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5.xml" ContentType="application/vnd.openxmlformats-officedocument.them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7" r:id="rId3"/>
    <p:sldMasterId id="2147483713" r:id="rId4"/>
    <p:sldMasterId id="2147483739" r:id="rId5"/>
  </p:sldMasterIdLst>
  <p:notesMasterIdLst>
    <p:notesMasterId r:id="rId52"/>
  </p:notesMasterIdLst>
  <p:sldIdLst>
    <p:sldId id="265" r:id="rId6"/>
    <p:sldId id="298" r:id="rId7"/>
    <p:sldId id="312" r:id="rId8"/>
    <p:sldId id="340" r:id="rId9"/>
    <p:sldId id="341" r:id="rId10"/>
    <p:sldId id="342" r:id="rId11"/>
    <p:sldId id="343" r:id="rId12"/>
    <p:sldId id="344" r:id="rId13"/>
    <p:sldId id="315" r:id="rId14"/>
    <p:sldId id="420" r:id="rId15"/>
    <p:sldId id="339" r:id="rId16"/>
    <p:sldId id="317" r:id="rId17"/>
    <p:sldId id="323" r:id="rId18"/>
    <p:sldId id="319" r:id="rId19"/>
    <p:sldId id="321" r:id="rId20"/>
    <p:sldId id="329" r:id="rId21"/>
    <p:sldId id="331" r:id="rId22"/>
    <p:sldId id="324" r:id="rId23"/>
    <p:sldId id="345" r:id="rId24"/>
    <p:sldId id="320" r:id="rId25"/>
    <p:sldId id="346" r:id="rId26"/>
    <p:sldId id="347" r:id="rId27"/>
    <p:sldId id="322" r:id="rId28"/>
    <p:sldId id="348" r:id="rId29"/>
    <p:sldId id="325" r:id="rId30"/>
    <p:sldId id="349" r:id="rId31"/>
    <p:sldId id="446" r:id="rId32"/>
    <p:sldId id="326" r:id="rId33"/>
    <p:sldId id="350" r:id="rId34"/>
    <p:sldId id="327" r:id="rId35"/>
    <p:sldId id="330" r:id="rId36"/>
    <p:sldId id="351" r:id="rId37"/>
    <p:sldId id="352" r:id="rId38"/>
    <p:sldId id="353" r:id="rId39"/>
    <p:sldId id="354" r:id="rId40"/>
    <p:sldId id="355" r:id="rId41"/>
    <p:sldId id="356" r:id="rId42"/>
    <p:sldId id="357" r:id="rId43"/>
    <p:sldId id="358" r:id="rId44"/>
    <p:sldId id="332" r:id="rId45"/>
    <p:sldId id="333" r:id="rId46"/>
    <p:sldId id="337" r:id="rId47"/>
    <p:sldId id="359" r:id="rId48"/>
    <p:sldId id="360" r:id="rId49"/>
    <p:sldId id="361" r:id="rId50"/>
    <p:sldId id="36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3CE7A3-3D7E-CFBD-16B6-91DF3A62EAB8}" name="Johnson, Claire" initials="JC" userId="S::u1873029@live.warwick.ac.uk::47648a18-22d8-41b5-a991-11b7ef7c09f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CBE4"/>
    <a:srgbClr val="C8C2F7"/>
    <a:srgbClr val="F3AC97"/>
    <a:srgbClr val="FEF2CA"/>
    <a:srgbClr val="C5E2FF"/>
    <a:srgbClr val="421C5E"/>
    <a:srgbClr val="572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2012E-A0CD-4DB5-9A36-5B996FDAB7F0}" v="8" dt="2026-09-16T16:23:33.8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04" autoAdjust="0"/>
  </p:normalViewPr>
  <p:slideViewPr>
    <p:cSldViewPr snapToGrid="0">
      <p:cViewPr varScale="1">
        <p:scale>
          <a:sx n="71" d="100"/>
          <a:sy n="71" d="100"/>
        </p:scale>
        <p:origin x="54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alis Isaac, Alexander" userId="2590713d-f05d-447d-97fd-881669a665c0" providerId="ADAL" clId="{F33D833F-812C-4284-B47E-666309272983}"/>
    <pc:docChg chg="undo custSel addSld delSld modSld">
      <pc:chgData name="Karalis Isaac, Alexander" userId="2590713d-f05d-447d-97fd-881669a665c0" providerId="ADAL" clId="{F33D833F-812C-4284-B47E-666309272983}" dt="2026-09-16T17:21:57.316" v="1212" actId="20577"/>
      <pc:docMkLst>
        <pc:docMk/>
      </pc:docMkLst>
      <pc:sldChg chg="addSp modSp mod">
        <pc:chgData name="Karalis Isaac, Alexander" userId="2590713d-f05d-447d-97fd-881669a665c0" providerId="ADAL" clId="{F33D833F-812C-4284-B47E-666309272983}" dt="2026-09-16T16:23:53.609" v="561" actId="20577"/>
        <pc:sldMkLst>
          <pc:docMk/>
          <pc:sldMk cId="3365109065" sldId="315"/>
        </pc:sldMkLst>
        <pc:spChg chg="add mod">
          <ac:chgData name="Karalis Isaac, Alexander" userId="2590713d-f05d-447d-97fd-881669a665c0" providerId="ADAL" clId="{F33D833F-812C-4284-B47E-666309272983}" dt="2026-09-16T16:23:53.609" v="561" actId="20577"/>
          <ac:spMkLst>
            <pc:docMk/>
            <pc:sldMk cId="3365109065" sldId="315"/>
            <ac:spMk id="4" creationId="{5EB58E06-A850-8AAE-2F3D-34989276DFE9}"/>
          </ac:spMkLst>
        </pc:spChg>
        <pc:spChg chg="mod">
          <ac:chgData name="Karalis Isaac, Alexander" userId="2590713d-f05d-447d-97fd-881669a665c0" providerId="ADAL" clId="{F33D833F-812C-4284-B47E-666309272983}" dt="2026-09-16T16:23:33.805" v="539"/>
          <ac:spMkLst>
            <pc:docMk/>
            <pc:sldMk cId="3365109065" sldId="315"/>
            <ac:spMk id="12" creationId="{1537B940-BEA0-6DDB-E908-906EBD8C976C}"/>
          </ac:spMkLst>
        </pc:spChg>
        <pc:picChg chg="mod">
          <ac:chgData name="Karalis Isaac, Alexander" userId="2590713d-f05d-447d-97fd-881669a665c0" providerId="ADAL" clId="{F33D833F-812C-4284-B47E-666309272983}" dt="2026-09-16T16:23:25.482" v="537" actId="1076"/>
          <ac:picMkLst>
            <pc:docMk/>
            <pc:sldMk cId="3365109065" sldId="315"/>
            <ac:picMk id="2" creationId="{FC0B406F-AEB0-3001-DD02-536717FA9D17}"/>
          </ac:picMkLst>
        </pc:picChg>
      </pc:sldChg>
      <pc:sldChg chg="modSp mod">
        <pc:chgData name="Karalis Isaac, Alexander" userId="2590713d-f05d-447d-97fd-881669a665c0" providerId="ADAL" clId="{F33D833F-812C-4284-B47E-666309272983}" dt="2026-09-16T16:33:58.884" v="798" actId="20577"/>
        <pc:sldMkLst>
          <pc:docMk/>
          <pc:sldMk cId="177520838" sldId="320"/>
        </pc:sldMkLst>
        <pc:graphicFrameChg chg="modGraphic">
          <ac:chgData name="Karalis Isaac, Alexander" userId="2590713d-f05d-447d-97fd-881669a665c0" providerId="ADAL" clId="{F33D833F-812C-4284-B47E-666309272983}" dt="2026-09-16T16:33:58.884" v="798" actId="20577"/>
          <ac:graphicFrameMkLst>
            <pc:docMk/>
            <pc:sldMk cId="177520838" sldId="320"/>
            <ac:graphicFrameMk id="2" creationId="{65D8F127-CDAD-5816-51D0-D528461E7F01}"/>
          </ac:graphicFrameMkLst>
        </pc:graphicFrameChg>
      </pc:sldChg>
      <pc:sldChg chg="modSp mod">
        <pc:chgData name="Karalis Isaac, Alexander" userId="2590713d-f05d-447d-97fd-881669a665c0" providerId="ADAL" clId="{F33D833F-812C-4284-B47E-666309272983}" dt="2026-09-16T16:30:54.107" v="695" actId="20577"/>
        <pc:sldMkLst>
          <pc:docMk/>
          <pc:sldMk cId="3396912061" sldId="324"/>
        </pc:sldMkLst>
        <pc:spChg chg="mod">
          <ac:chgData name="Karalis Isaac, Alexander" userId="2590713d-f05d-447d-97fd-881669a665c0" providerId="ADAL" clId="{F33D833F-812C-4284-B47E-666309272983}" dt="2026-09-16T16:30:54.107" v="695" actId="20577"/>
          <ac:spMkLst>
            <pc:docMk/>
            <pc:sldMk cId="3396912061" sldId="324"/>
            <ac:spMk id="3" creationId="{8DB40E11-9787-0886-49C4-847085FA1A2B}"/>
          </ac:spMkLst>
        </pc:spChg>
      </pc:sldChg>
      <pc:sldChg chg="modSp mod">
        <pc:chgData name="Karalis Isaac, Alexander" userId="2590713d-f05d-447d-97fd-881669a665c0" providerId="ADAL" clId="{F33D833F-812C-4284-B47E-666309272983}" dt="2026-09-16T16:45:40.002" v="1052" actId="20577"/>
        <pc:sldMkLst>
          <pc:docMk/>
          <pc:sldMk cId="3933869548" sldId="325"/>
        </pc:sldMkLst>
        <pc:spChg chg="mod">
          <ac:chgData name="Karalis Isaac, Alexander" userId="2590713d-f05d-447d-97fd-881669a665c0" providerId="ADAL" clId="{F33D833F-812C-4284-B47E-666309272983}" dt="2026-09-16T16:45:40.002" v="1052" actId="20577"/>
          <ac:spMkLst>
            <pc:docMk/>
            <pc:sldMk cId="3933869548" sldId="325"/>
            <ac:spMk id="3" creationId="{52D81673-9E56-0EAE-EE5D-8CC17C1DDAEC}"/>
          </ac:spMkLst>
        </pc:spChg>
      </pc:sldChg>
      <pc:sldChg chg="modSp add del mod modNotesTx">
        <pc:chgData name="Karalis Isaac, Alexander" userId="2590713d-f05d-447d-97fd-881669a665c0" providerId="ADAL" clId="{F33D833F-812C-4284-B47E-666309272983}" dt="2026-09-16T16:26:12.446" v="663" actId="20577"/>
        <pc:sldMkLst>
          <pc:docMk/>
          <pc:sldMk cId="3803774052" sldId="331"/>
        </pc:sldMkLst>
        <pc:spChg chg="mod">
          <ac:chgData name="Karalis Isaac, Alexander" userId="2590713d-f05d-447d-97fd-881669a665c0" providerId="ADAL" clId="{F33D833F-812C-4284-B47E-666309272983}" dt="2026-09-16T16:26:12.446" v="663" actId="20577"/>
          <ac:spMkLst>
            <pc:docMk/>
            <pc:sldMk cId="3803774052" sldId="331"/>
            <ac:spMk id="4" creationId="{5B0B9ED5-2CE7-F8E9-0FE0-2D50F92C9383}"/>
          </ac:spMkLst>
        </pc:spChg>
      </pc:sldChg>
      <pc:sldChg chg="modSp mod">
        <pc:chgData name="Karalis Isaac, Alexander" userId="2590713d-f05d-447d-97fd-881669a665c0" providerId="ADAL" clId="{F33D833F-812C-4284-B47E-666309272983}" dt="2026-09-16T17:20:11.577" v="1161" actId="20577"/>
        <pc:sldMkLst>
          <pc:docMk/>
          <pc:sldMk cId="14983218" sldId="337"/>
        </pc:sldMkLst>
        <pc:spChg chg="mod">
          <ac:chgData name="Karalis Isaac, Alexander" userId="2590713d-f05d-447d-97fd-881669a665c0" providerId="ADAL" clId="{F33D833F-812C-4284-B47E-666309272983}" dt="2026-09-16T17:20:11.577" v="1161" actId="20577"/>
          <ac:spMkLst>
            <pc:docMk/>
            <pc:sldMk cId="14983218" sldId="337"/>
            <ac:spMk id="12" creationId="{C51804F8-368C-D676-941D-FA31E432224B}"/>
          </ac:spMkLst>
        </pc:spChg>
      </pc:sldChg>
      <pc:sldChg chg="modSp mod modNotesTx">
        <pc:chgData name="Karalis Isaac, Alexander" userId="2590713d-f05d-447d-97fd-881669a665c0" providerId="ADAL" clId="{F33D833F-812C-4284-B47E-666309272983}" dt="2026-09-16T16:18:42.834" v="414" actId="20577"/>
        <pc:sldMkLst>
          <pc:docMk/>
          <pc:sldMk cId="2704762830" sldId="342"/>
        </pc:sldMkLst>
        <pc:spChg chg="mod">
          <ac:chgData name="Karalis Isaac, Alexander" userId="2590713d-f05d-447d-97fd-881669a665c0" providerId="ADAL" clId="{F33D833F-812C-4284-B47E-666309272983}" dt="2026-09-16T16:08:13.569" v="210" actId="20577"/>
          <ac:spMkLst>
            <pc:docMk/>
            <pc:sldMk cId="2704762830" sldId="342"/>
            <ac:spMk id="3" creationId="{41E53B39-1110-D59F-C92A-F708DDC80463}"/>
          </ac:spMkLst>
        </pc:spChg>
        <pc:spChg chg="mod">
          <ac:chgData name="Karalis Isaac, Alexander" userId="2590713d-f05d-447d-97fd-881669a665c0" providerId="ADAL" clId="{F33D833F-812C-4284-B47E-666309272983}" dt="2026-09-16T16:08:48.039" v="217" actId="1076"/>
          <ac:spMkLst>
            <pc:docMk/>
            <pc:sldMk cId="2704762830" sldId="342"/>
            <ac:spMk id="11" creationId="{7C0B79FE-4C95-8175-3B59-3A22F4D692BB}"/>
          </ac:spMkLst>
        </pc:spChg>
        <pc:spChg chg="mod">
          <ac:chgData name="Karalis Isaac, Alexander" userId="2590713d-f05d-447d-97fd-881669a665c0" providerId="ADAL" clId="{F33D833F-812C-4284-B47E-666309272983}" dt="2026-09-16T16:08:52.875" v="218" actId="1076"/>
          <ac:spMkLst>
            <pc:docMk/>
            <pc:sldMk cId="2704762830" sldId="342"/>
            <ac:spMk id="17" creationId="{2252C5F4-45A0-33BE-1251-8910FC26DFDC}"/>
          </ac:spMkLst>
        </pc:spChg>
        <pc:spChg chg="mod">
          <ac:chgData name="Karalis Isaac, Alexander" userId="2590713d-f05d-447d-97fd-881669a665c0" providerId="ADAL" clId="{F33D833F-812C-4284-B47E-666309272983}" dt="2026-09-16T16:08:56.998" v="219" actId="1076"/>
          <ac:spMkLst>
            <pc:docMk/>
            <pc:sldMk cId="2704762830" sldId="342"/>
            <ac:spMk id="19" creationId="{3361437E-2E60-3BEA-6DA5-B413E9CD67CC}"/>
          </ac:spMkLst>
        </pc:spChg>
        <pc:spChg chg="mod">
          <ac:chgData name="Karalis Isaac, Alexander" userId="2590713d-f05d-447d-97fd-881669a665c0" providerId="ADAL" clId="{F33D833F-812C-4284-B47E-666309272983}" dt="2026-09-16T16:10:15.081" v="267" actId="6549"/>
          <ac:spMkLst>
            <pc:docMk/>
            <pc:sldMk cId="2704762830" sldId="342"/>
            <ac:spMk id="30" creationId="{B546804D-469D-5ED8-5215-AC5D584AB763}"/>
          </ac:spMkLst>
        </pc:spChg>
        <pc:picChg chg="mod">
          <ac:chgData name="Karalis Isaac, Alexander" userId="2590713d-f05d-447d-97fd-881669a665c0" providerId="ADAL" clId="{F33D833F-812C-4284-B47E-666309272983}" dt="2026-09-16T16:08:42.845" v="216" actId="14100"/>
          <ac:picMkLst>
            <pc:docMk/>
            <pc:sldMk cId="2704762830" sldId="342"/>
            <ac:picMk id="5" creationId="{226AC82E-3DEA-9A30-15B2-4E8C3654DC0F}"/>
          </ac:picMkLst>
        </pc:picChg>
        <pc:picChg chg="mod">
          <ac:chgData name="Karalis Isaac, Alexander" userId="2590713d-f05d-447d-97fd-881669a665c0" providerId="ADAL" clId="{F33D833F-812C-4284-B47E-666309272983}" dt="2026-09-16T16:08:33.787" v="214" actId="14100"/>
          <ac:picMkLst>
            <pc:docMk/>
            <pc:sldMk cId="2704762830" sldId="342"/>
            <ac:picMk id="6" creationId="{4B7AD457-2809-9697-9A02-C11C208952F1}"/>
          </ac:picMkLst>
        </pc:picChg>
        <pc:picChg chg="mod">
          <ac:chgData name="Karalis Isaac, Alexander" userId="2590713d-f05d-447d-97fd-881669a665c0" providerId="ADAL" clId="{F33D833F-812C-4284-B47E-666309272983}" dt="2026-09-16T16:08:28.323" v="213" actId="14100"/>
          <ac:picMkLst>
            <pc:docMk/>
            <pc:sldMk cId="2704762830" sldId="342"/>
            <ac:picMk id="9" creationId="{B99FF5BF-8341-6C6E-E734-8802CC988577}"/>
          </ac:picMkLst>
        </pc:picChg>
      </pc:sldChg>
      <pc:sldChg chg="modSp mod">
        <pc:chgData name="Karalis Isaac, Alexander" userId="2590713d-f05d-447d-97fd-881669a665c0" providerId="ADAL" clId="{F33D833F-812C-4284-B47E-666309272983}" dt="2026-09-16T16:22:37.636" v="533" actId="12"/>
        <pc:sldMkLst>
          <pc:docMk/>
          <pc:sldMk cId="3001639180" sldId="343"/>
        </pc:sldMkLst>
        <pc:spChg chg="mod">
          <ac:chgData name="Karalis Isaac, Alexander" userId="2590713d-f05d-447d-97fd-881669a665c0" providerId="ADAL" clId="{F33D833F-812C-4284-B47E-666309272983}" dt="2026-09-16T16:22:37.636" v="533" actId="12"/>
          <ac:spMkLst>
            <pc:docMk/>
            <pc:sldMk cId="3001639180" sldId="343"/>
            <ac:spMk id="10" creationId="{7BE4AE33-5EC0-0040-B34F-B20F8152372C}"/>
          </ac:spMkLst>
        </pc:spChg>
      </pc:sldChg>
      <pc:sldChg chg="modSp mod">
        <pc:chgData name="Karalis Isaac, Alexander" userId="2590713d-f05d-447d-97fd-881669a665c0" providerId="ADAL" clId="{F33D833F-812C-4284-B47E-666309272983}" dt="2026-09-16T16:21:03.095" v="448" actId="20577"/>
        <pc:sldMkLst>
          <pc:docMk/>
          <pc:sldMk cId="1407465755" sldId="344"/>
        </pc:sldMkLst>
        <pc:spChg chg="mod">
          <ac:chgData name="Karalis Isaac, Alexander" userId="2590713d-f05d-447d-97fd-881669a665c0" providerId="ADAL" clId="{F33D833F-812C-4284-B47E-666309272983}" dt="2026-09-16T16:21:03.095" v="448" actId="20577"/>
          <ac:spMkLst>
            <pc:docMk/>
            <pc:sldMk cId="1407465755" sldId="344"/>
            <ac:spMk id="10" creationId="{4E7AA751-1735-9C84-3749-152CDBF73DDB}"/>
          </ac:spMkLst>
        </pc:spChg>
      </pc:sldChg>
      <pc:sldChg chg="modSp mod">
        <pc:chgData name="Karalis Isaac, Alexander" userId="2590713d-f05d-447d-97fd-881669a665c0" providerId="ADAL" clId="{F33D833F-812C-4284-B47E-666309272983}" dt="2026-09-16T16:32:34.779" v="766" actId="20577"/>
        <pc:sldMkLst>
          <pc:docMk/>
          <pc:sldMk cId="3550913897" sldId="345"/>
        </pc:sldMkLst>
        <pc:spChg chg="mod">
          <ac:chgData name="Karalis Isaac, Alexander" userId="2590713d-f05d-447d-97fd-881669a665c0" providerId="ADAL" clId="{F33D833F-812C-4284-B47E-666309272983}" dt="2026-09-16T16:32:34.779" v="766" actId="20577"/>
          <ac:spMkLst>
            <pc:docMk/>
            <pc:sldMk cId="3550913897" sldId="345"/>
            <ac:spMk id="3" creationId="{F23E3708-C6A6-AC6B-4024-694D23579A26}"/>
          </ac:spMkLst>
        </pc:spChg>
      </pc:sldChg>
      <pc:sldChg chg="modSp mod">
        <pc:chgData name="Karalis Isaac, Alexander" userId="2590713d-f05d-447d-97fd-881669a665c0" providerId="ADAL" clId="{F33D833F-812C-4284-B47E-666309272983}" dt="2026-09-16T16:34:10.557" v="818" actId="20577"/>
        <pc:sldMkLst>
          <pc:docMk/>
          <pc:sldMk cId="1947213347" sldId="346"/>
        </pc:sldMkLst>
        <pc:graphicFrameChg chg="modGraphic">
          <ac:chgData name="Karalis Isaac, Alexander" userId="2590713d-f05d-447d-97fd-881669a665c0" providerId="ADAL" clId="{F33D833F-812C-4284-B47E-666309272983}" dt="2026-09-16T16:34:10.557" v="818" actId="20577"/>
          <ac:graphicFrameMkLst>
            <pc:docMk/>
            <pc:sldMk cId="1947213347" sldId="346"/>
            <ac:graphicFrameMk id="3" creationId="{133E7F72-790A-D22D-97BD-5F29D66B0879}"/>
          </ac:graphicFrameMkLst>
        </pc:graphicFrameChg>
      </pc:sldChg>
      <pc:sldChg chg="modSp mod">
        <pc:chgData name="Karalis Isaac, Alexander" userId="2590713d-f05d-447d-97fd-881669a665c0" providerId="ADAL" clId="{F33D833F-812C-4284-B47E-666309272983}" dt="2026-09-16T16:46:45.301" v="1136" actId="20577"/>
        <pc:sldMkLst>
          <pc:docMk/>
          <pc:sldMk cId="626758985" sldId="349"/>
        </pc:sldMkLst>
        <pc:spChg chg="mod">
          <ac:chgData name="Karalis Isaac, Alexander" userId="2590713d-f05d-447d-97fd-881669a665c0" providerId="ADAL" clId="{F33D833F-812C-4284-B47E-666309272983}" dt="2026-09-16T16:46:45.301" v="1136" actId="20577"/>
          <ac:spMkLst>
            <pc:docMk/>
            <pc:sldMk cId="626758985" sldId="349"/>
            <ac:spMk id="3" creationId="{6E1CD4D8-1029-534C-C9D2-A0BBAF7D95C5}"/>
          </ac:spMkLst>
        </pc:spChg>
      </pc:sldChg>
      <pc:sldChg chg="modNotesTx">
        <pc:chgData name="Karalis Isaac, Alexander" userId="2590713d-f05d-447d-97fd-881669a665c0" providerId="ADAL" clId="{F33D833F-812C-4284-B47E-666309272983}" dt="2026-09-16T17:21:57.316" v="1212" actId="20577"/>
        <pc:sldMkLst>
          <pc:docMk/>
          <pc:sldMk cId="4113064797" sldId="3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F397A-56F3-4129-8B0C-661CEFB7C112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91070-4188-4685-80BE-3BA0E3255C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54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5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2DC4E-6B71-CE9E-9073-114674E5F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21941B-45BA-251A-E251-6BDBFE62F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51205F-45A0-8BC5-1096-909356DEF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522C3-1E99-570A-CB8D-362B55CF7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812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64BE2-957B-67D3-FA39-25095637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D2D625-E07E-42AC-CED8-ECB3E81B99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A2AB39-9719-15FB-381E-1BE0CEE13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A7106-58A3-A329-3835-D09EF99FB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529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A2B3D-4132-784D-9BBD-5A8C972D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CAFA0B-EAB6-42C6-8C80-F2F426F1A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A4205-50B1-3036-360D-C93C70369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481FD-A850-43CC-2792-03DD5946A4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767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08661-E3BA-C3F9-A959-A1676DAF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F505C-7895-1918-9FB0-412FBB90F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DE8A8-F7CD-8004-0293-9CDA3D936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Ghasan meeting: serious concerns/mitigation that might affect the year; all assessments; RAs. ALSO : studying effectively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B9C39-7365-797F-851C-D96738EFF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697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13877-E9D4-5F42-6D40-DF72EA388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02555A-E2C5-6238-B369-3EC01B633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C9CC8-E960-F5F2-1619-DA3A9D9EB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68C7F-AA64-78A1-7D12-CEC98E1C4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7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80575-909A-A2B7-5FF4-46B9E1E62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791505-4805-7A67-5281-2D7AEE659F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4D44C7-BAAB-0EC8-D3C9-F6C2193051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67EC7-3A40-2979-C0ED-6AE1A570C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40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0B1FD-AB60-FCF5-9406-E15099D78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895C0-DF11-32B9-78CC-E33073806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B78BA-F713-2372-1443-22DEAFABE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A9073-700D-E028-BEE4-237DFAC79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089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5E2AF-1C1E-3A8A-387A-7B4D220EA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18A1C-0CD0-05D0-30B3-3A822C810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91E3A-5C56-CAFF-95EB-4E72C720B0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AF2AA-6B34-FEBB-D577-56E81D5C7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756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55498-9771-E025-7C48-2A2FCDE5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52186-F400-6C3E-EE0F-79EE3F75C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1A0EEC-91E7-15BB-6744-5271F2BC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B3A9F-A036-436B-9A52-95C46E4F6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265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E84F-FB0B-B7EA-A260-440CF7A0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F5A586-4F00-45A7-B5E6-BA42FE5A2C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D8E8A-0B37-1DEF-0BDC-1C20D5188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F39DB-959A-DF13-597D-52FBE635E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219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69989-1574-9075-C119-2A6B012F0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714A74-45E8-1144-D9C8-26CF6A4C4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6EBAD0-26B5-6C09-4450-9D54D322F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E1962-7A61-181E-F18A-29355F72A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033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F66E-0618-6ECB-03F7-F1950A43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40E4B0-D92C-3611-D005-65B7A8EB2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4FF4A-BF4E-45A3-E783-022F2B36D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FF3C5-A72B-8967-6D5B-ED34B828D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00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E65FF-8B7F-BED5-92A4-D0DB9CD5E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EB118-6C74-2744-BBE6-FEC899092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BCF95-4A40-FA77-7E8B-73139E88B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8E41A-FC46-F0AA-3D6B-3FC791928E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590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84F14-5D03-AE3F-1852-4619AAC6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50D367-4AF6-25FD-C18A-54EA38AD2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CAB7F-057C-70F3-A50A-528C5E359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Show of hands; looks around.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31F70-3956-FD9A-5020-D27226B230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695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FEAD-B033-F678-920B-1B4147AC3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82A004-4C0A-5DC1-EF34-503390B6D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1154C-AAC5-EEAA-6CF6-53B428644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5FDB0-E3EF-BDC3-A531-231EC6FE90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716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F2938-370B-314A-A507-2D519BAD4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43C7DA-8379-53E8-9923-BFD701760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35B2DC-3122-9148-7B14-8B959C264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AE739-9986-2E20-3B90-A6FC7F2D8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951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F431E-4597-0256-C57B-E3217AE5C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737DF-DA36-258C-6EAD-339A373BF6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69FBB-F945-E2C3-119F-DD157DC11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3FA4F-2259-3E25-167F-FDD1D1B9F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694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84DCD-83B4-4441-AC2C-0D4549028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B134F-60E7-446A-68A8-75BFE3F01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131340-9863-F1D7-7FAD-220F7290C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AA747-B011-8293-C788-5051087A32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107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32F17-56FF-C491-16C0-FA7714EE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72DFF6-8E70-1964-35EC-7F973829A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528088-B2F2-58CD-58D1-59E633D5B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EB5F6-843E-3DAE-FA02-7EAC3141A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998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66527-0022-498A-FA0D-D5410CF62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753B1A-7D51-B1FE-D441-FFFB052ADB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8C3D97-271B-18FE-4414-AA57EF761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97B56-3777-6EE8-E3E4-8DF84630E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070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38526-9327-EDBA-9389-85DAA0A8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78E3D-A848-00A0-FCF7-2213836C3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78EEC-55FC-D437-B7AB-B1D598F6C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0D59A-B69A-5727-2A82-3541C162D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8340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44D16-0D5E-47C3-6100-86335337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51493B-FBEC-80D5-8E7D-A81942AC3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C34CD-3B3B-987D-E5C2-34778BBBB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AAD74-D4AF-EE07-C9AA-9F5C28B288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532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EB6F6-4E49-FFBD-72F3-C086C787A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94F1E-943F-A5DE-50A1-DE44D2895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2D26C-B7C1-5E16-42D6-0AB48D435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01546-6DBA-BF5E-F8E8-46427AFA3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716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6BC06-F73F-D296-1778-C1389E1F6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9E698-D2E2-220A-5286-AB71F69CE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FB7A51-6F72-9429-D268-DE04F7872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E7229-3FB4-E092-509C-6094FC350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0269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AD363-20CE-3783-3461-E01C925E5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9A750-51B4-B13E-EB9C-4B5D909E4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9616D6-DD0E-F3E4-7F21-C90C19B05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7114-741A-5CB4-F452-4B312B3ED5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8496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32C56-671F-29A3-1BC7-3AC026093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DA362-22C4-CC6E-ABF7-B80B83B02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87AD3-98B1-4E90-8084-9C06C4237B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18497-C52D-9BCB-E810-38297A89E2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5414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1495-B848-41C6-6543-20AB3CDBF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D0ADAE-18FD-C06A-5582-67428C1EC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45B5F-9754-75F2-EBFB-7447C943E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77D29-0C77-93C1-7EE2-7B0654F12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2052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431B2-156B-0AF9-7FAC-3DE5C4A8E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9907A-A53D-02E8-6B15-02E016D91F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3E805-51B1-A702-6FA2-25EFD86F6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56BF3-0860-782F-25BD-637AA561D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0329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ACF60-ADB7-67B9-15B2-0F3241A9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1CBDF3-5D86-A137-1294-E73A7BDDB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4F0BF-79F8-68C2-C82F-80910FB82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643E1-6EB1-27D8-7B66-2E03FF2AB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721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86187-A562-9CB1-4829-D3E6DAFD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69EFE-3BAB-3A3F-BCC9-CF809FF4B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21D90-9B51-7A8E-612C-58DF13205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D226B-1967-5E58-1AD8-6062EFA53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7052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5BDE7-90A0-7C22-28C1-CFC167610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F94A0F-1698-5AA2-AD98-638952A0B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E5B09-EC52-43F4-5A80-EC5EE35CE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67FEF-D03F-D46B-1DE5-380D04E1F8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513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18BA7-889E-1124-BC25-05A08E802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273856-8AED-ADE3-28E4-D239350F7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2C963C-249A-9A11-92F2-983105112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F1DC8-A2AB-3479-F6CD-C01B31E5D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9888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86986-1623-4933-AD32-69D64C91C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54036-E841-09FB-890D-417E00337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80ED4-870C-50BB-AA96-6EECF1A1A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DBFCC-8632-2064-BB5C-4E0BC54C7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961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7CF40-3AAC-8267-3B4B-658DAC9F8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99C87-834E-1EAB-1C20-182EEFD96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D20A78-BACF-2024-4EC1-BD8FF2E63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65334-BBF4-38EE-4D8C-8488FE997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588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876BB-45D8-ACE3-9E85-4F8C259D7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7A7A9-03E2-AEE7-89C9-21641D862A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BBA2D5-D024-6B24-0C25-51CB53EC6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BA3C8-176F-6565-C2A6-3F6A8EDA0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5512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94FC2-C826-1218-02F0-68D969482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B66A58-C0BA-4CF8-1DB3-7E52937F8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20449-0688-1D66-1AF1-A50734476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5536E-EA8A-384C-EED6-EEAB195B3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1431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5A15F-96DC-A676-B21B-BF3AD71AE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D48E94-38C6-9169-B65E-290D7A4BC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FC8C5-1C8F-356C-D10F-78E70E376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1D5F1-5A05-159B-3C2B-76863D95F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9910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052F-4BA1-A0EF-A7DE-BA19E4B2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5F8B7-7E92-2397-909D-99200D2AC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0AF65-DD36-CCFA-E122-407D8EC1B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CA8A1-A0EA-298A-2FBD-E16E035E1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6254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A3EF5-0B8F-F30F-47A6-14412544B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4C74C0-ED10-CCD3-5542-8F0009764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6CB49-EF91-16DD-7D13-4A1CE9E46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D47AB-BB68-D4B6-1946-A616CC4971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0583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4B84B-609E-C35C-5C3E-1CD37471F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13ADB-9A29-BF8F-763E-8F060C391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BA17DF-E3D2-058B-1168-2299DEAAEF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A31B-F943-9080-A0FE-5701A23EC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9379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C3A8B-77CB-E07E-C04B-C23C57688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4E5EE-C580-2F37-C62B-97B6E7588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007064-00F6-2AD2-B117-275E3C566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6EF52-DEB6-6392-BC09-1B1D2D65D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8287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E6544-22E1-88D5-9F9A-C2B9FC0BC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DB1C45-C41B-C839-93A9-BB53D44A5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C292A-5BBB-92CA-BD55-99538897C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cs typeface="Calibri"/>
              </a:rPr>
              <a:t>Question – what is the event? Drinks? </a:t>
            </a:r>
            <a:r>
              <a:rPr lang="en-GB">
                <a:cs typeface="Calibri"/>
              </a:rPr>
              <a:t>Food? </a:t>
            </a:r>
            <a:endParaRPr lang="en-GB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38F79-3C57-E0CF-550B-44AF7FA89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178428-E194-48E5-8A6B-566F45152275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419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4" Type="http://schemas.openxmlformats.org/officeDocument/2006/relationships/image" Target="../media/image7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9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0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1.xml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2.xml"/><Relationship Id="rId4" Type="http://schemas.openxmlformats.org/officeDocument/2006/relationships/image" Target="../media/image7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8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9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0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2.xml"/><Relationship Id="rId4" Type="http://schemas.openxmlformats.org/officeDocument/2006/relationships/image" Target="../media/image7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48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9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0.xml"/><Relationship Id="rId4" Type="http://schemas.microsoft.com/office/2007/relationships/hdphoto" Target="../media/hdphoto1.wdp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7.xml"/><Relationship Id="rId4" Type="http://schemas.openxmlformats.org/officeDocument/2006/relationships/image" Target="../media/image5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8.xml"/><Relationship Id="rId4" Type="http://schemas.openxmlformats.org/officeDocument/2006/relationships/image" Target="../media/image7.sv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59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0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1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8.xml"/><Relationship Id="rId4" Type="http://schemas.openxmlformats.org/officeDocument/2006/relationships/image" Target="../media/image7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9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0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6.xml"/><Relationship Id="rId4" Type="http://schemas.microsoft.com/office/2007/relationships/hdphoto" Target="../media/hdphoto1.wdp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0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3.xml"/><Relationship Id="rId4" Type="http://schemas.openxmlformats.org/officeDocument/2006/relationships/image" Target="../media/image5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4.xml"/><Relationship Id="rId4" Type="http://schemas.openxmlformats.org/officeDocument/2006/relationships/image" Target="../media/image7.sv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6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8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1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4.xml"/><Relationship Id="rId4" Type="http://schemas.openxmlformats.org/officeDocument/2006/relationships/image" Target="../media/image7.sv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9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9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99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2.xml"/><Relationship Id="rId4" Type="http://schemas.microsoft.com/office/2007/relationships/hdphoto" Target="../media/hdphoto1.wdp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755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53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60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004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434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02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83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193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12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17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413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84A845-46C3-33DA-CA23-5D8B7F1FD2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E9D5C80-43CB-B93C-AFEF-243C2D123E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50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1" name="Content Placeholder 15">
            <a:extLst>
              <a:ext uri="{FF2B5EF4-FFF2-40B4-BE49-F238E27FC236}">
                <a16:creationId xmlns:a16="http://schemas.microsoft.com/office/drawing/2014/main" id="{A3BBA274-D5FA-81FC-EF2A-782133FFBF8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2" y="1888476"/>
            <a:ext cx="11192533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B92C1-F22F-9E51-6976-3986B0F6A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0EE97-C53A-24F1-7226-4B77D9302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679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528BD3-4CF6-AC3B-CF6A-4414EC35BF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Add date / location / additional info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587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Add date / location / additional info</a:t>
            </a:r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6194745-32A6-0FAE-1D3F-AAE591D193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5111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7"/>
            <a:ext cx="4505549" cy="512927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Add agenda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7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7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6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6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5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5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4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4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 userDrawn="1"/>
        </p:nvCxnSpPr>
        <p:spPr>
          <a:xfrm>
            <a:off x="969427" y="1896531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CBC6BD3-A97E-6424-EBD7-5FB15FCE7033}"/>
              </a:ext>
            </a:extLst>
          </p:cNvPr>
          <p:cNvSpPr/>
          <p:nvPr userDrawn="1"/>
        </p:nvSpPr>
        <p:spPr>
          <a:xfrm rot="10800000">
            <a:off x="6430875" y="1798442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1559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section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16884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section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/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3E624FA-ADDA-3111-5843-8DB4151A82E9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65610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5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/>
              <a:t>Add text to appear in two column layout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7474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to appear in single column layout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5304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heading (two lines max)</a:t>
            </a:r>
            <a:endParaRPr lang="en-GB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heading (two lines max)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 userDrawn="1"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F7F20-0914-55A5-D38B-A62BCAC240C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F19AD-12D6-D2A3-00D7-079E3686E450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297A6B-E741-56EC-DC10-0239315573A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66AA31-66CE-6175-C626-E6AD49A3AD8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079672-8B2C-BA26-E86A-AF4A723A33C8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>
                  <a:solidFill>
                    <a:prstClr val="black"/>
                  </a:solidFill>
                </a:rPr>
                <a:t>Design</a:t>
              </a:r>
              <a:r>
                <a:rPr lang="en-US" sz="1200">
                  <a:solidFill>
                    <a:prstClr val="black"/>
                  </a:solidFill>
                </a:rPr>
                <a:t>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err="1">
                  <a:solidFill>
                    <a:prstClr val="black"/>
                  </a:solidFill>
                </a:rPr>
                <a:t>Stylise</a:t>
              </a:r>
              <a:r>
                <a:rPr lang="en-US" sz="120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2959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49"/>
            <a:ext cx="4434865" cy="367563"/>
          </a:xfr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 userDrawn="1"/>
        </p:nvSpPr>
        <p:spPr>
          <a:xfrm>
            <a:off x="5087908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75034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6102074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9870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6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6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2904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727810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50"/>
            <a:ext cx="4434865" cy="356930"/>
          </a:xfr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 userDrawn="1"/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 userDrawn="1"/>
        </p:nvCxnSpPr>
        <p:spPr>
          <a:xfrm>
            <a:off x="3954463" y="-19616"/>
            <a:ext cx="2518145" cy="536980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>
                  <a:solidFill>
                    <a:prstClr val="black"/>
                  </a:solidFill>
                </a:rPr>
                <a:t>Design</a:t>
              </a:r>
              <a:r>
                <a:rPr lang="en-US" sz="1200">
                  <a:solidFill>
                    <a:prstClr val="black"/>
                  </a:solidFill>
                </a:rPr>
                <a:t>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err="1">
                  <a:solidFill>
                    <a:prstClr val="black"/>
                  </a:solidFill>
                </a:rPr>
                <a:t>Stylise</a:t>
              </a:r>
              <a:r>
                <a:rPr lang="en-US" sz="120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20578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5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92CCE1-FFBF-26E0-1D03-CDAABD92F81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FA02C8-562C-86B6-29DF-9A4D2A6A04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6396F2-A3EB-833C-9C74-606B06E0DF4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0BC600-DA5F-5070-790A-797725BC66C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5EA4D-CD0C-C636-D9B0-E5772986DC0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49291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quote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5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2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Add source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41208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1" y="2076450"/>
            <a:ext cx="6197598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2" y="6330949"/>
            <a:ext cx="5474137" cy="365125"/>
          </a:xfrm>
        </p:spPr>
        <p:txBody>
          <a:bodyPr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6F9FD50-6FB1-6F5C-4AEC-819F1E717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6400" y="390842"/>
            <a:ext cx="1223964" cy="814389"/>
          </a:xfrm>
          <a:blipFill>
            <a:blip>
              <a:lum bright="10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321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14686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BADAD2-4955-F862-7697-6FA1B97A8797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482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983616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01887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>
                  <a:solidFill>
                    <a:prstClr val="black"/>
                  </a:solidFill>
                </a:rPr>
              </a:br>
              <a:r>
                <a:rPr lang="en-US" sz="120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Video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3885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>
                  <a:solidFill>
                    <a:prstClr val="black"/>
                  </a:solidFill>
                </a:rPr>
              </a:br>
              <a:r>
                <a:rPr lang="en-US" sz="120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Video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4318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9200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 No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A9899-B3B2-89A7-B0CC-C6DD65955A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F9B6DF-B52E-E903-F6AA-34865ABE16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E5D286-2706-F6B5-4001-49379724296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11BB22-F118-EF82-3F90-DD31320C116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D98133-B13B-E05F-D3F0-FA2AAB0886CA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20860AF-8ECB-AA14-447F-288467AAE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7193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8435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D049F0-FEA5-6940-DE3B-5028FD0F9BF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9F6967-EFFC-3DC5-6419-FF7DBC0EFD2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255190-89B6-8718-B410-E7B0A754479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A3EB97-BAC7-EFB0-E17A-193559850B45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B4693-2F73-3191-667E-6E59AB03C89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0194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528BD3-4CF6-AC3B-CF6A-4414EC35BF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Add date / location / additional info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27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Add date / location / additional info</a:t>
            </a:r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6194745-32A6-0FAE-1D3F-AAE591D193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65661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7"/>
            <a:ext cx="4505549" cy="512927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Add agenda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7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7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6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6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5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5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4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4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Add section title</a:t>
            </a:r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 userDrawn="1"/>
        </p:nvCxnSpPr>
        <p:spPr>
          <a:xfrm>
            <a:off x="969427" y="1896531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CBC6BD3-A97E-6424-EBD7-5FB15FCE7033}"/>
              </a:ext>
            </a:extLst>
          </p:cNvPr>
          <p:cNvSpPr/>
          <p:nvPr userDrawn="1"/>
        </p:nvSpPr>
        <p:spPr>
          <a:xfrm rot="10800000">
            <a:off x="6430875" y="1798442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64690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section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06270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section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/>
            </a:lvl1pPr>
          </a:lstStyle>
          <a:p>
            <a:pPr lvl="0"/>
            <a:r>
              <a:rPr lang="en-US"/>
              <a:t>XX</a:t>
            </a:r>
            <a:endParaRPr lang="en-GB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3E624FA-ADDA-3111-5843-8DB4151A82E9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22791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5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/>
              <a:t>Add text to appear in two column layout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48164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to appear in single column layout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>
                  <a:solidFill>
                    <a:prstClr val="black"/>
                  </a:solidFill>
                </a:rPr>
                <a:t>Design</a:t>
              </a:r>
              <a:r>
                <a:rPr lang="en-US" sz="1200">
                  <a:solidFill>
                    <a:prstClr val="black"/>
                  </a:solidFill>
                </a:rPr>
                <a:t>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err="1">
                  <a:solidFill>
                    <a:prstClr val="black"/>
                  </a:solidFill>
                </a:rPr>
                <a:t>Stylise</a:t>
              </a:r>
              <a:r>
                <a:rPr lang="en-US" sz="120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457302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heading (two lines max)</a:t>
            </a:r>
            <a:endParaRPr lang="en-GB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 or click icon to insert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heading (two lines max)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 userDrawn="1"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42F7F20-0914-55A5-D38B-A62BCAC240C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A3F19AD-12D6-D2A3-00D7-079E3686E450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297A6B-E741-56EC-DC10-0239315573A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66AA31-66CE-6175-C626-E6AD49A3AD89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C079672-8B2C-BA26-E86A-AF4A723A33C8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>
                  <a:solidFill>
                    <a:prstClr val="black"/>
                  </a:solidFill>
                </a:rPr>
                <a:t>Design</a:t>
              </a:r>
              <a:r>
                <a:rPr lang="en-US" sz="1200">
                  <a:solidFill>
                    <a:prstClr val="black"/>
                  </a:solidFill>
                </a:rPr>
                <a:t>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err="1">
                  <a:solidFill>
                    <a:prstClr val="black"/>
                  </a:solidFill>
                </a:rPr>
                <a:t>Stylise</a:t>
              </a:r>
              <a:r>
                <a:rPr lang="en-US" sz="120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791736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49"/>
            <a:ext cx="4434865" cy="367563"/>
          </a:xfr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 userDrawn="1"/>
        </p:nvSpPr>
        <p:spPr>
          <a:xfrm>
            <a:off x="5087908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553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6102074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039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6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6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464539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727810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50"/>
            <a:ext cx="4434865" cy="356930"/>
          </a:xfr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 userDrawn="1"/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 userDrawn="1"/>
        </p:nvCxnSpPr>
        <p:spPr>
          <a:xfrm>
            <a:off x="3954463" y="-19616"/>
            <a:ext cx="2518145" cy="536980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>
                  <a:solidFill>
                    <a:prstClr val="black"/>
                  </a:solidFill>
                </a:rPr>
                <a:t>Design</a:t>
              </a:r>
              <a:r>
                <a:rPr lang="en-US" sz="1200">
                  <a:solidFill>
                    <a:prstClr val="black"/>
                  </a:solidFill>
                </a:rPr>
                <a:t>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err="1">
                  <a:solidFill>
                    <a:prstClr val="black"/>
                  </a:solidFill>
                </a:rPr>
                <a:t>Stylise</a:t>
              </a:r>
              <a:r>
                <a:rPr lang="en-US" sz="120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>
                  <a:solidFill>
                    <a:prstClr val="black"/>
                  </a:solidFill>
                </a:rPr>
                <a:t>Chart Tools</a:t>
              </a:r>
              <a:r>
                <a:rPr lang="en-US" sz="1200">
                  <a:solidFill>
                    <a:prstClr val="black"/>
                  </a:solidFill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68068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5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92CCE1-FFBF-26E0-1D03-CDAABD92F81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FA02C8-562C-86B6-29DF-9A4D2A6A04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6396F2-A3EB-833C-9C74-606B06E0DF4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0BC600-DA5F-5070-790A-797725BC66C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5EA4D-CD0C-C636-D9B0-E5772986DC0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25160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quote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5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2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/>
              <a:t>Add source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07871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1" y="2076450"/>
            <a:ext cx="6197598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2" y="6330949"/>
            <a:ext cx="5474137" cy="365125"/>
          </a:xfrm>
        </p:spPr>
        <p:txBody>
          <a:bodyPr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6F9FD50-6FB1-6F5C-4AEC-819F1E717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6400" y="390842"/>
            <a:ext cx="1223964" cy="814389"/>
          </a:xfrm>
          <a:blipFill>
            <a:blip>
              <a:lum bright="10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 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8341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2586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Add subheading</a:t>
            </a:r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BADAD2-4955-F862-7697-6FA1B97A8797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3702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61575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3617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>
                  <a:solidFill>
                    <a:prstClr val="black"/>
                  </a:solidFill>
                </a:rPr>
              </a:br>
              <a:r>
                <a:rPr lang="en-US" sz="120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Video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94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>
                  <a:solidFill>
                    <a:prstClr val="black"/>
                  </a:solidFill>
                </a:rPr>
              </a:br>
              <a:r>
                <a:rPr lang="en-US" sz="120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Video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 here</a:t>
            </a:r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031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45647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 No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A9899-B3B2-89A7-B0CC-C6DD65955A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F9B6DF-B52E-E903-F6AA-34865ABE16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E5D286-2706-F6B5-4001-49379724296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11BB22-F118-EF82-3F90-DD31320C116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D98133-B13B-E05F-D3F0-FA2AAB0886CA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20860AF-8ECB-AA14-447F-288467AAE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6759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srgbClr val="3F4246"/>
                  </a:solidFill>
                </a:rPr>
                <a:t>Ctrl + V</a:t>
              </a:r>
              <a:r>
                <a:rPr lang="en-US" sz="120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Click on the </a:t>
              </a:r>
              <a:r>
                <a:rPr lang="en-US" sz="1200" b="1">
                  <a:solidFill>
                    <a:srgbClr val="3F4246"/>
                  </a:solidFill>
                </a:rPr>
                <a:t>Format Picture </a:t>
              </a:r>
              <a:r>
                <a:rPr lang="en-US" sz="120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Choose </a:t>
              </a:r>
              <a:r>
                <a:rPr lang="en-US" sz="1200" b="1">
                  <a:solidFill>
                    <a:srgbClr val="3F4246"/>
                  </a:solidFill>
                </a:rPr>
                <a:t>Crop</a:t>
              </a:r>
              <a:r>
                <a:rPr lang="en-US" sz="120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srgbClr val="3F4246"/>
                  </a:solidFill>
                </a:rPr>
                <a:t>Fit</a:t>
              </a:r>
              <a:r>
                <a:rPr lang="en-US" sz="1200">
                  <a:solidFill>
                    <a:srgbClr val="3F4246"/>
                  </a:solidFill>
                </a:rPr>
                <a:t> or </a:t>
              </a:r>
              <a:r>
                <a:rPr lang="en-US" sz="1200" b="1">
                  <a:solidFill>
                    <a:srgbClr val="3F4246"/>
                  </a:solidFill>
                </a:rPr>
                <a:t>Fill</a:t>
              </a:r>
              <a:r>
                <a:rPr lang="en-US" sz="120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>
                  <a:solidFill>
                    <a:srgbClr val="3F4246"/>
                  </a:solidFill>
                </a:rPr>
                <a:t>Send to back </a:t>
              </a:r>
              <a:r>
                <a:rPr lang="en-US" sz="120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6795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D049F0-FEA5-6940-DE3B-5028FD0F9BF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9F6967-EFFC-3DC5-6419-FF7DBC0EFD2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255190-89B6-8718-B410-E7B0A754479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A3EB97-BAC7-EFB0-E17A-193559850B45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B4693-2F73-3191-667E-6E59AB03C89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>
                  <a:solidFill>
                    <a:prstClr val="black"/>
                  </a:solidFill>
                </a:rPr>
                <a:t>Ctrl + V</a:t>
              </a:r>
              <a:r>
                <a:rPr lang="en-US" sz="120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Click on the </a:t>
              </a:r>
              <a:r>
                <a:rPr lang="en-US" sz="1200" b="1">
                  <a:solidFill>
                    <a:prstClr val="black"/>
                  </a:solidFill>
                </a:rPr>
                <a:t>Format Picture </a:t>
              </a:r>
              <a:r>
                <a:rPr lang="en-US" sz="120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Choose </a:t>
              </a:r>
              <a:r>
                <a:rPr lang="en-US" sz="1200" b="1">
                  <a:solidFill>
                    <a:prstClr val="black"/>
                  </a:solidFill>
                </a:rPr>
                <a:t>Crop</a:t>
              </a:r>
              <a:r>
                <a:rPr lang="en-US" sz="120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>
                  <a:solidFill>
                    <a:prstClr val="black"/>
                  </a:solidFill>
                </a:rPr>
                <a:t>Fit</a:t>
              </a:r>
              <a:r>
                <a:rPr lang="en-US" sz="1200">
                  <a:solidFill>
                    <a:prstClr val="black"/>
                  </a:solidFill>
                </a:rPr>
                <a:t> or </a:t>
              </a:r>
              <a:r>
                <a:rPr lang="en-US" sz="1200" b="1">
                  <a:solidFill>
                    <a:prstClr val="black"/>
                  </a:solidFill>
                </a:rPr>
                <a:t>Fill</a:t>
              </a:r>
              <a:r>
                <a:rPr lang="en-US" sz="120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>
                  <a:solidFill>
                    <a:prstClr val="black"/>
                  </a:solidFill>
                </a:rPr>
                <a:t>Send to back </a:t>
              </a:r>
              <a:r>
                <a:rPr lang="en-US" sz="120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thank you</a:t>
            </a:r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1194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528BD3-4CF6-AC3B-CF6A-4414EC35BF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EFC06-A3AB-0A9A-BA8D-148DA6885F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E3EBC-A041-8237-4EAB-FA338ABFC50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469F97-E274-48C6-4E3C-9782DBE2DBA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D35897-9D8E-2CCF-20C0-79C0D40E55D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2674-C6AF-06F1-8294-68E774832E61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13030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6194745-32A6-0FAE-1D3F-AAE591D193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8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7"/>
            <a:ext cx="4505549" cy="512927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Add agenda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7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7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6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6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5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5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4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4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 userDrawn="1"/>
        </p:nvCxnSpPr>
        <p:spPr>
          <a:xfrm>
            <a:off x="969427" y="1896531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CBC6BD3-A97E-6424-EBD7-5FB15FCE7033}"/>
              </a:ext>
            </a:extLst>
          </p:cNvPr>
          <p:cNvSpPr/>
          <p:nvPr userDrawn="1"/>
        </p:nvSpPr>
        <p:spPr>
          <a:xfrm rot="10800000">
            <a:off x="6430875" y="1798442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82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866496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/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3E624FA-ADDA-3111-5843-8DB4151A82E9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69035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5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Add text to appear in two column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28992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to appear in single column layout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 dirty="0">
                  <a:solidFill>
                    <a:prstClr val="black"/>
                  </a:solidFill>
                </a:rPr>
                <a:t>Design</a:t>
              </a:r>
              <a:r>
                <a:rPr lang="en-US" sz="1200" dirty="0">
                  <a:solidFill>
                    <a:prstClr val="black"/>
                  </a:solidFill>
                </a:rPr>
                <a:t>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 err="1">
                  <a:solidFill>
                    <a:prstClr val="black"/>
                  </a:solidFill>
                </a:rPr>
                <a:t>Stylise</a:t>
              </a:r>
              <a:r>
                <a:rPr lang="en-US" sz="1200" dirty="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354023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 userDrawn="1"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347562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49"/>
            <a:ext cx="4434865" cy="367563"/>
          </a:xfr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 userDrawn="1"/>
        </p:nvSpPr>
        <p:spPr>
          <a:xfrm>
            <a:off x="5087908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61750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6102074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E28153-5FEF-38AF-79AC-C8ABA8FC26E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6154D-518C-B579-93E5-1E6E8273FC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2035A8-ACB5-0C6D-1575-13290F6931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D428E-A6C5-BB75-662D-7B42D104BC0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7BA33E-9CED-FBCC-7588-F68896FD81F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89581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6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6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21609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727810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50"/>
            <a:ext cx="4434865" cy="356930"/>
          </a:xfr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 userDrawn="1"/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 userDrawn="1"/>
        </p:nvCxnSpPr>
        <p:spPr>
          <a:xfrm>
            <a:off x="3954463" y="-19616"/>
            <a:ext cx="2518145" cy="536980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 dirty="0">
                  <a:solidFill>
                    <a:prstClr val="black"/>
                  </a:solidFill>
                </a:rPr>
                <a:t>Design</a:t>
              </a:r>
              <a:r>
                <a:rPr lang="en-US" sz="1200" dirty="0">
                  <a:solidFill>
                    <a:prstClr val="black"/>
                  </a:solidFill>
                </a:rPr>
                <a:t>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 err="1">
                  <a:solidFill>
                    <a:prstClr val="black"/>
                  </a:solidFill>
                </a:rPr>
                <a:t>Stylise</a:t>
              </a:r>
              <a:r>
                <a:rPr lang="en-US" sz="1200" dirty="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325904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5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92CCE1-FFBF-26E0-1D03-CDAABD92F81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FA02C8-562C-86B6-29DF-9A4D2A6A04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6396F2-A3EB-833C-9C74-606B06E0DF4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0BC600-DA5F-5070-790A-797725BC66C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5EA4D-CD0C-C636-D9B0-E5772986DC0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55595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quote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5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2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Add source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53955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1" y="2076450"/>
            <a:ext cx="6197598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statement</a:t>
            </a:r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2" y="6330949"/>
            <a:ext cx="5474137" cy="365125"/>
          </a:xfrm>
        </p:spPr>
        <p:txBody>
          <a:bodyPr/>
          <a:lstStyle/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6F9FD50-6FB1-6F5C-4AEC-819F1E717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6400" y="390842"/>
            <a:ext cx="1223964" cy="814389"/>
          </a:xfrm>
          <a:blipFill>
            <a:blip>
              <a:lum bright="10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2580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04261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BADAD2-4955-F862-7697-6FA1B97A8797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0266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1841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37288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 dirty="0">
                  <a:solidFill>
                    <a:prstClr val="black"/>
                  </a:solidFill>
                </a:rPr>
              </a:br>
              <a:r>
                <a:rPr lang="en-US" sz="1200" dirty="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Video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2807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 dirty="0">
                  <a:solidFill>
                    <a:prstClr val="black"/>
                  </a:solidFill>
                </a:rPr>
              </a:br>
              <a:r>
                <a:rPr lang="en-US" sz="1200" dirty="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Video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57752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305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 No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A9899-B3B2-89A7-B0CC-C6DD65955A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F9B6DF-B52E-E903-F6AA-34865ABE16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E5D286-2706-F6B5-4001-49379724296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11BB22-F118-EF82-3F90-DD31320C116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D98133-B13B-E05F-D3F0-FA2AAB0886CA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20860AF-8ECB-AA14-447F-288467AAE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279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4931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D049F0-FEA5-6940-DE3B-5028FD0F9BF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9F6967-EFFC-3DC5-6419-FF7DBC0EFD2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255190-89B6-8718-B410-E7B0A754479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A3EB97-BAC7-EFB0-E17A-193559850B45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B4693-2F73-3191-667E-6E59AB03C89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7811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528BD3-4CF6-AC3B-CF6A-4414EC35BF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D070CA6F-4365-5A46-5DA4-21DAA3EA0F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EEFC06-A3AB-0A9A-BA8D-148DA6885F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E3EBC-A041-8237-4EAB-FA338ABFC50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469F97-E274-48C6-4E3C-9782DBE2DBA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3D35897-9D8E-2CCF-20C0-79C0D40E55D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4F2674-C6AF-06F1-8294-68E774832E61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30416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595" y="682624"/>
            <a:ext cx="1577143" cy="1049383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1E8856A-B61A-7ABA-1863-4D6C7BDCE0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3" y="4222115"/>
            <a:ext cx="4366697" cy="990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Add subheading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7C86CB-6691-7199-BEF8-587CB4338C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66" y="5842635"/>
            <a:ext cx="4366697" cy="3651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dirty="0"/>
              <a:t>Add date / location / additional info</a:t>
            </a:r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600A33-66C9-0523-4624-FBF39B070B2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079DDCA-3B6B-D327-76E9-24D39D92D779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21FE20-2F4D-2161-DD09-F713874550B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DB56AB7-EFD6-1D7B-3986-60CFF0E7ADB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93F7CC-66A2-0901-1016-8EE174FF37A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6194745-32A6-0FAE-1D3F-AAE591D193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14845" y="0"/>
            <a:ext cx="8177156" cy="6858000"/>
          </a:xfrm>
          <a:custGeom>
            <a:avLst/>
            <a:gdLst>
              <a:gd name="connsiteX0" fmla="*/ 0 w 8611595"/>
              <a:gd name="connsiteY0" fmla="*/ 0 h 6858000"/>
              <a:gd name="connsiteX1" fmla="*/ 8611595 w 8611595"/>
              <a:gd name="connsiteY1" fmla="*/ 0 h 6858000"/>
              <a:gd name="connsiteX2" fmla="*/ 8611595 w 8611595"/>
              <a:gd name="connsiteY2" fmla="*/ 6858000 h 6858000"/>
              <a:gd name="connsiteX3" fmla="*/ 3964992 w 861159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1595" h="6858000">
                <a:moveTo>
                  <a:pt x="0" y="0"/>
                </a:moveTo>
                <a:lnTo>
                  <a:pt x="8611595" y="0"/>
                </a:lnTo>
                <a:lnTo>
                  <a:pt x="8611595" y="6858000"/>
                </a:lnTo>
                <a:lnTo>
                  <a:pt x="3964992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9295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F350-6337-6A13-DF05-B03234292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502117"/>
            <a:ext cx="4505549" cy="512927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dirty="0"/>
              <a:t>Add agenda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D6BE90-18AE-8AA3-4690-5549FE4C4D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9" name="Picture 8" descr="A black and purple triangle&#10;&#10;Description automatically generated">
            <a:extLst>
              <a:ext uri="{FF2B5EF4-FFF2-40B4-BE49-F238E27FC236}">
                <a16:creationId xmlns:a16="http://schemas.microsoft.com/office/drawing/2014/main" id="{72A1CB10-FA18-F746-5E59-0581CECE6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986167-9126-301D-3AA1-CA57CB56B5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584" y="1797047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BC575C8-BECD-D8FD-87D9-B70540701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5511" y="1797047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532A88F-F1DE-8B48-F046-1CF70409E7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4" y="2420816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DF51CEA-E8A2-F84B-9491-651456B645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25511" y="2420816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A30E17D-5F20-ECF7-771F-1352B7EC52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3584" y="3044585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9AC7C30-99E6-01E9-0FF7-612D3C000B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5511" y="3044585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D18D8EFE-7E86-775F-87C6-51F1E137EB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3584" y="3668354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6CB7180-7459-3317-7EC0-A132549CD9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25511" y="3668354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9C4E4E6A-3E33-88C5-53A6-1DF90D2F94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584" y="429212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345DABA-B890-24FF-3204-FFC66880A4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25511" y="429212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D90748E6-BD50-7F62-3FB0-59D8D26286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3584" y="4915893"/>
            <a:ext cx="512762" cy="512763"/>
          </a:xfrm>
        </p:spPr>
        <p:txBody>
          <a:bodyPr/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1EBF624F-E2DA-9BF4-CE5C-33A85FD51D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11" y="4915893"/>
            <a:ext cx="3919590" cy="512763"/>
          </a:xfrm>
        </p:spPr>
        <p:txBody>
          <a:bodyPr/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section title</a:t>
            </a:r>
            <a:endParaRPr lang="en-GB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FC753A-01D3-3698-A03E-2FC9D9E6BABC}"/>
              </a:ext>
            </a:extLst>
          </p:cNvPr>
          <p:cNvCxnSpPr>
            <a:cxnSpLocks/>
          </p:cNvCxnSpPr>
          <p:nvPr userDrawn="1"/>
        </p:nvCxnSpPr>
        <p:spPr>
          <a:xfrm>
            <a:off x="969427" y="1896531"/>
            <a:ext cx="0" cy="328083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E6F19-D458-3891-4D4D-D8EBF62EA9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CBC6BD3-A97E-6424-EBD7-5FB15FCE7033}"/>
              </a:ext>
            </a:extLst>
          </p:cNvPr>
          <p:cNvSpPr/>
          <p:nvPr userDrawn="1"/>
        </p:nvSpPr>
        <p:spPr>
          <a:xfrm rot="10800000">
            <a:off x="6430875" y="1798442"/>
            <a:ext cx="5761124" cy="4897631"/>
          </a:xfrm>
          <a:custGeom>
            <a:avLst/>
            <a:gdLst>
              <a:gd name="connsiteX0" fmla="*/ 5761124 w 5761124"/>
              <a:gd name="connsiteY0" fmla="*/ 4897631 h 4897631"/>
              <a:gd name="connsiteX1" fmla="*/ 1526308 w 5761124"/>
              <a:gd name="connsiteY1" fmla="*/ 4897631 h 4897631"/>
              <a:gd name="connsiteX2" fmla="*/ 322514 w 5761124"/>
              <a:gd name="connsiteY2" fmla="*/ 4897631 h 4897631"/>
              <a:gd name="connsiteX3" fmla="*/ 0 w 5761124"/>
              <a:gd name="connsiteY3" fmla="*/ 4897631 h 4897631"/>
              <a:gd name="connsiteX4" fmla="*/ 0 w 5761124"/>
              <a:gd name="connsiteY4" fmla="*/ 2148660 h 4897631"/>
              <a:gd name="connsiteX5" fmla="*/ 924410 w 5761124"/>
              <a:gd name="connsiteY5" fmla="*/ 3813578 h 4897631"/>
              <a:gd name="connsiteX6" fmla="*/ 3041819 w 5761124"/>
              <a:gd name="connsiteY6" fmla="*/ 0 h 489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1124" h="4897631">
                <a:moveTo>
                  <a:pt x="5761124" y="4897631"/>
                </a:moveTo>
                <a:lnTo>
                  <a:pt x="1526308" y="4897631"/>
                </a:lnTo>
                <a:lnTo>
                  <a:pt x="322514" y="4897631"/>
                </a:lnTo>
                <a:lnTo>
                  <a:pt x="0" y="4897631"/>
                </a:lnTo>
                <a:lnTo>
                  <a:pt x="0" y="2148660"/>
                </a:lnTo>
                <a:lnTo>
                  <a:pt x="924410" y="3813578"/>
                </a:lnTo>
                <a:lnTo>
                  <a:pt x="304181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072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4" name="Picture 3" descr="A black and purple triangle&#10;&#10;Description automatically generated">
            <a:extLst>
              <a:ext uri="{FF2B5EF4-FFF2-40B4-BE49-F238E27FC236}">
                <a16:creationId xmlns:a16="http://schemas.microsoft.com/office/drawing/2014/main" id="{F09090A3-C8CB-492F-3E90-2B30223A51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FACF13-EFF0-A2E8-47BA-79F08E81FF8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BD9362-CE50-C349-3940-31787ADA9A82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59E734-4787-5A45-2225-4D4508750F5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D60C9CB-0DF7-9D67-65C4-3BF9F2376002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B3D745-C455-1AA2-D1C4-E55A923D6DE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60387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66FE13F-E318-B323-121E-0093806FB8E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463184" cy="6858000"/>
          </a:xfrm>
          <a:custGeom>
            <a:avLst/>
            <a:gdLst>
              <a:gd name="connsiteX0" fmla="*/ 0 w 8463184"/>
              <a:gd name="connsiteY0" fmla="*/ 0 h 6858000"/>
              <a:gd name="connsiteX1" fmla="*/ 8463184 w 8463184"/>
              <a:gd name="connsiteY1" fmla="*/ 0 h 6858000"/>
              <a:gd name="connsiteX2" fmla="*/ 4498192 w 8463184"/>
              <a:gd name="connsiteY2" fmla="*/ 6858000 h 6858000"/>
              <a:gd name="connsiteX3" fmla="*/ 0 w 846318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63184" h="6858000">
                <a:moveTo>
                  <a:pt x="0" y="0"/>
                </a:moveTo>
                <a:lnTo>
                  <a:pt x="8463184" y="0"/>
                </a:lnTo>
                <a:lnTo>
                  <a:pt x="44981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5" name="Content Placeholder 4" descr="A person with purple head wrap&#10;&#10;Description automatically generated" hidden="1">
            <a:extLst>
              <a:ext uri="{FF2B5EF4-FFF2-40B4-BE49-F238E27FC236}">
                <a16:creationId xmlns:a16="http://schemas.microsoft.com/office/drawing/2014/main" id="{0DCC5397-4FE3-DCA6-F0A6-FD1CC25509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0"/>
            <a:ext cx="1220284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D28CE-22AC-6B94-6EF4-745475FCDD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2641" y="3464560"/>
            <a:ext cx="4625777" cy="1381760"/>
          </a:xfrm>
        </p:spPr>
        <p:txBody>
          <a:bodyPr anchor="t"/>
          <a:lstStyle>
            <a:lvl1pPr algn="r"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section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36773-F154-9E31-2695-ABA42ED874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693808" y="6330949"/>
            <a:ext cx="4084610" cy="365125"/>
          </a:xfrm>
        </p:spPr>
        <p:txBody>
          <a:bodyPr/>
          <a:lstStyle>
            <a:lvl1pPr algn="r">
              <a:defRPr/>
            </a:lvl1pPr>
          </a:lstStyle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3D1D70-1096-1E03-D135-EE98CCD5F7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22680" y="1956118"/>
            <a:ext cx="1455737" cy="1011237"/>
          </a:xfrm>
        </p:spPr>
        <p:txBody>
          <a:bodyPr/>
          <a:lstStyle>
            <a:lvl1pPr algn="r">
              <a:defRPr sz="6750"/>
            </a:lvl1pPr>
          </a:lstStyle>
          <a:p>
            <a:pPr lvl="0"/>
            <a:r>
              <a:rPr lang="en-US" dirty="0"/>
              <a:t>XX</a:t>
            </a:r>
            <a:endParaRPr lang="en-GB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3E624FA-ADDA-3111-5843-8DB4151A82E9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F017DC4-71D6-284B-C9A4-3ED060893E8C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CD9013-E5AC-FBD3-1656-59F18C5701B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D48A63-E7D3-2440-30F7-80BA7E335B5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9B9DDB-BF0B-1316-5412-FCF5671AF5A0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srgbClr val="FFFFFF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B8BABBC-EF32-8FF6-D9CD-9FAA2A70446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15517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2" y="1641565"/>
            <a:ext cx="9030456" cy="4527459"/>
          </a:xfrm>
        </p:spPr>
        <p:txBody>
          <a:bodyPr numCol="2" spcCol="540000"/>
          <a:lstStyle>
            <a:lvl1pPr>
              <a:defRPr/>
            </a:lvl1pPr>
          </a:lstStyle>
          <a:p>
            <a:pPr lvl="0"/>
            <a:r>
              <a:rPr lang="en-US" dirty="0"/>
              <a:t>Add text to appear in two column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66145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Content Placeholder 14">
            <a:extLst>
              <a:ext uri="{FF2B5EF4-FFF2-40B4-BE49-F238E27FC236}">
                <a16:creationId xmlns:a16="http://schemas.microsoft.com/office/drawing/2014/main" id="{9D4F0DBA-7193-79F1-9CED-9BF29EFD98A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1641566"/>
            <a:ext cx="9030456" cy="45274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to appear in single column layout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C37F9B-189A-EEF0-82B5-C8E3F921FD7D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BEDA01-A9F0-6298-AB90-F00B31BE5FDA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F89516E-98D5-7607-2085-7FF801BF7372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27B3A-E23C-DAB3-31A8-041BC3FF486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102D99-B2D2-3578-1E37-5BA070ECF7D3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 dirty="0">
                  <a:solidFill>
                    <a:prstClr val="black"/>
                  </a:solidFill>
                </a:rPr>
                <a:t>Design</a:t>
              </a:r>
              <a:r>
                <a:rPr lang="en-US" sz="1200" dirty="0">
                  <a:solidFill>
                    <a:prstClr val="black"/>
                  </a:solidFill>
                </a:rPr>
                <a:t>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 err="1">
                  <a:solidFill>
                    <a:prstClr val="black"/>
                  </a:solidFill>
                </a:rPr>
                <a:t>Stylise</a:t>
              </a:r>
              <a:r>
                <a:rPr lang="en-US" sz="1200" dirty="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9372472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DBC61A05-8253-C869-9809-8E3097CCEA3D}"/>
              </a:ext>
            </a:extLst>
          </p:cNvPr>
          <p:cNvSpPr/>
          <p:nvPr userDrawn="1"/>
        </p:nvSpPr>
        <p:spPr>
          <a:xfrm rot="10800000">
            <a:off x="8966200" y="0"/>
            <a:ext cx="3225800" cy="55880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CE84618-6178-61CF-AE53-D0A07CF23E0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1358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AF9089-5394-8B5C-06D5-A0E311DC5BE5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071F504-9E35-F89F-D3A9-72668739AD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58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sp>
        <p:nvSpPr>
          <p:cNvPr id="16" name="Content Placeholder 14">
            <a:extLst>
              <a:ext uri="{FF2B5EF4-FFF2-40B4-BE49-F238E27FC236}">
                <a16:creationId xmlns:a16="http://schemas.microsoft.com/office/drawing/2014/main" id="{FA357CB5-059F-A73C-2716-2186BE18F9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33462" y="2338566"/>
            <a:ext cx="3721538" cy="38304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text or click icon to insert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2B0E8B1-83D4-CC60-882C-8AADC5DA97D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462" y="1641565"/>
            <a:ext cx="3721538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heading (two lines max)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7595AB-3E7F-500E-5874-B5ECB73A19A1}"/>
              </a:ext>
            </a:extLst>
          </p:cNvPr>
          <p:cNvCxnSpPr/>
          <p:nvPr userDrawn="1"/>
        </p:nvCxnSpPr>
        <p:spPr>
          <a:xfrm>
            <a:off x="4334291" y="1752600"/>
            <a:ext cx="0" cy="41910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127284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82821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49"/>
            <a:ext cx="4434865" cy="367563"/>
          </a:xfr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827847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D1A5BE-C335-973A-A239-290D818BA7BD}"/>
              </a:ext>
            </a:extLst>
          </p:cNvPr>
          <p:cNvSpPr/>
          <p:nvPr userDrawn="1"/>
        </p:nvSpPr>
        <p:spPr>
          <a:xfrm>
            <a:off x="5087908" y="4972051"/>
            <a:ext cx="7104092" cy="1885950"/>
          </a:xfrm>
          <a:custGeom>
            <a:avLst/>
            <a:gdLst>
              <a:gd name="connsiteX0" fmla="*/ 1090373 w 7104092"/>
              <a:gd name="connsiteY0" fmla="*/ 0 h 1885950"/>
              <a:gd name="connsiteX1" fmla="*/ 7104092 w 7104092"/>
              <a:gd name="connsiteY1" fmla="*/ 0 h 1885950"/>
              <a:gd name="connsiteX2" fmla="*/ 7104092 w 7104092"/>
              <a:gd name="connsiteY2" fmla="*/ 1885950 h 1885950"/>
              <a:gd name="connsiteX3" fmla="*/ 0 w 7104092"/>
              <a:gd name="connsiteY3" fmla="*/ 188595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04092" h="1885950">
                <a:moveTo>
                  <a:pt x="1090373" y="0"/>
                </a:moveTo>
                <a:lnTo>
                  <a:pt x="7104092" y="0"/>
                </a:lnTo>
                <a:lnTo>
                  <a:pt x="7104092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D2F811C-30CC-0227-9ED1-DF33736E8B8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64605" y="0"/>
            <a:ext cx="8027395" cy="4972050"/>
          </a:xfrm>
          <a:custGeom>
            <a:avLst/>
            <a:gdLst>
              <a:gd name="connsiteX0" fmla="*/ 0 w 8027395"/>
              <a:gd name="connsiteY0" fmla="*/ 0 h 4972050"/>
              <a:gd name="connsiteX1" fmla="*/ 8027395 w 8027395"/>
              <a:gd name="connsiteY1" fmla="*/ 0 h 4972050"/>
              <a:gd name="connsiteX2" fmla="*/ 8027395 w 8027395"/>
              <a:gd name="connsiteY2" fmla="*/ 4972050 h 4972050"/>
              <a:gd name="connsiteX3" fmla="*/ 2874619 w 8027395"/>
              <a:gd name="connsiteY3" fmla="*/ 4972050 h 497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7395" h="4972050">
                <a:moveTo>
                  <a:pt x="0" y="0"/>
                </a:moveTo>
                <a:lnTo>
                  <a:pt x="8027395" y="0"/>
                </a:lnTo>
                <a:lnTo>
                  <a:pt x="8027395" y="4972050"/>
                </a:lnTo>
                <a:lnTo>
                  <a:pt x="2874619" y="49720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50545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87CDB8-F09E-F5C8-C636-A1A05BEAA9C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6716D0F-5595-51DB-0864-27F7430F7E3C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077BCC-49FC-D1FE-F600-E0F018E8D19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8F06D4-9729-8897-4E0B-F422C5A6AF6D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9BA3EC-6124-0E22-56F3-FE0619DE5DB9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587551D-2C39-3C55-B642-0B2C14D0BF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53117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D8A86BA-4695-B8B6-2073-C91C320FD68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6102074" cy="3905250"/>
          </a:xfrm>
          <a:custGeom>
            <a:avLst/>
            <a:gdLst>
              <a:gd name="connsiteX0" fmla="*/ 0 w 6102074"/>
              <a:gd name="connsiteY0" fmla="*/ 0 h 3905250"/>
              <a:gd name="connsiteX1" fmla="*/ 6102074 w 6102074"/>
              <a:gd name="connsiteY1" fmla="*/ 0 h 3905250"/>
              <a:gd name="connsiteX2" fmla="*/ 6102074 w 6102074"/>
              <a:gd name="connsiteY2" fmla="*/ 3905250 h 3905250"/>
              <a:gd name="connsiteX3" fmla="*/ 2257843 w 6102074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2074" h="3905250">
                <a:moveTo>
                  <a:pt x="0" y="0"/>
                </a:moveTo>
                <a:lnTo>
                  <a:pt x="6102074" y="0"/>
                </a:lnTo>
                <a:lnTo>
                  <a:pt x="6102074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8E28153-5FEF-38AF-79AC-C8ABA8FC26E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9E6154D-518C-B579-93E5-1E6E8273FC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32035A8-ACB5-0C6D-1575-13290F69310D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D428E-A6C5-BB75-662D-7B42D104BC0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7BA33E-9CED-FBCC-7588-F68896FD81F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7142F01-A14D-1FED-E8D7-3CD754034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65316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5474136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5473609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547360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E3D4653-FBFF-CA9E-AC27-05F365FD9BD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89926" y="0"/>
            <a:ext cx="3735566" cy="3905250"/>
          </a:xfrm>
          <a:custGeom>
            <a:avLst/>
            <a:gdLst>
              <a:gd name="connsiteX0" fmla="*/ 0 w 3735566"/>
              <a:gd name="connsiteY0" fmla="*/ 0 h 3905250"/>
              <a:gd name="connsiteX1" fmla="*/ 3735566 w 3735566"/>
              <a:gd name="connsiteY1" fmla="*/ 0 h 3905250"/>
              <a:gd name="connsiteX2" fmla="*/ 3735566 w 3735566"/>
              <a:gd name="connsiteY2" fmla="*/ 3905250 h 3905250"/>
              <a:gd name="connsiteX3" fmla="*/ 2257843 w 373556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5566" h="3905250">
                <a:moveTo>
                  <a:pt x="0" y="0"/>
                </a:moveTo>
                <a:lnTo>
                  <a:pt x="3735566" y="0"/>
                </a:lnTo>
                <a:lnTo>
                  <a:pt x="3735566" y="3905250"/>
                </a:lnTo>
                <a:lnTo>
                  <a:pt x="2257843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A13534-6BF9-6C2D-1502-6B101138C74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84482" y="3968750"/>
            <a:ext cx="3807519" cy="2889250"/>
          </a:xfrm>
          <a:custGeom>
            <a:avLst/>
            <a:gdLst>
              <a:gd name="connsiteX0" fmla="*/ 0 w 3807519"/>
              <a:gd name="connsiteY0" fmla="*/ 0 h 2889250"/>
              <a:gd name="connsiteX1" fmla="*/ 3807519 w 3807519"/>
              <a:gd name="connsiteY1" fmla="*/ 0 h 2889250"/>
              <a:gd name="connsiteX2" fmla="*/ 3807519 w 3807519"/>
              <a:gd name="connsiteY2" fmla="*/ 2889250 h 2889250"/>
              <a:gd name="connsiteX3" fmla="*/ 1670436 w 3807519"/>
              <a:gd name="connsiteY3" fmla="*/ 2889250 h 288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519" h="2889250">
                <a:moveTo>
                  <a:pt x="0" y="0"/>
                </a:moveTo>
                <a:lnTo>
                  <a:pt x="3807519" y="0"/>
                </a:lnTo>
                <a:lnTo>
                  <a:pt x="3807519" y="2889250"/>
                </a:lnTo>
                <a:lnTo>
                  <a:pt x="1670436" y="2889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26A9E3-2CE7-17EA-94BA-AF62FCACA41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888994" y="0"/>
            <a:ext cx="2303006" cy="3905250"/>
          </a:xfrm>
          <a:custGeom>
            <a:avLst/>
            <a:gdLst>
              <a:gd name="connsiteX0" fmla="*/ 0 w 2303006"/>
              <a:gd name="connsiteY0" fmla="*/ 0 h 3905250"/>
              <a:gd name="connsiteX1" fmla="*/ 2303006 w 2303006"/>
              <a:gd name="connsiteY1" fmla="*/ 0 h 3905250"/>
              <a:gd name="connsiteX2" fmla="*/ 2303006 w 2303006"/>
              <a:gd name="connsiteY2" fmla="*/ 3905250 h 3905250"/>
              <a:gd name="connsiteX3" fmla="*/ 0 w 2303006"/>
              <a:gd name="connsiteY3" fmla="*/ 3905250 h 390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3006" h="3905250">
                <a:moveTo>
                  <a:pt x="0" y="0"/>
                </a:moveTo>
                <a:lnTo>
                  <a:pt x="2303006" y="0"/>
                </a:lnTo>
                <a:lnTo>
                  <a:pt x="2303006" y="3905250"/>
                </a:lnTo>
                <a:lnTo>
                  <a:pt x="0" y="390525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83C520-C41B-AE29-D3EF-C2A6F12CAFDB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E8516C7-BAFF-A425-0C1E-88C701547A65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A980AAF-CD63-3FBC-83D4-3397464F1C05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A96D33-FB5F-235D-B0FE-3C748665E948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9733EA-F4B3-A15F-C978-B266EEABE48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0658EE0F-E821-7465-F130-72AB25DC1B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947990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/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4" y="472593"/>
            <a:ext cx="3727810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3582" y="6330950"/>
            <a:ext cx="4434865" cy="356930"/>
          </a:xfrm>
        </p:spPr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3727451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1C46A3-88D5-4217-97B8-DFAB1BDB70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3581" y="1641565"/>
            <a:ext cx="4406069" cy="4527459"/>
          </a:xfrm>
        </p:spPr>
        <p:txBody>
          <a:bodyPr numCol="1" spcCol="360000"/>
          <a:lstStyle>
            <a:lvl1pPr>
              <a:defRPr/>
            </a:lvl1pPr>
          </a:lstStyle>
          <a:p>
            <a:pPr lvl="0"/>
            <a:r>
              <a:rPr lang="en-US" dirty="0"/>
              <a:t>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E773EE0-56FD-857D-BE01-E630F22C77E7}"/>
              </a:ext>
            </a:extLst>
          </p:cNvPr>
          <p:cNvSpPr/>
          <p:nvPr userDrawn="1"/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1748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1748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DB124B-A0F9-82FE-23CC-8CDEA66264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700" y="5694521"/>
            <a:ext cx="4438650" cy="819150"/>
          </a:xfrm>
        </p:spPr>
        <p:txBody>
          <a:bodyPr anchor="ctr"/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highlight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2467A3-4D51-98A6-BF0D-DE7289A5EB74}"/>
              </a:ext>
            </a:extLst>
          </p:cNvPr>
          <p:cNvCxnSpPr>
            <a:cxnSpLocks/>
            <a:endCxn id="15" idx="0"/>
          </p:cNvCxnSpPr>
          <p:nvPr userDrawn="1"/>
        </p:nvCxnSpPr>
        <p:spPr>
          <a:xfrm>
            <a:off x="3954463" y="-19616"/>
            <a:ext cx="2518145" cy="5369808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hart Placeholder 20">
            <a:extLst>
              <a:ext uri="{FF2B5EF4-FFF2-40B4-BE49-F238E27FC236}">
                <a16:creationId xmlns:a16="http://schemas.microsoft.com/office/drawing/2014/main" id="{75CFD3FE-DBC4-0EAA-E8E2-227FE5A580FF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439879" y="812115"/>
            <a:ext cx="3839792" cy="4020922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360A4-A3BE-6FEF-4947-AFB9A7FBD6D6}"/>
              </a:ext>
            </a:extLst>
          </p:cNvPr>
          <p:cNvGrpSpPr/>
          <p:nvPr userDrawn="1"/>
        </p:nvGrpSpPr>
        <p:grpSpPr>
          <a:xfrm>
            <a:off x="-3626001" y="0"/>
            <a:ext cx="3513653" cy="2943225"/>
            <a:chOff x="-3626001" y="0"/>
            <a:chExt cx="3513653" cy="294322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A7C7C9-1964-A295-F401-29ACFC3A53BB}"/>
                </a:ext>
              </a:extLst>
            </p:cNvPr>
            <p:cNvSpPr/>
            <p:nvPr/>
          </p:nvSpPr>
          <p:spPr>
            <a:xfrm>
              <a:off x="-3626001" y="0"/>
              <a:ext cx="3507557" cy="2943225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F6210DD-05E8-9A8A-94CB-CD3A67BE10B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CC476E-B103-8E83-A714-6CE3529171F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CHART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294A69-C5C1-DA94-B8FB-BB8D1A92E50D}"/>
                </a:ext>
              </a:extLst>
            </p:cNvPr>
            <p:cNvSpPr txBox="1"/>
            <p:nvPr userDrawn="1"/>
          </p:nvSpPr>
          <p:spPr>
            <a:xfrm>
              <a:off x="-3560063" y="1006196"/>
              <a:ext cx="3140964" cy="178462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icon in the middle of the placeholder.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chart type you wish to use.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Edit your data under </a:t>
              </a:r>
              <a:r>
                <a:rPr lang="en-US" sz="1200" b="1" dirty="0">
                  <a:solidFill>
                    <a:prstClr val="black"/>
                  </a:solidFill>
                </a:rPr>
                <a:t>Design</a:t>
              </a:r>
              <a:r>
                <a:rPr lang="en-US" sz="1200" dirty="0">
                  <a:solidFill>
                    <a:prstClr val="black"/>
                  </a:solidFill>
                </a:rPr>
                <a:t>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 err="1">
                  <a:solidFill>
                    <a:prstClr val="black"/>
                  </a:solidFill>
                </a:rPr>
                <a:t>Stylise</a:t>
              </a:r>
              <a:r>
                <a:rPr lang="en-US" sz="1200" dirty="0">
                  <a:solidFill>
                    <a:prstClr val="black"/>
                  </a:solidFill>
                </a:rPr>
                <a:t> your chart under Format in the </a:t>
              </a:r>
              <a:r>
                <a:rPr lang="en-US" sz="1200" b="1" dirty="0">
                  <a:solidFill>
                    <a:prstClr val="black"/>
                  </a:solidFill>
                </a:rPr>
                <a:t>Chart Tools</a:t>
              </a:r>
              <a:r>
                <a:rPr lang="en-US" sz="1200" dirty="0">
                  <a:solidFill>
                    <a:prstClr val="black"/>
                  </a:solidFill>
                </a:rPr>
                <a:t> ribbons.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1989A41-8997-463C-8C86-AB42F19E1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671499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co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1000538-60E4-C8AB-E925-C494E84553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610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DFF97C-A0D0-5AAF-2029-3EB30D20EA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883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D9EBAE3-C54E-9388-CB54-08278F15C5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5248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5383CF5-75AA-1EF5-69C0-D82F717FBC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1825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01E9B1F-E264-4331-7A15-B4369072C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54557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7D8D77D-EFB1-6AF2-9663-A1E99AAAE02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48212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2DDD5F56-676F-99A0-7C98-840D299005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550" y="2184400"/>
            <a:ext cx="3308350" cy="3289300"/>
          </a:xfrm>
          <a:solidFill>
            <a:schemeClr val="accent1"/>
          </a:solidFill>
        </p:spPr>
        <p:txBody>
          <a:bodyPr vert="horz" wrap="square" lIns="288000" tIns="504000" rIns="216000" bIns="45720" rtlCol="0">
            <a:noAutofit/>
          </a:bodyPr>
          <a:lstStyle>
            <a:lvl1pPr>
              <a:defRPr lang="en-US" smtClean="0">
                <a:solidFill>
                  <a:schemeClr val="bg1"/>
                </a:solidFill>
              </a:defRPr>
            </a:lvl1pPr>
            <a:lvl2pPr>
              <a:defRPr lang="en-US" smtClean="0">
                <a:solidFill>
                  <a:schemeClr val="bg1"/>
                </a:solidFill>
              </a:defRPr>
            </a:lvl2pPr>
            <a:lvl3pPr>
              <a:defRPr lang="en-US" smtClean="0">
                <a:solidFill>
                  <a:schemeClr val="bg1"/>
                </a:solidFill>
              </a:defRPr>
            </a:lvl3pPr>
            <a:lvl4pPr>
              <a:defRPr lang="en-US" smtClean="0">
                <a:solidFill>
                  <a:schemeClr val="bg1"/>
                </a:solidFill>
              </a:defRPr>
            </a:lvl4pPr>
            <a:lvl5pPr>
              <a:defRPr lang="en-GB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</a:t>
            </a:r>
          </a:p>
          <a:p>
            <a:pPr lvl="1">
              <a:buClr>
                <a:schemeClr val="bg1"/>
              </a:buClr>
            </a:pPr>
            <a:r>
              <a:rPr lang="en-US" dirty="0"/>
              <a:t>Second level</a:t>
            </a:r>
          </a:p>
          <a:p>
            <a:pPr lvl="2">
              <a:buClr>
                <a:schemeClr val="bg1"/>
              </a:buClr>
            </a:pPr>
            <a:r>
              <a:rPr lang="en-US" dirty="0"/>
              <a:t>Third level</a:t>
            </a:r>
          </a:p>
          <a:p>
            <a:pPr lvl="3">
              <a:buClr>
                <a:schemeClr val="bg1"/>
              </a:buClr>
            </a:pPr>
            <a:r>
              <a:rPr lang="en-US" dirty="0"/>
              <a:t>Fourth level</a:t>
            </a:r>
          </a:p>
          <a:p>
            <a:pPr lvl="4">
              <a:buClr>
                <a:schemeClr val="bg1"/>
              </a:buClr>
            </a:pPr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5089AE3D-0216-7372-42C5-554A58E4A01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50282" y="1801813"/>
            <a:ext cx="773112" cy="773112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/>
          <a:lstStyle>
            <a:lvl1pPr>
              <a:defRPr>
                <a:ln>
                  <a:solidFill>
                    <a:schemeClr val="accent1"/>
                  </a:solidFill>
                </a:ln>
              </a:defRPr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5EE02A8C-E7D1-C518-CBC2-2F17DA7AC17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743937" y="1896305"/>
            <a:ext cx="585802" cy="584128"/>
          </a:xfrm>
          <a:prstGeom prst="ellipse">
            <a:avLst/>
          </a:prstGeom>
        </p:spPr>
        <p:txBody>
          <a:bodyPr lIns="0" rIns="0" bIns="576000"/>
          <a:lstStyle>
            <a:lvl1pPr algn="ctr">
              <a:defRPr sz="1200"/>
            </a:lvl1pPr>
          </a:lstStyle>
          <a:p>
            <a:r>
              <a:rPr lang="en-GB" dirty="0"/>
              <a:t>Icon</a:t>
            </a: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989F9DBC-EDD4-97CC-638B-D4B3F786B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92CCE1-FFBF-26E0-1D03-CDAABD92F81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DFA02C8-562C-86B6-29DF-9A4D2A6A04B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6396F2-A3EB-833C-9C74-606B06E0DF4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0BC600-DA5F-5070-790A-797725BC66C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385EA4D-CD0C-C636-D9B0-E5772986DC0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4126629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2396084"/>
            <a:ext cx="4315897" cy="183047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quote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5E2EB1A3-7036-4947-4249-9A6C4291D1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3040" y="0"/>
            <a:ext cx="8038960" cy="6858000"/>
          </a:xfrm>
          <a:custGeom>
            <a:avLst/>
            <a:gdLst>
              <a:gd name="connsiteX0" fmla="*/ 0 w 8038960"/>
              <a:gd name="connsiteY0" fmla="*/ 0 h 6858000"/>
              <a:gd name="connsiteX1" fmla="*/ 8038960 w 8038960"/>
              <a:gd name="connsiteY1" fmla="*/ 0 h 6858000"/>
              <a:gd name="connsiteX2" fmla="*/ 8038960 w 8038960"/>
              <a:gd name="connsiteY2" fmla="*/ 6858000 h 6858000"/>
              <a:gd name="connsiteX3" fmla="*/ 3964992 w 80389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38960" h="6858000">
                <a:moveTo>
                  <a:pt x="0" y="0"/>
                </a:moveTo>
                <a:lnTo>
                  <a:pt x="8038960" y="0"/>
                </a:lnTo>
                <a:lnTo>
                  <a:pt x="8038960" y="6858000"/>
                </a:lnTo>
                <a:lnTo>
                  <a:pt x="3964992" y="6858000"/>
                </a:lnTo>
                <a:close/>
              </a:path>
            </a:pathLst>
          </a:custGeom>
          <a:noFill/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84CC794-E93A-86EB-9716-B1AE51482A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7155" y="1686560"/>
            <a:ext cx="716909" cy="458392"/>
          </a:xfrm>
          <a:custGeom>
            <a:avLst/>
            <a:gdLst/>
            <a:ahLst/>
            <a:cxnLst/>
            <a:rect l="l" t="t" r="r" b="b"/>
            <a:pathLst>
              <a:path w="1069795" h="684028">
                <a:moveTo>
                  <a:pt x="751814" y="0"/>
                </a:moveTo>
                <a:lnTo>
                  <a:pt x="1069795" y="0"/>
                </a:lnTo>
                <a:lnTo>
                  <a:pt x="891085" y="684028"/>
                </a:lnTo>
                <a:lnTo>
                  <a:pt x="527502" y="684028"/>
                </a:lnTo>
                <a:close/>
                <a:moveTo>
                  <a:pt x="229241" y="0"/>
                </a:moveTo>
                <a:lnTo>
                  <a:pt x="547222" y="0"/>
                </a:lnTo>
                <a:lnTo>
                  <a:pt x="361117" y="684028"/>
                </a:lnTo>
                <a:lnTo>
                  <a:pt x="0" y="68402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C56EA86E-26B7-D57F-56C1-784C8AE472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38" y="4363403"/>
            <a:ext cx="4315142" cy="508000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Add source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C2D7A-3ECB-FA64-1DFF-D4E592BF097D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3C8B57-A0A7-0C2B-B362-1818AB93625D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F963A3C-816C-D1FF-C6E9-4DDB10D1B9CF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E45D50-5C4B-B85F-0E6B-9174452C14AC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ABDF14-75C2-7C06-DD3D-EFE5AD0CCBE8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5B8DBDC2-E576-B391-677D-BBAC5AB1CF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737777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5FD0-EA6F-2F78-3CA8-E761768C1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7201" y="2076450"/>
            <a:ext cx="6197598" cy="2705100"/>
          </a:xfrm>
          <a:solidFill>
            <a:schemeClr val="tx1"/>
          </a:solidFill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statement</a:t>
            </a:r>
            <a:endParaRPr lang="en-GB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5A43392-B67A-2D5D-F46C-8E26CB2187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</p:spPr>
        <p:txBody>
          <a:bodyPr bIns="792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image &gt; Right Click &gt; Send to Back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1A7A36-7636-04C1-003C-CAC969C9C1F1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EB9268-99D8-8D68-9368-A069A625EF8A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391B7-080B-7418-2B91-FCFD284C5E17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D65270-4D44-634E-09BE-45F67322792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271B73-870E-30AF-0010-BB6A935E3425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D790E-FEC8-12FA-FE70-3982C6DCC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31432" y="6330949"/>
            <a:ext cx="5474137" cy="365125"/>
          </a:xfrm>
        </p:spPr>
        <p:txBody>
          <a:bodyPr/>
          <a:lstStyle/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ADA5-FE49-3FD5-F354-D7118B18B0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1C2A0759-78D7-A029-8245-6E1C819CFF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99563FA-14B9-4919-E106-8B0B59684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 flipV="1">
            <a:off x="8966200" y="0"/>
            <a:ext cx="3225800" cy="5588000"/>
          </a:xfrm>
          <a:custGeom>
            <a:avLst/>
            <a:gdLst>
              <a:gd name="connsiteX0" fmla="*/ 0 w 3225800"/>
              <a:gd name="connsiteY0" fmla="*/ 0 h 5588000"/>
              <a:gd name="connsiteX1" fmla="*/ 3225800 w 3225800"/>
              <a:gd name="connsiteY1" fmla="*/ 5588000 h 5588000"/>
              <a:gd name="connsiteX2" fmla="*/ 0 w 3225800"/>
              <a:gd name="connsiteY2" fmla="*/ 5588000 h 55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5800" h="5588000">
                <a:moveTo>
                  <a:pt x="0" y="0"/>
                </a:moveTo>
                <a:lnTo>
                  <a:pt x="3225800" y="5588000"/>
                </a:lnTo>
                <a:lnTo>
                  <a:pt x="0" y="558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6F9FD50-6FB1-6F5C-4AEC-819F1E717E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66400" y="390842"/>
            <a:ext cx="1223964" cy="814389"/>
          </a:xfrm>
          <a:blipFill>
            <a:blip>
              <a:lum bright="10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 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017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Picture 4" descr="A black and purple triangle&#10;&#10;Description automatically generated">
            <a:extLst>
              <a:ext uri="{FF2B5EF4-FFF2-40B4-BE49-F238E27FC236}">
                <a16:creationId xmlns:a16="http://schemas.microsoft.com/office/drawing/2014/main" id="{E289E477-866F-3114-8486-EE68695A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07511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C1C0-487A-B785-0EA6-A4112C75E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583" y="472593"/>
            <a:ext cx="7841417" cy="51292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2A74D-D6BE-3755-0782-1F9DB1FB0C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79F40-818A-13AA-DF6F-3BB4CE6DC4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prstClr val="white"/>
                </a:solidFill>
              </a:rPr>
              <a:pPr/>
              <a:t>‹#›</a:t>
            </a:fld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190BBA-18D3-D3A1-0D88-0F02E882C8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4338" y="944563"/>
            <a:ext cx="7840662" cy="5080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Add subheading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BADAD2-4955-F862-7697-6FA1B97A8797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66400" y="390842"/>
            <a:ext cx="1223964" cy="8143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5800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58EC27-3E24-F724-F000-B8342EDF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58176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A61D285-409F-9DEC-0B95-30E301D341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 bIns="648000" anchor="ctr">
            <a:noAutofit/>
          </a:bodyPr>
          <a:lstStyle>
            <a:lvl1pPr algn="ctr">
              <a:defRPr sz="1200"/>
            </a:lvl1pPr>
          </a:lstStyle>
          <a:p>
            <a:r>
              <a:rPr lang="en-GB" dirty="0"/>
              <a:t>Click icon to insert image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2D815A-BCD0-8EE1-D91A-4D5E04735C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12553-A210-E683-B189-DD886093AF69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0B538F-9918-D8A2-44CE-97FC558491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C6BA4B-821B-0778-A999-74288840B7FC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C8818-5024-2801-0CFA-2F9E9B30414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1ED1437-2555-00A0-F479-764F7B6C1E22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347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 dirty="0">
                  <a:solidFill>
                    <a:prstClr val="black"/>
                  </a:solidFill>
                </a:rPr>
              </a:br>
              <a:r>
                <a:rPr lang="en-US" sz="1200" dirty="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Video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9B4901-3D87-BA88-2DF5-7187417C17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0860" y="5350192"/>
            <a:ext cx="6591140" cy="1507808"/>
          </a:xfrm>
          <a:custGeom>
            <a:avLst/>
            <a:gdLst>
              <a:gd name="connsiteX0" fmla="*/ 879504 w 6591140"/>
              <a:gd name="connsiteY0" fmla="*/ 0 h 1507808"/>
              <a:gd name="connsiteX1" fmla="*/ 6591140 w 6591140"/>
              <a:gd name="connsiteY1" fmla="*/ 0 h 1507808"/>
              <a:gd name="connsiteX2" fmla="*/ 6591140 w 6591140"/>
              <a:gd name="connsiteY2" fmla="*/ 1507808 h 1507808"/>
              <a:gd name="connsiteX3" fmla="*/ 0 w 6591140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91140" h="1507808">
                <a:moveTo>
                  <a:pt x="879504" y="0"/>
                </a:moveTo>
                <a:lnTo>
                  <a:pt x="6591140" y="0"/>
                </a:lnTo>
                <a:lnTo>
                  <a:pt x="6591140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260000" anchor="ctr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5608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 Alt.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EA51839B-7161-8DBD-F7D1-02E67725D1F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bIns="648000" anchor="ctr"/>
          <a:lstStyle>
            <a:lvl1pPr algn="ctr">
              <a:defRPr sz="1200"/>
            </a:lvl1pPr>
          </a:lstStyle>
          <a:p>
            <a:r>
              <a:rPr lang="en-GB" dirty="0"/>
              <a:t>Click icon to insert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65652-DAE9-2EFC-D762-DAC602DD1CC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F1162-1DEC-B2E1-0D5E-762134DF9FCF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C2D990-AF5F-DD1C-4963-96DEDDFAE558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74C6C4-5F5C-3AFE-9051-CD2F025EED0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 VIDEO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B28849-D146-298A-CC50-F0E4B229582B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 video present, delete </a:t>
              </a:r>
              <a:br>
                <a:rPr lang="en-US" sz="1200" dirty="0">
                  <a:solidFill>
                    <a:prstClr val="black"/>
                  </a:solidFill>
                </a:rPr>
              </a:br>
              <a:r>
                <a:rPr lang="en-US" sz="1200" dirty="0">
                  <a:solidFill>
                    <a:prstClr val="black"/>
                  </a:solidFill>
                </a:rPr>
                <a:t>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 video from file, or select the placeholder and paste an video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Video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video.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video within the placeholder, using the white circles in the corners of the video.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video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15D82-FE8C-DFDA-93EF-12937E7C73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" y="0"/>
            <a:ext cx="6365567" cy="1507808"/>
          </a:xfrm>
          <a:custGeom>
            <a:avLst/>
            <a:gdLst>
              <a:gd name="connsiteX0" fmla="*/ 0 w 6365567"/>
              <a:gd name="connsiteY0" fmla="*/ 0 h 1507808"/>
              <a:gd name="connsiteX1" fmla="*/ 6365567 w 6365567"/>
              <a:gd name="connsiteY1" fmla="*/ 0 h 1507808"/>
              <a:gd name="connsiteX2" fmla="*/ 5486063 w 6365567"/>
              <a:gd name="connsiteY2" fmla="*/ 1507808 h 1507808"/>
              <a:gd name="connsiteX3" fmla="*/ 0 w 6365567"/>
              <a:gd name="connsiteY3" fmla="*/ 1507808 h 1507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65567" h="1507808">
                <a:moveTo>
                  <a:pt x="0" y="0"/>
                </a:moveTo>
                <a:lnTo>
                  <a:pt x="6365567" y="0"/>
                </a:lnTo>
                <a:lnTo>
                  <a:pt x="5486063" y="1507808"/>
                </a:lnTo>
                <a:lnTo>
                  <a:pt x="0" y="1507808"/>
                </a:ln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00000" tIns="45720" rIns="91440" bIns="45720" rtlCol="0" anchor="ctr">
            <a:noAutofit/>
          </a:bodyPr>
          <a:lstStyle>
            <a:lvl1pPr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 here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813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 No Partn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7" name="Picture 6" descr="A black and purple triangle&#10;&#10;Description automatically generated">
            <a:extLst>
              <a:ext uri="{FF2B5EF4-FFF2-40B4-BE49-F238E27FC236}">
                <a16:creationId xmlns:a16="http://schemas.microsoft.com/office/drawing/2014/main" id="{31B5A21A-4F0D-0994-FCA9-13151A74A9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0B9DE8C-3439-9569-073F-074B5FA5DB32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216337-78C2-3C47-1C86-158F9D788744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CDE491-A55F-B9DD-EB5D-4D5A549C3783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3939E1C-799B-0A69-DAA7-A204F20B281B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4E3B0-3F56-66FB-6517-B89F8ABB285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01EDC27E-1CA8-D683-4481-2230402E2F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102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 No Part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5BA9899-B3B2-89A7-B0CC-C6DD65955AA0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F9B6DF-B52E-E903-F6AA-34865ABE1690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6E5D286-2706-F6B5-4001-493797242966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11BB22-F118-EF82-3F90-DD31320C116F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D98133-B13B-E05F-D3F0-FA2AAB0886CA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DA519AD-A2D1-C834-C760-7B31987EB8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  <p:pic>
        <p:nvPicPr>
          <p:cNvPr id="3" name="Picture 2" descr="A black and purple triangle&#10;&#10;Description automatically generated">
            <a:extLst>
              <a:ext uri="{FF2B5EF4-FFF2-40B4-BE49-F238E27FC236}">
                <a16:creationId xmlns:a16="http://schemas.microsoft.com/office/drawing/2014/main" id="{520860AF-8ECB-AA14-447F-288467AAE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10566400" y="390842"/>
            <a:ext cx="1223964" cy="8143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6788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3BDB8-5D1E-8892-C236-0B4719AE4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8" name="Picture 7" descr="A black and purple triangle&#10;&#10;Description automatically generated">
            <a:extLst>
              <a:ext uri="{FF2B5EF4-FFF2-40B4-BE49-F238E27FC236}">
                <a16:creationId xmlns:a16="http://schemas.microsoft.com/office/drawing/2014/main" id="{B548C9AC-BCF5-51FE-2836-E8AFAF2349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145"/>
          <a:stretch/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0A8D77-5378-63BA-9926-00E6C63BB4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3BB5C-94E2-C279-DD21-9BF28E34248E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42BE7-9F4B-179B-DA24-65C12C340EDF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CC094F-20FD-45E3-0447-ED321F3ACD36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F9B0806-A32D-E9F6-1A04-D2B5C5DFD359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254AEC-00E0-65ED-5EF0-286AE37C979E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62B3C-B227-2C79-517E-4B7AC888D8FE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srgbClr val="3F4246"/>
                  </a:solidFill>
                </a:rPr>
                <a:t>Ctrl + V</a:t>
              </a:r>
              <a:r>
                <a:rPr lang="en-US" sz="1200" dirty="0">
                  <a:solidFill>
                    <a:srgbClr val="3F4246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Click on the </a:t>
              </a:r>
              <a:r>
                <a:rPr lang="en-US" sz="1200" b="1" dirty="0">
                  <a:solidFill>
                    <a:srgbClr val="3F4246"/>
                  </a:solidFill>
                </a:rPr>
                <a:t>Format Picture </a:t>
              </a:r>
              <a:r>
                <a:rPr lang="en-US" sz="1200" dirty="0">
                  <a:solidFill>
                    <a:srgbClr val="3F4246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Choose </a:t>
              </a:r>
              <a:r>
                <a:rPr lang="en-US" sz="1200" b="1" dirty="0">
                  <a:solidFill>
                    <a:srgbClr val="3F4246"/>
                  </a:solidFill>
                </a:rPr>
                <a:t>Crop</a:t>
              </a:r>
              <a:r>
                <a:rPr lang="en-US" sz="1200" dirty="0">
                  <a:solidFill>
                    <a:srgbClr val="3F4246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Fit</a:t>
              </a:r>
              <a:r>
                <a:rPr lang="en-US" sz="1200" dirty="0">
                  <a:solidFill>
                    <a:srgbClr val="3F4246"/>
                  </a:solidFill>
                </a:rPr>
                <a:t> or </a:t>
              </a:r>
              <a:r>
                <a:rPr lang="en-US" sz="1200" b="1" dirty="0">
                  <a:solidFill>
                    <a:srgbClr val="3F4246"/>
                  </a:solidFill>
                </a:rPr>
                <a:t>Fill</a:t>
              </a:r>
              <a:r>
                <a:rPr lang="en-US" sz="1200" dirty="0">
                  <a:solidFill>
                    <a:srgbClr val="3F4246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srgbClr val="3F4246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srgbClr val="3F4246"/>
                  </a:solidFill>
                </a:rPr>
                <a:t>Send to back </a:t>
              </a:r>
              <a:r>
                <a:rPr lang="en-US" sz="1200" dirty="0">
                  <a:solidFill>
                    <a:srgbClr val="3F4246"/>
                  </a:solidFill>
                </a:rPr>
                <a:t>if it is obscuring any other elements.</a:t>
              </a:r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D264348-9633-9893-C33D-60F167EB7F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5471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D049F0-FEA5-6940-DE3B-5028FD0F9BF7}"/>
              </a:ext>
            </a:extLst>
          </p:cNvPr>
          <p:cNvGrpSpPr/>
          <p:nvPr userDrawn="1"/>
        </p:nvGrpSpPr>
        <p:grpSpPr>
          <a:xfrm>
            <a:off x="-3626001" y="0"/>
            <a:ext cx="3513653" cy="4531360"/>
            <a:chOff x="-3626001" y="0"/>
            <a:chExt cx="3513653" cy="45313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A9F6967-EFFC-3DC5-6419-FF7DBC0EFD21}"/>
                </a:ext>
              </a:extLst>
            </p:cNvPr>
            <p:cNvSpPr/>
            <p:nvPr/>
          </p:nvSpPr>
          <p:spPr>
            <a:xfrm>
              <a:off x="-3626001" y="0"/>
              <a:ext cx="3507557" cy="4531360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8255190-89B6-8718-B410-E7B0A7544790}"/>
                </a:ext>
              </a:extLst>
            </p:cNvPr>
            <p:cNvSpPr/>
            <p:nvPr/>
          </p:nvSpPr>
          <p:spPr>
            <a:xfrm>
              <a:off x="-3626001" y="0"/>
              <a:ext cx="3507557" cy="890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>
                <a:solidFill>
                  <a:srgbClr val="333333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A3EB97-BAC7-EFB0-E17A-193559850B45}"/>
                </a:ext>
              </a:extLst>
            </p:cNvPr>
            <p:cNvSpPr txBox="1"/>
            <p:nvPr/>
          </p:nvSpPr>
          <p:spPr>
            <a:xfrm>
              <a:off x="-3560064" y="77902"/>
              <a:ext cx="3447716" cy="73421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>
                <a:lnSpc>
                  <a:spcPct val="70000"/>
                </a:lnSpc>
                <a:spcBef>
                  <a:spcPct val="0"/>
                </a:spcBef>
                <a:buNone/>
                <a:defRPr sz="11500" cap="all" baseline="0"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How to insert </a:t>
              </a:r>
              <a:b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</a:br>
              <a:r>
                <a:rPr lang="en-GB" sz="2400" dirty="0">
                  <a:solidFill>
                    <a:prstClr val="white"/>
                  </a:solidFill>
                  <a:ea typeface="Inter Semi Bold" panose="02000703000000020004" pitchFamily="50" charset="0"/>
                  <a:cs typeface="Inter Semi Bold" panose="02000703000000020004" pitchFamily="50" charset="0"/>
                </a:rPr>
                <a:t>an image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6B4693-2F73-3191-667E-6E59AB03C894}"/>
                </a:ext>
              </a:extLst>
            </p:cNvPr>
            <p:cNvSpPr txBox="1"/>
            <p:nvPr userDrawn="1"/>
          </p:nvSpPr>
          <p:spPr>
            <a:xfrm>
              <a:off x="-3560064" y="1006196"/>
              <a:ext cx="3340989" cy="2746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If there is already an image present, delete this first.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the icon in the middle of the placeholder and choose an image from file, or select the placeholder and paste an image in using </a:t>
              </a:r>
              <a:r>
                <a:rPr lang="en-US" sz="1200" b="1" dirty="0">
                  <a:solidFill>
                    <a:prstClr val="black"/>
                  </a:solidFill>
                </a:rPr>
                <a:t>Ctrl + V</a:t>
              </a:r>
              <a:r>
                <a:rPr lang="en-US" sz="1200" dirty="0">
                  <a:solidFill>
                    <a:prstClr val="black"/>
                  </a:solidFill>
                </a:rPr>
                <a:t>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Click on the </a:t>
              </a:r>
              <a:r>
                <a:rPr lang="en-US" sz="1200" b="1" dirty="0">
                  <a:solidFill>
                    <a:prstClr val="black"/>
                  </a:solidFill>
                </a:rPr>
                <a:t>Format Picture </a:t>
              </a:r>
              <a:r>
                <a:rPr lang="en-US" sz="1200" dirty="0">
                  <a:solidFill>
                    <a:prstClr val="black"/>
                  </a:solidFill>
                </a:rPr>
                <a:t>tab in the ribbon and use the tools to edit the image.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Choose </a:t>
              </a:r>
              <a:r>
                <a:rPr lang="en-US" sz="1200" b="1" dirty="0">
                  <a:solidFill>
                    <a:prstClr val="black"/>
                  </a:solidFill>
                </a:rPr>
                <a:t>Crop</a:t>
              </a:r>
              <a:r>
                <a:rPr lang="en-US" sz="1200" dirty="0">
                  <a:solidFill>
                    <a:prstClr val="black"/>
                  </a:solidFill>
                </a:rPr>
                <a:t> to resize and move the image within the placeholder, using the white circles in the corners of the image. Click on the drop down arrow and choose </a:t>
              </a:r>
              <a:r>
                <a:rPr lang="en-US" sz="1200" b="1" dirty="0">
                  <a:solidFill>
                    <a:prstClr val="black"/>
                  </a:solidFill>
                </a:rPr>
                <a:t>Fit</a:t>
              </a:r>
              <a:r>
                <a:rPr lang="en-US" sz="1200" dirty="0">
                  <a:solidFill>
                    <a:prstClr val="black"/>
                  </a:solidFill>
                </a:rPr>
                <a:t> or </a:t>
              </a:r>
              <a:r>
                <a:rPr lang="en-US" sz="1200" b="1" dirty="0">
                  <a:solidFill>
                    <a:prstClr val="black"/>
                  </a:solidFill>
                </a:rPr>
                <a:t>Fill</a:t>
              </a:r>
              <a:r>
                <a:rPr lang="en-US" sz="1200" dirty="0">
                  <a:solidFill>
                    <a:prstClr val="black"/>
                  </a:solidFill>
                </a:rPr>
                <a:t> to fit the image to the placeholder as needed.</a:t>
              </a:r>
            </a:p>
            <a:p>
              <a:pPr marL="342900" indent="-342900">
                <a:spcAft>
                  <a:spcPts val="800"/>
                </a:spcAft>
                <a:buClr>
                  <a:srgbClr val="3C1053"/>
                </a:buClr>
                <a:buFont typeface="+mj-lt"/>
                <a:buAutoNum type="arabicPeriod"/>
              </a:pPr>
              <a:r>
                <a:rPr lang="en-US" sz="1200" dirty="0">
                  <a:solidFill>
                    <a:prstClr val="black"/>
                  </a:solidFill>
                </a:rPr>
                <a:t>Right click the image and choose </a:t>
              </a:r>
              <a:r>
                <a:rPr lang="en-US" sz="1200" b="1" dirty="0">
                  <a:solidFill>
                    <a:prstClr val="black"/>
                  </a:solidFill>
                </a:rPr>
                <a:t>Send to back </a:t>
              </a:r>
              <a:r>
                <a:rPr lang="en-US" sz="1200" dirty="0">
                  <a:solidFill>
                    <a:prstClr val="black"/>
                  </a:solidFill>
                </a:rPr>
                <a:t>if it is obscuring any other elements.</a:t>
              </a:r>
            </a:p>
          </p:txBody>
        </p: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EFE9A9EA-D005-0594-2B0A-7806ECBC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958" y="2414631"/>
            <a:ext cx="4366697" cy="1563010"/>
          </a:xfrm>
        </p:spPr>
        <p:txBody>
          <a:bodyPr anchor="b"/>
          <a:lstStyle>
            <a:lvl1pPr>
              <a:defRPr sz="36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thank you</a:t>
            </a:r>
            <a:endParaRPr lang="en-GB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E87998D-719B-1B90-2E87-C4F3BA3B27DC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2252" y="5685698"/>
            <a:ext cx="1048505" cy="69764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2CACF-942F-06F1-7DB8-BA716808C90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53614" y="5686063"/>
            <a:ext cx="1936750" cy="696913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GB" dirty="0"/>
              <a:t>Add partner logo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A4408-30C4-6C74-B259-C1F5B271E647}"/>
              </a:ext>
            </a:extLst>
          </p:cNvPr>
          <p:cNvCxnSpPr>
            <a:cxnSpLocks/>
          </p:cNvCxnSpPr>
          <p:nvPr userDrawn="1"/>
        </p:nvCxnSpPr>
        <p:spPr>
          <a:xfrm>
            <a:off x="9637185" y="5685698"/>
            <a:ext cx="0" cy="6972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F12B62-201B-1063-AD01-C30225E54F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061583" cy="6858000"/>
          </a:xfrm>
          <a:custGeom>
            <a:avLst/>
            <a:gdLst>
              <a:gd name="connsiteX0" fmla="*/ 0 w 8061583"/>
              <a:gd name="connsiteY0" fmla="*/ 0 h 6858000"/>
              <a:gd name="connsiteX1" fmla="*/ 8061583 w 8061583"/>
              <a:gd name="connsiteY1" fmla="*/ 0 h 6858000"/>
              <a:gd name="connsiteX2" fmla="*/ 4104437 w 8061583"/>
              <a:gd name="connsiteY2" fmla="*/ 6858000 h 6858000"/>
              <a:gd name="connsiteX3" fmla="*/ 0 w 80615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1583" h="6858000">
                <a:moveTo>
                  <a:pt x="0" y="0"/>
                </a:moveTo>
                <a:lnTo>
                  <a:pt x="8061583" y="0"/>
                </a:lnTo>
                <a:lnTo>
                  <a:pt x="410443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bIns="864000" anchor="ctr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insert image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9205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tags" Target="../tags/tag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21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tags" Target="../tags/tag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tags" Target="../tags/tag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theme" Target="../theme/theme5.xml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tags" Target="../tags/tag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3E2AE-9F28-4E9C-AB43-EC660F0DAE2E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66FC0-80E8-477F-88D8-1378AB5175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622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65" r:id="rId12"/>
    <p:sldLayoutId id="2147483766" r:id="rId13"/>
    <p:sldLayoutId id="21474837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3" y="472593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3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2" y="6330949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49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254391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65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3" y="472593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3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2" y="6330949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>
                <a:solidFill>
                  <a:schemeClr val="tx1"/>
                </a:solidFill>
              </a:defRPr>
            </a:lvl1pPr>
          </a:lstStyle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49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>
              <a:solidFill>
                <a:srgbClr val="3C1053"/>
              </a:solidFill>
            </a:endParaRP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177847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65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3" y="472593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3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2" y="6330949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49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298978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  <p:sldLayoutId id="2147483736" r:id="rId23"/>
    <p:sldLayoutId id="2147483737" r:id="rId24"/>
    <p:sldLayoutId id="2147483738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65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17BBB-14D1-E0D8-045B-A6F528466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583" y="472593"/>
            <a:ext cx="9497497" cy="5129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7A105-965F-FC65-72F5-3ECA3DF6C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583" y="1657985"/>
            <a:ext cx="949749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E715D-FBDB-06BD-AFCD-B960E70D3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3582" y="6330949"/>
            <a:ext cx="547413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900">
                <a:solidFill>
                  <a:schemeClr val="tx1"/>
                </a:solidFill>
              </a:defRPr>
            </a:lvl1pPr>
          </a:lstStyle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C33B6-40F8-318B-FDF0-081CCC707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38840" y="6330949"/>
            <a:ext cx="86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fld id="{E8F1A65C-595C-4736-BF40-F7D31E789466}" type="slidenum">
              <a:rPr lang="en-GB" smtClean="0">
                <a:solidFill>
                  <a:srgbClr val="3C1053"/>
                </a:solidFill>
              </a:rPr>
              <a:pPr/>
              <a:t>‹#›</a:t>
            </a:fld>
            <a:endParaRPr lang="en-GB" dirty="0">
              <a:solidFill>
                <a:srgbClr val="3C1053"/>
              </a:solidFill>
            </a:endParaRPr>
          </a:p>
        </p:txBody>
      </p:sp>
    </p:spTree>
    <p:custDataLst>
      <p:tags r:id="rId27"/>
    </p:custDataLst>
    <p:extLst>
      <p:ext uri="{BB962C8B-B14F-4D97-AF65-F5344CB8AC3E}">
        <p14:creationId xmlns:p14="http://schemas.microsoft.com/office/powerpoint/2010/main" val="3287522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65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arwick.ac.uk/fac/soc/economics/current/msc/inductio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a.karalis-isaac@warwick.ac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han.zhang.5@warwick.ac.uk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economics.pastoral@warwick.ac.u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https://warwick.ac.uk/fac/soc/economics/current/msc/resources/wellbein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hyperlink" Target="https://warwick.ac.uk/fac/soc/economics/current/msc/induction/" TargetMode="External"/><Relationship Id="rId7" Type="http://schemas.openxmlformats.org/officeDocument/2006/relationships/hyperlink" Target="https://warwick.ac.uk/fac/soc/economics/current/msc/handboo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arwick.ac.uk/students" TargetMode="External"/><Relationship Id="rId5" Type="http://schemas.openxmlformats.org/officeDocument/2006/relationships/hyperlink" Target="https://warwick.ac.uk/fac/soc/economics/current/?programme=msc" TargetMode="External"/><Relationship Id="rId4" Type="http://schemas.openxmlformats.org/officeDocument/2006/relationships/hyperlink" Target="https://warwick.ac.uk/fac/soc/economics/current/msc/induction/your-first-few-week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tudents/welcome/whenyougethere/welcomewee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abula.warwick.ac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wss/students/disabilit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hyperlink" Target="mailto:economics.pgoffice@warwick.ac.u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arwick.ac.uk/module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current/msc/handbook/msc-courses#monitoring-point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economics.pgoffice@warwick.ac.uk" TargetMode="External"/><Relationship Id="rId4" Type="http://schemas.openxmlformats.org/officeDocument/2006/relationships/hyperlink" Target="https://warwick.ac.uk/fac/soc/economics/current/msc/resources/forms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current/msc/induction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arwick.ac.uk/fac/soc/economics/current/msc/resources/wellbei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current/msc/resources/self-certification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warwick.ac.uk/services/community-safety/safezone/" TargetMode="External"/><Relationship Id="rId3" Type="http://schemas.openxmlformats.org/officeDocument/2006/relationships/hyperlink" Target="https://warwick.ac.uk/services/wss/" TargetMode="External"/><Relationship Id="rId7" Type="http://schemas.openxmlformats.org/officeDocument/2006/relationships/hyperlink" Target="https://warwick.ac.uk/services/community-safety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arwick.ac.uk/services/reception/" TargetMode="External"/><Relationship Id="rId5" Type="http://schemas.openxmlformats.org/officeDocument/2006/relationships/hyperlink" Target="https://www.warwicksu.com/" TargetMode="External"/><Relationship Id="rId4" Type="http://schemas.openxmlformats.org/officeDocument/2006/relationships/hyperlink" Target="https://www.uwhc.org.uk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moodle.warwick.ac.uk/enrol/index.php?id=68911" TargetMode="External"/><Relationship Id="rId3" Type="http://schemas.openxmlformats.org/officeDocument/2006/relationships/hyperlink" Target="https://moodle.warwick.ac.uk/course/view.php?id=78376" TargetMode="External"/><Relationship Id="rId7" Type="http://schemas.openxmlformats.org/officeDocument/2006/relationships/hyperlink" Target="https://moodle.warwick.ac.uk/course/view.php?id=58904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oodle.warwick.ac.uk/enrol/index.php?id=68910" TargetMode="External"/><Relationship Id="rId5" Type="http://schemas.openxmlformats.org/officeDocument/2006/relationships/hyperlink" Target="https://warwick.ac.uk/fac/soc/economics/current/shared/msc_academic_support/" TargetMode="External"/><Relationship Id="rId4" Type="http://schemas.openxmlformats.org/officeDocument/2006/relationships/hyperlink" Target="https://moodle.warwick.ac.uk/course/view.php?id=31050" TargetMode="External"/><Relationship Id="rId9" Type="http://schemas.openxmlformats.org/officeDocument/2006/relationships/hyperlink" Target="https://warwick.ac.uk/services/library/students/library-online-courses/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moodle.warwick.ac.uk/course/view.php?id=31050" TargetMode="External"/><Relationship Id="rId3" Type="http://schemas.openxmlformats.org/officeDocument/2006/relationships/hyperlink" Target="https://warwick.ac.uk/services/it-students/new_students" TargetMode="External"/><Relationship Id="rId7" Type="http://schemas.openxmlformats.org/officeDocument/2006/relationships/hyperlink" Target="https://warwick.ac.uk/services/its/servicessupport/software/list/stata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arwick.ac.uk/services/library/using/productivity-tools/one-note" TargetMode="External"/><Relationship Id="rId11" Type="http://schemas.openxmlformats.org/officeDocument/2006/relationships/image" Target="../media/image46.png"/><Relationship Id="rId5" Type="http://schemas.openxmlformats.org/officeDocument/2006/relationships/hyperlink" Target="mailto:economics.it@warwick.ac.uk" TargetMode="External"/><Relationship Id="rId10" Type="http://schemas.openxmlformats.org/officeDocument/2006/relationships/hyperlink" Target="https://moodle.warwick.ac.uk/enrol/index.php?id=30899" TargetMode="External"/><Relationship Id="rId4" Type="http://schemas.openxmlformats.org/officeDocument/2006/relationships/hyperlink" Target="https://warwick.ac.uk/services/its/servicessupport/helpdesk" TargetMode="External"/><Relationship Id="rId9" Type="http://schemas.openxmlformats.org/officeDocument/2006/relationships/hyperlink" Target="https://moodle.warwick.ac.uk/enrol/index.php?id=48869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current/msc/resources/groupworkbooking/?start=08112021&amp;view=week&amp;selectedResource=8a1785d76da67352016db5f87bc73d17" TargetMode="External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arwick.ac.uk/services/library/" TargetMode="External"/><Relationship Id="rId5" Type="http://schemas.openxmlformats.org/officeDocument/2006/relationships/hyperlink" Target="https://warwick.ac.uk/services/library/pghub/" TargetMode="External"/><Relationship Id="rId4" Type="http://schemas.openxmlformats.org/officeDocument/2006/relationships/hyperlink" Target="https://warwick.ac.uk/fac/soc/economics/current/shared/bloombergbookings?start=27022023&amp;view=week&amp;selectedResource=8a1785d77771aabe01778b98872f381f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tudy/international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hyperlink" Target="https://warwick.ac.uk/fac/soc/economics/current/msc/resources/forms/studylocation" TargetMode="External"/><Relationship Id="rId4" Type="http://schemas.openxmlformats.org/officeDocument/2006/relationships/hyperlink" Target="https://warwick.ac.uk/study/international/immigration/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arwick.ac.uk/fac/soc/economics/current/msc/handbook/skills-development-and-careers-support" TargetMode="External"/><Relationship Id="rId3" Type="http://schemas.openxmlformats.org/officeDocument/2006/relationships/hyperlink" Target="https://warwick.ac.uk/fac/soc/economics/current/careers/" TargetMode="External"/><Relationship Id="rId7" Type="http://schemas.openxmlformats.org/officeDocument/2006/relationships/hyperlink" Target="https://warwick.ac.uk/alumni/your-community" TargetMode="External"/><Relationship Id="rId12" Type="http://schemas.openxmlformats.org/officeDocument/2006/relationships/hyperlink" Target="https://warwick.ac.uk/fac/arts/languagecentre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arwick.ac.uk/alumni/benefits/warwickgrad/ementoring" TargetMode="External"/><Relationship Id="rId11" Type="http://schemas.openxmlformats.org/officeDocument/2006/relationships/hyperlink" Target="https://warwick.ac.uk/fac/soc/warwickfoundationstudies/eap" TargetMode="External"/><Relationship Id="rId5" Type="http://schemas.openxmlformats.org/officeDocument/2006/relationships/hyperlink" Target="https://warwick.ac.uk/fac/soc/economics/current/careers/wise" TargetMode="External"/><Relationship Id="rId10" Type="http://schemas.openxmlformats.org/officeDocument/2006/relationships/hyperlink" Target="https://warwick.ac.uk/services/its/servicessupport/training" TargetMode="External"/><Relationship Id="rId4" Type="http://schemas.openxmlformats.org/officeDocument/2006/relationships/hyperlink" Target="https://warwick.ac.uk/services/careers/" TargetMode="External"/><Relationship Id="rId9" Type="http://schemas.openxmlformats.org/officeDocument/2006/relationships/hyperlink" Target="https://warwick.ac.uk/services/skills/warwickaward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fac/soc/economics/current/msc/resources/ptes/we-have-acted-on-your-feedback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tabula.warwick.ac.uk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CA4B0-E9A2-FB9D-72E9-83E1D42DB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5742" y="3354550"/>
            <a:ext cx="6540500" cy="1706562"/>
          </a:xfrm>
        </p:spPr>
        <p:txBody>
          <a:bodyPr wrap="square">
            <a:normAutofit/>
          </a:bodyPr>
          <a:lstStyle/>
          <a:p>
            <a:pPr marL="0" indent="0" fontAlgn="base">
              <a:buNone/>
            </a:pPr>
            <a:r>
              <a:rPr lang="en-GB" sz="2400" dirty="0">
                <a:latin typeface="Aptos" panose="020B0004020202020204" pitchFamily="34" charset="0"/>
                <a:cs typeface="Calibri"/>
              </a:rPr>
              <a:t>Dr Alex Karalis Isaac</a:t>
            </a:r>
          </a:p>
          <a:p>
            <a:pPr marL="0" indent="0" fontAlgn="base">
              <a:buNone/>
            </a:pPr>
            <a:r>
              <a:rPr lang="en-GB" sz="2400" dirty="0">
                <a:latin typeface="Aptos" panose="020B0004020202020204" pitchFamily="34" charset="0"/>
                <a:cs typeface="Calibri"/>
              </a:rPr>
              <a:t>2026-2027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6F25D-EC5E-3B3B-B3AA-ABE614EA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42" y="2525548"/>
            <a:ext cx="7042245" cy="903452"/>
          </a:xfrm>
        </p:spPr>
        <p:txBody>
          <a:bodyPr wrap="square" anchor="t">
            <a:normAutofit fontScale="90000"/>
          </a:bodyPr>
          <a:lstStyle/>
          <a:p>
            <a:r>
              <a:rPr lang="en-GB" sz="4000" dirty="0"/>
              <a:t>MSc Welcome and Introduction</a:t>
            </a:r>
            <a:br>
              <a:rPr lang="en-GB" sz="4000" dirty="0"/>
            </a:br>
            <a:endParaRPr lang="en-GB" sz="400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7CDD1E-C2F2-3BBF-B7C2-F152C68FF0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7" r="28947"/>
          <a:stretch>
            <a:fillRect/>
          </a:stretch>
        </p:blipFill>
        <p:spPr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711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AC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83C0BA2-6D2F-94C1-5DC3-A20ED3E96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686"/>
            <a:ext cx="12192000" cy="37685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BF6F8FC-A4A4-56AF-F618-33AF3C5745F6}"/>
              </a:ext>
            </a:extLst>
          </p:cNvPr>
          <p:cNvSpPr/>
          <p:nvPr/>
        </p:nvSpPr>
        <p:spPr>
          <a:xfrm>
            <a:off x="3760" y="3650877"/>
            <a:ext cx="12188240" cy="3207124"/>
          </a:xfrm>
          <a:prstGeom prst="rect">
            <a:avLst/>
          </a:prstGeom>
          <a:solidFill>
            <a:srgbClr val="C8C2F7">
              <a:alpha val="79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399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4B253C-0C86-EA5B-B66C-09C9968CBC2E}"/>
              </a:ext>
            </a:extLst>
          </p:cNvPr>
          <p:cNvSpPr txBox="1"/>
          <p:nvPr/>
        </p:nvSpPr>
        <p:spPr>
          <a:xfrm>
            <a:off x="479037" y="3823278"/>
            <a:ext cx="8645720" cy="442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Introductions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Introductory Maths and Statistics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MSc programmes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Course structure and module choices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Assessment, feedback and exams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Supporting you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Beyond study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DD1EC5-BD24-82F5-2813-713A3D83981B}"/>
              </a:ext>
            </a:extLst>
          </p:cNvPr>
          <p:cNvSpPr txBox="1"/>
          <p:nvPr/>
        </p:nvSpPr>
        <p:spPr>
          <a:xfrm>
            <a:off x="365612" y="3071657"/>
            <a:ext cx="103796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This presentation </a:t>
            </a:r>
            <a:endParaRPr lang="en-GB" sz="4000" b="1" dirty="0">
              <a:latin typeface="Aptos" panose="020B0004020202020204" pitchFamily="34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14ED68-0EC3-C90C-B15C-645399411966}"/>
              </a:ext>
            </a:extLst>
          </p:cNvPr>
          <p:cNvSpPr txBox="1"/>
          <p:nvPr/>
        </p:nvSpPr>
        <p:spPr>
          <a:xfrm>
            <a:off x="7375346" y="4341710"/>
            <a:ext cx="3781091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buClr>
                <a:srgbClr val="511C6C"/>
              </a:buClr>
            </a:pPr>
            <a:r>
              <a:rPr lang="en-GB" sz="1800" b="1" dirty="0">
                <a:solidFill>
                  <a:schemeClr val="tx1"/>
                </a:solidFill>
                <a:latin typeface="Aptos" panose="020B0004020202020204" pitchFamily="34" charset="0"/>
              </a:rPr>
              <a:t>This session is being recorded and will be made available to watch online at any time</a:t>
            </a:r>
          </a:p>
          <a:p>
            <a:pPr algn="ctr">
              <a:spcBef>
                <a:spcPts val="1000"/>
              </a:spcBef>
              <a:buClr>
                <a:srgbClr val="511C6C"/>
              </a:buClr>
            </a:pPr>
            <a:r>
              <a:rPr lang="en-GB" sz="1800" b="1" dirty="0">
                <a:solidFill>
                  <a:schemeClr val="tx1"/>
                </a:solidFill>
                <a:latin typeface="Aptos" panose="020B0004020202020204" pitchFamily="34" charset="0"/>
              </a:rPr>
              <a:t>The slides have also been uploaded on our induction </a:t>
            </a:r>
            <a:r>
              <a:rPr lang="en-GB" sz="18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lang="en-GB" sz="1800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.</a:t>
            </a:r>
            <a:endParaRPr lang="en-GB" b="1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algn="ctr"/>
            <a:endParaRPr lang="en-GB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282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97E63-409D-4CD8-F2B1-7FB25A7F6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EA531E-2992-E6F2-B4D2-7C4CF2236D6D}"/>
              </a:ext>
            </a:extLst>
          </p:cNvPr>
          <p:cNvSpPr txBox="1"/>
          <p:nvPr/>
        </p:nvSpPr>
        <p:spPr>
          <a:xfrm>
            <a:off x="4641462" y="1134819"/>
            <a:ext cx="126969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  <a:cs typeface="Calibri"/>
              </a:rPr>
              <a:t>Dr Alex Karalis Isaac</a:t>
            </a:r>
          </a:p>
          <a:p>
            <a:endParaRPr lang="en-GB" sz="3600" b="1" dirty="0">
              <a:latin typeface="Aptos" panose="020B0004020202020204" pitchFamily="34" charset="0"/>
              <a:cs typeface="Calibri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>
                <a:latin typeface="Aptos" panose="020B0004020202020204" pitchFamily="34" charset="0"/>
                <a:cs typeface="Calibri"/>
              </a:rPr>
              <a:t>Director of Graduate Studies </a:t>
            </a:r>
          </a:p>
          <a:p>
            <a:r>
              <a:rPr lang="en-GB" sz="3600" dirty="0">
                <a:latin typeface="Aptos" panose="020B0004020202020204" pitchFamily="34" charset="0"/>
                <a:cs typeface="Calibri"/>
              </a:rPr>
              <a:t>	(Taught Degrees)</a:t>
            </a:r>
          </a:p>
          <a:p>
            <a:r>
              <a:rPr lang="en-GB" sz="3600" dirty="0">
                <a:latin typeface="Aptos" panose="020B0004020202020204" pitchFamily="34" charset="0"/>
                <a:cs typeface="Calibri"/>
              </a:rPr>
              <a:t>     </a:t>
            </a:r>
            <a:r>
              <a:rPr lang="en-GB" sz="3600" dirty="0">
                <a:latin typeface="Aptos" panose="020B0004020202020204" pitchFamily="34" charset="0"/>
                <a:cs typeface="Calibri"/>
                <a:hlinkClick r:id="rId3"/>
              </a:rPr>
              <a:t>a.karalis-isaac@warwick.ac.uk</a:t>
            </a:r>
            <a:r>
              <a:rPr lang="en-GB" sz="3600" dirty="0">
                <a:latin typeface="Aptos" panose="020B0004020202020204" pitchFamily="34" charset="0"/>
                <a:cs typeface="Calibri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>
                <a:latin typeface="Aptos" panose="020B0004020202020204" pitchFamily="34" charset="0"/>
                <a:cs typeface="Calibri"/>
              </a:rPr>
              <a:t>Teaching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GB" sz="3600" dirty="0">
                <a:latin typeface="Aptos" panose="020B0004020202020204" pitchFamily="34" charset="0"/>
                <a:cs typeface="Calibri"/>
              </a:rPr>
              <a:t>Research interests</a:t>
            </a:r>
          </a:p>
          <a:p>
            <a:endParaRPr lang="en-GB" sz="3600" b="1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4E61F8-3663-805A-1B92-852303729CE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66957" y="1672901"/>
            <a:ext cx="3222141" cy="33422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F64491-0332-3BEC-2921-24B0C9F2EE43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303635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CD37C8-F7DE-3B28-A940-4A0913ECA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BD99E4-963D-DD83-A2AC-8238F7862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EFF11-47E4-CFFD-DFDA-B3FDF0EB08F3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Introductions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F3C79F-9583-BFCA-9CAC-1E09B1DC9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634" y="1722433"/>
            <a:ext cx="2103302" cy="21033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D5D060-D939-81BD-9DD6-21F952425DFD}"/>
              </a:ext>
            </a:extLst>
          </p:cNvPr>
          <p:cNvSpPr txBox="1"/>
          <p:nvPr/>
        </p:nvSpPr>
        <p:spPr>
          <a:xfrm>
            <a:off x="492672" y="4555527"/>
            <a:ext cx="21992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ptos" panose="020B0004020202020204" pitchFamily="34" charset="0"/>
              </a:rPr>
              <a:t>Professor </a:t>
            </a:r>
          </a:p>
          <a:p>
            <a:pPr algn="ctr"/>
            <a:r>
              <a:rPr lang="en-GB" sz="2000" b="1" dirty="0">
                <a:latin typeface="Aptos" panose="020B0004020202020204" pitchFamily="34" charset="0"/>
              </a:rPr>
              <a:t>Jeremy Smith</a:t>
            </a:r>
          </a:p>
          <a:p>
            <a:pPr algn="ctr"/>
            <a:endParaRPr lang="en-GB" sz="2000" dirty="0">
              <a:latin typeface="Aptos" panose="020B0004020202020204" pitchFamily="34" charset="0"/>
            </a:endParaRPr>
          </a:p>
          <a:p>
            <a:pPr algn="ctr"/>
            <a:r>
              <a:rPr lang="en-GB" sz="2000" dirty="0">
                <a:latin typeface="Aptos" panose="020B0004020202020204" pitchFamily="34" charset="0"/>
              </a:rPr>
              <a:t>Head of Department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B980E4-106E-154E-7BEA-0BEA183A99A8}"/>
              </a:ext>
            </a:extLst>
          </p:cNvPr>
          <p:cNvSpPr txBox="1"/>
          <p:nvPr/>
        </p:nvSpPr>
        <p:spPr>
          <a:xfrm>
            <a:off x="3228646" y="4525099"/>
            <a:ext cx="21992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ptos" panose="020B0004020202020204" pitchFamily="34" charset="0"/>
              </a:rPr>
              <a:t>Dr Claudia </a:t>
            </a:r>
          </a:p>
          <a:p>
            <a:pPr algn="ctr"/>
            <a:r>
              <a:rPr lang="en-GB" sz="2000" b="1" dirty="0">
                <a:latin typeface="Aptos" panose="020B0004020202020204" pitchFamily="34" charset="0"/>
              </a:rPr>
              <a:t>Rei</a:t>
            </a:r>
          </a:p>
          <a:p>
            <a:pPr algn="ctr"/>
            <a:endParaRPr lang="en-GB" sz="2000" dirty="0">
              <a:latin typeface="Aptos" panose="020B0004020202020204" pitchFamily="34" charset="0"/>
            </a:endParaRPr>
          </a:p>
          <a:p>
            <a:pPr algn="ctr"/>
            <a:r>
              <a:rPr lang="en-GB" sz="2000" dirty="0">
                <a:latin typeface="Aptos" panose="020B0004020202020204" pitchFamily="34" charset="0"/>
              </a:rPr>
              <a:t>Deputy </a:t>
            </a:r>
            <a:r>
              <a:rPr lang="en-GB" sz="2000" dirty="0" err="1">
                <a:latin typeface="Aptos" panose="020B0004020202020204" pitchFamily="34" charset="0"/>
              </a:rPr>
              <a:t>HoD</a:t>
            </a:r>
            <a:r>
              <a:rPr lang="en-GB" sz="2000" dirty="0">
                <a:latin typeface="Aptos" panose="020B0004020202020204" pitchFamily="34" charset="0"/>
              </a:rPr>
              <a:t> (Teaching &amp; Learning)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32BA3-5ADA-8DAD-C6F0-DF51EFC9FEB9}"/>
              </a:ext>
            </a:extLst>
          </p:cNvPr>
          <p:cNvSpPr txBox="1"/>
          <p:nvPr/>
        </p:nvSpPr>
        <p:spPr>
          <a:xfrm>
            <a:off x="5919084" y="4509453"/>
            <a:ext cx="21992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ptos" panose="020B0004020202020204" pitchFamily="34" charset="0"/>
              </a:rPr>
              <a:t>Dr Ghasan Asbool</a:t>
            </a:r>
          </a:p>
          <a:p>
            <a:pPr algn="ctr"/>
            <a:endParaRPr lang="en-GB" sz="2000" b="1" dirty="0">
              <a:latin typeface="Aptos" panose="020B0004020202020204" pitchFamily="34" charset="0"/>
            </a:endParaRPr>
          </a:p>
          <a:p>
            <a:pPr algn="ctr"/>
            <a:r>
              <a:rPr lang="en-GB" sz="2000" dirty="0">
                <a:latin typeface="Aptos" panose="020B0004020202020204" pitchFamily="34" charset="0"/>
              </a:rPr>
              <a:t>Director of Student Experience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A89158-F5B4-ABDB-4576-D557F84FD97A}"/>
              </a:ext>
            </a:extLst>
          </p:cNvPr>
          <p:cNvSpPr txBox="1"/>
          <p:nvPr/>
        </p:nvSpPr>
        <p:spPr>
          <a:xfrm>
            <a:off x="8395138" y="4555527"/>
            <a:ext cx="21992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ptos" panose="020B0004020202020204" pitchFamily="34" charset="0"/>
              </a:rPr>
              <a:t>Dr Han </a:t>
            </a:r>
          </a:p>
          <a:p>
            <a:pPr algn="ctr"/>
            <a:r>
              <a:rPr lang="en-GB" sz="2000" b="1" dirty="0">
                <a:latin typeface="Aptos" panose="020B0004020202020204" pitchFamily="34" charset="0"/>
              </a:rPr>
              <a:t>Zhang</a:t>
            </a:r>
          </a:p>
          <a:p>
            <a:pPr algn="ctr"/>
            <a:endParaRPr lang="en-GB" sz="2000" dirty="0">
              <a:latin typeface="Aptos" panose="020B0004020202020204" pitchFamily="34" charset="0"/>
            </a:endParaRPr>
          </a:p>
          <a:p>
            <a:pPr algn="ctr"/>
            <a:r>
              <a:rPr lang="en-GB" sz="2000" dirty="0">
                <a:latin typeface="Aptos" panose="020B0004020202020204" pitchFamily="34" charset="0"/>
              </a:rPr>
              <a:t>PGT Senior </a:t>
            </a:r>
          </a:p>
          <a:p>
            <a:pPr algn="ctr"/>
            <a:r>
              <a:rPr lang="en-GB" sz="2000" dirty="0">
                <a:latin typeface="Aptos" panose="020B0004020202020204" pitchFamily="34" charset="0"/>
              </a:rPr>
              <a:t>Tutor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FDCBE6-4640-401C-25EB-D5C3ECB627E8}"/>
              </a:ext>
            </a:extLst>
          </p:cNvPr>
          <p:cNvSpPr/>
          <p:nvPr/>
        </p:nvSpPr>
        <p:spPr>
          <a:xfrm>
            <a:off x="8395138" y="1741842"/>
            <a:ext cx="2091261" cy="208349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9D2064-B005-2271-AF86-2B56AF6A69B9}"/>
              </a:ext>
            </a:extLst>
          </p:cNvPr>
          <p:cNvSpPr/>
          <p:nvPr/>
        </p:nvSpPr>
        <p:spPr>
          <a:xfrm>
            <a:off x="747467" y="1722433"/>
            <a:ext cx="2103302" cy="210330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B02FF3-371C-AD66-BAFC-B1FD7FDDFEC1}"/>
              </a:ext>
            </a:extLst>
          </p:cNvPr>
          <p:cNvSpPr/>
          <p:nvPr/>
        </p:nvSpPr>
        <p:spPr>
          <a:xfrm>
            <a:off x="5817971" y="1741842"/>
            <a:ext cx="2103302" cy="2231329"/>
          </a:xfrm>
          <a:prstGeom prst="ellipse">
            <a:avLst/>
          </a:prstGeom>
          <a:blipFill>
            <a:blip r:embed="rId6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34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7AD22-AAC3-E510-92AD-9F9AE3CF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FDB2AC-2E43-0676-6A17-694061D4B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A910D7-3A82-6B0D-BA58-20F57F68205E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Introductions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03AF06-5589-D2F6-C3D2-22629768A0BF}"/>
              </a:ext>
            </a:extLst>
          </p:cNvPr>
          <p:cNvSpPr txBox="1"/>
          <p:nvPr/>
        </p:nvSpPr>
        <p:spPr>
          <a:xfrm>
            <a:off x="492672" y="4555527"/>
            <a:ext cx="2199290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b="1" dirty="0">
                <a:latin typeface="Aptos" panose="020B0004020202020204" pitchFamily="34" charset="0"/>
              </a:rPr>
              <a:t>Tina Jones</a:t>
            </a:r>
          </a:p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</a:rPr>
              <a:t>Programmes Manager PGT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420D6D-55CB-8B2E-ED12-736C14701BE9}"/>
              </a:ext>
            </a:extLst>
          </p:cNvPr>
          <p:cNvSpPr txBox="1"/>
          <p:nvPr/>
        </p:nvSpPr>
        <p:spPr>
          <a:xfrm>
            <a:off x="3228646" y="4525099"/>
            <a:ext cx="2199290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b="1" dirty="0">
                <a:latin typeface="Aptos" panose="020B0004020202020204" pitchFamily="34" charset="0"/>
              </a:rPr>
              <a:t>Andrea Wyld</a:t>
            </a:r>
          </a:p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</a:rPr>
              <a:t>Programmes Coordinator (MSc)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3FF574-1032-4621-4B63-D713DD843DC3}"/>
              </a:ext>
            </a:extLst>
          </p:cNvPr>
          <p:cNvSpPr txBox="1"/>
          <p:nvPr/>
        </p:nvSpPr>
        <p:spPr>
          <a:xfrm>
            <a:off x="5811892" y="4517216"/>
            <a:ext cx="2199290" cy="145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b="1" dirty="0">
                <a:latin typeface="Aptos" panose="020B0004020202020204" pitchFamily="34" charset="0"/>
              </a:rPr>
              <a:t>Katie Wilson</a:t>
            </a:r>
          </a:p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</a:rPr>
              <a:t>Student Experience Coordinator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7C7BFE-E24B-B350-EA0E-57E13141BC97}"/>
              </a:ext>
            </a:extLst>
          </p:cNvPr>
          <p:cNvSpPr txBox="1"/>
          <p:nvPr/>
        </p:nvSpPr>
        <p:spPr>
          <a:xfrm>
            <a:off x="8395138" y="4555527"/>
            <a:ext cx="2199290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b="1" dirty="0">
                <a:latin typeface="Aptos" panose="020B0004020202020204" pitchFamily="34" charset="0"/>
              </a:rPr>
              <a:t>Marion Nicholson</a:t>
            </a:r>
          </a:p>
          <a:p>
            <a:pPr algn="ctr">
              <a:spcBef>
                <a:spcPts val="1000"/>
              </a:spcBef>
              <a:buClr>
                <a:srgbClr val="EF4050"/>
              </a:buClr>
            </a:pP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Programmes Administrator</a:t>
            </a:r>
          </a:p>
          <a:p>
            <a:pPr algn="ctr"/>
            <a:endParaRPr lang="en-GB" sz="2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89B9133-3152-C94A-7546-394B442B8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82" y="1811550"/>
            <a:ext cx="2135205" cy="20760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4A1D4F4-ACD1-2766-C9AB-22481B5A6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263" y="1873859"/>
            <a:ext cx="1992056" cy="20137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5EE0C05-3C68-B826-A2A9-20EC792BD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0640" y="1811549"/>
            <a:ext cx="2013788" cy="201378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2B3012-C127-7248-E4EC-B98B9D35A3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428" y="1554993"/>
            <a:ext cx="2698710" cy="26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7AB1DC-DC6B-3472-3965-13BC2AD28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903DE6-75CB-A776-0F3B-00E39ACEE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22160A-DE04-EC83-2ACF-39A8BD3A83D8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Academic Personal Tutor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E53B39-1110-D59F-C92A-F708DDC80463}"/>
              </a:ext>
            </a:extLst>
          </p:cNvPr>
          <p:cNvSpPr txBox="1"/>
          <p:nvPr/>
        </p:nvSpPr>
        <p:spPr>
          <a:xfrm>
            <a:off x="237931" y="1200091"/>
            <a:ext cx="101027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To support with all academic matters and concerns: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ptos" panose="020B0004020202020204" pitchFamily="34" charset="0"/>
              </a:rPr>
              <a:t>Reference writing; academic concerns; </a:t>
            </a:r>
            <a:r>
              <a:rPr lang="en-GB" i="1" dirty="0">
                <a:latin typeface="Aptos" panose="020B0004020202020204" pitchFamily="34" charset="0"/>
              </a:rPr>
              <a:t>workload</a:t>
            </a:r>
            <a:r>
              <a:rPr lang="en-GB" dirty="0">
                <a:latin typeface="Aptos" panose="020B0004020202020204" pitchFamily="34" charset="0"/>
              </a:rPr>
              <a:t>; procedure for illness, mitigation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ptos" panose="020B0004020202020204" pitchFamily="34" charset="0"/>
              </a:rPr>
              <a:t>Guidance on module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ptos" panose="020B0004020202020204" pitchFamily="34" charset="0"/>
              </a:rPr>
              <a:t>Weekly drop-in sessions ; or email for an appointment</a:t>
            </a:r>
          </a:p>
        </p:txBody>
      </p:sp>
      <p:pic>
        <p:nvPicPr>
          <p:cNvPr id="5" name="Picture 4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226AC82E-3DEA-9A30-15B2-4E8C3654D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79" y="2801117"/>
            <a:ext cx="1981560" cy="1981560"/>
          </a:xfrm>
          <a:prstGeom prst="rect">
            <a:avLst/>
          </a:prstGeom>
        </p:spPr>
      </p:pic>
      <p:pic>
        <p:nvPicPr>
          <p:cNvPr id="9" name="Picture 8" descr="A person smiling for the camera&#10;&#10;AI-generated content may be incorrect.">
            <a:extLst>
              <a:ext uri="{FF2B5EF4-FFF2-40B4-BE49-F238E27FC236}">
                <a16:creationId xmlns:a16="http://schemas.microsoft.com/office/drawing/2014/main" id="{B99FF5BF-8341-6C6E-E734-8802CC988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578" y="2737934"/>
            <a:ext cx="2018181" cy="20181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0B79FE-4C95-8175-3B59-3A22F4D692BB}"/>
              </a:ext>
            </a:extLst>
          </p:cNvPr>
          <p:cNvSpPr txBox="1"/>
          <p:nvPr/>
        </p:nvSpPr>
        <p:spPr>
          <a:xfrm>
            <a:off x="921279" y="4948605"/>
            <a:ext cx="2374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Dr Mahnaz Nazneen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52C5F4-45A0-33BE-1251-8910FC26DFDC}"/>
              </a:ext>
            </a:extLst>
          </p:cNvPr>
          <p:cNvSpPr txBox="1"/>
          <p:nvPr/>
        </p:nvSpPr>
        <p:spPr>
          <a:xfrm>
            <a:off x="4427577" y="4932326"/>
            <a:ext cx="2194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latin typeface="Aptos" panose="020B0004020202020204" pitchFamily="34" charset="0"/>
              </a:rPr>
              <a:t>Dr Ghasan Asbool</a:t>
            </a:r>
          </a:p>
          <a:p>
            <a:r>
              <a:rPr lang="en-GB" sz="18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61437E-2E60-3BEA-6DA5-B413E9CD67CC}"/>
              </a:ext>
            </a:extLst>
          </p:cNvPr>
          <p:cNvSpPr txBox="1"/>
          <p:nvPr/>
        </p:nvSpPr>
        <p:spPr>
          <a:xfrm>
            <a:off x="8253578" y="4973190"/>
            <a:ext cx="2070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Dr Nicholas Jackson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46804D-469D-5ED8-5215-AC5D584AB763}"/>
              </a:ext>
            </a:extLst>
          </p:cNvPr>
          <p:cNvSpPr txBox="1"/>
          <p:nvPr/>
        </p:nvSpPr>
        <p:spPr>
          <a:xfrm>
            <a:off x="466531" y="5413066"/>
            <a:ext cx="107617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Meet you tutor: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Group session: </a:t>
            </a:r>
            <a:r>
              <a:rPr lang="en-GB" b="1" dirty="0"/>
              <a:t>Friday 9 October 13.00 (this is a monitoring point). </a:t>
            </a:r>
            <a:r>
              <a:rPr lang="en-GB" dirty="0"/>
              <a:t>See Tabula for your room and tutor.</a:t>
            </a:r>
          </a:p>
          <a:p>
            <a:r>
              <a:rPr lang="en-GB" dirty="0"/>
              <a:t>DSEP Drop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Monday 28 Sept 4pm S1.137 with Ghasan (open to all).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7AD457-2809-9697-9A02-C11C20895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117" y="2737935"/>
            <a:ext cx="2018182" cy="20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6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B170CB-64FF-494B-E5A0-469C9D86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5E8492-2D15-BC59-0697-2451B06CF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FF5A9-E76A-10E3-247E-C9B24C5850B7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Senior Tutor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F82272-EE85-6D18-B087-AC0159D06B2E}"/>
              </a:ext>
            </a:extLst>
          </p:cNvPr>
          <p:cNvSpPr txBox="1"/>
          <p:nvPr/>
        </p:nvSpPr>
        <p:spPr>
          <a:xfrm>
            <a:off x="466531" y="1260606"/>
            <a:ext cx="10102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If you have a concern or problem that is perhaps more serious, it is a good idea to go straight to the Postgraduate Senior Tutor for MSc Students.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D126CD-B568-951F-BEB6-B383BF75F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33" y="2034110"/>
            <a:ext cx="2797867" cy="27897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E4AE33-5EC0-0040-B34F-B20F8152372C}"/>
              </a:ext>
            </a:extLst>
          </p:cNvPr>
          <p:cNvSpPr txBox="1"/>
          <p:nvPr/>
        </p:nvSpPr>
        <p:spPr>
          <a:xfrm>
            <a:off x="4021377" y="2314684"/>
            <a:ext cx="6942091" cy="350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60"/>
              </a:spcAft>
            </a:pPr>
            <a:r>
              <a:rPr lang="en-GB" sz="2000" dirty="0">
                <a:latin typeface="Aptos" panose="020B0004020202020204" pitchFamily="34" charset="0"/>
              </a:rPr>
              <a:t>To support with more serious concerns or problems:</a:t>
            </a:r>
          </a:p>
          <a:p>
            <a:pPr algn="l">
              <a:spcAft>
                <a:spcPts val="960"/>
              </a:spcAft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Illness that is affecting or might affect significant coursework or exams</a:t>
            </a:r>
          </a:p>
          <a:p>
            <a:pPr algn="l">
              <a:spcAft>
                <a:spcPts val="960"/>
              </a:spcAft>
              <a:buNone/>
            </a:pPr>
            <a:r>
              <a:rPr lang="en-GB" sz="20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• Family or personal circumstances that are affecting or might affect your coursework, tests or exams</a:t>
            </a:r>
          </a:p>
          <a:p>
            <a:pPr marL="342900" indent="-342900" algn="l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0000"/>
                </a:solidFill>
                <a:latin typeface="Aptos" panose="020B0004020202020204" pitchFamily="34" charset="0"/>
              </a:rPr>
              <a:t>Support with Departmental procedures; signposting to specialist support</a:t>
            </a:r>
            <a:endParaRPr lang="en-GB" sz="20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>
              <a:spcAft>
                <a:spcPts val="960"/>
              </a:spcAft>
              <a:buNone/>
            </a:pPr>
            <a:r>
              <a:rPr lang="en-GB" sz="2000" dirty="0">
                <a:solidFill>
                  <a:srgbClr val="000000"/>
                </a:solidFill>
                <a:latin typeface="Aptos" panose="020B0004020202020204" pitchFamily="34" charset="0"/>
              </a:rPr>
              <a:t>You can contact by email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han.zhang.5@warwick.ac.uk</a:t>
            </a:r>
            <a:endParaRPr lang="en-GB" sz="2000" b="0" i="0" dirty="0">
              <a:solidFill>
                <a:schemeClr val="accent5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  <a:p>
            <a:pPr algn="l">
              <a:spcAft>
                <a:spcPts val="960"/>
              </a:spcAft>
              <a:buNone/>
            </a:pPr>
            <a:endParaRPr lang="en-GB" sz="2000" b="0" i="0" dirty="0">
              <a:solidFill>
                <a:srgbClr val="000000"/>
              </a:solidFill>
              <a:effectLst/>
              <a:latin typeface="neue-haas-grotesk-tex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E503DD-1755-55F2-5FD8-F82F038915F7}"/>
              </a:ext>
            </a:extLst>
          </p:cNvPr>
          <p:cNvSpPr txBox="1"/>
          <p:nvPr/>
        </p:nvSpPr>
        <p:spPr>
          <a:xfrm>
            <a:off x="850923" y="5300558"/>
            <a:ext cx="2377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Aptos" panose="020B0004020202020204" pitchFamily="34" charset="0"/>
              </a:rPr>
              <a:t>Dr Han Zhang</a:t>
            </a:r>
          </a:p>
        </p:txBody>
      </p:sp>
    </p:spTree>
    <p:extLst>
      <p:ext uri="{BB962C8B-B14F-4D97-AF65-F5344CB8AC3E}">
        <p14:creationId xmlns:p14="http://schemas.microsoft.com/office/powerpoint/2010/main" val="300163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C5384-6D59-2289-69DE-9E94056E6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3F2768-4FD7-54AA-F1B8-787E93420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DDF2C-450A-9C14-50FA-4918908C667B}"/>
              </a:ext>
            </a:extLst>
          </p:cNvPr>
          <p:cNvSpPr txBox="1"/>
          <p:nvPr/>
        </p:nvSpPr>
        <p:spPr>
          <a:xfrm>
            <a:off x="466531" y="412195"/>
            <a:ext cx="132056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latin typeface="Aptos" panose="020B0004020202020204" pitchFamily="34" charset="0"/>
              </a:rPr>
              <a:t>Student Support and Progression Officer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404083-020C-0F00-3260-355C64987D91}"/>
              </a:ext>
            </a:extLst>
          </p:cNvPr>
          <p:cNvSpPr txBox="1"/>
          <p:nvPr/>
        </p:nvSpPr>
        <p:spPr>
          <a:xfrm>
            <a:off x="466531" y="1260606"/>
            <a:ext cx="10102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ptos" panose="020B0004020202020204" pitchFamily="34" charset="0"/>
              </a:rPr>
              <a:t>If you have a concern or problem that is perhaps more serious, it is a good idea to go straight to the Postgraduate Senior Tutor for MSc Students.  For any pastoral issues you can also contact Jess.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7AA751-1735-9C84-3749-152CDBF73DDB}"/>
              </a:ext>
            </a:extLst>
          </p:cNvPr>
          <p:cNvSpPr txBox="1"/>
          <p:nvPr/>
        </p:nvSpPr>
        <p:spPr>
          <a:xfrm>
            <a:off x="4021377" y="2314684"/>
            <a:ext cx="6942091" cy="350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60"/>
              </a:spcAft>
            </a:pPr>
            <a:r>
              <a:rPr lang="en-GB" sz="2000" dirty="0">
                <a:latin typeface="Aptos" panose="020B0004020202020204" pitchFamily="34" charset="0"/>
              </a:rPr>
              <a:t>To support with all pastoral and wellbeing issues:</a:t>
            </a:r>
          </a:p>
          <a:p>
            <a:pPr marL="342900" indent="-3429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Weekly drop-in sessions </a:t>
            </a:r>
          </a:p>
          <a:p>
            <a:pPr marL="342900" indent="-3429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Signposting to specialist support</a:t>
            </a:r>
          </a:p>
          <a:p>
            <a:pPr marL="342900" indent="-3429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Monitoring attendance and progression </a:t>
            </a:r>
          </a:p>
          <a:p>
            <a:pPr marL="342900" indent="-342900">
              <a:spcAft>
                <a:spcPts val="96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Supporting mitigation claims</a:t>
            </a:r>
          </a:p>
          <a:p>
            <a:pPr>
              <a:spcAft>
                <a:spcPts val="960"/>
              </a:spcAft>
            </a:pPr>
            <a:r>
              <a:rPr lang="en-GB" sz="2000" dirty="0">
                <a:latin typeface="Aptos" panose="020B0004020202020204" pitchFamily="34" charset="0"/>
              </a:rPr>
              <a:t>Room S0.91, or you can reach them via email on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hlinkClick r:id="rId3"/>
              </a:rPr>
              <a:t>economics.pastoral@warwick.ac.uk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GB" sz="2000" dirty="0">
                <a:latin typeface="Aptos" panose="020B0004020202020204" pitchFamily="34" charset="0"/>
              </a:rPr>
              <a:t>or visit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  <a:hlinkClick r:id="rId4"/>
              </a:rPr>
              <a:t>https://warwick.ac.uk/fac/soc/economics/current/msc/resources/wellbeing/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535D25-D2D1-B266-B737-387D5B3F30BB}"/>
              </a:ext>
            </a:extLst>
          </p:cNvPr>
          <p:cNvSpPr txBox="1"/>
          <p:nvPr/>
        </p:nvSpPr>
        <p:spPr>
          <a:xfrm>
            <a:off x="1056681" y="5304487"/>
            <a:ext cx="300734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ptos" panose="020B0004020202020204" pitchFamily="34" charset="0"/>
              </a:rPr>
              <a:t>Jessica Proudlock</a:t>
            </a:r>
          </a:p>
          <a:p>
            <a:r>
              <a:rPr lang="en-GB" sz="2000" dirty="0">
                <a:latin typeface="Aptos" panose="020B0004020202020204" pitchFamily="34" charset="0"/>
              </a:rPr>
              <a:t>Student Support and Progression Officer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9EBE5-C7CD-C75A-2C95-A3F3ED9B4D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117" y="2109017"/>
            <a:ext cx="3007348" cy="306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6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16EAB5-5666-2FF0-C151-3C7022F75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FFFA4CE-9192-29AB-33BA-C73B733AF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37B940-BEA0-6DDB-E908-906EBD8C976C}"/>
              </a:ext>
            </a:extLst>
          </p:cNvPr>
          <p:cNvSpPr txBox="1"/>
          <p:nvPr/>
        </p:nvSpPr>
        <p:spPr>
          <a:xfrm>
            <a:off x="6750050" y="741690"/>
            <a:ext cx="12696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How to contact us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54A8CF-743D-530E-6791-684C66584940}"/>
              </a:ext>
            </a:extLst>
          </p:cNvPr>
          <p:cNvSpPr txBox="1"/>
          <p:nvPr/>
        </p:nvSpPr>
        <p:spPr>
          <a:xfrm>
            <a:off x="6656745" y="1714972"/>
            <a:ext cx="514648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Email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economics.pgoffice@warwick.ac.uk</a:t>
            </a:r>
            <a:r>
              <a:rPr lang="en-GB" sz="2000" dirty="0">
                <a:latin typeface="Aptos" panose="020B0004020202020204" pitchFamily="34" charset="0"/>
              </a:rPr>
              <a:t> or visit the Postgraduate Office in room </a:t>
            </a:r>
            <a:r>
              <a:rPr lang="en-GB" sz="2000" b="1" dirty="0">
                <a:latin typeface="Aptos" panose="020B0004020202020204" pitchFamily="34" charset="0"/>
              </a:rPr>
              <a:t>S1.130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Visit our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Aptos" panose="020B0004020202020204" pitchFamily="34" charset="0"/>
              </a:rPr>
              <a:t>Get in Touch page </a:t>
            </a:r>
            <a:r>
              <a:rPr lang="en-GB" sz="2000" dirty="0">
                <a:latin typeface="Aptos" panose="020B0004020202020204" pitchFamily="34" charset="0"/>
              </a:rPr>
              <a:t>for frequently asked questions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When writing emails, please use professional language and academic titles where appropriate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Allow sufficient time for a reply and avoid making last minute requests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Please don’t send the same message to different email addresses as this duplicates work and causes confusion.</a:t>
            </a:r>
          </a:p>
        </p:txBody>
      </p:sp>
      <p:pic>
        <p:nvPicPr>
          <p:cNvPr id="2" name="Picture Placeholder 7">
            <a:extLst>
              <a:ext uri="{FF2B5EF4-FFF2-40B4-BE49-F238E27FC236}">
                <a16:creationId xmlns:a16="http://schemas.microsoft.com/office/drawing/2014/main" id="{FC0B406F-AEB0-3001-DD02-536717FA9D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8" r="18166" b="-1"/>
          <a:stretch>
            <a:fillRect/>
          </a:stretch>
        </p:blipFill>
        <p:spPr>
          <a:xfrm>
            <a:off x="632012" y="1449576"/>
            <a:ext cx="4666129" cy="48922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B58E06-A850-8AAE-2F3D-34989276DFE9}"/>
              </a:ext>
            </a:extLst>
          </p:cNvPr>
          <p:cNvSpPr txBox="1"/>
          <p:nvPr/>
        </p:nvSpPr>
        <p:spPr>
          <a:xfrm>
            <a:off x="632012" y="353810"/>
            <a:ext cx="12696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General Enquiries:</a:t>
            </a:r>
            <a:endParaRPr lang="en-GB" sz="4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09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B2263-F41F-99AF-30DF-61E178E84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E41EAF-1C54-20A6-2443-B115A7E1B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2643" y="225948"/>
            <a:ext cx="5883689" cy="377349"/>
          </a:xfrm>
        </p:spPr>
        <p:txBody>
          <a:bodyPr/>
          <a:lstStyle/>
          <a:p>
            <a:r>
              <a:rPr lang="en-GB" dirty="0"/>
              <a:t>Economics in Numbers</a:t>
            </a:r>
            <a:br>
              <a:rPr lang="en-GB" dirty="0"/>
            </a:br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768C55-9E13-95C7-507B-2FC994445C6E}"/>
              </a:ext>
            </a:extLst>
          </p:cNvPr>
          <p:cNvSpPr/>
          <p:nvPr/>
        </p:nvSpPr>
        <p:spPr>
          <a:xfrm>
            <a:off x="6639843" y="868754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1st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the Good University Guide 2026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FDF107-D472-E4B4-9E6B-CF4CFB9AE967}"/>
              </a:ext>
            </a:extLst>
          </p:cNvPr>
          <p:cNvSpPr/>
          <p:nvPr/>
        </p:nvSpPr>
        <p:spPr>
          <a:xfrm>
            <a:off x="9118087" y="882180"/>
            <a:ext cx="1696816" cy="2546820"/>
          </a:xfrm>
          <a:prstGeom prst="rect">
            <a:avLst/>
          </a:prstGeom>
          <a:solidFill>
            <a:srgbClr val="F2ED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50" b="1" dirty="0">
              <a:solidFill>
                <a:srgbClr val="45115B"/>
              </a:solidFill>
              <a:latin typeface="Lato"/>
            </a:endParaRPr>
          </a:p>
          <a:p>
            <a:pPr algn="ctr">
              <a:defRPr/>
            </a:pP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45115B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2</a:t>
            </a:r>
            <a:r>
              <a:rPr lang="en-GB" sz="4500" baseline="30000" dirty="0">
                <a:solidFill>
                  <a:srgbClr val="45115B"/>
                </a:solidFill>
                <a:latin typeface="Lato Black" panose="020F0A02020204030203" pitchFamily="34" charset="0"/>
              </a:rPr>
              <a:t>nd</a:t>
            </a:r>
            <a:r>
              <a:rPr lang="en-GB" sz="4500" dirty="0">
                <a:solidFill>
                  <a:srgbClr val="45115B"/>
                </a:solidFill>
                <a:latin typeface="Lato Black" panose="020F0A02020204030203" pitchFamily="34" charset="0"/>
              </a:rPr>
              <a:t>  </a:t>
            </a:r>
            <a:endParaRPr lang="en-GB" sz="4500" baseline="30000" dirty="0">
              <a:solidFill>
                <a:srgbClr val="45115B"/>
              </a:solidFill>
              <a:latin typeface="Lato Black" panose="020F0A02020204030203" pitchFamily="34" charset="0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45115B"/>
                </a:solidFill>
                <a:latin typeface="Lato"/>
              </a:rPr>
              <a:t>in the UK in the most recent Research Excellence Framework (REF) 2021</a:t>
            </a:r>
            <a:endParaRPr lang="en-GB" sz="1200" b="1" dirty="0">
              <a:solidFill>
                <a:srgbClr val="45115B"/>
              </a:solidFill>
              <a:latin typeface="Lato"/>
              <a:ea typeface="Lato"/>
              <a:cs typeface="Lato"/>
            </a:endParaRP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4A7F2C56-D326-320A-D996-280A7DBBC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15" y="3581789"/>
            <a:ext cx="1863272" cy="186327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6B9C35AD-DE0B-0F04-2C2D-7B017E2B6D33}"/>
              </a:ext>
            </a:extLst>
          </p:cNvPr>
          <p:cNvSpPr/>
          <p:nvPr/>
        </p:nvSpPr>
        <p:spPr>
          <a:xfrm rot="7832905">
            <a:off x="7480359" y="5552727"/>
            <a:ext cx="147294" cy="160345"/>
          </a:xfrm>
          <a:prstGeom prst="rtTriangle">
            <a:avLst/>
          </a:prstGeom>
          <a:solidFill>
            <a:srgbClr val="3C0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1B522-E83B-B267-4E9B-995B4790F4C7}"/>
              </a:ext>
            </a:extLst>
          </p:cNvPr>
          <p:cNvSpPr txBox="1"/>
          <p:nvPr/>
        </p:nvSpPr>
        <p:spPr>
          <a:xfrm>
            <a:off x="6423206" y="5802518"/>
            <a:ext cx="2341419" cy="5309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Bef>
                <a:spcPts val="750"/>
              </a:spcBef>
              <a:buClr>
                <a:srgbClr val="511C6C"/>
              </a:buClr>
            </a:pP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View more </a:t>
            </a:r>
            <a:b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</a:br>
            <a:r>
              <a:rPr lang="en-GB" sz="15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key statistics</a:t>
            </a:r>
          </a:p>
        </p:txBody>
      </p:sp>
      <p:pic>
        <p:nvPicPr>
          <p:cNvPr id="11" name="Picture Placeholder 24" descr="A person sitting on a window ledge&#10;&#10;AI-generated content may be incorrect.">
            <a:extLst>
              <a:ext uri="{FF2B5EF4-FFF2-40B4-BE49-F238E27FC236}">
                <a16:creationId xmlns:a16="http://schemas.microsoft.com/office/drawing/2014/main" id="{765149F3-8A5D-6B1D-10CC-0458AB71F2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" r="3681" b="-1"/>
          <a:stretch>
            <a:fillRect/>
          </a:stretch>
        </p:blipFill>
        <p:spPr>
          <a:xfrm>
            <a:off x="752870" y="0"/>
            <a:ext cx="4497617" cy="635444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9879A65-0B0A-DC44-2E7F-59D12741ED90}"/>
              </a:ext>
            </a:extLst>
          </p:cNvPr>
          <p:cNvSpPr/>
          <p:nvPr/>
        </p:nvSpPr>
        <p:spPr>
          <a:xfrm>
            <a:off x="9118087" y="3707883"/>
            <a:ext cx="1696816" cy="25468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GB" sz="3600" b="1" dirty="0">
              <a:solidFill>
                <a:srgbClr val="F2EDE8"/>
              </a:solidFill>
              <a:latin typeface="Lato"/>
            </a:endParaRPr>
          </a:p>
          <a:p>
            <a:pPr algn="ctr">
              <a:defRPr/>
            </a:pPr>
            <a:r>
              <a:rPr lang="en-GB" sz="1013" b="1" dirty="0">
                <a:solidFill>
                  <a:srgbClr val="F2EDE8"/>
                </a:solidFill>
                <a:latin typeface="Lato"/>
              </a:rPr>
              <a:t>We ranked</a:t>
            </a:r>
            <a:endParaRPr lang="en-GB" sz="1013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  <a:p>
            <a:pPr algn="ctr">
              <a:defRPr/>
            </a:pPr>
            <a:r>
              <a:rPr lang="en-GB" sz="4500" dirty="0">
                <a:solidFill>
                  <a:srgbClr val="F2EDE8"/>
                </a:solidFill>
                <a:latin typeface="Lato Black" panose="020F0A02020204030203" pitchFamily="34" charset="0"/>
              </a:rPr>
              <a:t>25</a:t>
            </a:r>
            <a:r>
              <a:rPr lang="en-GB" sz="3600" b="1" dirty="0">
                <a:solidFill>
                  <a:srgbClr val="F2EDE8"/>
                </a:solidFill>
                <a:latin typeface="Lato"/>
              </a:rPr>
              <a:t>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2EDE8"/>
                </a:solidFill>
                <a:latin typeface="Lato"/>
              </a:rPr>
              <a:t>in QS World University Subject Rankings</a:t>
            </a:r>
            <a:endParaRPr lang="en-GB" sz="1200" b="1" dirty="0">
              <a:solidFill>
                <a:srgbClr val="F2EDE8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383706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D10DBD-410A-CC4E-95A4-DC376A643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6066A3-A75B-B69B-4D14-CE2405D92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933E36-16E8-412A-7823-77255A059346}"/>
              </a:ext>
            </a:extLst>
          </p:cNvPr>
          <p:cNvSpPr txBox="1"/>
          <p:nvPr/>
        </p:nvSpPr>
        <p:spPr>
          <a:xfrm>
            <a:off x="630076" y="130942"/>
            <a:ext cx="12696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We focus on 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DC58DE-B806-CD01-11F2-7C3D1FCD608B}"/>
              </a:ext>
            </a:extLst>
          </p:cNvPr>
          <p:cNvSpPr/>
          <p:nvPr/>
        </p:nvSpPr>
        <p:spPr>
          <a:xfrm>
            <a:off x="7230250" y="2092744"/>
            <a:ext cx="2017487" cy="2854392"/>
          </a:xfrm>
          <a:prstGeom prst="rect">
            <a:avLst/>
          </a:prstGeom>
          <a:solidFill>
            <a:srgbClr val="451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GB" kern="0">
              <a:solidFill>
                <a:srgbClr val="F2EDE8"/>
              </a:solidFill>
              <a:latin typeface="Lato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GB" kern="0">
                <a:solidFill>
                  <a:srgbClr val="F2EDE8"/>
                </a:solidFill>
                <a:latin typeface="Lato"/>
              </a:rPr>
              <a:t>Building a </a:t>
            </a:r>
            <a:r>
              <a:rPr lang="en-GB" b="1" kern="0">
                <a:solidFill>
                  <a:srgbClr val="F2EDE8"/>
                </a:solidFill>
                <a:latin typeface="Lato Black" panose="020F0A02020204030203" pitchFamily="34" charset="0"/>
              </a:rPr>
              <a:t>diverse and inclusive community </a:t>
            </a:r>
            <a:r>
              <a:rPr lang="en-GB" kern="0">
                <a:solidFill>
                  <a:srgbClr val="F2EDE8"/>
                </a:solidFill>
                <a:latin typeface="Lato"/>
              </a:rPr>
              <a:t>in which all staff and students can reach their full potential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F1E042-9D2E-1F79-F170-9E9709729703}"/>
              </a:ext>
            </a:extLst>
          </p:cNvPr>
          <p:cNvSpPr/>
          <p:nvPr/>
        </p:nvSpPr>
        <p:spPr>
          <a:xfrm>
            <a:off x="9413449" y="2092744"/>
            <a:ext cx="1979711" cy="2854392"/>
          </a:xfrm>
          <a:prstGeom prst="rect">
            <a:avLst/>
          </a:prstGeom>
          <a:solidFill>
            <a:srgbClr val="451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GB" kern="0" dirty="0">
              <a:solidFill>
                <a:srgbClr val="F2EDE8"/>
              </a:solidFill>
              <a:latin typeface="Lato"/>
            </a:endParaRPr>
          </a:p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GB" kern="0" dirty="0">
                <a:solidFill>
                  <a:srgbClr val="F2EDE8"/>
                </a:solidFill>
                <a:latin typeface="Lato"/>
              </a:rPr>
              <a:t>Creating an environment based on </a:t>
            </a:r>
            <a:r>
              <a:rPr lang="en-GB" b="1" kern="0" dirty="0">
                <a:solidFill>
                  <a:srgbClr val="F2EDE8"/>
                </a:solidFill>
                <a:latin typeface="Lato Black" panose="020F0A02020204030203" pitchFamily="34" charset="0"/>
              </a:rPr>
              <a:t>respect, integrity and accountability </a:t>
            </a:r>
            <a:r>
              <a:rPr lang="en-GB" kern="0" dirty="0">
                <a:solidFill>
                  <a:srgbClr val="F2EDE8"/>
                </a:solidFill>
                <a:latin typeface="Lato"/>
              </a:rPr>
              <a:t>for one’s actions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EACF61-663C-90E9-A000-77E9542C11EC}"/>
              </a:ext>
            </a:extLst>
          </p:cNvPr>
          <p:cNvSpPr/>
          <p:nvPr/>
        </p:nvSpPr>
        <p:spPr>
          <a:xfrm>
            <a:off x="2908699" y="2094429"/>
            <a:ext cx="2017487" cy="2854392"/>
          </a:xfrm>
          <a:prstGeom prst="rect">
            <a:avLst/>
          </a:prstGeom>
          <a:solidFill>
            <a:srgbClr val="451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GB" kern="0" dirty="0">
              <a:solidFill>
                <a:srgbClr val="F2EDE8"/>
              </a:solidFill>
              <a:latin typeface="Lato"/>
            </a:endParaRPr>
          </a:p>
          <a:p>
            <a:pPr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GB" kern="0" dirty="0">
                <a:solidFill>
                  <a:srgbClr val="F2EDE8"/>
                </a:solidFill>
                <a:latin typeface="Lato"/>
              </a:rPr>
              <a:t>Delivering </a:t>
            </a:r>
            <a:r>
              <a:rPr lang="en-GB" b="1" kern="0" dirty="0">
                <a:solidFill>
                  <a:srgbClr val="F2EDE8"/>
                </a:solidFill>
                <a:latin typeface="Lato Black" panose="020F0A02020204030203" pitchFamily="34" charset="0"/>
              </a:rPr>
              <a:t>innovative research </a:t>
            </a:r>
            <a:r>
              <a:rPr lang="en-GB" kern="0" dirty="0">
                <a:solidFill>
                  <a:srgbClr val="F2EDE8"/>
                </a:solidFill>
                <a:latin typeface="Lato"/>
              </a:rPr>
              <a:t>that extends the frontiers of the discipline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9C88B-C17F-9507-005C-C4A188532A1F}"/>
              </a:ext>
            </a:extLst>
          </p:cNvPr>
          <p:cNvSpPr/>
          <p:nvPr/>
        </p:nvSpPr>
        <p:spPr>
          <a:xfrm>
            <a:off x="5084827" y="2094429"/>
            <a:ext cx="1979711" cy="2854392"/>
          </a:xfrm>
          <a:prstGeom prst="rect">
            <a:avLst/>
          </a:prstGeom>
          <a:solidFill>
            <a:srgbClr val="4511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GB" kern="0" dirty="0">
              <a:solidFill>
                <a:srgbClr val="F2EDE8"/>
              </a:solidFill>
              <a:latin typeface="Lato"/>
            </a:endParaRPr>
          </a:p>
          <a:p>
            <a:pPr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GB" kern="0" dirty="0">
                <a:solidFill>
                  <a:srgbClr val="F2EDE8"/>
                </a:solidFill>
                <a:latin typeface="Lato"/>
              </a:rPr>
              <a:t>Producing </a:t>
            </a:r>
            <a:r>
              <a:rPr lang="en-GB" b="1" kern="0" dirty="0">
                <a:solidFill>
                  <a:srgbClr val="F2EDE8"/>
                </a:solidFill>
                <a:latin typeface="Lato Black" panose="020F0A02020204030203" pitchFamily="34" charset="0"/>
              </a:rPr>
              <a:t>policy-relevant research </a:t>
            </a:r>
            <a:r>
              <a:rPr lang="en-GB" kern="0" dirty="0">
                <a:solidFill>
                  <a:srgbClr val="F2EDE8"/>
                </a:solidFill>
                <a:latin typeface="Lato"/>
              </a:rPr>
              <a:t>that enhances wellbeing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1CA3E2-F7F9-F0B4-2940-89F420C9CBEC}"/>
              </a:ext>
            </a:extLst>
          </p:cNvPr>
          <p:cNvSpPr/>
          <p:nvPr/>
        </p:nvSpPr>
        <p:spPr>
          <a:xfrm>
            <a:off x="3454264" y="1580458"/>
            <a:ext cx="923636" cy="923636"/>
          </a:xfrm>
          <a:prstGeom prst="ellipse">
            <a:avLst/>
          </a:prstGeom>
          <a:solidFill>
            <a:srgbClr val="7A508B"/>
          </a:solidFill>
          <a:ln w="762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38208F9-4981-57AE-84D4-C00AA269E1BA}"/>
              </a:ext>
            </a:extLst>
          </p:cNvPr>
          <p:cNvSpPr/>
          <p:nvPr/>
        </p:nvSpPr>
        <p:spPr>
          <a:xfrm>
            <a:off x="5631880" y="1573289"/>
            <a:ext cx="923636" cy="923636"/>
          </a:xfrm>
          <a:prstGeom prst="ellipse">
            <a:avLst/>
          </a:prstGeom>
          <a:solidFill>
            <a:srgbClr val="7A508B"/>
          </a:solidFill>
          <a:ln w="762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AB1557-3FF2-C2D3-85C4-B2E00A6394E5}"/>
              </a:ext>
            </a:extLst>
          </p:cNvPr>
          <p:cNvSpPr/>
          <p:nvPr/>
        </p:nvSpPr>
        <p:spPr>
          <a:xfrm>
            <a:off x="7791239" y="1566931"/>
            <a:ext cx="923636" cy="923636"/>
          </a:xfrm>
          <a:prstGeom prst="ellipse">
            <a:avLst/>
          </a:prstGeom>
          <a:solidFill>
            <a:srgbClr val="7A508B"/>
          </a:solidFill>
          <a:ln w="762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A91630E-BC35-BED5-8996-5DE24B5ABBEA}"/>
              </a:ext>
            </a:extLst>
          </p:cNvPr>
          <p:cNvSpPr/>
          <p:nvPr/>
        </p:nvSpPr>
        <p:spPr>
          <a:xfrm>
            <a:off x="9896857" y="1566931"/>
            <a:ext cx="923636" cy="923636"/>
          </a:xfrm>
          <a:prstGeom prst="ellipse">
            <a:avLst/>
          </a:prstGeom>
          <a:solidFill>
            <a:srgbClr val="7A508B"/>
          </a:solidFill>
          <a:ln w="76200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7CC5D1-A775-7CF7-88C5-AE5491E72E90}"/>
              </a:ext>
            </a:extLst>
          </p:cNvPr>
          <p:cNvGrpSpPr/>
          <p:nvPr/>
        </p:nvGrpSpPr>
        <p:grpSpPr>
          <a:xfrm>
            <a:off x="725482" y="1630113"/>
            <a:ext cx="1953935" cy="3341726"/>
            <a:chOff x="1095158" y="2919182"/>
            <a:chExt cx="2028086" cy="33237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00FAB9-1A83-AD46-8489-8A2272721DCF}"/>
                </a:ext>
              </a:extLst>
            </p:cNvPr>
            <p:cNvSpPr/>
            <p:nvPr/>
          </p:nvSpPr>
          <p:spPr>
            <a:xfrm>
              <a:off x="1095158" y="3381001"/>
              <a:ext cx="2028086" cy="2861916"/>
            </a:xfrm>
            <a:prstGeom prst="rect">
              <a:avLst/>
            </a:prstGeom>
            <a:solidFill>
              <a:srgbClr val="4511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en-GB" kern="0" dirty="0">
                <a:solidFill>
                  <a:srgbClr val="F2EDE8"/>
                </a:solidFill>
                <a:latin typeface="Lato"/>
              </a:endParaRPr>
            </a:p>
            <a:p>
              <a:pPr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GB" kern="0" dirty="0">
                  <a:solidFill>
                    <a:srgbClr val="F2EDE8"/>
                  </a:solidFill>
                  <a:latin typeface="Lato"/>
                </a:rPr>
                <a:t>Delivering </a:t>
              </a:r>
              <a:r>
                <a:rPr lang="en-GB" b="1" kern="0" dirty="0">
                  <a:solidFill>
                    <a:srgbClr val="F2EDE8"/>
                  </a:solidFill>
                  <a:latin typeface="Lato Black" panose="020F0A02020204030203" pitchFamily="34" charset="0"/>
                </a:rPr>
                <a:t>outstanding teaching and learning</a:t>
              </a:r>
              <a:r>
                <a:rPr lang="en-GB" kern="0" dirty="0">
                  <a:solidFill>
                    <a:srgbClr val="F2EDE8"/>
                  </a:solidFill>
                  <a:latin typeface="Lato"/>
                </a:rPr>
                <a:t> that benefits society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25F9020-9AFC-0951-EFBB-DCF1DF6926C8}"/>
                </a:ext>
              </a:extLst>
            </p:cNvPr>
            <p:cNvSpPr/>
            <p:nvPr/>
          </p:nvSpPr>
          <p:spPr>
            <a:xfrm>
              <a:off x="1578187" y="2919182"/>
              <a:ext cx="923636" cy="923636"/>
            </a:xfrm>
            <a:prstGeom prst="ellipse">
              <a:avLst/>
            </a:prstGeom>
            <a:solidFill>
              <a:srgbClr val="7A508B"/>
            </a:solidFill>
            <a:ln w="76200"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Graphic 13" descr="Teacher with solid fill">
              <a:extLst>
                <a:ext uri="{FF2B5EF4-FFF2-40B4-BE49-F238E27FC236}">
                  <a16:creationId xmlns:a16="http://schemas.microsoft.com/office/drawing/2014/main" id="{599ECC08-DE45-CE1E-2B6C-86593D602D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12636" y="3079662"/>
              <a:ext cx="602673" cy="602673"/>
            </a:xfrm>
            <a:prstGeom prst="rect">
              <a:avLst/>
            </a:prstGeom>
          </p:spPr>
        </p:pic>
      </p:grpSp>
      <p:pic>
        <p:nvPicPr>
          <p:cNvPr id="15" name="Graphic 14" descr="Heart with pulse with solid fill">
            <a:extLst>
              <a:ext uri="{FF2B5EF4-FFF2-40B4-BE49-F238E27FC236}">
                <a16:creationId xmlns:a16="http://schemas.microsoft.com/office/drawing/2014/main" id="{053DFDF2-DC20-5A1B-C02B-5D4F9B32D3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9305" y="1740938"/>
            <a:ext cx="602673" cy="602673"/>
          </a:xfrm>
          <a:prstGeom prst="rect">
            <a:avLst/>
          </a:prstGeom>
        </p:spPr>
      </p:pic>
      <p:pic>
        <p:nvPicPr>
          <p:cNvPr id="17" name="Graphic 16" descr="Open hand with plant with solid fill">
            <a:extLst>
              <a:ext uri="{FF2B5EF4-FFF2-40B4-BE49-F238E27FC236}">
                <a16:creationId xmlns:a16="http://schemas.microsoft.com/office/drawing/2014/main" id="{9073BBA9-38DE-0D2B-1AF8-E76AC2BA9F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7338" y="1727412"/>
            <a:ext cx="602673" cy="602673"/>
          </a:xfrm>
          <a:prstGeom prst="rect">
            <a:avLst/>
          </a:prstGeom>
        </p:spPr>
      </p:pic>
      <p:pic>
        <p:nvPicPr>
          <p:cNvPr id="18" name="Graphic 17" descr="Group success with solid fill">
            <a:extLst>
              <a:ext uri="{FF2B5EF4-FFF2-40B4-BE49-F238E27FC236}">
                <a16:creationId xmlns:a16="http://schemas.microsoft.com/office/drawing/2014/main" id="{759265CB-BBDA-9F6C-3DF6-059156F822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1720" y="1740937"/>
            <a:ext cx="602673" cy="602673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5E014435-EFBB-2138-81D9-BD1AE4B1DB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4745" y="1740939"/>
            <a:ext cx="602673" cy="60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BD13EB-6031-5A92-C29D-9F40745BE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0D0CD7-C371-8A02-E15F-9791C602C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D4D7DE-1C46-07B0-DA64-13530C665867}"/>
              </a:ext>
            </a:extLst>
          </p:cNvPr>
          <p:cNvSpPr txBox="1"/>
          <p:nvPr/>
        </p:nvSpPr>
        <p:spPr>
          <a:xfrm>
            <a:off x="260350" y="1400297"/>
            <a:ext cx="135396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Aptos" panose="020B0004020202020204" pitchFamily="34" charset="0"/>
                <a:cs typeface="Calibri"/>
              </a:rPr>
              <a:t>Things to do during induction</a:t>
            </a:r>
            <a:endParaRPr lang="en-GB" sz="3200" b="1" dirty="0">
              <a:latin typeface="Aptos" panose="020B00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2A3651-605A-741F-00DD-F573746E32D7}"/>
              </a:ext>
            </a:extLst>
          </p:cNvPr>
          <p:cNvSpPr txBox="1"/>
          <p:nvPr/>
        </p:nvSpPr>
        <p:spPr>
          <a:xfrm>
            <a:off x="260350" y="2416582"/>
            <a:ext cx="5835650" cy="2759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Look at the 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induction timetable</a:t>
            </a:r>
            <a:endParaRPr lang="en-GB" sz="2000" dirty="0">
              <a:solidFill>
                <a:srgbClr val="00206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</a:rPr>
              <a:t>Read the 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induction checklist </a:t>
            </a:r>
            <a:r>
              <a:rPr lang="en-GB" sz="2000" dirty="0">
                <a:latin typeface="Aptos" panose="020B0004020202020204" pitchFamily="34" charset="0"/>
              </a:rPr>
              <a:t>for guidance on the key things to do in your first few weeks</a:t>
            </a:r>
            <a:endParaRPr lang="en-GB" sz="2000" dirty="0">
              <a:latin typeface="Aptos" panose="020B0004020202020204" pitchFamily="34" charset="0"/>
              <a:ea typeface="Lato"/>
              <a:cs typeface="Lato"/>
            </a:endParaRP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Check out our 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MSc web pages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Look at </a:t>
            </a:r>
            <a:r>
              <a:rPr lang="en-GB" sz="2000" dirty="0" err="1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My.Warwick</a:t>
            </a:r>
            <a:endParaRPr lang="en-GB" sz="2000" dirty="0">
              <a:solidFill>
                <a:srgbClr val="00206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Spend some time reading the 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MSc Student Handbook</a:t>
            </a:r>
            <a:endParaRPr lang="en-GB" sz="2000" dirty="0">
              <a:solidFill>
                <a:srgbClr val="002060"/>
              </a:solidFill>
              <a:latin typeface="Aptos" panose="020B0004020202020204" pitchFamily="34" charset="0"/>
              <a:ea typeface="Lato"/>
              <a:cs typeface="Lato"/>
            </a:endParaRPr>
          </a:p>
        </p:txBody>
      </p:sp>
      <p:pic>
        <p:nvPicPr>
          <p:cNvPr id="3" name="Picture Placeholder 10" descr="A person and person sitting on a bench looking at each other&#10;&#10;Description automatically generated">
            <a:extLst>
              <a:ext uri="{FF2B5EF4-FFF2-40B4-BE49-F238E27FC236}">
                <a16:creationId xmlns:a16="http://schemas.microsoft.com/office/drawing/2014/main" id="{4766C98C-20C0-BD73-ED25-72C75384C82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" b="1831"/>
          <a:stretch>
            <a:fillRect/>
          </a:stretch>
        </p:blipFill>
        <p:spPr>
          <a:xfrm>
            <a:off x="6270171" y="0"/>
            <a:ext cx="5589037" cy="589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83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7380AE-06D9-9623-9B2B-C52664284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8843678-A425-D808-5E69-D4DB4CF9E8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C85FBB-9311-F697-B6DA-21859BCA7AFE}"/>
              </a:ext>
            </a:extLst>
          </p:cNvPr>
          <p:cNvSpPr txBox="1"/>
          <p:nvPr/>
        </p:nvSpPr>
        <p:spPr>
          <a:xfrm>
            <a:off x="449262" y="596425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Welcome Week 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6DE963-0E99-CEB0-95DB-3E48CE8DB8CC}"/>
              </a:ext>
            </a:extLst>
          </p:cNvPr>
          <p:cNvSpPr txBox="1"/>
          <p:nvPr/>
        </p:nvSpPr>
        <p:spPr>
          <a:xfrm>
            <a:off x="391350" y="1829593"/>
            <a:ext cx="5704650" cy="3426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Welcome week runs from 28 September – 2 October and is a programme of events and activities to help settle in and adapt to life at Warwick. </a:t>
            </a: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Although the week is primarily aimed at students not taking a pre-sessional course, you are very welcome to sign up for events during the weekends and in your free time next week.</a:t>
            </a: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Further details are given at: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Welcome Week | University of Warwick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2573EF-18F0-BB4F-CF03-228B781707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1312" y="0"/>
            <a:ext cx="4600575" cy="651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2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2009EF-6BF6-171F-9763-37D4E919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DCB0A2-3176-2B2B-7ECB-ACE427FD4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DDF8E6-9C48-8E42-E276-26EFA9C2FD32}"/>
              </a:ext>
            </a:extLst>
          </p:cNvPr>
          <p:cNvSpPr txBox="1"/>
          <p:nvPr/>
        </p:nvSpPr>
        <p:spPr>
          <a:xfrm>
            <a:off x="5999583" y="780549"/>
            <a:ext cx="126254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latin typeface="Aptos" panose="020B0004020202020204" pitchFamily="34" charset="0"/>
                <a:cs typeface="Calibri"/>
              </a:rPr>
              <a:t>Introductory Maths &amp; Statistics</a:t>
            </a:r>
            <a:endParaRPr lang="en-GB" sz="3000" b="1" dirty="0">
              <a:latin typeface="Aptos" panose="020B00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08626A-F2B4-27D3-9354-F60591FCCDD8}"/>
              </a:ext>
            </a:extLst>
          </p:cNvPr>
          <p:cNvSpPr txBox="1"/>
          <p:nvPr/>
        </p:nvSpPr>
        <p:spPr>
          <a:xfrm>
            <a:off x="6096000" y="2115096"/>
            <a:ext cx="49141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Lectures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 take place in this room (or MS.01) from 2.00-5.00pm today and then from 10.00am-1.00pm tomorrow.</a:t>
            </a:r>
            <a:br>
              <a:rPr lang="en-GB" sz="2000" dirty="0">
                <a:latin typeface="Aptos" panose="020B0004020202020204" pitchFamily="34" charset="0"/>
                <a:ea typeface="Lato"/>
                <a:cs typeface="Lato"/>
              </a:rPr>
            </a:br>
            <a:endParaRPr lang="en-GB" sz="2000" dirty="0">
              <a:latin typeface="Aptos" panose="020B0004020202020204" pitchFamily="34" charset="0"/>
              <a:ea typeface="Lato"/>
              <a:cs typeface="Lato"/>
            </a:endParaRPr>
          </a:p>
          <a:p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Classes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 will start from 2.00pm-5.00pm tomorrow</a:t>
            </a:r>
            <a:br>
              <a:rPr lang="en-GB" sz="2000" dirty="0">
                <a:latin typeface="Aptos" panose="020B0004020202020204" pitchFamily="34" charset="0"/>
                <a:ea typeface="Lato"/>
                <a:cs typeface="Lato"/>
              </a:rPr>
            </a:br>
            <a:br>
              <a:rPr lang="en-GB" sz="2000" dirty="0">
                <a:latin typeface="Aptos" panose="020B0004020202020204" pitchFamily="34" charset="0"/>
                <a:ea typeface="Lato"/>
                <a:cs typeface="Lato"/>
              </a:rPr>
            </a:b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Your allocated class will be published in </a:t>
            </a:r>
            <a:r>
              <a:rPr lang="en-GB" sz="20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Tabula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 at 5.00pm this afternoon.</a:t>
            </a:r>
            <a:endParaRPr lang="en-GB" dirty="0"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1E9312-B765-9D2E-0F42-61F6BA42E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53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AEAA2B-E50F-F6DE-7890-CA48496F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52397D-1D8D-9C01-47E9-29E5E3D82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916EC7-0639-94EF-2CE5-B0FE25BF14FB}"/>
              </a:ext>
            </a:extLst>
          </p:cNvPr>
          <p:cNvSpPr txBox="1"/>
          <p:nvPr/>
        </p:nvSpPr>
        <p:spPr>
          <a:xfrm>
            <a:off x="587983" y="376360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Introductory Maths &amp; Statistics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BB2E8C-E484-1E70-BC05-D7A15E15EF2A}"/>
              </a:ext>
            </a:extLst>
          </p:cNvPr>
          <p:cNvSpPr txBox="1"/>
          <p:nvPr/>
        </p:nvSpPr>
        <p:spPr>
          <a:xfrm>
            <a:off x="960016" y="1843950"/>
            <a:ext cx="513598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There will be online multiple-choice (MCQ) tests in Moodle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Test 1 on Monday 28 September (12.00-1.00pm)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Optional second attempt for Test 1 on Monday 5 October (12.00-1.00pm).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We will use your highest mark.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Test 2 on Wednesday 7 October (9.00-12.00pm)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59DBEF-04F6-2606-B038-C67F26B51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292881"/>
              </p:ext>
            </p:extLst>
          </p:nvPr>
        </p:nvGraphicFramePr>
        <p:xfrm>
          <a:off x="6582389" y="1569719"/>
          <a:ext cx="3921837" cy="3718560"/>
        </p:xfrm>
        <a:graphic>
          <a:graphicData uri="http://schemas.openxmlformats.org/drawingml/2006/table">
            <a:tbl>
              <a:tblPr firstRow="1" bandRow="1"/>
              <a:tblGrid>
                <a:gridCol w="1946606">
                  <a:extLst>
                    <a:ext uri="{9D8B030D-6E8A-4147-A177-3AD203B41FA5}">
                      <a16:colId xmlns:a16="http://schemas.microsoft.com/office/drawing/2014/main" val="2111548310"/>
                    </a:ext>
                  </a:extLst>
                </a:gridCol>
                <a:gridCol w="1009916">
                  <a:extLst>
                    <a:ext uri="{9D8B030D-6E8A-4147-A177-3AD203B41FA5}">
                      <a16:colId xmlns:a16="http://schemas.microsoft.com/office/drawing/2014/main" val="1576449007"/>
                    </a:ext>
                  </a:extLst>
                </a:gridCol>
                <a:gridCol w="965315">
                  <a:extLst>
                    <a:ext uri="{9D8B030D-6E8A-4147-A177-3AD203B41FA5}">
                      <a16:colId xmlns:a16="http://schemas.microsoft.com/office/drawing/2014/main" val="1430857303"/>
                    </a:ext>
                  </a:extLst>
                </a:gridCol>
              </a:tblGrid>
              <a:tr h="37084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dirty="0">
                          <a:solidFill>
                            <a:srgbClr val="511C6C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Test weighting in the</a:t>
                      </a:r>
                    </a:p>
                    <a:p>
                      <a:pPr algn="ctr"/>
                      <a:r>
                        <a:rPr lang="en-GB" sz="2000" dirty="0">
                          <a:solidFill>
                            <a:srgbClr val="511C6C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Econometrics modules</a:t>
                      </a:r>
                    </a:p>
                    <a:p>
                      <a:pPr algn="ctr"/>
                      <a:endParaRPr lang="en-GB" sz="2000" dirty="0">
                        <a:solidFill>
                          <a:srgbClr val="511C6C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rgbClr val="511C6C"/>
                          </a:solidFill>
                        </a:rPr>
                        <a:t>Component weight in the Econometrics module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43689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Course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b="1">
                          <a:solidFill>
                            <a:srgbClr val="511C6C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Test 1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b="1">
                          <a:solidFill>
                            <a:srgbClr val="511C6C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Test 2</a:t>
                      </a:r>
                    </a:p>
                    <a:p>
                      <a:pPr algn="ctr"/>
                      <a:endParaRPr lang="en-GB" sz="2000" b="1">
                        <a:solidFill>
                          <a:srgbClr val="511C6C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708490"/>
                  </a:ext>
                </a:extLst>
              </a:tr>
              <a:tr h="741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000" dirty="0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MSc Economics</a:t>
                      </a:r>
                    </a:p>
                    <a:p>
                      <a:r>
                        <a:rPr lang="en-GB" sz="2000" dirty="0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MSc EIFE</a:t>
                      </a:r>
                    </a:p>
                    <a:p>
                      <a:r>
                        <a:rPr lang="en-GB" sz="2000" dirty="0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MSc </a:t>
                      </a:r>
                      <a:r>
                        <a:rPr lang="en-GB" sz="2000" dirty="0" err="1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DatSci</a:t>
                      </a:r>
                      <a:endParaRPr lang="en-GB" sz="2000" dirty="0">
                        <a:solidFill>
                          <a:srgbClr val="45115B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4%</a:t>
                      </a:r>
                    </a:p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8%</a:t>
                      </a:r>
                    </a:p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21292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000" dirty="0">
                          <a:solidFill>
                            <a:srgbClr val="45115B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MSc BES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8%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12%</a:t>
                      </a:r>
                    </a:p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8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573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0385F2-B96D-2D0E-EA75-F33C07DE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7BA5B0-B492-75CA-9E92-8D8566D5F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F0F19-4166-23DF-FCB8-4DEA295703B6}"/>
              </a:ext>
            </a:extLst>
          </p:cNvPr>
          <p:cNvSpPr txBox="1"/>
          <p:nvPr/>
        </p:nvSpPr>
        <p:spPr>
          <a:xfrm>
            <a:off x="673100" y="556956"/>
            <a:ext cx="124841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latin typeface="Aptos" panose="020B0004020202020204" pitchFamily="34" charset="0"/>
                <a:cs typeface="Calibri"/>
              </a:rPr>
              <a:t>Introductory Maths &amp; Statistics</a:t>
            </a:r>
          </a:p>
          <a:p>
            <a:pPr lvl="1"/>
            <a:r>
              <a:rPr lang="en-GB" sz="4000" b="1" dirty="0">
                <a:latin typeface="Aptos" panose="020B0004020202020204" pitchFamily="34" charset="0"/>
                <a:cs typeface="Calibri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0074B-87F7-4CE3-9D2C-64A4AA0EC011}"/>
              </a:ext>
            </a:extLst>
          </p:cNvPr>
          <p:cNvSpPr txBox="1"/>
          <p:nvPr/>
        </p:nvSpPr>
        <p:spPr>
          <a:xfrm>
            <a:off x="706616" y="1981913"/>
            <a:ext cx="5649686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If you are eligible for </a:t>
            </a:r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extra time 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for tests/exams due to reasonable adjustments, please register with 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Disability Services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This will officially enable us to give you the required extra time.</a:t>
            </a:r>
          </a:p>
          <a:p>
            <a:pPr marL="285750" lvl="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  <a:defRPr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Please also let the </a:t>
            </a:r>
            <a:r>
              <a:rPr lang="en-GB" sz="2000" b="1" dirty="0">
                <a:latin typeface="Aptos" panose="020B0004020202020204" pitchFamily="34" charset="0"/>
                <a:ea typeface="Lato"/>
                <a:cs typeface="Lato"/>
              </a:rPr>
              <a:t>Postgraduate Office 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know so they can arrange with IT to give you extra time for the online tests in the meantime (</a:t>
            </a: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economics.pgoffice@warwick.ac.uk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B714B-349D-09EA-BD79-6E7B895189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393" y="0"/>
            <a:ext cx="4571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0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9EA694-7B29-B44B-D857-8DA4E002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B252B9A-F725-24CE-9975-C828B9A9A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FD2BBF-695C-EFB7-2DCD-B4E6DF19AD59}"/>
              </a:ext>
            </a:extLst>
          </p:cNvPr>
          <p:cNvSpPr txBox="1"/>
          <p:nvPr/>
        </p:nvSpPr>
        <p:spPr>
          <a:xfrm>
            <a:off x="6057900" y="1293556"/>
            <a:ext cx="10058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Your MSc Programmes</a:t>
            </a:r>
          </a:p>
          <a:p>
            <a:pPr lvl="1"/>
            <a:r>
              <a:rPr lang="en-GB" sz="4000" b="1" dirty="0">
                <a:latin typeface="Aptos" panose="020B0004020202020204" pitchFamily="34" charset="0"/>
                <a:cs typeface="Calibri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0B9ED5-2CE7-F8E9-0FE0-2D50F92C9383}"/>
              </a:ext>
            </a:extLst>
          </p:cNvPr>
          <p:cNvSpPr txBox="1"/>
          <p:nvPr/>
        </p:nvSpPr>
        <p:spPr>
          <a:xfrm>
            <a:off x="6038088" y="2324895"/>
            <a:ext cx="589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MSc Economics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MSc Economics and International Financial Economics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MSc Economics and Data Science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MSc Behavioural and Economic Science (Economics Track)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SSLC Representation: look around – it could be you?!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D1AABC-14AC-2D4C-2B82-4B384AA5B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589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74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51DE9A-EBFA-F0F2-96A9-BCACFFE26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AFA8C8-CB83-8207-3CE7-B9EBB6AAD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7E86AE-F2AB-69F1-B4F8-FF17BAC0796A}"/>
              </a:ext>
            </a:extLst>
          </p:cNvPr>
          <p:cNvSpPr txBox="1"/>
          <p:nvPr/>
        </p:nvSpPr>
        <p:spPr>
          <a:xfrm>
            <a:off x="569150" y="2961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Overview of the year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B40E11-9787-0886-49C4-847085FA1A2B}"/>
              </a:ext>
            </a:extLst>
          </p:cNvPr>
          <p:cNvSpPr txBox="1"/>
          <p:nvPr/>
        </p:nvSpPr>
        <p:spPr>
          <a:xfrm>
            <a:off x="578463" y="1575517"/>
            <a:ext cx="474929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ptos" panose="020B0004020202020204" pitchFamily="34" charset="0"/>
              </a:rPr>
              <a:t>Autumn Term </a:t>
            </a:r>
          </a:p>
          <a:p>
            <a:endParaRPr lang="en-GB" sz="2000" b="1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Focusing on core modules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Microeconomics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Macroeconomics (Econ/EIFE/</a:t>
            </a:r>
            <a:r>
              <a:rPr lang="en-GB" sz="2000" dirty="0" err="1">
                <a:latin typeface="Aptos" panose="020B0004020202020204" pitchFamily="34" charset="0"/>
              </a:rPr>
              <a:t>DatSci</a:t>
            </a:r>
            <a:r>
              <a:rPr lang="en-GB" sz="2000" dirty="0">
                <a:latin typeface="Aptos" panose="020B0004020202020204" pitchFamily="34" charset="0"/>
              </a:rPr>
              <a:t>) </a:t>
            </a:r>
          </a:p>
          <a:p>
            <a:r>
              <a:rPr lang="en-GB" sz="2000" dirty="0">
                <a:latin typeface="Aptos" panose="020B0004020202020204" pitchFamily="34" charset="0"/>
              </a:rPr>
              <a:t>       or Psychology modules (BES)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Econometrics (continues in Spring - Econ/EIFE/</a:t>
            </a:r>
            <a:r>
              <a:rPr lang="en-GB" sz="2000" dirty="0" err="1">
                <a:latin typeface="Aptos" panose="020B0004020202020204" pitchFamily="34" charset="0"/>
              </a:rPr>
              <a:t>DatSci</a:t>
            </a:r>
            <a:r>
              <a:rPr lang="en-GB" sz="2000" dirty="0">
                <a:latin typeface="Aptos" panose="020B00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Spring Term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Applying skills and exploring deeper ideas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Dissertation Prep (Econ/EIFE/</a:t>
            </a:r>
            <a:r>
              <a:rPr lang="en-GB" sz="2000" dirty="0" err="1">
                <a:latin typeface="Aptos" panose="020B0004020202020204" pitchFamily="34" charset="0"/>
              </a:rPr>
              <a:t>DatSci</a:t>
            </a:r>
            <a:r>
              <a:rPr lang="en-GB" sz="2000" dirty="0">
                <a:latin typeface="Aptos" panose="020B0004020202020204" pitchFamily="34" charset="0"/>
              </a:rPr>
              <a:t>)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Optional modules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DB5F40-4F98-BB49-C4EA-6CDA84341409}"/>
              </a:ext>
            </a:extLst>
          </p:cNvPr>
          <p:cNvSpPr txBox="1"/>
          <p:nvPr/>
        </p:nvSpPr>
        <p:spPr>
          <a:xfrm>
            <a:off x="6652727" y="1575517"/>
            <a:ext cx="46466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Aptos" panose="020B0004020202020204" pitchFamily="34" charset="0"/>
              </a:rPr>
              <a:t>Summer Term onwards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Developing the skills needed to carry out original research in economics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Dissertation (Econ/EIFE/</a:t>
            </a:r>
            <a:r>
              <a:rPr lang="en-GB" sz="2000" dirty="0" err="1">
                <a:latin typeface="Aptos" panose="020B0004020202020204" pitchFamily="34" charset="0"/>
              </a:rPr>
              <a:t>DatSci</a:t>
            </a:r>
            <a:r>
              <a:rPr lang="en-GB" sz="2000" dirty="0">
                <a:latin typeface="Aptos" panose="020B0004020202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Submission deadline 15 Sept 2027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Proposal 28 June 2027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Proposed title and supervisor: April 2027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Start thinking about a topic: Now!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Project (BES)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Submission by 1 September 2027 (TBC)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9120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63997-AD62-26B6-BC76-D2B497C9B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1383B6-67B7-69B7-544F-64E7AE7D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1D83FC-3C1C-262F-F123-AFB1BECCC877}"/>
              </a:ext>
            </a:extLst>
          </p:cNvPr>
          <p:cNvSpPr txBox="1"/>
          <p:nvPr/>
        </p:nvSpPr>
        <p:spPr>
          <a:xfrm>
            <a:off x="299606" y="2961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Teaching and Learning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E3708-C6A6-AC6B-4024-694D23579A26}"/>
              </a:ext>
            </a:extLst>
          </p:cNvPr>
          <p:cNvSpPr txBox="1"/>
          <p:nvPr/>
        </p:nvSpPr>
        <p:spPr>
          <a:xfrm>
            <a:off x="299606" y="1300148"/>
            <a:ext cx="5656966" cy="4934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The year will go by very fast!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Research-led teaching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Moodle will be used to share resources and for some quizzes and tests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Many modules have a sign-up resource to help you form study groups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15 CATS module means 150 hours of study consisting of contact hours and independent study</a:t>
            </a:r>
          </a:p>
          <a:p>
            <a:endParaRPr lang="en-GB" sz="2000" b="1" dirty="0">
              <a:latin typeface="Aptos" panose="020B0004020202020204" pitchFamily="34" charset="0"/>
            </a:endParaRPr>
          </a:p>
          <a:p>
            <a:r>
              <a:rPr lang="en-GB" sz="2000" b="1" dirty="0">
                <a:latin typeface="Aptos" panose="020B0004020202020204" pitchFamily="34" charset="0"/>
              </a:rPr>
              <a:t>Delivery of Teaching and Learning &amp; exams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>
              <a:latin typeface="Aptos" panose="020B0004020202020204" pitchFamily="34" charset="0"/>
            </a:endParaRP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Teaching will be in-person via weekly​ </a:t>
            </a:r>
            <a:r>
              <a:rPr lang="en-GB" b="1" dirty="0">
                <a:latin typeface="Aptos" panose="020B0004020202020204" pitchFamily="34" charset="0"/>
                <a:ea typeface="Lato"/>
                <a:cs typeface="Lato"/>
              </a:rPr>
              <a:t>lectures</a:t>
            </a:r>
            <a:r>
              <a:rPr lang="en-GB" dirty="0">
                <a:latin typeface="Aptos" panose="020B0004020202020204" pitchFamily="34" charset="0"/>
                <a:ea typeface="Lato"/>
                <a:cs typeface="Lato"/>
              </a:rPr>
              <a:t> ​and weekly/bi-weekly </a:t>
            </a:r>
            <a:r>
              <a:rPr lang="en-GB" b="1" dirty="0">
                <a:latin typeface="Aptos" panose="020B0004020202020204" pitchFamily="34" charset="0"/>
                <a:ea typeface="Lato"/>
                <a:cs typeface="Lato"/>
              </a:rPr>
              <a:t>classes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b="1" dirty="0">
                <a:latin typeface="Aptos" panose="020B0004020202020204" pitchFamily="34" charset="0"/>
                <a:ea typeface="Lato"/>
                <a:cs typeface="Lato"/>
              </a:rPr>
              <a:t>Your exams will be in-person (economics only)</a:t>
            </a:r>
          </a:p>
          <a:p>
            <a:endParaRPr lang="en-GB" sz="2000" b="1" dirty="0">
              <a:latin typeface="Aptos" panose="020B0004020202020204" pitchFamily="34" charset="0"/>
            </a:endParaRPr>
          </a:p>
          <a:p>
            <a:endParaRPr lang="en-GB" sz="2000" b="1" dirty="0"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FFD044-C080-A899-ACCF-159099105B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429" y="-1"/>
            <a:ext cx="5175115" cy="648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913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4EA3B-07FE-2064-26CB-415C84D5C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17A17C-8533-B789-6F40-74122B531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1C4D99-9E19-F2F8-7848-4B057E58BC69}"/>
              </a:ext>
            </a:extLst>
          </p:cNvPr>
          <p:cNvSpPr txBox="1"/>
          <p:nvPr/>
        </p:nvSpPr>
        <p:spPr>
          <a:xfrm>
            <a:off x="516767" y="436183"/>
            <a:ext cx="11951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Course structure: MSc Econ &amp; MSc EIFE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graphicFrame>
        <p:nvGraphicFramePr>
          <p:cNvPr id="2" name="Group 104">
            <a:extLst>
              <a:ext uri="{FF2B5EF4-FFF2-40B4-BE49-F238E27FC236}">
                <a16:creationId xmlns:a16="http://schemas.microsoft.com/office/drawing/2014/main" id="{65D8F127-CDAD-5816-51D0-D528461E7F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420165"/>
              </p:ext>
            </p:extLst>
          </p:nvPr>
        </p:nvGraphicFramePr>
        <p:xfrm>
          <a:off x="634482" y="1362268"/>
          <a:ext cx="10151706" cy="4730623"/>
        </p:xfrm>
        <a:graphic>
          <a:graphicData uri="http://schemas.openxmlformats.org/drawingml/2006/table">
            <a:tbl>
              <a:tblPr/>
              <a:tblGrid>
                <a:gridCol w="1601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9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3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262">
                  <a:extLst>
                    <a:ext uri="{9D8B030D-6E8A-4147-A177-3AD203B41FA5}">
                      <a16:colId xmlns:a16="http://schemas.microsoft.com/office/drawing/2014/main" val="2846931212"/>
                    </a:ext>
                  </a:extLst>
                </a:gridCol>
                <a:gridCol w="2095270">
                  <a:extLst>
                    <a:ext uri="{9D8B030D-6E8A-4147-A177-3AD203B41FA5}">
                      <a16:colId xmlns:a16="http://schemas.microsoft.com/office/drawing/2014/main" val="1394069041"/>
                    </a:ext>
                  </a:extLst>
                </a:gridCol>
                <a:gridCol w="1678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98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Pre-term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1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Term 2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2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3</a:t>
                      </a: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&amp; Summer</a:t>
                      </a:r>
                      <a:r>
                        <a:rPr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 core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EC901 Microeconomics A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or EC9D3 Microeconomics B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 core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EC9D4 Macroeconomics A</a:t>
                      </a: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or EC9D5 Macroeconomics A</a:t>
                      </a: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sz="14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5524"/>
                  </a:ext>
                </a:extLst>
              </a:tr>
              <a:tr h="8311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 core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Pre-sessional</a:t>
                      </a: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Maths and Stats</a:t>
                      </a: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EC902 Quantitative Methods: Econometrics A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or EC910 Quantitative Methods: Econometrics B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45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                                                                                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Three optional modules (list varies between courses)</a:t>
                      </a: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15 CATS each</a:t>
                      </a:r>
                      <a:r>
                        <a:rPr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Research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Preparation Lectures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EC959 Dissertation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520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85DAF-86AD-5B43-382A-A4987024A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05C8AA-F3B9-FF71-017B-E089917C0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FC5B4E-BCFC-84A5-4052-6572025C6D16}"/>
              </a:ext>
            </a:extLst>
          </p:cNvPr>
          <p:cNvSpPr txBox="1"/>
          <p:nvPr/>
        </p:nvSpPr>
        <p:spPr>
          <a:xfrm>
            <a:off x="516767" y="436183"/>
            <a:ext cx="11951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Course structure: MSc Econ &amp; Data Science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graphicFrame>
        <p:nvGraphicFramePr>
          <p:cNvPr id="3" name="Group 104">
            <a:extLst>
              <a:ext uri="{FF2B5EF4-FFF2-40B4-BE49-F238E27FC236}">
                <a16:creationId xmlns:a16="http://schemas.microsoft.com/office/drawing/2014/main" id="{133E7F72-790A-D22D-97BD-5F29D66B0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47520"/>
              </p:ext>
            </p:extLst>
          </p:nvPr>
        </p:nvGraphicFramePr>
        <p:xfrm>
          <a:off x="718457" y="1362269"/>
          <a:ext cx="9778482" cy="4879910"/>
        </p:xfrm>
        <a:graphic>
          <a:graphicData uri="http://schemas.openxmlformats.org/drawingml/2006/table">
            <a:tbl>
              <a:tblPr/>
              <a:tblGrid>
                <a:gridCol w="1542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8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126">
                  <a:extLst>
                    <a:ext uri="{9D8B030D-6E8A-4147-A177-3AD203B41FA5}">
                      <a16:colId xmlns:a16="http://schemas.microsoft.com/office/drawing/2014/main" val="2846931212"/>
                    </a:ext>
                  </a:extLst>
                </a:gridCol>
                <a:gridCol w="2018238">
                  <a:extLst>
                    <a:ext uri="{9D8B030D-6E8A-4147-A177-3AD203B41FA5}">
                      <a16:colId xmlns:a16="http://schemas.microsoft.com/office/drawing/2014/main" val="1394069041"/>
                    </a:ext>
                  </a:extLst>
                </a:gridCol>
                <a:gridCol w="1616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40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Pre-term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1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Term 2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2</a:t>
                      </a:r>
                    </a:p>
                  </a:txBody>
                  <a:tcPr marT="45705" marB="45705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Term 3</a:t>
                      </a: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&amp; Summer</a:t>
                      </a:r>
                      <a:r>
                        <a:rPr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>
                      <a:noFill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Optional</a:t>
                      </a: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 core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EC901 Microeconomics A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or EC9D3 Microeconomics B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Core</a:t>
                      </a: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EC9D8 Foundations of Data Science</a:t>
                      </a: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sz="14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2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EC9D7 Machine Learning &amp; Big Data in Economics</a:t>
                      </a:r>
                    </a:p>
                    <a:p>
                      <a:pPr algn="ctr"/>
                      <a:r>
                        <a:rPr lang="en-GB" sz="12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75524"/>
                  </a:ext>
                </a:extLst>
              </a:tr>
              <a:tr h="835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Core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Pre-sessional</a:t>
                      </a: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Maths and Stats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EC910 Quantitative Methods: Econometrics B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45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4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                                                                                 </a:t>
                      </a: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Two optional modules (list varies between courses)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 2 x 15 CATS each</a:t>
                      </a:r>
                      <a:r>
                        <a:rPr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4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Research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Preparation Lectures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/>
                        <a:ea typeface="Lato"/>
                        <a:cs typeface="Lato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EC959 Dissertation</a:t>
                      </a:r>
                      <a:r>
                        <a:rPr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</a:t>
                      </a: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30 CATS</a:t>
                      </a:r>
                    </a:p>
                  </a:txBody>
                  <a:tcPr marT="45705" marB="45705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213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23E4DB-D5B2-F00E-5E17-0D4A2CCE4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C7A2A0-AB00-64A5-638F-62832C8BC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17B489-7075-E7E1-0D6C-0EA20C63AB70}"/>
              </a:ext>
            </a:extLst>
          </p:cNvPr>
          <p:cNvSpPr txBox="1"/>
          <p:nvPr/>
        </p:nvSpPr>
        <p:spPr>
          <a:xfrm>
            <a:off x="593186" y="392505"/>
            <a:ext cx="119518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Course structure: MSc BES (Econ track) 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graphicFrame>
        <p:nvGraphicFramePr>
          <p:cNvPr id="2" name="Group 615">
            <a:extLst>
              <a:ext uri="{FF2B5EF4-FFF2-40B4-BE49-F238E27FC236}">
                <a16:creationId xmlns:a16="http://schemas.microsoft.com/office/drawing/2014/main" id="{803CE632-B1EB-DE89-5BD8-5BA8A22342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3530426"/>
              </p:ext>
            </p:extLst>
          </p:nvPr>
        </p:nvGraphicFramePr>
        <p:xfrm>
          <a:off x="709127" y="1361649"/>
          <a:ext cx="10332335" cy="4677094"/>
        </p:xfrm>
        <a:graphic>
          <a:graphicData uri="http://schemas.openxmlformats.org/drawingml/2006/table">
            <a:tbl>
              <a:tblPr/>
              <a:tblGrid>
                <a:gridCol w="1950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3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04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1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Pre-term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Term 1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Term 2</a:t>
                      </a:r>
                    </a:p>
                  </a:txBody>
                  <a:tcPr marL="91457" marR="91457" marT="45726" marB="45726" horzOverflow="overflow">
                    <a:lnL w="12700">
                      <a:solidFill>
                        <a:sysClr val="windowText" lastClr="000000"/>
                      </a:solidFill>
                    </a:lnL>
                    <a:lnR w="12700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Term 3 &amp; Summer</a:t>
                      </a:r>
                    </a:p>
                  </a:txBody>
                  <a:tcPr marL="91457" marR="91457" marT="45726" marB="45726" horzOverflow="overflow">
                    <a:lnL w="12700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Optional core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EC901/EC9D3 Microeconomics A or B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30 CATS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8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97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Optional core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Pre-sessional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Maths and Stats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EC907/EC987 Quantitative Methods: Econometrics A or B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30 CATS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8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Core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      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PS922 Issues in Psychological Science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CATS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</a:t>
                      </a: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8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7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Core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>
                        <a:ln>
                          <a:noFill/>
                        </a:ln>
                        <a:solidFill>
                          <a:srgbClr val="511C6C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                                                                                    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PS923 Methods and Analysis in Behavioural Science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CATS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/>
                          <a:ea typeface="Lato"/>
                          <a:cs typeface="Lato"/>
                        </a:rPr>
                        <a:t>Options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8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Four optional modules from the course list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15 CATS each</a:t>
                      </a:r>
                      <a:endParaRPr lang="en-GB" sz="1200" b="1" dirty="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1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11C6C"/>
                          </a:solidFill>
                          <a:effectLst/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Research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GB" sz="1200">
                        <a:latin typeface="Lato" panose="020F0502020204030203" pitchFamily="34" charset="0"/>
                        <a:ea typeface="Lato" panose="020F0502020204030203" pitchFamily="34" charset="0"/>
                        <a:cs typeface="Lato" panose="020F0502020204030203" pitchFamily="34" charset="0"/>
                      </a:endParaRP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200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PS916 Research Project </a:t>
                      </a:r>
                    </a:p>
                    <a:p>
                      <a:pPr algn="ctr"/>
                      <a:r>
                        <a:rPr lang="en-GB" sz="1200" b="1" dirty="0">
                          <a:latin typeface="Lato" panose="020F0502020204030203" pitchFamily="34" charset="0"/>
                          <a:ea typeface="Lato" panose="020F0502020204030203" pitchFamily="34" charset="0"/>
                          <a:cs typeface="Lato" panose="020F0502020204030203" pitchFamily="34" charset="0"/>
                        </a:rPr>
                        <a:t>45 CATS</a:t>
                      </a:r>
                    </a:p>
                  </a:txBody>
                  <a:tcPr marL="91457" marR="91457" marT="45726" marB="45726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4157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85553-2E99-0EF5-8902-08A47B3E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37D059-CBFF-0E2B-37AD-F2AC51AD0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266E1-72BA-3C60-AF71-64B50F2A96CB}"/>
              </a:ext>
            </a:extLst>
          </p:cNvPr>
          <p:cNvSpPr txBox="1"/>
          <p:nvPr/>
        </p:nvSpPr>
        <p:spPr>
          <a:xfrm>
            <a:off x="558800" y="340530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latin typeface="Aptos" panose="020B0004020202020204" pitchFamily="34" charset="0"/>
                <a:cs typeface="Calibri"/>
              </a:rPr>
              <a:t>Optional Core Modules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pic>
        <p:nvPicPr>
          <p:cNvPr id="9" name="Picture 8" descr="Several books of different sizes and thickness stacked high">
            <a:extLst>
              <a:ext uri="{FF2B5EF4-FFF2-40B4-BE49-F238E27FC236}">
                <a16:creationId xmlns:a16="http://schemas.microsoft.com/office/drawing/2014/main" id="{E5BC4C5B-0FC5-63E3-0850-37B5B17E8F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50" y="0"/>
            <a:ext cx="4639686" cy="61478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1FABAE0-6CC0-8199-F9A1-71A0BD6D4EE7}"/>
              </a:ext>
            </a:extLst>
          </p:cNvPr>
          <p:cNvSpPr txBox="1"/>
          <p:nvPr/>
        </p:nvSpPr>
        <p:spPr>
          <a:xfrm>
            <a:off x="563815" y="1474490"/>
            <a:ext cx="57623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A variants </a:t>
            </a:r>
            <a:r>
              <a:rPr lang="en-GB" dirty="0"/>
              <a:t>cover demanding post graduate material in micro, macro and econometrics.</a:t>
            </a:r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B variants </a:t>
            </a:r>
            <a:r>
              <a:rPr lang="en-GB" dirty="0"/>
              <a:t>push beyond the usual level of MSc courses.</a:t>
            </a:r>
          </a:p>
          <a:p>
            <a:endParaRPr lang="en-GB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A variants </a:t>
            </a:r>
            <a:r>
              <a:rPr lang="en-GB" dirty="0"/>
              <a:t>understand that people use economics in policy, policy evaluation, applied research in business/finance.</a:t>
            </a:r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B variants </a:t>
            </a:r>
            <a:r>
              <a:rPr lang="en-GB" dirty="0"/>
              <a:t>understand that some economists work directly with research models; in consultancy, central banking, and academia. They emphasise technical excellence and methodology.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232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CF516A-AF21-9C82-CF6E-35FEEF6D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5EA5055-B814-B415-0598-CECD1645F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B7E069-57A5-1A18-A588-33CD8F8523A1}"/>
              </a:ext>
            </a:extLst>
          </p:cNvPr>
          <p:cNvSpPr txBox="1"/>
          <p:nvPr/>
        </p:nvSpPr>
        <p:spPr>
          <a:xfrm>
            <a:off x="5949950" y="521203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Optional Core Modules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BAC3B4-45A5-A851-01CF-24CEDC3DBFF6}"/>
              </a:ext>
            </a:extLst>
          </p:cNvPr>
          <p:cNvSpPr txBox="1"/>
          <p:nvPr/>
        </p:nvSpPr>
        <p:spPr>
          <a:xfrm>
            <a:off x="5985937" y="1750291"/>
            <a:ext cx="499619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Register for Micro A and Macro A if you have studied typical undergraduate modules in Micro/Macro 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Take Micro B and Macro B if: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You intend to pursue a technical career or a PhD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You have a first-class undergraduate degree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>
                <a:latin typeface="Aptos" panose="020B0004020202020204" pitchFamily="34" charset="0"/>
              </a:rPr>
              <a:t>You have strong Maths ability (&gt;65% on EC961 Test 2)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You can take a combination of AB/BA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9AFA9-2098-0B58-E22C-5B66570BE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49" y="0"/>
            <a:ext cx="5104764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49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5FF20-67BA-CF46-6B45-540E33DA2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7FFC550-4CDC-35C1-00BF-53A073EAB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42915D-3809-844C-80AE-38DF808FADA9}"/>
              </a:ext>
            </a:extLst>
          </p:cNvPr>
          <p:cNvSpPr txBox="1"/>
          <p:nvPr/>
        </p:nvSpPr>
        <p:spPr>
          <a:xfrm>
            <a:off x="330200" y="334210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Optional Core Modules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D81673-9E56-0EAE-EE5D-8CC17C1DDAEC}"/>
              </a:ext>
            </a:extLst>
          </p:cNvPr>
          <p:cNvSpPr txBox="1"/>
          <p:nvPr/>
        </p:nvSpPr>
        <p:spPr>
          <a:xfrm>
            <a:off x="330200" y="1376306"/>
            <a:ext cx="1137038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Econometrics A covers fundamental econometric research skills and applications in policy evaluation.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Econometrics B will supplement the development of these key professional skills by looking at more advanced topics.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Take Econometrics B if you are already familiar with (or are prepared to fill in any gaps on your own):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t and F tests of linear restrictions;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Heteroskedasticity and Serial correlation;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Estimation – in the presence of above problems;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Dummy variables;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Exogeneity vs Endogeneity.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</a:rPr>
              <a:t>B is more concerned with theoretical developments, advancing technical skills, reading theoretical literature; therefore useful for independent research (inc. applied research where self-teaching new  methods)</a:t>
            </a:r>
          </a:p>
        </p:txBody>
      </p:sp>
    </p:spTree>
    <p:extLst>
      <p:ext uri="{BB962C8B-B14F-4D97-AF65-F5344CB8AC3E}">
        <p14:creationId xmlns:p14="http://schemas.microsoft.com/office/powerpoint/2010/main" val="3933869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48C27-1B1B-7C02-7D72-921471B1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27AF0C-2F04-5BEF-E011-093448304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518D59-2C68-5992-D973-092A0E8B5C95}"/>
              </a:ext>
            </a:extLst>
          </p:cNvPr>
          <p:cNvSpPr txBox="1"/>
          <p:nvPr/>
        </p:nvSpPr>
        <p:spPr>
          <a:xfrm>
            <a:off x="330200" y="334210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Optional Core Modules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1CD4D8-1029-534C-C9D2-A0BBAF7D95C5}"/>
              </a:ext>
            </a:extLst>
          </p:cNvPr>
          <p:cNvSpPr txBox="1"/>
          <p:nvPr/>
        </p:nvSpPr>
        <p:spPr>
          <a:xfrm>
            <a:off x="330200" y="1376306"/>
            <a:ext cx="1137038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See Handbook and the MSc webpage for available options.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Provisionally choose modules from your list (differs between courses). </a:t>
            </a:r>
          </a:p>
          <a:p>
            <a:r>
              <a:rPr lang="en-GB" sz="2000" dirty="0">
                <a:latin typeface="Aptos" panose="020B0004020202020204" pitchFamily="34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Then, you must register your provisional option choices with University via </a:t>
            </a:r>
            <a:r>
              <a:rPr lang="en-GB" sz="2000" dirty="0" err="1">
                <a:latin typeface="Aptos" panose="020B0004020202020204" pitchFamily="34" charset="0"/>
              </a:rPr>
              <a:t>eMR</a:t>
            </a:r>
            <a:r>
              <a:rPr lang="en-GB" sz="2000" dirty="0">
                <a:latin typeface="Aptos" panose="020B0004020202020204" pitchFamily="34" charset="0"/>
              </a:rPr>
              <a:t>. The system opens on 30 September 2026.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Follow the onscreen instructions and see the registration guidance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Deadline: 19 October 2026.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Module choices automatically update on Tabula when choices approved.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(You can revise optional module choices in 1</a:t>
            </a:r>
            <a:r>
              <a:rPr lang="en-GB" sz="2000" baseline="30000" dirty="0">
                <a:latin typeface="Aptos" panose="020B0004020202020204" pitchFamily="34" charset="0"/>
              </a:rPr>
              <a:t>st</a:t>
            </a:r>
            <a:r>
              <a:rPr lang="en-GB" sz="2000" dirty="0">
                <a:latin typeface="Aptos" panose="020B0004020202020204" pitchFamily="34" charset="0"/>
              </a:rPr>
              <a:t> 3 weeks of Term II)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758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1F7FD7-AF3C-021F-7356-8AA80935A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2143CA-5E2B-094B-DA1E-1D6559F14FEF}"/>
              </a:ext>
            </a:extLst>
          </p:cNvPr>
          <p:cNvSpPr/>
          <p:nvPr/>
        </p:nvSpPr>
        <p:spPr>
          <a:xfrm>
            <a:off x="790109" y="744328"/>
            <a:ext cx="2870380" cy="609600"/>
          </a:xfrm>
          <a:prstGeom prst="rect">
            <a:avLst/>
          </a:prstGeom>
          <a:solidFill>
            <a:srgbClr val="3C06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0" cap="none" spc="0" normalizeH="0" baseline="0" noProof="0" dirty="0">
                <a:ln>
                  <a:noFill/>
                </a:ln>
                <a:solidFill>
                  <a:srgbClr val="F2EDE8"/>
                </a:solidFill>
                <a:effectLst/>
                <a:uLnTx/>
                <a:uFillTx/>
                <a:latin typeface="Metropolis Extra Bold" panose="00000900000000000000" pitchFamily="50" charset="0"/>
                <a:ea typeface="+mn-ea"/>
                <a:cs typeface="+mn-cs"/>
              </a:rPr>
              <a:t>WBS Modules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62B60B-7B6F-3316-1726-D24E464A88F8}"/>
              </a:ext>
            </a:extLst>
          </p:cNvPr>
          <p:cNvSpPr txBox="1"/>
          <p:nvPr/>
        </p:nvSpPr>
        <p:spPr>
          <a:xfrm>
            <a:off x="1313872" y="1544971"/>
            <a:ext cx="9564256" cy="55502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1">
              <a:spcBef>
                <a:spcPts val="1000"/>
              </a:spcBef>
              <a:buClr>
                <a:srgbClr val="511C6C"/>
              </a:buClr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For courses with option to take WBS modules: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IB9X7 Derivative Securities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IB9Y2 Behavioural Finance 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IB9Y4 International Financial Management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IB9AN Principles of Cognition (BES only)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IB9ZC Behavioural Ethics (BES only)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You must register for one of these WBS modules on </a:t>
            </a:r>
            <a:r>
              <a:rPr lang="en-GB" sz="2400" dirty="0" err="1">
                <a:solidFill>
                  <a:srgbClr val="3F4246"/>
                </a:solidFill>
                <a:latin typeface="Lato"/>
                <a:ea typeface="Lato"/>
                <a:cs typeface="Lato"/>
              </a:rPr>
              <a:t>eMR</a:t>
            </a: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 (and </a:t>
            </a:r>
            <a:r>
              <a:rPr lang="en-GB" sz="2400" dirty="0" err="1">
                <a:solidFill>
                  <a:srgbClr val="3F4246"/>
                </a:solidFill>
                <a:latin typeface="Lato"/>
                <a:ea typeface="Lato"/>
                <a:cs typeface="Lato"/>
              </a:rPr>
              <a:t>MyWBS</a:t>
            </a: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) if you are interested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3F4246"/>
                </a:solidFill>
                <a:latin typeface="Lato"/>
                <a:ea typeface="Lato"/>
                <a:cs typeface="Lato"/>
              </a:rPr>
              <a:t>BUT: numbers on these may be capped, random selection used in the case of excess demand! If you are selected, you can’t then change your mind.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Lato"/>
              <a:ea typeface="Lato"/>
              <a:cs typeface="Lato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25FB9F-5DF2-4B3F-5CC1-16D988F309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58900" cy="38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8900">
                  <a:extLst>
                    <a:ext uri="{9D8B030D-6E8A-4147-A177-3AD203B41FA5}">
                      <a16:colId xmlns:a16="http://schemas.microsoft.com/office/drawing/2014/main" val="19106282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100" u="none" strike="noStrike">
                          <a:effectLst/>
                        </a:rPr>
                        <a:t>IB9AN-15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43676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100" u="none" strike="noStrike" dirty="0">
                          <a:effectLst/>
                        </a:rPr>
                        <a:t>IB9ZC-15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3007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9969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9C1AB1-2E0A-944B-DBE1-7C62C6226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377E8F-444E-830E-6B7F-E74E94220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89DF62-0441-C2F1-F00D-8AD0B05B9149}"/>
              </a:ext>
            </a:extLst>
          </p:cNvPr>
          <p:cNvSpPr txBox="1"/>
          <p:nvPr/>
        </p:nvSpPr>
        <p:spPr>
          <a:xfrm>
            <a:off x="517843" y="377592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WBS Modules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CAB46-A38D-5519-0761-114B18CF2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712" y="0"/>
            <a:ext cx="5031101" cy="62451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917AF-CE36-AD03-1E0C-EA5B0C64D220}"/>
              </a:ext>
            </a:extLst>
          </p:cNvPr>
          <p:cNvSpPr txBox="1"/>
          <p:nvPr/>
        </p:nvSpPr>
        <p:spPr>
          <a:xfrm>
            <a:off x="517843" y="1309730"/>
            <a:ext cx="516944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WBS modules are challenging technical courses.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EC modules 62% average mark – WBS 54%.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To take these modules, you must have a strong mathematics and statistics/econometrics ability, and have studied relevant topics at UG level e.g. Asset Pricing/ Corporate Finance.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If you have done little maths or stats/econometrics before your MSc, please avoid these modules.</a:t>
            </a:r>
          </a:p>
          <a:p>
            <a:endParaRPr lang="en-GB" dirty="0"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Aptos" panose="020B0004020202020204" pitchFamily="34" charset="0"/>
              </a:rPr>
              <a:t>If, by Monday 5 October, you realise you have struggled in Maths/Stats or the Term 1 core modules, do not sign up for these modules</a:t>
            </a:r>
          </a:p>
        </p:txBody>
      </p:sp>
    </p:spTree>
    <p:extLst>
      <p:ext uri="{BB962C8B-B14F-4D97-AF65-F5344CB8AC3E}">
        <p14:creationId xmlns:p14="http://schemas.microsoft.com/office/powerpoint/2010/main" val="1532878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7DA669-23EC-F346-123B-3EA556E6B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27FDDC-8C4C-EDEF-1B0A-8892D1029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513559-7D0D-A164-48C8-7D303B5C5BE2}"/>
              </a:ext>
            </a:extLst>
          </p:cNvPr>
          <p:cNvSpPr txBox="1"/>
          <p:nvPr/>
        </p:nvSpPr>
        <p:spPr>
          <a:xfrm>
            <a:off x="330200" y="334210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Further module information </a:t>
            </a:r>
            <a:endParaRPr lang="en-GB" sz="4000" b="1" dirty="0"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C51FED-FB99-E2FF-530C-202D964B0F1F}"/>
              </a:ext>
            </a:extLst>
          </p:cNvPr>
          <p:cNvSpPr txBox="1"/>
          <p:nvPr/>
        </p:nvSpPr>
        <p:spPr>
          <a:xfrm>
            <a:off x="330200" y="1376306"/>
            <a:ext cx="1137038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Attend the Presentation of Options meeting to hear from those teaching Economics modules on Friday 9 October.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Information on MSc BES optional modules in Psychology and WBS can be found in the </a:t>
            </a:r>
            <a:r>
              <a:rPr lang="en-GB" sz="2000" dirty="0">
                <a:latin typeface="Aptos" panose="020B0004020202020204" pitchFamily="34" charset="0"/>
                <a:hlinkClick r:id="rId3"/>
              </a:rPr>
              <a:t>module catalogue</a:t>
            </a:r>
            <a:r>
              <a:rPr lang="en-GB" sz="2000" dirty="0">
                <a:latin typeface="Aptos" panose="020B0004020202020204" pitchFamily="34" charset="0"/>
              </a:rPr>
              <a:t>. This also applies to MSc </a:t>
            </a:r>
            <a:r>
              <a:rPr lang="en-GB" sz="2000" dirty="0" err="1">
                <a:latin typeface="Aptos" panose="020B0004020202020204" pitchFamily="34" charset="0"/>
              </a:rPr>
              <a:t>DatSci</a:t>
            </a:r>
            <a:r>
              <a:rPr lang="en-GB" sz="2000" dirty="0">
                <a:latin typeface="Aptos" panose="020B0004020202020204" pitchFamily="34" charset="0"/>
              </a:rPr>
              <a:t> modules in Computer Science and Psychology.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The PG Office can make changes on </a:t>
            </a:r>
            <a:r>
              <a:rPr lang="en-GB" sz="2000" dirty="0" err="1">
                <a:latin typeface="Aptos" panose="020B0004020202020204" pitchFamily="34" charset="0"/>
              </a:rPr>
              <a:t>eMR</a:t>
            </a:r>
            <a:r>
              <a:rPr lang="en-GB" sz="2000" dirty="0">
                <a:latin typeface="Aptos" panose="020B0004020202020204" pitchFamily="34" charset="0"/>
              </a:rPr>
              <a:t> for you during first three weeks of the Spring Term (apart from IB-coded modules).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It is possible that an option might not run due to low numbers.</a:t>
            </a:r>
          </a:p>
          <a:p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ptos" panose="020B0004020202020204" pitchFamily="34" charset="0"/>
              </a:rPr>
              <a:t>EC941 Game Theory is not running in 26/27.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559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DC5B7F-6B06-5825-214F-7E5C68681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811CE4-4FFF-DC29-12D6-6A603E5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097B32-49C2-0716-CC28-B93D10C61864}"/>
              </a:ext>
            </a:extLst>
          </p:cNvPr>
          <p:cNvSpPr txBox="1"/>
          <p:nvPr/>
        </p:nvSpPr>
        <p:spPr>
          <a:xfrm>
            <a:off x="698500" y="612844"/>
            <a:ext cx="124841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Assessments</a:t>
            </a:r>
          </a:p>
          <a:p>
            <a:pPr lvl="1"/>
            <a:r>
              <a:rPr lang="en-GB" sz="4000" b="1" dirty="0">
                <a:latin typeface="Aptos" panose="020B0004020202020204" pitchFamily="34" charset="0"/>
                <a:cs typeface="Calibri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3D751-7B14-B138-1D03-046018810E27}"/>
              </a:ext>
            </a:extLst>
          </p:cNvPr>
          <p:cNvSpPr txBox="1"/>
          <p:nvPr/>
        </p:nvSpPr>
        <p:spPr>
          <a:xfrm>
            <a:off x="698500" y="1639691"/>
            <a:ext cx="55295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/>
              <a:t>Modules are assessed by a mix of methods in the form of formal examinations and coursework, including:</a:t>
            </a:r>
          </a:p>
          <a:p>
            <a:endParaRPr lang="en-GB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Problem Sets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Essays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Modelling and Data Analysis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Class Presentations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400" dirty="0"/>
              <a:t>Research Projects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D460B-28CC-AB4F-863D-F9DAAA3CCA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451" y="0"/>
            <a:ext cx="4877661" cy="604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951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66DC71-3167-6185-B0E7-D94C85C1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F54F44D-9A73-202D-8DC4-EE3FCFE34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A2C67D-84AF-71A6-1BAB-26D8E4EEA36A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Feedback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0633F-CA96-C7A5-1496-A0C20A1737AE}"/>
              </a:ext>
            </a:extLst>
          </p:cNvPr>
          <p:cNvSpPr txBox="1"/>
          <p:nvPr/>
        </p:nvSpPr>
        <p:spPr>
          <a:xfrm>
            <a:off x="673100" y="1320347"/>
            <a:ext cx="3357712" cy="36728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Coursework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Marks returned within 20 days with written individual feedback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Generic feedback is given for larger modules, including a CDF showing the mark distribution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07053-9551-30B2-91B6-2D0D3D906EA1}"/>
              </a:ext>
            </a:extLst>
          </p:cNvPr>
          <p:cNvSpPr txBox="1"/>
          <p:nvPr/>
        </p:nvSpPr>
        <p:spPr>
          <a:xfrm>
            <a:off x="4311386" y="1320347"/>
            <a:ext cx="3357712" cy="41703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Exams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Marks released in February and June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Aim to release generic exam feedback after each exam period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Those resitting will see their exam script (some exceptions)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7A551F-918B-3831-6369-92E905CEA9B3}"/>
              </a:ext>
            </a:extLst>
          </p:cNvPr>
          <p:cNvSpPr txBox="1"/>
          <p:nvPr/>
        </p:nvSpPr>
        <p:spPr>
          <a:xfrm>
            <a:off x="7949673" y="1320347"/>
            <a:ext cx="3825560" cy="3190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Other feedback sources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Problem set solutions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Support and Feedback classes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Advice and Feedback hours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Revision classes</a:t>
            </a:r>
          </a:p>
        </p:txBody>
      </p:sp>
    </p:spTree>
    <p:extLst>
      <p:ext uri="{BB962C8B-B14F-4D97-AF65-F5344CB8AC3E}">
        <p14:creationId xmlns:p14="http://schemas.microsoft.com/office/powerpoint/2010/main" val="2141857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3F8AF3-5206-7667-13C4-30BB9AFB1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0E89DD-599D-B0B0-BDDC-CAB0300EA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0307ED-A6CE-0F97-6C7C-8D1DE03D9963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Marking and Exam Schemes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D1E5F2-D0BD-03BD-8B2B-AB9A16F76E5C}"/>
              </a:ext>
            </a:extLst>
          </p:cNvPr>
          <p:cNvSpPr txBox="1"/>
          <p:nvPr/>
        </p:nvSpPr>
        <p:spPr>
          <a:xfrm>
            <a:off x="726525" y="1535762"/>
            <a:ext cx="5029847" cy="38010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The pass mark for modules is 50%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The mean mark for our core modules is typically around 65%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To obtain a mark of 70%, your work needs to be very good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Although we do use the full marking scale of 0% to 100%, in practice marks of above 80% are quite rare (&lt;10%, typically).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AD7C7-A0AB-4F40-8BB7-B1D23F872F94}"/>
              </a:ext>
            </a:extLst>
          </p:cNvPr>
          <p:cNvSpPr txBox="1"/>
          <p:nvPr/>
        </p:nvSpPr>
        <p:spPr>
          <a:xfrm>
            <a:off x="6435630" y="1535762"/>
            <a:ext cx="4893490" cy="28058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You need to pass at least 150 CATS, including all required core modules, and achieve at least 40% in any failed module(s)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Progression to dissertation is not automatic: you need to meet progression requirements.</a:t>
            </a:r>
          </a:p>
        </p:txBody>
      </p:sp>
    </p:spTree>
    <p:extLst>
      <p:ext uri="{BB962C8B-B14F-4D97-AF65-F5344CB8AC3E}">
        <p14:creationId xmlns:p14="http://schemas.microsoft.com/office/powerpoint/2010/main" val="3901931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82EC3-DF14-FDFC-7295-07E398CBA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05385C6-BE08-AD06-E685-327A257FB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71F04C-320C-346A-98AA-46ED47C41398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Degree classification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4088A6-A6BC-3C3A-488F-97B9547E200A}"/>
              </a:ext>
            </a:extLst>
          </p:cNvPr>
          <p:cNvSpPr txBox="1"/>
          <p:nvPr/>
        </p:nvSpPr>
        <p:spPr>
          <a:xfrm>
            <a:off x="726525" y="1535762"/>
            <a:ext cx="9677108" cy="43140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Degree classification is based on your weighted award average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latin typeface="Aptos" panose="020B0004020202020204" pitchFamily="34" charset="0"/>
              <a:ea typeface="Lato"/>
              <a:cs typeface="Lato"/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≥ 70.0%   		Distinction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60.0-69.9%		Merit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50.0-59.9%		Pass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≤ 49.9			Fail</a:t>
            </a:r>
          </a:p>
          <a:p>
            <a:pPr lvl="1"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This marking scale is typical for the UK, but might be unexpected for anyone who has studied abroad. Please become familiar with it. </a:t>
            </a:r>
          </a:p>
        </p:txBody>
      </p:sp>
    </p:spTree>
    <p:extLst>
      <p:ext uri="{BB962C8B-B14F-4D97-AF65-F5344CB8AC3E}">
        <p14:creationId xmlns:p14="http://schemas.microsoft.com/office/powerpoint/2010/main" val="576535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5A43B-7021-0776-2333-1F212ED6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569EF6E-257B-2649-0104-6804A3FEF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083E07-2AD1-51B1-0F03-3E62A4F8FAF3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Attendance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B04E4F-789E-73CA-3418-2F8897CAAEFC}"/>
              </a:ext>
            </a:extLst>
          </p:cNvPr>
          <p:cNvSpPr txBox="1"/>
          <p:nvPr/>
        </p:nvSpPr>
        <p:spPr>
          <a:xfrm>
            <a:off x="674396" y="1616524"/>
            <a:ext cx="9863720" cy="40575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You are expected to attend </a:t>
            </a:r>
            <a:r>
              <a:rPr lang="en-GB" sz="2400" b="1" dirty="0">
                <a:latin typeface="Aptos" panose="020B0004020202020204" pitchFamily="34" charset="0"/>
                <a:ea typeface="Lato"/>
                <a:cs typeface="Lato"/>
              </a:rPr>
              <a:t>all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 your lectures and classes.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We want to be sure that you are coping with your work and not falling behind.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We ask that you meet 17 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Monitoring Points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</a:rPr>
              <a:t>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You will be contacted should we become concerned about your missed Monitoring Points or class attendance record.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You can submit a maximum of 2 self-cert absences per year because of short-term illness using the 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self-certify sickness form.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Email completed forms to 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economics.pgoffice@warwick.ac.uk</a:t>
            </a:r>
            <a:endParaRPr lang="en-GB" sz="24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71637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95F71-C150-2661-41D6-67881CD46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B84C5-5019-83C5-5FDC-5FFE2783E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80E69-D91F-1091-F228-CEDEE783CA57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Supporting you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66F3EB-05EE-109F-075D-6863FC77B814}"/>
              </a:ext>
            </a:extLst>
          </p:cNvPr>
          <p:cNvSpPr txBox="1"/>
          <p:nvPr/>
        </p:nvSpPr>
        <p:spPr>
          <a:xfrm>
            <a:off x="674396" y="1616524"/>
            <a:ext cx="9863720" cy="36881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b="1" dirty="0">
                <a:latin typeface="Aptos" panose="020B0004020202020204" pitchFamily="34" charset="0"/>
                <a:ea typeface="Lato"/>
                <a:cs typeface="Lato"/>
              </a:rPr>
              <a:t>Personal Academic Tutors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; your allocated tutor will be shown in Tabula 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b="1" dirty="0">
                <a:latin typeface="Aptos" panose="020B0004020202020204" pitchFamily="34" charset="0"/>
                <a:ea typeface="Lato"/>
                <a:cs typeface="Lato"/>
              </a:rPr>
              <a:t>Senior Tutor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is Dr Han Zhang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Academic &amp; Pastoral Support Drop-in sessions during induction (see 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timetable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for details)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Wellbeing drop-in sessions</a:t>
            </a:r>
            <a:r>
              <a:rPr lang="en-GB" sz="24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in term time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If you are having problems on a module, see the lecturer or class tutor first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Then, bring it up with your student representatives on SSLC</a:t>
            </a:r>
          </a:p>
        </p:txBody>
      </p:sp>
    </p:spTree>
    <p:extLst>
      <p:ext uri="{BB962C8B-B14F-4D97-AF65-F5344CB8AC3E}">
        <p14:creationId xmlns:p14="http://schemas.microsoft.com/office/powerpoint/2010/main" val="3053209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26B92-9F00-61F3-9DDA-722B022A0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FC914E-B1B2-0A2B-D124-8E60D8514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E9CD22-191E-2022-99B0-F0311C80C127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Mitigating Circumstances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A15118-D818-B1DE-5EAD-A03B4406899C}"/>
              </a:ext>
            </a:extLst>
          </p:cNvPr>
          <p:cNvSpPr txBox="1"/>
          <p:nvPr/>
        </p:nvSpPr>
        <p:spPr>
          <a:xfrm>
            <a:off x="674396" y="1616524"/>
            <a:ext cx="9863720" cy="34317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If you need to </a:t>
            </a:r>
            <a:r>
              <a:rPr lang="en-GB" sz="2400" b="1" dirty="0">
                <a:latin typeface="Aptos" panose="020B0004020202020204" pitchFamily="34" charset="0"/>
                <a:ea typeface="Lato"/>
                <a:cs typeface="Lato"/>
              </a:rPr>
              <a:t>miss an exam or test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due to illness or personal problems, please use the Personal Circumstances portal in Tabula to inform us.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Read about </a:t>
            </a:r>
            <a:r>
              <a:rPr lang="en-GB" sz="2400" b="1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self-certification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 for deadlines.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Specific </a:t>
            </a:r>
            <a:r>
              <a:rPr lang="en-GB" sz="2400" b="1" dirty="0">
                <a:latin typeface="Aptos" panose="020B0004020202020204" pitchFamily="34" charset="0"/>
                <a:ea typeface="Lato"/>
                <a:cs typeface="Lato"/>
              </a:rPr>
              <a:t>coursework extension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requests (with supporting evidence) can also be submitted through Tabula.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These are subject to approval by your Student Support and Progression Officer. </a:t>
            </a:r>
          </a:p>
        </p:txBody>
      </p:sp>
    </p:spTree>
    <p:extLst>
      <p:ext uri="{BB962C8B-B14F-4D97-AF65-F5344CB8AC3E}">
        <p14:creationId xmlns:p14="http://schemas.microsoft.com/office/powerpoint/2010/main" val="3093277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706EAE-0364-1D8C-D1D5-656018694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43D2B83-6ADD-689C-6A57-7CD1E3BB1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F543F3-B92C-132D-C1A9-35F239CDE84C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Institutional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6717ED-37B7-E981-4086-ECD96030D7A4}"/>
              </a:ext>
            </a:extLst>
          </p:cNvPr>
          <p:cNvSpPr txBox="1"/>
          <p:nvPr/>
        </p:nvSpPr>
        <p:spPr>
          <a:xfrm>
            <a:off x="673100" y="1264842"/>
            <a:ext cx="11054184" cy="47602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Wellbeing Support Services 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University Health Centre 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Please register with a GP before you get sick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NHS 111 service: dial 111 for non-emergency fast help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Students’ Union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Nightline service: 9pm to 9am student-run listening service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02476522199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Information Centre</a:t>
            </a:r>
            <a:endParaRPr lang="en-GB" sz="2000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Enquiries about Student Records, Student Finance and Accommodation</a:t>
            </a:r>
          </a:p>
          <a:p>
            <a:pPr marL="2857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u="sng" dirty="0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Safety</a:t>
            </a:r>
            <a:endParaRPr lang="en-GB" sz="2000" u="sng" dirty="0">
              <a:solidFill>
                <a:schemeClr val="accent5">
                  <a:lumMod val="50000"/>
                </a:schemeClr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We recommend that you download the </a:t>
            </a:r>
            <a:r>
              <a:rPr lang="en-GB" sz="2000" dirty="0" err="1">
                <a:solidFill>
                  <a:schemeClr val="accent5">
                    <a:lumMod val="50000"/>
                  </a:schemeClr>
                </a:solidFill>
                <a:latin typeface="Aptos" panose="020B0004020202020204" pitchFamily="34" charset="0"/>
                <a:ea typeface="Lato"/>
                <a:cs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SafeZone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 app from your app store</a:t>
            </a:r>
          </a:p>
        </p:txBody>
      </p:sp>
    </p:spTree>
    <p:extLst>
      <p:ext uri="{BB962C8B-B14F-4D97-AF65-F5344CB8AC3E}">
        <p14:creationId xmlns:p14="http://schemas.microsoft.com/office/powerpoint/2010/main" val="34470906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BF876-3538-437E-3E62-E7870EAE0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74DA03-A557-5C9F-EFA6-0704EE903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6F99A9-2E42-A26C-4DAB-117713D16B28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>
                <a:latin typeface="Aptos" panose="020B0004020202020204" pitchFamily="34" charset="0"/>
                <a:cs typeface="Calibri"/>
              </a:rPr>
              <a:t>Academic Support</a:t>
            </a:r>
            <a:endParaRPr lang="en-GB" sz="40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331A06-B2F4-74E7-6631-E75AF51B4397}"/>
              </a:ext>
            </a:extLst>
          </p:cNvPr>
          <p:cNvSpPr txBox="1"/>
          <p:nvPr/>
        </p:nvSpPr>
        <p:spPr>
          <a:xfrm>
            <a:off x="253337" y="1456665"/>
            <a:ext cx="4981251" cy="39446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</a:rPr>
              <a:t>Induction sessions 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Academic study skills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Expectations session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hlinkClick r:id="rId3"/>
              </a:rPr>
              <a:t>Refresher Maths for Economics</a:t>
            </a:r>
            <a:endParaRPr lang="en-GB" sz="2400" dirty="0">
              <a:latin typeface="Aptos" panose="020B0004020202020204" pitchFamily="34" charset="0"/>
            </a:endParaRP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u="sng" dirty="0">
                <a:latin typeface="Aptos" panose="020B0004020202020204" pitchFamily="34" charset="0"/>
                <a:hlinkClick r:id="rId4"/>
              </a:rPr>
              <a:t>Moodle: Introduction to STATA</a:t>
            </a:r>
            <a:endParaRPr lang="en-GB" sz="2400" u="sng" dirty="0">
              <a:latin typeface="Aptos" panose="020B0004020202020204" pitchFamily="34" charset="0"/>
            </a:endParaRP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hlinkClick r:id="rId5"/>
              </a:rPr>
              <a:t>Personal Academic Tutors</a:t>
            </a:r>
            <a:endParaRPr lang="en-GB" sz="2400" dirty="0"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592428-31A5-098F-02D0-15D3DAC5786A}"/>
              </a:ext>
            </a:extLst>
          </p:cNvPr>
          <p:cNvSpPr txBox="1"/>
          <p:nvPr/>
        </p:nvSpPr>
        <p:spPr>
          <a:xfrm>
            <a:off x="5234588" y="1584906"/>
            <a:ext cx="705681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Advice and Feedback Hours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Dissertation Helpdesks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Economics Librarian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Compulsory training courses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Introduction to Referencing</a:t>
            </a:r>
            <a:endParaRPr lang="en-GB" sz="2400" dirty="0">
              <a:solidFill>
                <a:srgbClr val="002060"/>
              </a:solidFill>
              <a:latin typeface="Aptos" panose="020B0004020202020204" pitchFamily="34" charset="0"/>
              <a:ea typeface="Lato"/>
              <a:cs typeface="Lato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2060"/>
                </a:solidFill>
                <a:latin typeface="Aptos" panose="020B0004020202020204" pitchFamily="34" charset="0"/>
                <a:ea typeface="Lato"/>
                <a:cs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Avoiding Plagiarism</a:t>
            </a:r>
            <a:endParaRPr lang="en-GB" sz="2400" dirty="0">
              <a:solidFill>
                <a:srgbClr val="00206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dirty="0">
                <a:latin typeface="Aptos" panose="020B0004020202020204" pitchFamily="34" charset="0"/>
                <a:hlinkClick r:id="rId9"/>
              </a:rPr>
              <a:t>https://warwick.ac.uk/services/library/students/library-online-courses/</a:t>
            </a:r>
            <a:r>
              <a:rPr lang="en-GB" sz="240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08DEC4-0236-9A60-EBAA-A94786AE69AD}"/>
              </a:ext>
            </a:extLst>
          </p:cNvPr>
          <p:cNvSpPr txBox="1"/>
          <p:nvPr/>
        </p:nvSpPr>
        <p:spPr>
          <a:xfrm>
            <a:off x="444077" y="5944726"/>
            <a:ext cx="6578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Full details are given on our webpage</a:t>
            </a:r>
          </a:p>
        </p:txBody>
      </p:sp>
    </p:spTree>
    <p:extLst>
      <p:ext uri="{BB962C8B-B14F-4D97-AF65-F5344CB8AC3E}">
        <p14:creationId xmlns:p14="http://schemas.microsoft.com/office/powerpoint/2010/main" val="198775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ED866C-D317-A9FB-38DA-D958B399A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541CF8-2AAE-BF98-6CD4-7D3CB8DE1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FDD00A-3E8C-5E56-1451-CAF2B3FB472B}"/>
              </a:ext>
            </a:extLst>
          </p:cNvPr>
          <p:cNvSpPr txBox="1"/>
          <p:nvPr/>
        </p:nvSpPr>
        <p:spPr>
          <a:xfrm>
            <a:off x="570464" y="367595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IT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D780B-4C1F-DA5E-D43B-48F73173120C}"/>
              </a:ext>
            </a:extLst>
          </p:cNvPr>
          <p:cNvSpPr txBox="1"/>
          <p:nvPr/>
        </p:nvSpPr>
        <p:spPr>
          <a:xfrm>
            <a:off x="5783683" y="1196648"/>
            <a:ext cx="5735217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for new students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For help contact the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Services Help Desk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or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Economics IT support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Keep your files safe in the cloud or your H:Drive. Don’t save your work on your laptop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Use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OneNote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for lecture notes and other material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STATA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- both Econometrics A and B use it exclusively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Introductory Moodle courses:  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STATA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,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LaTeX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,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  <a:ea typeface="Lato"/>
              <a:cs typeface="La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0FA2C6-C865-64BF-46A5-6676FD5A59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3100" y="1114723"/>
            <a:ext cx="4550653" cy="534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4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5D153-DDB9-AE65-41C2-D6C7D6B5F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85C48F2-DA03-891A-9936-64028F280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FAD820-97F8-B8CE-D5C4-0F8DA26DFD00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</a:rPr>
              <a:t>Study Facilities</a:t>
            </a:r>
            <a:endParaRPr lang="en-GB" sz="40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B4ED05-5F6F-5498-E7E7-11100FDC8975}"/>
              </a:ext>
            </a:extLst>
          </p:cNvPr>
          <p:cNvSpPr txBox="1"/>
          <p:nvPr/>
        </p:nvSpPr>
        <p:spPr>
          <a:xfrm>
            <a:off x="673099" y="1396472"/>
            <a:ext cx="4589365" cy="4067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000" b="1" dirty="0">
                <a:latin typeface="Aptos" panose="020B0004020202020204" pitchFamily="34" charset="0"/>
              </a:rPr>
              <a:t>Department of Economics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Study Rooms                                        S1.138,  S1.139 &amp; S1.140  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Kitchen - S1.129 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Common Room - S1.131 &amp; S1.133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Group Work - S1.135 </a:t>
            </a: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(</a:t>
            </a:r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in advance</a:t>
            </a:r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Bloomberg - S0.55 </a:t>
            </a: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(</a:t>
            </a:r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in advance</a:t>
            </a:r>
            <a:r>
              <a:rPr lang="en-GB" sz="20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)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000" b="1" dirty="0">
                <a:latin typeface="Aptos" panose="020B0004020202020204" pitchFamily="34" charset="0"/>
              </a:rPr>
              <a:t>University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PG Hub</a:t>
            </a:r>
            <a:r>
              <a:rPr lang="en-GB" sz="2000" dirty="0">
                <a:latin typeface="Aptos" panose="020B0004020202020204" pitchFamily="34" charset="0"/>
                <a:ea typeface="Lato"/>
                <a:cs typeface="Lato"/>
              </a:rPr>
              <a:t> and </a:t>
            </a:r>
            <a:r>
              <a:rPr lang="en-GB" sz="20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</a:t>
            </a:r>
            <a:endParaRPr lang="en-GB" sz="2000" dirty="0">
              <a:solidFill>
                <a:srgbClr val="0070C0"/>
              </a:solidFill>
              <a:latin typeface="Aptos" panose="020B0004020202020204" pitchFamily="34" charset="0"/>
              <a:ea typeface="Lato"/>
              <a:cs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C8D6BF-8649-2248-55D6-A592B5110D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430" y="0"/>
            <a:ext cx="5038927" cy="630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025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2C6C2-6105-99C1-CFB2-8359C3A02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819083-0201-E4EB-66AB-725B6AB8A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92C0DF-B8BD-8082-00D8-2E1ED0972F76}"/>
              </a:ext>
            </a:extLst>
          </p:cNvPr>
          <p:cNvSpPr txBox="1"/>
          <p:nvPr/>
        </p:nvSpPr>
        <p:spPr>
          <a:xfrm>
            <a:off x="515273" y="278478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International Students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0D404-5436-D2F9-6E72-82C2A09B45CC}"/>
              </a:ext>
            </a:extLst>
          </p:cNvPr>
          <p:cNvSpPr txBox="1"/>
          <p:nvPr/>
        </p:nvSpPr>
        <p:spPr>
          <a:xfrm>
            <a:off x="5935565" y="1264842"/>
            <a:ext cx="5422900" cy="5134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There is a webpage for </a:t>
            </a:r>
            <a:r>
              <a:rPr lang="en-GB" sz="22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students</a:t>
            </a: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,</a:t>
            </a:r>
            <a:r>
              <a:rPr lang="en-GB" sz="2200" dirty="0">
                <a:solidFill>
                  <a:srgbClr val="3F4246"/>
                </a:solidFill>
                <a:latin typeface="Aptos" panose="020B0004020202020204" pitchFamily="34" charset="0"/>
                <a:ea typeface="Lato"/>
                <a:cs typeface="Lato"/>
              </a:rPr>
              <a:t> </a:t>
            </a: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which includes </a:t>
            </a:r>
            <a:r>
              <a:rPr lang="en-GB" sz="22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immigration advice</a:t>
            </a:r>
            <a:endParaRPr lang="en-GB" sz="2200" dirty="0">
              <a:solidFill>
                <a:srgbClr val="0070C0"/>
              </a:solidFill>
              <a:latin typeface="Aptos" panose="020B0004020202020204" pitchFamily="34" charset="0"/>
              <a:ea typeface="Lato"/>
              <a:cs typeface="Lato"/>
            </a:endParaRP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Adapting to Life in the UK for international students on Wednesday 7 October 1-2pm OC0.02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Ø"/>
            </a:pP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Student visa holders: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Limited to working 20 hours per week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Full time jobs or internships in the vacation periods are not permitted</a:t>
            </a:r>
          </a:p>
          <a:p>
            <a:pPr marL="742950" lvl="1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2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Change of study location</a:t>
            </a:r>
            <a:r>
              <a:rPr lang="en-GB" sz="2200" dirty="0">
                <a:latin typeface="Aptos" panose="020B0004020202020204" pitchFamily="34" charset="0"/>
                <a:ea typeface="Lato"/>
                <a:cs typeface="Lato"/>
              </a:rPr>
              <a:t>: Students should remain in the UK until the end of the Summer Term.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C40047-9E13-30AB-E796-443EEE63BE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7" y="1098152"/>
            <a:ext cx="4147611" cy="548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28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E1D9B-63CA-9DAD-F557-E744EA1BC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5438AC-D712-9C03-6549-8DBEE4CAE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1804F8-368C-D676-941D-FA31E432224B}"/>
              </a:ext>
            </a:extLst>
          </p:cNvPr>
          <p:cNvSpPr txBox="1"/>
          <p:nvPr/>
        </p:nvSpPr>
        <p:spPr>
          <a:xfrm>
            <a:off x="673100" y="556956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</a:rPr>
              <a:t>In The Department – Beyond Study</a:t>
            </a:r>
            <a:endParaRPr lang="en-GB" sz="40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CAB72-72EF-4E36-A8B7-BB756F69699E}"/>
              </a:ext>
            </a:extLst>
          </p:cNvPr>
          <p:cNvSpPr txBox="1"/>
          <p:nvPr/>
        </p:nvSpPr>
        <p:spPr>
          <a:xfrm>
            <a:off x="683727" y="1495227"/>
            <a:ext cx="10346353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3200" dirty="0">
                <a:latin typeface="Aptos" panose="020B0004020202020204" pitchFamily="34" charset="0"/>
              </a:rPr>
              <a:t>Warwick Economics Lecture Series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3200" dirty="0">
                <a:latin typeface="Aptos" panose="020B0004020202020204" pitchFamily="34" charset="0"/>
              </a:rPr>
              <a:t>Social Events ​(Christmas and summer social)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3200" dirty="0">
                <a:latin typeface="Aptos" panose="020B0004020202020204" pitchFamily="34" charset="0"/>
                <a:ea typeface="Lato"/>
                <a:cs typeface="Lato"/>
              </a:rPr>
              <a:t>Student Societies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3200" dirty="0">
                <a:latin typeface="Aptos" panose="020B0004020202020204" pitchFamily="34" charset="0"/>
                <a:ea typeface="Lato"/>
                <a:cs typeface="Lato"/>
              </a:rPr>
              <a:t>Student Opportunity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3200" dirty="0">
                <a:latin typeface="Aptos" panose="020B0004020202020204" pitchFamily="34" charset="0"/>
              </a:rPr>
              <a:t>Graduate Student Staff Liaison Committee (GSSLC): please consider nominating yourself as a student representative</a:t>
            </a:r>
          </a:p>
        </p:txBody>
      </p:sp>
    </p:spTree>
    <p:extLst>
      <p:ext uri="{BB962C8B-B14F-4D97-AF65-F5344CB8AC3E}">
        <p14:creationId xmlns:p14="http://schemas.microsoft.com/office/powerpoint/2010/main" val="14983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4B9E70-FDE2-F8BD-652F-402F5AA57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12C30F3-D4FC-8AC1-62A7-C9F733492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1E07AE-F1E9-1D1E-B539-D7DCE73823D5}"/>
              </a:ext>
            </a:extLst>
          </p:cNvPr>
          <p:cNvSpPr txBox="1"/>
          <p:nvPr/>
        </p:nvSpPr>
        <p:spPr>
          <a:xfrm>
            <a:off x="667354" y="3296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</a:rPr>
              <a:t>Preparing for Life after Warwick</a:t>
            </a:r>
            <a:endParaRPr lang="en-GB" sz="40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BCA33C-C67F-69D3-E2AC-EEFDD1015161}"/>
              </a:ext>
            </a:extLst>
          </p:cNvPr>
          <p:cNvSpPr txBox="1"/>
          <p:nvPr/>
        </p:nvSpPr>
        <p:spPr>
          <a:xfrm>
            <a:off x="667354" y="1367147"/>
            <a:ext cx="5312517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Careers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Check out our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 </a:t>
            </a:r>
            <a:r>
              <a:rPr lang="en-GB" sz="2400" dirty="0">
                <a:latin typeface="Aptos" panose="020B0004020202020204" pitchFamily="34" charset="0"/>
              </a:rPr>
              <a:t>and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Careers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Attend the Careers Sessions on Weds 7 and Thurs 8 October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Finance roles: Sept/Oct deadline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Internship Scheme 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(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WISE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)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Job vacancies advertised via MS Teams (details to follow)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CF29C2-B172-1B99-9396-3443F847A927}"/>
              </a:ext>
            </a:extLst>
          </p:cNvPr>
          <p:cNvSpPr txBox="1"/>
          <p:nvPr/>
        </p:nvSpPr>
        <p:spPr>
          <a:xfrm>
            <a:off x="6599002" y="1367147"/>
            <a:ext cx="492564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Employability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Networking: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mentoring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</a:rPr>
              <a:t> </a:t>
            </a:r>
            <a:r>
              <a:rPr lang="en-GB" sz="2400" dirty="0">
                <a:latin typeface="Aptos" panose="020B0004020202020204" pitchFamily="34" charset="0"/>
              </a:rPr>
              <a:t>and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 Groups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Key skills from your degree are explained in the 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  <a:hlinkClick r:id="rId8"/>
              </a:rPr>
              <a:t>handbook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</a:rPr>
              <a:t> 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Look at the </a:t>
            </a:r>
            <a:r>
              <a:rPr lang="en-GB" sz="2400" dirty="0">
                <a:solidFill>
                  <a:srgbClr val="3F4246"/>
                </a:solidFill>
                <a:latin typeface="Aptos" panose="020B0004020202020204" pitchFamily="34" charset="0"/>
                <a:hlinkClick r:id="rId9"/>
              </a:rPr>
              <a:t>Warwick Award </a:t>
            </a: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 skills training</a:t>
            </a:r>
            <a:endParaRPr lang="en-GB" sz="2400" dirty="0">
              <a:solidFill>
                <a:srgbClr val="0070C0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 Language</a:t>
            </a:r>
            <a:r>
              <a:rPr lang="en-GB" sz="2400" dirty="0">
                <a:latin typeface="Aptos" panose="020B00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2400" dirty="0">
                <a:latin typeface="Aptos" panose="020B0004020202020204" pitchFamily="34" charset="0"/>
              </a:rPr>
              <a:t>pre-sessional and in-sessional </a:t>
            </a:r>
            <a:r>
              <a:rPr lang="en-GB" sz="2400" dirty="0" err="1">
                <a:latin typeface="Aptos" panose="020B0004020202020204" pitchFamily="34" charset="0"/>
              </a:rPr>
              <a:t>english</a:t>
            </a:r>
            <a:endParaRPr lang="en-GB" sz="2400" dirty="0"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Foreign language</a:t>
            </a: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97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64B69-6AA0-9FEE-1EB6-7E124FD15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79EEABA-6468-41A2-96BE-DA5E7EF3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0183FA-7A77-D9E8-2C2D-1549C71E6ECF}"/>
              </a:ext>
            </a:extLst>
          </p:cNvPr>
          <p:cNvSpPr txBox="1"/>
          <p:nvPr/>
        </p:nvSpPr>
        <p:spPr>
          <a:xfrm>
            <a:off x="667354" y="3296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</a:rPr>
              <a:t>Postgraduate Taught Experience Survey: PTES</a:t>
            </a:r>
            <a:endParaRPr lang="en-GB" sz="4000" b="1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082A8-17F6-A18F-F20C-591646CE0C16}"/>
              </a:ext>
            </a:extLst>
          </p:cNvPr>
          <p:cNvSpPr txBox="1"/>
          <p:nvPr/>
        </p:nvSpPr>
        <p:spPr>
          <a:xfrm>
            <a:off x="675387" y="1328440"/>
            <a:ext cx="5052392" cy="67864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PTES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Conducted by the University in conjunction with Advance HE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We value your contribution. It means we can continue to enhance the experience of our students.</a:t>
            </a:r>
            <a:endParaRPr lang="en-GB" sz="2400" dirty="0">
              <a:latin typeface="Aptos" panose="020B0004020202020204" pitchFamily="34" charset="0"/>
              <a:ea typeface="Lato"/>
              <a:cs typeface="Lato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Have a look at our 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 have acted on your feedback</a:t>
            </a:r>
            <a:r>
              <a:rPr lang="en-GB" sz="2400" dirty="0">
                <a:solidFill>
                  <a:srgbClr val="0070C0"/>
                </a:solidFill>
                <a:latin typeface="Aptos" panose="020B0004020202020204" pitchFamily="34" charset="0"/>
                <a:ea typeface="Lato"/>
                <a:cs typeface="Lato"/>
              </a:rPr>
              <a:t> </a:t>
            </a:r>
            <a:r>
              <a:rPr lang="en-GB" sz="2400" dirty="0">
                <a:latin typeface="Aptos" panose="020B0004020202020204" pitchFamily="34" charset="0"/>
                <a:ea typeface="Lato"/>
                <a:cs typeface="Lato"/>
              </a:rPr>
              <a:t>page.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Aptos" panose="020B0004020202020204" pitchFamily="34" charset="0"/>
              </a:rPr>
              <a:t>Usually opens in April.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endParaRPr lang="en-GB" sz="2400" dirty="0">
              <a:solidFill>
                <a:srgbClr val="3F4246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7A4B51-33D6-9D49-EE1C-ABF24FD3D1F9}"/>
              </a:ext>
            </a:extLst>
          </p:cNvPr>
          <p:cNvSpPr txBox="1"/>
          <p:nvPr/>
        </p:nvSpPr>
        <p:spPr>
          <a:xfrm>
            <a:off x="6195957" y="1328440"/>
            <a:ext cx="5320656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Aptos" panose="020B0004020202020204" pitchFamily="34" charset="0"/>
              </a:rPr>
              <a:t>Result 2026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93% of Economics Students would recommend the Department 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92% of our students are highly satisfied with their overall experience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200" dirty="0"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95% of our students report good access to library resources, on-campus IT facilities and user-friendly learning platforms. </a:t>
            </a:r>
          </a:p>
          <a:p>
            <a:pPr marL="342900" indent="-342900">
              <a:spcBef>
                <a:spcPts val="1000"/>
              </a:spcBef>
              <a:buClr>
                <a:srgbClr val="511C6C"/>
              </a:buClr>
              <a:buFont typeface="Arial" panose="020B0604020202020204" pitchFamily="34" charset="0"/>
              <a:buChar char="•"/>
            </a:pPr>
            <a:r>
              <a:rPr lang="en-GB" sz="2200" dirty="0">
                <a:latin typeface="Aptos" panose="020B0004020202020204" pitchFamily="34" charset="0"/>
              </a:rPr>
              <a:t>94% of students felt that their course had developed their skills as an independent learner.</a:t>
            </a:r>
          </a:p>
        </p:txBody>
      </p:sp>
    </p:spTree>
    <p:extLst>
      <p:ext uri="{BB962C8B-B14F-4D97-AF65-F5344CB8AC3E}">
        <p14:creationId xmlns:p14="http://schemas.microsoft.com/office/powerpoint/2010/main" val="10093812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ACCB0D-6C06-C9B8-CACA-2F1221427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410DB7C-E66A-7B96-E7B0-BB306F0DD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9E85AF-4CCA-DAE5-90BF-E40276F712B8}"/>
              </a:ext>
            </a:extLst>
          </p:cNvPr>
          <p:cNvSpPr txBox="1"/>
          <p:nvPr/>
        </p:nvSpPr>
        <p:spPr>
          <a:xfrm>
            <a:off x="667354" y="3296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Finally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0BF164-8573-48F1-8D6E-6CE19F91DF77}"/>
              </a:ext>
            </a:extLst>
          </p:cNvPr>
          <p:cNvSpPr txBox="1"/>
          <p:nvPr/>
        </p:nvSpPr>
        <p:spPr>
          <a:xfrm>
            <a:off x="667354" y="1367148"/>
            <a:ext cx="10921266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dirty="0">
                <a:latin typeface="Lato" panose="020F0502020204030203" pitchFamily="34" charset="0"/>
              </a:rPr>
              <a:t>You must be </a:t>
            </a:r>
            <a:r>
              <a:rPr lang="en-GB" sz="2400" b="1" dirty="0">
                <a:latin typeface="Lato" panose="020F0502020204030203" pitchFamily="34" charset="0"/>
              </a:rPr>
              <a:t>fully enrolled </a:t>
            </a:r>
            <a:r>
              <a:rPr lang="en-GB" sz="2400" dirty="0">
                <a:latin typeface="Lato" panose="020F0502020204030203" pitchFamily="34" charset="0"/>
              </a:rPr>
              <a:t>to attend any teaching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dirty="0">
                <a:latin typeface="Lato" panose="020F0502020204030203" pitchFamily="34" charset="0"/>
              </a:rPr>
              <a:t>If you have not already done, please go to the to The Learning Grid in the Rootes building complete your University enrolment. Open daily 9.30 – 16.00.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DF0BF2-5BC4-0819-F403-6707398B7F60}"/>
              </a:ext>
            </a:extLst>
          </p:cNvPr>
          <p:cNvSpPr txBox="1"/>
          <p:nvPr/>
        </p:nvSpPr>
        <p:spPr>
          <a:xfrm>
            <a:off x="697729" y="3167139"/>
            <a:ext cx="5214456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Lato" panose="020F0502020204030203" pitchFamily="34" charset="0"/>
              </a:rPr>
              <a:t>Today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Lato" panose="020F0502020204030203" pitchFamily="34" charset="0"/>
              </a:rPr>
              <a:t>Lectures: 2.00-5.00pm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Lato" panose="020F0502020204030203" pitchFamily="34" charset="0"/>
              </a:rPr>
              <a:t>Welcome Reception: 5.00-6.00 pm in the Street (Zeeman)</a:t>
            </a: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solidFill>
                <a:srgbClr val="3F4246"/>
              </a:solidFill>
              <a:latin typeface="Lato" panose="020F050202020403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B134F-ADF4-66E5-4F4B-3E73043A7064}"/>
              </a:ext>
            </a:extLst>
          </p:cNvPr>
          <p:cNvSpPr txBox="1"/>
          <p:nvPr/>
        </p:nvSpPr>
        <p:spPr>
          <a:xfrm>
            <a:off x="6374164" y="3167138"/>
            <a:ext cx="5214456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2400" b="1" dirty="0">
                <a:latin typeface="Lato" panose="020F0502020204030203" pitchFamily="34" charset="0"/>
              </a:rPr>
              <a:t>Tuesday-Friday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Lato" panose="020F0502020204030203" pitchFamily="34" charset="0"/>
              </a:rPr>
              <a:t>Lectures: 10.00am-1.00pm</a:t>
            </a:r>
          </a:p>
          <a:p>
            <a:pPr marL="285750" indent="-285750">
              <a:spcBef>
                <a:spcPts val="1000"/>
              </a:spcBef>
              <a:buClr>
                <a:srgbClr val="511C6C"/>
              </a:buClr>
              <a:buFont typeface="Wingdings" panose="05000000000000000000" pitchFamily="2" charset="2"/>
              <a:buChar char="§"/>
            </a:pPr>
            <a:r>
              <a:rPr lang="en-GB" sz="2400" dirty="0">
                <a:latin typeface="Lato" panose="020F0502020204030203" pitchFamily="34" charset="0"/>
              </a:rPr>
              <a:t>Classes 2.00-5.00pm (see </a:t>
            </a:r>
            <a:r>
              <a:rPr lang="en-GB" sz="2400" dirty="0">
                <a:solidFill>
                  <a:srgbClr val="0070C0"/>
                </a:solidFill>
                <a:latin typeface="Lato" panose="020F050202020403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Tabula</a:t>
            </a:r>
            <a:r>
              <a:rPr lang="en-GB" sz="2400" dirty="0">
                <a:solidFill>
                  <a:srgbClr val="3F4246"/>
                </a:solidFill>
                <a:latin typeface="Lato" panose="020F0502020204030203" pitchFamily="34" charset="0"/>
              </a:rPr>
              <a:t> </a:t>
            </a:r>
            <a:r>
              <a:rPr lang="en-GB" sz="2400" dirty="0">
                <a:latin typeface="Lato" panose="020F0502020204030203" pitchFamily="34" charset="0"/>
              </a:rPr>
              <a:t>for details)</a:t>
            </a:r>
            <a:endParaRPr lang="en-GB" sz="2400" b="1" dirty="0">
              <a:latin typeface="Lato" panose="020F0502020204030203" pitchFamily="34" charset="0"/>
            </a:endParaRPr>
          </a:p>
          <a:p>
            <a:pPr>
              <a:spcBef>
                <a:spcPts val="1000"/>
              </a:spcBef>
              <a:buClr>
                <a:srgbClr val="511C6C"/>
              </a:buClr>
            </a:pPr>
            <a:endParaRPr lang="en-GB" sz="2400" dirty="0">
              <a:solidFill>
                <a:srgbClr val="3F4246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8366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CB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5FBCB-F3C5-C206-A47D-6116E711A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42D197B-197E-230D-BFFE-F7A2BC9D9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FB2F05-3704-64FC-6F34-A58991CB2D18}"/>
              </a:ext>
            </a:extLst>
          </p:cNvPr>
          <p:cNvSpPr txBox="1"/>
          <p:nvPr/>
        </p:nvSpPr>
        <p:spPr>
          <a:xfrm>
            <a:off x="667354" y="329631"/>
            <a:ext cx="1248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latin typeface="Aptos" panose="020B0004020202020204" pitchFamily="34" charset="0"/>
                <a:cs typeface="Calibri"/>
              </a:rPr>
              <a:t>Thank you, any 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940502-D7F9-2709-7C98-9EA7346C27EE}"/>
              </a:ext>
            </a:extLst>
          </p:cNvPr>
          <p:cNvSpPr txBox="1"/>
          <p:nvPr/>
        </p:nvSpPr>
        <p:spPr>
          <a:xfrm>
            <a:off x="797984" y="2228671"/>
            <a:ext cx="39406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  <a:buClr>
                <a:srgbClr val="511C6C"/>
              </a:buClr>
            </a:pPr>
            <a:r>
              <a:rPr lang="en-GB" sz="3600" dirty="0">
                <a:latin typeface="Aptos" panose="020B0004020202020204" pitchFamily="34" charset="0"/>
              </a:rPr>
              <a:t>We look forward to seeing you at 5pm just outside in ‘the Street’.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08790-509E-544B-EC9F-1215F96E6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355" y="1896438"/>
            <a:ext cx="6486441" cy="36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0647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niversity of Warwick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oW PowerPoint Template.pptx" id="{297DD32F-A8CA-4B1C-8165-BEDAD9EEEB3C}" vid="{7EB86DD2-3F2D-44FE-9459-B2FCDD5A0F47}"/>
    </a:ext>
  </a:extLst>
</a:theme>
</file>

<file path=ppt/theme/theme3.xml><?xml version="1.0" encoding="utf-8"?>
<a:theme xmlns:a="http://schemas.openxmlformats.org/drawingml/2006/main" name="1_University of Warwick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oW PowerPoint Template.pptx" id="{297DD32F-A8CA-4B1C-8165-BEDAD9EEEB3C}" vid="{7EB86DD2-3F2D-44FE-9459-B2FCDD5A0F47}"/>
    </a:ext>
  </a:extLst>
</a:theme>
</file>

<file path=ppt/theme/theme4.xml><?xml version="1.0" encoding="utf-8"?>
<a:theme xmlns:a="http://schemas.openxmlformats.org/drawingml/2006/main" name="2_University of Warwick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oW PowerPoint Template.pptx" id="{297DD32F-A8CA-4B1C-8165-BEDAD9EEEB3C}" vid="{7EB86DD2-3F2D-44FE-9459-B2FCDD5A0F47}"/>
    </a:ext>
  </a:extLst>
</a:theme>
</file>

<file path=ppt/theme/theme5.xml><?xml version="1.0" encoding="utf-8"?>
<a:theme xmlns:a="http://schemas.openxmlformats.org/drawingml/2006/main" name="3_University of Warwick">
  <a:themeElements>
    <a:clrScheme name="University of Warwick Colours">
      <a:dk1>
        <a:sysClr val="windowText" lastClr="000000"/>
      </a:dk1>
      <a:lt1>
        <a:sysClr val="window" lastClr="FFFFFF"/>
      </a:lt1>
      <a:dk2>
        <a:srgbClr val="3F4246"/>
      </a:dk2>
      <a:lt2>
        <a:srgbClr val="FFFFFF"/>
      </a:lt2>
      <a:accent1>
        <a:srgbClr val="3C1053"/>
      </a:accent1>
      <a:accent2>
        <a:srgbClr val="6DCDB8"/>
      </a:accent2>
      <a:accent3>
        <a:srgbClr val="CB333B"/>
      </a:accent3>
      <a:accent4>
        <a:srgbClr val="F1BE48"/>
      </a:accent4>
      <a:accent5>
        <a:srgbClr val="E87722"/>
      </a:accent5>
      <a:accent6>
        <a:srgbClr val="00A9CE"/>
      </a:accent6>
      <a:hlink>
        <a:srgbClr val="00A9CE"/>
      </a:hlink>
      <a:folHlink>
        <a:srgbClr val="CB333B"/>
      </a:folHlink>
    </a:clrScheme>
    <a:fontScheme name="Warwick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spcAft>
            <a:spcPts val="600"/>
          </a:spcAft>
          <a:defRPr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lnSpc>
            <a:spcPct val="100000"/>
          </a:lnSpc>
          <a:spcBef>
            <a:spcPts val="0"/>
          </a:spcBef>
          <a:spcAft>
            <a:spcPts val="8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oW PowerPoint Template.pptx" id="{297DD32F-A8CA-4B1C-8165-BEDAD9EEEB3C}" vid="{7EB86DD2-3F2D-44FE-9459-B2FCDD5A0F4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3273</Words>
  <Application>Microsoft Office PowerPoint</Application>
  <PresentationFormat>Widescreen</PresentationFormat>
  <Paragraphs>560</Paragraphs>
  <Slides>46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Aptos</vt:lpstr>
      <vt:lpstr>Arial</vt:lpstr>
      <vt:lpstr>Calibri</vt:lpstr>
      <vt:lpstr>Calibri Light</vt:lpstr>
      <vt:lpstr>Inter Semi Bold</vt:lpstr>
      <vt:lpstr>Lato</vt:lpstr>
      <vt:lpstr>Lato Black</vt:lpstr>
      <vt:lpstr>Metropolis Extra Bold</vt:lpstr>
      <vt:lpstr>neue-haas-grotesk-text</vt:lpstr>
      <vt:lpstr>Wingdings</vt:lpstr>
      <vt:lpstr>Office Theme</vt:lpstr>
      <vt:lpstr>University of Warwick</vt:lpstr>
      <vt:lpstr>1_University of Warwick</vt:lpstr>
      <vt:lpstr>2_University of Warwick</vt:lpstr>
      <vt:lpstr>3_University of Warwick</vt:lpstr>
      <vt:lpstr>MSc Welcome and 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Economics in Numbers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Economics First Year Induction Meeting for BSC Economicsorderline cases</dc:title>
  <dc:creator>Windows User</dc:creator>
  <cp:lastModifiedBy>Karalis Isaac, Alexander</cp:lastModifiedBy>
  <cp:revision>462</cp:revision>
  <dcterms:created xsi:type="dcterms:W3CDTF">2024-04-03T13:13:44Z</dcterms:created>
  <dcterms:modified xsi:type="dcterms:W3CDTF">2026-09-16T17:22:00Z</dcterms:modified>
</cp:coreProperties>
</file>