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6"/>
  </p:notesMasterIdLst>
  <p:sldIdLst>
    <p:sldId id="311" r:id="rId2"/>
    <p:sldId id="326" r:id="rId3"/>
    <p:sldId id="366" r:id="rId4"/>
    <p:sldId id="337" r:id="rId5"/>
    <p:sldId id="318" r:id="rId6"/>
    <p:sldId id="386" r:id="rId7"/>
    <p:sldId id="368" r:id="rId8"/>
    <p:sldId id="373" r:id="rId9"/>
    <p:sldId id="346" r:id="rId10"/>
    <p:sldId id="384" r:id="rId11"/>
    <p:sldId id="322" r:id="rId12"/>
    <p:sldId id="378" r:id="rId13"/>
    <p:sldId id="379" r:id="rId14"/>
    <p:sldId id="380" r:id="rId15"/>
    <p:sldId id="372" r:id="rId16"/>
    <p:sldId id="257" r:id="rId17"/>
    <p:sldId id="387" r:id="rId18"/>
    <p:sldId id="388" r:id="rId19"/>
    <p:sldId id="334" r:id="rId20"/>
    <p:sldId id="376" r:id="rId21"/>
    <p:sldId id="330" r:id="rId22"/>
    <p:sldId id="382" r:id="rId23"/>
    <p:sldId id="389" r:id="rId24"/>
    <p:sldId id="391" r:id="rId25"/>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5" userDrawn="1">
          <p15:clr>
            <a:srgbClr val="A4A3A4"/>
          </p15:clr>
        </p15:guide>
        <p15:guide id="2" pos="61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11C6C"/>
    <a:srgbClr val="87619A"/>
    <a:srgbClr val="5698C9"/>
    <a:srgbClr val="86B5DF"/>
    <a:srgbClr val="B29ABE"/>
    <a:srgbClr val="F47920"/>
    <a:srgbClr val="E86741"/>
    <a:srgbClr val="E1742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CDF5237-03DA-4D99-916F-38B8B21EB651}" v="71" dt="2025-10-08T14:57:54.17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08" autoAdjust="0"/>
    <p:restoredTop sz="94660"/>
  </p:normalViewPr>
  <p:slideViewPr>
    <p:cSldViewPr snapToGrid="0">
      <p:cViewPr varScale="1">
        <p:scale>
          <a:sx n="160" d="100"/>
          <a:sy n="160" d="100"/>
        </p:scale>
        <p:origin x="222" y="138"/>
      </p:cViewPr>
      <p:guideLst>
        <p:guide orient="horz" pos="305"/>
        <p:guide pos="61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ralis Isaac, Alexander" userId="2590713d-f05d-447d-97fd-881669a665c0" providerId="ADAL" clId="{F33D833F-812C-4284-B47E-666309272983}"/>
    <pc:docChg chg="addSld delSld modSld">
      <pc:chgData name="Karalis Isaac, Alexander" userId="2590713d-f05d-447d-97fd-881669a665c0" providerId="ADAL" clId="{F33D833F-812C-4284-B47E-666309272983}" dt="2025-10-08T14:57:54.171" v="72" actId="20577"/>
      <pc:docMkLst>
        <pc:docMk/>
      </pc:docMkLst>
      <pc:sldChg chg="modSp add">
        <pc:chgData name="Karalis Isaac, Alexander" userId="2590713d-f05d-447d-97fd-881669a665c0" providerId="ADAL" clId="{F33D833F-812C-4284-B47E-666309272983}" dt="2025-10-08T14:57:54.171" v="72" actId="20577"/>
        <pc:sldMkLst>
          <pc:docMk/>
          <pc:sldMk cId="3437204366" sldId="257"/>
        </pc:sldMkLst>
        <pc:spChg chg="mod">
          <ac:chgData name="Karalis Isaac, Alexander" userId="2590713d-f05d-447d-97fd-881669a665c0" providerId="ADAL" clId="{F33D833F-812C-4284-B47E-666309272983}" dt="2025-10-08T14:57:54.171" v="72" actId="20577"/>
          <ac:spMkLst>
            <pc:docMk/>
            <pc:sldMk cId="3437204366" sldId="257"/>
            <ac:spMk id="6" creationId="{00000000-0000-0000-0000-000000000000}"/>
          </ac:spMkLst>
        </pc:spChg>
      </pc:sldChg>
      <pc:sldChg chg="del">
        <pc:chgData name="Karalis Isaac, Alexander" userId="2590713d-f05d-447d-97fd-881669a665c0" providerId="ADAL" clId="{F33D833F-812C-4284-B47E-666309272983}" dt="2025-10-08T14:53:04.208" v="0" actId="47"/>
        <pc:sldMkLst>
          <pc:docMk/>
          <pc:sldMk cId="1287578006" sldId="375"/>
        </pc:sldMkLst>
      </pc:sldChg>
      <pc:sldChg chg="del">
        <pc:chgData name="Karalis Isaac, Alexander" userId="2590713d-f05d-447d-97fd-881669a665c0" providerId="ADAL" clId="{F33D833F-812C-4284-B47E-666309272983}" dt="2025-10-08T14:53:06.759" v="1" actId="47"/>
        <pc:sldMkLst>
          <pc:docMk/>
          <pc:sldMk cId="2618095035" sldId="381"/>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9AD634-B286-CF4C-B608-BAEDD7C846A9}" type="datetimeFigureOut">
              <a:rPr lang="en-US" smtClean="0"/>
              <a:t>10/8/2025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8B6ED8-9D91-5E4C-8236-27D5494AAD9C}" type="slidenum">
              <a:rPr lang="en-US" smtClean="0"/>
              <a:t>‹#›</a:t>
            </a:fld>
            <a:endParaRPr lang="en-US"/>
          </a:p>
        </p:txBody>
      </p:sp>
    </p:spTree>
    <p:extLst>
      <p:ext uri="{BB962C8B-B14F-4D97-AF65-F5344CB8AC3E}">
        <p14:creationId xmlns:p14="http://schemas.microsoft.com/office/powerpoint/2010/main" val="71874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08B6ED8-9D91-5E4C-8236-27D5494AAD9C}" type="slidenum">
              <a:rPr lang="en-US" smtClean="0"/>
              <a:t>1</a:t>
            </a:fld>
            <a:endParaRPr lang="en-US"/>
          </a:p>
        </p:txBody>
      </p:sp>
    </p:spTree>
    <p:extLst>
      <p:ext uri="{BB962C8B-B14F-4D97-AF65-F5344CB8AC3E}">
        <p14:creationId xmlns:p14="http://schemas.microsoft.com/office/powerpoint/2010/main" val="9594039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BF9095-1DEA-DA96-44C7-7296D6AA867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7EE56A2-6834-873B-BCBD-974E76928BB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A428F51-56B7-6A45-EE7B-4C575A50FE0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3886EEDD-1D1D-5D7B-7C5A-4D405A54E9B6}"/>
              </a:ext>
            </a:extLst>
          </p:cNvPr>
          <p:cNvSpPr>
            <a:spLocks noGrp="1"/>
          </p:cNvSpPr>
          <p:nvPr>
            <p:ph type="sldNum" sz="quarter" idx="5"/>
          </p:nvPr>
        </p:nvSpPr>
        <p:spPr/>
        <p:txBody>
          <a:bodyPr/>
          <a:lstStyle/>
          <a:p>
            <a:fld id="{008B6ED8-9D91-5E4C-8236-27D5494AAD9C}" type="slidenum">
              <a:rPr lang="en-US" smtClean="0"/>
              <a:t>10</a:t>
            </a:fld>
            <a:endParaRPr lang="en-US"/>
          </a:p>
        </p:txBody>
      </p:sp>
    </p:spTree>
    <p:extLst>
      <p:ext uri="{BB962C8B-B14F-4D97-AF65-F5344CB8AC3E}">
        <p14:creationId xmlns:p14="http://schemas.microsoft.com/office/powerpoint/2010/main" val="20340917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08B6ED8-9D91-5E4C-8236-27D5494AAD9C}" type="slidenum">
              <a:rPr lang="en-US" smtClean="0"/>
              <a:t>11</a:t>
            </a:fld>
            <a:endParaRPr lang="en-US"/>
          </a:p>
        </p:txBody>
      </p:sp>
    </p:spTree>
    <p:extLst>
      <p:ext uri="{BB962C8B-B14F-4D97-AF65-F5344CB8AC3E}">
        <p14:creationId xmlns:p14="http://schemas.microsoft.com/office/powerpoint/2010/main" val="31001651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08B6ED8-9D91-5E4C-8236-27D5494AAD9C}" type="slidenum">
              <a:rPr lang="en-US" smtClean="0"/>
              <a:t>12</a:t>
            </a:fld>
            <a:endParaRPr lang="en-US"/>
          </a:p>
        </p:txBody>
      </p:sp>
    </p:spTree>
    <p:extLst>
      <p:ext uri="{BB962C8B-B14F-4D97-AF65-F5344CB8AC3E}">
        <p14:creationId xmlns:p14="http://schemas.microsoft.com/office/powerpoint/2010/main" val="5658443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08B6ED8-9D91-5E4C-8236-27D5494AAD9C}" type="slidenum">
              <a:rPr lang="en-US" smtClean="0"/>
              <a:t>13</a:t>
            </a:fld>
            <a:endParaRPr lang="en-US"/>
          </a:p>
        </p:txBody>
      </p:sp>
    </p:spTree>
    <p:extLst>
      <p:ext uri="{BB962C8B-B14F-4D97-AF65-F5344CB8AC3E}">
        <p14:creationId xmlns:p14="http://schemas.microsoft.com/office/powerpoint/2010/main" val="21454502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08B6ED8-9D91-5E4C-8236-27D5494AAD9C}" type="slidenum">
              <a:rPr lang="en-US" smtClean="0"/>
              <a:t>14</a:t>
            </a:fld>
            <a:endParaRPr lang="en-US"/>
          </a:p>
        </p:txBody>
      </p:sp>
    </p:spTree>
    <p:extLst>
      <p:ext uri="{BB962C8B-B14F-4D97-AF65-F5344CB8AC3E}">
        <p14:creationId xmlns:p14="http://schemas.microsoft.com/office/powerpoint/2010/main" val="13946630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08B6ED8-9D91-5E4C-8236-27D5494AAD9C}" type="slidenum">
              <a:rPr lang="en-US" smtClean="0"/>
              <a:t>15</a:t>
            </a:fld>
            <a:endParaRPr lang="en-US"/>
          </a:p>
        </p:txBody>
      </p:sp>
    </p:spTree>
    <p:extLst>
      <p:ext uri="{BB962C8B-B14F-4D97-AF65-F5344CB8AC3E}">
        <p14:creationId xmlns:p14="http://schemas.microsoft.com/office/powerpoint/2010/main" val="24810698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08B6ED8-9D91-5E4C-8236-27D5494AAD9C}" type="slidenum">
              <a:rPr lang="en-US" smtClean="0"/>
              <a:t>16</a:t>
            </a:fld>
            <a:endParaRPr lang="en-US"/>
          </a:p>
        </p:txBody>
      </p:sp>
    </p:spTree>
    <p:extLst>
      <p:ext uri="{BB962C8B-B14F-4D97-AF65-F5344CB8AC3E}">
        <p14:creationId xmlns:p14="http://schemas.microsoft.com/office/powerpoint/2010/main" val="24810698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57BA7A-B58E-D84C-C685-5654E04E7D5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F6C849F-07E8-21AB-C54A-A223B1FB862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B99EB89-2572-55AF-9CCD-386C5B8482D9}"/>
              </a:ext>
            </a:extLst>
          </p:cNvPr>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a:extLst>
              <a:ext uri="{FF2B5EF4-FFF2-40B4-BE49-F238E27FC236}">
                <a16:creationId xmlns:a16="http://schemas.microsoft.com/office/drawing/2014/main" id="{B766F292-162B-BC80-42F8-5CBFA986C18C}"/>
              </a:ext>
            </a:extLst>
          </p:cNvPr>
          <p:cNvSpPr>
            <a:spLocks noGrp="1"/>
          </p:cNvSpPr>
          <p:nvPr>
            <p:ph type="sldNum" sz="quarter" idx="5"/>
          </p:nvPr>
        </p:nvSpPr>
        <p:spPr/>
        <p:txBody>
          <a:bodyPr/>
          <a:lstStyle/>
          <a:p>
            <a:fld id="{008B6ED8-9D91-5E4C-8236-27D5494AAD9C}" type="slidenum">
              <a:rPr lang="en-US" smtClean="0"/>
              <a:t>17</a:t>
            </a:fld>
            <a:endParaRPr lang="en-US"/>
          </a:p>
        </p:txBody>
      </p:sp>
    </p:spTree>
    <p:extLst>
      <p:ext uri="{BB962C8B-B14F-4D97-AF65-F5344CB8AC3E}">
        <p14:creationId xmlns:p14="http://schemas.microsoft.com/office/powerpoint/2010/main" val="22882342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029F06-2D12-1CA4-39BE-DF3ECA35AF9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9DEF5B7-3E45-E798-FDC8-F4B52BA1167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AF8D2D1-7669-C7DC-75CA-15259390B084}"/>
              </a:ext>
            </a:extLst>
          </p:cNvPr>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a:extLst>
              <a:ext uri="{FF2B5EF4-FFF2-40B4-BE49-F238E27FC236}">
                <a16:creationId xmlns:a16="http://schemas.microsoft.com/office/drawing/2014/main" id="{F65756CE-977D-282B-17E9-852EFA9DD97F}"/>
              </a:ext>
            </a:extLst>
          </p:cNvPr>
          <p:cNvSpPr>
            <a:spLocks noGrp="1"/>
          </p:cNvSpPr>
          <p:nvPr>
            <p:ph type="sldNum" sz="quarter" idx="5"/>
          </p:nvPr>
        </p:nvSpPr>
        <p:spPr/>
        <p:txBody>
          <a:bodyPr/>
          <a:lstStyle/>
          <a:p>
            <a:fld id="{008B6ED8-9D91-5E4C-8236-27D5494AAD9C}" type="slidenum">
              <a:rPr lang="en-US" smtClean="0"/>
              <a:t>18</a:t>
            </a:fld>
            <a:endParaRPr lang="en-US"/>
          </a:p>
        </p:txBody>
      </p:sp>
    </p:spTree>
    <p:extLst>
      <p:ext uri="{BB962C8B-B14F-4D97-AF65-F5344CB8AC3E}">
        <p14:creationId xmlns:p14="http://schemas.microsoft.com/office/powerpoint/2010/main" val="30787360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08B6ED8-9D91-5E4C-8236-27D5494AAD9C}" type="slidenum">
              <a:rPr lang="en-US" smtClean="0"/>
              <a:t>20</a:t>
            </a:fld>
            <a:endParaRPr lang="en-US"/>
          </a:p>
        </p:txBody>
      </p:sp>
    </p:spTree>
    <p:extLst>
      <p:ext uri="{BB962C8B-B14F-4D97-AF65-F5344CB8AC3E}">
        <p14:creationId xmlns:p14="http://schemas.microsoft.com/office/powerpoint/2010/main" val="31678808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ct val="10000"/>
              </a:spcAft>
              <a:defRPr/>
            </a:pPr>
            <a:r>
              <a:rPr lang="en-US" b="1"/>
              <a:t>Updated 2024-25</a:t>
            </a:r>
          </a:p>
          <a:p>
            <a:pPr>
              <a:spcAft>
                <a:spcPct val="10000"/>
              </a:spcAft>
              <a:defRPr/>
            </a:pPr>
            <a:r>
              <a:rPr lang="en-US" b="1"/>
              <a:t>1</a:t>
            </a:r>
            <a:r>
              <a:rPr lang="en-US" b="1" baseline="30000"/>
              <a:t>st</a:t>
            </a:r>
            <a:r>
              <a:rPr lang="en-US" b="1"/>
              <a:t> in The Good University Guide in subject rankings.  Overall Warwick ranked 9</a:t>
            </a:r>
            <a:r>
              <a:rPr lang="en-US" b="1" baseline="30000"/>
              <a:t>th</a:t>
            </a:r>
            <a:r>
              <a:rPr lang="en-US" b="1"/>
              <a:t>.</a:t>
            </a:r>
          </a:p>
          <a:p>
            <a:endParaRPr lang="en-GB"/>
          </a:p>
          <a:p>
            <a:endParaRPr lang="en-GB"/>
          </a:p>
        </p:txBody>
      </p:sp>
      <p:sp>
        <p:nvSpPr>
          <p:cNvPr id="4" name="Slide Number Placeholder 3"/>
          <p:cNvSpPr>
            <a:spLocks noGrp="1"/>
          </p:cNvSpPr>
          <p:nvPr>
            <p:ph type="sldNum" sz="quarter" idx="5"/>
          </p:nvPr>
        </p:nvSpPr>
        <p:spPr/>
        <p:txBody>
          <a:bodyPr/>
          <a:lstStyle/>
          <a:p>
            <a:fld id="{008B6ED8-9D91-5E4C-8236-27D5494AAD9C}" type="slidenum">
              <a:rPr lang="en-US" smtClean="0"/>
              <a:t>2</a:t>
            </a:fld>
            <a:endParaRPr lang="en-US"/>
          </a:p>
        </p:txBody>
      </p:sp>
    </p:spTree>
    <p:extLst>
      <p:ext uri="{BB962C8B-B14F-4D97-AF65-F5344CB8AC3E}">
        <p14:creationId xmlns:p14="http://schemas.microsoft.com/office/powerpoint/2010/main" val="8349948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a:t>MSc EIFE versus MSc Economics: answers in this presentation!</a:t>
            </a:r>
          </a:p>
          <a:p>
            <a:pPr marL="171450" indent="-171450">
              <a:buFont typeface="Arial" panose="020B0604020202020204" pitchFamily="34" charset="0"/>
              <a:buChar char="•"/>
            </a:pPr>
            <a:r>
              <a:rPr lang="en-GB"/>
              <a:t>Econometrics: Take econometrics B only if have done a good amount of econometrics already, covering OLS and IV, including t-, chi2- and F-tests, dummies, endogeneity, and standard errors (heteroskedasticity, autocorrelation).</a:t>
            </a:r>
          </a:p>
          <a:p>
            <a:pPr marL="171450" indent="-171450">
              <a:buFont typeface="Arial" panose="020B0604020202020204" pitchFamily="34" charset="0"/>
              <a:buChar char="•"/>
            </a:pPr>
            <a:r>
              <a:rPr lang="en-GB"/>
              <a:t>Optional modules:</a:t>
            </a:r>
          </a:p>
          <a:p>
            <a:pPr marL="628650" lvl="1" indent="-171450">
              <a:buFont typeface="Arial" panose="020B0604020202020204" pitchFamily="34" charset="0"/>
              <a:buChar char="•"/>
            </a:pPr>
            <a:r>
              <a:rPr lang="en-GB"/>
              <a:t>You need to confirm your optional module choices (through </a:t>
            </a:r>
            <a:r>
              <a:rPr lang="en-GB" err="1"/>
              <a:t>eVision</a:t>
            </a:r>
            <a:r>
              <a:rPr lang="en-GB"/>
              <a:t> Module Registration) by 14 October. You can make changes at the start of the spring term before week 17 (week 3 of Term 2). Please think carefully about your choice, because it is not possible to change your mind later after 24 January!</a:t>
            </a:r>
          </a:p>
          <a:p>
            <a:pPr marL="628650" lvl="1" indent="-171450">
              <a:buFont typeface="Arial" panose="020B0604020202020204" pitchFamily="34" charset="0"/>
              <a:buChar char="•"/>
            </a:pPr>
            <a:r>
              <a:rPr lang="en-GB"/>
              <a:t>What </a:t>
            </a:r>
            <a:r>
              <a:rPr lang="en-GB" err="1"/>
              <a:t>optionals</a:t>
            </a:r>
            <a:r>
              <a:rPr lang="en-GB"/>
              <a:t> to choose: Go to the module presentations (online this year, tomorrow), and browse the module and lecturer websites.</a:t>
            </a:r>
          </a:p>
          <a:p>
            <a:pPr marL="628650" lvl="1" indent="-171450">
              <a:buFont typeface="Arial" panose="020B0604020202020204" pitchFamily="34" charset="0"/>
              <a:buChar char="•"/>
            </a:pPr>
            <a:r>
              <a:rPr lang="en-GB"/>
              <a:t>More than required: No. But you can audit as many as you like (but be careful that it does not affect your performance!): Sit in once, then ask permission from the lecturer, and inform the PG office.</a:t>
            </a:r>
          </a:p>
          <a:p>
            <a:pPr marL="171450" indent="-171450">
              <a:buFont typeface="Arial" panose="020B0604020202020204" pitchFamily="34" charset="0"/>
              <a:buChar char="•"/>
            </a:pPr>
            <a:r>
              <a:rPr lang="en-GB"/>
              <a:t>To earn the MSc degree you need: (1) at least 50 for all core modules, and (2) at least 50 for 2 of 3 optional modules, and at least 40 for the third, and (3) at least 50 for the dissertation. If at any point, you think you may not make these criteria, contact the office immediately!</a:t>
            </a:r>
          </a:p>
          <a:p>
            <a:pPr marL="171450" indent="-171450">
              <a:buFont typeface="Arial" panose="020B0604020202020204" pitchFamily="34" charset="0"/>
              <a:buChar char="•"/>
            </a:pPr>
            <a:r>
              <a:rPr lang="en-GB"/>
              <a:t>Placement: See next slide</a:t>
            </a:r>
          </a:p>
          <a:p>
            <a:pPr marL="171450" indent="-171450">
              <a:buFont typeface="Arial" panose="020B0604020202020204" pitchFamily="34" charset="0"/>
              <a:buChar char="•"/>
            </a:pPr>
            <a:r>
              <a:rPr lang="en-GB"/>
              <a:t>Depends on the person (and background), of course, but I would say at least watch all lectures, attend all classes, and study 2 hours per module in between. This is if you are efficient about it, and focus on understanding the lecture material and being able to do the class questions. In addition, you will want to prep for exams, of course.</a:t>
            </a:r>
          </a:p>
          <a:p>
            <a:pPr marL="171450" indent="-171450">
              <a:buFont typeface="Arial" panose="020B0604020202020204" pitchFamily="34" charset="0"/>
              <a:buChar char="•"/>
            </a:pPr>
            <a:r>
              <a:rPr lang="en-GB"/>
              <a:t>Computer issues: </a:t>
            </a:r>
            <a:r>
              <a:rPr lang="en-GB" sz="1800" b="0" i="0">
                <a:solidFill>
                  <a:srgbClr val="1F497D"/>
                </a:solidFill>
                <a:effectLst/>
                <a:latin typeface="Calibri" panose="020F0502020204030204" pitchFamily="34" charset="0"/>
              </a:rPr>
              <a:t>This is essentially the virtual equivalent of a student who lives off-campus and commutes by car but whose car breaks down and they cannot get to their lecture or exam. For lectures: send their apology and an explanation to the office, who may choose to mark their attendance as ‘accepted absence’. For an exam, they submit the details in mitigating circumstances. </a:t>
            </a:r>
            <a:r>
              <a:rPr lang="en-GB" b="0" i="0">
                <a:solidFill>
                  <a:srgbClr val="222222"/>
                </a:solidFill>
                <a:effectLst/>
                <a:latin typeface="Arial" panose="020B0604020202020204" pitchFamily="34" charset="0"/>
              </a:rPr>
              <a:t>C</a:t>
            </a:r>
            <a:r>
              <a:rPr lang="en-GB" sz="1800" b="0" i="0">
                <a:solidFill>
                  <a:srgbClr val="1F497D"/>
                </a:solidFill>
                <a:effectLst/>
                <a:latin typeface="Calibri" panose="020F0502020204030204" pitchFamily="34" charset="0"/>
              </a:rPr>
              <a:t>entral (not university) IT Services would do what they can to help fix the problem. If there is an issue of lack of funds, then the student can apply to the (University’s) hardship fund.</a:t>
            </a:r>
            <a:endParaRPr lang="en-GB" b="0" i="0">
              <a:solidFill>
                <a:srgbClr val="222222"/>
              </a:solidFill>
              <a:effectLst/>
              <a:latin typeface="Arial" panose="020B0604020202020204" pitchFamily="34" charset="0"/>
            </a:endParaRPr>
          </a:p>
          <a:p>
            <a:pPr marL="171450" indent="-171450">
              <a:buFont typeface="Arial" panose="020B0604020202020204" pitchFamily="34" charset="0"/>
              <a:buChar char="•"/>
            </a:pPr>
            <a:endParaRPr lang="en-GB"/>
          </a:p>
          <a:p>
            <a:pPr marL="171450" indent="-171450">
              <a:buFont typeface="Arial" panose="020B0604020202020204" pitchFamily="34" charset="0"/>
              <a:buChar char="•"/>
            </a:pPr>
            <a:endParaRPr lang="en-GB"/>
          </a:p>
        </p:txBody>
      </p:sp>
      <p:sp>
        <p:nvSpPr>
          <p:cNvPr id="4" name="Slide Number Placeholder 3"/>
          <p:cNvSpPr>
            <a:spLocks noGrp="1"/>
          </p:cNvSpPr>
          <p:nvPr>
            <p:ph type="sldNum" sz="quarter" idx="5"/>
          </p:nvPr>
        </p:nvSpPr>
        <p:spPr/>
        <p:txBody>
          <a:bodyPr/>
          <a:lstStyle/>
          <a:p>
            <a:fld id="{008B6ED8-9D91-5E4C-8236-27D5494AAD9C}" type="slidenum">
              <a:rPr lang="en-US" smtClean="0"/>
              <a:t>21</a:t>
            </a:fld>
            <a:endParaRPr lang="en-US"/>
          </a:p>
        </p:txBody>
      </p:sp>
    </p:spTree>
    <p:extLst>
      <p:ext uri="{BB962C8B-B14F-4D97-AF65-F5344CB8AC3E}">
        <p14:creationId xmlns:p14="http://schemas.microsoft.com/office/powerpoint/2010/main" val="26553530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08B6ED8-9D91-5E4C-8236-27D5494AAD9C}" type="slidenum">
              <a:rPr lang="en-US" smtClean="0"/>
              <a:t>22</a:t>
            </a:fld>
            <a:endParaRPr lang="en-US"/>
          </a:p>
        </p:txBody>
      </p:sp>
    </p:spTree>
    <p:extLst>
      <p:ext uri="{BB962C8B-B14F-4D97-AF65-F5344CB8AC3E}">
        <p14:creationId xmlns:p14="http://schemas.microsoft.com/office/powerpoint/2010/main" val="19815230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AECDE5-FF60-3916-3094-D0979F7A260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9FB39BA-201A-BC56-607C-CAB08556394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F846830-3A1D-E812-9810-788C4A9B326C}"/>
              </a:ext>
            </a:extLst>
          </p:cNvPr>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a:extLst>
              <a:ext uri="{FF2B5EF4-FFF2-40B4-BE49-F238E27FC236}">
                <a16:creationId xmlns:a16="http://schemas.microsoft.com/office/drawing/2014/main" id="{15E2D22B-782E-9A25-221B-397EE8EF1C82}"/>
              </a:ext>
            </a:extLst>
          </p:cNvPr>
          <p:cNvSpPr>
            <a:spLocks noGrp="1"/>
          </p:cNvSpPr>
          <p:nvPr>
            <p:ph type="sldNum" sz="quarter" idx="5"/>
          </p:nvPr>
        </p:nvSpPr>
        <p:spPr/>
        <p:txBody>
          <a:bodyPr/>
          <a:lstStyle/>
          <a:p>
            <a:fld id="{008B6ED8-9D91-5E4C-8236-27D5494AAD9C}" type="slidenum">
              <a:rPr lang="en-US" smtClean="0"/>
              <a:t>23</a:t>
            </a:fld>
            <a:endParaRPr lang="en-US"/>
          </a:p>
        </p:txBody>
      </p:sp>
    </p:spTree>
    <p:extLst>
      <p:ext uri="{BB962C8B-B14F-4D97-AF65-F5344CB8AC3E}">
        <p14:creationId xmlns:p14="http://schemas.microsoft.com/office/powerpoint/2010/main" val="17070826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994E1F-F09B-7435-1778-84BF1BE9933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5E2811E-48A1-F5BE-AF56-458201AE54B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8C542FA-EEF4-C7ED-1F33-CDE1407697F5}"/>
              </a:ext>
            </a:extLst>
          </p:cNvPr>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a:extLst>
              <a:ext uri="{FF2B5EF4-FFF2-40B4-BE49-F238E27FC236}">
                <a16:creationId xmlns:a16="http://schemas.microsoft.com/office/drawing/2014/main" id="{D0D62F03-E0C7-7908-F7B1-8C342364A70E}"/>
              </a:ext>
            </a:extLst>
          </p:cNvPr>
          <p:cNvSpPr>
            <a:spLocks noGrp="1"/>
          </p:cNvSpPr>
          <p:nvPr>
            <p:ph type="sldNum" sz="quarter" idx="5"/>
          </p:nvPr>
        </p:nvSpPr>
        <p:spPr/>
        <p:txBody>
          <a:bodyPr/>
          <a:lstStyle/>
          <a:p>
            <a:fld id="{008B6ED8-9D91-5E4C-8236-27D5494AAD9C}" type="slidenum">
              <a:rPr lang="en-US" smtClean="0"/>
              <a:t>24</a:t>
            </a:fld>
            <a:endParaRPr lang="en-US"/>
          </a:p>
        </p:txBody>
      </p:sp>
    </p:spTree>
    <p:extLst>
      <p:ext uri="{BB962C8B-B14F-4D97-AF65-F5344CB8AC3E}">
        <p14:creationId xmlns:p14="http://schemas.microsoft.com/office/powerpoint/2010/main" val="28706153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08B6ED8-9D91-5E4C-8236-27D5494AAD9C}" type="slidenum">
              <a:rPr lang="en-US" smtClean="0"/>
              <a:t>3</a:t>
            </a:fld>
            <a:endParaRPr lang="en-US"/>
          </a:p>
        </p:txBody>
      </p:sp>
    </p:spTree>
    <p:extLst>
      <p:ext uri="{BB962C8B-B14F-4D97-AF65-F5344CB8AC3E}">
        <p14:creationId xmlns:p14="http://schemas.microsoft.com/office/powerpoint/2010/main" val="1486159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08B6ED8-9D91-5E4C-8236-27D5494AAD9C}" type="slidenum">
              <a:rPr lang="en-US" smtClean="0"/>
              <a:t>4</a:t>
            </a:fld>
            <a:endParaRPr lang="en-US"/>
          </a:p>
        </p:txBody>
      </p:sp>
    </p:spTree>
    <p:extLst>
      <p:ext uri="{BB962C8B-B14F-4D97-AF65-F5344CB8AC3E}">
        <p14:creationId xmlns:p14="http://schemas.microsoft.com/office/powerpoint/2010/main" val="5018807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08B6ED8-9D91-5E4C-8236-27D5494AAD9C}" type="slidenum">
              <a:rPr lang="en-US" smtClean="0"/>
              <a:t>5</a:t>
            </a:fld>
            <a:endParaRPr lang="en-US"/>
          </a:p>
        </p:txBody>
      </p:sp>
    </p:spTree>
    <p:extLst>
      <p:ext uri="{BB962C8B-B14F-4D97-AF65-F5344CB8AC3E}">
        <p14:creationId xmlns:p14="http://schemas.microsoft.com/office/powerpoint/2010/main" val="2723623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F8A9D0-7FAA-7545-D62E-6BACA629134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6D3A6E6-D806-9D6B-3FB0-E2E50608FD9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8B4D2E4-A65D-A5E5-A61E-B31F5F2858C2}"/>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82A88F9A-59F8-B511-F012-FA90CDE8832C}"/>
              </a:ext>
            </a:extLst>
          </p:cNvPr>
          <p:cNvSpPr>
            <a:spLocks noGrp="1"/>
          </p:cNvSpPr>
          <p:nvPr>
            <p:ph type="sldNum" sz="quarter" idx="5"/>
          </p:nvPr>
        </p:nvSpPr>
        <p:spPr/>
        <p:txBody>
          <a:bodyPr/>
          <a:lstStyle/>
          <a:p>
            <a:fld id="{008B6ED8-9D91-5E4C-8236-27D5494AAD9C}" type="slidenum">
              <a:rPr lang="en-US" smtClean="0"/>
              <a:t>6</a:t>
            </a:fld>
            <a:endParaRPr lang="en-US"/>
          </a:p>
        </p:txBody>
      </p:sp>
    </p:spTree>
    <p:extLst>
      <p:ext uri="{BB962C8B-B14F-4D97-AF65-F5344CB8AC3E}">
        <p14:creationId xmlns:p14="http://schemas.microsoft.com/office/powerpoint/2010/main" val="29239998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08B6ED8-9D91-5E4C-8236-27D5494AAD9C}" type="slidenum">
              <a:rPr lang="en-US" smtClean="0"/>
              <a:t>7</a:t>
            </a:fld>
            <a:endParaRPr lang="en-US"/>
          </a:p>
        </p:txBody>
      </p:sp>
    </p:spTree>
    <p:extLst>
      <p:ext uri="{BB962C8B-B14F-4D97-AF65-F5344CB8AC3E}">
        <p14:creationId xmlns:p14="http://schemas.microsoft.com/office/powerpoint/2010/main" val="29807871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08B6ED8-9D91-5E4C-8236-27D5494AAD9C}" type="slidenum">
              <a:rPr lang="en-US" smtClean="0"/>
              <a:t>8</a:t>
            </a:fld>
            <a:endParaRPr lang="en-US"/>
          </a:p>
        </p:txBody>
      </p:sp>
    </p:spTree>
    <p:extLst>
      <p:ext uri="{BB962C8B-B14F-4D97-AF65-F5344CB8AC3E}">
        <p14:creationId xmlns:p14="http://schemas.microsoft.com/office/powerpoint/2010/main" val="3686990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Char char="•"/>
            </a:pPr>
            <a:r>
              <a:rPr lang="en-GB" b="0" i="0">
                <a:solidFill>
                  <a:srgbClr val="383838"/>
                </a:solidFill>
                <a:effectLst/>
                <a:latin typeface="Lato" panose="020F0502020204030203" pitchFamily="34" charset="0"/>
              </a:rPr>
              <a:t>Three modules (15 CATS), and no more than one IB-coded module, from:</a:t>
            </a:r>
            <a:br>
              <a:rPr lang="en-GB"/>
            </a:br>
            <a:r>
              <a:rPr lang="en-GB" b="1" i="0">
                <a:solidFill>
                  <a:srgbClr val="383838"/>
                </a:solidFill>
                <a:effectLst/>
                <a:latin typeface="Lato" panose="020F0502020204030203" pitchFamily="34" charset="0"/>
              </a:rPr>
              <a:t>EC916 </a:t>
            </a:r>
            <a:r>
              <a:rPr lang="en-GB" b="0" i="0">
                <a:solidFill>
                  <a:srgbClr val="383838"/>
                </a:solidFill>
                <a:effectLst/>
                <a:latin typeface="Lato" panose="020F0502020204030203" pitchFamily="34" charset="0"/>
              </a:rPr>
              <a:t>Topics in Global Finance</a:t>
            </a:r>
          </a:p>
          <a:p>
            <a:pPr algn="l">
              <a:buFont typeface="Arial" panose="020B0604020202020204" pitchFamily="34" charset="0"/>
              <a:buChar char="•"/>
            </a:pPr>
            <a:r>
              <a:rPr lang="en-GB" b="1" i="0">
                <a:solidFill>
                  <a:srgbClr val="383838"/>
                </a:solidFill>
                <a:effectLst/>
                <a:latin typeface="Lato" panose="020F0502020204030203" pitchFamily="34" charset="0"/>
              </a:rPr>
              <a:t>EC924 </a:t>
            </a:r>
            <a:r>
              <a:rPr lang="en-GB" b="0" i="0">
                <a:solidFill>
                  <a:srgbClr val="383838"/>
                </a:solidFill>
                <a:effectLst/>
                <a:latin typeface="Lato" panose="020F0502020204030203" pitchFamily="34" charset="0"/>
              </a:rPr>
              <a:t>Monetary Economics</a:t>
            </a:r>
          </a:p>
          <a:p>
            <a:pPr algn="l">
              <a:buFont typeface="Arial" panose="020B0604020202020204" pitchFamily="34" charset="0"/>
              <a:buChar char="•"/>
            </a:pPr>
            <a:r>
              <a:rPr lang="en-GB" b="1" i="0">
                <a:solidFill>
                  <a:srgbClr val="383838"/>
                </a:solidFill>
                <a:effectLst/>
                <a:latin typeface="Lato" panose="020F0502020204030203" pitchFamily="34" charset="0"/>
              </a:rPr>
              <a:t>EC931 </a:t>
            </a:r>
            <a:r>
              <a:rPr lang="en-GB" b="0" i="0">
                <a:solidFill>
                  <a:srgbClr val="383838"/>
                </a:solidFill>
                <a:effectLst/>
                <a:latin typeface="Lato" panose="020F0502020204030203" pitchFamily="34" charset="0"/>
              </a:rPr>
              <a:t>International Trade</a:t>
            </a:r>
          </a:p>
          <a:p>
            <a:pPr algn="l">
              <a:buFont typeface="Arial" panose="020B0604020202020204" pitchFamily="34" charset="0"/>
              <a:buChar char="•"/>
            </a:pPr>
            <a:r>
              <a:rPr lang="en-GB" b="1" i="0">
                <a:solidFill>
                  <a:srgbClr val="383838"/>
                </a:solidFill>
                <a:effectLst/>
                <a:latin typeface="Lato" panose="020F0502020204030203" pitchFamily="34" charset="0"/>
              </a:rPr>
              <a:t>EC941 </a:t>
            </a:r>
            <a:r>
              <a:rPr lang="en-GB" b="0" i="0">
                <a:solidFill>
                  <a:srgbClr val="383838"/>
                </a:solidFill>
                <a:effectLst/>
                <a:latin typeface="Lato" panose="020F0502020204030203" pitchFamily="34" charset="0"/>
              </a:rPr>
              <a:t>Game Theory</a:t>
            </a:r>
          </a:p>
          <a:p>
            <a:pPr algn="l">
              <a:buFont typeface="Arial" panose="020B0604020202020204" pitchFamily="34" charset="0"/>
              <a:buChar char="•"/>
            </a:pPr>
            <a:r>
              <a:rPr lang="en-GB" b="1" i="0">
                <a:solidFill>
                  <a:srgbClr val="383838"/>
                </a:solidFill>
                <a:effectLst/>
                <a:latin typeface="Lato" panose="020F0502020204030203" pitchFamily="34" charset="0"/>
              </a:rPr>
              <a:t>EC943 </a:t>
            </a:r>
            <a:r>
              <a:rPr lang="en-GB" b="0" i="0">
                <a:solidFill>
                  <a:srgbClr val="383838"/>
                </a:solidFill>
                <a:effectLst/>
                <a:latin typeface="Lato" panose="020F0502020204030203" pitchFamily="34" charset="0"/>
              </a:rPr>
              <a:t>Industrial Economics</a:t>
            </a:r>
          </a:p>
          <a:p>
            <a:pPr algn="l">
              <a:buFont typeface="Arial" panose="020B0604020202020204" pitchFamily="34" charset="0"/>
              <a:buChar char="•"/>
            </a:pPr>
            <a:r>
              <a:rPr lang="en-GB" b="0" i="0">
                <a:solidFill>
                  <a:srgbClr val="383838"/>
                </a:solidFill>
                <a:effectLst/>
                <a:latin typeface="Lato" panose="020F0502020204030203" pitchFamily="34" charset="0"/>
              </a:rPr>
              <a:t> </a:t>
            </a:r>
            <a:r>
              <a:rPr lang="en-GB" b="1" i="0">
                <a:solidFill>
                  <a:srgbClr val="383838"/>
                </a:solidFill>
                <a:effectLst/>
                <a:latin typeface="Lato" panose="020F0502020204030203" pitchFamily="34" charset="0"/>
              </a:rPr>
              <a:t>EC966 </a:t>
            </a:r>
            <a:r>
              <a:rPr lang="en-GB" b="0" i="0">
                <a:solidFill>
                  <a:srgbClr val="383838"/>
                </a:solidFill>
                <a:effectLst/>
                <a:latin typeface="Lato" panose="020F0502020204030203" pitchFamily="34" charset="0"/>
              </a:rPr>
              <a:t>Labour Economics</a:t>
            </a:r>
          </a:p>
          <a:p>
            <a:pPr algn="l">
              <a:buFont typeface="Arial" panose="020B0604020202020204" pitchFamily="34" charset="0"/>
              <a:buChar char="•"/>
            </a:pPr>
            <a:r>
              <a:rPr lang="en-GB" b="1" i="0">
                <a:solidFill>
                  <a:srgbClr val="383838"/>
                </a:solidFill>
                <a:effectLst/>
                <a:latin typeface="Lato" panose="020F0502020204030203" pitchFamily="34" charset="0"/>
              </a:rPr>
              <a:t>EC981 </a:t>
            </a:r>
            <a:r>
              <a:rPr lang="en-GB" b="0" i="0">
                <a:solidFill>
                  <a:srgbClr val="383838"/>
                </a:solidFill>
                <a:effectLst/>
                <a:latin typeface="Lato" panose="020F0502020204030203" pitchFamily="34" charset="0"/>
              </a:rPr>
              <a:t>Public Economics</a:t>
            </a:r>
          </a:p>
          <a:p>
            <a:pPr algn="l">
              <a:buFont typeface="Arial" panose="020B0604020202020204" pitchFamily="34" charset="0"/>
              <a:buChar char="•"/>
            </a:pPr>
            <a:r>
              <a:rPr lang="en-GB" b="1" i="0">
                <a:solidFill>
                  <a:srgbClr val="383838"/>
                </a:solidFill>
                <a:effectLst/>
                <a:latin typeface="Lato" panose="020F0502020204030203" pitchFamily="34" charset="0"/>
              </a:rPr>
              <a:t>EC982 </a:t>
            </a:r>
            <a:r>
              <a:rPr lang="en-GB" b="0" i="0">
                <a:solidFill>
                  <a:srgbClr val="383838"/>
                </a:solidFill>
                <a:effectLst/>
                <a:latin typeface="Lato" panose="020F0502020204030203" pitchFamily="34" charset="0"/>
              </a:rPr>
              <a:t>Development Economics</a:t>
            </a:r>
          </a:p>
          <a:p>
            <a:pPr algn="l">
              <a:buFont typeface="Arial" panose="020B0604020202020204" pitchFamily="34" charset="0"/>
              <a:buChar char="•"/>
            </a:pPr>
            <a:r>
              <a:rPr lang="en-GB" b="1" i="0">
                <a:solidFill>
                  <a:srgbClr val="383838"/>
                </a:solidFill>
                <a:effectLst/>
                <a:latin typeface="Lato" panose="020F0502020204030203" pitchFamily="34" charset="0"/>
              </a:rPr>
              <a:t>EC984 </a:t>
            </a:r>
            <a:r>
              <a:rPr lang="en-GB" b="0" i="0">
                <a:solidFill>
                  <a:srgbClr val="383838"/>
                </a:solidFill>
                <a:effectLst/>
                <a:latin typeface="Lato" panose="020F0502020204030203" pitchFamily="34" charset="0"/>
              </a:rPr>
              <a:t>Experimental Economics</a:t>
            </a:r>
          </a:p>
          <a:p>
            <a:pPr algn="l">
              <a:buFont typeface="Arial" panose="020B0604020202020204" pitchFamily="34" charset="0"/>
              <a:buChar char="•"/>
            </a:pPr>
            <a:r>
              <a:rPr lang="en-GB" b="1" i="0">
                <a:solidFill>
                  <a:srgbClr val="383838"/>
                </a:solidFill>
                <a:effectLst/>
                <a:latin typeface="Lato" panose="020F0502020204030203" pitchFamily="34" charset="0"/>
              </a:rPr>
              <a:t>EC988</a:t>
            </a:r>
            <a:r>
              <a:rPr lang="en-GB" b="0" i="0">
                <a:solidFill>
                  <a:srgbClr val="383838"/>
                </a:solidFill>
                <a:effectLst/>
                <a:latin typeface="Lato" panose="020F0502020204030203" pitchFamily="34" charset="0"/>
              </a:rPr>
              <a:t> Investment and the Financial System</a:t>
            </a:r>
          </a:p>
          <a:p>
            <a:pPr algn="l">
              <a:buFont typeface="Arial" panose="020B0604020202020204" pitchFamily="34" charset="0"/>
              <a:buChar char="•"/>
            </a:pPr>
            <a:r>
              <a:rPr lang="en-GB" b="1" i="0">
                <a:solidFill>
                  <a:srgbClr val="383838"/>
                </a:solidFill>
                <a:effectLst/>
                <a:latin typeface="Lato" panose="020F0502020204030203" pitchFamily="34" charset="0"/>
              </a:rPr>
              <a:t>EC989 </a:t>
            </a:r>
            <a:r>
              <a:rPr lang="en-GB" b="0" i="0">
                <a:solidFill>
                  <a:srgbClr val="383838"/>
                </a:solidFill>
                <a:effectLst/>
                <a:latin typeface="Lato" panose="020F0502020204030203" pitchFamily="34" charset="0"/>
              </a:rPr>
              <a:t>Behavioural Economics</a:t>
            </a:r>
          </a:p>
          <a:p>
            <a:pPr algn="l">
              <a:buFont typeface="Arial" panose="020B0604020202020204" pitchFamily="34" charset="0"/>
              <a:buChar char="•"/>
            </a:pPr>
            <a:r>
              <a:rPr lang="en-GB" b="1" i="0">
                <a:solidFill>
                  <a:srgbClr val="383838"/>
                </a:solidFill>
                <a:effectLst/>
                <a:latin typeface="Lato" panose="020F0502020204030203" pitchFamily="34" charset="0"/>
              </a:rPr>
              <a:t>EC990 </a:t>
            </a:r>
            <a:r>
              <a:rPr lang="en-GB" b="0" i="0">
                <a:solidFill>
                  <a:srgbClr val="383838"/>
                </a:solidFill>
                <a:effectLst/>
                <a:latin typeface="Lato" panose="020F0502020204030203" pitchFamily="34" charset="0"/>
              </a:rPr>
              <a:t>Topics in Applied Macroeconomics</a:t>
            </a:r>
          </a:p>
          <a:p>
            <a:pPr algn="l">
              <a:buFont typeface="Arial" panose="020B0604020202020204" pitchFamily="34" charset="0"/>
              <a:buChar char="•"/>
            </a:pPr>
            <a:r>
              <a:rPr lang="en-GB" b="1" i="0">
                <a:solidFill>
                  <a:srgbClr val="383838"/>
                </a:solidFill>
                <a:effectLst/>
                <a:latin typeface="Lato" panose="020F0502020204030203" pitchFamily="34" charset="0"/>
              </a:rPr>
              <a:t>EC994</a:t>
            </a:r>
            <a:r>
              <a:rPr lang="en-GB" b="0" i="0">
                <a:solidFill>
                  <a:srgbClr val="383838"/>
                </a:solidFill>
                <a:effectLst/>
                <a:latin typeface="Lato" panose="020F0502020204030203" pitchFamily="34" charset="0"/>
              </a:rPr>
              <a:t> Applications of Data Science</a:t>
            </a:r>
          </a:p>
          <a:p>
            <a:pPr algn="l">
              <a:buFont typeface="Arial" panose="020B0604020202020204" pitchFamily="34" charset="0"/>
              <a:buChar char="•"/>
            </a:pPr>
            <a:r>
              <a:rPr lang="en-GB" b="1" i="0">
                <a:solidFill>
                  <a:srgbClr val="383838"/>
                </a:solidFill>
                <a:effectLst/>
                <a:latin typeface="Lato" panose="020F0502020204030203" pitchFamily="34" charset="0"/>
              </a:rPr>
              <a:t>EC996 </a:t>
            </a:r>
            <a:r>
              <a:rPr lang="en-GB" b="0" i="0">
                <a:solidFill>
                  <a:srgbClr val="383838"/>
                </a:solidFill>
                <a:effectLst/>
                <a:latin typeface="Lato" panose="020F0502020204030203" pitchFamily="34" charset="0"/>
              </a:rPr>
              <a:t>Environmental Economics &amp; Sustainable Development</a:t>
            </a:r>
          </a:p>
          <a:p>
            <a:pPr algn="l">
              <a:buFont typeface="Arial" panose="020B0604020202020204" pitchFamily="34" charset="0"/>
              <a:buChar char="•"/>
            </a:pPr>
            <a:r>
              <a:rPr lang="en-GB" b="1" i="0">
                <a:solidFill>
                  <a:srgbClr val="383838"/>
                </a:solidFill>
                <a:effectLst/>
                <a:latin typeface="Lato" panose="020F0502020204030203" pitchFamily="34" charset="0"/>
              </a:rPr>
              <a:t>PS931</a:t>
            </a:r>
            <a:r>
              <a:rPr lang="en-GB" b="0" i="0">
                <a:solidFill>
                  <a:srgbClr val="383838"/>
                </a:solidFill>
                <a:effectLst/>
                <a:latin typeface="Lato" panose="020F0502020204030203" pitchFamily="34" charset="0"/>
              </a:rPr>
              <a:t> Bayesian Approaches to Behavioural Science</a:t>
            </a:r>
          </a:p>
          <a:p>
            <a:pPr algn="l">
              <a:buFont typeface="Arial" panose="020B0604020202020204" pitchFamily="34" charset="0"/>
              <a:buChar char="•"/>
            </a:pPr>
            <a:r>
              <a:rPr lang="en-GB" b="1" i="0">
                <a:solidFill>
                  <a:srgbClr val="383838"/>
                </a:solidFill>
                <a:effectLst/>
                <a:latin typeface="Lato" panose="020F0502020204030203" pitchFamily="34" charset="0"/>
              </a:rPr>
              <a:t>IB9X7 </a:t>
            </a:r>
            <a:r>
              <a:rPr lang="en-GB" b="0" i="0">
                <a:solidFill>
                  <a:srgbClr val="383838"/>
                </a:solidFill>
                <a:effectLst/>
                <a:latin typeface="Lato" panose="020F0502020204030203" pitchFamily="34" charset="0"/>
              </a:rPr>
              <a:t>Derivatives Securities*</a:t>
            </a:r>
          </a:p>
          <a:p>
            <a:pPr algn="l">
              <a:buFont typeface="Arial" panose="020B0604020202020204" pitchFamily="34" charset="0"/>
              <a:buChar char="•"/>
            </a:pPr>
            <a:r>
              <a:rPr lang="en-GB" b="1" i="0">
                <a:solidFill>
                  <a:srgbClr val="383838"/>
                </a:solidFill>
                <a:effectLst/>
                <a:latin typeface="Lato" panose="020F0502020204030203" pitchFamily="34" charset="0"/>
              </a:rPr>
              <a:t>IB9Y2 </a:t>
            </a:r>
            <a:r>
              <a:rPr lang="en-GB" b="0" i="0">
                <a:solidFill>
                  <a:srgbClr val="383838"/>
                </a:solidFill>
                <a:effectLst/>
                <a:latin typeface="Lato" panose="020F0502020204030203" pitchFamily="34" charset="0"/>
              </a:rPr>
              <a:t>Behavioural Finance*</a:t>
            </a:r>
          </a:p>
          <a:p>
            <a:pPr algn="l">
              <a:buFont typeface="Arial" panose="020B0604020202020204" pitchFamily="34" charset="0"/>
              <a:buChar char="•"/>
            </a:pPr>
            <a:r>
              <a:rPr lang="en-GB" b="1" i="0">
                <a:solidFill>
                  <a:srgbClr val="383838"/>
                </a:solidFill>
                <a:effectLst/>
                <a:latin typeface="Lato" panose="020F0502020204030203" pitchFamily="34" charset="0"/>
              </a:rPr>
              <a:t>IB9Y4 </a:t>
            </a:r>
            <a:r>
              <a:rPr lang="en-GB" b="0" i="0">
                <a:solidFill>
                  <a:srgbClr val="383838"/>
                </a:solidFill>
                <a:effectLst/>
                <a:latin typeface="Lato" panose="020F0502020204030203" pitchFamily="34" charset="0"/>
              </a:rPr>
              <a:t>International Financial Management*</a:t>
            </a:r>
          </a:p>
          <a:p>
            <a:pPr algn="l"/>
            <a:r>
              <a:rPr lang="en-GB" b="0" i="0">
                <a:solidFill>
                  <a:srgbClr val="383838"/>
                </a:solidFill>
                <a:effectLst/>
                <a:latin typeface="Lato" panose="020F0502020204030203" pitchFamily="34" charset="0"/>
              </a:rPr>
              <a:t>* Limited places. Please be aware that the Warwick Business School modules are challenging technical courses. You should have a strong mathematics and statistics or econometrics ability.</a:t>
            </a:r>
          </a:p>
          <a:p>
            <a:endParaRPr lang="en-GB"/>
          </a:p>
        </p:txBody>
      </p:sp>
      <p:sp>
        <p:nvSpPr>
          <p:cNvPr id="4" name="Slide Number Placeholder 3"/>
          <p:cNvSpPr>
            <a:spLocks noGrp="1"/>
          </p:cNvSpPr>
          <p:nvPr>
            <p:ph type="sldNum" sz="quarter" idx="5"/>
          </p:nvPr>
        </p:nvSpPr>
        <p:spPr/>
        <p:txBody>
          <a:bodyPr/>
          <a:lstStyle/>
          <a:p>
            <a:fld id="{008B6ED8-9D91-5E4C-8236-27D5494AAD9C}" type="slidenum">
              <a:rPr lang="en-US" smtClean="0"/>
              <a:t>9</a:t>
            </a:fld>
            <a:endParaRPr lang="en-US"/>
          </a:p>
        </p:txBody>
      </p:sp>
    </p:spTree>
    <p:extLst>
      <p:ext uri="{BB962C8B-B14F-4D97-AF65-F5344CB8AC3E}">
        <p14:creationId xmlns:p14="http://schemas.microsoft.com/office/powerpoint/2010/main" val="241990676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p:cNvSpPr/>
          <p:nvPr userDrawn="1"/>
        </p:nvSpPr>
        <p:spPr>
          <a:xfrm>
            <a:off x="0" y="0"/>
            <a:ext cx="9144000" cy="5143499"/>
          </a:xfrm>
          <a:prstGeom prst="rect">
            <a:avLst/>
          </a:prstGeom>
          <a:solidFill>
            <a:srgbClr val="51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p:cNvSpPr>
            <a:spLocks noGrp="1"/>
          </p:cNvSpPr>
          <p:nvPr>
            <p:ph type="ctrTitle" hasCustomPrompt="1"/>
          </p:nvPr>
        </p:nvSpPr>
        <p:spPr>
          <a:xfrm>
            <a:off x="603503" y="716074"/>
            <a:ext cx="6992433" cy="1122966"/>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a:t>TITLE GOES HERE IN CAPS</a:t>
            </a:r>
          </a:p>
        </p:txBody>
      </p:sp>
      <p:sp>
        <p:nvSpPr>
          <p:cNvPr id="8" name="Subtitle 2"/>
          <p:cNvSpPr>
            <a:spLocks noGrp="1"/>
          </p:cNvSpPr>
          <p:nvPr>
            <p:ph type="subTitle" idx="1" hasCustomPrompt="1"/>
          </p:nvPr>
        </p:nvSpPr>
        <p:spPr>
          <a:xfrm>
            <a:off x="603504" y="2315924"/>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Sub title goes here</a:t>
            </a:r>
          </a:p>
        </p:txBody>
      </p:sp>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 Placeholder 15"/>
          <p:cNvSpPr>
            <a:spLocks noGrp="1"/>
          </p:cNvSpPr>
          <p:nvPr>
            <p:ph type="body" sz="quarter" idx="12" hasCustomPrompt="1"/>
          </p:nvPr>
        </p:nvSpPr>
        <p:spPr>
          <a:xfrm>
            <a:off x="603250" y="3147348"/>
            <a:ext cx="6142455" cy="338137"/>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a:t>Date / location / additional info</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1" y="3808875"/>
            <a:ext cx="9372513" cy="1449751"/>
          </a:xfrm>
          <a:prstGeom prst="rect">
            <a:avLst/>
          </a:prstGeom>
        </p:spPr>
      </p:pic>
    </p:spTree>
    <p:extLst>
      <p:ext uri="{BB962C8B-B14F-4D97-AF65-F5344CB8AC3E}">
        <p14:creationId xmlns:p14="http://schemas.microsoft.com/office/powerpoint/2010/main" val="187811164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Rectangle 5"/>
          <p:cNvSpPr/>
          <p:nvPr userDrawn="1"/>
        </p:nvSpPr>
        <p:spPr>
          <a:xfrm>
            <a:off x="0" y="0"/>
            <a:ext cx="9144000" cy="5143499"/>
          </a:xfrm>
          <a:prstGeom prst="rect">
            <a:avLst/>
          </a:prstGeom>
          <a:solidFill>
            <a:srgbClr val="51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1" y="3808875"/>
            <a:ext cx="9372513" cy="1449751"/>
          </a:xfrm>
          <a:prstGeom prst="rect">
            <a:avLst/>
          </a:prstGeom>
        </p:spPr>
      </p:pic>
      <p:sp>
        <p:nvSpPr>
          <p:cNvPr id="9" name="Picture Placeholder 7"/>
          <p:cNvSpPr>
            <a:spLocks noGrp="1"/>
          </p:cNvSpPr>
          <p:nvPr>
            <p:ph type="pic" sz="quarter" idx="10"/>
          </p:nvPr>
        </p:nvSpPr>
        <p:spPr>
          <a:xfrm>
            <a:off x="674703" y="4195977"/>
            <a:ext cx="1258371" cy="657228"/>
          </a:xfrm>
          <a:prstGeom prst="rect">
            <a:avLst/>
          </a:prstGeom>
        </p:spPr>
        <p:txBody>
          <a:bodyPr/>
          <a:lstStyle/>
          <a:p>
            <a:endParaRPr lang="en-US"/>
          </a:p>
        </p:txBody>
      </p:sp>
      <p:sp>
        <p:nvSpPr>
          <p:cNvPr id="10" name="Picture Placeholder 7"/>
          <p:cNvSpPr>
            <a:spLocks noGrp="1"/>
          </p:cNvSpPr>
          <p:nvPr>
            <p:ph type="pic" sz="quarter" idx="11"/>
          </p:nvPr>
        </p:nvSpPr>
        <p:spPr>
          <a:xfrm>
            <a:off x="2134535" y="4195977"/>
            <a:ext cx="1258371" cy="657228"/>
          </a:xfrm>
          <a:prstGeom prst="rect">
            <a:avLst/>
          </a:prstGeom>
        </p:spPr>
        <p:txBody>
          <a:bodyPr/>
          <a:lstStyle/>
          <a:p>
            <a:endParaRPr lang="en-US"/>
          </a:p>
        </p:txBody>
      </p:sp>
      <p:sp>
        <p:nvSpPr>
          <p:cNvPr id="12" name="Title 1"/>
          <p:cNvSpPr>
            <a:spLocks noGrp="1"/>
          </p:cNvSpPr>
          <p:nvPr>
            <p:ph type="ctrTitle" hasCustomPrompt="1"/>
          </p:nvPr>
        </p:nvSpPr>
        <p:spPr>
          <a:xfrm>
            <a:off x="603503" y="716074"/>
            <a:ext cx="6992433" cy="1122966"/>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a:t>TITLE GOES HERE IN CAPS</a:t>
            </a:r>
          </a:p>
        </p:txBody>
      </p:sp>
      <p:sp>
        <p:nvSpPr>
          <p:cNvPr id="14" name="Subtitle 2"/>
          <p:cNvSpPr>
            <a:spLocks noGrp="1"/>
          </p:cNvSpPr>
          <p:nvPr>
            <p:ph type="subTitle" idx="1" hasCustomPrompt="1"/>
          </p:nvPr>
        </p:nvSpPr>
        <p:spPr>
          <a:xfrm>
            <a:off x="603504" y="2315924"/>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Sub title goes here</a:t>
            </a:r>
          </a:p>
        </p:txBody>
      </p:sp>
      <p:sp>
        <p:nvSpPr>
          <p:cNvPr id="15" name="Text Placeholder 15"/>
          <p:cNvSpPr>
            <a:spLocks noGrp="1"/>
          </p:cNvSpPr>
          <p:nvPr>
            <p:ph type="body" sz="quarter" idx="12" hasCustomPrompt="1"/>
          </p:nvPr>
        </p:nvSpPr>
        <p:spPr>
          <a:xfrm>
            <a:off x="603250" y="3147348"/>
            <a:ext cx="6142455" cy="338137"/>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a:t>Date / location / additional info</a:t>
            </a:r>
          </a:p>
        </p:txBody>
      </p:sp>
    </p:spTree>
    <p:extLst>
      <p:ext uri="{BB962C8B-B14F-4D97-AF65-F5344CB8AC3E}">
        <p14:creationId xmlns:p14="http://schemas.microsoft.com/office/powerpoint/2010/main" val="119571305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780752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470" y="-67296"/>
            <a:ext cx="9364192" cy="1448464"/>
          </a:xfrm>
          <a:prstGeom prst="rect">
            <a:avLst/>
          </a:prstGeom>
        </p:spPr>
      </p:pic>
      <p:sp>
        <p:nvSpPr>
          <p:cNvPr id="6" name="Text Placeholder 3"/>
          <p:cNvSpPr>
            <a:spLocks noGrp="1"/>
          </p:cNvSpPr>
          <p:nvPr>
            <p:ph type="body" sz="quarter" idx="4294967295"/>
          </p:nvPr>
        </p:nvSpPr>
        <p:spPr>
          <a:xfrm>
            <a:off x="884241" y="1763577"/>
            <a:ext cx="6110339" cy="2749156"/>
          </a:xfrm>
          <a:prstGeom prst="rect">
            <a:avLst/>
          </a:prstGeom>
        </p:spPr>
        <p:txBody>
          <a:bodyPr/>
          <a:lstStyle/>
          <a:p>
            <a:pPr>
              <a:buClr>
                <a:srgbClr val="511C6C"/>
              </a:buClr>
            </a:pPr>
            <a:r>
              <a:rPr lang="en-US">
                <a:latin typeface="+mn-lt"/>
              </a:rPr>
              <a:t>Important parts of the text can be </a:t>
            </a:r>
            <a:r>
              <a:rPr lang="en-US" b="1">
                <a:latin typeface="+mn-lt"/>
                <a:ea typeface="Avenir Next Demi Bold" charset="0"/>
                <a:cs typeface="Avenir Next Demi Bold" charset="0"/>
              </a:rPr>
              <a:t>highlighted in demi bold weight</a:t>
            </a:r>
            <a:r>
              <a:rPr lang="en-US">
                <a:latin typeface="+mn-lt"/>
              </a:rPr>
              <a:t> for added impact.</a:t>
            </a:r>
          </a:p>
          <a:p>
            <a:pPr>
              <a:buClr>
                <a:srgbClr val="511C6C"/>
              </a:buClr>
            </a:pPr>
            <a:r>
              <a:rPr lang="en-US" err="1">
                <a:latin typeface="+mn-lt"/>
              </a:rPr>
              <a:t>Nunc</a:t>
            </a:r>
            <a:r>
              <a:rPr lang="en-US">
                <a:latin typeface="+mn-lt"/>
              </a:rPr>
              <a:t> a </a:t>
            </a:r>
            <a:r>
              <a:rPr lang="en-US" err="1">
                <a:latin typeface="+mn-lt"/>
              </a:rPr>
              <a:t>nisl</a:t>
            </a:r>
            <a:r>
              <a:rPr lang="en-US">
                <a:latin typeface="+mn-lt"/>
              </a:rPr>
              <a:t> vitae </a:t>
            </a:r>
            <a:r>
              <a:rPr lang="en-US" b="1" err="1">
                <a:latin typeface="+mn-lt"/>
                <a:ea typeface="Avenir Next Demi Bold" charset="0"/>
                <a:cs typeface="Avenir Next Demi Bold" charset="0"/>
              </a:rPr>
              <a:t>massa</a:t>
            </a:r>
            <a:r>
              <a:rPr lang="en-US" b="1">
                <a:latin typeface="+mn-lt"/>
                <a:ea typeface="Avenir Next Demi Bold" charset="0"/>
                <a:cs typeface="Avenir Next Demi Bold" charset="0"/>
              </a:rPr>
              <a:t> </a:t>
            </a:r>
            <a:r>
              <a:rPr lang="en-US" b="1" err="1">
                <a:latin typeface="+mn-lt"/>
                <a:ea typeface="Avenir Next Demi Bold" charset="0"/>
                <a:cs typeface="Avenir Next Demi Bold" charset="0"/>
              </a:rPr>
              <a:t>volutpat</a:t>
            </a:r>
            <a:r>
              <a:rPr lang="en-US" b="1">
                <a:latin typeface="+mn-lt"/>
                <a:ea typeface="Avenir Next Demi Bold" charset="0"/>
                <a:cs typeface="Avenir Next Demi Bold" charset="0"/>
              </a:rPr>
              <a:t> </a:t>
            </a:r>
            <a:r>
              <a:rPr lang="en-US" b="1" err="1">
                <a:latin typeface="+mn-lt"/>
                <a:ea typeface="Avenir Next Demi Bold" charset="0"/>
                <a:cs typeface="Avenir Next Demi Bold" charset="0"/>
              </a:rPr>
              <a:t>volutpat</a:t>
            </a:r>
            <a:r>
              <a:rPr lang="en-US">
                <a:latin typeface="+mn-lt"/>
              </a:rPr>
              <a:t>. </a:t>
            </a:r>
            <a:r>
              <a:rPr lang="en-US" err="1">
                <a:latin typeface="+mn-lt"/>
              </a:rPr>
              <a:t>Sed</a:t>
            </a:r>
            <a:r>
              <a:rPr lang="en-US">
                <a:latin typeface="+mn-lt"/>
              </a:rPr>
              <a:t> </a:t>
            </a:r>
            <a:r>
              <a:rPr lang="en-US" err="1">
                <a:latin typeface="+mn-lt"/>
              </a:rPr>
              <a:t>bibendum</a:t>
            </a:r>
            <a:r>
              <a:rPr lang="en-US">
                <a:latin typeface="+mn-lt"/>
              </a:rPr>
              <a:t> </a:t>
            </a:r>
            <a:r>
              <a:rPr lang="en-US" err="1">
                <a:latin typeface="+mn-lt"/>
              </a:rPr>
              <a:t>mauris</a:t>
            </a:r>
            <a:r>
              <a:rPr lang="en-US">
                <a:latin typeface="+mn-lt"/>
              </a:rPr>
              <a:t> id </a:t>
            </a:r>
            <a:r>
              <a:rPr lang="en-US" err="1">
                <a:latin typeface="+mn-lt"/>
              </a:rPr>
              <a:t>rutrum</a:t>
            </a:r>
            <a:r>
              <a:rPr lang="en-US">
                <a:latin typeface="+mn-lt"/>
              </a:rPr>
              <a:t> </a:t>
            </a:r>
            <a:r>
              <a:rPr lang="en-US" err="1">
                <a:latin typeface="+mn-lt"/>
              </a:rPr>
              <a:t>feugiat</a:t>
            </a:r>
            <a:r>
              <a:rPr lang="en-US">
                <a:latin typeface="+mn-lt"/>
              </a:rPr>
              <a:t>.</a:t>
            </a:r>
          </a:p>
          <a:p>
            <a:pPr>
              <a:buClr>
                <a:srgbClr val="511C6C"/>
              </a:buClr>
            </a:pPr>
            <a:r>
              <a:rPr lang="en-US" b="1">
                <a:latin typeface="+mn-lt"/>
                <a:ea typeface="Avenir Next Demi Bold" charset="0"/>
                <a:cs typeface="Avenir Next Demi Bold" charset="0"/>
              </a:rPr>
              <a:t>Or every bullet point can be in demi bold</a:t>
            </a:r>
            <a:r>
              <a:rPr lang="en-US">
                <a:latin typeface="+mn-lt"/>
              </a:rPr>
              <a:t>.</a:t>
            </a:r>
          </a:p>
          <a:p>
            <a:pPr>
              <a:buClr>
                <a:srgbClr val="511C6C"/>
              </a:buClr>
            </a:pPr>
            <a:r>
              <a:rPr lang="en-US" err="1"/>
              <a:t>Nunc</a:t>
            </a:r>
            <a:r>
              <a:rPr lang="en-US"/>
              <a:t> a </a:t>
            </a:r>
            <a:r>
              <a:rPr lang="en-US" err="1"/>
              <a:t>nisl</a:t>
            </a:r>
            <a:r>
              <a:rPr lang="en-US"/>
              <a:t> vitae </a:t>
            </a:r>
            <a:r>
              <a:rPr lang="en-US" b="1" err="1">
                <a:ea typeface="Avenir Next Demi Bold" charset="0"/>
                <a:cs typeface="Avenir Next Demi Bold" charset="0"/>
              </a:rPr>
              <a:t>massa</a:t>
            </a:r>
            <a:r>
              <a:rPr lang="en-US" b="1">
                <a:ea typeface="Avenir Next Demi Bold" charset="0"/>
                <a:cs typeface="Avenir Next Demi Bold" charset="0"/>
              </a:rPr>
              <a:t> </a:t>
            </a:r>
            <a:r>
              <a:rPr lang="en-US" b="1" err="1">
                <a:ea typeface="Avenir Next Demi Bold" charset="0"/>
                <a:cs typeface="Avenir Next Demi Bold" charset="0"/>
              </a:rPr>
              <a:t>volutpat</a:t>
            </a:r>
            <a:r>
              <a:rPr lang="en-US" b="1">
                <a:ea typeface="Avenir Next Demi Bold" charset="0"/>
                <a:cs typeface="Avenir Next Demi Bold" charset="0"/>
              </a:rPr>
              <a:t> </a:t>
            </a:r>
            <a:r>
              <a:rPr lang="en-US" b="1" err="1">
                <a:ea typeface="Avenir Next Demi Bold" charset="0"/>
                <a:cs typeface="Avenir Next Demi Bold" charset="0"/>
              </a:rPr>
              <a:t>volutpat</a:t>
            </a:r>
            <a:r>
              <a:rPr lang="en-US"/>
              <a:t>. </a:t>
            </a:r>
            <a:r>
              <a:rPr lang="en-US" err="1"/>
              <a:t>Sed</a:t>
            </a:r>
            <a:r>
              <a:rPr lang="en-US"/>
              <a:t> </a:t>
            </a:r>
            <a:r>
              <a:rPr lang="en-US" err="1"/>
              <a:t>bibendum</a:t>
            </a:r>
            <a:r>
              <a:rPr lang="en-US"/>
              <a:t> </a:t>
            </a:r>
            <a:r>
              <a:rPr lang="en-US" err="1"/>
              <a:t>mauris</a:t>
            </a:r>
            <a:r>
              <a:rPr lang="en-US"/>
              <a:t> id </a:t>
            </a:r>
            <a:r>
              <a:rPr lang="en-US" err="1"/>
              <a:t>rutrum</a:t>
            </a:r>
            <a:r>
              <a:rPr lang="en-US"/>
              <a:t> </a:t>
            </a:r>
            <a:r>
              <a:rPr lang="en-US" err="1"/>
              <a:t>feugiat</a:t>
            </a:r>
            <a:r>
              <a:rPr lang="en-US"/>
              <a:t>.</a:t>
            </a:r>
          </a:p>
          <a:p>
            <a:pPr>
              <a:buClr>
                <a:srgbClr val="00B2DD"/>
              </a:buClr>
            </a:pPr>
            <a:endParaRPr lang="en-US">
              <a:latin typeface="+mn-lt"/>
            </a:endParaRPr>
          </a:p>
          <a:p>
            <a:pPr>
              <a:buClr>
                <a:srgbClr val="00B2DD"/>
              </a:buClr>
            </a:pPr>
            <a:endParaRPr lang="en-US">
              <a:latin typeface="+mn-lt"/>
            </a:endParaRPr>
          </a:p>
        </p:txBody>
      </p:sp>
      <p:sp>
        <p:nvSpPr>
          <p:cNvPr id="7" name="Text Placeholder 4"/>
          <p:cNvSpPr>
            <a:spLocks noGrp="1"/>
          </p:cNvSpPr>
          <p:nvPr>
            <p:ph type="body" sz="quarter" idx="4294967295"/>
          </p:nvPr>
        </p:nvSpPr>
        <p:spPr>
          <a:xfrm>
            <a:off x="884242" y="1215700"/>
            <a:ext cx="5373684" cy="380867"/>
          </a:xfrm>
          <a:prstGeom prst="rect">
            <a:avLst/>
          </a:prstGeom>
        </p:spPr>
        <p:txBody>
          <a:bodyPr/>
          <a:lstStyle/>
          <a:p>
            <a:pPr marL="0" indent="0">
              <a:buNone/>
            </a:pPr>
            <a:r>
              <a:rPr lang="en-US">
                <a:solidFill>
                  <a:srgbClr val="511C6C"/>
                </a:solidFill>
                <a:latin typeface="+mn-lt"/>
              </a:rPr>
              <a:t>Page title (more bullet points)</a:t>
            </a:r>
          </a:p>
          <a:p>
            <a:endParaRPr lang="en-US">
              <a:solidFill>
                <a:srgbClr val="00B2DD"/>
              </a:solidFill>
              <a:latin typeface="+mn-lt"/>
            </a:endParaRPr>
          </a:p>
        </p:txBody>
      </p:sp>
    </p:spTree>
    <p:extLst>
      <p:ext uri="{BB962C8B-B14F-4D97-AF65-F5344CB8AC3E}">
        <p14:creationId xmlns:p14="http://schemas.microsoft.com/office/powerpoint/2010/main" val="199171393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Comparison">
    <p:bg>
      <p:bgPr>
        <a:solidFill>
          <a:srgbClr val="F2EDE8"/>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1D4DD877-C70B-459D-9C5D-4F2FC62F24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246418015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0438565"/>
      </p:ext>
    </p:extLst>
  </p:cSld>
  <p:clrMap bg1="lt1" tx1="dk1" bg2="lt2" tx2="dk2" accent1="accent1" accent2="accent2" accent3="accent3" accent4="accent4" accent5="accent5" accent6="accent6" hlink="hlink" folHlink="folHlink"/>
  <p:sldLayoutIdLst>
    <p:sldLayoutId id="2147483666" r:id="rId1"/>
    <p:sldLayoutId id="2147483680" r:id="rId2"/>
    <p:sldLayoutId id="2147483667" r:id="rId3"/>
    <p:sldLayoutId id="2147483693" r:id="rId4"/>
    <p:sldLayoutId id="2147483694" r:id="rId5"/>
  </p:sldLayoutIdLst>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png"/><Relationship Id="rId7"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 Id="rId9"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hyperlink" Target="https://warwick.ac.uk/fac/soc/economics/staff/akaralisisaac/" TargetMode="External"/><Relationship Id="rId2" Type="http://schemas.openxmlformats.org/officeDocument/2006/relationships/notesSlide" Target="../notesSlides/notesSlide19.xml"/><Relationship Id="rId1" Type="http://schemas.openxmlformats.org/officeDocument/2006/relationships/slideLayout" Target="../slideLayouts/slideLayout4.xml"/><Relationship Id="rId5" Type="http://schemas.openxmlformats.org/officeDocument/2006/relationships/image" Target="../media/image24.png"/><Relationship Id="rId4" Type="http://schemas.openxmlformats.org/officeDocument/2006/relationships/hyperlink" Target="mailto:a.karalis-isaac%20at%20warwick.ac.uk"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hyperlink" Target="https://warwick.ac.uk/fac/soc/economics/prospective/msc/careers" TargetMode="External"/><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25.png"/></Relationships>
</file>

<file path=ppt/slides/_rels/slide23.xml.rels><?xml version="1.0" encoding="UTF-8" standalone="yes"?>
<Relationships xmlns="http://schemas.openxmlformats.org/package/2006/relationships"><Relationship Id="rId3" Type="http://schemas.openxmlformats.org/officeDocument/2006/relationships/hyperlink" Target="https://warwick.ac.uk/fac/soc/economics/current/msc/resources/gsslc" TargetMode="External"/><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hyperlink" Target="mailto:economics.pgoffice@warwick.ac.uk"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jpeg"/><Relationship Id="rId7"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jpeg"/><Relationship Id="rId10" Type="http://schemas.openxmlformats.org/officeDocument/2006/relationships/image" Target="../media/image21.jpeg"/><Relationship Id="rId4" Type="http://schemas.openxmlformats.org/officeDocument/2006/relationships/image" Target="../media/image15.jpeg"/><Relationship Id="rId9" Type="http://schemas.openxmlformats.org/officeDocument/2006/relationships/image" Target="../media/image20.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andbook"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03504" y="1307507"/>
            <a:ext cx="6992433" cy="1799901"/>
          </a:xfrm>
        </p:spPr>
        <p:txBody>
          <a:bodyPr/>
          <a:lstStyle/>
          <a:p>
            <a:r>
              <a:rPr lang="en-GB"/>
              <a:t>MSc EIFE</a:t>
            </a:r>
            <a:br>
              <a:rPr lang="en-GB"/>
            </a:br>
            <a:r>
              <a:rPr lang="en-GB"/>
              <a:t>Introductory Meeting</a:t>
            </a:r>
          </a:p>
        </p:txBody>
      </p:sp>
      <p:sp>
        <p:nvSpPr>
          <p:cNvPr id="3" name="Subtitle 2"/>
          <p:cNvSpPr>
            <a:spLocks noGrp="1"/>
          </p:cNvSpPr>
          <p:nvPr>
            <p:ph type="subTitle" idx="1"/>
          </p:nvPr>
        </p:nvSpPr>
        <p:spPr>
          <a:xfrm>
            <a:off x="603504" y="3000607"/>
            <a:ext cx="6858000" cy="334280"/>
          </a:xfrm>
        </p:spPr>
        <p:txBody>
          <a:bodyPr/>
          <a:lstStyle/>
          <a:p>
            <a:r>
              <a:rPr lang="en-GB" dirty="0"/>
              <a:t>Alex Karalis Isaac, 9 October 2025</a:t>
            </a:r>
          </a:p>
        </p:txBody>
      </p:sp>
    </p:spTree>
    <p:extLst>
      <p:ext uri="{BB962C8B-B14F-4D97-AF65-F5344CB8AC3E}">
        <p14:creationId xmlns:p14="http://schemas.microsoft.com/office/powerpoint/2010/main" val="174814979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1E4C14-7F8D-126C-69E2-257C66FCC45B}"/>
            </a:ext>
          </a:extLst>
        </p:cNvPr>
        <p:cNvGrpSpPr/>
        <p:nvPr/>
      </p:nvGrpSpPr>
      <p:grpSpPr>
        <a:xfrm>
          <a:off x="0" y="0"/>
          <a:ext cx="0" cy="0"/>
          <a:chOff x="0" y="0"/>
          <a:chExt cx="0" cy="0"/>
        </a:xfrm>
      </p:grpSpPr>
      <p:sp>
        <p:nvSpPr>
          <p:cNvPr id="6" name="Text Placeholder 3">
            <a:extLst>
              <a:ext uri="{FF2B5EF4-FFF2-40B4-BE49-F238E27FC236}">
                <a16:creationId xmlns:a16="http://schemas.microsoft.com/office/drawing/2014/main" id="{6D9291F3-C26A-212A-F838-47B337C11C1F}"/>
              </a:ext>
            </a:extLst>
          </p:cNvPr>
          <p:cNvSpPr>
            <a:spLocks noGrp="1"/>
          </p:cNvSpPr>
          <p:nvPr>
            <p:ph type="body" sz="quarter" idx="4294967295"/>
          </p:nvPr>
        </p:nvSpPr>
        <p:spPr>
          <a:xfrm>
            <a:off x="465141" y="1467317"/>
            <a:ext cx="7821609" cy="3441014"/>
          </a:xfrm>
          <a:prstGeom prst="rect">
            <a:avLst/>
          </a:prstGeom>
        </p:spPr>
        <p:txBody>
          <a:bodyPr/>
          <a:lstStyle/>
          <a:p>
            <a:pPr marL="0" indent="0">
              <a:buClr>
                <a:srgbClr val="00B2DD"/>
              </a:buClr>
              <a:buNone/>
            </a:pPr>
            <a:r>
              <a:rPr lang="en-US" dirty="0">
                <a:latin typeface="+mn-lt"/>
              </a:rPr>
              <a:t>Presentation of Optional Modules session</a:t>
            </a:r>
          </a:p>
          <a:p>
            <a:pPr marL="0" indent="0">
              <a:buClr>
                <a:srgbClr val="00B2DD"/>
              </a:buClr>
              <a:buNone/>
            </a:pPr>
            <a:r>
              <a:rPr lang="en-US" dirty="0">
                <a:latin typeface="+mn-lt"/>
              </a:rPr>
              <a:t>Friday 10 October 9.00 – 12.00  Lib 2</a:t>
            </a:r>
          </a:p>
          <a:p>
            <a:pPr marL="0" indent="0">
              <a:buClr>
                <a:srgbClr val="00B2DD"/>
              </a:buClr>
              <a:buNone/>
            </a:pPr>
            <a:endParaRPr lang="en-US" dirty="0"/>
          </a:p>
          <a:p>
            <a:pPr marL="0" indent="0">
              <a:buClr>
                <a:srgbClr val="00B2DD"/>
              </a:buClr>
              <a:buNone/>
            </a:pPr>
            <a:r>
              <a:rPr lang="en-US" dirty="0">
                <a:latin typeface="+mn-lt"/>
              </a:rPr>
              <a:t>Academic Personal Tutor session </a:t>
            </a:r>
          </a:p>
          <a:p>
            <a:pPr marL="0" indent="0">
              <a:buClr>
                <a:srgbClr val="00B2DD"/>
              </a:buClr>
              <a:buNone/>
            </a:pPr>
            <a:r>
              <a:rPr lang="en-US" dirty="0"/>
              <a:t>Friday 10 October 13.30 -14.30  OC1.07 Subham Kailthya</a:t>
            </a:r>
            <a:endParaRPr lang="en-US" dirty="0">
              <a:latin typeface="+mn-lt"/>
            </a:endParaRPr>
          </a:p>
          <a:p>
            <a:pPr marL="0" indent="0">
              <a:buClr>
                <a:srgbClr val="00B2DD"/>
              </a:buClr>
              <a:buNone/>
            </a:pPr>
            <a:endParaRPr lang="en-US" dirty="0">
              <a:latin typeface="+mn-lt"/>
            </a:endParaRPr>
          </a:p>
          <a:p>
            <a:pPr marL="0" indent="0">
              <a:buClr>
                <a:srgbClr val="00B2DD"/>
              </a:buClr>
              <a:buNone/>
            </a:pPr>
            <a:r>
              <a:rPr lang="en-US" dirty="0"/>
              <a:t>Module Registration deadline is Monday 20 October </a:t>
            </a:r>
            <a:r>
              <a:rPr lang="en-US" sz="1800" dirty="0"/>
              <a:t>(you cannot make any changes after this date until the beginning of term 2)</a:t>
            </a:r>
          </a:p>
        </p:txBody>
      </p:sp>
      <p:sp>
        <p:nvSpPr>
          <p:cNvPr id="7" name="Text Placeholder 4">
            <a:extLst>
              <a:ext uri="{FF2B5EF4-FFF2-40B4-BE49-F238E27FC236}">
                <a16:creationId xmlns:a16="http://schemas.microsoft.com/office/drawing/2014/main" id="{E8622C94-6682-5CF9-F42A-A1DE5E139A87}"/>
              </a:ext>
            </a:extLst>
          </p:cNvPr>
          <p:cNvSpPr>
            <a:spLocks noGrp="1"/>
          </p:cNvSpPr>
          <p:nvPr>
            <p:ph type="body" sz="quarter" idx="4294967295"/>
          </p:nvPr>
        </p:nvSpPr>
        <p:spPr>
          <a:xfrm>
            <a:off x="465142" y="929950"/>
            <a:ext cx="5373684" cy="380867"/>
          </a:xfrm>
          <a:prstGeom prst="rect">
            <a:avLst/>
          </a:prstGeom>
        </p:spPr>
        <p:txBody>
          <a:bodyPr/>
          <a:lstStyle/>
          <a:p>
            <a:pPr marL="0" indent="0">
              <a:buNone/>
            </a:pPr>
            <a:r>
              <a:rPr lang="en-US" sz="2800" b="1">
                <a:solidFill>
                  <a:srgbClr val="511C6C"/>
                </a:solidFill>
              </a:rPr>
              <a:t>Optional modules</a:t>
            </a:r>
            <a:endParaRPr lang="en-US" sz="2800" b="1">
              <a:solidFill>
                <a:srgbClr val="511C6C"/>
              </a:solidFill>
              <a:latin typeface="+mn-lt"/>
            </a:endParaRPr>
          </a:p>
        </p:txBody>
      </p:sp>
    </p:spTree>
    <p:extLst>
      <p:ext uri="{BB962C8B-B14F-4D97-AF65-F5344CB8AC3E}">
        <p14:creationId xmlns:p14="http://schemas.microsoft.com/office/powerpoint/2010/main" val="11089367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a:spLocks noGrp="1"/>
          </p:cNvSpPr>
          <p:nvPr>
            <p:ph type="body" sz="quarter" idx="4294967295"/>
          </p:nvPr>
        </p:nvSpPr>
        <p:spPr>
          <a:xfrm>
            <a:off x="465141" y="1477827"/>
            <a:ext cx="8383584" cy="2749156"/>
          </a:xfrm>
          <a:prstGeom prst="rect">
            <a:avLst/>
          </a:prstGeom>
        </p:spPr>
        <p:txBody>
          <a:bodyPr/>
          <a:lstStyle/>
          <a:p>
            <a:pPr>
              <a:spcBef>
                <a:spcPts val="1800"/>
              </a:spcBef>
              <a:buClrTx/>
              <a:defRPr/>
            </a:pPr>
            <a:endParaRPr lang="en-US" altLang="en-US" sz="2000" dirty="0"/>
          </a:p>
          <a:p>
            <a:pPr>
              <a:spcBef>
                <a:spcPts val="1800"/>
              </a:spcBef>
              <a:buClrTx/>
              <a:defRPr/>
            </a:pPr>
            <a:r>
              <a:rPr lang="en-US" altLang="en-US" sz="2000" dirty="0"/>
              <a:t>Submission deadline: 16 September 2026</a:t>
            </a:r>
          </a:p>
          <a:p>
            <a:pPr>
              <a:spcBef>
                <a:spcPts val="1800"/>
              </a:spcBef>
              <a:buClrTx/>
              <a:defRPr/>
            </a:pPr>
            <a:r>
              <a:rPr lang="en-US" altLang="en-US" sz="2000" dirty="0"/>
              <a:t>Proposal: 29 June 2026</a:t>
            </a:r>
          </a:p>
          <a:p>
            <a:pPr>
              <a:spcBef>
                <a:spcPts val="1800"/>
              </a:spcBef>
              <a:buClrTx/>
              <a:defRPr/>
            </a:pPr>
            <a:r>
              <a:rPr lang="en-US" altLang="en-US" sz="2000" dirty="0"/>
              <a:t>Proposed title and supervisor: 13 April 2026</a:t>
            </a:r>
            <a:br>
              <a:rPr lang="en-US" altLang="en-US" sz="2000" dirty="0"/>
            </a:br>
            <a:r>
              <a:rPr lang="en-US" altLang="en-US" sz="2000" dirty="0"/>
              <a:t>(must be approved by Director MSc EIFE)</a:t>
            </a:r>
          </a:p>
          <a:p>
            <a:pPr>
              <a:spcBef>
                <a:spcPts val="1800"/>
              </a:spcBef>
              <a:buClrTx/>
              <a:defRPr/>
            </a:pPr>
            <a:r>
              <a:rPr lang="en-US" sz="2000" dirty="0">
                <a:latin typeface="+mn-lt"/>
              </a:rPr>
              <a:t>Start thinking about a topic: Now!</a:t>
            </a:r>
          </a:p>
        </p:txBody>
      </p:sp>
      <p:sp>
        <p:nvSpPr>
          <p:cNvPr id="7" name="Text Placeholder 4"/>
          <p:cNvSpPr>
            <a:spLocks noGrp="1"/>
          </p:cNvSpPr>
          <p:nvPr>
            <p:ph type="body" sz="quarter" idx="4294967295"/>
          </p:nvPr>
        </p:nvSpPr>
        <p:spPr>
          <a:xfrm>
            <a:off x="465142" y="929950"/>
            <a:ext cx="5373684" cy="380867"/>
          </a:xfrm>
          <a:prstGeom prst="rect">
            <a:avLst/>
          </a:prstGeom>
        </p:spPr>
        <p:txBody>
          <a:bodyPr/>
          <a:lstStyle/>
          <a:p>
            <a:pPr marL="0" indent="0">
              <a:buNone/>
            </a:pPr>
            <a:r>
              <a:rPr lang="en-US" sz="2800" b="1">
                <a:solidFill>
                  <a:srgbClr val="511C6C"/>
                </a:solidFill>
              </a:rPr>
              <a:t>Dissertation</a:t>
            </a:r>
          </a:p>
        </p:txBody>
      </p:sp>
    </p:spTree>
    <p:extLst>
      <p:ext uri="{BB962C8B-B14F-4D97-AF65-F5344CB8AC3E}">
        <p14:creationId xmlns:p14="http://schemas.microsoft.com/office/powerpoint/2010/main" val="162396663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a:spLocks noGrp="1"/>
          </p:cNvSpPr>
          <p:nvPr>
            <p:ph type="body" sz="quarter" idx="4294967295"/>
          </p:nvPr>
        </p:nvSpPr>
        <p:spPr>
          <a:xfrm>
            <a:off x="465141" y="1477827"/>
            <a:ext cx="8383584" cy="2749156"/>
          </a:xfrm>
          <a:prstGeom prst="rect">
            <a:avLst/>
          </a:prstGeom>
        </p:spPr>
        <p:txBody>
          <a:bodyPr/>
          <a:lstStyle/>
          <a:p>
            <a:pPr marL="0" indent="0">
              <a:spcAft>
                <a:spcPts val="600"/>
              </a:spcAft>
              <a:buClrTx/>
              <a:buNone/>
              <a:defRPr/>
            </a:pPr>
            <a:r>
              <a:rPr lang="en-GB" sz="1800"/>
              <a:t>Topic must be in (international) financial economics</a:t>
            </a:r>
          </a:p>
          <a:p>
            <a:pPr>
              <a:buClrTx/>
              <a:defRPr/>
            </a:pPr>
            <a:r>
              <a:rPr lang="en-GB" sz="1400"/>
              <a:t>The impact of RMB exchange rate volatility on Chinese foreign exchange reserves</a:t>
            </a:r>
            <a:endParaRPr lang="en-GB" sz="1200"/>
          </a:p>
          <a:p>
            <a:pPr>
              <a:buClrTx/>
              <a:defRPr/>
            </a:pPr>
            <a:r>
              <a:rPr lang="en-GB" sz="1400"/>
              <a:t>The </a:t>
            </a:r>
            <a:r>
              <a:rPr lang="en-GB" sz="1400" err="1"/>
              <a:t>spillover</a:t>
            </a:r>
            <a:r>
              <a:rPr lang="en-GB" sz="1400"/>
              <a:t> effects of U.S. quantitative easing on BRICS countries</a:t>
            </a:r>
            <a:endParaRPr lang="en-GB" sz="1200"/>
          </a:p>
          <a:p>
            <a:pPr>
              <a:buClrTx/>
              <a:defRPr/>
            </a:pPr>
            <a:r>
              <a:rPr lang="en-GB" sz="1400"/>
              <a:t>Regulation of cryptocurrencies</a:t>
            </a:r>
            <a:endParaRPr lang="en-GB" sz="1200"/>
          </a:p>
          <a:p>
            <a:pPr>
              <a:buClrTx/>
              <a:defRPr/>
            </a:pPr>
            <a:r>
              <a:rPr lang="en-GB" sz="1400"/>
              <a:t>Financial development and income distribution : The case of the US bank branch deregulation</a:t>
            </a:r>
            <a:endParaRPr lang="en-GB" sz="1200"/>
          </a:p>
          <a:p>
            <a:pPr>
              <a:buClrTx/>
              <a:defRPr/>
            </a:pPr>
            <a:r>
              <a:rPr lang="en-GB" sz="1400"/>
              <a:t>The impact of third-party internet payments on the money multiplier</a:t>
            </a:r>
            <a:endParaRPr lang="en-GB" sz="1200"/>
          </a:p>
          <a:p>
            <a:pPr>
              <a:buClrTx/>
              <a:defRPr/>
            </a:pPr>
            <a:r>
              <a:rPr lang="en-GB" sz="1400"/>
              <a:t>The impact of the EU debt crises on Chinese FDI inflows</a:t>
            </a:r>
          </a:p>
          <a:p>
            <a:pPr>
              <a:defRPr/>
            </a:pPr>
            <a:r>
              <a:rPr lang="en-GB" sz="1400"/>
              <a:t>The impact of electronic payment on banking performance in Thailand </a:t>
            </a:r>
          </a:p>
          <a:p>
            <a:pPr>
              <a:defRPr/>
            </a:pPr>
            <a:r>
              <a:rPr lang="en-GB" sz="1400"/>
              <a:t>The effect of information disclosure on the cost of equity financing </a:t>
            </a:r>
          </a:p>
          <a:p>
            <a:pPr>
              <a:defRPr/>
            </a:pPr>
            <a:r>
              <a:rPr lang="en-GB" sz="1400"/>
              <a:t>An early-warning model of sovereign default</a:t>
            </a:r>
          </a:p>
        </p:txBody>
      </p:sp>
      <p:sp>
        <p:nvSpPr>
          <p:cNvPr id="7" name="Text Placeholder 4"/>
          <p:cNvSpPr>
            <a:spLocks noGrp="1"/>
          </p:cNvSpPr>
          <p:nvPr>
            <p:ph type="body" sz="quarter" idx="4294967295"/>
          </p:nvPr>
        </p:nvSpPr>
        <p:spPr>
          <a:xfrm>
            <a:off x="465142" y="929950"/>
            <a:ext cx="5373684" cy="380867"/>
          </a:xfrm>
          <a:prstGeom prst="rect">
            <a:avLst/>
          </a:prstGeom>
        </p:spPr>
        <p:txBody>
          <a:bodyPr/>
          <a:lstStyle/>
          <a:p>
            <a:pPr marL="0" indent="0">
              <a:buNone/>
            </a:pPr>
            <a:r>
              <a:rPr lang="en-US" sz="2800" b="1">
                <a:solidFill>
                  <a:srgbClr val="511C6C"/>
                </a:solidFill>
              </a:rPr>
              <a:t>Dissertation: examples of titles</a:t>
            </a:r>
          </a:p>
        </p:txBody>
      </p:sp>
    </p:spTree>
    <p:extLst>
      <p:ext uri="{BB962C8B-B14F-4D97-AF65-F5344CB8AC3E}">
        <p14:creationId xmlns:p14="http://schemas.microsoft.com/office/powerpoint/2010/main" val="188357439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a:spLocks noGrp="1"/>
          </p:cNvSpPr>
          <p:nvPr>
            <p:ph type="body" sz="quarter" idx="4294967295"/>
          </p:nvPr>
        </p:nvSpPr>
        <p:spPr>
          <a:xfrm>
            <a:off x="465141" y="1477827"/>
            <a:ext cx="8383584" cy="2749156"/>
          </a:xfrm>
          <a:prstGeom prst="rect">
            <a:avLst/>
          </a:prstGeom>
        </p:spPr>
        <p:txBody>
          <a:bodyPr/>
          <a:lstStyle/>
          <a:p>
            <a:pPr marL="0" indent="0">
              <a:spcAft>
                <a:spcPts val="600"/>
              </a:spcAft>
              <a:buClrTx/>
              <a:buNone/>
              <a:defRPr/>
            </a:pPr>
            <a:r>
              <a:rPr lang="en-GB" sz="1800"/>
              <a:t>International financial economics, broadly defined …</a:t>
            </a:r>
          </a:p>
          <a:p>
            <a:pPr>
              <a:defRPr/>
            </a:pPr>
            <a:r>
              <a:rPr lang="en-GB" sz="1400"/>
              <a:t>The impact of tax policy on foreign direct investment and economic performance of EU countries</a:t>
            </a:r>
            <a:endParaRPr lang="en-GB" sz="1200"/>
          </a:p>
          <a:p>
            <a:pPr>
              <a:buClrTx/>
              <a:defRPr/>
            </a:pPr>
            <a:r>
              <a:rPr lang="en-GB" sz="1400"/>
              <a:t>Real estate pricing in Hong Kong under a fixed exchange rate</a:t>
            </a:r>
            <a:endParaRPr lang="en-GB" sz="1200"/>
          </a:p>
          <a:p>
            <a:r>
              <a:rPr lang="en-GB" sz="1400"/>
              <a:t>Pollution and international trade</a:t>
            </a:r>
          </a:p>
          <a:p>
            <a:r>
              <a:rPr lang="en-GB" sz="1400"/>
              <a:t>The development of e-commerce and the transformation of foreign trade in China</a:t>
            </a:r>
          </a:p>
          <a:p>
            <a:r>
              <a:rPr lang="en-GB" sz="1400"/>
              <a:t>Do developing countries rely heavily on remittance payments? </a:t>
            </a:r>
          </a:p>
          <a:p>
            <a:r>
              <a:rPr lang="en-GB" sz="1400"/>
              <a:t>The performance of Taylor Rule in the UK after 1993 </a:t>
            </a:r>
          </a:p>
          <a:p>
            <a:r>
              <a:rPr lang="en-GB" sz="1400"/>
              <a:t>The monetary transmission mechanism via the housing channel: Consumption evidence from the UK </a:t>
            </a:r>
          </a:p>
        </p:txBody>
      </p:sp>
      <p:sp>
        <p:nvSpPr>
          <p:cNvPr id="7" name="Text Placeholder 4"/>
          <p:cNvSpPr>
            <a:spLocks noGrp="1"/>
          </p:cNvSpPr>
          <p:nvPr>
            <p:ph type="body" sz="quarter" idx="4294967295"/>
          </p:nvPr>
        </p:nvSpPr>
        <p:spPr>
          <a:xfrm>
            <a:off x="465142" y="929950"/>
            <a:ext cx="5373684" cy="380867"/>
          </a:xfrm>
          <a:prstGeom prst="rect">
            <a:avLst/>
          </a:prstGeom>
        </p:spPr>
        <p:txBody>
          <a:bodyPr/>
          <a:lstStyle/>
          <a:p>
            <a:pPr marL="0" indent="0">
              <a:buNone/>
            </a:pPr>
            <a:r>
              <a:rPr lang="en-US" sz="2800" b="1">
                <a:solidFill>
                  <a:srgbClr val="511C6C"/>
                </a:solidFill>
              </a:rPr>
              <a:t>Dissertation: examples of titles</a:t>
            </a:r>
          </a:p>
        </p:txBody>
      </p:sp>
    </p:spTree>
    <p:extLst>
      <p:ext uri="{BB962C8B-B14F-4D97-AF65-F5344CB8AC3E}">
        <p14:creationId xmlns:p14="http://schemas.microsoft.com/office/powerpoint/2010/main" val="355672805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a:spLocks noGrp="1"/>
          </p:cNvSpPr>
          <p:nvPr>
            <p:ph type="body" sz="quarter" idx="4294967295"/>
          </p:nvPr>
        </p:nvSpPr>
        <p:spPr>
          <a:xfrm>
            <a:off x="465141" y="1477827"/>
            <a:ext cx="8383584" cy="2749156"/>
          </a:xfrm>
          <a:prstGeom prst="rect">
            <a:avLst/>
          </a:prstGeom>
        </p:spPr>
        <p:txBody>
          <a:bodyPr/>
          <a:lstStyle/>
          <a:p>
            <a:pPr marL="0" indent="0">
              <a:spcAft>
                <a:spcPts val="600"/>
              </a:spcAft>
              <a:buClrTx/>
              <a:buNone/>
              <a:defRPr/>
            </a:pPr>
            <a:r>
              <a:rPr lang="en-GB" sz="1800"/>
              <a:t>But there are limits! Other topics are possible, but must be approved</a:t>
            </a:r>
            <a:endParaRPr lang="en-GB" sz="1100"/>
          </a:p>
          <a:p>
            <a:r>
              <a:rPr lang="en-GB" sz="1400"/>
              <a:t>The impact of reverse offshoring on technological innovation:</a:t>
            </a:r>
            <a:br>
              <a:rPr lang="en-GB" sz="1400"/>
            </a:br>
            <a:r>
              <a:rPr lang="en-GB" sz="1400"/>
              <a:t>An empirical study of China’s mechanical and electrical Industry </a:t>
            </a:r>
          </a:p>
          <a:p>
            <a:r>
              <a:rPr lang="en-GB" sz="1400"/>
              <a:t>The impact of visa regimes on international trade and investment </a:t>
            </a:r>
          </a:p>
          <a:p>
            <a:r>
              <a:rPr lang="en-GB" sz="1400"/>
              <a:t>The impact of female employment on economy growth </a:t>
            </a:r>
          </a:p>
          <a:p>
            <a:r>
              <a:rPr lang="en-GB" sz="1400"/>
              <a:t>The influence of two-child policy on urban and rural migration in China </a:t>
            </a:r>
          </a:p>
          <a:p>
            <a:r>
              <a:rPr lang="en-GB" sz="1400"/>
              <a:t>P2P downloading and CD sales, cannibalizing or complementing? </a:t>
            </a:r>
          </a:p>
          <a:p>
            <a:r>
              <a:rPr lang="en-GB" sz="1400"/>
              <a:t>The impact of income inequality on crime </a:t>
            </a:r>
          </a:p>
          <a:p>
            <a:r>
              <a:rPr lang="en-GB" sz="1400"/>
              <a:t>The survival of Michelin-star restaurants</a:t>
            </a:r>
          </a:p>
        </p:txBody>
      </p:sp>
      <p:sp>
        <p:nvSpPr>
          <p:cNvPr id="7" name="Text Placeholder 4"/>
          <p:cNvSpPr>
            <a:spLocks noGrp="1"/>
          </p:cNvSpPr>
          <p:nvPr>
            <p:ph type="body" sz="quarter" idx="4294967295"/>
          </p:nvPr>
        </p:nvSpPr>
        <p:spPr>
          <a:xfrm>
            <a:off x="465142" y="929950"/>
            <a:ext cx="5373684" cy="380867"/>
          </a:xfrm>
          <a:prstGeom prst="rect">
            <a:avLst/>
          </a:prstGeom>
        </p:spPr>
        <p:txBody>
          <a:bodyPr/>
          <a:lstStyle/>
          <a:p>
            <a:pPr marL="0" indent="0">
              <a:buNone/>
            </a:pPr>
            <a:r>
              <a:rPr lang="en-US" sz="2800" b="1">
                <a:solidFill>
                  <a:srgbClr val="511C6C"/>
                </a:solidFill>
              </a:rPr>
              <a:t>Dissertation: examples of titles</a:t>
            </a:r>
          </a:p>
        </p:txBody>
      </p:sp>
    </p:spTree>
    <p:extLst>
      <p:ext uri="{BB962C8B-B14F-4D97-AF65-F5344CB8AC3E}">
        <p14:creationId xmlns:p14="http://schemas.microsoft.com/office/powerpoint/2010/main" val="207190257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a:spLocks noGrp="1"/>
          </p:cNvSpPr>
          <p:nvPr>
            <p:ph type="body" sz="quarter" idx="4294967295"/>
          </p:nvPr>
        </p:nvSpPr>
        <p:spPr>
          <a:xfrm>
            <a:off x="465141" y="1477827"/>
            <a:ext cx="7821609" cy="3207384"/>
          </a:xfrm>
          <a:prstGeom prst="rect">
            <a:avLst/>
          </a:prstGeom>
        </p:spPr>
        <p:txBody>
          <a:bodyPr/>
          <a:lstStyle/>
          <a:p>
            <a:pPr>
              <a:spcAft>
                <a:spcPct val="10000"/>
              </a:spcAft>
              <a:defRPr/>
            </a:pPr>
            <a:r>
              <a:rPr lang="en-GB" sz="1600" dirty="0"/>
              <a:t>Purpose of the workshop</a:t>
            </a:r>
          </a:p>
          <a:p>
            <a:pPr lvl="1">
              <a:spcAft>
                <a:spcPct val="10000"/>
              </a:spcAft>
              <a:defRPr/>
            </a:pPr>
            <a:r>
              <a:rPr lang="en-GB" sz="1400" dirty="0"/>
              <a:t>Help you find a </a:t>
            </a:r>
            <a:r>
              <a:rPr lang="en-GB" sz="1400" b="1" dirty="0"/>
              <a:t>dissertation topic</a:t>
            </a:r>
            <a:br>
              <a:rPr lang="en-GB" sz="1400" dirty="0"/>
            </a:br>
            <a:r>
              <a:rPr lang="en-GB" sz="1400" dirty="0"/>
              <a:t>e.g. speakers on contemporary topics in (international) finance</a:t>
            </a:r>
          </a:p>
          <a:p>
            <a:pPr lvl="1">
              <a:spcAft>
                <a:spcPct val="10000"/>
              </a:spcAft>
              <a:defRPr/>
            </a:pPr>
            <a:r>
              <a:rPr lang="en-GB" sz="1400" dirty="0"/>
              <a:t>Help you to </a:t>
            </a:r>
            <a:r>
              <a:rPr lang="en-GB" sz="1400" b="1" dirty="0"/>
              <a:t>develop your dissertation</a:t>
            </a:r>
            <a:br>
              <a:rPr lang="en-GB" sz="1400" dirty="0"/>
            </a:br>
            <a:r>
              <a:rPr lang="en-GB" sz="1400" dirty="0"/>
              <a:t>e.g. student presentations</a:t>
            </a:r>
          </a:p>
          <a:p>
            <a:pPr lvl="1">
              <a:spcAft>
                <a:spcPct val="10000"/>
              </a:spcAft>
              <a:defRPr/>
            </a:pPr>
            <a:r>
              <a:rPr lang="en-GB" sz="1400" b="1" dirty="0"/>
              <a:t>EIFE network building</a:t>
            </a:r>
            <a:br>
              <a:rPr lang="en-GB" sz="1400" dirty="0"/>
            </a:br>
            <a:r>
              <a:rPr lang="en-GB" sz="1400" dirty="0"/>
              <a:t>e.g. social events, invite former EIFE students, joint events with WBS students</a:t>
            </a:r>
          </a:p>
          <a:p>
            <a:pPr lvl="1">
              <a:spcAft>
                <a:spcPct val="10000"/>
              </a:spcAft>
              <a:defRPr/>
            </a:pPr>
            <a:r>
              <a:rPr lang="en-GB" sz="1400" dirty="0"/>
              <a:t>Support your </a:t>
            </a:r>
            <a:r>
              <a:rPr lang="en-GB" sz="1400" b="1" dirty="0"/>
              <a:t>career development</a:t>
            </a:r>
            <a:br>
              <a:rPr lang="en-GB" sz="1400" dirty="0"/>
            </a:br>
            <a:r>
              <a:rPr lang="en-GB" sz="1400" dirty="0"/>
              <a:t>e.g. practice presentation skills, external networking, speakers from potential employers</a:t>
            </a:r>
          </a:p>
          <a:p>
            <a:pPr marL="0" indent="0">
              <a:spcAft>
                <a:spcPct val="10000"/>
              </a:spcAft>
              <a:buFontTx/>
              <a:buNone/>
              <a:defRPr/>
            </a:pPr>
            <a:r>
              <a:rPr lang="en-US" sz="1600" dirty="0">
                <a:ea typeface="Avenir Next Demi Bold" charset="0"/>
                <a:cs typeface="Avenir Next Demi Bold" charset="0"/>
              </a:rPr>
              <a:t>Complements other resources available to you:</a:t>
            </a:r>
          </a:p>
          <a:p>
            <a:pPr lvl="1">
              <a:spcAft>
                <a:spcPct val="10000"/>
              </a:spcAft>
              <a:defRPr/>
            </a:pPr>
            <a:r>
              <a:rPr lang="en-US" sz="1400" dirty="0">
                <a:ea typeface="Avenir Next Demi Bold" charset="0"/>
                <a:cs typeface="Avenir Next Demi Bold" charset="0"/>
              </a:rPr>
              <a:t>Field seminars and workshops</a:t>
            </a:r>
          </a:p>
          <a:p>
            <a:pPr lvl="1">
              <a:spcAft>
                <a:spcPct val="10000"/>
              </a:spcAft>
              <a:defRPr/>
            </a:pPr>
            <a:r>
              <a:rPr lang="en-US" sz="1400" dirty="0">
                <a:ea typeface="Avenir Next Demi Bold" charset="0"/>
                <a:cs typeface="Avenir Next Demi Bold" charset="0"/>
              </a:rPr>
              <a:t>Research methods EC959</a:t>
            </a:r>
          </a:p>
        </p:txBody>
      </p:sp>
      <p:sp>
        <p:nvSpPr>
          <p:cNvPr id="7" name="Text Placeholder 4"/>
          <p:cNvSpPr>
            <a:spLocks noGrp="1"/>
          </p:cNvSpPr>
          <p:nvPr>
            <p:ph type="body" sz="quarter" idx="4294967295"/>
          </p:nvPr>
        </p:nvSpPr>
        <p:spPr>
          <a:xfrm>
            <a:off x="465141" y="929950"/>
            <a:ext cx="7715031" cy="445769"/>
          </a:xfrm>
          <a:prstGeom prst="rect">
            <a:avLst/>
          </a:prstGeom>
        </p:spPr>
        <p:txBody>
          <a:bodyPr/>
          <a:lstStyle/>
          <a:p>
            <a:pPr marL="0" indent="0">
              <a:buNone/>
            </a:pPr>
            <a:r>
              <a:rPr lang="en-US" sz="2800" b="1" dirty="0">
                <a:solidFill>
                  <a:srgbClr val="511C6C"/>
                </a:solidFill>
              </a:rPr>
              <a:t>Dissertation workshop (from week 6, time TBA)</a:t>
            </a:r>
            <a:endParaRPr lang="en-US" sz="2800" b="1" dirty="0">
              <a:solidFill>
                <a:srgbClr val="511C6C"/>
              </a:solidFill>
              <a:latin typeface="+mn-lt"/>
            </a:endParaRPr>
          </a:p>
        </p:txBody>
      </p:sp>
    </p:spTree>
    <p:extLst>
      <p:ext uri="{BB962C8B-B14F-4D97-AF65-F5344CB8AC3E}">
        <p14:creationId xmlns:p14="http://schemas.microsoft.com/office/powerpoint/2010/main" val="133645398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a:spLocks noGrp="1"/>
          </p:cNvSpPr>
          <p:nvPr>
            <p:ph type="body" sz="quarter" idx="4294967295"/>
          </p:nvPr>
        </p:nvSpPr>
        <p:spPr>
          <a:xfrm>
            <a:off x="439323" y="1411199"/>
            <a:ext cx="7821609" cy="3207384"/>
          </a:xfrm>
          <a:prstGeom prst="rect">
            <a:avLst/>
          </a:prstGeom>
        </p:spPr>
        <p:txBody>
          <a:bodyPr/>
          <a:lst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indent="0">
              <a:spcAft>
                <a:spcPct val="10000"/>
              </a:spcAft>
              <a:buNone/>
              <a:defRPr/>
            </a:pPr>
            <a:r>
              <a:rPr lang="en-GB" sz="1400" dirty="0"/>
              <a:t>Themed group meeting with experienced academic for advice on "finding a topic and a supervisor". </a:t>
            </a:r>
          </a:p>
          <a:p>
            <a:pPr indent="0">
              <a:spcAft>
                <a:spcPct val="10000"/>
              </a:spcAft>
              <a:buNone/>
              <a:defRPr/>
            </a:pPr>
            <a:r>
              <a:rPr lang="en-GB" sz="1400" dirty="0"/>
              <a:t>Sign up for a short 1 to 1 meeting with </a:t>
            </a:r>
            <a:r>
              <a:rPr lang="en-GB" sz="1400"/>
              <a:t>this person in Term 2 </a:t>
            </a:r>
            <a:r>
              <a:rPr lang="en-GB" sz="1400" dirty="0"/>
              <a:t>to discuss your ideas.</a:t>
            </a:r>
          </a:p>
          <a:p>
            <a:pPr indent="0">
              <a:spcAft>
                <a:spcPct val="10000"/>
              </a:spcAft>
              <a:buNone/>
              <a:defRPr/>
            </a:pPr>
            <a:r>
              <a:rPr lang="en-GB" sz="1400" dirty="0"/>
              <a:t>You will be able to select the session you attend, based on your research interests:</a:t>
            </a:r>
          </a:p>
          <a:p>
            <a:pPr fontAlgn="ctr">
              <a:buFont typeface="Courier New" panose="02070309020205020404" pitchFamily="49" charset="0"/>
              <a:buChar char="o"/>
            </a:pPr>
            <a:r>
              <a:rPr lang="en-GB" sz="1400" dirty="0"/>
              <a:t>Finance</a:t>
            </a:r>
          </a:p>
          <a:p>
            <a:pPr fontAlgn="ctr">
              <a:buFont typeface="Courier New" panose="02070309020205020404" pitchFamily="49" charset="0"/>
              <a:buChar char="o"/>
            </a:pPr>
            <a:r>
              <a:rPr lang="en-GB" sz="1400" dirty="0"/>
              <a:t>Macro</a:t>
            </a:r>
          </a:p>
          <a:p>
            <a:pPr fontAlgn="ctr">
              <a:buFont typeface="Courier New" panose="02070309020205020404" pitchFamily="49" charset="0"/>
              <a:buChar char="o"/>
            </a:pPr>
            <a:r>
              <a:rPr lang="en-GB" sz="1400" dirty="0"/>
              <a:t>Development and international trade</a:t>
            </a:r>
          </a:p>
          <a:p>
            <a:pPr fontAlgn="ctr">
              <a:buFont typeface="Courier New" panose="02070309020205020404" pitchFamily="49" charset="0"/>
              <a:buChar char="o"/>
            </a:pPr>
            <a:r>
              <a:rPr lang="en-GB" sz="1400" dirty="0"/>
              <a:t>Data Science (TBC)</a:t>
            </a:r>
          </a:p>
          <a:p>
            <a:pPr fontAlgn="ctr">
              <a:buFont typeface="Courier New" panose="02070309020205020404" pitchFamily="49" charset="0"/>
              <a:buChar char="o"/>
            </a:pPr>
            <a:r>
              <a:rPr lang="en-GB" sz="1400" dirty="0"/>
              <a:t>Applied micro; Environment, health and wellbeing </a:t>
            </a:r>
          </a:p>
          <a:p>
            <a:pPr indent="0">
              <a:spcAft>
                <a:spcPct val="10000"/>
              </a:spcAft>
              <a:buNone/>
              <a:defRPr/>
            </a:pPr>
            <a:endParaRPr lang="en-GB" sz="1400" dirty="0">
              <a:ea typeface="Avenir Next Demi Bold" charset="0"/>
              <a:cs typeface="Avenir Next Demi Bold" charset="0"/>
            </a:endParaRPr>
          </a:p>
          <a:p>
            <a:pPr indent="0">
              <a:spcAft>
                <a:spcPct val="10000"/>
              </a:spcAft>
              <a:buNone/>
              <a:defRPr/>
            </a:pPr>
            <a:r>
              <a:rPr lang="en-GB" sz="1400" dirty="0">
                <a:ea typeface="Avenir Next Demi Bold" charset="0"/>
                <a:cs typeface="Avenir Next Demi Bold" charset="0"/>
              </a:rPr>
              <a:t>It is vital that you engage with these sessions. We will send further information later in the term.</a:t>
            </a:r>
          </a:p>
          <a:p>
            <a:pPr>
              <a:spcAft>
                <a:spcPct val="10000"/>
              </a:spcAft>
              <a:defRPr/>
            </a:pPr>
            <a:endParaRPr lang="en-US" sz="1400" dirty="0">
              <a:ea typeface="Avenir Next Demi Bold" charset="0"/>
              <a:cs typeface="Avenir Next Demi Bold" charset="0"/>
            </a:endParaRPr>
          </a:p>
        </p:txBody>
      </p:sp>
      <p:sp>
        <p:nvSpPr>
          <p:cNvPr id="7" name="Text Placeholder 4"/>
          <p:cNvSpPr>
            <a:spLocks noGrp="1"/>
          </p:cNvSpPr>
          <p:nvPr>
            <p:ph type="body" sz="quarter" idx="4294967295"/>
          </p:nvPr>
        </p:nvSpPr>
        <p:spPr>
          <a:xfrm>
            <a:off x="278105" y="458290"/>
            <a:ext cx="7715031" cy="445769"/>
          </a:xfrm>
          <a:prstGeom prst="rect">
            <a:avLst/>
          </a:prstGeom>
        </p:spPr>
        <p:txBody>
          <a:bodyPr/>
          <a:lst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indent="0">
              <a:buNone/>
            </a:pPr>
            <a:r>
              <a:rPr lang="en-US" sz="2800" b="1" dirty="0">
                <a:solidFill>
                  <a:srgbClr val="511C6C"/>
                </a:solidFill>
              </a:rPr>
              <a:t>Dissertation Workshops Fri 28 Nov &amp; Fri 5 Dec</a:t>
            </a:r>
          </a:p>
        </p:txBody>
      </p:sp>
    </p:spTree>
    <p:extLst>
      <p:ext uri="{BB962C8B-B14F-4D97-AF65-F5344CB8AC3E}">
        <p14:creationId xmlns:p14="http://schemas.microsoft.com/office/powerpoint/2010/main" val="343720436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3D0C9C-507C-D930-FA0E-1A6A63552CB9}"/>
            </a:ext>
          </a:extLst>
        </p:cNvPr>
        <p:cNvGrpSpPr/>
        <p:nvPr/>
      </p:nvGrpSpPr>
      <p:grpSpPr>
        <a:xfrm>
          <a:off x="0" y="0"/>
          <a:ext cx="0" cy="0"/>
          <a:chOff x="0" y="0"/>
          <a:chExt cx="0" cy="0"/>
        </a:xfrm>
      </p:grpSpPr>
      <p:sp>
        <p:nvSpPr>
          <p:cNvPr id="6" name="Text Placeholder 3">
            <a:extLst>
              <a:ext uri="{FF2B5EF4-FFF2-40B4-BE49-F238E27FC236}">
                <a16:creationId xmlns:a16="http://schemas.microsoft.com/office/drawing/2014/main" id="{64A37BB7-F051-75E8-40BC-1C7CD29030F0}"/>
              </a:ext>
            </a:extLst>
          </p:cNvPr>
          <p:cNvSpPr>
            <a:spLocks noGrp="1"/>
          </p:cNvSpPr>
          <p:nvPr>
            <p:ph type="body" sz="quarter" idx="4294967295"/>
          </p:nvPr>
        </p:nvSpPr>
        <p:spPr>
          <a:xfrm>
            <a:off x="465142" y="1448705"/>
            <a:ext cx="8383584" cy="2931909"/>
          </a:xfrm>
          <a:prstGeom prst="rect">
            <a:avLst/>
          </a:prstGeom>
        </p:spPr>
        <p:txBody>
          <a:bodyPr/>
          <a:lstStyle/>
          <a:p>
            <a:pPr>
              <a:defRPr/>
            </a:pPr>
            <a:r>
              <a:rPr lang="en-GB" sz="2400" dirty="0">
                <a:solidFill>
                  <a:srgbClr val="3F4246"/>
                </a:solidFill>
                <a:latin typeface="Lato"/>
                <a:ea typeface="Lato"/>
                <a:cs typeface="Lato"/>
              </a:rPr>
              <a:t>You are expected to attend </a:t>
            </a:r>
            <a:r>
              <a:rPr lang="en-GB" sz="2400" b="1" dirty="0">
                <a:solidFill>
                  <a:srgbClr val="3F4246"/>
                </a:solidFill>
                <a:latin typeface="Lato"/>
                <a:ea typeface="Lato"/>
                <a:cs typeface="Lato"/>
              </a:rPr>
              <a:t>all</a:t>
            </a:r>
            <a:r>
              <a:rPr lang="en-GB" sz="2400" dirty="0">
                <a:solidFill>
                  <a:srgbClr val="3F4246"/>
                </a:solidFill>
                <a:latin typeface="Lato"/>
                <a:ea typeface="Lato"/>
                <a:cs typeface="Lato"/>
              </a:rPr>
              <a:t> your lectures and classes.</a:t>
            </a:r>
          </a:p>
          <a:p>
            <a:pPr>
              <a:defRPr/>
            </a:pPr>
            <a:r>
              <a:rPr lang="en-GB" sz="2400" dirty="0">
                <a:solidFill>
                  <a:srgbClr val="3F4246"/>
                </a:solidFill>
                <a:latin typeface="Lato"/>
                <a:ea typeface="Lato"/>
                <a:cs typeface="Lato"/>
              </a:rPr>
              <a:t>Your monitoring point scheme is published in your handbook:</a:t>
            </a:r>
          </a:p>
          <a:p>
            <a:pPr>
              <a:buFont typeface="Courier New" panose="02070309020205020404" pitchFamily="49" charset="0"/>
              <a:buChar char="o"/>
              <a:defRPr/>
            </a:pPr>
            <a:r>
              <a:rPr lang="en-GB" sz="2400" dirty="0">
                <a:solidFill>
                  <a:srgbClr val="3F4246"/>
                </a:solidFill>
                <a:latin typeface="Lato"/>
                <a:ea typeface="Lato"/>
                <a:cs typeface="Lato"/>
              </a:rPr>
              <a:t> If you do not meet monitoring points you could be removed from your course by the University. </a:t>
            </a:r>
          </a:p>
          <a:p>
            <a:pPr>
              <a:buFont typeface="Courier New" panose="02070309020205020404" pitchFamily="49" charset="0"/>
              <a:buChar char="o"/>
              <a:defRPr/>
            </a:pPr>
            <a:r>
              <a:rPr lang="en-GB" sz="2400" dirty="0">
                <a:solidFill>
                  <a:srgbClr val="3F4246"/>
                </a:solidFill>
                <a:latin typeface="Lato"/>
                <a:ea typeface="Lato"/>
                <a:cs typeface="Lato"/>
              </a:rPr>
              <a:t>If you are a visa student, your visa could be revoked.</a:t>
            </a:r>
          </a:p>
          <a:p>
            <a:pPr marL="0" indent="0">
              <a:buClrTx/>
              <a:buNone/>
              <a:defRPr/>
            </a:pPr>
            <a:endParaRPr lang="en-US" altLang="en-US" sz="2400" dirty="0"/>
          </a:p>
        </p:txBody>
      </p:sp>
      <p:sp>
        <p:nvSpPr>
          <p:cNvPr id="7" name="Text Placeholder 4">
            <a:extLst>
              <a:ext uri="{FF2B5EF4-FFF2-40B4-BE49-F238E27FC236}">
                <a16:creationId xmlns:a16="http://schemas.microsoft.com/office/drawing/2014/main" id="{266655A6-4C56-01C0-1A63-D70B324EF3F9}"/>
              </a:ext>
            </a:extLst>
          </p:cNvPr>
          <p:cNvSpPr>
            <a:spLocks noGrp="1"/>
          </p:cNvSpPr>
          <p:nvPr>
            <p:ph type="body" sz="quarter" idx="4294967295"/>
          </p:nvPr>
        </p:nvSpPr>
        <p:spPr>
          <a:xfrm>
            <a:off x="465142" y="295633"/>
            <a:ext cx="5373684" cy="380867"/>
          </a:xfrm>
          <a:prstGeom prst="rect">
            <a:avLst/>
          </a:prstGeom>
        </p:spPr>
        <p:txBody>
          <a:bodyPr/>
          <a:lstStyle/>
          <a:p>
            <a:pPr marL="0" indent="0">
              <a:buNone/>
            </a:pPr>
            <a:r>
              <a:rPr lang="en-US" sz="2800" b="1" dirty="0">
                <a:solidFill>
                  <a:srgbClr val="511C6C"/>
                </a:solidFill>
              </a:rPr>
              <a:t>Attendance</a:t>
            </a:r>
          </a:p>
        </p:txBody>
      </p:sp>
    </p:spTree>
    <p:extLst>
      <p:ext uri="{BB962C8B-B14F-4D97-AF65-F5344CB8AC3E}">
        <p14:creationId xmlns:p14="http://schemas.microsoft.com/office/powerpoint/2010/main" val="353913694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BCCDA7-ADA2-B019-AAB8-5AAA81A6DD8F}"/>
            </a:ext>
          </a:extLst>
        </p:cNvPr>
        <p:cNvGrpSpPr/>
        <p:nvPr/>
      </p:nvGrpSpPr>
      <p:grpSpPr>
        <a:xfrm>
          <a:off x="0" y="0"/>
          <a:ext cx="0" cy="0"/>
          <a:chOff x="0" y="0"/>
          <a:chExt cx="0" cy="0"/>
        </a:xfrm>
      </p:grpSpPr>
      <p:sp>
        <p:nvSpPr>
          <p:cNvPr id="7" name="Text Placeholder 4">
            <a:extLst>
              <a:ext uri="{FF2B5EF4-FFF2-40B4-BE49-F238E27FC236}">
                <a16:creationId xmlns:a16="http://schemas.microsoft.com/office/drawing/2014/main" id="{F6AE21CF-002C-CEF6-31FC-8E8863858D4E}"/>
              </a:ext>
            </a:extLst>
          </p:cNvPr>
          <p:cNvSpPr>
            <a:spLocks noGrp="1"/>
          </p:cNvSpPr>
          <p:nvPr>
            <p:ph type="body" sz="quarter" idx="4294967295"/>
          </p:nvPr>
        </p:nvSpPr>
        <p:spPr>
          <a:xfrm>
            <a:off x="465142" y="295633"/>
            <a:ext cx="5373684" cy="380867"/>
          </a:xfrm>
          <a:prstGeom prst="rect">
            <a:avLst/>
          </a:prstGeom>
        </p:spPr>
        <p:txBody>
          <a:bodyPr/>
          <a:lstStyle/>
          <a:p>
            <a:pPr marL="0" indent="0">
              <a:buNone/>
            </a:pPr>
            <a:r>
              <a:rPr lang="en-US" sz="2800" b="1" dirty="0">
                <a:solidFill>
                  <a:srgbClr val="511C6C"/>
                </a:solidFill>
              </a:rPr>
              <a:t>Term 1 Monitoring Points</a:t>
            </a:r>
          </a:p>
        </p:txBody>
      </p:sp>
      <p:graphicFrame>
        <p:nvGraphicFramePr>
          <p:cNvPr id="2" name="Table 1">
            <a:extLst>
              <a:ext uri="{FF2B5EF4-FFF2-40B4-BE49-F238E27FC236}">
                <a16:creationId xmlns:a16="http://schemas.microsoft.com/office/drawing/2014/main" id="{AFDF6A17-5BFE-783F-08FE-85B04A2D0F4F}"/>
              </a:ext>
            </a:extLst>
          </p:cNvPr>
          <p:cNvGraphicFramePr>
            <a:graphicFrameLocks noGrp="1"/>
          </p:cNvGraphicFramePr>
          <p:nvPr>
            <p:extLst>
              <p:ext uri="{D42A27DB-BD31-4B8C-83A1-F6EECF244321}">
                <p14:modId xmlns:p14="http://schemas.microsoft.com/office/powerpoint/2010/main" val="2587513858"/>
              </p:ext>
            </p:extLst>
          </p:nvPr>
        </p:nvGraphicFramePr>
        <p:xfrm>
          <a:off x="793898" y="1500599"/>
          <a:ext cx="7775944" cy="3001140"/>
        </p:xfrm>
        <a:graphic>
          <a:graphicData uri="http://schemas.openxmlformats.org/drawingml/2006/table">
            <a:tbl>
              <a:tblPr firstRow="1" firstCol="1" bandRow="1"/>
              <a:tblGrid>
                <a:gridCol w="1141834">
                  <a:extLst>
                    <a:ext uri="{9D8B030D-6E8A-4147-A177-3AD203B41FA5}">
                      <a16:colId xmlns:a16="http://schemas.microsoft.com/office/drawing/2014/main" val="1266397115"/>
                    </a:ext>
                  </a:extLst>
                </a:gridCol>
                <a:gridCol w="4585056">
                  <a:extLst>
                    <a:ext uri="{9D8B030D-6E8A-4147-A177-3AD203B41FA5}">
                      <a16:colId xmlns:a16="http://schemas.microsoft.com/office/drawing/2014/main" val="879308972"/>
                    </a:ext>
                  </a:extLst>
                </a:gridCol>
                <a:gridCol w="2049054">
                  <a:extLst>
                    <a:ext uri="{9D8B030D-6E8A-4147-A177-3AD203B41FA5}">
                      <a16:colId xmlns:a16="http://schemas.microsoft.com/office/drawing/2014/main" val="656606883"/>
                    </a:ext>
                  </a:extLst>
                </a:gridCol>
              </a:tblGrid>
              <a:tr h="0">
                <a:tc>
                  <a:txBody>
                    <a:bodyPr/>
                    <a:lstStyle/>
                    <a:p>
                      <a:pPr>
                        <a:lnSpc>
                          <a:spcPct val="115000"/>
                        </a:lnSpc>
                        <a:spcAft>
                          <a:spcPts val="1000"/>
                        </a:spcAft>
                        <a:buNone/>
                      </a:pPr>
                      <a:r>
                        <a:rPr lang="en-GB" sz="1100" dirty="0">
                          <a:effectLst/>
                          <a:latin typeface="Helvetica" panose="020B0604020202020204" pitchFamily="34" charset="0"/>
                          <a:ea typeface="Calibri" panose="020F0502020204030204" pitchFamily="34" charset="0"/>
                          <a:cs typeface="Arial" panose="020B0604020202020204" pitchFamily="34" charset="0"/>
                        </a:rPr>
                        <a:t>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buNone/>
                      </a:pPr>
                      <a:r>
                        <a:rPr lang="en-GB" sz="1100">
                          <a:effectLst/>
                          <a:latin typeface="Helvetica" panose="020B0604020202020204" pitchFamily="34" charset="0"/>
                          <a:ea typeface="Calibri" panose="020F0502020204030204" pitchFamily="34" charset="0"/>
                          <a:cs typeface="Times New Roman" panose="02020603050405020304" pitchFamily="18" charset="0"/>
                        </a:rPr>
                        <a:t>Attendance at Departmental Registration event</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buNone/>
                      </a:pPr>
                      <a:r>
                        <a:rPr lang="en-GB" sz="1100">
                          <a:effectLst/>
                          <a:latin typeface="Helvetica" panose="020B0604020202020204" pitchFamily="34" charset="0"/>
                          <a:ea typeface="Calibri" panose="020F0502020204030204" pitchFamily="34"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buNone/>
                      </a:pPr>
                      <a:r>
                        <a:rPr lang="en-GB" sz="1100">
                          <a:effectLst/>
                          <a:latin typeface="Helvetica" panose="020B0604020202020204" pitchFamily="34" charset="0"/>
                          <a:ea typeface="Calibri" panose="020F0502020204030204" pitchFamily="34" charset="0"/>
                          <a:cs typeface="Arial" panose="020B0604020202020204" pitchFamily="34" charset="0"/>
                        </a:rPr>
                        <a:t>Week 52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91864143"/>
                  </a:ext>
                </a:extLst>
              </a:tr>
              <a:tr h="0">
                <a:tc>
                  <a:txBody>
                    <a:bodyPr/>
                    <a:lstStyle/>
                    <a:p>
                      <a:pPr>
                        <a:lnSpc>
                          <a:spcPct val="115000"/>
                        </a:lnSpc>
                        <a:spcAft>
                          <a:spcPts val="1000"/>
                        </a:spcAft>
                        <a:buNone/>
                      </a:pPr>
                      <a:r>
                        <a:rPr lang="en-GB" sz="1100">
                          <a:effectLst/>
                          <a:latin typeface="Helvetica" panose="020B0604020202020204" pitchFamily="34" charset="0"/>
                          <a:ea typeface="Calibri" panose="020F0502020204030204" pitchFamily="34" charset="0"/>
                          <a:cs typeface="Arial" panose="020B0604020202020204" pitchFamily="34" charset="0"/>
                        </a:rPr>
                        <a:t>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buNone/>
                      </a:pPr>
                      <a:r>
                        <a:rPr lang="en-GB" sz="1100">
                          <a:effectLst/>
                          <a:latin typeface="Helvetica" panose="020B0604020202020204" pitchFamily="34" charset="0"/>
                          <a:ea typeface="Calibri" panose="020F0502020204030204" pitchFamily="34" charset="0"/>
                          <a:cs typeface="Times New Roman" panose="02020603050405020304" pitchFamily="18" charset="0"/>
                        </a:rPr>
                        <a:t>Attendance at Academic Personal Tutor event</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buNone/>
                      </a:pPr>
                      <a:r>
                        <a:rPr lang="en-GB" sz="1100">
                          <a:effectLst/>
                          <a:latin typeface="Helvetica" panose="020B0604020202020204" pitchFamily="34" charset="0"/>
                          <a:ea typeface="Calibri" panose="020F0502020204030204" pitchFamily="34"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buNone/>
                      </a:pPr>
                      <a:r>
                        <a:rPr lang="en-GB" sz="1100">
                          <a:effectLst/>
                          <a:latin typeface="Helvetica" panose="020B0604020202020204" pitchFamily="34" charset="0"/>
                          <a:ea typeface="Calibri" panose="020F0502020204030204" pitchFamily="34" charset="0"/>
                          <a:cs typeface="Arial" panose="020B0604020202020204" pitchFamily="34" charset="0"/>
                        </a:rPr>
                        <a:t>Week 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8208443"/>
                  </a:ext>
                </a:extLst>
              </a:tr>
              <a:tr h="0">
                <a:tc>
                  <a:txBody>
                    <a:bodyPr/>
                    <a:lstStyle/>
                    <a:p>
                      <a:pPr>
                        <a:lnSpc>
                          <a:spcPct val="115000"/>
                        </a:lnSpc>
                        <a:spcAft>
                          <a:spcPts val="1000"/>
                        </a:spcAft>
                        <a:buNone/>
                      </a:pPr>
                      <a:r>
                        <a:rPr lang="en-GB" sz="1100">
                          <a:effectLst/>
                          <a:latin typeface="Helvetica" panose="020B0604020202020204" pitchFamily="34" charset="0"/>
                          <a:ea typeface="Calibri" panose="020F0502020204030204" pitchFamily="34" charset="0"/>
                          <a:cs typeface="Arial" panose="020B0604020202020204" pitchFamily="34" charset="0"/>
                        </a:rPr>
                        <a:t>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buNone/>
                      </a:pPr>
                      <a:r>
                        <a:rPr lang="en-GB" sz="1100">
                          <a:effectLst/>
                          <a:latin typeface="Helvetica" panose="020B0604020202020204" pitchFamily="34" charset="0"/>
                          <a:ea typeface="Calibri" panose="020F0502020204030204" pitchFamily="34" charset="0"/>
                          <a:cs typeface="Times New Roman" panose="02020603050405020304" pitchFamily="18" charset="0"/>
                        </a:rPr>
                        <a:t>Attendance at class EC902/EC910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buNone/>
                      </a:pPr>
                      <a:r>
                        <a:rPr lang="en-GB" sz="1100">
                          <a:effectLst/>
                          <a:latin typeface="Helvetica" panose="020B0604020202020204" pitchFamily="34" charset="0"/>
                          <a:ea typeface="Calibri" panose="020F0502020204030204" pitchFamily="34"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buNone/>
                      </a:pPr>
                      <a:r>
                        <a:rPr lang="en-GB" sz="1100">
                          <a:effectLst/>
                          <a:latin typeface="Helvetica" panose="020B0604020202020204" pitchFamily="34" charset="0"/>
                          <a:ea typeface="Calibri" panose="020F0502020204030204" pitchFamily="34" charset="0"/>
                          <a:cs typeface="Arial" panose="020B0604020202020204" pitchFamily="34" charset="0"/>
                        </a:rPr>
                        <a:t>Week 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03898473"/>
                  </a:ext>
                </a:extLst>
              </a:tr>
              <a:tr h="0">
                <a:tc>
                  <a:txBody>
                    <a:bodyPr/>
                    <a:lstStyle/>
                    <a:p>
                      <a:pPr>
                        <a:lnSpc>
                          <a:spcPct val="115000"/>
                        </a:lnSpc>
                        <a:spcAft>
                          <a:spcPts val="1000"/>
                        </a:spcAft>
                        <a:buNone/>
                      </a:pPr>
                      <a:r>
                        <a:rPr lang="en-GB" sz="1100">
                          <a:effectLst/>
                          <a:latin typeface="Helvetica" panose="020B0604020202020204" pitchFamily="34" charset="0"/>
                          <a:ea typeface="Calibri" panose="020F0502020204030204" pitchFamily="34" charset="0"/>
                          <a:cs typeface="Arial" panose="020B0604020202020204" pitchFamily="34" charset="0"/>
                        </a:rPr>
                        <a:t>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buNone/>
                      </a:pPr>
                      <a:r>
                        <a:rPr lang="en-GB" sz="1100">
                          <a:effectLst/>
                          <a:latin typeface="Helvetica" panose="020B0604020202020204" pitchFamily="34" charset="0"/>
                          <a:ea typeface="Calibri" panose="020F0502020204030204" pitchFamily="34" charset="0"/>
                          <a:cs typeface="Times New Roman" panose="02020603050405020304" pitchFamily="18" charset="0"/>
                        </a:rPr>
                        <a:t>Attendance at class EC902/EC910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buNone/>
                      </a:pPr>
                      <a:r>
                        <a:rPr lang="en-GB" sz="1100">
                          <a:effectLst/>
                          <a:latin typeface="Helvetica" panose="020B0604020202020204" pitchFamily="34" charset="0"/>
                          <a:ea typeface="Calibri" panose="020F0502020204030204" pitchFamily="34"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buNone/>
                      </a:pPr>
                      <a:r>
                        <a:rPr lang="en-GB" sz="1100">
                          <a:effectLst/>
                          <a:latin typeface="Helvetica" panose="020B0604020202020204" pitchFamily="34" charset="0"/>
                          <a:ea typeface="Calibri" panose="020F0502020204030204" pitchFamily="34" charset="0"/>
                          <a:cs typeface="Arial" panose="020B0604020202020204" pitchFamily="34" charset="0"/>
                        </a:rPr>
                        <a:t>Week 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2243116"/>
                  </a:ext>
                </a:extLst>
              </a:tr>
              <a:tr h="0">
                <a:tc>
                  <a:txBody>
                    <a:bodyPr/>
                    <a:lstStyle/>
                    <a:p>
                      <a:pPr>
                        <a:lnSpc>
                          <a:spcPct val="115000"/>
                        </a:lnSpc>
                        <a:spcAft>
                          <a:spcPts val="1000"/>
                        </a:spcAft>
                        <a:buNone/>
                      </a:pPr>
                      <a:r>
                        <a:rPr lang="en-GB" sz="1100">
                          <a:effectLst/>
                          <a:latin typeface="Helvetica" panose="020B0604020202020204" pitchFamily="34" charset="0"/>
                          <a:ea typeface="Calibri" panose="020F0502020204030204" pitchFamily="34" charset="0"/>
                          <a:cs typeface="Arial" panose="020B0604020202020204" pitchFamily="34" charset="0"/>
                        </a:rPr>
                        <a:t>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buNone/>
                      </a:pPr>
                      <a:r>
                        <a:rPr lang="en-GB" sz="1100">
                          <a:effectLst/>
                          <a:latin typeface="Helvetica" panose="020B0604020202020204" pitchFamily="34" charset="0"/>
                          <a:ea typeface="Calibri" panose="020F0502020204030204" pitchFamily="34" charset="0"/>
                          <a:cs typeface="Times New Roman" panose="02020603050405020304" pitchFamily="18" charset="0"/>
                        </a:rPr>
                        <a:t>Attendance at class EC902/EC910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buNone/>
                      </a:pPr>
                      <a:r>
                        <a:rPr lang="en-GB" sz="1100">
                          <a:effectLst/>
                          <a:latin typeface="Helvetica" panose="020B0604020202020204" pitchFamily="34" charset="0"/>
                          <a:ea typeface="Calibri" panose="020F0502020204030204" pitchFamily="34"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buNone/>
                      </a:pPr>
                      <a:r>
                        <a:rPr lang="en-GB" sz="1100">
                          <a:effectLst/>
                          <a:latin typeface="Helvetica" panose="020B0604020202020204" pitchFamily="34" charset="0"/>
                          <a:ea typeface="Calibri" panose="020F0502020204030204" pitchFamily="34" charset="0"/>
                          <a:cs typeface="Arial" panose="020B0604020202020204" pitchFamily="34" charset="0"/>
                        </a:rPr>
                        <a:t>Week 7</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84125512"/>
                  </a:ext>
                </a:extLst>
              </a:tr>
              <a:tr h="0">
                <a:tc>
                  <a:txBody>
                    <a:bodyPr/>
                    <a:lstStyle/>
                    <a:p>
                      <a:pPr>
                        <a:lnSpc>
                          <a:spcPct val="115000"/>
                        </a:lnSpc>
                        <a:spcAft>
                          <a:spcPts val="1000"/>
                        </a:spcAft>
                        <a:buNone/>
                      </a:pPr>
                      <a:r>
                        <a:rPr lang="en-GB" sz="1100">
                          <a:effectLst/>
                          <a:latin typeface="Helvetica" panose="020B0604020202020204" pitchFamily="34" charset="0"/>
                          <a:ea typeface="Calibri" panose="020F0502020204030204" pitchFamily="34" charset="0"/>
                          <a:cs typeface="Arial" panose="020B0604020202020204" pitchFamily="34" charset="0"/>
                        </a:rPr>
                        <a:t>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buNone/>
                      </a:pPr>
                      <a:r>
                        <a:rPr lang="en-GB" sz="1100">
                          <a:effectLst/>
                          <a:latin typeface="Helvetica" panose="020B0604020202020204" pitchFamily="34" charset="0"/>
                          <a:ea typeface="Calibri" panose="020F0502020204030204" pitchFamily="34" charset="0"/>
                          <a:cs typeface="Times New Roman" panose="02020603050405020304" pitchFamily="18" charset="0"/>
                        </a:rPr>
                        <a:t>Submission of Economics module evaluation (online)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buNone/>
                      </a:pPr>
                      <a:r>
                        <a:rPr lang="en-GB" sz="1100">
                          <a:effectLst/>
                          <a:latin typeface="Helvetica" panose="020B0604020202020204" pitchFamily="34" charset="0"/>
                          <a:ea typeface="Calibri" panose="020F0502020204030204" pitchFamily="34" charset="0"/>
                          <a:cs typeface="Arial" panose="020B0604020202020204" pitchFamily="34"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buNone/>
                      </a:pPr>
                      <a:r>
                        <a:rPr lang="en-GB" sz="1100" dirty="0">
                          <a:effectLst/>
                          <a:latin typeface="Helvetica" panose="020B0604020202020204" pitchFamily="34" charset="0"/>
                          <a:ea typeface="Calibri" panose="020F0502020204030204" pitchFamily="34" charset="0"/>
                          <a:cs typeface="Arial" panose="020B0604020202020204" pitchFamily="34" charset="0"/>
                        </a:rPr>
                        <a:t>Week 9-10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11372296"/>
                  </a:ext>
                </a:extLst>
              </a:tr>
            </a:tbl>
          </a:graphicData>
        </a:graphic>
      </p:graphicFrame>
    </p:spTree>
    <p:extLst>
      <p:ext uri="{BB962C8B-B14F-4D97-AF65-F5344CB8AC3E}">
        <p14:creationId xmlns:p14="http://schemas.microsoft.com/office/powerpoint/2010/main" val="248524739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a:spLocks noGrp="1"/>
          </p:cNvSpPr>
          <p:nvPr>
            <p:ph type="body" sz="quarter" idx="4294967295"/>
          </p:nvPr>
        </p:nvSpPr>
        <p:spPr>
          <a:xfrm>
            <a:off x="3711289" y="1127104"/>
            <a:ext cx="5133887" cy="2889292"/>
          </a:xfrm>
          <a:prstGeom prst="rect">
            <a:avLst/>
          </a:prstGeom>
        </p:spPr>
        <p:txBody>
          <a:bodyPr/>
          <a:lstStyle/>
          <a:p>
            <a:pPr>
              <a:buClrTx/>
              <a:defRPr/>
            </a:pPr>
            <a:r>
              <a:rPr lang="en-US" sz="1600" dirty="0"/>
              <a:t>MSc Handbook</a:t>
            </a:r>
          </a:p>
          <a:p>
            <a:pPr>
              <a:buClrTx/>
              <a:defRPr/>
            </a:pPr>
            <a:r>
              <a:rPr lang="en-US" sz="1600" dirty="0"/>
              <a:t>PG Office: </a:t>
            </a:r>
            <a:r>
              <a:rPr lang="en-GB" sz="1600" dirty="0"/>
              <a:t>Tina Jones, Andrea Wyld, Chau Ho, Marion Nicholson.</a:t>
            </a:r>
            <a:endParaRPr lang="en-US" sz="1600" dirty="0"/>
          </a:p>
          <a:p>
            <a:pPr>
              <a:buClrTx/>
              <a:defRPr/>
            </a:pPr>
            <a:r>
              <a:rPr lang="en-US" sz="1600" dirty="0"/>
              <a:t>Academic Personal Tutor</a:t>
            </a:r>
          </a:p>
          <a:p>
            <a:pPr>
              <a:buClrTx/>
              <a:defRPr/>
            </a:pPr>
            <a:r>
              <a:rPr lang="en-US" sz="1600" dirty="0"/>
              <a:t>Student Support &amp; Progression Officer: Suky Cheema</a:t>
            </a:r>
          </a:p>
          <a:p>
            <a:pPr>
              <a:defRPr/>
            </a:pPr>
            <a:r>
              <a:rPr lang="en-GB" sz="1600" dirty="0"/>
              <a:t>Senior Tutor (pastoral support):</a:t>
            </a:r>
            <a:br>
              <a:rPr lang="en-GB" sz="1600" dirty="0"/>
            </a:br>
            <a:r>
              <a:rPr lang="en-GB" sz="1600" dirty="0"/>
              <a:t>Han Zhang</a:t>
            </a:r>
          </a:p>
          <a:p>
            <a:pPr>
              <a:defRPr/>
            </a:pPr>
            <a:r>
              <a:rPr lang="en-GB" sz="1600" dirty="0"/>
              <a:t>Director of Student Experience and Progression (academic support):</a:t>
            </a:r>
            <a:br>
              <a:rPr lang="en-GB" sz="1600" dirty="0"/>
            </a:br>
            <a:r>
              <a:rPr lang="en-GB" sz="1600" dirty="0"/>
              <a:t>Subham Kailthya</a:t>
            </a:r>
          </a:p>
          <a:p>
            <a:pPr>
              <a:defRPr/>
            </a:pPr>
            <a:r>
              <a:rPr lang="en-US" sz="1600" dirty="0"/>
              <a:t>PG mentors: </a:t>
            </a:r>
            <a:r>
              <a:rPr lang="en-US" sz="1200" dirty="0"/>
              <a:t>http://www.warwick.ac.uk/services/library/pghub/mentorship/</a:t>
            </a:r>
            <a:endParaRPr lang="en-US" sz="1800" dirty="0"/>
          </a:p>
          <a:p>
            <a:pPr>
              <a:defRPr/>
            </a:pPr>
            <a:r>
              <a:rPr lang="en-US" sz="1600" dirty="0"/>
              <a:t>University support services (wellbeing, counselling, mental health, disability, international students)</a:t>
            </a:r>
          </a:p>
        </p:txBody>
      </p:sp>
      <p:sp>
        <p:nvSpPr>
          <p:cNvPr id="7" name="Text Placeholder 4"/>
          <p:cNvSpPr>
            <a:spLocks noGrp="1"/>
          </p:cNvSpPr>
          <p:nvPr>
            <p:ph type="body" sz="quarter" idx="4294967295"/>
          </p:nvPr>
        </p:nvSpPr>
        <p:spPr>
          <a:xfrm>
            <a:off x="417331" y="415974"/>
            <a:ext cx="5373684" cy="380867"/>
          </a:xfrm>
          <a:prstGeom prst="rect">
            <a:avLst/>
          </a:prstGeom>
        </p:spPr>
        <p:txBody>
          <a:bodyPr/>
          <a:lstStyle/>
          <a:p>
            <a:pPr marL="0" indent="0">
              <a:buNone/>
            </a:pPr>
            <a:r>
              <a:rPr lang="en-US" sz="2800" b="1" dirty="0">
                <a:solidFill>
                  <a:srgbClr val="511C6C"/>
                </a:solidFill>
                <a:latin typeface="+mn-lt"/>
              </a:rPr>
              <a:t>Questions or problems</a:t>
            </a: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10097" r="12139"/>
          <a:stretch/>
        </p:blipFill>
        <p:spPr>
          <a:xfrm>
            <a:off x="465142" y="1454920"/>
            <a:ext cx="3085192" cy="2644939"/>
          </a:xfrm>
          <a:prstGeom prst="rect">
            <a:avLst/>
          </a:prstGeom>
        </p:spPr>
      </p:pic>
    </p:spTree>
    <p:extLst>
      <p:ext uri="{BB962C8B-B14F-4D97-AF65-F5344CB8AC3E}">
        <p14:creationId xmlns:p14="http://schemas.microsoft.com/office/powerpoint/2010/main" val="1310850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2E0D9EF-5C92-625F-4270-2CAE5F84CCDB}"/>
              </a:ext>
            </a:extLst>
          </p:cNvPr>
          <p:cNvSpPr/>
          <p:nvPr/>
        </p:nvSpPr>
        <p:spPr>
          <a:xfrm>
            <a:off x="637309" y="990599"/>
            <a:ext cx="3457121" cy="457200"/>
          </a:xfrm>
          <a:prstGeom prst="rect">
            <a:avLst/>
          </a:prstGeom>
          <a:solidFill>
            <a:srgbClr val="3C06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250" b="1">
                <a:solidFill>
                  <a:srgbClr val="F2EDE8"/>
                </a:solidFill>
                <a:latin typeface="Metropolis Extra Bold" panose="00000900000000000000" pitchFamily="50" charset="0"/>
              </a:rPr>
              <a:t>Economics in Numbers</a:t>
            </a:r>
          </a:p>
        </p:txBody>
      </p:sp>
      <p:sp>
        <p:nvSpPr>
          <p:cNvPr id="10" name="Rectangle 9">
            <a:extLst>
              <a:ext uri="{FF2B5EF4-FFF2-40B4-BE49-F238E27FC236}">
                <a16:creationId xmlns:a16="http://schemas.microsoft.com/office/drawing/2014/main" id="{F11FC527-EF1A-AC44-0B0B-A82B7FB0AE5F}"/>
              </a:ext>
            </a:extLst>
          </p:cNvPr>
          <p:cNvSpPr/>
          <p:nvPr/>
        </p:nvSpPr>
        <p:spPr>
          <a:xfrm>
            <a:off x="637308" y="1864120"/>
            <a:ext cx="1696816" cy="2546820"/>
          </a:xfrm>
          <a:prstGeom prst="rect">
            <a:avLst/>
          </a:prstGeom>
          <a:solidFill>
            <a:srgbClr val="EF4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en-GB" sz="3600" b="1" dirty="0">
              <a:solidFill>
                <a:srgbClr val="F2EDE8"/>
              </a:solidFill>
              <a:latin typeface="Lato"/>
            </a:endParaRPr>
          </a:p>
          <a:p>
            <a:pPr algn="ctr">
              <a:defRPr/>
            </a:pPr>
            <a:r>
              <a:rPr lang="en-GB" sz="1013" b="1" dirty="0">
                <a:solidFill>
                  <a:srgbClr val="F2EDE8"/>
                </a:solidFill>
                <a:latin typeface="Lato"/>
              </a:rPr>
              <a:t>We ranked</a:t>
            </a:r>
            <a:endParaRPr lang="en-GB" sz="1013" b="1" dirty="0">
              <a:solidFill>
                <a:srgbClr val="F2EDE8"/>
              </a:solidFill>
              <a:latin typeface="Lato"/>
              <a:ea typeface="Lato"/>
              <a:cs typeface="Lato"/>
            </a:endParaRPr>
          </a:p>
          <a:p>
            <a:pPr algn="ctr">
              <a:defRPr/>
            </a:pPr>
            <a:r>
              <a:rPr lang="en-GB" sz="4500" dirty="0">
                <a:solidFill>
                  <a:srgbClr val="F2EDE8"/>
                </a:solidFill>
                <a:latin typeface="Lato Black" panose="020F0A02020204030203" pitchFamily="34" charset="0"/>
              </a:rPr>
              <a:t>1st</a:t>
            </a:r>
            <a:r>
              <a:rPr lang="en-GB" sz="3600" b="1" dirty="0">
                <a:solidFill>
                  <a:srgbClr val="F2EDE8"/>
                </a:solidFill>
                <a:latin typeface="Lato"/>
              </a:rPr>
              <a:t> </a:t>
            </a:r>
          </a:p>
          <a:p>
            <a:pPr algn="ctr">
              <a:defRPr/>
            </a:pPr>
            <a:r>
              <a:rPr lang="en-GB" sz="1200" b="1" dirty="0">
                <a:solidFill>
                  <a:srgbClr val="F2EDE8"/>
                </a:solidFill>
                <a:latin typeface="Lato"/>
              </a:rPr>
              <a:t>in the Good University Guide 2026</a:t>
            </a:r>
            <a:endParaRPr lang="en-GB" sz="1200" b="1" dirty="0">
              <a:solidFill>
                <a:srgbClr val="F2EDE8"/>
              </a:solidFill>
              <a:latin typeface="Lato"/>
              <a:ea typeface="Lato"/>
              <a:cs typeface="Lato"/>
            </a:endParaRPr>
          </a:p>
        </p:txBody>
      </p:sp>
      <p:sp>
        <p:nvSpPr>
          <p:cNvPr id="11" name="Rectangle 10">
            <a:extLst>
              <a:ext uri="{FF2B5EF4-FFF2-40B4-BE49-F238E27FC236}">
                <a16:creationId xmlns:a16="http://schemas.microsoft.com/office/drawing/2014/main" id="{8125D379-5C85-4D44-F41D-1082B051E9C1}"/>
              </a:ext>
            </a:extLst>
          </p:cNvPr>
          <p:cNvSpPr/>
          <p:nvPr/>
        </p:nvSpPr>
        <p:spPr>
          <a:xfrm>
            <a:off x="3315042" y="3104399"/>
            <a:ext cx="1266952" cy="1240118"/>
          </a:xfrm>
          <a:prstGeom prst="rect">
            <a:avLst/>
          </a:prstGeom>
          <a:solidFill>
            <a:srgbClr val="F2ED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sz="1050">
              <a:solidFill>
                <a:srgbClr val="45115B"/>
              </a:solidFill>
              <a:latin typeface="Lato"/>
            </a:endParaRPr>
          </a:p>
        </p:txBody>
      </p:sp>
      <p:sp>
        <p:nvSpPr>
          <p:cNvPr id="12" name="Rectangle 11">
            <a:extLst>
              <a:ext uri="{FF2B5EF4-FFF2-40B4-BE49-F238E27FC236}">
                <a16:creationId xmlns:a16="http://schemas.microsoft.com/office/drawing/2014/main" id="{6857996C-49A0-5F23-E117-DAFE7F4384F5}"/>
              </a:ext>
            </a:extLst>
          </p:cNvPr>
          <p:cNvSpPr/>
          <p:nvPr/>
        </p:nvSpPr>
        <p:spPr>
          <a:xfrm>
            <a:off x="2554658" y="1864120"/>
            <a:ext cx="1696816" cy="2546820"/>
          </a:xfrm>
          <a:prstGeom prst="rect">
            <a:avLst/>
          </a:prstGeom>
          <a:solidFill>
            <a:srgbClr val="F2EDE8"/>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en-GB" sz="1050" b="1">
              <a:solidFill>
                <a:srgbClr val="45115B"/>
              </a:solidFill>
              <a:latin typeface="Lato"/>
            </a:endParaRPr>
          </a:p>
          <a:p>
            <a:pPr algn="ctr">
              <a:defRPr/>
            </a:pPr>
            <a:endParaRPr lang="en-GB" sz="1050" b="1">
              <a:solidFill>
                <a:srgbClr val="45115B"/>
              </a:solidFill>
              <a:latin typeface="Lato"/>
            </a:endParaRPr>
          </a:p>
          <a:p>
            <a:pPr algn="ctr">
              <a:defRPr/>
            </a:pPr>
            <a:endParaRPr lang="en-GB" sz="1050" b="1">
              <a:solidFill>
                <a:srgbClr val="45115B"/>
              </a:solidFill>
              <a:latin typeface="Lato"/>
            </a:endParaRPr>
          </a:p>
          <a:p>
            <a:pPr algn="ctr">
              <a:defRPr/>
            </a:pPr>
            <a:endParaRPr lang="en-GB" sz="1013" b="1">
              <a:solidFill>
                <a:srgbClr val="45115B"/>
              </a:solidFill>
              <a:latin typeface="Lato"/>
              <a:ea typeface="Lato"/>
              <a:cs typeface="Lato"/>
            </a:endParaRPr>
          </a:p>
          <a:p>
            <a:pPr algn="ctr">
              <a:defRPr/>
            </a:pPr>
            <a:r>
              <a:rPr lang="en-GB" sz="1013" b="1">
                <a:solidFill>
                  <a:srgbClr val="45115B"/>
                </a:solidFill>
                <a:latin typeface="Lato"/>
              </a:rPr>
              <a:t>We ranked</a:t>
            </a:r>
            <a:endParaRPr lang="en-GB" sz="1013" b="1">
              <a:solidFill>
                <a:srgbClr val="45115B"/>
              </a:solidFill>
              <a:latin typeface="Lato"/>
              <a:ea typeface="Lato"/>
              <a:cs typeface="Lato"/>
            </a:endParaRPr>
          </a:p>
          <a:p>
            <a:pPr algn="ctr">
              <a:defRPr/>
            </a:pPr>
            <a:r>
              <a:rPr lang="en-GB" sz="4500">
                <a:solidFill>
                  <a:srgbClr val="45115B"/>
                </a:solidFill>
                <a:latin typeface="Lato Black" panose="020F0A02020204030203" pitchFamily="34" charset="0"/>
              </a:rPr>
              <a:t>2</a:t>
            </a:r>
            <a:r>
              <a:rPr lang="en-GB" sz="4500" baseline="30000">
                <a:solidFill>
                  <a:srgbClr val="45115B"/>
                </a:solidFill>
                <a:latin typeface="Lato Black" panose="020F0A02020204030203" pitchFamily="34" charset="0"/>
              </a:rPr>
              <a:t>nd</a:t>
            </a:r>
            <a:r>
              <a:rPr lang="en-GB" sz="4500">
                <a:solidFill>
                  <a:srgbClr val="45115B"/>
                </a:solidFill>
                <a:latin typeface="Lato Black" panose="020F0A02020204030203" pitchFamily="34" charset="0"/>
              </a:rPr>
              <a:t>  </a:t>
            </a:r>
            <a:endParaRPr lang="en-GB" sz="4500" baseline="30000">
              <a:solidFill>
                <a:srgbClr val="45115B"/>
              </a:solidFill>
              <a:latin typeface="Lato Black" panose="020F0A02020204030203" pitchFamily="34" charset="0"/>
            </a:endParaRPr>
          </a:p>
          <a:p>
            <a:pPr algn="ctr">
              <a:defRPr/>
            </a:pPr>
            <a:r>
              <a:rPr lang="en-GB" sz="1200" b="1">
                <a:solidFill>
                  <a:srgbClr val="45115B"/>
                </a:solidFill>
                <a:latin typeface="Lato"/>
              </a:rPr>
              <a:t>in the UK in the most recent Research Excellence Framework (REF) 2021</a:t>
            </a:r>
            <a:endParaRPr lang="en-GB" sz="1200" b="1">
              <a:solidFill>
                <a:srgbClr val="45115B"/>
              </a:solidFill>
              <a:latin typeface="Lato"/>
              <a:ea typeface="Lato"/>
              <a:cs typeface="Lato"/>
            </a:endParaRPr>
          </a:p>
        </p:txBody>
      </p:sp>
      <p:pic>
        <p:nvPicPr>
          <p:cNvPr id="13" name="Graphic 12" descr="Medal with solid fill">
            <a:extLst>
              <a:ext uri="{FF2B5EF4-FFF2-40B4-BE49-F238E27FC236}">
                <a16:creationId xmlns:a16="http://schemas.microsoft.com/office/drawing/2014/main" id="{4DE52EE3-877A-13EB-858E-C7D9783FA382}"/>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120282" y="1975556"/>
            <a:ext cx="730868" cy="730868"/>
          </a:xfrm>
          <a:prstGeom prst="rect">
            <a:avLst/>
          </a:prstGeom>
        </p:spPr>
      </p:pic>
      <p:pic>
        <p:nvPicPr>
          <p:cNvPr id="14" name="Graphic 13" descr="Magnifying glass with solid fill">
            <a:extLst>
              <a:ext uri="{FF2B5EF4-FFF2-40B4-BE49-F238E27FC236}">
                <a16:creationId xmlns:a16="http://schemas.microsoft.com/office/drawing/2014/main" id="{4B634021-EC95-5211-5C5C-E6775BF7364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82700" y="1975556"/>
            <a:ext cx="685800" cy="685800"/>
          </a:xfrm>
          <a:prstGeom prst="rect">
            <a:avLst/>
          </a:prstGeom>
        </p:spPr>
      </p:pic>
      <p:pic>
        <p:nvPicPr>
          <p:cNvPr id="15" name="Picture 14">
            <a:extLst>
              <a:ext uri="{FF2B5EF4-FFF2-40B4-BE49-F238E27FC236}">
                <a16:creationId xmlns:a16="http://schemas.microsoft.com/office/drawing/2014/main" id="{B7FB4E66-7408-83CD-9C33-E52D0D0CED1D}"/>
              </a:ext>
            </a:extLst>
          </p:cNvPr>
          <p:cNvPicPr>
            <a:picLocks noChangeAspect="1"/>
          </p:cNvPicPr>
          <p:nvPr/>
        </p:nvPicPr>
        <p:blipFill>
          <a:blip r:embed="rId7">
            <a:extLst>
              <a:ext uri="{28A0092B-C50C-407E-A947-70E740481C1C}">
                <a14:useLocalDpi xmlns:a14="http://schemas.microsoft.com/office/drawing/2010/main" val="0"/>
              </a:ext>
            </a:extLst>
          </a:blip>
          <a:srcRect l="20781" r="20781"/>
          <a:stretch/>
        </p:blipFill>
        <p:spPr>
          <a:xfrm>
            <a:off x="6160236" y="1745674"/>
            <a:ext cx="2979176" cy="3397826"/>
          </a:xfrm>
          <a:custGeom>
            <a:avLst/>
            <a:gdLst/>
            <a:ahLst/>
            <a:cxnLst/>
            <a:rect l="l" t="t" r="r" b="b"/>
            <a:pathLst>
              <a:path w="4375105" h="5273507">
                <a:moveTo>
                  <a:pt x="2921508" y="0"/>
                </a:moveTo>
                <a:cubicBezTo>
                  <a:pt x="3425728" y="0"/>
                  <a:pt x="3900114" y="127735"/>
                  <a:pt x="4314072" y="352611"/>
                </a:cubicBezTo>
                <a:lnTo>
                  <a:pt x="4375105" y="389689"/>
                </a:lnTo>
                <a:lnTo>
                  <a:pt x="4375105" y="5273507"/>
                </a:lnTo>
                <a:lnTo>
                  <a:pt x="1193705" y="5273507"/>
                </a:lnTo>
                <a:lnTo>
                  <a:pt x="1063158" y="5175886"/>
                </a:lnTo>
                <a:cubicBezTo>
                  <a:pt x="413861" y="4640038"/>
                  <a:pt x="0" y="3829104"/>
                  <a:pt x="0" y="2921508"/>
                </a:cubicBezTo>
                <a:cubicBezTo>
                  <a:pt x="0" y="1308004"/>
                  <a:pt x="1308004" y="0"/>
                  <a:pt x="2921508" y="0"/>
                </a:cubicBezTo>
                <a:close/>
              </a:path>
            </a:pathLst>
          </a:custGeom>
        </p:spPr>
      </p:pic>
      <p:sp>
        <p:nvSpPr>
          <p:cNvPr id="16" name="Oval 15">
            <a:extLst>
              <a:ext uri="{FF2B5EF4-FFF2-40B4-BE49-F238E27FC236}">
                <a16:creationId xmlns:a16="http://schemas.microsoft.com/office/drawing/2014/main" id="{303DEA6C-5CF3-693E-B5A8-BB1C9A19FC52}"/>
              </a:ext>
            </a:extLst>
          </p:cNvPr>
          <p:cNvSpPr/>
          <p:nvPr/>
        </p:nvSpPr>
        <p:spPr>
          <a:xfrm>
            <a:off x="5145350" y="817337"/>
            <a:ext cx="2029773" cy="2029773"/>
          </a:xfrm>
          <a:prstGeom prst="ellipse">
            <a:avLst/>
          </a:prstGeom>
          <a:blipFill>
            <a:blip r:embed="rId8"/>
            <a:srcRect/>
            <a:stretch>
              <a:fillRect l="-63541" t="-16568" r="-31510" b="-13432"/>
            </a:stretch>
          </a:blipFill>
          <a:ln w="63500">
            <a:solidFill>
              <a:srgbClr val="F2ED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pic>
        <p:nvPicPr>
          <p:cNvPr id="20" name="Picture 19" descr="Qr code&#10;&#10;Description automatically generated">
            <a:extLst>
              <a:ext uri="{FF2B5EF4-FFF2-40B4-BE49-F238E27FC236}">
                <a16:creationId xmlns:a16="http://schemas.microsoft.com/office/drawing/2014/main" id="{8D592104-7B80-1F93-4151-4E98E05D782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607102" y="2854037"/>
            <a:ext cx="1181100" cy="1181100"/>
          </a:xfrm>
          <a:prstGeom prst="rect">
            <a:avLst/>
          </a:prstGeom>
        </p:spPr>
      </p:pic>
      <p:sp>
        <p:nvSpPr>
          <p:cNvPr id="21" name="Right Triangle 20">
            <a:extLst>
              <a:ext uri="{FF2B5EF4-FFF2-40B4-BE49-F238E27FC236}">
                <a16:creationId xmlns:a16="http://schemas.microsoft.com/office/drawing/2014/main" id="{04A5320A-4575-876E-7A1F-B0C75DE25BE1}"/>
              </a:ext>
            </a:extLst>
          </p:cNvPr>
          <p:cNvSpPr/>
          <p:nvPr/>
        </p:nvSpPr>
        <p:spPr>
          <a:xfrm rot="7832905">
            <a:off x="5132207" y="4210657"/>
            <a:ext cx="147294" cy="160345"/>
          </a:xfrm>
          <a:prstGeom prst="rtTriangle">
            <a:avLst/>
          </a:prstGeom>
          <a:solidFill>
            <a:srgbClr val="3C06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22" name="TextBox 21">
            <a:extLst>
              <a:ext uri="{FF2B5EF4-FFF2-40B4-BE49-F238E27FC236}">
                <a16:creationId xmlns:a16="http://schemas.microsoft.com/office/drawing/2014/main" id="{4E3F240B-1192-1196-CB56-E60AEF3F58CF}"/>
              </a:ext>
            </a:extLst>
          </p:cNvPr>
          <p:cNvSpPr txBox="1"/>
          <p:nvPr/>
        </p:nvSpPr>
        <p:spPr>
          <a:xfrm>
            <a:off x="4046945" y="4352401"/>
            <a:ext cx="2341419" cy="530915"/>
          </a:xfrm>
          <a:prstGeom prst="rect">
            <a:avLst/>
          </a:prstGeom>
          <a:noFill/>
        </p:spPr>
        <p:txBody>
          <a:bodyPr wrap="square" lIns="68580" tIns="34290" rIns="68580" bIns="34290" rtlCol="0" anchor="t">
            <a:spAutoFit/>
          </a:bodyPr>
          <a:lstStyle/>
          <a:p>
            <a:pPr algn="ctr">
              <a:spcBef>
                <a:spcPts val="750"/>
              </a:spcBef>
              <a:buClr>
                <a:srgbClr val="511C6C"/>
              </a:buClr>
            </a:pPr>
            <a:r>
              <a:rPr lang="en-GB" sz="1500">
                <a:solidFill>
                  <a:srgbClr val="3F4246"/>
                </a:solidFill>
                <a:latin typeface="Lato"/>
                <a:ea typeface="Lato"/>
                <a:cs typeface="Lato"/>
              </a:rPr>
              <a:t>View more </a:t>
            </a:r>
            <a:br>
              <a:rPr lang="en-GB" sz="1500">
                <a:solidFill>
                  <a:srgbClr val="3F4246"/>
                </a:solidFill>
                <a:latin typeface="Lato"/>
                <a:ea typeface="Lato"/>
                <a:cs typeface="Lato"/>
              </a:rPr>
            </a:br>
            <a:r>
              <a:rPr lang="en-GB" sz="1500">
                <a:solidFill>
                  <a:srgbClr val="3F4246"/>
                </a:solidFill>
                <a:latin typeface="Lato"/>
                <a:ea typeface="Lato"/>
                <a:cs typeface="Lato"/>
              </a:rPr>
              <a:t>key statistics</a:t>
            </a:r>
          </a:p>
        </p:txBody>
      </p:sp>
    </p:spTree>
    <p:extLst>
      <p:ext uri="{BB962C8B-B14F-4D97-AF65-F5344CB8AC3E}">
        <p14:creationId xmlns:p14="http://schemas.microsoft.com/office/powerpoint/2010/main" val="25737819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a:spLocks noGrp="1"/>
          </p:cNvSpPr>
          <p:nvPr>
            <p:ph type="body" sz="quarter" idx="4294967295"/>
          </p:nvPr>
        </p:nvSpPr>
        <p:spPr>
          <a:xfrm>
            <a:off x="4341817" y="1454920"/>
            <a:ext cx="4516434" cy="2889708"/>
          </a:xfrm>
          <a:prstGeom prst="rect">
            <a:avLst/>
          </a:prstGeom>
        </p:spPr>
        <p:txBody>
          <a:bodyPr/>
          <a:lstStyle/>
          <a:p>
            <a:pPr marL="0" indent="0">
              <a:buClrTx/>
              <a:buNone/>
              <a:defRPr/>
            </a:pPr>
            <a:r>
              <a:rPr lang="en-US" sz="2000" b="1" dirty="0"/>
              <a:t>Alex Karalis</a:t>
            </a:r>
          </a:p>
          <a:p>
            <a:pPr>
              <a:buClrTx/>
              <a:defRPr/>
            </a:pPr>
            <a:r>
              <a:rPr lang="en-GB" dirty="0"/>
              <a:t>Applied macroeconomist with particular interest in the non-Gaussian behaviour of economic systems </a:t>
            </a:r>
          </a:p>
          <a:p>
            <a:pPr>
              <a:buClrTx/>
              <a:defRPr/>
            </a:pPr>
            <a:r>
              <a:rPr lang="en-US" sz="1800" dirty="0"/>
              <a:t>Director MSc EIFE, BES &amp; Econ &amp; </a:t>
            </a:r>
            <a:r>
              <a:rPr lang="en-US" sz="1800"/>
              <a:t>PGT Director of Studies</a:t>
            </a:r>
            <a:endParaRPr lang="en-US" sz="1800" dirty="0"/>
          </a:p>
          <a:p>
            <a:pPr marL="0" indent="0">
              <a:spcBef>
                <a:spcPts val="1800"/>
              </a:spcBef>
              <a:buNone/>
              <a:defRPr/>
            </a:pPr>
            <a:r>
              <a:rPr lang="en-US" sz="2000" dirty="0"/>
              <a:t>A&amp;F hours: </a:t>
            </a:r>
            <a:r>
              <a:rPr lang="en-GB" sz="2000" dirty="0"/>
              <a:t>You can book an appointment </a:t>
            </a:r>
            <a:r>
              <a:rPr lang="en-GB" sz="2000" dirty="0">
                <a:hlinkClick r:id="rId3"/>
              </a:rPr>
              <a:t>here</a:t>
            </a:r>
            <a:r>
              <a:rPr lang="en-GB" sz="2000" dirty="0"/>
              <a:t>.</a:t>
            </a:r>
          </a:p>
          <a:p>
            <a:pPr marL="0" indent="0">
              <a:spcBef>
                <a:spcPts val="1800"/>
              </a:spcBef>
              <a:buClrTx/>
              <a:buNone/>
              <a:defRPr/>
            </a:pPr>
            <a:r>
              <a:rPr lang="en-US" sz="2000" dirty="0"/>
              <a:t>Contact me:</a:t>
            </a:r>
            <a:br>
              <a:rPr lang="en-US" sz="2000" dirty="0"/>
            </a:br>
            <a:r>
              <a:rPr lang="nl-NL" sz="2000" u="sng" dirty="0">
                <a:hlinkClick r:id="rId4"/>
              </a:rPr>
              <a:t>a.karalis-isaac at warwick.ac.uk</a:t>
            </a:r>
            <a:endParaRPr lang="en-US" sz="2000" dirty="0">
              <a:latin typeface="+mn-lt"/>
            </a:endParaRPr>
          </a:p>
          <a:p>
            <a:pPr>
              <a:buClr>
                <a:srgbClr val="00B2DD"/>
              </a:buClr>
            </a:pPr>
            <a:endParaRPr lang="en-US" dirty="0">
              <a:latin typeface="+mn-lt"/>
            </a:endParaRPr>
          </a:p>
        </p:txBody>
      </p:sp>
      <p:sp>
        <p:nvSpPr>
          <p:cNvPr id="7" name="Text Placeholder 4"/>
          <p:cNvSpPr>
            <a:spLocks noGrp="1"/>
          </p:cNvSpPr>
          <p:nvPr>
            <p:ph type="body" sz="quarter" idx="4294967295"/>
          </p:nvPr>
        </p:nvSpPr>
        <p:spPr>
          <a:xfrm>
            <a:off x="465142" y="929950"/>
            <a:ext cx="5373684" cy="380867"/>
          </a:xfrm>
          <a:prstGeom prst="rect">
            <a:avLst/>
          </a:prstGeom>
        </p:spPr>
        <p:txBody>
          <a:bodyPr/>
          <a:lstStyle/>
          <a:p>
            <a:pPr marL="0" indent="0">
              <a:buNone/>
            </a:pPr>
            <a:r>
              <a:rPr lang="en-US" sz="2800" b="1">
                <a:solidFill>
                  <a:srgbClr val="511C6C"/>
                </a:solidFill>
                <a:latin typeface="+mn-lt"/>
              </a:rPr>
              <a:t>About me</a:t>
            </a:r>
          </a:p>
        </p:txBody>
      </p:sp>
      <p:pic>
        <p:nvPicPr>
          <p:cNvPr id="3" name="Picture 2">
            <a:extLst>
              <a:ext uri="{FF2B5EF4-FFF2-40B4-BE49-F238E27FC236}">
                <a16:creationId xmlns:a16="http://schemas.microsoft.com/office/drawing/2014/main" id="{E7319DAB-A599-98E4-D729-1467615C05D7}"/>
              </a:ext>
            </a:extLst>
          </p:cNvPr>
          <p:cNvPicPr>
            <a:picLocks noChangeAspect="1"/>
          </p:cNvPicPr>
          <p:nvPr/>
        </p:nvPicPr>
        <p:blipFill>
          <a:blip r:embed="rId5"/>
          <a:stretch>
            <a:fillRect/>
          </a:stretch>
        </p:blipFill>
        <p:spPr>
          <a:xfrm>
            <a:off x="417979" y="1561353"/>
            <a:ext cx="2857500" cy="2857500"/>
          </a:xfrm>
          <a:prstGeom prst="rect">
            <a:avLst/>
          </a:prstGeom>
        </p:spPr>
      </p:pic>
    </p:spTree>
    <p:extLst>
      <p:ext uri="{BB962C8B-B14F-4D97-AF65-F5344CB8AC3E}">
        <p14:creationId xmlns:p14="http://schemas.microsoft.com/office/powerpoint/2010/main" val="252923168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a:spLocks noGrp="1"/>
          </p:cNvSpPr>
          <p:nvPr>
            <p:ph type="body" sz="quarter" idx="4294967295"/>
          </p:nvPr>
        </p:nvSpPr>
        <p:spPr>
          <a:xfrm>
            <a:off x="465141" y="761133"/>
            <a:ext cx="8383584" cy="4362804"/>
          </a:xfrm>
          <a:prstGeom prst="rect">
            <a:avLst/>
          </a:prstGeom>
        </p:spPr>
        <p:txBody>
          <a:bodyPr/>
          <a:lstStyle/>
          <a:p>
            <a:pPr>
              <a:buClrTx/>
              <a:defRPr/>
            </a:pPr>
            <a:r>
              <a:rPr lang="en-US" altLang="en-US" sz="2000"/>
              <a:t>What is the difference between MSc EIFE and MSc Economics</a:t>
            </a:r>
          </a:p>
          <a:p>
            <a:pPr>
              <a:buClrTx/>
              <a:defRPr/>
            </a:pPr>
            <a:r>
              <a:rPr lang="en-US" altLang="en-US" sz="2000"/>
              <a:t>Should I take Econometrics A or B?</a:t>
            </a:r>
          </a:p>
          <a:p>
            <a:pPr>
              <a:buClrTx/>
              <a:defRPr/>
            </a:pPr>
            <a:r>
              <a:rPr lang="en-US" altLang="en-US" sz="2000"/>
              <a:t>Optional modules</a:t>
            </a:r>
          </a:p>
          <a:p>
            <a:pPr lvl="1">
              <a:defRPr/>
            </a:pPr>
            <a:r>
              <a:rPr lang="en-US" altLang="en-US" sz="2000"/>
              <a:t>When do I need to choose? </a:t>
            </a:r>
            <a:r>
              <a:rPr lang="en-GB" sz="2000"/>
              <a:t>Can I change my mind?</a:t>
            </a:r>
            <a:endParaRPr lang="en-US" altLang="en-US" sz="2000"/>
          </a:p>
          <a:p>
            <a:pPr lvl="1">
              <a:defRPr/>
            </a:pPr>
            <a:r>
              <a:rPr lang="en-US" altLang="en-US" sz="2000"/>
              <a:t>What optional modules should I choose?</a:t>
            </a:r>
          </a:p>
          <a:p>
            <a:pPr lvl="1">
              <a:defRPr/>
            </a:pPr>
            <a:r>
              <a:rPr lang="en-GB" altLang="en-US" sz="2000"/>
              <a:t>Can I take more modules than required?</a:t>
            </a:r>
          </a:p>
          <a:p>
            <a:pPr>
              <a:buClrTx/>
              <a:defRPr/>
            </a:pPr>
            <a:r>
              <a:rPr lang="en-GB" altLang="en-US" sz="2000"/>
              <a:t>What marks do I need to earn the MSc degree?</a:t>
            </a:r>
          </a:p>
          <a:p>
            <a:pPr>
              <a:buClrTx/>
              <a:defRPr/>
            </a:pPr>
            <a:r>
              <a:rPr lang="en-GB" altLang="en-US" sz="2000"/>
              <a:t>Where do EIFE students find jobs? (particularly international students)</a:t>
            </a:r>
          </a:p>
          <a:p>
            <a:pPr>
              <a:buClrTx/>
              <a:defRPr/>
            </a:pPr>
            <a:r>
              <a:rPr lang="en-GB" altLang="en-US" sz="2000"/>
              <a:t>How many hours do we need to study each week?</a:t>
            </a:r>
          </a:p>
          <a:p>
            <a:pPr>
              <a:buClrTx/>
              <a:defRPr/>
            </a:pPr>
            <a:r>
              <a:rPr lang="en-GB" altLang="en-US" sz="2000"/>
              <a:t>What if my computer breaks down? Does the department offer any help?</a:t>
            </a:r>
            <a:endParaRPr lang="en-US" altLang="en-US" sz="2000"/>
          </a:p>
          <a:p>
            <a:pPr marL="0" indent="0">
              <a:buClrTx/>
              <a:buNone/>
              <a:defRPr/>
            </a:pPr>
            <a:endParaRPr lang="en-US" altLang="en-US" sz="2400"/>
          </a:p>
        </p:txBody>
      </p:sp>
      <p:sp>
        <p:nvSpPr>
          <p:cNvPr id="7" name="Text Placeholder 4"/>
          <p:cNvSpPr>
            <a:spLocks noGrp="1"/>
          </p:cNvSpPr>
          <p:nvPr>
            <p:ph type="body" sz="quarter" idx="4294967295"/>
          </p:nvPr>
        </p:nvSpPr>
        <p:spPr>
          <a:xfrm>
            <a:off x="465142" y="295633"/>
            <a:ext cx="5373684" cy="380867"/>
          </a:xfrm>
          <a:prstGeom prst="rect">
            <a:avLst/>
          </a:prstGeom>
        </p:spPr>
        <p:txBody>
          <a:bodyPr/>
          <a:lstStyle/>
          <a:p>
            <a:pPr marL="0" indent="0">
              <a:buNone/>
            </a:pPr>
            <a:r>
              <a:rPr lang="en-US" sz="2800" b="1">
                <a:solidFill>
                  <a:srgbClr val="511C6C"/>
                </a:solidFill>
              </a:rPr>
              <a:t>Questions &amp; Answers</a:t>
            </a:r>
          </a:p>
        </p:txBody>
      </p:sp>
    </p:spTree>
    <p:extLst>
      <p:ext uri="{BB962C8B-B14F-4D97-AF65-F5344CB8AC3E}">
        <p14:creationId xmlns:p14="http://schemas.microsoft.com/office/powerpoint/2010/main" val="21525128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a:spLocks noGrp="1"/>
          </p:cNvSpPr>
          <p:nvPr>
            <p:ph type="body" sz="quarter" idx="4294967295"/>
          </p:nvPr>
        </p:nvSpPr>
        <p:spPr>
          <a:xfrm>
            <a:off x="465142" y="4806835"/>
            <a:ext cx="7821609" cy="293311"/>
          </a:xfrm>
          <a:prstGeom prst="rect">
            <a:avLst/>
          </a:prstGeom>
        </p:spPr>
        <p:txBody>
          <a:bodyPr/>
          <a:lstStyle/>
          <a:p>
            <a:pPr marL="0" indent="0">
              <a:spcAft>
                <a:spcPct val="10000"/>
              </a:spcAft>
              <a:buNone/>
              <a:defRPr/>
            </a:pPr>
            <a:r>
              <a:rPr lang="en-US" sz="1200">
                <a:hlinkClick r:id="rId3"/>
              </a:rPr>
              <a:t>https://warwick.ac.uk/fac/soc/economics/prospective/msc/careers</a:t>
            </a:r>
            <a:endParaRPr lang="en-US" sz="1800"/>
          </a:p>
        </p:txBody>
      </p:sp>
      <p:sp>
        <p:nvSpPr>
          <p:cNvPr id="7" name="Text Placeholder 4"/>
          <p:cNvSpPr>
            <a:spLocks noGrp="1"/>
          </p:cNvSpPr>
          <p:nvPr>
            <p:ph type="body" sz="quarter" idx="4294967295"/>
          </p:nvPr>
        </p:nvSpPr>
        <p:spPr>
          <a:xfrm>
            <a:off x="465142" y="336826"/>
            <a:ext cx="7031290" cy="462245"/>
          </a:xfrm>
          <a:prstGeom prst="rect">
            <a:avLst/>
          </a:prstGeom>
        </p:spPr>
        <p:txBody>
          <a:bodyPr/>
          <a:lstStyle/>
          <a:p>
            <a:pPr marL="0" indent="0">
              <a:buNone/>
            </a:pPr>
            <a:r>
              <a:rPr lang="en-US" sz="2800" b="1">
                <a:solidFill>
                  <a:srgbClr val="511C6C"/>
                </a:solidFill>
              </a:rPr>
              <a:t>Placement (first jobs) of MSc EIFE graduates</a:t>
            </a:r>
            <a:endParaRPr lang="en-US" sz="2800" b="1">
              <a:solidFill>
                <a:srgbClr val="511C6C"/>
              </a:solidFill>
              <a:latin typeface="+mn-lt"/>
            </a:endParaRPr>
          </a:p>
        </p:txBody>
      </p:sp>
      <p:pic>
        <p:nvPicPr>
          <p:cNvPr id="2" name="Picture 1">
            <a:extLst>
              <a:ext uri="{FF2B5EF4-FFF2-40B4-BE49-F238E27FC236}">
                <a16:creationId xmlns:a16="http://schemas.microsoft.com/office/drawing/2014/main" id="{E4986DB4-B2E3-44BB-B3C5-B65240653DB7}"/>
              </a:ext>
            </a:extLst>
          </p:cNvPr>
          <p:cNvPicPr>
            <a:picLocks noChangeAspect="1"/>
          </p:cNvPicPr>
          <p:nvPr/>
        </p:nvPicPr>
        <p:blipFill rotWithShape="1">
          <a:blip r:embed="rId4"/>
          <a:srcRect l="4063" t="16028" r="6768" b="12571"/>
          <a:stretch/>
        </p:blipFill>
        <p:spPr>
          <a:xfrm>
            <a:off x="465142" y="799071"/>
            <a:ext cx="8705711" cy="3921210"/>
          </a:xfrm>
          <a:prstGeom prst="rect">
            <a:avLst/>
          </a:prstGeom>
        </p:spPr>
      </p:pic>
    </p:spTree>
    <p:extLst>
      <p:ext uri="{BB962C8B-B14F-4D97-AF65-F5344CB8AC3E}">
        <p14:creationId xmlns:p14="http://schemas.microsoft.com/office/powerpoint/2010/main" val="72021138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5E32D2-A1EE-5E1F-8CDE-4C1E6A7DB6FF}"/>
            </a:ext>
          </a:extLst>
        </p:cNvPr>
        <p:cNvGrpSpPr/>
        <p:nvPr/>
      </p:nvGrpSpPr>
      <p:grpSpPr>
        <a:xfrm>
          <a:off x="0" y="0"/>
          <a:ext cx="0" cy="0"/>
          <a:chOff x="0" y="0"/>
          <a:chExt cx="0" cy="0"/>
        </a:xfrm>
      </p:grpSpPr>
      <p:sp>
        <p:nvSpPr>
          <p:cNvPr id="6" name="Text Placeholder 3">
            <a:extLst>
              <a:ext uri="{FF2B5EF4-FFF2-40B4-BE49-F238E27FC236}">
                <a16:creationId xmlns:a16="http://schemas.microsoft.com/office/drawing/2014/main" id="{4985BE68-9AC6-1415-C2A1-81ABE3B5C7E7}"/>
              </a:ext>
            </a:extLst>
          </p:cNvPr>
          <p:cNvSpPr>
            <a:spLocks noGrp="1"/>
          </p:cNvSpPr>
          <p:nvPr>
            <p:ph type="body" sz="quarter" idx="4294967295"/>
          </p:nvPr>
        </p:nvSpPr>
        <p:spPr>
          <a:xfrm>
            <a:off x="465142" y="931254"/>
            <a:ext cx="7913060" cy="3775425"/>
          </a:xfrm>
          <a:prstGeom prst="rect">
            <a:avLst/>
          </a:prstGeom>
        </p:spPr>
        <p:txBody>
          <a:bodyPr/>
          <a:lstStyle/>
          <a:p>
            <a:pPr marL="0" indent="0">
              <a:buNone/>
              <a:defRPr/>
            </a:pPr>
            <a:r>
              <a:rPr lang="en-US" altLang="en-US" sz="2400" dirty="0"/>
              <a:t>SSLC are your student voice.</a:t>
            </a:r>
          </a:p>
          <a:p>
            <a:pPr marL="0" indent="0">
              <a:buNone/>
              <a:defRPr/>
            </a:pPr>
            <a:r>
              <a:rPr lang="en-US" altLang="en-US" sz="2400" dirty="0"/>
              <a:t>Nominations are open now to represent your course.</a:t>
            </a:r>
          </a:p>
          <a:p>
            <a:pPr marL="0" indent="0">
              <a:buNone/>
              <a:defRPr/>
            </a:pPr>
            <a:r>
              <a:rPr lang="en-US" altLang="en-US" sz="2400" dirty="0"/>
              <a:t>Deadline to nominate yourself is 10 October.</a:t>
            </a:r>
          </a:p>
          <a:p>
            <a:pPr marL="0" indent="0">
              <a:buNone/>
              <a:defRPr/>
            </a:pPr>
            <a:endParaRPr lang="en-US" altLang="en-US" sz="2400" dirty="0"/>
          </a:p>
          <a:p>
            <a:pPr marL="0" indent="0">
              <a:buNone/>
              <a:defRPr/>
            </a:pPr>
            <a:r>
              <a:rPr lang="en-US" altLang="en-US" sz="2400" dirty="0"/>
              <a:t>We need EIFE representation! </a:t>
            </a:r>
          </a:p>
          <a:p>
            <a:pPr marL="0" indent="0">
              <a:buNone/>
              <a:defRPr/>
            </a:pPr>
            <a:endParaRPr lang="en-US" altLang="en-US" sz="2400" dirty="0">
              <a:hlinkClick r:id="rId3"/>
            </a:endParaRPr>
          </a:p>
          <a:p>
            <a:pPr marL="0" indent="0">
              <a:buNone/>
              <a:defRPr/>
            </a:pPr>
            <a:r>
              <a:rPr lang="en-US" altLang="en-US" sz="2400" dirty="0">
                <a:hlinkClick r:id="rId3"/>
              </a:rPr>
              <a:t>https://warwick.ac.uk/fac/soc/economics/current/msc/resources/gsslc</a:t>
            </a:r>
            <a:r>
              <a:rPr lang="en-US" altLang="en-US" sz="2400" dirty="0"/>
              <a:t> </a:t>
            </a:r>
          </a:p>
        </p:txBody>
      </p:sp>
      <p:sp>
        <p:nvSpPr>
          <p:cNvPr id="7" name="Text Placeholder 4">
            <a:extLst>
              <a:ext uri="{FF2B5EF4-FFF2-40B4-BE49-F238E27FC236}">
                <a16:creationId xmlns:a16="http://schemas.microsoft.com/office/drawing/2014/main" id="{7339321A-A97F-08C8-2D93-55C0A57B87E9}"/>
              </a:ext>
            </a:extLst>
          </p:cNvPr>
          <p:cNvSpPr>
            <a:spLocks noGrp="1"/>
          </p:cNvSpPr>
          <p:nvPr>
            <p:ph type="body" sz="quarter" idx="4294967295"/>
          </p:nvPr>
        </p:nvSpPr>
        <p:spPr>
          <a:xfrm>
            <a:off x="465142" y="295633"/>
            <a:ext cx="5373684" cy="380867"/>
          </a:xfrm>
          <a:prstGeom prst="rect">
            <a:avLst/>
          </a:prstGeom>
        </p:spPr>
        <p:txBody>
          <a:bodyPr/>
          <a:lstStyle/>
          <a:p>
            <a:pPr marL="0" indent="0">
              <a:buNone/>
            </a:pPr>
            <a:r>
              <a:rPr lang="en-US" sz="2800" b="1" dirty="0">
                <a:solidFill>
                  <a:srgbClr val="511C6C"/>
                </a:solidFill>
              </a:rPr>
              <a:t>SSLC</a:t>
            </a:r>
          </a:p>
        </p:txBody>
      </p:sp>
    </p:spTree>
    <p:extLst>
      <p:ext uri="{BB962C8B-B14F-4D97-AF65-F5344CB8AC3E}">
        <p14:creationId xmlns:p14="http://schemas.microsoft.com/office/powerpoint/2010/main" val="9401277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8A7289-49FE-DBE4-F92F-792C86F45BA2}"/>
            </a:ext>
          </a:extLst>
        </p:cNvPr>
        <p:cNvGrpSpPr/>
        <p:nvPr/>
      </p:nvGrpSpPr>
      <p:grpSpPr>
        <a:xfrm>
          <a:off x="0" y="0"/>
          <a:ext cx="0" cy="0"/>
          <a:chOff x="0" y="0"/>
          <a:chExt cx="0" cy="0"/>
        </a:xfrm>
      </p:grpSpPr>
      <p:sp>
        <p:nvSpPr>
          <p:cNvPr id="6" name="Text Placeholder 3">
            <a:extLst>
              <a:ext uri="{FF2B5EF4-FFF2-40B4-BE49-F238E27FC236}">
                <a16:creationId xmlns:a16="http://schemas.microsoft.com/office/drawing/2014/main" id="{154933C3-BC7B-8CD8-B6FD-F728B7087CF7}"/>
              </a:ext>
            </a:extLst>
          </p:cNvPr>
          <p:cNvSpPr>
            <a:spLocks noGrp="1"/>
          </p:cNvSpPr>
          <p:nvPr>
            <p:ph type="body" sz="quarter" idx="4294967295"/>
          </p:nvPr>
        </p:nvSpPr>
        <p:spPr>
          <a:xfrm>
            <a:off x="465141" y="761133"/>
            <a:ext cx="8383584" cy="4182127"/>
          </a:xfrm>
          <a:prstGeom prst="rect">
            <a:avLst/>
          </a:prstGeom>
        </p:spPr>
        <p:txBody>
          <a:bodyPr/>
          <a:lstStyle/>
          <a:p>
            <a:pPr marL="0" indent="0">
              <a:buClrTx/>
              <a:buNone/>
              <a:defRPr/>
            </a:pPr>
            <a:r>
              <a:rPr lang="en-US" altLang="en-US" sz="2300" dirty="0"/>
              <a:t>Term 1 (Autumn Term) week 1-10</a:t>
            </a:r>
          </a:p>
          <a:p>
            <a:pPr marL="0" indent="0">
              <a:buClrTx/>
              <a:buNone/>
              <a:defRPr/>
            </a:pPr>
            <a:r>
              <a:rPr lang="en-US" altLang="en-US" sz="1600" dirty="0"/>
              <a:t>Module registration closes 20 October </a:t>
            </a:r>
          </a:p>
          <a:p>
            <a:pPr marL="0" indent="0">
              <a:buClrTx/>
              <a:buNone/>
              <a:defRPr/>
            </a:pPr>
            <a:r>
              <a:rPr lang="en-US" altLang="en-US" sz="1600" dirty="0"/>
              <a:t>Christmas Party 10 December </a:t>
            </a:r>
          </a:p>
          <a:p>
            <a:pPr marL="0" indent="0">
              <a:buClrTx/>
              <a:buNone/>
              <a:defRPr/>
            </a:pPr>
            <a:r>
              <a:rPr lang="en-US" altLang="en-US" sz="2300" dirty="0"/>
              <a:t>Term 2 (Spring Term) weeks 15 – 24</a:t>
            </a:r>
          </a:p>
          <a:p>
            <a:pPr marL="0" indent="0">
              <a:buClrTx/>
              <a:buNone/>
              <a:defRPr/>
            </a:pPr>
            <a:r>
              <a:rPr lang="en-US" altLang="en-US" sz="1600" dirty="0"/>
              <a:t>Jan exam period (Micro &amp; Macro) 12 – 16 January</a:t>
            </a:r>
          </a:p>
          <a:p>
            <a:pPr marL="0" indent="0">
              <a:buClrTx/>
              <a:buNone/>
              <a:defRPr/>
            </a:pPr>
            <a:r>
              <a:rPr lang="en-US" altLang="en-US" sz="1600" dirty="0"/>
              <a:t>Module registration open 5 – 16 January </a:t>
            </a:r>
          </a:p>
          <a:p>
            <a:pPr marL="0" indent="0">
              <a:buClrTx/>
              <a:buNone/>
              <a:defRPr/>
            </a:pPr>
            <a:r>
              <a:rPr lang="en-US" altLang="en-US" sz="2300" dirty="0"/>
              <a:t>Term 3 (Summer Term) weeks 25-29</a:t>
            </a:r>
          </a:p>
          <a:p>
            <a:pPr marL="0" indent="0">
              <a:buClrTx/>
              <a:buNone/>
              <a:defRPr/>
            </a:pPr>
            <a:r>
              <a:rPr lang="en-US" altLang="en-US" sz="1600" dirty="0"/>
              <a:t>May/summer exam period 1 May – 22 May</a:t>
            </a:r>
          </a:p>
          <a:p>
            <a:pPr marL="0" indent="0">
              <a:buClrTx/>
              <a:buNone/>
              <a:defRPr/>
            </a:pPr>
            <a:r>
              <a:rPr lang="en-US" altLang="en-US" sz="1600" dirty="0"/>
              <a:t>Summer Social 27 May</a:t>
            </a:r>
          </a:p>
          <a:p>
            <a:pPr marL="0" indent="0">
              <a:buClrTx/>
              <a:buNone/>
              <a:defRPr/>
            </a:pPr>
            <a:r>
              <a:rPr lang="en-US" altLang="en-US" sz="2300" dirty="0"/>
              <a:t>Summer vacation (weeks 40 – 52)</a:t>
            </a:r>
          </a:p>
          <a:p>
            <a:pPr marL="0" indent="0">
              <a:buClrTx/>
              <a:buNone/>
              <a:defRPr/>
            </a:pPr>
            <a:r>
              <a:rPr lang="en-US" altLang="en-US" sz="1600" dirty="0" err="1"/>
              <a:t>Resit</a:t>
            </a:r>
            <a:r>
              <a:rPr lang="en-US" altLang="en-US" sz="1600" dirty="0"/>
              <a:t> and deferral exam period TBC (usually last week of August and first week of Sept)</a:t>
            </a:r>
          </a:p>
          <a:p>
            <a:pPr marL="0" indent="0">
              <a:buClrTx/>
              <a:buNone/>
              <a:defRPr/>
            </a:pPr>
            <a:r>
              <a:rPr lang="en-US" altLang="en-US" sz="1600" dirty="0"/>
              <a:t>Dissertation submission 16 September 2026</a:t>
            </a:r>
          </a:p>
        </p:txBody>
      </p:sp>
      <p:sp>
        <p:nvSpPr>
          <p:cNvPr id="7" name="Text Placeholder 4">
            <a:extLst>
              <a:ext uri="{FF2B5EF4-FFF2-40B4-BE49-F238E27FC236}">
                <a16:creationId xmlns:a16="http://schemas.microsoft.com/office/drawing/2014/main" id="{6BC37CD2-33A4-3D94-4EA7-DEA7EBE02751}"/>
              </a:ext>
            </a:extLst>
          </p:cNvPr>
          <p:cNvSpPr>
            <a:spLocks noGrp="1"/>
          </p:cNvSpPr>
          <p:nvPr>
            <p:ph type="body" sz="quarter" idx="4294967295"/>
          </p:nvPr>
        </p:nvSpPr>
        <p:spPr>
          <a:xfrm>
            <a:off x="465142" y="295633"/>
            <a:ext cx="5373684" cy="380867"/>
          </a:xfrm>
          <a:prstGeom prst="rect">
            <a:avLst/>
          </a:prstGeom>
        </p:spPr>
        <p:txBody>
          <a:bodyPr/>
          <a:lstStyle/>
          <a:p>
            <a:pPr marL="0" indent="0">
              <a:buNone/>
            </a:pPr>
            <a:r>
              <a:rPr lang="en-US" sz="2800" b="1" dirty="0">
                <a:solidFill>
                  <a:srgbClr val="511C6C"/>
                </a:solidFill>
              </a:rPr>
              <a:t>Key Dates</a:t>
            </a:r>
          </a:p>
        </p:txBody>
      </p:sp>
    </p:spTree>
    <p:extLst>
      <p:ext uri="{BB962C8B-B14F-4D97-AF65-F5344CB8AC3E}">
        <p14:creationId xmlns:p14="http://schemas.microsoft.com/office/powerpoint/2010/main" val="288089492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a:spLocks noGrp="1"/>
          </p:cNvSpPr>
          <p:nvPr>
            <p:ph type="body" sz="quarter" idx="4294967295"/>
          </p:nvPr>
        </p:nvSpPr>
        <p:spPr>
          <a:xfrm>
            <a:off x="465141" y="1477827"/>
            <a:ext cx="7821609" cy="2749156"/>
          </a:xfrm>
          <a:prstGeom prst="rect">
            <a:avLst/>
          </a:prstGeom>
        </p:spPr>
        <p:txBody>
          <a:bodyPr/>
          <a:lstStyle/>
          <a:p>
            <a:pPr>
              <a:spcAft>
                <a:spcPct val="10000"/>
              </a:spcAft>
              <a:defRPr/>
            </a:pPr>
            <a:endParaRPr lang="en-GB"/>
          </a:p>
          <a:p>
            <a:pPr>
              <a:spcAft>
                <a:spcPct val="10000"/>
              </a:spcAft>
              <a:defRPr/>
            </a:pPr>
            <a:r>
              <a:rPr lang="en-GB"/>
              <a:t>Focus on research, research-led teaching</a:t>
            </a:r>
          </a:p>
          <a:p>
            <a:pPr>
              <a:spcAft>
                <a:spcPct val="10000"/>
              </a:spcAft>
              <a:defRPr/>
            </a:pPr>
            <a:r>
              <a:rPr lang="en-GB"/>
              <a:t>Course taught at a high level</a:t>
            </a:r>
          </a:p>
          <a:p>
            <a:pPr>
              <a:spcAft>
                <a:spcPct val="10000"/>
              </a:spcAft>
              <a:defRPr/>
            </a:pPr>
            <a:r>
              <a:rPr lang="en-GB"/>
              <a:t>There is quite a bit of maths</a:t>
            </a:r>
          </a:p>
          <a:p>
            <a:pPr>
              <a:spcAft>
                <a:spcPct val="10000"/>
              </a:spcAft>
              <a:defRPr/>
            </a:pPr>
            <a:r>
              <a:rPr lang="en-GB"/>
              <a:t>Interdisciplinary</a:t>
            </a:r>
          </a:p>
          <a:p>
            <a:pPr>
              <a:spcAft>
                <a:spcPct val="10000"/>
              </a:spcAft>
              <a:defRPr/>
            </a:pPr>
            <a:r>
              <a:rPr lang="en-GB"/>
              <a:t>International</a:t>
            </a:r>
          </a:p>
          <a:p>
            <a:pPr>
              <a:spcAft>
                <a:spcPct val="10000"/>
              </a:spcAft>
              <a:defRPr/>
            </a:pPr>
            <a:endParaRPr lang="en-GB"/>
          </a:p>
        </p:txBody>
      </p:sp>
      <p:sp>
        <p:nvSpPr>
          <p:cNvPr id="7" name="Text Placeholder 4"/>
          <p:cNvSpPr>
            <a:spLocks noGrp="1"/>
          </p:cNvSpPr>
          <p:nvPr>
            <p:ph type="body" sz="quarter" idx="4294967295"/>
          </p:nvPr>
        </p:nvSpPr>
        <p:spPr>
          <a:xfrm>
            <a:off x="465142" y="929950"/>
            <a:ext cx="5373684" cy="380867"/>
          </a:xfrm>
          <a:prstGeom prst="rect">
            <a:avLst/>
          </a:prstGeom>
        </p:spPr>
        <p:txBody>
          <a:bodyPr/>
          <a:lstStyle/>
          <a:p>
            <a:pPr marL="0" indent="0">
              <a:buNone/>
            </a:pPr>
            <a:r>
              <a:rPr lang="en-US" sz="2800" b="1">
                <a:solidFill>
                  <a:srgbClr val="511C6C"/>
                </a:solidFill>
              </a:rPr>
              <a:t>What’s special about Warwick?</a:t>
            </a:r>
            <a:endParaRPr lang="en-US" sz="2800" b="1">
              <a:solidFill>
                <a:srgbClr val="511C6C"/>
              </a:solidFill>
              <a:latin typeface="+mn-lt"/>
            </a:endParaRPr>
          </a:p>
        </p:txBody>
      </p:sp>
      <p:pic>
        <p:nvPicPr>
          <p:cNvPr id="2050" name="Picture 2" descr="Image result for university of warwick">
            <a:extLst>
              <a:ext uri="{FF2B5EF4-FFF2-40B4-BE49-F238E27FC236}">
                <a16:creationId xmlns:a16="http://schemas.microsoft.com/office/drawing/2014/main" id="{38CB22B2-0F5F-456E-912A-CFDFF9F40EF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68265" y="1606610"/>
            <a:ext cx="3475735" cy="2352001"/>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6BE219B1-C6D2-49E0-89E2-05271AF9558F}"/>
              </a:ext>
            </a:extLst>
          </p:cNvPr>
          <p:cNvPicPr>
            <a:picLocks noChangeAspect="1"/>
          </p:cNvPicPr>
          <p:nvPr/>
        </p:nvPicPr>
        <p:blipFill>
          <a:blip r:embed="rId4"/>
          <a:stretch>
            <a:fillRect/>
          </a:stretch>
        </p:blipFill>
        <p:spPr>
          <a:xfrm>
            <a:off x="4792514" y="2364491"/>
            <a:ext cx="3585367" cy="2352001"/>
          </a:xfrm>
          <a:prstGeom prst="rect">
            <a:avLst/>
          </a:prstGeom>
        </p:spPr>
      </p:pic>
    </p:spTree>
    <p:extLst>
      <p:ext uri="{BB962C8B-B14F-4D97-AF65-F5344CB8AC3E}">
        <p14:creationId xmlns:p14="http://schemas.microsoft.com/office/powerpoint/2010/main" val="312456785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a:spLocks noGrp="1"/>
          </p:cNvSpPr>
          <p:nvPr>
            <p:ph type="body" sz="quarter" idx="4294967295"/>
          </p:nvPr>
        </p:nvSpPr>
        <p:spPr>
          <a:xfrm>
            <a:off x="465141" y="1477827"/>
            <a:ext cx="8297859" cy="2749156"/>
          </a:xfrm>
          <a:prstGeom prst="rect">
            <a:avLst/>
          </a:prstGeom>
        </p:spPr>
        <p:txBody>
          <a:bodyPr/>
          <a:lstStyle/>
          <a:p>
            <a:pPr marL="0" indent="0">
              <a:spcAft>
                <a:spcPct val="10000"/>
              </a:spcAft>
              <a:buFontTx/>
              <a:buNone/>
              <a:defRPr/>
            </a:pPr>
            <a:endParaRPr lang="en-GB" altLang="en-US" sz="2000" dirty="0"/>
          </a:p>
          <a:p>
            <a:pPr marL="0" indent="0">
              <a:spcAft>
                <a:spcPct val="10000"/>
              </a:spcAft>
              <a:buFontTx/>
              <a:buNone/>
              <a:defRPr/>
            </a:pPr>
            <a:r>
              <a:rPr lang="en-GB" altLang="en-US" sz="2000" dirty="0"/>
              <a:t>World-leading Research and Teaching &amp; Learning,</a:t>
            </a:r>
            <a:br>
              <a:rPr lang="en-GB" altLang="en-US" sz="2000" dirty="0"/>
            </a:br>
            <a:r>
              <a:rPr lang="en-GB" altLang="en-US" sz="2000" dirty="0"/>
              <a:t>with the aim of improving people’s lives. </a:t>
            </a:r>
          </a:p>
          <a:p>
            <a:pPr>
              <a:buClr>
                <a:srgbClr val="511C6C"/>
              </a:buClr>
            </a:pPr>
            <a:r>
              <a:rPr lang="en-US" sz="2000" dirty="0">
                <a:ea typeface="Avenir Next Demi Bold" charset="0"/>
                <a:cs typeface="Avenir Next Demi Bold" charset="0"/>
              </a:rPr>
              <a:t>1200 Undergraduate students</a:t>
            </a:r>
          </a:p>
          <a:p>
            <a:pPr>
              <a:buClr>
                <a:srgbClr val="511C6C"/>
              </a:buClr>
            </a:pPr>
            <a:r>
              <a:rPr lang="en-US" sz="2000" dirty="0">
                <a:ea typeface="Avenir Next Demi Bold" charset="0"/>
                <a:cs typeface="Avenir Next Demi Bold" charset="0"/>
              </a:rPr>
              <a:t>140 MSc students</a:t>
            </a:r>
          </a:p>
          <a:p>
            <a:pPr>
              <a:buClr>
                <a:srgbClr val="511C6C"/>
              </a:buClr>
            </a:pPr>
            <a:r>
              <a:rPr lang="en-US" sz="2000" dirty="0">
                <a:ea typeface="Avenir Next Demi Bold" charset="0"/>
                <a:cs typeface="Avenir Next Demi Bold" charset="0"/>
              </a:rPr>
              <a:t>65 PhD students</a:t>
            </a:r>
          </a:p>
          <a:p>
            <a:pPr>
              <a:buClr>
                <a:srgbClr val="511C6C"/>
              </a:buClr>
            </a:pPr>
            <a:r>
              <a:rPr lang="en-US" sz="2000" dirty="0">
                <a:ea typeface="Avenir Next Demi Bold" charset="0"/>
                <a:cs typeface="Avenir Next Demi Bold" charset="0"/>
              </a:rPr>
              <a:t>86 members of academic staff, including 23 professors</a:t>
            </a:r>
          </a:p>
          <a:p>
            <a:pPr>
              <a:buClr>
                <a:srgbClr val="00B2DD"/>
              </a:buClr>
            </a:pPr>
            <a:endParaRPr lang="en-US" dirty="0">
              <a:latin typeface="+mn-lt"/>
            </a:endParaRPr>
          </a:p>
          <a:p>
            <a:pPr>
              <a:buClr>
                <a:srgbClr val="00B2DD"/>
              </a:buClr>
            </a:pPr>
            <a:endParaRPr lang="en-US" dirty="0">
              <a:latin typeface="+mn-lt"/>
            </a:endParaRPr>
          </a:p>
        </p:txBody>
      </p:sp>
      <p:sp>
        <p:nvSpPr>
          <p:cNvPr id="7" name="Text Placeholder 4"/>
          <p:cNvSpPr>
            <a:spLocks noGrp="1"/>
          </p:cNvSpPr>
          <p:nvPr>
            <p:ph type="body" sz="quarter" idx="4294967295"/>
          </p:nvPr>
        </p:nvSpPr>
        <p:spPr>
          <a:xfrm>
            <a:off x="465142" y="929950"/>
            <a:ext cx="5373684" cy="380867"/>
          </a:xfrm>
          <a:prstGeom prst="rect">
            <a:avLst/>
          </a:prstGeom>
        </p:spPr>
        <p:txBody>
          <a:bodyPr/>
          <a:lstStyle/>
          <a:p>
            <a:pPr marL="0" indent="0">
              <a:buNone/>
            </a:pPr>
            <a:r>
              <a:rPr lang="en-US" sz="2800" b="1">
                <a:solidFill>
                  <a:srgbClr val="511C6C"/>
                </a:solidFill>
                <a:latin typeface="+mn-lt"/>
              </a:rPr>
              <a:t>The Department of Economics</a:t>
            </a:r>
          </a:p>
        </p:txBody>
      </p:sp>
    </p:spTree>
    <p:extLst>
      <p:ext uri="{BB962C8B-B14F-4D97-AF65-F5344CB8AC3E}">
        <p14:creationId xmlns:p14="http://schemas.microsoft.com/office/powerpoint/2010/main" val="93936550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4"/>
          <p:cNvSpPr>
            <a:spLocks noGrp="1"/>
          </p:cNvSpPr>
          <p:nvPr>
            <p:ph type="body" sz="quarter" idx="4294967295"/>
          </p:nvPr>
        </p:nvSpPr>
        <p:spPr>
          <a:xfrm>
            <a:off x="465142" y="929950"/>
            <a:ext cx="5373684" cy="380867"/>
          </a:xfrm>
          <a:prstGeom prst="rect">
            <a:avLst/>
          </a:prstGeom>
        </p:spPr>
        <p:txBody>
          <a:bodyPr/>
          <a:lstStyle/>
          <a:p>
            <a:pPr marL="0" indent="0">
              <a:buNone/>
            </a:pPr>
            <a:r>
              <a:rPr lang="en-US" sz="2800" b="1" dirty="0">
                <a:solidFill>
                  <a:srgbClr val="511C6C"/>
                </a:solidFill>
              </a:rPr>
              <a:t>M</a:t>
            </a:r>
            <a:r>
              <a:rPr lang="en-US" sz="2800" b="1" dirty="0">
                <a:solidFill>
                  <a:srgbClr val="511C6C"/>
                </a:solidFill>
                <a:latin typeface="+mn-lt"/>
              </a:rPr>
              <a:t>Sc EIFE</a:t>
            </a:r>
          </a:p>
        </p:txBody>
      </p:sp>
      <p:sp>
        <p:nvSpPr>
          <p:cNvPr id="4" name="Text Placeholder 3"/>
          <p:cNvSpPr txBox="1">
            <a:spLocks/>
          </p:cNvSpPr>
          <p:nvPr/>
        </p:nvSpPr>
        <p:spPr>
          <a:xfrm>
            <a:off x="561373" y="1537190"/>
            <a:ext cx="4231748" cy="3048300"/>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buClr>
                <a:srgbClr val="431D56"/>
              </a:buClr>
            </a:pPr>
            <a:r>
              <a:rPr lang="en-US" sz="1800" dirty="0"/>
              <a:t>Don’t forget</a:t>
            </a:r>
          </a:p>
          <a:p>
            <a:pPr marL="342900" lvl="1" indent="0">
              <a:buClr>
                <a:srgbClr val="431D56"/>
              </a:buClr>
              <a:buNone/>
            </a:pPr>
            <a:endParaRPr lang="en-US" dirty="0"/>
          </a:p>
          <a:p>
            <a:pPr lvl="1">
              <a:buClr>
                <a:srgbClr val="431D56"/>
              </a:buClr>
            </a:pPr>
            <a:r>
              <a:rPr lang="en-US" dirty="0"/>
              <a:t>Start thinking of a dissertation topic</a:t>
            </a:r>
          </a:p>
          <a:p>
            <a:pPr lvl="1">
              <a:buClr>
                <a:srgbClr val="431D56"/>
              </a:buClr>
            </a:pPr>
            <a:r>
              <a:rPr lang="en-US" dirty="0"/>
              <a:t>Work hard</a:t>
            </a:r>
          </a:p>
          <a:p>
            <a:pPr lvl="1">
              <a:buClr>
                <a:srgbClr val="431D56"/>
              </a:buClr>
            </a:pPr>
            <a:r>
              <a:rPr lang="en-US" dirty="0"/>
              <a:t>Have fun! Attend the department events so you can meet other members of your cohort.</a:t>
            </a:r>
          </a:p>
          <a:p>
            <a:pPr lvl="1">
              <a:buClr>
                <a:srgbClr val="431D56"/>
              </a:buClr>
            </a:pPr>
            <a:r>
              <a:rPr lang="en-US" dirty="0"/>
              <a:t>Contact </a:t>
            </a:r>
            <a:r>
              <a:rPr lang="en-US" dirty="0">
                <a:hlinkClick r:id="rId3"/>
              </a:rPr>
              <a:t>economics.pgoffice@warwick.ac.uk</a:t>
            </a:r>
            <a:r>
              <a:rPr lang="en-US" dirty="0"/>
              <a:t> if you have any queries.</a:t>
            </a:r>
          </a:p>
        </p:txBody>
      </p:sp>
    </p:spTree>
    <p:extLst>
      <p:ext uri="{BB962C8B-B14F-4D97-AF65-F5344CB8AC3E}">
        <p14:creationId xmlns:p14="http://schemas.microsoft.com/office/powerpoint/2010/main" val="246402947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5DE13C-1AF2-D7DF-67FE-8F98701F9335}"/>
            </a:ext>
          </a:extLst>
        </p:cNvPr>
        <p:cNvGrpSpPr/>
        <p:nvPr/>
      </p:nvGrpSpPr>
      <p:grpSpPr>
        <a:xfrm>
          <a:off x="0" y="0"/>
          <a:ext cx="0" cy="0"/>
          <a:chOff x="0" y="0"/>
          <a:chExt cx="0" cy="0"/>
        </a:xfrm>
      </p:grpSpPr>
      <p:sp>
        <p:nvSpPr>
          <p:cNvPr id="7" name="Text Placeholder 4">
            <a:extLst>
              <a:ext uri="{FF2B5EF4-FFF2-40B4-BE49-F238E27FC236}">
                <a16:creationId xmlns:a16="http://schemas.microsoft.com/office/drawing/2014/main" id="{E8195EAC-2A8D-C0EB-FF7F-903AEB72DD41}"/>
              </a:ext>
            </a:extLst>
          </p:cNvPr>
          <p:cNvSpPr>
            <a:spLocks noGrp="1"/>
          </p:cNvSpPr>
          <p:nvPr>
            <p:ph type="body" sz="quarter" idx="4294967295"/>
          </p:nvPr>
        </p:nvSpPr>
        <p:spPr>
          <a:xfrm>
            <a:off x="267918" y="386092"/>
            <a:ext cx="5373684" cy="380867"/>
          </a:xfrm>
          <a:prstGeom prst="rect">
            <a:avLst/>
          </a:prstGeom>
        </p:spPr>
        <p:txBody>
          <a:bodyPr/>
          <a:lstStyle/>
          <a:p>
            <a:pPr marL="0" indent="0">
              <a:buNone/>
            </a:pPr>
            <a:r>
              <a:rPr lang="en-US" sz="2800" b="1" dirty="0">
                <a:solidFill>
                  <a:srgbClr val="511C6C"/>
                </a:solidFill>
              </a:rPr>
              <a:t>M</a:t>
            </a:r>
            <a:r>
              <a:rPr lang="en-US" sz="2800" b="1" dirty="0">
                <a:solidFill>
                  <a:srgbClr val="511C6C"/>
                </a:solidFill>
                <a:latin typeface="+mn-lt"/>
              </a:rPr>
              <a:t>Sc EIFE</a:t>
            </a:r>
          </a:p>
        </p:txBody>
      </p:sp>
      <p:sp>
        <p:nvSpPr>
          <p:cNvPr id="8" name="Text Placeholder 3">
            <a:extLst>
              <a:ext uri="{FF2B5EF4-FFF2-40B4-BE49-F238E27FC236}">
                <a16:creationId xmlns:a16="http://schemas.microsoft.com/office/drawing/2014/main" id="{CBE7B456-13E0-5664-24F3-A4F73C76A0B9}"/>
              </a:ext>
            </a:extLst>
          </p:cNvPr>
          <p:cNvSpPr txBox="1">
            <a:spLocks/>
          </p:cNvSpPr>
          <p:nvPr/>
        </p:nvSpPr>
        <p:spPr>
          <a:xfrm>
            <a:off x="567576" y="1471449"/>
            <a:ext cx="3267479" cy="3501934"/>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Clr>
                <a:srgbClr val="431D56"/>
              </a:buClr>
              <a:buNone/>
            </a:pPr>
            <a:endParaRPr lang="en-US" sz="1800" dirty="0"/>
          </a:p>
        </p:txBody>
      </p:sp>
      <p:pic>
        <p:nvPicPr>
          <p:cNvPr id="6" name="Picture 5">
            <a:extLst>
              <a:ext uri="{FF2B5EF4-FFF2-40B4-BE49-F238E27FC236}">
                <a16:creationId xmlns:a16="http://schemas.microsoft.com/office/drawing/2014/main" id="{AA11ED97-513B-C88A-0030-476220E4A827}"/>
              </a:ext>
            </a:extLst>
          </p:cNvPr>
          <p:cNvPicPr>
            <a:picLocks noChangeAspect="1"/>
          </p:cNvPicPr>
          <p:nvPr/>
        </p:nvPicPr>
        <p:blipFill>
          <a:blip r:embed="rId3"/>
          <a:stretch>
            <a:fillRect/>
          </a:stretch>
        </p:blipFill>
        <p:spPr>
          <a:xfrm>
            <a:off x="809245" y="1349349"/>
            <a:ext cx="6772610" cy="3408059"/>
          </a:xfrm>
          <a:prstGeom prst="rect">
            <a:avLst/>
          </a:prstGeom>
        </p:spPr>
      </p:pic>
    </p:spTree>
    <p:extLst>
      <p:ext uri="{BB962C8B-B14F-4D97-AF65-F5344CB8AC3E}">
        <p14:creationId xmlns:p14="http://schemas.microsoft.com/office/powerpoint/2010/main" val="206916940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4"/>
          <p:cNvSpPr>
            <a:spLocks noGrp="1"/>
          </p:cNvSpPr>
          <p:nvPr>
            <p:ph type="body" sz="quarter" idx="4294967295"/>
          </p:nvPr>
        </p:nvSpPr>
        <p:spPr>
          <a:xfrm>
            <a:off x="465142" y="929950"/>
            <a:ext cx="6976182" cy="380867"/>
          </a:xfrm>
          <a:prstGeom prst="rect">
            <a:avLst/>
          </a:prstGeom>
        </p:spPr>
        <p:txBody>
          <a:bodyPr/>
          <a:lstStyle/>
          <a:p>
            <a:pPr marL="0" indent="0">
              <a:buNone/>
            </a:pPr>
            <a:r>
              <a:rPr lang="en-US" sz="2800" b="1" dirty="0">
                <a:solidFill>
                  <a:srgbClr val="511C6C"/>
                </a:solidFill>
              </a:rPr>
              <a:t>Economics is a very broad field</a:t>
            </a:r>
            <a:endParaRPr lang="en-US" sz="2800" b="1" dirty="0">
              <a:solidFill>
                <a:srgbClr val="511C6C"/>
              </a:solidFill>
              <a:latin typeface="+mn-lt"/>
            </a:endParaRPr>
          </a:p>
        </p:txBody>
      </p:sp>
      <p:pic>
        <p:nvPicPr>
          <p:cNvPr id="1030" name="Picture 6" descr="Image result for business">
            <a:extLst>
              <a:ext uri="{FF2B5EF4-FFF2-40B4-BE49-F238E27FC236}">
                <a16:creationId xmlns:a16="http://schemas.microsoft.com/office/drawing/2014/main" id="{60D9DEAA-E61E-4E4A-A49B-DFE5D75E15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00389" y="1356288"/>
            <a:ext cx="2838564" cy="1589596"/>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Image result for stock prices">
            <a:extLst>
              <a:ext uri="{FF2B5EF4-FFF2-40B4-BE49-F238E27FC236}">
                <a16:creationId xmlns:a16="http://schemas.microsoft.com/office/drawing/2014/main" id="{F8F395C1-086D-4ADA-BED5-9BD3CAB9791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047" y="1345974"/>
            <a:ext cx="2520622" cy="141834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bank of england">
            <a:extLst>
              <a:ext uri="{FF2B5EF4-FFF2-40B4-BE49-F238E27FC236}">
                <a16:creationId xmlns:a16="http://schemas.microsoft.com/office/drawing/2014/main" id="{ECBFF34D-D71A-42F9-A08E-87D0C681D2C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52879" y="3039160"/>
            <a:ext cx="3000708" cy="201248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3B0259B9-AE6B-489C-9E67-4BF9C096E1C9}"/>
              </a:ext>
            </a:extLst>
          </p:cNvPr>
          <p:cNvPicPr>
            <a:picLocks noChangeAspect="1"/>
          </p:cNvPicPr>
          <p:nvPr/>
        </p:nvPicPr>
        <p:blipFill>
          <a:blip r:embed="rId6"/>
          <a:stretch>
            <a:fillRect/>
          </a:stretch>
        </p:blipFill>
        <p:spPr>
          <a:xfrm>
            <a:off x="3100508" y="1309465"/>
            <a:ext cx="2619703" cy="1846891"/>
          </a:xfrm>
          <a:prstGeom prst="rect">
            <a:avLst/>
          </a:prstGeom>
        </p:spPr>
      </p:pic>
      <p:pic>
        <p:nvPicPr>
          <p:cNvPr id="2" name="Picture 1">
            <a:extLst>
              <a:ext uri="{FF2B5EF4-FFF2-40B4-BE49-F238E27FC236}">
                <a16:creationId xmlns:a16="http://schemas.microsoft.com/office/drawing/2014/main" id="{EBC4A929-46D2-492F-9F46-D0420EE56B94}"/>
              </a:ext>
            </a:extLst>
          </p:cNvPr>
          <p:cNvPicPr>
            <a:picLocks noChangeAspect="1"/>
          </p:cNvPicPr>
          <p:nvPr/>
        </p:nvPicPr>
        <p:blipFill>
          <a:blip r:embed="rId7"/>
          <a:stretch>
            <a:fillRect/>
          </a:stretch>
        </p:blipFill>
        <p:spPr>
          <a:xfrm>
            <a:off x="4752203" y="3217532"/>
            <a:ext cx="2657250" cy="1772931"/>
          </a:xfrm>
          <a:prstGeom prst="rect">
            <a:avLst/>
          </a:prstGeom>
        </p:spPr>
      </p:pic>
      <p:pic>
        <p:nvPicPr>
          <p:cNvPr id="1034" name="Picture 10" descr="Related image">
            <a:extLst>
              <a:ext uri="{FF2B5EF4-FFF2-40B4-BE49-F238E27FC236}">
                <a16:creationId xmlns:a16="http://schemas.microsoft.com/office/drawing/2014/main" id="{2AEAB6E9-F017-4101-9367-9A7AA4108FA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419" y="2267014"/>
            <a:ext cx="1979189" cy="2821758"/>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Image result for dennis novy bbc">
            <a:extLst>
              <a:ext uri="{FF2B5EF4-FFF2-40B4-BE49-F238E27FC236}">
                <a16:creationId xmlns:a16="http://schemas.microsoft.com/office/drawing/2014/main" id="{8682C98A-EC00-4C0F-B6DC-DADD8D73E90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348357" y="3153479"/>
            <a:ext cx="2787425" cy="1572904"/>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Image result for economics global warming">
            <a:extLst>
              <a:ext uri="{FF2B5EF4-FFF2-40B4-BE49-F238E27FC236}">
                <a16:creationId xmlns:a16="http://schemas.microsoft.com/office/drawing/2014/main" id="{24AF9230-C553-4893-B3D6-7F3D715F001C}"/>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717331" y="1552635"/>
            <a:ext cx="2520621" cy="1890466"/>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id="{ACC2F62A-24A7-42F1-8442-D605061FDB30}"/>
              </a:ext>
            </a:extLst>
          </p:cNvPr>
          <p:cNvPicPr>
            <a:picLocks noChangeAspect="1"/>
          </p:cNvPicPr>
          <p:nvPr/>
        </p:nvPicPr>
        <p:blipFill rotWithShape="1">
          <a:blip r:embed="rId11"/>
          <a:srcRect t="13293" r="59620" b="18797"/>
          <a:stretch/>
        </p:blipFill>
        <p:spPr>
          <a:xfrm>
            <a:off x="1489235" y="1955766"/>
            <a:ext cx="2566488" cy="2594935"/>
          </a:xfrm>
          <a:prstGeom prst="rect">
            <a:avLst/>
          </a:prstGeom>
        </p:spPr>
      </p:pic>
    </p:spTree>
    <p:extLst>
      <p:ext uri="{BB962C8B-B14F-4D97-AF65-F5344CB8AC3E}">
        <p14:creationId xmlns:p14="http://schemas.microsoft.com/office/powerpoint/2010/main" val="131796437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3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3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4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a:spLocks noGrp="1"/>
          </p:cNvSpPr>
          <p:nvPr>
            <p:ph type="body" sz="quarter" idx="4294967295"/>
          </p:nvPr>
        </p:nvSpPr>
        <p:spPr>
          <a:xfrm>
            <a:off x="465141" y="1477827"/>
            <a:ext cx="7821609" cy="2749156"/>
          </a:xfrm>
          <a:prstGeom prst="rect">
            <a:avLst/>
          </a:prstGeom>
        </p:spPr>
        <p:txBody>
          <a:bodyPr/>
          <a:lstStyle/>
          <a:p>
            <a:pPr>
              <a:spcAft>
                <a:spcPct val="10000"/>
              </a:spcAft>
              <a:defRPr/>
            </a:pPr>
            <a:endParaRPr lang="en-GB"/>
          </a:p>
          <a:p>
            <a:pPr>
              <a:spcAft>
                <a:spcPct val="10000"/>
              </a:spcAft>
              <a:defRPr/>
            </a:pPr>
            <a:r>
              <a:rPr lang="en-GB"/>
              <a:t>Focus on global finance, otherwise similar to MSc Economics</a:t>
            </a:r>
          </a:p>
          <a:p>
            <a:pPr>
              <a:spcAft>
                <a:spcPct val="10000"/>
              </a:spcAft>
              <a:defRPr/>
            </a:pPr>
            <a:r>
              <a:rPr lang="en-GB"/>
              <a:t>Why?</a:t>
            </a:r>
          </a:p>
          <a:p>
            <a:pPr lvl="1">
              <a:spcAft>
                <a:spcPct val="10000"/>
              </a:spcAft>
              <a:defRPr/>
            </a:pPr>
            <a:r>
              <a:rPr lang="en-GB"/>
              <a:t>Signal to potential employers in the financial sector</a:t>
            </a:r>
          </a:p>
          <a:p>
            <a:pPr lvl="1">
              <a:spcAft>
                <a:spcPct val="10000"/>
              </a:spcAft>
              <a:defRPr/>
            </a:pPr>
            <a:r>
              <a:rPr lang="en-GB"/>
              <a:t>Create a network of students with similar interests</a:t>
            </a:r>
          </a:p>
          <a:p>
            <a:pPr>
              <a:spcAft>
                <a:spcPct val="10000"/>
              </a:spcAft>
              <a:defRPr/>
            </a:pPr>
            <a:r>
              <a:rPr lang="en-GB"/>
              <a:t>What makes you special?</a:t>
            </a:r>
          </a:p>
          <a:p>
            <a:pPr lvl="1">
              <a:spcAft>
                <a:spcPct val="10000"/>
              </a:spcAft>
              <a:defRPr/>
            </a:pPr>
            <a:r>
              <a:rPr lang="en-GB"/>
              <a:t>Optional module choices</a:t>
            </a:r>
          </a:p>
          <a:p>
            <a:pPr lvl="1">
              <a:spcAft>
                <a:spcPct val="10000"/>
              </a:spcAft>
              <a:defRPr/>
            </a:pPr>
            <a:r>
              <a:rPr lang="en-GB"/>
              <a:t>Dissertation topic</a:t>
            </a:r>
          </a:p>
          <a:p>
            <a:pPr lvl="1">
              <a:spcAft>
                <a:spcPct val="10000"/>
              </a:spcAft>
              <a:defRPr/>
            </a:pPr>
            <a:r>
              <a:rPr lang="en-GB"/>
              <a:t>Bonding with your fellow MSc EIFE students (network)</a:t>
            </a:r>
          </a:p>
          <a:p>
            <a:pPr marL="0" indent="0">
              <a:spcAft>
                <a:spcPct val="10000"/>
              </a:spcAft>
              <a:buNone/>
              <a:defRPr/>
            </a:pPr>
            <a:endParaRPr lang="en-GB"/>
          </a:p>
          <a:p>
            <a:pPr>
              <a:spcAft>
                <a:spcPct val="10000"/>
              </a:spcAft>
              <a:defRPr/>
            </a:pPr>
            <a:endParaRPr lang="en-GB"/>
          </a:p>
          <a:p>
            <a:pPr>
              <a:spcAft>
                <a:spcPct val="10000"/>
              </a:spcAft>
              <a:defRPr/>
            </a:pPr>
            <a:endParaRPr lang="en-US">
              <a:ea typeface="Avenir Next Demi Bold" charset="0"/>
              <a:cs typeface="Avenir Next Demi Bold" charset="0"/>
            </a:endParaRPr>
          </a:p>
          <a:p>
            <a:pPr>
              <a:buClr>
                <a:srgbClr val="00B2DD"/>
              </a:buClr>
            </a:pPr>
            <a:endParaRPr lang="en-US">
              <a:latin typeface="+mn-lt"/>
            </a:endParaRPr>
          </a:p>
          <a:p>
            <a:pPr>
              <a:buClr>
                <a:srgbClr val="00B2DD"/>
              </a:buClr>
            </a:pPr>
            <a:endParaRPr lang="en-US">
              <a:latin typeface="+mn-lt"/>
            </a:endParaRPr>
          </a:p>
        </p:txBody>
      </p:sp>
      <p:sp>
        <p:nvSpPr>
          <p:cNvPr id="7" name="Text Placeholder 4"/>
          <p:cNvSpPr>
            <a:spLocks noGrp="1"/>
          </p:cNvSpPr>
          <p:nvPr>
            <p:ph type="body" sz="quarter" idx="4294967295"/>
          </p:nvPr>
        </p:nvSpPr>
        <p:spPr>
          <a:xfrm>
            <a:off x="465141" y="929950"/>
            <a:ext cx="6660873" cy="867319"/>
          </a:xfrm>
          <a:prstGeom prst="rect">
            <a:avLst/>
          </a:prstGeom>
        </p:spPr>
        <p:txBody>
          <a:bodyPr/>
          <a:lstStyle/>
          <a:p>
            <a:pPr marL="0" indent="0">
              <a:buNone/>
            </a:pPr>
            <a:r>
              <a:rPr lang="en-US" sz="2800" b="1">
                <a:solidFill>
                  <a:srgbClr val="511C6C"/>
                </a:solidFill>
              </a:rPr>
              <a:t>MSc Economics and</a:t>
            </a:r>
            <a:br>
              <a:rPr lang="en-US" sz="2800" b="1">
                <a:solidFill>
                  <a:srgbClr val="511C6C"/>
                </a:solidFill>
              </a:rPr>
            </a:br>
            <a:r>
              <a:rPr lang="en-US" sz="2800" b="1">
                <a:solidFill>
                  <a:srgbClr val="511C6C"/>
                </a:solidFill>
              </a:rPr>
              <a:t>International Financial Economics (EIFE)</a:t>
            </a:r>
            <a:endParaRPr lang="en-US" sz="2800" b="1">
              <a:solidFill>
                <a:srgbClr val="511C6C"/>
              </a:solidFill>
              <a:latin typeface="+mn-lt"/>
            </a:endParaRPr>
          </a:p>
        </p:txBody>
      </p:sp>
    </p:spTree>
    <p:extLst>
      <p:ext uri="{BB962C8B-B14F-4D97-AF65-F5344CB8AC3E}">
        <p14:creationId xmlns:p14="http://schemas.microsoft.com/office/powerpoint/2010/main" val="337761348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a:spLocks noGrp="1"/>
          </p:cNvSpPr>
          <p:nvPr>
            <p:ph type="body" sz="quarter" idx="4294967295"/>
          </p:nvPr>
        </p:nvSpPr>
        <p:spPr>
          <a:xfrm>
            <a:off x="465141" y="1467317"/>
            <a:ext cx="7821609" cy="3441014"/>
          </a:xfrm>
          <a:prstGeom prst="rect">
            <a:avLst/>
          </a:prstGeom>
        </p:spPr>
        <p:txBody>
          <a:bodyPr/>
          <a:lstStyle/>
          <a:p>
            <a:pPr marL="0" indent="0">
              <a:spcAft>
                <a:spcPct val="10000"/>
              </a:spcAft>
              <a:buNone/>
              <a:defRPr/>
            </a:pPr>
            <a:r>
              <a:rPr lang="en-GB" sz="1400" b="1" dirty="0"/>
              <a:t>Three modules to be taken in term 2. See your </a:t>
            </a:r>
            <a:r>
              <a:rPr lang="en-GB" sz="1400" b="1" dirty="0">
                <a:hlinkClick r:id="rId3" action="ppaction://hlinkfile"/>
              </a:rPr>
              <a:t>handbook</a:t>
            </a:r>
            <a:r>
              <a:rPr lang="en-GB" sz="1400" b="1" dirty="0"/>
              <a:t> for your list of optional modules. They include:</a:t>
            </a:r>
          </a:p>
          <a:p>
            <a:pPr>
              <a:spcAft>
                <a:spcPct val="10000"/>
              </a:spcAft>
              <a:defRPr/>
            </a:pPr>
            <a:r>
              <a:rPr lang="en-GB" sz="1600" dirty="0"/>
              <a:t>Global Finance, Monetary Economics, Economics of Financial Markets, Game Theory, International Trade, Industrial, Labour, Public, Development, Experimental , Investment</a:t>
            </a:r>
            <a:r>
              <a:rPr lang="en-GB" sz="1600" b="0" i="0" dirty="0">
                <a:solidFill>
                  <a:srgbClr val="383838"/>
                </a:solidFill>
                <a:effectLst/>
                <a:latin typeface="Lato" panose="020F0502020204030203" pitchFamily="34" charset="0"/>
              </a:rPr>
              <a:t>, </a:t>
            </a:r>
            <a:r>
              <a:rPr lang="en-GB" sz="1600" dirty="0"/>
              <a:t>Behavioural, Data Science, Environmental.</a:t>
            </a:r>
            <a:endParaRPr lang="en-US" sz="1600" dirty="0">
              <a:ea typeface="Avenir Next Demi Bold" charset="0"/>
              <a:cs typeface="Avenir Next Demi Bold" charset="0"/>
            </a:endParaRPr>
          </a:p>
          <a:p>
            <a:pPr marL="0" indent="0">
              <a:spcAft>
                <a:spcPct val="10000"/>
              </a:spcAft>
              <a:buNone/>
              <a:defRPr/>
            </a:pPr>
            <a:r>
              <a:rPr lang="en-GB" sz="1400" b="1" dirty="0"/>
              <a:t>Warwick Business School modules (at most one module)</a:t>
            </a:r>
            <a:endParaRPr lang="en-GB" sz="1400" dirty="0"/>
          </a:p>
          <a:p>
            <a:pPr>
              <a:spcAft>
                <a:spcPct val="10000"/>
              </a:spcAft>
              <a:defRPr/>
            </a:pPr>
            <a:r>
              <a:rPr lang="en-GB" sz="1600" dirty="0"/>
              <a:t>IB9X7 - Derivative Securities   </a:t>
            </a:r>
          </a:p>
          <a:p>
            <a:pPr>
              <a:spcAft>
                <a:spcPct val="10000"/>
              </a:spcAft>
              <a:defRPr/>
            </a:pPr>
            <a:r>
              <a:rPr lang="en-GB" sz="1600" dirty="0"/>
              <a:t>IB9Y2 - Behavioural Finance     </a:t>
            </a:r>
          </a:p>
          <a:p>
            <a:pPr>
              <a:spcAft>
                <a:spcPct val="10000"/>
              </a:spcAft>
              <a:defRPr/>
            </a:pPr>
            <a:r>
              <a:rPr lang="en-GB" sz="1600" dirty="0"/>
              <a:t>IB9Y4 - International Financial Management     </a:t>
            </a:r>
          </a:p>
          <a:p>
            <a:pPr marL="0" indent="0">
              <a:spcAft>
                <a:spcPct val="10000"/>
              </a:spcAft>
              <a:buNone/>
              <a:defRPr/>
            </a:pPr>
            <a:r>
              <a:rPr lang="en-GB" sz="1050" b="0" i="0" dirty="0">
                <a:solidFill>
                  <a:srgbClr val="383838"/>
                </a:solidFill>
                <a:effectLst/>
                <a:latin typeface="Lato" panose="020F0502020204030203" pitchFamily="34" charset="0"/>
              </a:rPr>
              <a:t>Limited places. Please be aware that the Warwick Business School modules are challenging technical courses. You should have a strong mathematics and statistics or econometrics ability.</a:t>
            </a:r>
            <a:endParaRPr lang="en-GB" sz="1200" dirty="0"/>
          </a:p>
          <a:p>
            <a:pPr marL="0" indent="0">
              <a:buClr>
                <a:srgbClr val="00B2DD"/>
              </a:buClr>
              <a:buNone/>
            </a:pPr>
            <a:endParaRPr lang="en-US" dirty="0">
              <a:latin typeface="+mn-lt"/>
            </a:endParaRPr>
          </a:p>
        </p:txBody>
      </p:sp>
      <p:sp>
        <p:nvSpPr>
          <p:cNvPr id="7" name="Text Placeholder 4"/>
          <p:cNvSpPr>
            <a:spLocks noGrp="1"/>
          </p:cNvSpPr>
          <p:nvPr>
            <p:ph type="body" sz="quarter" idx="4294967295"/>
          </p:nvPr>
        </p:nvSpPr>
        <p:spPr>
          <a:xfrm>
            <a:off x="465142" y="929950"/>
            <a:ext cx="5373684" cy="380867"/>
          </a:xfrm>
          <a:prstGeom prst="rect">
            <a:avLst/>
          </a:prstGeom>
        </p:spPr>
        <p:txBody>
          <a:bodyPr/>
          <a:lstStyle/>
          <a:p>
            <a:pPr marL="0" indent="0">
              <a:buNone/>
            </a:pPr>
            <a:r>
              <a:rPr lang="en-US" sz="2800" b="1">
                <a:solidFill>
                  <a:srgbClr val="511C6C"/>
                </a:solidFill>
              </a:rPr>
              <a:t>Optional modules</a:t>
            </a:r>
            <a:endParaRPr lang="en-US" sz="2800" b="1">
              <a:solidFill>
                <a:srgbClr val="511C6C"/>
              </a:solidFill>
              <a:latin typeface="+mn-lt"/>
            </a:endParaRPr>
          </a:p>
        </p:txBody>
      </p:sp>
    </p:spTree>
    <p:extLst>
      <p:ext uri="{BB962C8B-B14F-4D97-AF65-F5344CB8AC3E}">
        <p14:creationId xmlns:p14="http://schemas.microsoft.com/office/powerpoint/2010/main" val="342133276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214</TotalTime>
  <Words>2058</Words>
  <Application>Microsoft Office PowerPoint</Application>
  <PresentationFormat>On-screen Show (16:9)</PresentationFormat>
  <Paragraphs>255</Paragraphs>
  <Slides>24</Slides>
  <Notes>23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24</vt:i4>
      </vt:variant>
    </vt:vector>
  </HeadingPairs>
  <TitlesOfParts>
    <vt:vector size="33" baseType="lpstr">
      <vt:lpstr>Arial</vt:lpstr>
      <vt:lpstr>Avenir Next Demi Bold</vt:lpstr>
      <vt:lpstr>Calibri</vt:lpstr>
      <vt:lpstr>Courier New</vt:lpstr>
      <vt:lpstr>Helvetica</vt:lpstr>
      <vt:lpstr>Lato</vt:lpstr>
      <vt:lpstr>Lato Black</vt:lpstr>
      <vt:lpstr>Metropolis Extra Bold</vt:lpstr>
      <vt:lpstr>Office Theme</vt:lpstr>
      <vt:lpstr>MSc EIFE Introductory Meeting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Kerry Mawby</dc:creator>
  <cp:lastModifiedBy>Karalis Isaac, Alexander</cp:lastModifiedBy>
  <cp:revision>13</cp:revision>
  <dcterms:created xsi:type="dcterms:W3CDTF">2017-04-05T11:04:35Z</dcterms:created>
  <dcterms:modified xsi:type="dcterms:W3CDTF">2025-10-08T14:58:00Z</dcterms:modified>
</cp:coreProperties>
</file>