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648" r:id="rId4"/>
    <p:sldMasterId id="2147483888" r:id="rId5"/>
  </p:sldMasterIdLst>
  <p:notesMasterIdLst>
    <p:notesMasterId r:id="rId33"/>
  </p:notesMasterIdLst>
  <p:handoutMasterIdLst>
    <p:handoutMasterId r:id="rId34"/>
  </p:handoutMasterIdLst>
  <p:sldIdLst>
    <p:sldId id="282" r:id="rId6"/>
    <p:sldId id="283" r:id="rId7"/>
    <p:sldId id="258" r:id="rId8"/>
    <p:sldId id="259" r:id="rId9"/>
    <p:sldId id="300" r:id="rId10"/>
    <p:sldId id="312" r:id="rId11"/>
    <p:sldId id="278" r:id="rId12"/>
    <p:sldId id="284" r:id="rId13"/>
    <p:sldId id="302" r:id="rId14"/>
    <p:sldId id="277" r:id="rId15"/>
    <p:sldId id="262" r:id="rId16"/>
    <p:sldId id="286" r:id="rId17"/>
    <p:sldId id="306" r:id="rId18"/>
    <p:sldId id="307" r:id="rId19"/>
    <p:sldId id="289" r:id="rId20"/>
    <p:sldId id="290" r:id="rId21"/>
    <p:sldId id="291" r:id="rId22"/>
    <p:sldId id="287" r:id="rId23"/>
    <p:sldId id="293" r:id="rId24"/>
    <p:sldId id="288" r:id="rId25"/>
    <p:sldId id="296" r:id="rId26"/>
    <p:sldId id="298" r:id="rId27"/>
    <p:sldId id="274" r:id="rId28"/>
    <p:sldId id="292" r:id="rId29"/>
    <p:sldId id="272" r:id="rId30"/>
    <p:sldId id="275" r:id="rId31"/>
    <p:sldId id="281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hite" id="{6DB83866-5AAC-FC4C-94F2-B98DE37EED89}">
          <p14:sldIdLst>
            <p14:sldId id="282"/>
            <p14:sldId id="283"/>
            <p14:sldId id="258"/>
            <p14:sldId id="259"/>
            <p14:sldId id="300"/>
            <p14:sldId id="312"/>
            <p14:sldId id="278"/>
            <p14:sldId id="284"/>
            <p14:sldId id="302"/>
            <p14:sldId id="277"/>
            <p14:sldId id="262"/>
            <p14:sldId id="286"/>
            <p14:sldId id="306"/>
            <p14:sldId id="307"/>
            <p14:sldId id="289"/>
            <p14:sldId id="290"/>
            <p14:sldId id="291"/>
            <p14:sldId id="287"/>
            <p14:sldId id="293"/>
            <p14:sldId id="288"/>
            <p14:sldId id="296"/>
            <p14:sldId id="298"/>
            <p14:sldId id="274"/>
            <p14:sldId id="292"/>
            <p14:sldId id="272"/>
            <p14:sldId id="275"/>
            <p14:sldId id="28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42B6F1D-ED99-5349-7F51-0CB9D3AA4303}" name="Kelleher, Lucy" initials="KL" userId="S::u1774172@live.warwick.ac.uk::a7d460b6-a904-4b89-9e64-58119e2e7618" providerId="AD"/>
  <p188:author id="{F73A01AF-3AAF-8A96-B34A-4ECD0F6DD2D2}" name="Bodely, Ana" initials="BA" userId="S::u2172734@live.warwick.ac.uk::08ec00ae-aea7-4bf9-9869-9b75fae083f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0C0C0C"/>
    <a:srgbClr val="FD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6BE9F3-0FBA-48DE-AF96-F73FBD9383E9}" v="9" dt="2026-10-02T14:53:26.434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–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–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–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660B408-B3CF-4A94-85FC-2B1E0A45F4A2}" styleName="Dark Style 2 –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Medium Style 4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–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–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Themed Style 2 –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–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–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–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1"/>
    <p:restoredTop sz="94694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876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5/10/relationships/revisionInfo" Target="revisionInfo.xml"/><Relationship Id="rId21" Type="http://schemas.openxmlformats.org/officeDocument/2006/relationships/slide" Target="slides/slide16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40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116622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68182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0398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DA70695-2501-E77B-EFCA-F8982C3AF8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573EA90-025A-92E5-9459-5C7BEE7EA5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610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337AF688-F2F4-5A61-7DEC-E4536AC766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A0E0DF3-0C51-3B21-3B96-9D21D63737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1658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89" name="Graphic 88">
            <a:extLst>
              <a:ext uri="{FF2B5EF4-FFF2-40B4-BE49-F238E27FC236}">
                <a16:creationId xmlns:a16="http://schemas.microsoft.com/office/drawing/2014/main" id="{FEA88B7B-40B5-F7ED-7A03-0B1D9E89BC0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pic>
        <p:nvPicPr>
          <p:cNvPr id="90" name="Graphic 89">
            <a:extLst>
              <a:ext uri="{FF2B5EF4-FFF2-40B4-BE49-F238E27FC236}">
                <a16:creationId xmlns:a16="http://schemas.microsoft.com/office/drawing/2014/main" id="{DEABD41F-F2D1-68DD-A891-4162D21E5E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586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F9BD1-A4DD-6A62-9BB5-F304498F64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7A09F-609D-6141-5F28-1FE05BC421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6419A-B37A-74F5-E24E-782EAA1AB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009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1" name="Content Placeholder 15">
            <a:extLst>
              <a:ext uri="{FF2B5EF4-FFF2-40B4-BE49-F238E27FC236}">
                <a16:creationId xmlns:a16="http://schemas.microsoft.com/office/drawing/2014/main" id="{A3BBA274-D5FA-81FC-EF2A-782133FFBF8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2" y="1888476"/>
            <a:ext cx="11192533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B92C1-F22F-9E51-6976-3986B0F6A5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0EE97-C53A-24F1-7226-4B77D93021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815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86F01CE-863C-2545-F359-8EA7DA242B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4300F38-9E19-2837-5541-00EE5F9E9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119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F4D0E-28C6-7F57-EE08-455ACB2089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892581-57BF-3501-A81B-FE662EA3EA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570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B511903-CB70-1128-6EEE-9FF21DD897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3EB83CE-0CDC-FE94-D907-C47260ACA7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855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483C78-BC28-1830-F13E-92BD8D4DB6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2E5F5AA-B1A2-E9D6-D14D-2F3AD3C514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388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3B91A3E3-F049-5B54-8336-88231750EE4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698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2CACF877-98EB-C504-2170-B2D84E90BF7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B27849B-CB10-F1E0-A5A8-5B05A3F3F9E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F4178E48-5E26-7133-CEE5-105663E56BA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59933AFB-C5B9-05B3-AA63-1283AF1920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BE189048-A4DC-8194-6856-2E45B35726C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C0D125F2-CF42-C81F-11C5-AAA95CDA9FA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0375886-2AF5-4107-AE31-D263FB07CD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1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32CB9AFF-7FE6-A460-A0CB-BB99149489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131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7040CE-A94D-AA9F-2647-AFA5B84257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20F49C91-0553-D74D-2497-E699C53932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4" name="Content Placeholder 15">
            <a:extLst>
              <a:ext uri="{FF2B5EF4-FFF2-40B4-BE49-F238E27FC236}">
                <a16:creationId xmlns:a16="http://schemas.microsoft.com/office/drawing/2014/main" id="{D63F3000-138E-2A82-B6ED-0E923DAF35BA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2230340E-87C8-BAF7-89D1-25433C9E30B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02E724E-A288-EFC3-E3BB-BE3CABCA3A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2BB48BA-E4D7-01A5-235A-B675AB1414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EDC605D0-8A67-116B-F38D-738685542D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9C74E85-CCD9-756F-E57A-188000714F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175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2CB57F59-3C57-C85A-4795-3FD9AD5D848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0BE81EC-17A2-AF37-8B15-8B6D9CEC69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1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D633C40-011D-9E95-0EE5-FEDBCC39F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67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C30E919-61CD-A0E3-FBE6-8B10FDC911E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FB6437F4-92A5-139A-A9C4-A697581FC02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2B071D6-2E80-5842-B9C1-E84C099374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266678E-B6BC-A6EA-D020-113EF97B10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693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79347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3FFC4DE-4136-486C-252C-5AD4A808106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2996C-6DB5-A199-8218-F2160223F1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B3A5009-B28B-F2B8-8E32-188E9E05E1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0053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9A4667DD-C338-BED4-997B-55E10BCF384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326FD46-2E55-87FF-F0B3-A17A0C3DF6F8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D282104C-1BBA-3D79-5319-A46C88E85C5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E8D4A99-E1E1-3139-1236-6EA3B7C13551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B52B6039-B8A2-14D4-A5B5-B1C6596497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191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84AF844-7532-EA26-6DF9-7821D6DAAA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F3443A7-ED34-25B2-4D80-A6F4038F79F9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CE34DAB9-73AF-CCFF-D154-A20EF66F3EE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1225717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4210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10B7C26A-DD06-48F4-6F84-2D4126BA42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0034678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3577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D773E-2150-96AA-393D-A238DD62D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B4E834-52E2-2CB9-48D2-3F87AFD2BE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410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234864E0-2D0C-04DE-49AD-1E08E6C2807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C77142-FD44-791C-459E-0233791EEC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A412CDE-5708-F6B5-F4F8-FE0BC50FCA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8690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43" name="Text Placeholder 12">
            <a:extLst>
              <a:ext uri="{FF2B5EF4-FFF2-40B4-BE49-F238E27FC236}">
                <a16:creationId xmlns:a16="http://schemas.microsoft.com/office/drawing/2014/main" id="{FF3406A1-E679-26F8-D6B5-C912C21F8C2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09E7A86D-8F1D-D88D-2E13-791D64D841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A476C45-3BB1-C759-2CEC-03705A4A7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6629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7892703-6721-2E42-D1D5-E3F3D9E6E7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BAE741EF-635A-4E59-4403-5B55187D38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0629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EE6A203-953B-F765-6783-29C1BD9238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445A163-7644-9D8A-EB2E-28984EDD30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8432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90" name="Graphic 89">
            <a:extLst>
              <a:ext uri="{FF2B5EF4-FFF2-40B4-BE49-F238E27FC236}">
                <a16:creationId xmlns:a16="http://schemas.microsoft.com/office/drawing/2014/main" id="{DEABD41F-F2D1-68DD-A891-4162D21E5E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E0CCC095-955B-D9F3-283A-32753ECE89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8976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D4781-1C8C-B937-E1C2-FCEDE435CA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ACB45A-9CCC-6722-54ED-52BA6BABC3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572808-1082-6FB6-DCD6-6F1E6E85F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7905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2B6D9E-78DC-4BD7-99DC-AC97577D22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F3B840-7876-ED52-62F7-51A72E3AE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98368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19290-7131-DE45-ABC9-63620DD259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A537A-A761-3202-0BBF-1042C373A6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6702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61929-8F81-8E3F-5B37-AC1E2370D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2D4CB-7A56-0826-7F76-884D72498E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1975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3BE9F83-B8A7-9BDA-17F7-6020B9783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7B933CD-FD5A-4ADC-D6B5-2E70E11D8F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3882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BF1CF5D-732D-66D4-7289-6849D80691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B42FBA9-DFD7-6B49-A916-BF71EF1E5B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9527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F66DFE02-3922-DB47-CDA2-397BECDB411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5939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30C5DD64-2FBA-3D50-B525-3B0F9FF669E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6BFD3AA-01A6-8D07-F391-FBD97C3FD6E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3D53D977-2176-6777-0E68-DE82DCCB0E7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76CF5E8-FCC3-3384-753F-AE1743390C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3387FE47-5CE4-76C2-401E-9B38A759E2FB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15A27B3-E04F-BBBE-E564-AB652B3A073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3C17ED6-A7B8-C6F3-C41A-0AD1A338EC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F8E3EF6-8E6B-A779-2C5C-A1D5FD4950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0347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BA3A1727-81A1-4552-4F24-80C1424945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D83D3F35-FEC2-3BA5-3DC1-38337AD035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197604C7-F06F-849B-20BD-46B562A01EB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5AA07DC2-5304-16B2-0B9E-0BB6EB66843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10BFA2E6-1EE5-77CD-0CD7-CA9E98BD50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D9D09C5-D351-4D31-17CE-13FBB13532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1EC6865-AD23-AEFF-4546-213FA1851B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EBBC4821-2989-7761-E9AF-7EA0D1F34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5233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42CD5777-D403-D912-494B-0905096EF3F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FD9431A-7D7E-AFBA-5505-999340557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2577F9C-FD22-6936-3105-12AA09000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7454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53796BA5-A70C-F0B3-9FE1-8681A2A23247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B0CF0-82F4-B496-9D61-A56C93B073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16B78-0B43-E22D-66BD-0B6774CEAC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8453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67B28CA-92CE-A2BE-6C8F-BE33A84BE9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9F9C20D-FEBF-C9AE-EA3D-C0B6DE6CE2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515C16E-2237-3D9A-42B4-89AFD6A64B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2039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66D3F15A-7755-86DE-90BB-0D71CDB936F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EC20356-2F46-1123-55FF-DFD2EB2FF300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C44EC55B-D7E4-4053-92B8-FB66A47B93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E17B8E3-039A-9E03-CDB5-5927B8818E27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CBC1056B-5EA8-4877-62BF-4137149AD9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6052078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705060B-5843-BB4A-6A03-62247147D95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523E454-FB1D-0609-FC56-53FA95543E9D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57C9E13D-98B4-1488-C4A7-99C32395D8A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6561507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6180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716971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2830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1502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8C4D7240-D232-95F4-C21B-298DDD2BE5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1DC63404-594E-BCA7-9102-08E61E3F9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</p:spTree>
    <p:extLst>
      <p:ext uri="{BB962C8B-B14F-4D97-AF65-F5344CB8AC3E}">
        <p14:creationId xmlns:p14="http://schemas.microsoft.com/office/powerpoint/2010/main" val="3595367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94" r:id="rId3"/>
    <p:sldLayoutId id="2147483934" r:id="rId4"/>
    <p:sldLayoutId id="2147483780" r:id="rId5"/>
    <p:sldLayoutId id="2147483702" r:id="rId6"/>
    <p:sldLayoutId id="2147483741" r:id="rId7"/>
    <p:sldLayoutId id="2147483742" r:id="rId8"/>
    <p:sldLayoutId id="2147483743" r:id="rId9"/>
    <p:sldLayoutId id="2147483710" r:id="rId10"/>
    <p:sldLayoutId id="2147483762" r:id="rId11"/>
    <p:sldLayoutId id="2147483796" r:id="rId12"/>
    <p:sldLayoutId id="2147483772" r:id="rId13"/>
    <p:sldLayoutId id="2147483797" r:id="rId14"/>
    <p:sldLayoutId id="2147483788" r:id="rId15"/>
    <p:sldLayoutId id="2147483943" r:id="rId16"/>
    <p:sldLayoutId id="2147483944" r:id="rId17"/>
    <p:sldLayoutId id="2147483945" r:id="rId18"/>
    <p:sldLayoutId id="2147483935" r:id="rId19"/>
    <p:sldLayoutId id="2147483950" r:id="rId20"/>
    <p:sldLayoutId id="2147483982" r:id="rId21"/>
    <p:sldLayoutId id="2147483983" r:id="rId22"/>
    <p:sldLayoutId id="2147483984" r:id="rId23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25FC056-23FE-5B0B-86D3-91AB6CA75B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066C055-7738-F2B2-5C9C-0C5840A7D5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83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924" r:id="rId4"/>
    <p:sldLayoutId id="2147483893" r:id="rId5"/>
    <p:sldLayoutId id="2147483892" r:id="rId6"/>
    <p:sldLayoutId id="2147483921" r:id="rId7"/>
    <p:sldLayoutId id="2147483922" r:id="rId8"/>
    <p:sldLayoutId id="2147483923" r:id="rId9"/>
    <p:sldLayoutId id="2147483902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62" r:id="rId16"/>
    <p:sldLayoutId id="2147483963" r:id="rId17"/>
    <p:sldLayoutId id="2147483964" r:id="rId18"/>
    <p:sldLayoutId id="2147483942" r:id="rId19"/>
    <p:sldLayoutId id="2147483966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mailto:Jackie.Hanes@warwick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arwick.ac.uk/library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arwick.ac.uk/services/library/students/postgraduates/" TargetMode="Externa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hyperlink" Target="https://warwick.ac.uk/services/library/students/postgraduates/" TargetMode="Externa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://readinglists.warwick.ac.uk/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warwick.ac.uk/library" TargetMode="Externa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warwick.libguides.com/economics" TargetMode="Externa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ft.com/Warwick" TargetMode="External"/><Relationship Id="rId2" Type="http://schemas.openxmlformats.org/officeDocument/2006/relationships/hyperlink" Target="https://www.economist.com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hyperlink" Target="https://warwick.libguides.com/economics/journals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jp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6umhqr5gGj4?feature=oembed" TargetMode="External"/><Relationship Id="rId5" Type="http://schemas.openxmlformats.org/officeDocument/2006/relationships/image" Target="../media/image43.png"/><Relationship Id="rId4" Type="http://schemas.openxmlformats.org/officeDocument/2006/relationships/hyperlink" Target="https://thirdiron.com/downloadnomad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warwick.ac.uk/services/library/using/get-it-for-me/" TargetMode="Externa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https://warwick.libguides.com/economics/referencing" TargetMode="Externa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7" Type="http://schemas.openxmlformats.org/officeDocument/2006/relationships/image" Target="../media/image50.png"/><Relationship Id="rId2" Type="http://schemas.openxmlformats.org/officeDocument/2006/relationships/hyperlink" Target="https://warwick.ac.uk/services/library/students/endnote/" TargetMode="Externa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9.svg"/><Relationship Id="rId5" Type="http://schemas.openxmlformats.org/officeDocument/2006/relationships/image" Target="../media/image48.svg"/><Relationship Id="rId4" Type="http://schemas.openxmlformats.org/officeDocument/2006/relationships/image" Target="../media/image47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hyperlink" Target="https://warwick.libguides.com/buseco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JPG"/><Relationship Id="rId9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hyperlink" Target="https://warwick.libguides.com/buseco/workspace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hyperlink" Target="mailto:Jackie.Hanes@warwick.ac.uk" TargetMode="External"/><Relationship Id="rId7" Type="http://schemas.openxmlformats.org/officeDocument/2006/relationships/image" Target="../media/image61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0.png"/><Relationship Id="rId5" Type="http://schemas.openxmlformats.org/officeDocument/2006/relationships/hyperlink" Target="https://warwick.libguides.com/economics" TargetMode="External"/><Relationship Id="rId4" Type="http://schemas.openxmlformats.org/officeDocument/2006/relationships/hyperlink" Target="https://outlook.office365.com/owa/calendar/JackieAppointments@livewarwickac.onmicrosoft.com/bookings/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hyperlink" Target="mailto:library@warwick.ac.uk" TargetMode="External"/><Relationship Id="rId7" Type="http://schemas.openxmlformats.org/officeDocument/2006/relationships/hyperlink" Target="https://warwick.ac.uk/library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png"/><Relationship Id="rId5" Type="http://schemas.openxmlformats.org/officeDocument/2006/relationships/image" Target="../media/image63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6255E8-0055-5E8C-AA6F-DDB98A1A5B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1571374"/>
          </a:xfrm>
        </p:spPr>
        <p:txBody>
          <a:bodyPr/>
          <a:lstStyle/>
          <a:p>
            <a:r>
              <a:rPr lang="en-GB" sz="2400" dirty="0"/>
              <a:t>Jackie Hanes</a:t>
            </a:r>
          </a:p>
          <a:p>
            <a:r>
              <a:rPr lang="en-GB" sz="2400" dirty="0"/>
              <a:t>Research &amp; Academic Support Librarian</a:t>
            </a:r>
          </a:p>
          <a:p>
            <a:r>
              <a:rPr lang="en-GB" sz="2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Jackie.Hanes@warwick.ac.uk</a:t>
            </a:r>
            <a:r>
              <a:rPr lang="en-GB" sz="2400" dirty="0"/>
              <a:t>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27FAB5D-0FDE-B3A1-38E8-790726B81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1772255"/>
            <a:ext cx="6542513" cy="1656351"/>
          </a:xfrm>
        </p:spPr>
        <p:txBody>
          <a:bodyPr/>
          <a:lstStyle/>
          <a:p>
            <a:r>
              <a:rPr lang="en-GB" sz="6600" dirty="0"/>
              <a:t>Welcome to </a:t>
            </a:r>
            <a:br>
              <a:rPr lang="en-GB" sz="6600" dirty="0"/>
            </a:br>
            <a:r>
              <a:rPr lang="en-GB" sz="6600" dirty="0"/>
              <a:t>the Library</a:t>
            </a:r>
          </a:p>
        </p:txBody>
      </p:sp>
      <p:pic>
        <p:nvPicPr>
          <p:cNvPr id="6" name="Picture Placeholder 5" descr="Photo of outside entrance of University of Warwick Library.">
            <a:extLst>
              <a:ext uri="{FF2B5EF4-FFF2-40B4-BE49-F238E27FC236}">
                <a16:creationId xmlns:a16="http://schemas.microsoft.com/office/drawing/2014/main" id="{565A8BD4-62BE-BD7D-464D-2FA15322BF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24824" r="2482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30241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BECF0EF-FB63-9BD9-6FC9-E928B8AE3B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sz="28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https://warwick.ac.uk/library</a:t>
            </a:r>
            <a:r>
              <a:rPr lang="en-GB" sz="2800" dirty="0"/>
              <a:t> 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D63EBDD-523D-C338-55DE-1B4ABEF18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511422"/>
          </a:xfrm>
        </p:spPr>
        <p:txBody>
          <a:bodyPr/>
          <a:lstStyle/>
          <a:p>
            <a:r>
              <a:rPr lang="en-GB" sz="4000" dirty="0"/>
              <a:t>The Library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00D25-9AA7-76F7-2BDC-DEB09060FB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2</a:t>
            </a:fld>
            <a:endParaRPr lang="en-GB"/>
          </a:p>
        </p:txBody>
      </p:sp>
      <p:pic>
        <p:nvPicPr>
          <p:cNvPr id="16" name="Picture 15" descr="24 icon">
            <a:extLst>
              <a:ext uri="{FF2B5EF4-FFF2-40B4-BE49-F238E27FC236}">
                <a16:creationId xmlns:a16="http://schemas.microsoft.com/office/drawing/2014/main" id="{3E9A09BB-42B3-DB95-181D-E0E24682C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077" y="1814777"/>
            <a:ext cx="1269841" cy="1269841"/>
          </a:xfrm>
          <a:prstGeom prst="rect">
            <a:avLst/>
          </a:prstGeom>
        </p:spPr>
      </p:pic>
      <p:pic>
        <p:nvPicPr>
          <p:cNvPr id="18" name="Picture 17" descr="1 icon">
            <a:extLst>
              <a:ext uri="{FF2B5EF4-FFF2-40B4-BE49-F238E27FC236}">
                <a16:creationId xmlns:a16="http://schemas.microsoft.com/office/drawing/2014/main" id="{D382E218-4CEF-99F8-6829-740C162920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259" y="3401841"/>
            <a:ext cx="1083476" cy="1083476"/>
          </a:xfrm>
          <a:prstGeom prst="rect">
            <a:avLst/>
          </a:prstGeom>
        </p:spPr>
      </p:pic>
      <p:pic>
        <p:nvPicPr>
          <p:cNvPr id="20" name="Picture 19" descr="ID card icon">
            <a:extLst>
              <a:ext uri="{FF2B5EF4-FFF2-40B4-BE49-F238E27FC236}">
                <a16:creationId xmlns:a16="http://schemas.microsoft.com/office/drawing/2014/main" id="{F58F0765-C656-2882-8B72-EB817D70B6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7077" y="4802540"/>
            <a:ext cx="1269841" cy="126984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2D975C8-BEE9-0052-AD31-308A7AD6DF2F}"/>
              </a:ext>
            </a:extLst>
          </p:cNvPr>
          <p:cNvSpPr txBox="1"/>
          <p:nvPr/>
        </p:nvSpPr>
        <p:spPr>
          <a:xfrm>
            <a:off x="2673789" y="2218865"/>
            <a:ext cx="3052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Library open 24/7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0925D32-5071-A6D1-3EC1-54F678431088}"/>
              </a:ext>
            </a:extLst>
          </p:cNvPr>
          <p:cNvSpPr txBox="1"/>
          <p:nvPr/>
        </p:nvSpPr>
        <p:spPr>
          <a:xfrm>
            <a:off x="2673789" y="3712746"/>
            <a:ext cx="3052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</a:t>
            </a:r>
            <a:r>
              <a:rPr lang="en-GB" sz="2400" baseline="30000" dirty="0"/>
              <a:t>st</a:t>
            </a:r>
            <a:r>
              <a:rPr lang="en-GB" sz="2400" dirty="0"/>
              <a:t> floor entrance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F1287F4-FE24-9122-BA0F-3835CA5CBF46}"/>
              </a:ext>
            </a:extLst>
          </p:cNvPr>
          <p:cNvSpPr txBox="1"/>
          <p:nvPr/>
        </p:nvSpPr>
        <p:spPr>
          <a:xfrm>
            <a:off x="2673789" y="5206627"/>
            <a:ext cx="3052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ID card access</a:t>
            </a:r>
          </a:p>
        </p:txBody>
      </p:sp>
      <p:pic>
        <p:nvPicPr>
          <p:cNvPr id="31" name="Picture 30" descr="Photo of library entrance barriers showing women scanning ID card to gain entry to library">
            <a:extLst>
              <a:ext uri="{FF2B5EF4-FFF2-40B4-BE49-F238E27FC236}">
                <a16:creationId xmlns:a16="http://schemas.microsoft.com/office/drawing/2014/main" id="{22C3DFCE-F9A8-21A3-0FD6-C3E88F14A5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1787" y="1774779"/>
            <a:ext cx="5390213" cy="429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831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F590544-1F4E-4795-0093-82F4CFDAD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8055792" cy="511422"/>
          </a:xfrm>
        </p:spPr>
        <p:txBody>
          <a:bodyPr/>
          <a:lstStyle/>
          <a:p>
            <a:r>
              <a:rPr lang="en-GB" sz="4000" dirty="0"/>
              <a:t>Study spaces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8012E1-7B8A-1F34-2B80-7F2EA6D2A6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4" name="Picture 3" descr="Photo of traditional wooden study tables and chairs in the library">
            <a:extLst>
              <a:ext uri="{FF2B5EF4-FFF2-40B4-BE49-F238E27FC236}">
                <a16:creationId xmlns:a16="http://schemas.microsoft.com/office/drawing/2014/main" id="{16A26D32-319D-9074-F7E6-335F30567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3626" y="10299"/>
            <a:ext cx="2323427" cy="2323427"/>
          </a:xfrm>
          <a:prstGeom prst="rect">
            <a:avLst/>
          </a:prstGeom>
        </p:spPr>
      </p:pic>
      <p:pic>
        <p:nvPicPr>
          <p:cNvPr id="7" name="Picture 6" descr="Photo of modern study tables and chairs in a library">
            <a:extLst>
              <a:ext uri="{FF2B5EF4-FFF2-40B4-BE49-F238E27FC236}">
                <a16:creationId xmlns:a16="http://schemas.microsoft.com/office/drawing/2014/main" id="{57816538-3A4B-AC79-CB88-6F0364826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3626" y="2200847"/>
            <a:ext cx="2323427" cy="2323427"/>
          </a:xfrm>
          <a:prstGeom prst="rect">
            <a:avLst/>
          </a:prstGeom>
        </p:spPr>
      </p:pic>
      <p:pic>
        <p:nvPicPr>
          <p:cNvPr id="10" name="Picture 9" descr="Photo of modern individual study booth in a library">
            <a:extLst>
              <a:ext uri="{FF2B5EF4-FFF2-40B4-BE49-F238E27FC236}">
                <a16:creationId xmlns:a16="http://schemas.microsoft.com/office/drawing/2014/main" id="{5D23A027-6B5F-041B-6A58-62CA993FA6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9023626" y="4524274"/>
            <a:ext cx="2323427" cy="232342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B80B3CA-CD7B-D3F0-96C8-51D99C0FD7BB}"/>
              </a:ext>
            </a:extLst>
          </p:cNvPr>
          <p:cNvSpPr txBox="1"/>
          <p:nvPr/>
        </p:nvSpPr>
        <p:spPr>
          <a:xfrm>
            <a:off x="1403286" y="1385180"/>
            <a:ext cx="706170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C000"/>
                </a:solidFill>
              </a:rPr>
              <a:t>5: Quiet study zone</a:t>
            </a:r>
          </a:p>
          <a:p>
            <a:endParaRPr lang="en-GB" sz="2400" dirty="0"/>
          </a:p>
          <a:p>
            <a:r>
              <a:rPr lang="en-GB" sz="2400" b="1" dirty="0">
                <a:solidFill>
                  <a:srgbClr val="FFC000"/>
                </a:solidFill>
              </a:rPr>
              <a:t>4: Quiet study zone</a:t>
            </a:r>
          </a:p>
          <a:p>
            <a:endParaRPr lang="en-GB" sz="2400" dirty="0"/>
          </a:p>
          <a:p>
            <a:r>
              <a:rPr lang="en-GB" sz="2400" b="1" dirty="0">
                <a:solidFill>
                  <a:srgbClr val="FFC000"/>
                </a:solidFill>
              </a:rPr>
              <a:t>3: Quiet study zone</a:t>
            </a:r>
          </a:p>
          <a:p>
            <a:r>
              <a:rPr lang="en-GB" sz="2400" dirty="0"/>
              <a:t>3 extension: Postgraduate study space</a:t>
            </a:r>
          </a:p>
          <a:p>
            <a:endParaRPr lang="en-GB" sz="2400" dirty="0"/>
          </a:p>
          <a:p>
            <a:r>
              <a:rPr lang="en-GB" sz="2400" dirty="0"/>
              <a:t>2: Teaching &amp; seminar rooms</a:t>
            </a:r>
          </a:p>
          <a:p>
            <a:r>
              <a:rPr lang="en-GB" sz="2400" b="1" dirty="0">
                <a:solidFill>
                  <a:srgbClr val="00B050"/>
                </a:solidFill>
              </a:rPr>
              <a:t>2 main: Collaboration zone 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2 extension: Silent study zone</a:t>
            </a:r>
          </a:p>
          <a:p>
            <a:endParaRPr lang="en-GB" sz="2400" dirty="0"/>
          </a:p>
          <a:p>
            <a:r>
              <a:rPr lang="en-GB" sz="2400" dirty="0"/>
              <a:t>1: Enter/Exit, Helpdesk, Issue/Return</a:t>
            </a:r>
          </a:p>
          <a:p>
            <a:r>
              <a:rPr lang="en-GB" sz="2400" b="1" dirty="0">
                <a:solidFill>
                  <a:srgbClr val="00B050"/>
                </a:solidFill>
              </a:rPr>
              <a:t>1: Collaboration zone </a:t>
            </a:r>
            <a:r>
              <a:rPr lang="en-GB" sz="2400" dirty="0"/>
              <a:t>&amp; Assistive technology</a:t>
            </a:r>
            <a:endParaRPr lang="en-GB" dirty="0"/>
          </a:p>
        </p:txBody>
      </p:sp>
      <p:pic>
        <p:nvPicPr>
          <p:cNvPr id="19" name="Picture 18" descr="1 icon">
            <a:extLst>
              <a:ext uri="{FF2B5EF4-FFF2-40B4-BE49-F238E27FC236}">
                <a16:creationId xmlns:a16="http://schemas.microsoft.com/office/drawing/2014/main" id="{86ECEBD8-83C7-EBF6-64B1-6A2F6278E4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001" y="5322378"/>
            <a:ext cx="634921" cy="634921"/>
          </a:xfrm>
          <a:prstGeom prst="rect">
            <a:avLst/>
          </a:prstGeom>
        </p:spPr>
      </p:pic>
      <p:pic>
        <p:nvPicPr>
          <p:cNvPr id="21" name="Picture 20" descr="3 icon">
            <a:extLst>
              <a:ext uri="{FF2B5EF4-FFF2-40B4-BE49-F238E27FC236}">
                <a16:creationId xmlns:a16="http://schemas.microsoft.com/office/drawing/2014/main" id="{7DCEF4D3-44BA-1A02-CE4C-CE30B668E8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733" y="3331546"/>
            <a:ext cx="634921" cy="634921"/>
          </a:xfrm>
          <a:prstGeom prst="rect">
            <a:avLst/>
          </a:prstGeom>
        </p:spPr>
      </p:pic>
      <p:pic>
        <p:nvPicPr>
          <p:cNvPr id="23" name="Picture 22" descr="4 icon">
            <a:extLst>
              <a:ext uri="{FF2B5EF4-FFF2-40B4-BE49-F238E27FC236}">
                <a16:creationId xmlns:a16="http://schemas.microsoft.com/office/drawing/2014/main" id="{16F4F305-2196-3C23-8C12-27E17701BB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732" y="2333726"/>
            <a:ext cx="634921" cy="634921"/>
          </a:xfrm>
          <a:prstGeom prst="rect">
            <a:avLst/>
          </a:prstGeom>
        </p:spPr>
      </p:pic>
      <p:pic>
        <p:nvPicPr>
          <p:cNvPr id="25" name="Picture 24" descr="5 icon">
            <a:extLst>
              <a:ext uri="{FF2B5EF4-FFF2-40B4-BE49-F238E27FC236}">
                <a16:creationId xmlns:a16="http://schemas.microsoft.com/office/drawing/2014/main" id="{76137581-A690-1D5B-8820-B607775B34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002" y="1340715"/>
            <a:ext cx="634921" cy="634921"/>
          </a:xfrm>
          <a:prstGeom prst="rect">
            <a:avLst/>
          </a:prstGeom>
        </p:spPr>
      </p:pic>
      <p:pic>
        <p:nvPicPr>
          <p:cNvPr id="27" name="Picture 26" descr="2 icon">
            <a:extLst>
              <a:ext uri="{FF2B5EF4-FFF2-40B4-BE49-F238E27FC236}">
                <a16:creationId xmlns:a16="http://schemas.microsoft.com/office/drawing/2014/main" id="{A8D5930C-BD73-7616-C13D-10458103B5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001" y="4324558"/>
            <a:ext cx="634921" cy="63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519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233BDF-24B3-F291-60BC-5308A79250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sz="2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https://warwick.ac.uk/services/library/students/postgraduates/</a:t>
            </a:r>
            <a:r>
              <a:rPr lang="en-GB" sz="2400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EA506-8AE3-240D-7081-604356A3524B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GB" sz="2400" dirty="0"/>
              <a:t>Open to all postgraduate students </a:t>
            </a:r>
          </a:p>
          <a:p>
            <a:r>
              <a:rPr lang="en-GB" sz="2000" dirty="0"/>
              <a:t>MSc, </a:t>
            </a:r>
            <a:r>
              <a:rPr lang="en-GB" sz="2000" dirty="0" err="1"/>
              <a:t>MRes</a:t>
            </a:r>
            <a:r>
              <a:rPr lang="en-GB" sz="2000" dirty="0"/>
              <a:t> &amp; PhD students</a:t>
            </a:r>
          </a:p>
          <a:p>
            <a:endParaRPr lang="en-GB" sz="2400" dirty="0"/>
          </a:p>
          <a:p>
            <a:r>
              <a:rPr lang="en-GB" sz="2400" dirty="0"/>
              <a:t>2</a:t>
            </a:r>
            <a:r>
              <a:rPr lang="en-GB" sz="2400" baseline="30000" dirty="0"/>
              <a:t>nd</a:t>
            </a:r>
            <a:r>
              <a:rPr lang="en-GB" sz="2400" dirty="0"/>
              <a:t> floor, The Junction</a:t>
            </a:r>
          </a:p>
          <a:p>
            <a:r>
              <a:rPr lang="en-GB" dirty="0"/>
              <a:t> </a:t>
            </a:r>
          </a:p>
          <a:p>
            <a:r>
              <a:rPr lang="en-GB" sz="2400" dirty="0"/>
              <a:t>Open 8am to 10pm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B72AB4-623E-931D-520E-476885E788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2800" dirty="0"/>
              <a:t>Postgrad Hub @ The Junction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6648704-B869-D9E0-6251-5A3B28DD1E45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r>
              <a:rPr lang="en-GB" sz="2400" dirty="0"/>
              <a:t>Open to research students only</a:t>
            </a:r>
          </a:p>
          <a:p>
            <a:r>
              <a:rPr lang="en-GB" sz="2000" dirty="0" err="1"/>
              <a:t>MRes</a:t>
            </a:r>
            <a:r>
              <a:rPr lang="en-GB" sz="2000" dirty="0"/>
              <a:t> &amp; PhD</a:t>
            </a:r>
          </a:p>
          <a:p>
            <a:endParaRPr lang="en-GB" sz="2400" dirty="0"/>
          </a:p>
          <a:p>
            <a:r>
              <a:rPr lang="en-GB" sz="2400" dirty="0"/>
              <a:t>3</a:t>
            </a:r>
            <a:r>
              <a:rPr lang="en-GB" sz="2400" baseline="30000" dirty="0"/>
              <a:t>rd</a:t>
            </a:r>
            <a:r>
              <a:rPr lang="en-GB" sz="2400" dirty="0"/>
              <a:t> floor extension, The Library</a:t>
            </a:r>
          </a:p>
          <a:p>
            <a:r>
              <a:rPr lang="en-GB" dirty="0"/>
              <a:t> </a:t>
            </a:r>
          </a:p>
          <a:p>
            <a:r>
              <a:rPr lang="en-GB" sz="2400" dirty="0"/>
              <a:t>Open 24/7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C871B57-7F70-431D-7D44-08223B3C828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sz="2800" dirty="0"/>
              <a:t>Wolfson Research Exchange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B27B74C-637A-E53F-E80F-97052A84A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511422"/>
          </a:xfrm>
        </p:spPr>
        <p:txBody>
          <a:bodyPr/>
          <a:lstStyle/>
          <a:p>
            <a:r>
              <a:rPr lang="en-GB" sz="4000" dirty="0"/>
              <a:t>Postgraduate study spaces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0DB7168-FDE1-DE9E-B642-3278A7538C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5656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11888-8DC6-4000-4743-E9D787A34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4A4C0DE-0717-6293-86AA-737CEC99C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9914801" cy="383567"/>
          </a:xfrm>
        </p:spPr>
        <p:txBody>
          <a:bodyPr wrap="square" anchor="t">
            <a:noAutofit/>
          </a:bodyPr>
          <a:lstStyle/>
          <a:p>
            <a:r>
              <a:rPr lang="en-GB" sz="4000" dirty="0"/>
              <a:t>Postgraduate study spaces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77BDBAD-73D1-60EC-CA80-963C847AAC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2" y="1077065"/>
            <a:ext cx="9914801" cy="564450"/>
          </a:xfrm>
        </p:spPr>
        <p:txBody>
          <a:bodyPr wrap="square"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en-GB" sz="28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https://warwick.ac.uk/services/library/students/postgraduates/</a:t>
            </a:r>
            <a:r>
              <a:rPr lang="en-GB" sz="2800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40D83-BB1E-2B79-76BB-A262123EDC3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sz="2400" b="1" dirty="0"/>
              <a:t>Postgrad Hub @ The Junction</a:t>
            </a:r>
          </a:p>
          <a:p>
            <a:pPr>
              <a:spcAft>
                <a:spcPts val="600"/>
              </a:spcAft>
            </a:pPr>
            <a:endParaRPr lang="en-GB" sz="2400" dirty="0"/>
          </a:p>
          <a:p>
            <a:pPr>
              <a:spcAft>
                <a:spcPts val="600"/>
              </a:spcAft>
            </a:pPr>
            <a:r>
              <a:rPr lang="en-GB" sz="2400" dirty="0"/>
              <a:t>Open to all postgraduate students:</a:t>
            </a:r>
          </a:p>
          <a:p>
            <a:pPr>
              <a:spcAft>
                <a:spcPts val="600"/>
              </a:spcAft>
            </a:pPr>
            <a:endParaRPr lang="en-GB" sz="24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MSc, </a:t>
            </a:r>
            <a:r>
              <a:rPr lang="en-GB" sz="2400" dirty="0" err="1"/>
              <a:t>MRes</a:t>
            </a:r>
            <a:r>
              <a:rPr lang="en-GB" sz="2400" dirty="0"/>
              <a:t> &amp; PhD students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2</a:t>
            </a:r>
            <a:r>
              <a:rPr lang="en-GB" sz="2400" baseline="30000" dirty="0"/>
              <a:t>nd</a:t>
            </a:r>
            <a:r>
              <a:rPr lang="en-GB" sz="2400" dirty="0"/>
              <a:t> floor, The Junction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Open 8am to 10pm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26C02F7-008B-580E-FD21-0745EE5BC3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464" t="26195" r="29694"/>
          <a:stretch>
            <a:fillRect/>
          </a:stretch>
        </p:blipFill>
        <p:spPr>
          <a:xfrm>
            <a:off x="6516303" y="1796475"/>
            <a:ext cx="3898232" cy="5061524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</p:pic>
      <p:sp>
        <p:nvSpPr>
          <p:cNvPr id="19" name="Footer Placeholder 5">
            <a:extLst>
              <a:ext uri="{FF2B5EF4-FFF2-40B4-BE49-F238E27FC236}">
                <a16:creationId xmlns:a16="http://schemas.microsoft.com/office/drawing/2014/main" id="{2C898CFD-0673-D1E4-F5D3-4504EF14CD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B59A233-2C85-FD6B-30F3-EB4D94D2B1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</p:spPr>
        <p:txBody>
          <a:bodyPr wrap="square" anchor="b">
            <a:normAutofit/>
          </a:bodyPr>
          <a:lstStyle/>
          <a:p>
            <a:fld id="{E8F1A65C-595C-4736-BF40-F7D31E789466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646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ADCA9-1795-97C9-9A5F-1986F876E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C5A0ECB-8121-1EBC-B5C9-A8EB75036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Social spaces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666152F-D504-0228-01ED-C95C1632B52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2" y="1414914"/>
            <a:ext cx="7331515" cy="4041162"/>
          </a:xfrm>
        </p:spPr>
        <p:txBody>
          <a:bodyPr/>
          <a:lstStyle/>
          <a:p>
            <a:r>
              <a:rPr lang="en-GB" sz="2400" dirty="0"/>
              <a:t>The Library has two cafes: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/>
              <a:t>Café Library: </a:t>
            </a:r>
            <a:r>
              <a:rPr lang="en-GB" sz="2400" dirty="0"/>
              <a:t>Ground floor – food &amp; drink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/>
              <a:t>Coffee Bar: </a:t>
            </a:r>
            <a:r>
              <a:rPr lang="en-GB" sz="2400" dirty="0"/>
              <a:t>1</a:t>
            </a:r>
            <a:r>
              <a:rPr lang="en-GB" sz="2400" baseline="30000" dirty="0"/>
              <a:t>st</a:t>
            </a:r>
            <a:r>
              <a:rPr lang="en-GB" sz="2400" dirty="0"/>
              <a:t> floor – snacks &amp; drink</a:t>
            </a:r>
          </a:p>
          <a:p>
            <a:endParaRPr lang="en-GB" sz="2400" dirty="0"/>
          </a:p>
          <a:p>
            <a:r>
              <a:rPr lang="en-GB" sz="2400" dirty="0"/>
              <a:t>To enjoy your own food &amp; drink: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/>
              <a:t>The Eating Place: </a:t>
            </a:r>
            <a:r>
              <a:rPr lang="en-GB" sz="2400" dirty="0"/>
              <a:t>Ground floor</a:t>
            </a:r>
          </a:p>
          <a:p>
            <a:endParaRPr lang="en-GB" sz="2400" dirty="0"/>
          </a:p>
          <a:p>
            <a:r>
              <a:rPr lang="en-GB" sz="2400" dirty="0"/>
              <a:t>To relax and unwind: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/>
              <a:t>The Breathing Space: </a:t>
            </a:r>
            <a:r>
              <a:rPr lang="en-GB" sz="2400" dirty="0"/>
              <a:t>1</a:t>
            </a:r>
            <a:r>
              <a:rPr lang="en-GB" sz="2400" baseline="30000" dirty="0"/>
              <a:t>st</a:t>
            </a:r>
            <a:r>
              <a:rPr lang="en-GB" sz="2400" dirty="0"/>
              <a:t> floor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Collections of well-being &amp; leisure reading books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407D3D-9EA1-6152-4EA5-7B67767749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6</a:t>
            </a:fld>
            <a:endParaRPr lang="en-GB"/>
          </a:p>
        </p:txBody>
      </p:sp>
      <p:pic>
        <p:nvPicPr>
          <p:cNvPr id="21" name="Picture Placeholder 20" descr="Photo of relaxation room with green chairs and sofas and wooden coffee tables">
            <a:extLst>
              <a:ext uri="{FF2B5EF4-FFF2-40B4-BE49-F238E27FC236}">
                <a16:creationId xmlns:a16="http://schemas.microsoft.com/office/drawing/2014/main" id="{A754AC84-03BA-8672-646E-CC21031BF4D2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/>
          <a:srcRect t="18202" b="18202"/>
          <a:stretch>
            <a:fillRect/>
          </a:stretch>
        </p:blipFill>
        <p:spPr>
          <a:xfrm rot="5400000">
            <a:off x="7291847" y="3351025"/>
            <a:ext cx="4962525" cy="3155950"/>
          </a:xfrm>
        </p:spPr>
      </p:pic>
      <p:pic>
        <p:nvPicPr>
          <p:cNvPr id="19" name="Picture Placeholder 18" descr="Close up of cafe sign partially reading Cafe Library">
            <a:extLst>
              <a:ext uri="{FF2B5EF4-FFF2-40B4-BE49-F238E27FC236}">
                <a16:creationId xmlns:a16="http://schemas.microsoft.com/office/drawing/2014/main" id="{9D80ADC2-3C4A-78E8-28CB-E9298A48352B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/>
          <a:srcRect l="20990" r="20990"/>
          <a:stretch>
            <a:fillRect/>
          </a:stretch>
        </p:blipFill>
        <p:spPr>
          <a:xfrm>
            <a:off x="8193548" y="6495"/>
            <a:ext cx="3157537" cy="3429000"/>
          </a:xfrm>
        </p:spPr>
      </p:pic>
    </p:spTree>
    <p:extLst>
      <p:ext uri="{BB962C8B-B14F-4D97-AF65-F5344CB8AC3E}">
        <p14:creationId xmlns:p14="http://schemas.microsoft.com/office/powerpoint/2010/main" val="1994654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91F2D0-F71D-31C1-1162-3DA83A0D6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166" y="503550"/>
            <a:ext cx="11192534" cy="383567"/>
          </a:xfrm>
        </p:spPr>
        <p:txBody>
          <a:bodyPr/>
          <a:lstStyle/>
          <a:p>
            <a:r>
              <a:rPr lang="en-GB" sz="4000" dirty="0"/>
              <a:t>Reading list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837105-144D-373C-A53A-6E2423AD64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AC2A21-D5A7-1140-06FC-92AFA91D54E3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654594" y="1894217"/>
            <a:ext cx="7991466" cy="3617913"/>
          </a:xfrm>
        </p:spPr>
        <p:txBody>
          <a:bodyPr/>
          <a:lstStyle/>
          <a:p>
            <a:r>
              <a:rPr lang="en-GB" sz="2400" dirty="0"/>
              <a:t>Find recommended reading for your modules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Available directly or via Moodle or Library website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Search for reading list by module code or title</a:t>
            </a:r>
          </a:p>
          <a:p>
            <a:endParaRPr lang="en-GB" sz="2400" dirty="0"/>
          </a:p>
          <a:p>
            <a:r>
              <a:rPr lang="en-GB" sz="2400" dirty="0"/>
              <a:t>Features articles, books, chapters, websites &amp; more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Importance = essential, recommended, further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View Online to access digital library resource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Click on Title to view additional copies &amp; formats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Login to mark reading status and add own notes</a:t>
            </a:r>
          </a:p>
          <a:p>
            <a:endParaRPr lang="en-GB" sz="22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63D0A4-DC7B-3297-6F7D-23A538EE9F1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82166" y="1108092"/>
            <a:ext cx="6905625" cy="565150"/>
          </a:xfrm>
        </p:spPr>
        <p:txBody>
          <a:bodyPr/>
          <a:lstStyle/>
          <a:p>
            <a:r>
              <a:rPr lang="en-GB" sz="2800" b="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http://readinglists.warwick.ac.uk/</a:t>
            </a:r>
            <a:r>
              <a:rPr lang="en-GB" sz="2800" b="0" dirty="0"/>
              <a:t> </a:t>
            </a:r>
          </a:p>
        </p:txBody>
      </p:sp>
      <p:pic>
        <p:nvPicPr>
          <p:cNvPr id="11" name="Picture 10" descr="Screenshot of reading list software">
            <a:extLst>
              <a:ext uri="{FF2B5EF4-FFF2-40B4-BE49-F238E27FC236}">
                <a16:creationId xmlns:a16="http://schemas.microsoft.com/office/drawing/2014/main" id="{E95CF24A-C4CF-30FD-A032-ECD40C2F3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1340" y="0"/>
            <a:ext cx="26460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097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E5C4153-AC96-4CEC-F82E-FD379780D3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9731" y="2393448"/>
            <a:ext cx="11192534" cy="564450"/>
          </a:xfrm>
        </p:spPr>
        <p:txBody>
          <a:bodyPr/>
          <a:lstStyle/>
          <a:p>
            <a:r>
              <a:rPr lang="en-GB" sz="28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https://warwick.ac.uk/library</a:t>
            </a:r>
            <a:r>
              <a:rPr lang="en-GB" sz="2800" dirty="0"/>
              <a:t> 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9FB723C-F4DE-312E-9AD3-A2C1548AD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1" y="1700712"/>
            <a:ext cx="11192534" cy="511422"/>
          </a:xfrm>
        </p:spPr>
        <p:txBody>
          <a:bodyPr/>
          <a:lstStyle/>
          <a:p>
            <a:r>
              <a:rPr lang="en-GB" sz="4000" dirty="0"/>
              <a:t>Library Search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D9BAB5-AFAD-C06D-CC1A-6F4445ED45F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2" y="3139212"/>
            <a:ext cx="11192533" cy="2767725"/>
          </a:xfrm>
        </p:spPr>
        <p:txBody>
          <a:bodyPr/>
          <a:lstStyle/>
          <a:p>
            <a:r>
              <a:rPr lang="en-GB" sz="2400" b="1" dirty="0"/>
              <a:t>Library Search </a:t>
            </a:r>
            <a:r>
              <a:rPr lang="en-GB" sz="2400" dirty="0"/>
              <a:t>finds articles, books, chapter, databases, journals and more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Search by author/title for known items, or keyword for items on a topic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Limit search results by resource type, subject and publication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i="1" dirty="0"/>
              <a:t>Quick Look </a:t>
            </a:r>
            <a:r>
              <a:rPr lang="en-GB" sz="2400" dirty="0"/>
              <a:t>for an overview of the item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i="1" dirty="0"/>
              <a:t>Full-Text Online </a:t>
            </a:r>
            <a:r>
              <a:rPr lang="en-GB" sz="2400" dirty="0"/>
              <a:t>to access via the digital library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Export search results: </a:t>
            </a:r>
            <a:r>
              <a:rPr lang="en-GB" sz="2400" i="1" dirty="0"/>
              <a:t>Save</a:t>
            </a:r>
            <a:r>
              <a:rPr lang="en-GB" sz="2400" dirty="0"/>
              <a:t>, </a:t>
            </a:r>
            <a:r>
              <a:rPr lang="en-GB" sz="2400" i="1" dirty="0"/>
              <a:t>Email</a:t>
            </a:r>
            <a:r>
              <a:rPr lang="en-GB" sz="2400" dirty="0"/>
              <a:t> and </a:t>
            </a:r>
            <a:r>
              <a:rPr lang="en-GB" sz="2400" i="1" dirty="0"/>
              <a:t>Cite this item</a:t>
            </a:r>
          </a:p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3BEE2-BD76-6C47-4227-D37E7A3294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8</a:t>
            </a:fld>
            <a:endParaRPr lang="en-GB"/>
          </a:p>
        </p:txBody>
      </p:sp>
      <p:pic>
        <p:nvPicPr>
          <p:cNvPr id="8" name="Picture 7" descr="Screenshot of Library Search engine">
            <a:extLst>
              <a:ext uri="{FF2B5EF4-FFF2-40B4-BE49-F238E27FC236}">
                <a16:creationId xmlns:a16="http://schemas.microsoft.com/office/drawing/2014/main" id="{7EDF8E85-4DA7-1516-4449-A542F3C4EA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65"/>
          <a:stretch>
            <a:fillRect/>
          </a:stretch>
        </p:blipFill>
        <p:spPr>
          <a:xfrm>
            <a:off x="-3" y="3778"/>
            <a:ext cx="12192003" cy="134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633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2F3A2CF-8A44-D7F1-ACCE-4A3D2B0D5C8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sz="2800" dirty="0"/>
              <a:t>Results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E3ED843-A78A-5C94-7BCB-354EE175B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511422"/>
          </a:xfrm>
        </p:spPr>
        <p:txBody>
          <a:bodyPr/>
          <a:lstStyle/>
          <a:p>
            <a:r>
              <a:rPr lang="en-GB" sz="4000" dirty="0"/>
              <a:t>Finding books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A59634-8B52-821E-01E9-45EB2C1DBF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6CCF25-DEBA-5872-AF60-610003AF03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4E9DADE-94EE-F5F3-54E4-83E3ACF8132E}"/>
              </a:ext>
            </a:extLst>
          </p:cNvPr>
          <p:cNvSpPr/>
          <p:nvPr/>
        </p:nvSpPr>
        <p:spPr>
          <a:xfrm>
            <a:off x="449064" y="1105586"/>
            <a:ext cx="1714713" cy="485970"/>
          </a:xfrm>
          <a:prstGeom prst="round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9940E22-3FB5-997E-E701-65BCAC9BE5E8}"/>
              </a:ext>
            </a:extLst>
          </p:cNvPr>
          <p:cNvSpPr/>
          <p:nvPr/>
        </p:nvSpPr>
        <p:spPr>
          <a:xfrm>
            <a:off x="4507116" y="1119024"/>
            <a:ext cx="2880512" cy="485970"/>
          </a:xfrm>
          <a:prstGeom prst="round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96CB27-6C2C-56A5-DDDB-DBE764A660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9733" y="1159004"/>
            <a:ext cx="11192534" cy="564450"/>
          </a:xfrm>
        </p:spPr>
        <p:txBody>
          <a:bodyPr/>
          <a:lstStyle/>
          <a:p>
            <a:r>
              <a:rPr lang="en-GB" sz="2800" dirty="0"/>
              <a:t>Blanchard, O. et al (2026) </a:t>
            </a:r>
            <a:r>
              <a:rPr lang="en-GB" sz="2800" i="1" dirty="0"/>
              <a:t>Macroeconomics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83D6A90-5E00-B3CE-B568-CB2EFC631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2800" dirty="0"/>
              <a:t>Search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E470221A-7560-B17E-B7E7-A82F0837D9B0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/>
          <a:stretch>
            <a:fillRect/>
          </a:stretch>
        </p:blipFill>
        <p:spPr>
          <a:xfrm>
            <a:off x="500063" y="2617911"/>
            <a:ext cx="5075237" cy="2809629"/>
          </a:xfrm>
          <a:prstGeom prst="rect">
            <a:avLst/>
          </a:prstGeom>
        </p:spPr>
      </p:pic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31753D4F-115E-1544-943D-5E101AA8A1D9}"/>
              </a:ext>
            </a:extLst>
          </p:cNvPr>
          <p:cNvPicPr>
            <a:picLocks noGrp="1" noChangeAspect="1"/>
          </p:cNvPicPr>
          <p:nvPr>
            <p:ph sz="quarter" idx="18"/>
          </p:nvPr>
        </p:nvPicPr>
        <p:blipFill>
          <a:blip r:embed="rId3"/>
          <a:stretch>
            <a:fillRect/>
          </a:stretch>
        </p:blipFill>
        <p:spPr>
          <a:xfrm>
            <a:off x="6619875" y="2659370"/>
            <a:ext cx="5072063" cy="2726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550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1C9148-A5EB-B6F1-4B7E-29BE0C4C60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4437" y="2023350"/>
            <a:ext cx="7668003" cy="4486092"/>
          </a:xfrm>
        </p:spPr>
        <p:txBody>
          <a:bodyPr/>
          <a:lstStyle/>
          <a:p>
            <a:r>
              <a:rPr lang="en-GB" sz="2400" dirty="0"/>
              <a:t>Economics books located on 5</a:t>
            </a:r>
            <a:r>
              <a:rPr lang="en-GB" sz="2400" baseline="30000" dirty="0"/>
              <a:t>th</a:t>
            </a:r>
            <a:r>
              <a:rPr lang="en-GB" sz="2400" dirty="0"/>
              <a:t> floor in H class mark</a:t>
            </a:r>
          </a:p>
          <a:p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Self-issue machines on 1</a:t>
            </a:r>
            <a:r>
              <a:rPr lang="en-GB" sz="2400" baseline="30000" dirty="0"/>
              <a:t>st</a:t>
            </a:r>
            <a:r>
              <a:rPr lang="en-GB" sz="2400" dirty="0"/>
              <a:t> floor of library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University ID card required to borrow books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Unlimited borrowing (999 items)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1 year loan period (unless recalled)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Click &amp; Collect + Postal Loans services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r>
              <a:rPr lang="en-GB" sz="2400" dirty="0"/>
              <a:t>If all copies of a library book are on-loan, recall a copy using the Click &amp; Collect service on Library Search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610B99C-46B5-CDD6-EA04-ECDA056A9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4240" y="580088"/>
            <a:ext cx="6446068" cy="511422"/>
          </a:xfrm>
        </p:spPr>
        <p:txBody>
          <a:bodyPr/>
          <a:lstStyle/>
          <a:p>
            <a:r>
              <a:rPr lang="en-GB" sz="4000" dirty="0"/>
              <a:t>Economics books</a:t>
            </a:r>
          </a:p>
        </p:txBody>
      </p:sp>
      <p:pic>
        <p:nvPicPr>
          <p:cNvPr id="8" name="Content Placeholder 7" descr="Photo of wooden staircase in library">
            <a:extLst>
              <a:ext uri="{FF2B5EF4-FFF2-40B4-BE49-F238E27FC236}">
                <a16:creationId xmlns:a16="http://schemas.microsoft.com/office/drawing/2014/main" id="{69933C38-E223-8F28-C6F1-B39B1774BA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60912" y="-10103"/>
            <a:ext cx="2315678" cy="2315678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52AEB-DC48-DD54-0648-DE439B2D03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7563" y="6149442"/>
            <a:ext cx="360000" cy="360000"/>
          </a:xfrm>
        </p:spPr>
        <p:txBody>
          <a:bodyPr/>
          <a:lstStyle/>
          <a:p>
            <a:fld id="{E8F1A65C-595C-4736-BF40-F7D31E789466}" type="slidenum">
              <a:rPr lang="en-GB" smtClean="0"/>
              <a:pPr/>
              <a:t>10</a:t>
            </a:fld>
            <a:endParaRPr lang="en-GB" dirty="0"/>
          </a:p>
        </p:txBody>
      </p:sp>
      <p:pic>
        <p:nvPicPr>
          <p:cNvPr id="12" name="Picture 11" descr="Photo of bookcase in library">
            <a:extLst>
              <a:ext uri="{FF2B5EF4-FFF2-40B4-BE49-F238E27FC236}">
                <a16:creationId xmlns:a16="http://schemas.microsoft.com/office/drawing/2014/main" id="{B369C8E9-B2F6-3D0B-918F-9470B63B2F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574" t="8684" r="22384" b="7785"/>
          <a:stretch>
            <a:fillRect/>
          </a:stretch>
        </p:blipFill>
        <p:spPr>
          <a:xfrm>
            <a:off x="8960912" y="2305575"/>
            <a:ext cx="2315678" cy="2300374"/>
          </a:xfrm>
          <a:prstGeom prst="rect">
            <a:avLst/>
          </a:prstGeom>
        </p:spPr>
      </p:pic>
      <p:pic>
        <p:nvPicPr>
          <p:cNvPr id="10" name="Picture 9" descr="Photo of bookcases in library">
            <a:extLst>
              <a:ext uri="{FF2B5EF4-FFF2-40B4-BE49-F238E27FC236}">
                <a16:creationId xmlns:a16="http://schemas.microsoft.com/office/drawing/2014/main" id="{D764AA9A-9370-0C88-53C7-095163908F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0912" y="4542322"/>
            <a:ext cx="2315678" cy="2315678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D9B0459A-E8D2-9254-8151-BEE734EB6FB9}"/>
              </a:ext>
            </a:extLst>
          </p:cNvPr>
          <p:cNvGrpSpPr/>
          <p:nvPr/>
        </p:nvGrpSpPr>
        <p:grpSpPr>
          <a:xfrm>
            <a:off x="382037" y="269915"/>
            <a:ext cx="1371600" cy="1371600"/>
            <a:chOff x="7081602" y="391265"/>
            <a:chExt cx="1371600" cy="137160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702FD95-B51D-D9B9-0101-C3C08A686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81602" y="391265"/>
              <a:ext cx="1371600" cy="13716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6908B4E-1070-891D-FCAE-97B8477ABE32}"/>
                </a:ext>
              </a:extLst>
            </p:cNvPr>
            <p:cNvSpPr txBox="1"/>
            <p:nvPr/>
          </p:nvSpPr>
          <p:spPr>
            <a:xfrm>
              <a:off x="7234002" y="701438"/>
              <a:ext cx="1066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000" b="1" dirty="0">
                  <a:solidFill>
                    <a:srgbClr val="FFFFFF"/>
                  </a:solidFill>
                </a:rPr>
                <a:t>5-H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7427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4255184-5507-6686-7FC7-5C7C4F9CA6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sz="2800" dirty="0"/>
              <a:t>Login with your University of Warwick IT user number &amp; password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C3D9304-276D-F761-A1EF-C1B17D13C1C9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GB" sz="2200" dirty="0"/>
              <a:t>Recommended access routes via Reading List, Library Search, Database A-Z or Subject Library Guide</a:t>
            </a:r>
          </a:p>
          <a:p>
            <a:endParaRPr lang="en-GB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Username = IT user number (u251234)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Password = IT password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A95305D-F9CC-7CA7-CA57-CC1E4A1FB0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2800" dirty="0"/>
              <a:t>University Library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5CE7687-BB2B-A4F9-58EE-6FD1C7646369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r>
              <a:rPr lang="en-GB" sz="2200" dirty="0"/>
              <a:t>If accessing directly, and library resource is not available, look for access via </a:t>
            </a:r>
            <a:r>
              <a:rPr lang="en-GB" sz="2200" b="1" dirty="0"/>
              <a:t>Institutional Login </a:t>
            </a:r>
          </a:p>
          <a:p>
            <a:endParaRPr lang="en-GB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Institutional = University of Warwick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Username = IT user number (u251234)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Password = IT password</a:t>
            </a:r>
          </a:p>
          <a:p>
            <a:endParaRPr lang="en-GB" sz="2200" dirty="0"/>
          </a:p>
          <a:p>
            <a:endParaRPr lang="en-GB" sz="220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15F92C8-D93D-CA28-979C-71AAFA0BE44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sz="2800" dirty="0"/>
              <a:t>Institutional login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7A3A9F2-B577-2FD8-ABDA-0614AFE95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511422"/>
          </a:xfrm>
        </p:spPr>
        <p:txBody>
          <a:bodyPr/>
          <a:lstStyle/>
          <a:p>
            <a:r>
              <a:rPr lang="en-GB" sz="4000" dirty="0"/>
              <a:t>Access to digital library resources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A6B36-26A8-1849-2E89-576ADEF27D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2264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B29C53-71D2-9574-104C-790E1DD47C6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sz="2800" dirty="0"/>
              <a:t>Access to and use of library </a:t>
            </a:r>
            <a:r>
              <a:rPr lang="en-GB" sz="2800" dirty="0" err="1"/>
              <a:t>ebooks</a:t>
            </a:r>
            <a:endParaRPr lang="en-GB" sz="2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6826157-FEA8-153D-93CD-B5F719B5D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511422"/>
          </a:xfrm>
        </p:spPr>
        <p:txBody>
          <a:bodyPr/>
          <a:lstStyle/>
          <a:p>
            <a:r>
              <a:rPr lang="en-GB" sz="4000" dirty="0"/>
              <a:t>Using digital library resources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17ED5D-EB21-D932-B71F-9F255B5F2157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GB" sz="2400" b="1" dirty="0"/>
              <a:t>Copies of the </a:t>
            </a:r>
            <a:r>
              <a:rPr lang="en-GB" sz="2400" b="1" dirty="0" err="1"/>
              <a:t>ebook</a:t>
            </a:r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b="1" dirty="0"/>
              <a:t>Single: </a:t>
            </a:r>
            <a:r>
              <a:rPr lang="en-GB" sz="2200" dirty="0"/>
              <a:t>1 copy of the </a:t>
            </a:r>
            <a:r>
              <a:rPr lang="en-GB" sz="2200" dirty="0" err="1"/>
              <a:t>ebook</a:t>
            </a:r>
            <a:r>
              <a:rPr lang="en-GB" sz="2200" dirty="0"/>
              <a:t> = 1 concurrent user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b="1" dirty="0"/>
              <a:t>Multiple: </a:t>
            </a:r>
            <a:r>
              <a:rPr lang="en-GB" sz="2200" dirty="0"/>
              <a:t>3 copies of the </a:t>
            </a:r>
            <a:r>
              <a:rPr lang="en-GB" sz="2200" dirty="0" err="1"/>
              <a:t>ebook</a:t>
            </a:r>
            <a:r>
              <a:rPr lang="en-GB" sz="2200" dirty="0"/>
              <a:t> = 3 concurrent users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b="1" dirty="0"/>
              <a:t>Unlimited: </a:t>
            </a:r>
            <a:r>
              <a:rPr lang="en-GB" sz="2200" dirty="0"/>
              <a:t>unlimited copies of the </a:t>
            </a:r>
            <a:r>
              <a:rPr lang="en-GB" sz="2200" dirty="0" err="1"/>
              <a:t>ebook</a:t>
            </a:r>
            <a:r>
              <a:rPr lang="en-GB" sz="2200" dirty="0"/>
              <a:t> = access for everyone</a:t>
            </a:r>
          </a:p>
          <a:p>
            <a:endParaRPr lang="en-GB" sz="2400" dirty="0"/>
          </a:p>
          <a:p>
            <a:r>
              <a:rPr lang="en-GB" sz="2400" b="1" dirty="0"/>
              <a:t>Print, copy &amp; download</a:t>
            </a:r>
          </a:p>
          <a:p>
            <a:r>
              <a:rPr lang="en-GB" sz="2200" dirty="0"/>
              <a:t>Use of </a:t>
            </a:r>
            <a:r>
              <a:rPr lang="en-GB" sz="2200" dirty="0" err="1"/>
              <a:t>ebooks</a:t>
            </a:r>
            <a:r>
              <a:rPr lang="en-GB" sz="2200" dirty="0"/>
              <a:t> is controlled by digital rights management (DRM) technology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b="1" dirty="0"/>
              <a:t>Restricted: </a:t>
            </a:r>
            <a:r>
              <a:rPr lang="en-GB" sz="2200" dirty="0"/>
              <a:t>1 chapter, 10% of pages, or number of pages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b="1" dirty="0"/>
              <a:t>Unrestricted: </a:t>
            </a:r>
            <a:r>
              <a:rPr lang="en-GB" sz="2200" dirty="0"/>
              <a:t>unlimited print, copy &amp; download (DRM free)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3F34-055B-94C9-7D10-846E1D91D2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7BB7D-B0D3-D443-E00E-77BB9BD045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3259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0EA9F-0BF0-82D5-0826-98C990A39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9FF427-1D45-F25C-5380-CE53369EB2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9733" y="1150259"/>
            <a:ext cx="11192534" cy="564450"/>
          </a:xfrm>
        </p:spPr>
        <p:txBody>
          <a:bodyPr/>
          <a:lstStyle/>
          <a:p>
            <a:r>
              <a:rPr lang="en-GB" sz="2600" dirty="0"/>
              <a:t>Bowles, S. and Carlin, W. (2020) ‘What Students Learn in Economics 101’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B475F0-A275-C592-741B-C6853AB953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sz="2800" dirty="0"/>
              <a:t>Results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0AAD439-90D7-54A7-F049-95FEF457F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511422"/>
          </a:xfrm>
        </p:spPr>
        <p:txBody>
          <a:bodyPr/>
          <a:lstStyle/>
          <a:p>
            <a:r>
              <a:rPr lang="en-GB" sz="4000" dirty="0"/>
              <a:t>Finding journals (by author &amp; article title)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A23346-A8BF-C95E-1282-F52274E22E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634CBD-4738-72FE-4DBF-232224A60A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0EA89B2-FE40-A7B4-812D-116ABB8C2B1D}"/>
              </a:ext>
            </a:extLst>
          </p:cNvPr>
          <p:cNvSpPr/>
          <p:nvPr/>
        </p:nvSpPr>
        <p:spPr>
          <a:xfrm>
            <a:off x="420832" y="1129805"/>
            <a:ext cx="1163524" cy="485970"/>
          </a:xfrm>
          <a:prstGeom prst="round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B7BD83D-B59F-E708-79C7-058A67DF8098}"/>
              </a:ext>
            </a:extLst>
          </p:cNvPr>
          <p:cNvSpPr/>
          <p:nvPr/>
        </p:nvSpPr>
        <p:spPr>
          <a:xfrm>
            <a:off x="5214494" y="1129805"/>
            <a:ext cx="3178068" cy="485970"/>
          </a:xfrm>
          <a:prstGeom prst="round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F697078-E1B1-12DF-377C-625602387A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2800" dirty="0"/>
              <a:t>Search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BC7A74D-CAF1-63FD-DB71-795EC52C24D1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/>
          <a:stretch>
            <a:fillRect/>
          </a:stretch>
        </p:blipFill>
        <p:spPr>
          <a:xfrm>
            <a:off x="685671" y="2589213"/>
            <a:ext cx="4704020" cy="2867025"/>
          </a:xfrm>
          <a:prstGeom prst="rect">
            <a:avLst/>
          </a:prstGeo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3CD45EC8-7D68-CFC0-5C1B-071AA8964B4C}"/>
              </a:ext>
            </a:extLst>
          </p:cNvPr>
          <p:cNvPicPr>
            <a:picLocks noGrp="1" noChangeAspect="1"/>
          </p:cNvPicPr>
          <p:nvPr>
            <p:ph sz="quarter" idx="18"/>
          </p:nvPr>
        </p:nvPicPr>
        <p:blipFill>
          <a:blip r:embed="rId3"/>
          <a:stretch>
            <a:fillRect/>
          </a:stretch>
        </p:blipFill>
        <p:spPr>
          <a:xfrm>
            <a:off x="6619875" y="2619814"/>
            <a:ext cx="5072063" cy="2805822"/>
          </a:xfrm>
          <a:prstGeom prst="rect">
            <a:avLst/>
          </a:prstGeom>
        </p:spPr>
      </p:pic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EA13F59-DA0A-A9B3-ABED-BAC20CC7979C}"/>
              </a:ext>
            </a:extLst>
          </p:cNvPr>
          <p:cNvSpPr/>
          <p:nvPr/>
        </p:nvSpPr>
        <p:spPr>
          <a:xfrm>
            <a:off x="2652446" y="1118099"/>
            <a:ext cx="987047" cy="485970"/>
          </a:xfrm>
          <a:prstGeom prst="round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21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52F66-2C25-0494-5755-08A8E4EE6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327A6A-1299-9DDA-9179-17D7242B0D2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sz="2800" dirty="0"/>
              <a:t>Journal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D883983-6873-5C3D-3B20-92785D3BC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511422"/>
          </a:xfrm>
        </p:spPr>
        <p:txBody>
          <a:bodyPr/>
          <a:lstStyle/>
          <a:p>
            <a:r>
              <a:rPr lang="en-GB" sz="4000" dirty="0"/>
              <a:t>Finding journals (by journal title)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569367-E722-B779-AD7F-3CE51EE823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6FAE6C-CD4B-23EB-1B84-2F4D8ADAB9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645130E-5383-9742-426D-0224D17FB6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2800" dirty="0"/>
              <a:t>Library Search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9A5FA7C8-E4BA-E996-8B7C-9525EB1497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9733" y="1130346"/>
            <a:ext cx="11192534" cy="564450"/>
          </a:xfrm>
        </p:spPr>
        <p:txBody>
          <a:bodyPr/>
          <a:lstStyle/>
          <a:p>
            <a:r>
              <a:rPr lang="en-GB" sz="2800" i="1" dirty="0"/>
              <a:t>Journal of Economic Literature </a:t>
            </a:r>
            <a:r>
              <a:rPr lang="en-GB" sz="2800" dirty="0"/>
              <a:t>&gt; 2020 &gt; volume 58 &gt; issue 1 &gt; page 176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66B53A1-15A5-2F17-C71B-6F2E98C030AD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/>
          <a:stretch>
            <a:fillRect/>
          </a:stretch>
        </p:blipFill>
        <p:spPr>
          <a:xfrm>
            <a:off x="500063" y="2617100"/>
            <a:ext cx="5075237" cy="2811251"/>
          </a:xfrm>
          <a:prstGeom prst="rect">
            <a:avLst/>
          </a:prstGeom>
        </p:spPr>
      </p:pic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97BAFB8C-3A13-8F87-9270-DFBB87C16E8A}"/>
              </a:ext>
            </a:extLst>
          </p:cNvPr>
          <p:cNvPicPr>
            <a:picLocks noGrp="1" noChangeAspect="1"/>
          </p:cNvPicPr>
          <p:nvPr>
            <p:ph sz="quarter" idx="18"/>
          </p:nvPr>
        </p:nvPicPr>
        <p:blipFill>
          <a:blip r:embed="rId3"/>
          <a:stretch>
            <a:fillRect/>
          </a:stretch>
        </p:blipFill>
        <p:spPr>
          <a:xfrm>
            <a:off x="6619875" y="2707178"/>
            <a:ext cx="5072063" cy="2631094"/>
          </a:xfrm>
          <a:prstGeom prst="rect">
            <a:avLst/>
          </a:prstGeom>
          <a:ln>
            <a:solidFill>
              <a:schemeClr val="tx1">
                <a:lumMod val="10000"/>
                <a:lumOff val="9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27314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E99AF03-71A5-4EFB-D5E2-96C86D0CFF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sz="28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https://warwick.libguides.com/economics</a:t>
            </a:r>
            <a:r>
              <a:rPr lang="en-GB" sz="2800" dirty="0"/>
              <a:t> 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801D04C-EE88-0C26-167A-536D7DAA2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511422"/>
          </a:xfrm>
        </p:spPr>
        <p:txBody>
          <a:bodyPr/>
          <a:lstStyle/>
          <a:p>
            <a:r>
              <a:rPr lang="en-GB" sz="4000" dirty="0"/>
              <a:t>Economics subject guide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08026C7-BF83-A56B-9724-6D5C0DF5D99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888476"/>
            <a:ext cx="6690339" cy="3567600"/>
          </a:xfrm>
        </p:spPr>
        <p:txBody>
          <a:bodyPr/>
          <a:lstStyle/>
          <a:p>
            <a:r>
              <a:rPr lang="en-GB" sz="2400" dirty="0"/>
              <a:t>A guide to the library resources for economists: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Literature searching databases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Economic &amp; financial newspapers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Economic, financial &amp; company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Study skills, referencing &amp; research support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Librarian’s email, telephone &amp; appointments</a:t>
            </a:r>
          </a:p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C364D8-AE81-E15F-4101-BF72EB9F29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15</a:t>
            </a:fld>
            <a:endParaRPr lang="en-GB"/>
          </a:p>
        </p:txBody>
      </p:sp>
      <p:pic>
        <p:nvPicPr>
          <p:cNvPr id="12" name="Picture 11" descr="Screenshot of economics subject guide">
            <a:extLst>
              <a:ext uri="{FF2B5EF4-FFF2-40B4-BE49-F238E27FC236}">
                <a16:creationId xmlns:a16="http://schemas.microsoft.com/office/drawing/2014/main" id="{DDD94A04-2955-C0C9-4DE1-5D9B17BCA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2740" y="932053"/>
            <a:ext cx="4119527" cy="524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375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3E403E7-F533-22D7-70C7-0F7D62230C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47731" y="1554769"/>
            <a:ext cx="4090962" cy="564450"/>
          </a:xfrm>
        </p:spPr>
        <p:txBody>
          <a:bodyPr/>
          <a:lstStyle/>
          <a:p>
            <a:r>
              <a:rPr lang="en-GB" sz="2800" b="1" dirty="0"/>
              <a:t>The Economist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53A49-AD0A-A895-BB8A-497A8A6BB6A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826" y="2865624"/>
            <a:ext cx="5076000" cy="2866276"/>
          </a:xfrm>
        </p:spPr>
        <p:txBody>
          <a:bodyPr/>
          <a:lstStyle/>
          <a:p>
            <a:r>
              <a:rPr lang="en-GB" sz="2000" dirty="0"/>
              <a:t>Register for access then install mobile app: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Go to </a:t>
            </a:r>
            <a:r>
              <a:rPr lang="en-GB" sz="2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https://www.economist.com/</a:t>
            </a:r>
            <a:r>
              <a:rPr lang="en-GB" sz="2000" dirty="0"/>
              <a:t>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Click on </a:t>
            </a:r>
            <a:r>
              <a:rPr lang="en-GB" sz="2000" b="1" dirty="0"/>
              <a:t>Login</a:t>
            </a:r>
            <a:r>
              <a:rPr lang="en-GB" sz="2000" dirty="0"/>
              <a:t> (not Subscribe)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Enter your </a:t>
            </a:r>
            <a:r>
              <a:rPr lang="en-GB" sz="2000" b="1" dirty="0"/>
              <a:t>@warwick.ac.uk email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Prompted to login via </a:t>
            </a:r>
            <a:r>
              <a:rPr lang="en-GB" sz="2000" b="1" dirty="0"/>
              <a:t>Institutional Login</a:t>
            </a:r>
          </a:p>
          <a:p>
            <a:endParaRPr lang="en-GB" sz="2000" dirty="0"/>
          </a:p>
          <a:p>
            <a:r>
              <a:rPr lang="en-GB" sz="2000" dirty="0"/>
              <a:t>Access online, via mobile app or Teams app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E92B77-1798-0696-12E6-1458AB051C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47731" y="2119219"/>
            <a:ext cx="4090963" cy="564450"/>
          </a:xfrm>
        </p:spPr>
        <p:txBody>
          <a:bodyPr/>
          <a:lstStyle/>
          <a:p>
            <a:r>
              <a:rPr lang="en-GB" sz="2400" b="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https://www.economist.com</a:t>
            </a:r>
            <a:r>
              <a:rPr lang="en-GB" sz="2400" b="0" dirty="0"/>
              <a:t>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0ADD40E-649A-81C2-8225-0F350A9E8FD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6272" y="2865624"/>
            <a:ext cx="5073091" cy="2866276"/>
          </a:xfrm>
        </p:spPr>
        <p:txBody>
          <a:bodyPr/>
          <a:lstStyle/>
          <a:p>
            <a:r>
              <a:rPr lang="en-GB" sz="2000" dirty="0"/>
              <a:t>Register for access then install mobile app: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Go to </a:t>
            </a:r>
            <a:r>
              <a:rPr lang="en-GB" sz="2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https://ft.com/</a:t>
            </a:r>
            <a:r>
              <a:rPr lang="en-GB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</a:t>
            </a:r>
            <a:r>
              <a:rPr lang="en-GB" sz="2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arwick</a:t>
            </a:r>
            <a:r>
              <a:rPr lang="en-GB" sz="2000" dirty="0"/>
              <a:t>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Complete the online registration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Login with </a:t>
            </a:r>
            <a:r>
              <a:rPr lang="en-GB" sz="2000" b="1" dirty="0"/>
              <a:t>@warwick.ac.uk email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Login via single-sign-on </a:t>
            </a:r>
            <a:r>
              <a:rPr lang="en-GB" sz="2000" b="1" dirty="0"/>
              <a:t>(SSO)</a:t>
            </a:r>
          </a:p>
          <a:p>
            <a:endParaRPr lang="en-GB" sz="2000" dirty="0"/>
          </a:p>
          <a:p>
            <a:r>
              <a:rPr lang="en-GB" sz="2000" dirty="0"/>
              <a:t>Access online or via mobile app</a:t>
            </a:r>
          </a:p>
          <a:p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D3ACBED-7BFE-170E-77F6-55BAD192610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04432" y="2119219"/>
            <a:ext cx="3887834" cy="564450"/>
          </a:xfrm>
        </p:spPr>
        <p:txBody>
          <a:bodyPr/>
          <a:lstStyle/>
          <a:p>
            <a:r>
              <a:rPr lang="en-GB" sz="2400" b="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https://ft.com/</a:t>
            </a:r>
            <a:r>
              <a:rPr lang="en-GB" sz="2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</a:t>
            </a:r>
            <a:r>
              <a:rPr lang="en-GB" sz="2400" b="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arwick</a:t>
            </a:r>
            <a:r>
              <a:rPr lang="en-GB" sz="2400" b="0" dirty="0"/>
              <a:t> </a:t>
            </a:r>
            <a:r>
              <a:rPr lang="en-GB" dirty="0"/>
              <a:t> </a:t>
            </a:r>
          </a:p>
          <a:p>
            <a:r>
              <a:rPr lang="en-GB" dirty="0"/>
              <a:t>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302891E-A8CD-C084-158E-E0DAC11CC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511422"/>
          </a:xfrm>
        </p:spPr>
        <p:txBody>
          <a:bodyPr/>
          <a:lstStyle/>
          <a:p>
            <a:r>
              <a:rPr lang="en-GB" sz="4000" dirty="0"/>
              <a:t>Financial newspapers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371C35-AAEC-E2BF-279A-01EFFFD74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16</a:t>
            </a:fld>
            <a:endParaRPr lang="en-GB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C3785118-124E-1518-0312-43461156E6BA}"/>
              </a:ext>
            </a:extLst>
          </p:cNvPr>
          <p:cNvSpPr txBox="1">
            <a:spLocks/>
          </p:cNvSpPr>
          <p:nvPr/>
        </p:nvSpPr>
        <p:spPr>
          <a:xfrm>
            <a:off x="7804432" y="1554769"/>
            <a:ext cx="4387568" cy="5644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4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i="0" kern="1200" spc="3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b="1" dirty="0"/>
              <a:t>Financial Times</a:t>
            </a:r>
          </a:p>
        </p:txBody>
      </p:sp>
      <p:pic>
        <p:nvPicPr>
          <p:cNvPr id="12" name="Picture 11" descr="Economist logo">
            <a:extLst>
              <a:ext uri="{FF2B5EF4-FFF2-40B4-BE49-F238E27FC236}">
                <a16:creationId xmlns:a16="http://schemas.microsoft.com/office/drawing/2014/main" id="{A5B1AC4C-F774-8696-8217-27A3CD886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939" y="1554769"/>
            <a:ext cx="907774" cy="907774"/>
          </a:xfrm>
          <a:prstGeom prst="rect">
            <a:avLst/>
          </a:prstGeom>
        </p:spPr>
      </p:pic>
      <p:pic>
        <p:nvPicPr>
          <p:cNvPr id="14" name="Picture 13" descr="Financial Times logo">
            <a:extLst>
              <a:ext uri="{FF2B5EF4-FFF2-40B4-BE49-F238E27FC236}">
                <a16:creationId xmlns:a16="http://schemas.microsoft.com/office/drawing/2014/main" id="{DC824D47-7FF8-AF9C-EF58-7396D1F6DC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6272" y="1554769"/>
            <a:ext cx="907774" cy="90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89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39A5CB1-D214-7F0F-F1BC-8015F8D8971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sz="28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https://warwick.libguides.com/economics/journals</a:t>
            </a:r>
            <a:r>
              <a:rPr lang="en-GB" sz="2800" dirty="0"/>
              <a:t>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B29785C-78F4-4DAA-D506-A2D98D7C6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511422"/>
          </a:xfrm>
        </p:spPr>
        <p:txBody>
          <a:bodyPr/>
          <a:lstStyle/>
          <a:p>
            <a:r>
              <a:rPr lang="en-GB" sz="4000" dirty="0"/>
              <a:t>Literature search databases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A1CF34-2A22-8AF5-FB44-36CF46F59647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1412343" y="2034182"/>
            <a:ext cx="9736716" cy="3567600"/>
          </a:xfrm>
        </p:spPr>
        <p:txBody>
          <a:bodyPr/>
          <a:lstStyle/>
          <a:p>
            <a:r>
              <a:rPr lang="en-GB" sz="2400" b="1" dirty="0" err="1"/>
              <a:t>EconLit</a:t>
            </a:r>
            <a:r>
              <a:rPr lang="en-GB" sz="2400" b="1" dirty="0"/>
              <a:t> </a:t>
            </a:r>
            <a:r>
              <a:rPr lang="en-GB" sz="2400" i="1" dirty="0"/>
              <a:t>with full-text</a:t>
            </a:r>
          </a:p>
          <a:p>
            <a:endParaRPr lang="en-GB" sz="2400" dirty="0"/>
          </a:p>
          <a:p>
            <a:r>
              <a:rPr lang="en-GB" sz="2400" b="1" dirty="0"/>
              <a:t>NBER: </a:t>
            </a:r>
            <a:r>
              <a:rPr lang="en-GB" sz="2400" dirty="0"/>
              <a:t>National Bureau of Economic Research</a:t>
            </a:r>
          </a:p>
          <a:p>
            <a:endParaRPr lang="en-GB" sz="2400" dirty="0"/>
          </a:p>
          <a:p>
            <a:r>
              <a:rPr lang="en-GB" sz="2400" b="1" dirty="0" err="1"/>
              <a:t>RePEc</a:t>
            </a:r>
            <a:r>
              <a:rPr lang="en-GB" sz="2400" b="1" dirty="0"/>
              <a:t>: </a:t>
            </a:r>
            <a:r>
              <a:rPr lang="en-GB" sz="2400" dirty="0"/>
              <a:t>Research Papers in Economics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b="1" dirty="0"/>
              <a:t>Scopus</a:t>
            </a:r>
          </a:p>
          <a:p>
            <a:endParaRPr lang="en-GB" sz="2400" dirty="0"/>
          </a:p>
          <a:p>
            <a:r>
              <a:rPr lang="en-GB" sz="2400" b="1" dirty="0"/>
              <a:t>Web of Science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ECFA0E-213B-ECAE-E553-D0796B85DA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17</a:t>
            </a:fld>
            <a:endParaRPr lang="en-GB"/>
          </a:p>
        </p:txBody>
      </p:sp>
      <p:pic>
        <p:nvPicPr>
          <p:cNvPr id="10" name="Picture 9" descr="EBSCO logo">
            <a:extLst>
              <a:ext uri="{FF2B5EF4-FFF2-40B4-BE49-F238E27FC236}">
                <a16:creationId xmlns:a16="http://schemas.microsoft.com/office/drawing/2014/main" id="{924C4B9F-0A67-DBB8-65E7-E56FAB64A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329" y="1939100"/>
            <a:ext cx="559827" cy="559827"/>
          </a:xfrm>
          <a:prstGeom prst="rect">
            <a:avLst/>
          </a:prstGeom>
        </p:spPr>
      </p:pic>
      <p:pic>
        <p:nvPicPr>
          <p:cNvPr id="12" name="Picture 11" descr="NBER logo">
            <a:extLst>
              <a:ext uri="{FF2B5EF4-FFF2-40B4-BE49-F238E27FC236}">
                <a16:creationId xmlns:a16="http://schemas.microsoft.com/office/drawing/2014/main" id="{11B0AA86-5614-3418-9B40-0118C66374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818" y="2696958"/>
            <a:ext cx="559827" cy="5598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 descr="REPEC logo">
            <a:extLst>
              <a:ext uri="{FF2B5EF4-FFF2-40B4-BE49-F238E27FC236}">
                <a16:creationId xmlns:a16="http://schemas.microsoft.com/office/drawing/2014/main" id="{78E801FA-6A90-5451-3D64-F03F704FEF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818" y="3454816"/>
            <a:ext cx="559827" cy="5598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 descr="Scopus logo">
            <a:extLst>
              <a:ext uri="{FF2B5EF4-FFF2-40B4-BE49-F238E27FC236}">
                <a16:creationId xmlns:a16="http://schemas.microsoft.com/office/drawing/2014/main" id="{30DB31EC-8CBE-4456-65DA-0324C3F2D0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328" y="4564010"/>
            <a:ext cx="559827" cy="559827"/>
          </a:xfrm>
          <a:prstGeom prst="rect">
            <a:avLst/>
          </a:prstGeom>
        </p:spPr>
      </p:pic>
      <p:pic>
        <p:nvPicPr>
          <p:cNvPr id="20" name="Picture 19" descr="Clarivate logo">
            <a:extLst>
              <a:ext uri="{FF2B5EF4-FFF2-40B4-BE49-F238E27FC236}">
                <a16:creationId xmlns:a16="http://schemas.microsoft.com/office/drawing/2014/main" id="{5310BFC7-71FA-DE8B-2AD8-3150CE5FFB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817" y="5321868"/>
            <a:ext cx="559827" cy="55982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CC6BF97-DEC1-073D-648C-B1D99513E203}"/>
              </a:ext>
            </a:extLst>
          </p:cNvPr>
          <p:cNvSpPr txBox="1"/>
          <p:nvPr/>
        </p:nvSpPr>
        <p:spPr>
          <a:xfrm>
            <a:off x="4182701" y="4843923"/>
            <a:ext cx="74294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i="1" dirty="0"/>
              <a:t>Multidisciplinary index, abstract and citation databases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i="1" dirty="0"/>
              <a:t>Cover only highest ranking journals in scholarly publishing</a:t>
            </a:r>
          </a:p>
        </p:txBody>
      </p:sp>
    </p:spTree>
    <p:extLst>
      <p:ext uri="{BB962C8B-B14F-4D97-AF65-F5344CB8AC3E}">
        <p14:creationId xmlns:p14="http://schemas.microsoft.com/office/powerpoint/2010/main" val="39578116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D2248A2-9E15-A645-95B8-D7D46E2A51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sz="2800" dirty="0"/>
              <a:t>Literature search database for economics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502E3-42BD-15D8-F5DC-B49A418F9165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GB" sz="2200" b="1" dirty="0" err="1"/>
              <a:t>EconLit</a:t>
            </a:r>
            <a:r>
              <a:rPr lang="en-GB" sz="2200" b="1" dirty="0"/>
              <a:t> </a:t>
            </a:r>
            <a:r>
              <a:rPr lang="en-GB" sz="2200" dirty="0"/>
              <a:t>is an index and abstract database to 1,000+ journals and working papers in economics &amp; finance.</a:t>
            </a:r>
          </a:p>
          <a:p>
            <a:endParaRPr lang="en-GB" sz="2200" dirty="0"/>
          </a:p>
          <a:p>
            <a:r>
              <a:rPr lang="en-GB" sz="2200" dirty="0"/>
              <a:t>Articles are indexed using the AEA’s </a:t>
            </a:r>
            <a:r>
              <a:rPr lang="en-GB" sz="2200" i="1" dirty="0"/>
              <a:t>Journal of Economic Literature (JEL) </a:t>
            </a:r>
            <a:r>
              <a:rPr lang="en-GB" sz="2200" dirty="0"/>
              <a:t>subject classification.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23B04A-FFAB-6A3B-1B2D-8D8A96AA4D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2800" dirty="0" err="1"/>
              <a:t>EconLit</a:t>
            </a:r>
            <a:endParaRPr lang="en-GB" sz="2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FFD05A-25BB-A478-C233-60162D47DFE7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r>
              <a:rPr lang="en-GB" sz="2200" dirty="0" err="1"/>
              <a:t>EconLit</a:t>
            </a:r>
            <a:r>
              <a:rPr lang="en-GB" sz="2200" dirty="0"/>
              <a:t> has selected full-text publications including </a:t>
            </a:r>
            <a:r>
              <a:rPr lang="en-GB" sz="2200" b="1" dirty="0"/>
              <a:t>American Economics Association (AEA) </a:t>
            </a:r>
            <a:r>
              <a:rPr lang="en-GB" sz="2200" dirty="0"/>
              <a:t>journals (current issue with no embargo).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0772841-45D6-FF67-F03D-CDCD3026C3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sz="2400" i="1" dirty="0"/>
              <a:t>Full-text articles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CC71663-D1C5-E8F4-7C5D-FE71E818F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511422"/>
          </a:xfrm>
        </p:spPr>
        <p:txBody>
          <a:bodyPr/>
          <a:lstStyle/>
          <a:p>
            <a:r>
              <a:rPr lang="en-GB" sz="4000" dirty="0" err="1"/>
              <a:t>EconLit</a:t>
            </a:r>
            <a:r>
              <a:rPr lang="en-GB" sz="4000" dirty="0"/>
              <a:t> with full-text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525EFC-AFA6-4B90-145B-569E0FE810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301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AB9718-DBDB-BA52-F57D-06D714681C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9733" y="1077064"/>
            <a:ext cx="11192534" cy="1394531"/>
          </a:xfrm>
          <a:solidFill>
            <a:srgbClr val="FFFFFF"/>
          </a:solidFill>
        </p:spPr>
        <p:txBody>
          <a:bodyPr/>
          <a:lstStyle/>
          <a:p>
            <a:r>
              <a:rPr lang="en-GB" sz="2400" dirty="0"/>
              <a:t>Free search engine for academic and scholarly literature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Multidisciplinary, broad coverage (no clear selection criteria)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Simple search engine (lacks advanced database functionality)</a:t>
            </a:r>
          </a:p>
        </p:txBody>
      </p:sp>
      <p:pic>
        <p:nvPicPr>
          <p:cNvPr id="12" name="Content Placeholder 11" descr="Screenshot of Advanced Search in Google Scholar">
            <a:extLst>
              <a:ext uri="{FF2B5EF4-FFF2-40B4-BE49-F238E27FC236}">
                <a16:creationId xmlns:a16="http://schemas.microsoft.com/office/drawing/2014/main" id="{3CDBB75D-43CC-67D2-1B46-DFC537DCA4BC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/>
          <a:stretch>
            <a:fillRect/>
          </a:stretch>
        </p:blipFill>
        <p:spPr>
          <a:xfrm>
            <a:off x="500063" y="3279336"/>
            <a:ext cx="5075237" cy="2169404"/>
          </a:xfrm>
          <a:prstGeom prst="rect">
            <a:avLst/>
          </a:prstGeom>
          <a:ln>
            <a:solidFill>
              <a:srgbClr val="FFFFFF"/>
            </a:solidFill>
          </a:ln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EBF4C45-469A-808C-8DD7-5B25570CF1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9733" y="2589237"/>
            <a:ext cx="5076000" cy="564450"/>
          </a:xfrm>
        </p:spPr>
        <p:txBody>
          <a:bodyPr/>
          <a:lstStyle/>
          <a:p>
            <a:r>
              <a:rPr lang="en-GB" sz="2400" dirty="0"/>
              <a:t>Advanced Search</a:t>
            </a:r>
          </a:p>
        </p:txBody>
      </p:sp>
      <p:pic>
        <p:nvPicPr>
          <p:cNvPr id="14" name="Content Placeholder 13" descr="Screenshot of Library Links in Google Scholar">
            <a:extLst>
              <a:ext uri="{FF2B5EF4-FFF2-40B4-BE49-F238E27FC236}">
                <a16:creationId xmlns:a16="http://schemas.microsoft.com/office/drawing/2014/main" id="{7EC06589-5D31-5E02-C5FF-48A683AD63C1}"/>
              </a:ext>
            </a:extLst>
          </p:cNvPr>
          <p:cNvPicPr>
            <a:picLocks noGrp="1" noChangeAspect="1"/>
          </p:cNvPicPr>
          <p:nvPr>
            <p:ph sz="quarter" idx="18"/>
          </p:nvPr>
        </p:nvPicPr>
        <p:blipFill>
          <a:blip r:embed="rId3"/>
          <a:stretch>
            <a:fillRect/>
          </a:stretch>
        </p:blipFill>
        <p:spPr>
          <a:xfrm>
            <a:off x="6619875" y="3276977"/>
            <a:ext cx="5072063" cy="2174121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635F16A-8B5D-C83E-7E94-8BECE59C4C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616269" y="2589237"/>
            <a:ext cx="5073099" cy="564450"/>
          </a:xfrm>
        </p:spPr>
        <p:txBody>
          <a:bodyPr/>
          <a:lstStyle/>
          <a:p>
            <a:r>
              <a:rPr lang="en-GB" sz="2400" dirty="0"/>
              <a:t>Library Links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02901CC-77AE-FFCE-D6BB-C2B7D9546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Google Scholar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82A3BD-6D5D-359D-CF40-B124ED5B0F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3248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A5DF2EB-AF61-D21A-7E74-52BEC33C1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7731" y="538538"/>
            <a:ext cx="10044535" cy="383567"/>
          </a:xfrm>
        </p:spPr>
        <p:txBody>
          <a:bodyPr/>
          <a:lstStyle/>
          <a:p>
            <a:r>
              <a:rPr lang="en-GB" sz="4000" dirty="0" err="1"/>
              <a:t>LibKey</a:t>
            </a:r>
            <a:r>
              <a:rPr lang="en-GB" sz="4000" dirty="0"/>
              <a:t> Nomad</a:t>
            </a:r>
          </a:p>
        </p:txBody>
      </p:sp>
      <p:pic>
        <p:nvPicPr>
          <p:cNvPr id="11" name="Online Media 10" title="LibKey Nomad browser extension delivers one-click article access">
            <a:hlinkClick r:id="" action="ppaction://media"/>
            <a:extLst>
              <a:ext uri="{FF2B5EF4-FFF2-40B4-BE49-F238E27FC236}">
                <a16:creationId xmlns:a16="http://schemas.microsoft.com/office/drawing/2014/main" id="{A938662B-6E8B-12BE-79C4-999B1E7F5EC8}"/>
              </a:ext>
            </a:extLst>
          </p:cNvPr>
          <p:cNvPicPr>
            <a:picLocks noGrp="1" noRot="1" noChangeAspect="1"/>
          </p:cNvPicPr>
          <p:nvPr>
            <p:ph sz="quarter" idx="19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423353" y="2013146"/>
            <a:ext cx="5268913" cy="2976563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8D5564-3F59-3E90-50A3-57FA1C8FEFA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647731" y="1102827"/>
            <a:ext cx="10152110" cy="564450"/>
          </a:xfrm>
        </p:spPr>
        <p:txBody>
          <a:bodyPr/>
          <a:lstStyle/>
          <a:p>
            <a:r>
              <a:rPr lang="en-GB" sz="2800" b="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https://thirdiron.com/downloadnomad/</a:t>
            </a:r>
            <a:r>
              <a:rPr lang="en-GB" sz="2800" b="0" dirty="0"/>
              <a:t> </a:t>
            </a:r>
          </a:p>
        </p:txBody>
      </p:sp>
      <p:pic>
        <p:nvPicPr>
          <p:cNvPr id="8" name="Content Placeholder 7" descr="LibKey logo">
            <a:extLst>
              <a:ext uri="{FF2B5EF4-FFF2-40B4-BE49-F238E27FC236}">
                <a16:creationId xmlns:a16="http://schemas.microsoft.com/office/drawing/2014/main" id="{49929EF0-0EFF-B8FF-9845-3A1F569FF202}"/>
              </a:ext>
            </a:extLst>
          </p:cNvPr>
          <p:cNvPicPr>
            <a:picLocks noGrp="1" noChangeAspect="1"/>
          </p:cNvPicPr>
          <p:nvPr>
            <p:ph sz="quarter" idx="18"/>
          </p:nvPr>
        </p:nvPicPr>
        <p:blipFill>
          <a:blip r:embed="rId5"/>
          <a:stretch>
            <a:fillRect/>
          </a:stretch>
        </p:blipFill>
        <p:spPr>
          <a:xfrm>
            <a:off x="391813" y="377499"/>
            <a:ext cx="1176173" cy="1176173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5BAB40-0CC8-C4C1-DE8C-AD33E26B21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1FFFED-BF6B-EE09-D976-72382DFBB8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20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2AF0F9-57B9-A749-7BE6-896138A60419}"/>
              </a:ext>
            </a:extLst>
          </p:cNvPr>
          <p:cNvSpPr txBox="1"/>
          <p:nvPr/>
        </p:nvSpPr>
        <p:spPr>
          <a:xfrm>
            <a:off x="679733" y="1940718"/>
            <a:ext cx="5416267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 err="1"/>
              <a:t>LibKey</a:t>
            </a:r>
            <a:r>
              <a:rPr lang="en-GB" sz="2200" b="1" dirty="0"/>
              <a:t> Nomad </a:t>
            </a:r>
            <a:r>
              <a:rPr lang="en-GB" sz="2200" dirty="0"/>
              <a:t>is a browser extension that provides access to paywalled articles</a:t>
            </a:r>
          </a:p>
          <a:p>
            <a:endParaRPr lang="en-GB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Install the internet browser extension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Select your institution (university)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Click on </a:t>
            </a:r>
            <a:r>
              <a:rPr lang="en-GB" sz="2200" dirty="0" err="1"/>
              <a:t>LibKey</a:t>
            </a:r>
            <a:r>
              <a:rPr lang="en-GB" sz="2200" dirty="0"/>
              <a:t> icon to access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200" dirty="0"/>
          </a:p>
          <a:p>
            <a:r>
              <a:rPr lang="en-GB" sz="2200" dirty="0" err="1"/>
              <a:t>LibKey</a:t>
            </a:r>
            <a:r>
              <a:rPr lang="en-GB" sz="2200" dirty="0"/>
              <a:t> integrates with Google, Wikipedia and AI e.g. ChatGPT, Claude and CoPilot and provides full-text access to cited research papers</a:t>
            </a:r>
          </a:p>
          <a:p>
            <a:r>
              <a:rPr lang="en-GB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9110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5F311DF-C194-FF6D-BB7F-9AABE064F2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sz="28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https://warwick.ac.uk/services/library/using/get-it-for-me/</a:t>
            </a:r>
            <a:r>
              <a:rPr lang="en-GB" sz="2800" dirty="0"/>
              <a:t>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B62674F-15E9-62ED-D79D-9A1B4DA93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511422"/>
          </a:xfrm>
        </p:spPr>
        <p:txBody>
          <a:bodyPr/>
          <a:lstStyle/>
          <a:p>
            <a:r>
              <a:rPr lang="en-GB" sz="4000" dirty="0"/>
              <a:t>Document supply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AF9E41-B468-8D65-FCE6-52CC2795760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2" y="1888476"/>
            <a:ext cx="7431485" cy="3567600"/>
          </a:xfrm>
        </p:spPr>
        <p:txBody>
          <a:bodyPr/>
          <a:lstStyle/>
          <a:p>
            <a:r>
              <a:rPr lang="en-GB" sz="2400" b="1" dirty="0"/>
              <a:t>Do you need an article, book or chapter that is not available in the library?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Complete the request form and the library will try to supply the item</a:t>
            </a:r>
          </a:p>
          <a:p>
            <a:endParaRPr lang="en-GB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/>
              <a:t>Digitise an article in a journal or chapter in a book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/>
              <a:t>Borrow a copy from another university library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/>
              <a:t>Purchase a copy of the book for our library</a:t>
            </a:r>
          </a:p>
          <a:p>
            <a:endParaRPr lang="en-GB" sz="2400" dirty="0"/>
          </a:p>
          <a:p>
            <a:endParaRPr lang="en-GB" sz="24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890D4E-3C9E-FF6C-DF10-9DE861C8BC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21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858629-84B8-B3EE-D698-65E4B90CF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2106" y="1888476"/>
            <a:ext cx="3131442" cy="441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9307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CE105B-D510-9907-8A17-25FDA82692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sz="28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https://warwick.libguides.com/economics/referencing</a:t>
            </a:r>
            <a:r>
              <a:rPr lang="en-GB" sz="2800" dirty="0"/>
              <a:t>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EBBF8E9-1E79-7A1C-AA7A-B1AA33128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511422"/>
          </a:xfrm>
        </p:spPr>
        <p:txBody>
          <a:bodyPr/>
          <a:lstStyle/>
          <a:p>
            <a:r>
              <a:rPr lang="en-GB" sz="4000" dirty="0"/>
              <a:t>Referencing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11C626-FD4C-1130-474B-C3ED88A810C3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40593" y="1891005"/>
            <a:ext cx="11192533" cy="1144435"/>
          </a:xfrm>
        </p:spPr>
        <p:txBody>
          <a:bodyPr/>
          <a:lstStyle/>
          <a:p>
            <a:r>
              <a:rPr lang="en-GB" sz="2400" dirty="0"/>
              <a:t>Economics follows the </a:t>
            </a:r>
            <a:r>
              <a:rPr lang="en-GB" sz="2400" b="1" dirty="0"/>
              <a:t>Harvard referencing style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In-text citations (author, year, page) + end of text bibliography</a:t>
            </a:r>
          </a:p>
          <a:p>
            <a:endParaRPr lang="en-GB" sz="2400" dirty="0"/>
          </a:p>
          <a:p>
            <a:endParaRPr lang="en-GB" sz="24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736F9-4402-E821-8F4E-43A6AF493E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22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9626E3-4C05-A69E-F0CC-7AB051196798}"/>
              </a:ext>
            </a:extLst>
          </p:cNvPr>
          <p:cNvSpPr txBox="1"/>
          <p:nvPr/>
        </p:nvSpPr>
        <p:spPr>
          <a:xfrm>
            <a:off x="1398054" y="3129617"/>
            <a:ext cx="99358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i="1" dirty="0"/>
              <a:t>Library Search </a:t>
            </a:r>
            <a:r>
              <a:rPr lang="en-GB" sz="2400" dirty="0"/>
              <a:t>includes </a:t>
            </a:r>
            <a:r>
              <a:rPr lang="en-GB" sz="2400" b="1" dirty="0"/>
              <a:t>Cite This Item </a:t>
            </a:r>
            <a:r>
              <a:rPr lang="en-GB" sz="2400" dirty="0"/>
              <a:t>functionality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Click on Quote icon + choose your referencing style</a:t>
            </a:r>
          </a:p>
        </p:txBody>
      </p:sp>
      <p:pic>
        <p:nvPicPr>
          <p:cNvPr id="10" name="Picture 9" descr="Quotation marks">
            <a:extLst>
              <a:ext uri="{FF2B5EF4-FFF2-40B4-BE49-F238E27FC236}">
                <a16:creationId xmlns:a16="http://schemas.microsoft.com/office/drawing/2014/main" id="{25CE4198-BA36-B028-1962-DF6A15B33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593" y="3148008"/>
            <a:ext cx="634921" cy="634921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4516E5C-754D-27E6-19D4-9E2D7904669E}"/>
              </a:ext>
            </a:extLst>
          </p:cNvPr>
          <p:cNvSpPr txBox="1">
            <a:spLocks/>
          </p:cNvSpPr>
          <p:nvPr/>
        </p:nvSpPr>
        <p:spPr>
          <a:xfrm>
            <a:off x="540593" y="4394777"/>
            <a:ext cx="11192533" cy="11444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4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 kern="1200" spc="3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 dirty="0"/>
              <a:t>Cite Them Right Online </a:t>
            </a:r>
            <a:r>
              <a:rPr lang="en-GB" sz="2400" dirty="0"/>
              <a:t>is a complete guide to referencing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Rules and examples for 8 referencing styles inc. Harvard</a:t>
            </a:r>
          </a:p>
          <a:p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1572718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E2E518C-A24C-215F-3AE8-8239A314D5C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9733" y="1108141"/>
            <a:ext cx="10554051" cy="564450"/>
          </a:xfrm>
        </p:spPr>
        <p:txBody>
          <a:bodyPr/>
          <a:lstStyle/>
          <a:p>
            <a:r>
              <a:rPr lang="en-GB" sz="28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https://warwick.ac.uk/services/library/students/endnote/</a:t>
            </a:r>
            <a:r>
              <a:rPr lang="en-GB" sz="2800" dirty="0"/>
              <a:t>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A9F210E-9165-1CB6-BBCC-53238665F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511422"/>
          </a:xfrm>
        </p:spPr>
        <p:txBody>
          <a:bodyPr/>
          <a:lstStyle/>
          <a:p>
            <a:r>
              <a:rPr lang="en-GB" sz="4000" dirty="0"/>
              <a:t>Reference management</a:t>
            </a:r>
          </a:p>
        </p:txBody>
      </p:sp>
      <p:pic>
        <p:nvPicPr>
          <p:cNvPr id="8" name="Content Placeholder 7" descr="Open folder with solid fill">
            <a:extLst>
              <a:ext uri="{FF2B5EF4-FFF2-40B4-BE49-F238E27FC236}">
                <a16:creationId xmlns:a16="http://schemas.microsoft.com/office/drawing/2014/main" id="{0FD380E1-2D8A-C98E-6DAE-D84DDF28EC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0957" y="2261792"/>
            <a:ext cx="914400" cy="914400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BA0E8-8A7C-0292-E6A4-B94686EAA1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23</a:t>
            </a:fld>
            <a:endParaRPr lang="en-GB"/>
          </a:p>
        </p:txBody>
      </p:sp>
      <p:pic>
        <p:nvPicPr>
          <p:cNvPr id="10" name="Graphic 9" descr="Paperclip with solid fill">
            <a:extLst>
              <a:ext uri="{FF2B5EF4-FFF2-40B4-BE49-F238E27FC236}">
                <a16:creationId xmlns:a16="http://schemas.microsoft.com/office/drawing/2014/main" id="{C62059CC-2662-D07C-574D-5C26D2368F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07928" y="2189753"/>
            <a:ext cx="914400" cy="914400"/>
          </a:xfrm>
          <a:prstGeom prst="rect">
            <a:avLst/>
          </a:prstGeom>
        </p:spPr>
      </p:pic>
      <p:pic>
        <p:nvPicPr>
          <p:cNvPr id="12" name="Graphic 11" descr="Quotes with solid fill">
            <a:extLst>
              <a:ext uri="{FF2B5EF4-FFF2-40B4-BE49-F238E27FC236}">
                <a16:creationId xmlns:a16="http://schemas.microsoft.com/office/drawing/2014/main" id="{ECAA3849-CD8B-9E76-5BA2-1CD2599E44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91928" y="2189753"/>
            <a:ext cx="914400" cy="914400"/>
          </a:xfrm>
          <a:prstGeom prst="rect">
            <a:avLst/>
          </a:prstGeom>
        </p:spPr>
      </p:pic>
      <p:pic>
        <p:nvPicPr>
          <p:cNvPr id="14" name="Graphic 13" descr="List with solid fill">
            <a:extLst>
              <a:ext uri="{FF2B5EF4-FFF2-40B4-BE49-F238E27FC236}">
                <a16:creationId xmlns:a16="http://schemas.microsoft.com/office/drawing/2014/main" id="{AD355E83-EE14-326B-1439-9275EB4524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52291" y="2189753"/>
            <a:ext cx="914400" cy="9144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3315242-8708-AED1-23C9-FA2C8F0D9E41}"/>
              </a:ext>
            </a:extLst>
          </p:cNvPr>
          <p:cNvSpPr/>
          <p:nvPr/>
        </p:nvSpPr>
        <p:spPr>
          <a:xfrm>
            <a:off x="3191115" y="2779313"/>
            <a:ext cx="1624218" cy="64968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3C3DE7-6B01-1DBC-6CBD-3596C8573D24}"/>
              </a:ext>
            </a:extLst>
          </p:cNvPr>
          <p:cNvSpPr txBox="1"/>
          <p:nvPr/>
        </p:nvSpPr>
        <p:spPr>
          <a:xfrm>
            <a:off x="3353019" y="3621315"/>
            <a:ext cx="1624218" cy="64968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lvl="0" indent="0" algn="ctr" defTabSz="9779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200" kern="1200" dirty="0"/>
              <a:t>Add research notes &amp; PDFs</a:t>
            </a:r>
            <a:endParaRPr lang="en-US" sz="2200" kern="12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211927A-B76E-86A1-C3C9-2F0C89DD8C2F}"/>
              </a:ext>
            </a:extLst>
          </p:cNvPr>
          <p:cNvSpPr/>
          <p:nvPr/>
        </p:nvSpPr>
        <p:spPr>
          <a:xfrm>
            <a:off x="6011091" y="2779312"/>
            <a:ext cx="1624218" cy="64968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6F1366C-1631-127C-8D48-234F3F2B4D13}"/>
              </a:ext>
            </a:extLst>
          </p:cNvPr>
          <p:cNvSpPr txBox="1"/>
          <p:nvPr/>
        </p:nvSpPr>
        <p:spPr>
          <a:xfrm>
            <a:off x="5937019" y="3621314"/>
            <a:ext cx="1624218" cy="64968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lvl="0" indent="0" algn="ctr" defTabSz="9779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200" kern="1200" dirty="0"/>
              <a:t>Insert citations</a:t>
            </a:r>
            <a:endParaRPr lang="en-US" sz="2200" kern="12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EF8C8C7-DD2B-F7E0-B430-FD4F3623D105}"/>
              </a:ext>
            </a:extLst>
          </p:cNvPr>
          <p:cNvSpPr/>
          <p:nvPr/>
        </p:nvSpPr>
        <p:spPr>
          <a:xfrm>
            <a:off x="8831067" y="2779311"/>
            <a:ext cx="1624218" cy="64968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FB4B13-04E8-D1CD-0875-DCCB215C5FEF}"/>
              </a:ext>
            </a:extLst>
          </p:cNvPr>
          <p:cNvSpPr txBox="1"/>
          <p:nvPr/>
        </p:nvSpPr>
        <p:spPr>
          <a:xfrm>
            <a:off x="8697382" y="3621313"/>
            <a:ext cx="1624218" cy="64968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lvl="0" indent="0" algn="ctr" defTabSz="9779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200" kern="1200" dirty="0"/>
              <a:t>Create a  bibliography</a:t>
            </a:r>
            <a:endParaRPr lang="en-US" sz="2200" kern="12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9093AAF-1677-FB61-7128-CEDF019C9F37}"/>
              </a:ext>
            </a:extLst>
          </p:cNvPr>
          <p:cNvSpPr/>
          <p:nvPr/>
        </p:nvSpPr>
        <p:spPr>
          <a:xfrm>
            <a:off x="694947" y="2779310"/>
            <a:ext cx="1624218" cy="64968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D70B4CC-5144-EB0A-A3A3-0C306B045C9C}"/>
              </a:ext>
            </a:extLst>
          </p:cNvPr>
          <p:cNvSpPr txBox="1"/>
          <p:nvPr/>
        </p:nvSpPr>
        <p:spPr>
          <a:xfrm>
            <a:off x="726048" y="3621671"/>
            <a:ext cx="1624218" cy="64968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lvl="0" indent="0" algn="ctr" defTabSz="9779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200" kern="1200" dirty="0"/>
              <a:t>Organise references</a:t>
            </a:r>
            <a:endParaRPr lang="en-US" sz="2200" kern="12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24CFB76-8143-A154-6EB8-F994B06F1FF7}"/>
              </a:ext>
            </a:extLst>
          </p:cNvPr>
          <p:cNvSpPr txBox="1"/>
          <p:nvPr/>
        </p:nvSpPr>
        <p:spPr>
          <a:xfrm>
            <a:off x="1502298" y="4918862"/>
            <a:ext cx="101899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EndNote</a:t>
            </a:r>
            <a:r>
              <a:rPr lang="en-GB" sz="2400" dirty="0"/>
              <a:t> &amp; </a:t>
            </a:r>
            <a:r>
              <a:rPr lang="en-GB" sz="2400" b="1" dirty="0"/>
              <a:t>Zotero</a:t>
            </a:r>
            <a:r>
              <a:rPr lang="en-GB" sz="2400" dirty="0"/>
              <a:t> are our recommended reference management tools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Attend one of our Researcher Training workshops to find out more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54C6699E-DB9C-6FD5-9339-A3EAE4D8DF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648" y="5125272"/>
            <a:ext cx="737680" cy="73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2140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C7F0A-9E0B-914B-F8D1-08A11393E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4E8C5B9-C53D-0DAB-287A-F530EFDD85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sz="28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https://warwick.libguides.com/buseco/</a:t>
            </a:r>
            <a:r>
              <a:rPr lang="en-GB" sz="2800" dirty="0"/>
              <a:t> 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8B3AEB68-23AA-A56E-AB71-001F603E0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511422"/>
          </a:xfrm>
        </p:spPr>
        <p:txBody>
          <a:bodyPr/>
          <a:lstStyle/>
          <a:p>
            <a:r>
              <a:rPr lang="en-GB" sz="4000" dirty="0"/>
              <a:t>Economics database guide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50E0315-AB30-8E8C-0DBE-4502AF7BA01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1466661" y="1888476"/>
            <a:ext cx="5723411" cy="4747714"/>
          </a:xfrm>
        </p:spPr>
        <p:txBody>
          <a:bodyPr/>
          <a:lstStyle/>
          <a:p>
            <a:r>
              <a:rPr lang="en-GB" sz="2400" dirty="0"/>
              <a:t>Capital IQ</a:t>
            </a:r>
          </a:p>
          <a:p>
            <a:endParaRPr lang="en-GB" sz="2400" dirty="0"/>
          </a:p>
          <a:p>
            <a:r>
              <a:rPr lang="en-GB" sz="2400" dirty="0"/>
              <a:t>Fame, Orbis, Orbis Bank Focus</a:t>
            </a:r>
          </a:p>
          <a:p>
            <a:endParaRPr lang="en-GB" sz="2400" dirty="0"/>
          </a:p>
          <a:p>
            <a:r>
              <a:rPr lang="en-GB" sz="2400" dirty="0" err="1"/>
              <a:t>Finaeon</a:t>
            </a:r>
            <a:r>
              <a:rPr lang="en-GB" sz="2400" dirty="0"/>
              <a:t> (Global Financial Data)</a:t>
            </a:r>
          </a:p>
          <a:p>
            <a:endParaRPr lang="en-GB" sz="2400" dirty="0"/>
          </a:p>
          <a:p>
            <a:r>
              <a:rPr lang="en-GB" sz="2400" dirty="0"/>
              <a:t>LSEG Workspace</a:t>
            </a:r>
          </a:p>
          <a:p>
            <a:endParaRPr lang="en-GB" sz="2400" dirty="0"/>
          </a:p>
          <a:p>
            <a:r>
              <a:rPr lang="en-GB" sz="2400" dirty="0"/>
              <a:t>Statista</a:t>
            </a:r>
          </a:p>
          <a:p>
            <a:endParaRPr lang="en-GB" sz="2400" dirty="0"/>
          </a:p>
          <a:p>
            <a:r>
              <a:rPr lang="en-GB" sz="2400" dirty="0"/>
              <a:t>UK Data Service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12CC8D-5D1A-09AA-CB1B-4B114FC438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24</a:t>
            </a:fld>
            <a:endParaRPr lang="en-GB"/>
          </a:p>
        </p:txBody>
      </p:sp>
      <p:pic>
        <p:nvPicPr>
          <p:cNvPr id="3" name="Picture 2" descr="Screenshot of Business &amp; Economics Databases guide">
            <a:extLst>
              <a:ext uri="{FF2B5EF4-FFF2-40B4-BE49-F238E27FC236}">
                <a16:creationId xmlns:a16="http://schemas.microsoft.com/office/drawing/2014/main" id="{235C2486-3DBF-9DB5-5649-7B116DB0F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37" y="1469827"/>
            <a:ext cx="4495687" cy="4698084"/>
          </a:xfrm>
          <a:prstGeom prst="rect">
            <a:avLst/>
          </a:prstGeom>
        </p:spPr>
      </p:pic>
      <p:pic>
        <p:nvPicPr>
          <p:cNvPr id="5" name="Picture 4" descr="S&amp;P logo">
            <a:extLst>
              <a:ext uri="{FF2B5EF4-FFF2-40B4-BE49-F238E27FC236}">
                <a16:creationId xmlns:a16="http://schemas.microsoft.com/office/drawing/2014/main" id="{0D5A251A-C715-B21D-7C8E-DD80E1385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985" y="1778455"/>
            <a:ext cx="564450" cy="5644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 descr="Moodys logo">
            <a:extLst>
              <a:ext uri="{FF2B5EF4-FFF2-40B4-BE49-F238E27FC236}">
                <a16:creationId xmlns:a16="http://schemas.microsoft.com/office/drawing/2014/main" id="{204216A6-563F-C723-0AD2-76C8FD682B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539" y="2612200"/>
            <a:ext cx="531143" cy="360370"/>
          </a:xfrm>
          <a:prstGeom prst="rect">
            <a:avLst/>
          </a:prstGeom>
        </p:spPr>
      </p:pic>
      <p:pic>
        <p:nvPicPr>
          <p:cNvPr id="14" name="Picture 13" descr="Finaeon logo">
            <a:extLst>
              <a:ext uri="{FF2B5EF4-FFF2-40B4-BE49-F238E27FC236}">
                <a16:creationId xmlns:a16="http://schemas.microsoft.com/office/drawing/2014/main" id="{E71D9C86-021C-BA40-0D00-DDFE5CA25C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733" y="3241865"/>
            <a:ext cx="577004" cy="5770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 descr="LSEG Workspace logo">
            <a:extLst>
              <a:ext uri="{FF2B5EF4-FFF2-40B4-BE49-F238E27FC236}">
                <a16:creationId xmlns:a16="http://schemas.microsoft.com/office/drawing/2014/main" id="{6E51A0D6-1E82-AF8D-1443-DF74098F40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539" y="4035238"/>
            <a:ext cx="577004" cy="577004"/>
          </a:xfrm>
          <a:prstGeom prst="rect">
            <a:avLst/>
          </a:prstGeom>
        </p:spPr>
      </p:pic>
      <p:pic>
        <p:nvPicPr>
          <p:cNvPr id="18" name="Picture 17" descr="Statista logo">
            <a:extLst>
              <a:ext uri="{FF2B5EF4-FFF2-40B4-BE49-F238E27FC236}">
                <a16:creationId xmlns:a16="http://schemas.microsoft.com/office/drawing/2014/main" id="{57D051A7-5BFC-4C72-3E36-5738B4A90D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156" y="4825757"/>
            <a:ext cx="662292" cy="662292"/>
          </a:xfrm>
          <a:prstGeom prst="rect">
            <a:avLst/>
          </a:prstGeom>
        </p:spPr>
      </p:pic>
      <p:pic>
        <p:nvPicPr>
          <p:cNvPr id="20" name="Picture 19" descr="UK Data Service logo">
            <a:extLst>
              <a:ext uri="{FF2B5EF4-FFF2-40B4-BE49-F238E27FC236}">
                <a16:creationId xmlns:a16="http://schemas.microsoft.com/office/drawing/2014/main" id="{7218FAAA-C8A2-A33F-2465-0A480E1BF8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6156" y="5619130"/>
            <a:ext cx="662292" cy="66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8020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27148-4874-2C7A-59CA-4A95A3C9E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22F0C91-BA2C-C8E1-AB3B-2EF2DBA05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511422"/>
          </a:xfrm>
        </p:spPr>
        <p:txBody>
          <a:bodyPr/>
          <a:lstStyle/>
          <a:p>
            <a:r>
              <a:rPr lang="en-GB" sz="4000" dirty="0"/>
              <a:t>LSEG Workspace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AEB899-F90B-D28C-04EB-00256FBEB55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2" y="1876925"/>
            <a:ext cx="7287105" cy="4297537"/>
          </a:xfrm>
        </p:spPr>
        <p:txBody>
          <a:bodyPr/>
          <a:lstStyle/>
          <a:p>
            <a:r>
              <a:rPr lang="en-GB" sz="2400" b="1" dirty="0"/>
              <a:t>LSEG Workspace </a:t>
            </a:r>
            <a:r>
              <a:rPr lang="en-GB" sz="2400" dirty="0"/>
              <a:t>is a company &amp; financial database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b="1" dirty="0"/>
              <a:t>Workspace</a:t>
            </a:r>
            <a:r>
              <a:rPr lang="en-GB" sz="2200" dirty="0"/>
              <a:t>, </a:t>
            </a:r>
            <a:r>
              <a:rPr lang="en-GB" sz="2200" b="1" dirty="0" err="1"/>
              <a:t>Datastream</a:t>
            </a:r>
            <a:r>
              <a:rPr lang="en-GB" sz="2200" dirty="0"/>
              <a:t> &amp; After </a:t>
            </a:r>
            <a:r>
              <a:rPr lang="en-GB" sz="2200" b="1" dirty="0"/>
              <a:t>Market Research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50 student licenses available for fixed period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Apply for licence via LSEG Self-Registration Portal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If available, licence issued for 7-day period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After licence expires, apply for a new licence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r>
              <a:rPr lang="en-GB" sz="2400" b="1" dirty="0"/>
              <a:t>LSEG Workspace Certification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Online training programme and certification test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Industry recognised certificate + LinkedIn badge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6FB6A0-8506-B94B-C3B9-DD928C489C0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9733" y="1049960"/>
            <a:ext cx="11192534" cy="564450"/>
          </a:xfrm>
        </p:spPr>
        <p:txBody>
          <a:bodyPr/>
          <a:lstStyle/>
          <a:p>
            <a:r>
              <a:rPr lang="en-GB" sz="2400" b="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https://warwick.libguides.com/buseco/workspace</a:t>
            </a:r>
            <a:r>
              <a:rPr lang="en-GB" sz="2400" b="0" dirty="0"/>
              <a:t>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88E5B0-6A9E-1486-08F8-8F7AF3885C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25</a:t>
            </a:fld>
            <a:endParaRPr lang="en-GB"/>
          </a:p>
        </p:txBody>
      </p:sp>
      <p:pic>
        <p:nvPicPr>
          <p:cNvPr id="12" name="Content Placeholder 11" descr="Screenshot of LSEG Workspace database showing overview of LSEG company">
            <a:extLst>
              <a:ext uri="{FF2B5EF4-FFF2-40B4-BE49-F238E27FC236}">
                <a16:creationId xmlns:a16="http://schemas.microsoft.com/office/drawing/2014/main" id="{B221EB07-9EC0-7069-A1C4-137D45740F45}"/>
              </a:ext>
            </a:extLst>
          </p:cNvPr>
          <p:cNvPicPr>
            <a:picLocks noGrp="1" noChangeAspect="1"/>
          </p:cNvPicPr>
          <p:nvPr>
            <p:ph sz="quarter" idx="18"/>
          </p:nvPr>
        </p:nvPicPr>
        <p:blipFill>
          <a:blip r:embed="rId3"/>
          <a:stretch>
            <a:fillRect/>
          </a:stretch>
        </p:blipFill>
        <p:spPr>
          <a:xfrm>
            <a:off x="8319719" y="0"/>
            <a:ext cx="31976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0525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9A146C-9F60-4B28-F2D7-4AEA77E68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4860001" cy="511422"/>
          </a:xfrm>
        </p:spPr>
        <p:txBody>
          <a:bodyPr/>
          <a:lstStyle/>
          <a:p>
            <a:r>
              <a:rPr lang="en-GB" sz="4000" dirty="0"/>
              <a:t>Contact me</a:t>
            </a:r>
          </a:p>
        </p:txBody>
      </p:sp>
      <p:pic>
        <p:nvPicPr>
          <p:cNvPr id="15" name="Content Placeholder 14" descr="Photo of Jackie Hanes - a woman with with long blonde hair wearing glasses">
            <a:extLst>
              <a:ext uri="{FF2B5EF4-FFF2-40B4-BE49-F238E27FC236}">
                <a16:creationId xmlns:a16="http://schemas.microsoft.com/office/drawing/2014/main" id="{7C539CAE-5C8D-6B41-FB57-58CDB74B6308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7613964" y="3429000"/>
            <a:ext cx="2730612" cy="2730612"/>
          </a:xfr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FD8EE4-6072-62ED-2F72-3578C66090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9732" y="2381337"/>
            <a:ext cx="9844844" cy="1040204"/>
          </a:xfrm>
        </p:spPr>
        <p:txBody>
          <a:bodyPr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Advice on all library, research &amp; referencing matters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Appointments available on-campus &amp; online</a:t>
            </a:r>
          </a:p>
          <a:p>
            <a:endParaRPr lang="en-GB" sz="280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35D2CAA-1719-1C1C-B728-C647BD3F978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9732" y="1809428"/>
            <a:ext cx="9844844" cy="564450"/>
          </a:xfrm>
        </p:spPr>
        <p:txBody>
          <a:bodyPr/>
          <a:lstStyle/>
          <a:p>
            <a:r>
              <a:rPr lang="en-GB" sz="2800" dirty="0"/>
              <a:t>Jackie Hanes, Research &amp; Academic Support Librarian</a:t>
            </a:r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FA7DFD76-ED01-C688-6E03-BCCEE693851E}"/>
              </a:ext>
            </a:extLst>
          </p:cNvPr>
          <p:cNvSpPr txBox="1">
            <a:spLocks/>
          </p:cNvSpPr>
          <p:nvPr/>
        </p:nvSpPr>
        <p:spPr>
          <a:xfrm>
            <a:off x="1484769" y="3623033"/>
            <a:ext cx="5683440" cy="2696429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Jackie.Hanes@warwick.ac.uk</a:t>
            </a:r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+44 (0)24 765 72588</a:t>
            </a:r>
          </a:p>
          <a:p>
            <a:endParaRPr lang="en-GB" sz="2400" dirty="0"/>
          </a:p>
          <a:p>
            <a:r>
              <a:rPr lang="en-GB" sz="24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Book Appointment</a:t>
            </a:r>
            <a:endParaRPr lang="en-GB" sz="2400" dirty="0"/>
          </a:p>
          <a:p>
            <a:endParaRPr lang="en-GB" sz="2800" dirty="0"/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F2118BF7-800A-750E-D146-9D81A53B64B4}"/>
              </a:ext>
            </a:extLst>
          </p:cNvPr>
          <p:cNvSpPr txBox="1">
            <a:spLocks/>
          </p:cNvSpPr>
          <p:nvPr/>
        </p:nvSpPr>
        <p:spPr>
          <a:xfrm>
            <a:off x="499732" y="1103330"/>
            <a:ext cx="9844844" cy="56445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4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 i="0" kern="1200" spc="3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8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F443EB3-3BFA-9742-0CE7-B47674F3B61D}"/>
              </a:ext>
            </a:extLst>
          </p:cNvPr>
          <p:cNvSpPr txBox="1"/>
          <p:nvPr/>
        </p:nvSpPr>
        <p:spPr>
          <a:xfrm>
            <a:off x="432303" y="1090438"/>
            <a:ext cx="99122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https://warwick.libguides.com/economics</a:t>
            </a:r>
            <a:r>
              <a:rPr lang="en-GB" sz="2800" dirty="0"/>
              <a:t> </a:t>
            </a:r>
          </a:p>
        </p:txBody>
      </p:sp>
      <p:pic>
        <p:nvPicPr>
          <p:cNvPr id="4" name="Picture 3" descr="Email icon">
            <a:extLst>
              <a:ext uri="{FF2B5EF4-FFF2-40B4-BE49-F238E27FC236}">
                <a16:creationId xmlns:a16="http://schemas.microsoft.com/office/drawing/2014/main" id="{F676D887-43A7-C8E8-0D4F-540A262E46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213" y="3469406"/>
            <a:ext cx="634921" cy="634921"/>
          </a:xfrm>
          <a:prstGeom prst="rect">
            <a:avLst/>
          </a:prstGeom>
        </p:spPr>
      </p:pic>
      <p:pic>
        <p:nvPicPr>
          <p:cNvPr id="7" name="Picture 6" descr="Phone icon">
            <a:extLst>
              <a:ext uri="{FF2B5EF4-FFF2-40B4-BE49-F238E27FC236}">
                <a16:creationId xmlns:a16="http://schemas.microsoft.com/office/drawing/2014/main" id="{F9EEA670-1A40-77E3-8117-24550977B2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213" y="4371391"/>
            <a:ext cx="634921" cy="634921"/>
          </a:xfrm>
          <a:prstGeom prst="rect">
            <a:avLst/>
          </a:prstGeom>
        </p:spPr>
      </p:pic>
      <p:pic>
        <p:nvPicPr>
          <p:cNvPr id="9" name="Picture 8" descr="Calendar icon with plus sign">
            <a:extLst>
              <a:ext uri="{FF2B5EF4-FFF2-40B4-BE49-F238E27FC236}">
                <a16:creationId xmlns:a16="http://schemas.microsoft.com/office/drawing/2014/main" id="{50F339EC-D1E4-C01E-ABCC-895ED2CCA2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213" y="5338692"/>
            <a:ext cx="634921" cy="63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770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hoto of outside of University of Warwick Library.">
            <a:extLst>
              <a:ext uri="{FF2B5EF4-FFF2-40B4-BE49-F238E27FC236}">
                <a16:creationId xmlns:a16="http://schemas.microsoft.com/office/drawing/2014/main" id="{33E50481-6AA3-5D77-C83E-55AFE8B487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15207" b="64301"/>
          <a:stretch>
            <a:fillRect/>
          </a:stretch>
        </p:blipFill>
        <p:spPr>
          <a:xfrm>
            <a:off x="0" y="-54111"/>
            <a:ext cx="12192000" cy="1991965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1BAB63B7-E609-6795-4900-4CABEBD8E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4" y="2357750"/>
            <a:ext cx="11192534" cy="383567"/>
          </a:xfrm>
        </p:spPr>
        <p:txBody>
          <a:bodyPr/>
          <a:lstStyle/>
          <a:p>
            <a:r>
              <a:rPr lang="en-GB" sz="4000" dirty="0"/>
              <a:t>Contact us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31F52A-B1A1-CB34-B03B-3628FBB2EA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27</a:t>
            </a:fld>
            <a:endParaRPr lang="en-GB" dirty="0"/>
          </a:p>
        </p:txBody>
      </p:sp>
      <p:sp>
        <p:nvSpPr>
          <p:cNvPr id="2" name="Text Placeholder 22">
            <a:extLst>
              <a:ext uri="{FF2B5EF4-FFF2-40B4-BE49-F238E27FC236}">
                <a16:creationId xmlns:a16="http://schemas.microsoft.com/office/drawing/2014/main" id="{F25DD5A6-3405-AE3A-98D8-E9E4512F5CBA}"/>
              </a:ext>
            </a:extLst>
          </p:cNvPr>
          <p:cNvSpPr txBox="1">
            <a:spLocks/>
          </p:cNvSpPr>
          <p:nvPr/>
        </p:nvSpPr>
        <p:spPr>
          <a:xfrm>
            <a:off x="499732" y="2288216"/>
            <a:ext cx="10409694" cy="8552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6000" b="1" i="0" kern="1800" spc="-30" baseline="0">
                <a:solidFill>
                  <a:schemeClr val="tx1"/>
                </a:solidFill>
                <a:effectLst/>
                <a:latin typeface="Aptos" panose="020B000402020202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5A3E29-896E-EE1D-478F-6399B27BEA5D}"/>
              </a:ext>
            </a:extLst>
          </p:cNvPr>
          <p:cNvSpPr txBox="1"/>
          <p:nvPr/>
        </p:nvSpPr>
        <p:spPr>
          <a:xfrm>
            <a:off x="1557891" y="4244227"/>
            <a:ext cx="50631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library@warwick.ac.uk</a:t>
            </a:r>
            <a:endParaRPr lang="en-GB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5334BB-5A58-0DD7-DB99-18A8DF12E475}"/>
              </a:ext>
            </a:extLst>
          </p:cNvPr>
          <p:cNvSpPr txBox="1"/>
          <p:nvPr/>
        </p:nvSpPr>
        <p:spPr>
          <a:xfrm>
            <a:off x="1557891" y="5124075"/>
            <a:ext cx="45108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/>
              <a:t>+44 (0)24 76 522026</a:t>
            </a:r>
          </a:p>
        </p:txBody>
      </p:sp>
      <p:pic>
        <p:nvPicPr>
          <p:cNvPr id="18" name="Picture 17" descr="Email icon">
            <a:extLst>
              <a:ext uri="{FF2B5EF4-FFF2-40B4-BE49-F238E27FC236}">
                <a16:creationId xmlns:a16="http://schemas.microsoft.com/office/drawing/2014/main" id="{8B47D990-C080-D376-2BC0-60E2EAF560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731" y="4188377"/>
            <a:ext cx="634921" cy="634921"/>
          </a:xfrm>
          <a:prstGeom prst="rect">
            <a:avLst/>
          </a:prstGeom>
        </p:spPr>
      </p:pic>
      <p:pic>
        <p:nvPicPr>
          <p:cNvPr id="22" name="Picture 21" descr="Internet icon">
            <a:extLst>
              <a:ext uri="{FF2B5EF4-FFF2-40B4-BE49-F238E27FC236}">
                <a16:creationId xmlns:a16="http://schemas.microsoft.com/office/drawing/2014/main" id="{A60E23ED-7965-B5DC-9670-7CD8C99416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731" y="3252678"/>
            <a:ext cx="634921" cy="634921"/>
          </a:xfrm>
          <a:prstGeom prst="rect">
            <a:avLst/>
          </a:prstGeom>
        </p:spPr>
      </p:pic>
      <p:pic>
        <p:nvPicPr>
          <p:cNvPr id="25" name="Picture 24" descr="Phone icon">
            <a:extLst>
              <a:ext uri="{FF2B5EF4-FFF2-40B4-BE49-F238E27FC236}">
                <a16:creationId xmlns:a16="http://schemas.microsoft.com/office/drawing/2014/main" id="{360F7451-9FBC-254B-E441-EAF490C398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731" y="5124076"/>
            <a:ext cx="634921" cy="634921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3DE3E14-6090-B3F0-4EB8-9B069D187553}"/>
              </a:ext>
            </a:extLst>
          </p:cNvPr>
          <p:cNvSpPr txBox="1"/>
          <p:nvPr/>
        </p:nvSpPr>
        <p:spPr>
          <a:xfrm>
            <a:off x="1557891" y="3294384"/>
            <a:ext cx="60975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warwick.ac.uk/library</a:t>
            </a:r>
            <a:r>
              <a:rPr lang="en-GB" sz="2800" dirty="0"/>
              <a:t> </a:t>
            </a:r>
          </a:p>
        </p:txBody>
      </p:sp>
      <p:pic>
        <p:nvPicPr>
          <p:cNvPr id="29" name="Picture 28" descr="Facebook icon">
            <a:extLst>
              <a:ext uri="{FF2B5EF4-FFF2-40B4-BE49-F238E27FC236}">
                <a16:creationId xmlns:a16="http://schemas.microsoft.com/office/drawing/2014/main" id="{F89A8022-C9D1-CCBA-727E-63BAA94106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55399" y="4188376"/>
            <a:ext cx="634921" cy="634921"/>
          </a:xfrm>
          <a:prstGeom prst="rect">
            <a:avLst/>
          </a:prstGeom>
        </p:spPr>
      </p:pic>
      <p:pic>
        <p:nvPicPr>
          <p:cNvPr id="31" name="Picture 30" descr="Instagram icon">
            <a:extLst>
              <a:ext uri="{FF2B5EF4-FFF2-40B4-BE49-F238E27FC236}">
                <a16:creationId xmlns:a16="http://schemas.microsoft.com/office/drawing/2014/main" id="{7D25A461-D971-4071-A3A3-E1D2DAF7F2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55399" y="5124075"/>
            <a:ext cx="634921" cy="634921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2B12D5AB-01B1-9A0B-5E34-DAC600D241EE}"/>
              </a:ext>
            </a:extLst>
          </p:cNvPr>
          <p:cNvSpPr txBox="1"/>
          <p:nvPr/>
        </p:nvSpPr>
        <p:spPr>
          <a:xfrm>
            <a:off x="8492184" y="4275003"/>
            <a:ext cx="30200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@WarwickUniLibrary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4738E11-B648-6A58-C9F1-F8F9EE71DF6F}"/>
              </a:ext>
            </a:extLst>
          </p:cNvPr>
          <p:cNvSpPr txBox="1"/>
          <p:nvPr/>
        </p:nvSpPr>
        <p:spPr>
          <a:xfrm>
            <a:off x="8492184" y="5185630"/>
            <a:ext cx="27346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@warwicklibrary</a:t>
            </a:r>
          </a:p>
        </p:txBody>
      </p:sp>
    </p:spTree>
    <p:extLst>
      <p:ext uri="{BB962C8B-B14F-4D97-AF65-F5344CB8AC3E}">
        <p14:creationId xmlns:p14="http://schemas.microsoft.com/office/powerpoint/2010/main" val="2925539926"/>
      </p:ext>
    </p:extLst>
  </p:cSld>
  <p:clrMapOvr>
    <a:masterClrMapping/>
  </p:clrMapOvr>
</p:sld>
</file>

<file path=ppt/theme/theme1.xml><?xml version="1.0" encoding="utf-8"?>
<a:theme xmlns:a="http://schemas.openxmlformats.org/drawingml/2006/main" name="UoW_Template_White">
  <a:themeElements>
    <a:clrScheme name="UoW Colour Palette_Purple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A399F4"/>
      </a:hlink>
      <a:folHlink>
        <a:srgbClr val="4402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UoW_Template_Coral">
  <a:themeElements>
    <a:clrScheme name="UoW Colour Palette_Purple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A399F4"/>
      </a:hlink>
      <a:folHlink>
        <a:srgbClr val="4402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8BF2393C4EA04AB7F96C5D4020735B" ma:contentTypeVersion="16" ma:contentTypeDescription="Create a new document." ma:contentTypeScope="" ma:versionID="455c2161f5b73f2a698616d02f07aa47">
  <xsd:schema xmlns:xsd="http://www.w3.org/2001/XMLSchema" xmlns:xs="http://www.w3.org/2001/XMLSchema" xmlns:p="http://schemas.microsoft.com/office/2006/metadata/properties" xmlns:ns2="2457cae1-bbb3-49df-91d0-3eeeba63d323" xmlns:ns3="ef19808f-d5e4-40cd-93fa-31b8700ee2cf" targetNamespace="http://schemas.microsoft.com/office/2006/metadata/properties" ma:root="true" ma:fieldsID="f888cfaeb3c0a23ff9de9fddae14e9fe" ns2:_="" ns3:_="">
    <xsd:import namespace="2457cae1-bbb3-49df-91d0-3eeeba63d323"/>
    <xsd:import namespace="ef19808f-d5e4-40cd-93fa-31b8700ee2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57cae1-bbb3-49df-91d0-3eeeba63d3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55cd427-a42c-44c8-816a-2405638e27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19808f-d5e4-40cd-93fa-31b8700ee2c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d093c4e-51e7-44f8-921c-27a14d3f10ee}" ma:internalName="TaxCatchAll" ma:showField="CatchAllData" ma:web="ef19808f-d5e4-40cd-93fa-31b8700ee2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457cae1-bbb3-49df-91d0-3eeeba63d323">
      <Terms xmlns="http://schemas.microsoft.com/office/infopath/2007/PartnerControls"/>
    </lcf76f155ced4ddcb4097134ff3c332f>
    <TaxCatchAll xmlns="ef19808f-d5e4-40cd-93fa-31b8700ee2cf" xsi:nil="true"/>
  </documentManagement>
</p:properties>
</file>

<file path=customXml/itemProps1.xml><?xml version="1.0" encoding="utf-8"?>
<ds:datastoreItem xmlns:ds="http://schemas.openxmlformats.org/officeDocument/2006/customXml" ds:itemID="{32889AE9-2A76-4CF2-8699-356903226B0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E1CF70-444F-436E-BCF7-3A0908B68954}">
  <ds:schemaRefs>
    <ds:schemaRef ds:uri="2457cae1-bbb3-49df-91d0-3eeeba63d323"/>
    <ds:schemaRef ds:uri="ef19808f-d5e4-40cd-93fa-31b8700ee2c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4299F2F-53D8-4F04-89F8-F8961CB59FBC}">
  <ds:schemaRefs>
    <ds:schemaRef ds:uri="2457cae1-bbb3-49df-91d0-3eeeba63d323"/>
    <ds:schemaRef ds:uri="ef19808f-d5e4-40cd-93fa-31b8700ee2cf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843</TotalTime>
  <Words>1512</Words>
  <Application>Microsoft Office PowerPoint</Application>
  <PresentationFormat>Widescreen</PresentationFormat>
  <Paragraphs>283</Paragraphs>
  <Slides>27</Slides>
  <Notes>1</Notes>
  <HiddenSlides>1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UoW_Template_White</vt:lpstr>
      <vt:lpstr>UoW_Template_Coral</vt:lpstr>
      <vt:lpstr>Welcome to  the Library</vt:lpstr>
      <vt:lpstr>The Library</vt:lpstr>
      <vt:lpstr>Study spaces</vt:lpstr>
      <vt:lpstr>Postgraduate study spaces</vt:lpstr>
      <vt:lpstr>Postgraduate study spaces</vt:lpstr>
      <vt:lpstr>Social spaces</vt:lpstr>
      <vt:lpstr>Reading list</vt:lpstr>
      <vt:lpstr>Library Search</vt:lpstr>
      <vt:lpstr>Finding books</vt:lpstr>
      <vt:lpstr>Economics books</vt:lpstr>
      <vt:lpstr>Access to digital library resources</vt:lpstr>
      <vt:lpstr>Using digital library resources </vt:lpstr>
      <vt:lpstr>Finding journals (by author &amp; article title)</vt:lpstr>
      <vt:lpstr>Finding journals (by journal title)</vt:lpstr>
      <vt:lpstr>Economics subject guide</vt:lpstr>
      <vt:lpstr>Financial newspapers</vt:lpstr>
      <vt:lpstr>Literature search databases</vt:lpstr>
      <vt:lpstr>EconLit with full-text</vt:lpstr>
      <vt:lpstr>Google Scholar</vt:lpstr>
      <vt:lpstr>LibKey Nomad</vt:lpstr>
      <vt:lpstr>Document supply</vt:lpstr>
      <vt:lpstr>Referencing</vt:lpstr>
      <vt:lpstr>Reference management</vt:lpstr>
      <vt:lpstr>Economics database guide</vt:lpstr>
      <vt:lpstr>LSEG Workspace</vt:lpstr>
      <vt:lpstr>Contact me</vt:lpstr>
      <vt:lpstr>Contact 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 Seawright</dc:creator>
  <cp:lastModifiedBy>Hanes, Jackie</cp:lastModifiedBy>
  <cp:revision>4</cp:revision>
  <dcterms:created xsi:type="dcterms:W3CDTF">2025-03-11T16:19:18Z</dcterms:created>
  <dcterms:modified xsi:type="dcterms:W3CDTF">2026-10-12T13:45:23Z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0x010100138BF2393C4EA04AB7F96C5D4020735B</vt:lpwstr>
  </property>
  <property fmtid="{D5CDD505-2E9C-101B-9397-08002B2CF9AE}" pid="3" name="MediaServiceImageTags">
    <vt:lpwstr/>
  </property>
</Properties>
</file>