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8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9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10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1.xml" ContentType="application/vnd.openxmlformats-officedocument.theme+xml"/>
  <Override PartName="/ppt/slideLayouts/slideLayout21.xml" ContentType="application/vnd.openxmlformats-officedocument.presentationml.slideLayout+xml"/>
  <Override PartName="/ppt/theme/theme1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2" r:id="rId7"/>
    <p:sldMasterId id="2147483660" r:id="rId8"/>
    <p:sldMasterId id="2147483717" r:id="rId9"/>
    <p:sldMasterId id="2147483720" r:id="rId10"/>
    <p:sldMasterId id="2147483723" r:id="rId11"/>
    <p:sldMasterId id="2147483727" r:id="rId12"/>
    <p:sldMasterId id="2147483664" r:id="rId13"/>
    <p:sldMasterId id="2147483689" r:id="rId14"/>
  </p:sldMasterIdLst>
  <p:notesMasterIdLst>
    <p:notesMasterId r:id="rId33"/>
  </p:notesMasterIdLst>
  <p:sldIdLst>
    <p:sldId id="273" r:id="rId15"/>
    <p:sldId id="281" r:id="rId16"/>
    <p:sldId id="276" r:id="rId17"/>
    <p:sldId id="278" r:id="rId18"/>
    <p:sldId id="282" r:id="rId19"/>
    <p:sldId id="283" r:id="rId20"/>
    <p:sldId id="284" r:id="rId21"/>
    <p:sldId id="294" r:id="rId22"/>
    <p:sldId id="279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0058"/>
    <a:srgbClr val="9A9A08"/>
    <a:srgbClr val="EC4C1B"/>
    <a:srgbClr val="B97E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0"/>
  </p:normalViewPr>
  <p:slideViewPr>
    <p:cSldViewPr>
      <p:cViewPr varScale="1">
        <p:scale>
          <a:sx n="87" d="100"/>
          <a:sy n="87" d="100"/>
        </p:scale>
        <p:origin x="150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2DEC2B-08FE-417F-9FDC-0E0A121422F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452C554E-5B38-499B-9A88-8753EA5FDCF5}">
      <dgm:prSet phldrT="[Text]" custT="1"/>
      <dgm:spPr>
        <a:noFill/>
        <a:ln>
          <a:solidFill>
            <a:srgbClr val="600058"/>
          </a:solidFill>
        </a:ln>
      </dgm:spPr>
      <dgm:t>
        <a:bodyPr/>
        <a:lstStyle/>
        <a:p>
          <a:r>
            <a:rPr lang="en-GB" sz="1600" dirty="0" smtClean="0">
              <a:solidFill>
                <a:schemeClr val="tx1"/>
              </a:solidFill>
            </a:rPr>
            <a:t>Complete online “Getting Started” workshop</a:t>
          </a:r>
          <a:endParaRPr lang="en-GB" sz="1600" dirty="0">
            <a:solidFill>
              <a:schemeClr val="tx1"/>
            </a:solidFill>
          </a:endParaRPr>
        </a:p>
      </dgm:t>
    </dgm:pt>
    <dgm:pt modelId="{BC63832E-2E04-4F10-B734-8EF8FFBA231E}" type="parTrans" cxnId="{968C8713-1242-4BDA-8003-36570D53D50A}">
      <dgm:prSet/>
      <dgm:spPr/>
      <dgm:t>
        <a:bodyPr/>
        <a:lstStyle/>
        <a:p>
          <a:endParaRPr lang="en-GB"/>
        </a:p>
      </dgm:t>
    </dgm:pt>
    <dgm:pt modelId="{3E27A45E-F0E5-4496-B1C6-B0128F9B3AE7}" type="sibTrans" cxnId="{968C8713-1242-4BDA-8003-36570D53D50A}">
      <dgm:prSet/>
      <dgm:spPr/>
      <dgm:t>
        <a:bodyPr/>
        <a:lstStyle/>
        <a:p>
          <a:endParaRPr lang="en-GB"/>
        </a:p>
      </dgm:t>
    </dgm:pt>
    <dgm:pt modelId="{7C601645-AEB9-4D27-8432-065B2362E390}">
      <dgm:prSet phldrT="[Text]" custT="1"/>
      <dgm:spPr>
        <a:noFill/>
        <a:ln>
          <a:solidFill>
            <a:srgbClr val="600058"/>
          </a:solidFill>
        </a:ln>
      </dgm:spPr>
      <dgm:t>
        <a:bodyPr/>
        <a:lstStyle/>
        <a:p>
          <a:r>
            <a:rPr lang="en-GB" sz="1600" dirty="0" smtClean="0">
              <a:solidFill>
                <a:schemeClr val="tx1"/>
              </a:solidFill>
            </a:rPr>
            <a:t>Attend 3 WSPA workshops</a:t>
          </a:r>
          <a:endParaRPr lang="en-GB" sz="1600" dirty="0">
            <a:solidFill>
              <a:schemeClr val="tx1"/>
            </a:solidFill>
          </a:endParaRPr>
        </a:p>
      </dgm:t>
    </dgm:pt>
    <dgm:pt modelId="{D0BBFEED-2DBA-431E-8F38-2FB707BACEA7}" type="parTrans" cxnId="{EF896985-D70C-4E65-82EE-9A13F8DBF5F5}">
      <dgm:prSet/>
      <dgm:spPr/>
      <dgm:t>
        <a:bodyPr/>
        <a:lstStyle/>
        <a:p>
          <a:endParaRPr lang="en-GB"/>
        </a:p>
      </dgm:t>
    </dgm:pt>
    <dgm:pt modelId="{396F30B8-AD4A-4257-A64D-F22FD5FFF3B6}" type="sibTrans" cxnId="{EF896985-D70C-4E65-82EE-9A13F8DBF5F5}">
      <dgm:prSet/>
      <dgm:spPr/>
      <dgm:t>
        <a:bodyPr/>
        <a:lstStyle/>
        <a:p>
          <a:endParaRPr lang="en-GB"/>
        </a:p>
      </dgm:t>
    </dgm:pt>
    <dgm:pt modelId="{7C9396CE-D50A-43F5-9D04-9D302F29EC61}">
      <dgm:prSet phldrT="[Text]" custT="1"/>
      <dgm:spPr>
        <a:noFill/>
        <a:ln>
          <a:solidFill>
            <a:srgbClr val="600058"/>
          </a:solidFill>
        </a:ln>
      </dgm:spPr>
      <dgm:t>
        <a:bodyPr/>
        <a:lstStyle/>
        <a:p>
          <a:r>
            <a:rPr lang="en-GB" sz="1600" dirty="0" smtClean="0">
              <a:solidFill>
                <a:schemeClr val="tx1"/>
              </a:solidFill>
            </a:rPr>
            <a:t>Complete 3 sets of reflections online with your coach</a:t>
          </a:r>
          <a:endParaRPr lang="en-GB" sz="1600" dirty="0">
            <a:solidFill>
              <a:schemeClr val="tx1"/>
            </a:solidFill>
          </a:endParaRPr>
        </a:p>
      </dgm:t>
    </dgm:pt>
    <dgm:pt modelId="{0B22A16A-074F-4A3E-9A3B-8D35D344AF6F}" type="parTrans" cxnId="{046AD146-EF4C-4968-88A5-272AB3DECFF0}">
      <dgm:prSet/>
      <dgm:spPr/>
      <dgm:t>
        <a:bodyPr/>
        <a:lstStyle/>
        <a:p>
          <a:endParaRPr lang="en-GB"/>
        </a:p>
      </dgm:t>
    </dgm:pt>
    <dgm:pt modelId="{108C0BDB-D6C7-4C61-8B69-5F4A3201CD90}" type="sibTrans" cxnId="{046AD146-EF4C-4968-88A5-272AB3DECFF0}">
      <dgm:prSet/>
      <dgm:spPr/>
      <dgm:t>
        <a:bodyPr/>
        <a:lstStyle/>
        <a:p>
          <a:endParaRPr lang="en-GB"/>
        </a:p>
      </dgm:t>
    </dgm:pt>
    <dgm:pt modelId="{3D7FEFD7-6C7F-403E-B165-AD97F83516D3}">
      <dgm:prSet custT="1"/>
      <dgm:spPr>
        <a:noFill/>
        <a:ln>
          <a:solidFill>
            <a:srgbClr val="600058"/>
          </a:solidFill>
        </a:ln>
      </dgm:spPr>
      <dgm:t>
        <a:bodyPr/>
        <a:lstStyle/>
        <a:p>
          <a:r>
            <a:rPr lang="en-GB" sz="1600" dirty="0" smtClean="0">
              <a:solidFill>
                <a:schemeClr val="tx1"/>
              </a:solidFill>
            </a:rPr>
            <a:t>Complete and submit final reflection</a:t>
          </a:r>
          <a:endParaRPr lang="en-GB" sz="1600" dirty="0">
            <a:solidFill>
              <a:schemeClr val="tx1"/>
            </a:solidFill>
          </a:endParaRPr>
        </a:p>
      </dgm:t>
    </dgm:pt>
    <dgm:pt modelId="{1C6F69AB-9A13-4101-A24E-86EE3BC6DD2C}" type="parTrans" cxnId="{8BAC8DD0-6AF4-430E-B023-5086278CA1CD}">
      <dgm:prSet/>
      <dgm:spPr/>
      <dgm:t>
        <a:bodyPr/>
        <a:lstStyle/>
        <a:p>
          <a:endParaRPr lang="en-GB"/>
        </a:p>
      </dgm:t>
    </dgm:pt>
    <dgm:pt modelId="{F9FC3BB2-A9ED-4E85-9E53-27FD185246C9}" type="sibTrans" cxnId="{8BAC8DD0-6AF4-430E-B023-5086278CA1CD}">
      <dgm:prSet/>
      <dgm:spPr/>
      <dgm:t>
        <a:bodyPr/>
        <a:lstStyle/>
        <a:p>
          <a:endParaRPr lang="en-GB"/>
        </a:p>
      </dgm:t>
    </dgm:pt>
    <dgm:pt modelId="{8E40B1F2-7723-40CE-88F8-B3D7B8DF6A43}">
      <dgm:prSet custT="1"/>
      <dgm:spPr>
        <a:noFill/>
        <a:ln>
          <a:solidFill>
            <a:srgbClr val="600058"/>
          </a:solidFill>
        </a:ln>
      </dgm:spPr>
      <dgm:t>
        <a:bodyPr/>
        <a:lstStyle/>
        <a:p>
          <a:r>
            <a:rPr lang="en-GB" sz="1600" dirty="0" smtClean="0">
              <a:solidFill>
                <a:schemeClr val="tx1"/>
              </a:solidFill>
            </a:rPr>
            <a:t>Certificate and electronic badges!</a:t>
          </a:r>
          <a:endParaRPr lang="en-GB" sz="1600" dirty="0">
            <a:solidFill>
              <a:schemeClr val="tx1"/>
            </a:solidFill>
          </a:endParaRPr>
        </a:p>
      </dgm:t>
    </dgm:pt>
    <dgm:pt modelId="{96828BD2-4862-4400-AFFF-01A3AE9AB86A}" type="parTrans" cxnId="{D458E06A-339D-4439-8D39-9F6ADEE50186}">
      <dgm:prSet/>
      <dgm:spPr/>
      <dgm:t>
        <a:bodyPr/>
        <a:lstStyle/>
        <a:p>
          <a:endParaRPr lang="en-GB"/>
        </a:p>
      </dgm:t>
    </dgm:pt>
    <dgm:pt modelId="{0ECF08F5-7E0E-4771-B416-46813DB372AB}" type="sibTrans" cxnId="{D458E06A-339D-4439-8D39-9F6ADEE50186}">
      <dgm:prSet/>
      <dgm:spPr/>
      <dgm:t>
        <a:bodyPr/>
        <a:lstStyle/>
        <a:p>
          <a:endParaRPr lang="en-GB"/>
        </a:p>
      </dgm:t>
    </dgm:pt>
    <dgm:pt modelId="{139A7DBB-DB24-49F6-88E5-527F1213E2B7}" type="pres">
      <dgm:prSet presAssocID="{E52DEC2B-08FE-417F-9FDC-0E0A121422FF}" presName="Name0" presStyleCnt="0">
        <dgm:presLayoutVars>
          <dgm:dir/>
          <dgm:resizeHandles val="exact"/>
        </dgm:presLayoutVars>
      </dgm:prSet>
      <dgm:spPr/>
    </dgm:pt>
    <dgm:pt modelId="{85943EDF-B962-47BF-B145-FC17C4E0E7A5}" type="pres">
      <dgm:prSet presAssocID="{452C554E-5B38-499B-9A88-8753EA5FDCF5}" presName="node" presStyleLbl="node1" presStyleIdx="0" presStyleCnt="5" custLinFactNeighborX="-572" custLinFactNeighborY="150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EADF0C-1544-4AE9-80C8-595828149DE9}" type="pres">
      <dgm:prSet presAssocID="{3E27A45E-F0E5-4496-B1C6-B0128F9B3AE7}" presName="sibTrans" presStyleLbl="sibTrans2D1" presStyleIdx="0" presStyleCnt="4"/>
      <dgm:spPr/>
      <dgm:t>
        <a:bodyPr/>
        <a:lstStyle/>
        <a:p>
          <a:endParaRPr lang="en-GB"/>
        </a:p>
      </dgm:t>
    </dgm:pt>
    <dgm:pt modelId="{0F838DB3-4E5E-41E8-866F-D4FE997D00BB}" type="pres">
      <dgm:prSet presAssocID="{3E27A45E-F0E5-4496-B1C6-B0128F9B3AE7}" presName="connectorText" presStyleLbl="sibTrans2D1" presStyleIdx="0" presStyleCnt="4"/>
      <dgm:spPr/>
      <dgm:t>
        <a:bodyPr/>
        <a:lstStyle/>
        <a:p>
          <a:endParaRPr lang="en-GB"/>
        </a:p>
      </dgm:t>
    </dgm:pt>
    <dgm:pt modelId="{28C4C66C-7E97-4B94-8E7A-7BDA10BD9B6E}" type="pres">
      <dgm:prSet presAssocID="{7C601645-AEB9-4D27-8432-065B2362E39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76D581-663F-47BC-8BCA-260B6B563607}" type="pres">
      <dgm:prSet presAssocID="{396F30B8-AD4A-4257-A64D-F22FD5FFF3B6}" presName="sibTrans" presStyleLbl="sibTrans2D1" presStyleIdx="1" presStyleCnt="4"/>
      <dgm:spPr/>
      <dgm:t>
        <a:bodyPr/>
        <a:lstStyle/>
        <a:p>
          <a:endParaRPr lang="en-GB"/>
        </a:p>
      </dgm:t>
    </dgm:pt>
    <dgm:pt modelId="{41F9701B-915E-4684-B97F-0C2C0AA732FA}" type="pres">
      <dgm:prSet presAssocID="{396F30B8-AD4A-4257-A64D-F22FD5FFF3B6}" presName="connectorText" presStyleLbl="sibTrans2D1" presStyleIdx="1" presStyleCnt="4"/>
      <dgm:spPr/>
      <dgm:t>
        <a:bodyPr/>
        <a:lstStyle/>
        <a:p>
          <a:endParaRPr lang="en-GB"/>
        </a:p>
      </dgm:t>
    </dgm:pt>
    <dgm:pt modelId="{2D04AC36-30A7-4DB1-A475-A9E3783A0089}" type="pres">
      <dgm:prSet presAssocID="{7C9396CE-D50A-43F5-9D04-9D302F29EC6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B4D678D-2CE6-4F9D-B632-538E513E2A23}" type="pres">
      <dgm:prSet presAssocID="{108C0BDB-D6C7-4C61-8B69-5F4A3201CD90}" presName="sibTrans" presStyleLbl="sibTrans2D1" presStyleIdx="2" presStyleCnt="4"/>
      <dgm:spPr/>
      <dgm:t>
        <a:bodyPr/>
        <a:lstStyle/>
        <a:p>
          <a:endParaRPr lang="en-GB"/>
        </a:p>
      </dgm:t>
    </dgm:pt>
    <dgm:pt modelId="{E113A682-0475-4DFE-AC93-A977A54E4062}" type="pres">
      <dgm:prSet presAssocID="{108C0BDB-D6C7-4C61-8B69-5F4A3201CD90}" presName="connectorText" presStyleLbl="sibTrans2D1" presStyleIdx="2" presStyleCnt="4"/>
      <dgm:spPr/>
      <dgm:t>
        <a:bodyPr/>
        <a:lstStyle/>
        <a:p>
          <a:endParaRPr lang="en-GB"/>
        </a:p>
      </dgm:t>
    </dgm:pt>
    <dgm:pt modelId="{7FA3E822-447A-4DE5-A35C-B29D01098301}" type="pres">
      <dgm:prSet presAssocID="{3D7FEFD7-6C7F-403E-B165-AD97F83516D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4076971-C120-47EE-8AD6-35E619B9023B}" type="pres">
      <dgm:prSet presAssocID="{F9FC3BB2-A9ED-4E85-9E53-27FD185246C9}" presName="sibTrans" presStyleLbl="sibTrans2D1" presStyleIdx="3" presStyleCnt="4"/>
      <dgm:spPr/>
      <dgm:t>
        <a:bodyPr/>
        <a:lstStyle/>
        <a:p>
          <a:endParaRPr lang="en-GB"/>
        </a:p>
      </dgm:t>
    </dgm:pt>
    <dgm:pt modelId="{C6DEDE21-6E4C-4EE5-914B-B449D894F079}" type="pres">
      <dgm:prSet presAssocID="{F9FC3BB2-A9ED-4E85-9E53-27FD185246C9}" presName="connectorText" presStyleLbl="sibTrans2D1" presStyleIdx="3" presStyleCnt="4"/>
      <dgm:spPr/>
      <dgm:t>
        <a:bodyPr/>
        <a:lstStyle/>
        <a:p>
          <a:endParaRPr lang="en-GB"/>
        </a:p>
      </dgm:t>
    </dgm:pt>
    <dgm:pt modelId="{3785A6FD-3B2D-423D-8AA1-538FC99C1B91}" type="pres">
      <dgm:prSet presAssocID="{8E40B1F2-7723-40CE-88F8-B3D7B8DF6A4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46AD146-EF4C-4968-88A5-272AB3DECFF0}" srcId="{E52DEC2B-08FE-417F-9FDC-0E0A121422FF}" destId="{7C9396CE-D50A-43F5-9D04-9D302F29EC61}" srcOrd="2" destOrd="0" parTransId="{0B22A16A-074F-4A3E-9A3B-8D35D344AF6F}" sibTransId="{108C0BDB-D6C7-4C61-8B69-5F4A3201CD90}"/>
    <dgm:cxn modelId="{6CDD5647-97BA-42FA-A7B4-4FB3B14B2167}" type="presOf" srcId="{E52DEC2B-08FE-417F-9FDC-0E0A121422FF}" destId="{139A7DBB-DB24-49F6-88E5-527F1213E2B7}" srcOrd="0" destOrd="0" presId="urn:microsoft.com/office/officeart/2005/8/layout/process1"/>
    <dgm:cxn modelId="{3C1D51BB-7E96-4512-BCA5-999337CCBFA4}" type="presOf" srcId="{3E27A45E-F0E5-4496-B1C6-B0128F9B3AE7}" destId="{0F838DB3-4E5E-41E8-866F-D4FE997D00BB}" srcOrd="1" destOrd="0" presId="urn:microsoft.com/office/officeart/2005/8/layout/process1"/>
    <dgm:cxn modelId="{968C8713-1242-4BDA-8003-36570D53D50A}" srcId="{E52DEC2B-08FE-417F-9FDC-0E0A121422FF}" destId="{452C554E-5B38-499B-9A88-8753EA5FDCF5}" srcOrd="0" destOrd="0" parTransId="{BC63832E-2E04-4F10-B734-8EF8FFBA231E}" sibTransId="{3E27A45E-F0E5-4496-B1C6-B0128F9B3AE7}"/>
    <dgm:cxn modelId="{A47AE7B5-A999-4B5E-ACF8-C7A917EF2A2A}" type="presOf" srcId="{108C0BDB-D6C7-4C61-8B69-5F4A3201CD90}" destId="{8B4D678D-2CE6-4F9D-B632-538E513E2A23}" srcOrd="0" destOrd="0" presId="urn:microsoft.com/office/officeart/2005/8/layout/process1"/>
    <dgm:cxn modelId="{924CD0DA-CCA1-428F-AC52-3175762DC609}" type="presOf" srcId="{3E27A45E-F0E5-4496-B1C6-B0128F9B3AE7}" destId="{82EADF0C-1544-4AE9-80C8-595828149DE9}" srcOrd="0" destOrd="0" presId="urn:microsoft.com/office/officeart/2005/8/layout/process1"/>
    <dgm:cxn modelId="{7DF75090-A29C-4863-862A-3BA3F5A37472}" type="presOf" srcId="{F9FC3BB2-A9ED-4E85-9E53-27FD185246C9}" destId="{C6DEDE21-6E4C-4EE5-914B-B449D894F079}" srcOrd="1" destOrd="0" presId="urn:microsoft.com/office/officeart/2005/8/layout/process1"/>
    <dgm:cxn modelId="{8BAC8DD0-6AF4-430E-B023-5086278CA1CD}" srcId="{E52DEC2B-08FE-417F-9FDC-0E0A121422FF}" destId="{3D7FEFD7-6C7F-403E-B165-AD97F83516D3}" srcOrd="3" destOrd="0" parTransId="{1C6F69AB-9A13-4101-A24E-86EE3BC6DD2C}" sibTransId="{F9FC3BB2-A9ED-4E85-9E53-27FD185246C9}"/>
    <dgm:cxn modelId="{F4856CC0-D578-4AD3-8C49-1030A18904CB}" type="presOf" srcId="{8E40B1F2-7723-40CE-88F8-B3D7B8DF6A43}" destId="{3785A6FD-3B2D-423D-8AA1-538FC99C1B91}" srcOrd="0" destOrd="0" presId="urn:microsoft.com/office/officeart/2005/8/layout/process1"/>
    <dgm:cxn modelId="{EF896985-D70C-4E65-82EE-9A13F8DBF5F5}" srcId="{E52DEC2B-08FE-417F-9FDC-0E0A121422FF}" destId="{7C601645-AEB9-4D27-8432-065B2362E390}" srcOrd="1" destOrd="0" parTransId="{D0BBFEED-2DBA-431E-8F38-2FB707BACEA7}" sibTransId="{396F30B8-AD4A-4257-A64D-F22FD5FFF3B6}"/>
    <dgm:cxn modelId="{FF38FCEB-0284-4E69-BA3E-28895C1A9425}" type="presOf" srcId="{7C9396CE-D50A-43F5-9D04-9D302F29EC61}" destId="{2D04AC36-30A7-4DB1-A475-A9E3783A0089}" srcOrd="0" destOrd="0" presId="urn:microsoft.com/office/officeart/2005/8/layout/process1"/>
    <dgm:cxn modelId="{A79841EE-91BD-4F25-83FA-782B97F80CC4}" type="presOf" srcId="{7C601645-AEB9-4D27-8432-065B2362E390}" destId="{28C4C66C-7E97-4B94-8E7A-7BDA10BD9B6E}" srcOrd="0" destOrd="0" presId="urn:microsoft.com/office/officeart/2005/8/layout/process1"/>
    <dgm:cxn modelId="{B3CB4389-4DBB-4082-8D01-F06521E53755}" type="presOf" srcId="{452C554E-5B38-499B-9A88-8753EA5FDCF5}" destId="{85943EDF-B962-47BF-B145-FC17C4E0E7A5}" srcOrd="0" destOrd="0" presId="urn:microsoft.com/office/officeart/2005/8/layout/process1"/>
    <dgm:cxn modelId="{BF4707D4-E3B1-4C96-AD8E-1F52B7E94D03}" type="presOf" srcId="{396F30B8-AD4A-4257-A64D-F22FD5FFF3B6}" destId="{41F9701B-915E-4684-B97F-0C2C0AA732FA}" srcOrd="1" destOrd="0" presId="urn:microsoft.com/office/officeart/2005/8/layout/process1"/>
    <dgm:cxn modelId="{DB16D4B7-E48D-4DAD-AF79-F9432E40C3A7}" type="presOf" srcId="{108C0BDB-D6C7-4C61-8B69-5F4A3201CD90}" destId="{E113A682-0475-4DFE-AC93-A977A54E4062}" srcOrd="1" destOrd="0" presId="urn:microsoft.com/office/officeart/2005/8/layout/process1"/>
    <dgm:cxn modelId="{0A556DA2-2648-491D-9FEC-A14126E15F66}" type="presOf" srcId="{396F30B8-AD4A-4257-A64D-F22FD5FFF3B6}" destId="{6676D581-663F-47BC-8BCA-260B6B563607}" srcOrd="0" destOrd="0" presId="urn:microsoft.com/office/officeart/2005/8/layout/process1"/>
    <dgm:cxn modelId="{D458E06A-339D-4439-8D39-9F6ADEE50186}" srcId="{E52DEC2B-08FE-417F-9FDC-0E0A121422FF}" destId="{8E40B1F2-7723-40CE-88F8-B3D7B8DF6A43}" srcOrd="4" destOrd="0" parTransId="{96828BD2-4862-4400-AFFF-01A3AE9AB86A}" sibTransId="{0ECF08F5-7E0E-4771-B416-46813DB372AB}"/>
    <dgm:cxn modelId="{3A8D9DCD-5B27-416A-A664-F161707FFB16}" type="presOf" srcId="{F9FC3BB2-A9ED-4E85-9E53-27FD185246C9}" destId="{44076971-C120-47EE-8AD6-35E619B9023B}" srcOrd="0" destOrd="0" presId="urn:microsoft.com/office/officeart/2005/8/layout/process1"/>
    <dgm:cxn modelId="{BF143681-0FF5-4D30-B3F5-02AD49538676}" type="presOf" srcId="{3D7FEFD7-6C7F-403E-B165-AD97F83516D3}" destId="{7FA3E822-447A-4DE5-A35C-B29D01098301}" srcOrd="0" destOrd="0" presId="urn:microsoft.com/office/officeart/2005/8/layout/process1"/>
    <dgm:cxn modelId="{C57BB2F4-DD88-4013-8B02-1E6553E7FF41}" type="presParOf" srcId="{139A7DBB-DB24-49F6-88E5-527F1213E2B7}" destId="{85943EDF-B962-47BF-B145-FC17C4E0E7A5}" srcOrd="0" destOrd="0" presId="urn:microsoft.com/office/officeart/2005/8/layout/process1"/>
    <dgm:cxn modelId="{18659750-2D8B-4C14-A6FC-3F87D3655821}" type="presParOf" srcId="{139A7DBB-DB24-49F6-88E5-527F1213E2B7}" destId="{82EADF0C-1544-4AE9-80C8-595828149DE9}" srcOrd="1" destOrd="0" presId="urn:microsoft.com/office/officeart/2005/8/layout/process1"/>
    <dgm:cxn modelId="{4642F56B-09A1-487D-945D-11382C551638}" type="presParOf" srcId="{82EADF0C-1544-4AE9-80C8-595828149DE9}" destId="{0F838DB3-4E5E-41E8-866F-D4FE997D00BB}" srcOrd="0" destOrd="0" presId="urn:microsoft.com/office/officeart/2005/8/layout/process1"/>
    <dgm:cxn modelId="{42EDFF2A-0BE8-4BF8-AAD7-3FAC8868218B}" type="presParOf" srcId="{139A7DBB-DB24-49F6-88E5-527F1213E2B7}" destId="{28C4C66C-7E97-4B94-8E7A-7BDA10BD9B6E}" srcOrd="2" destOrd="0" presId="urn:microsoft.com/office/officeart/2005/8/layout/process1"/>
    <dgm:cxn modelId="{87ACBD6E-EBC5-495A-A48D-44B72555FE97}" type="presParOf" srcId="{139A7DBB-DB24-49F6-88E5-527F1213E2B7}" destId="{6676D581-663F-47BC-8BCA-260B6B563607}" srcOrd="3" destOrd="0" presId="urn:microsoft.com/office/officeart/2005/8/layout/process1"/>
    <dgm:cxn modelId="{70923014-E778-4DA1-9948-444751DAF77C}" type="presParOf" srcId="{6676D581-663F-47BC-8BCA-260B6B563607}" destId="{41F9701B-915E-4684-B97F-0C2C0AA732FA}" srcOrd="0" destOrd="0" presId="urn:microsoft.com/office/officeart/2005/8/layout/process1"/>
    <dgm:cxn modelId="{247BF2E1-1BFF-4ADD-A8A5-3DB000D7C02E}" type="presParOf" srcId="{139A7DBB-DB24-49F6-88E5-527F1213E2B7}" destId="{2D04AC36-30A7-4DB1-A475-A9E3783A0089}" srcOrd="4" destOrd="0" presId="urn:microsoft.com/office/officeart/2005/8/layout/process1"/>
    <dgm:cxn modelId="{410DCE9D-13F6-4F6C-AC14-A69C06B91B6D}" type="presParOf" srcId="{139A7DBB-DB24-49F6-88E5-527F1213E2B7}" destId="{8B4D678D-2CE6-4F9D-B632-538E513E2A23}" srcOrd="5" destOrd="0" presId="urn:microsoft.com/office/officeart/2005/8/layout/process1"/>
    <dgm:cxn modelId="{1BF3D31C-8750-4763-8AC1-34B5ED8D351D}" type="presParOf" srcId="{8B4D678D-2CE6-4F9D-B632-538E513E2A23}" destId="{E113A682-0475-4DFE-AC93-A977A54E4062}" srcOrd="0" destOrd="0" presId="urn:microsoft.com/office/officeart/2005/8/layout/process1"/>
    <dgm:cxn modelId="{89C80C7B-E14A-4B93-9392-9CD693676146}" type="presParOf" srcId="{139A7DBB-DB24-49F6-88E5-527F1213E2B7}" destId="{7FA3E822-447A-4DE5-A35C-B29D01098301}" srcOrd="6" destOrd="0" presId="urn:microsoft.com/office/officeart/2005/8/layout/process1"/>
    <dgm:cxn modelId="{68D400CE-2BBF-4BBE-A16A-E2C87883137E}" type="presParOf" srcId="{139A7DBB-DB24-49F6-88E5-527F1213E2B7}" destId="{44076971-C120-47EE-8AD6-35E619B9023B}" srcOrd="7" destOrd="0" presId="urn:microsoft.com/office/officeart/2005/8/layout/process1"/>
    <dgm:cxn modelId="{44B54E93-F058-4BB5-B78C-558ECD0CE05E}" type="presParOf" srcId="{44076971-C120-47EE-8AD6-35E619B9023B}" destId="{C6DEDE21-6E4C-4EE5-914B-B449D894F079}" srcOrd="0" destOrd="0" presId="urn:microsoft.com/office/officeart/2005/8/layout/process1"/>
    <dgm:cxn modelId="{F471D5E4-A94D-4668-9262-A81655DA6D56}" type="presParOf" srcId="{139A7DBB-DB24-49F6-88E5-527F1213E2B7}" destId="{3785A6FD-3B2D-423D-8AA1-538FC99C1B91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943EDF-B962-47BF-B145-FC17C4E0E7A5}">
      <dsp:nvSpPr>
        <dsp:cNvPr id="0" name=""/>
        <dsp:cNvSpPr/>
      </dsp:nvSpPr>
      <dsp:spPr>
        <a:xfrm>
          <a:off x="1103" y="1384438"/>
          <a:ext cx="1177162" cy="133534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600058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Complete online “Getting Started” workshop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35581" y="1418916"/>
        <a:ext cx="1108206" cy="1266387"/>
      </dsp:txXfrm>
    </dsp:sp>
    <dsp:sp modelId="{82EADF0C-1544-4AE9-80C8-595828149DE9}">
      <dsp:nvSpPr>
        <dsp:cNvPr id="0" name=""/>
        <dsp:cNvSpPr/>
      </dsp:nvSpPr>
      <dsp:spPr>
        <a:xfrm rot="21558121">
          <a:off x="1296646" y="1896000"/>
          <a:ext cx="251004" cy="2919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>
        <a:off x="1296649" y="1954846"/>
        <a:ext cx="175703" cy="175162"/>
      </dsp:txXfrm>
    </dsp:sp>
    <dsp:sp modelId="{28C4C66C-7E97-4B94-8E7A-7BDA10BD9B6E}">
      <dsp:nvSpPr>
        <dsp:cNvPr id="0" name=""/>
        <dsp:cNvSpPr/>
      </dsp:nvSpPr>
      <dsp:spPr>
        <a:xfrm>
          <a:off x="1651824" y="1364328"/>
          <a:ext cx="1177162" cy="133534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600058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Attend 3 WSPA workshops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1686302" y="1398806"/>
        <a:ext cx="1108206" cy="1266387"/>
      </dsp:txXfrm>
    </dsp:sp>
    <dsp:sp modelId="{6676D581-663F-47BC-8BCA-260B6B563607}">
      <dsp:nvSpPr>
        <dsp:cNvPr id="0" name=""/>
        <dsp:cNvSpPr/>
      </dsp:nvSpPr>
      <dsp:spPr>
        <a:xfrm>
          <a:off x="2946702" y="1886031"/>
          <a:ext cx="249558" cy="2919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>
        <a:off x="2946702" y="1944418"/>
        <a:ext cx="174691" cy="175162"/>
      </dsp:txXfrm>
    </dsp:sp>
    <dsp:sp modelId="{2D04AC36-30A7-4DB1-A475-A9E3783A0089}">
      <dsp:nvSpPr>
        <dsp:cNvPr id="0" name=""/>
        <dsp:cNvSpPr/>
      </dsp:nvSpPr>
      <dsp:spPr>
        <a:xfrm>
          <a:off x="3299850" y="1364328"/>
          <a:ext cx="1177162" cy="133534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600058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Complete 3 sets of reflections online with your coach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3334328" y="1398806"/>
        <a:ext cx="1108206" cy="1266387"/>
      </dsp:txXfrm>
    </dsp:sp>
    <dsp:sp modelId="{8B4D678D-2CE6-4F9D-B632-538E513E2A23}">
      <dsp:nvSpPr>
        <dsp:cNvPr id="0" name=""/>
        <dsp:cNvSpPr/>
      </dsp:nvSpPr>
      <dsp:spPr>
        <a:xfrm>
          <a:off x="4594729" y="1886031"/>
          <a:ext cx="249558" cy="2919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>
        <a:off x="4594729" y="1944418"/>
        <a:ext cx="174691" cy="175162"/>
      </dsp:txXfrm>
    </dsp:sp>
    <dsp:sp modelId="{7FA3E822-447A-4DE5-A35C-B29D01098301}">
      <dsp:nvSpPr>
        <dsp:cNvPr id="0" name=""/>
        <dsp:cNvSpPr/>
      </dsp:nvSpPr>
      <dsp:spPr>
        <a:xfrm>
          <a:off x="4947877" y="1364328"/>
          <a:ext cx="1177162" cy="133534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600058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Complete and submit final reflection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4982355" y="1398806"/>
        <a:ext cx="1108206" cy="1266387"/>
      </dsp:txXfrm>
    </dsp:sp>
    <dsp:sp modelId="{44076971-C120-47EE-8AD6-35E619B9023B}">
      <dsp:nvSpPr>
        <dsp:cNvPr id="0" name=""/>
        <dsp:cNvSpPr/>
      </dsp:nvSpPr>
      <dsp:spPr>
        <a:xfrm>
          <a:off x="6242756" y="1886031"/>
          <a:ext cx="249558" cy="2919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>
        <a:off x="6242756" y="1944418"/>
        <a:ext cx="174691" cy="175162"/>
      </dsp:txXfrm>
    </dsp:sp>
    <dsp:sp modelId="{3785A6FD-3B2D-423D-8AA1-538FC99C1B91}">
      <dsp:nvSpPr>
        <dsp:cNvPr id="0" name=""/>
        <dsp:cNvSpPr/>
      </dsp:nvSpPr>
      <dsp:spPr>
        <a:xfrm>
          <a:off x="6595904" y="1364328"/>
          <a:ext cx="1177162" cy="133534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600058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Certificate and electronic badges!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6630382" y="1398806"/>
        <a:ext cx="1108206" cy="12663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9ACC78-B054-499E-9D64-21DAC4F20AF7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8A5B7-BFBD-4257-B97D-020FB4512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813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Point will</a:t>
            </a:r>
            <a:r>
              <a:rPr lang="en-GB" baseline="0" dirty="0" smtClean="0"/>
              <a:t> probably have an additional careers talk so will focus on the skills side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78524-B4D9-43DE-990E-502542D05C5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409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78524-B4D9-43DE-990E-502542D05C5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607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Some schools</a:t>
            </a:r>
            <a:r>
              <a:rPr lang="en-GB" baseline="0" dirty="0" smtClean="0"/>
              <a:t> will have embedded skills options too- these are in addition to this.</a:t>
            </a:r>
          </a:p>
          <a:p>
            <a:endParaRPr lang="en-GB" baseline="0" dirty="0" smtClean="0"/>
          </a:p>
          <a:p>
            <a:r>
              <a:rPr lang="en-GB" baseline="0" dirty="0" smtClean="0"/>
              <a:t>Workshops run multiple times per term including in the evening and on Saturday. If you miss one, there will be others</a:t>
            </a:r>
          </a:p>
          <a:p>
            <a:endParaRPr lang="en-GB" baseline="0" dirty="0" smtClean="0"/>
          </a:p>
          <a:p>
            <a:r>
              <a:rPr lang="en-GB" baseline="0" dirty="0" smtClean="0"/>
              <a:t>Look out for the On Track programme for dissertation support in term 2&amp;3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78524-B4D9-43DE-990E-502542D05C5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0634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Know you’re likely to be busy so are gradually</a:t>
            </a:r>
            <a:r>
              <a:rPr lang="en-GB" baseline="0" dirty="0" smtClean="0"/>
              <a:t> putting more options online so can do in odd moments.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78524-B4D9-43DE-990E-502542D05C5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760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292352"/>
            <a:ext cx="842488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869160"/>
            <a:ext cx="842488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88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88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3836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468014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16736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725144"/>
            <a:ext cx="656851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5301952"/>
            <a:ext cx="656851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22788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348880"/>
            <a:ext cx="8424936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1484784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48082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348880"/>
            <a:ext cx="6048672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1484784"/>
            <a:ext cx="6048729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509120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627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4365104"/>
            <a:ext cx="6696744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5586" y="4941912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3305286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365104"/>
            <a:ext cx="60486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4941912"/>
            <a:ext cx="6048672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486" y="5949280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486" y="6237312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7998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4387275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4 departmental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375280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348880"/>
            <a:ext cx="8424936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1484784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3269573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292352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869160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3271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348880"/>
            <a:ext cx="6048672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1484784"/>
            <a:ext cx="6048729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509120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0270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725144"/>
            <a:ext cx="656851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5301952"/>
            <a:ext cx="656851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906425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1340370"/>
            <a:ext cx="8424936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47667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17032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7" y="1340370"/>
            <a:ext cx="5976664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7" y="476672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588224" y="1340768"/>
            <a:ext cx="2232025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0346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47667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395536" y="1340768"/>
            <a:ext cx="8424936" cy="4248472"/>
          </a:xfrm>
          <a:prstGeom prst="rect">
            <a:avLst/>
          </a:prstGeom>
        </p:spPr>
        <p:txBody>
          <a:bodyPr vert="horz"/>
          <a:lstStyle>
            <a:lvl1pPr marL="342900" indent="-342900">
              <a:buSzPct val="100000"/>
              <a:buFontTx/>
              <a:buBlip>
                <a:blip r:embed="rId2"/>
              </a:buBlip>
              <a:defRPr sz="2000" b="0" i="0" baseline="0"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Student Careers &amp; Skills bullet point</a:t>
            </a:r>
          </a:p>
          <a:p>
            <a:pPr lvl="0"/>
            <a:r>
              <a:rPr lang="en-GB" dirty="0" smtClean="0"/>
              <a:t>Student Careers &amp; Skills bullet point</a:t>
            </a:r>
          </a:p>
          <a:p>
            <a:pPr lvl="0"/>
            <a:r>
              <a:rPr lang="en-GB" dirty="0" smtClean="0"/>
              <a:t>Student Careers &amp; Skills bullet point</a:t>
            </a:r>
          </a:p>
          <a:p>
            <a:pPr lvl="0"/>
            <a:r>
              <a:rPr lang="en-GB" dirty="0" smtClean="0"/>
              <a:t>Student Careers &amp; Skills bullet point</a:t>
            </a:r>
          </a:p>
          <a:p>
            <a:pPr lvl="0"/>
            <a:r>
              <a:rPr lang="en-GB" dirty="0" smtClean="0"/>
              <a:t>Student Careers &amp; Skills bullet point</a:t>
            </a:r>
          </a:p>
          <a:p>
            <a:pPr lvl="0"/>
            <a:r>
              <a:rPr lang="en-GB" dirty="0" smtClean="0"/>
              <a:t>Student Careers &amp; Skills bullet point</a:t>
            </a:r>
          </a:p>
          <a:p>
            <a:pPr lvl="0"/>
            <a:r>
              <a:rPr lang="en-GB" dirty="0" smtClean="0"/>
              <a:t>Student Careers &amp; Skills bullet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1430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20492702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292352"/>
            <a:ext cx="842488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869160"/>
            <a:ext cx="842488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88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88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345966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9682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242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565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1426293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5661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1472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6219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8442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5229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075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1798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07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94506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610" y="2276474"/>
            <a:ext cx="8424862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5" y="1412776"/>
            <a:ext cx="842494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93847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276474"/>
            <a:ext cx="5976664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1412776"/>
            <a:ext cx="842493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614769" y="4293096"/>
            <a:ext cx="2205480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264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725144"/>
            <a:ext cx="662478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5301952"/>
            <a:ext cx="662478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17271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4365104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5586" y="4941912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638640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365104"/>
            <a:ext cx="60486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00058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4941912"/>
            <a:ext cx="6048672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486" y="5949280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486" y="6237312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211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0.jp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1.jp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1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3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3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jp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203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726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297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73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705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7272"/>
            <a:ext cx="9144000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8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702" r:id="rId2"/>
    <p:sldLayoutId id="2147483703" r:id="rId3"/>
    <p:sldLayoutId id="2147483729" r:id="rId4"/>
    <p:sldLayoutId id="2147483730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CA201-851C-4A84-8383-767573C30328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664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515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70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32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1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54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65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708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37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709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6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75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8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2.warwick.ac.uk/services/skills/research/recipes" TargetMode="External"/><Relationship Id="rId3" Type="http://schemas.openxmlformats.org/officeDocument/2006/relationships/hyperlink" Target="http://www2.warwick.ac.uk/services/skills/academicwriting/writingadvice/writing_mentors/" TargetMode="External"/><Relationship Id="rId7" Type="http://schemas.openxmlformats.org/officeDocument/2006/relationships/hyperlink" Target="http://www2.warwick.ac.uk/services/skills/advice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moodle.warwick.ac.uk/course/view.php?id=12056" TargetMode="External"/><Relationship Id="rId5" Type="http://schemas.openxmlformats.org/officeDocument/2006/relationships/hyperlink" Target="http://moodle.warwick.ac.uk/enrol/index.php?id=15711" TargetMode="External"/><Relationship Id="rId4" Type="http://schemas.openxmlformats.org/officeDocument/2006/relationships/hyperlink" Target="http://moodle.warwick.ac.uk/course/view.php?id=15718" TargetMode="External"/><Relationship Id="rId9" Type="http://schemas.openxmlformats.org/officeDocument/2006/relationships/hyperlink" Target="https://www.youtube.com/user/careersandskills/playlists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s://ward.warwick.ac.uk/handle/123456789/126?view=full" TargetMode="Externa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warwick.ac.uk/services/scs/skills/msp/" TargetMode="External"/><Relationship Id="rId2" Type="http://schemas.openxmlformats.org/officeDocument/2006/relationships/hyperlink" Target="http://www.warwick.ac.uk/myadvantage" TargetMode="External"/><Relationship Id="rId1" Type="http://schemas.openxmlformats.org/officeDocument/2006/relationships/slideLayout" Target="../slideLayouts/slideLayout24.xml"/><Relationship Id="rId4" Type="http://schemas.openxmlformats.org/officeDocument/2006/relationships/hyperlink" Target="http://www2.warwick.ac.uk/services/skills/advic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3" r="12943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23528" y="2816560"/>
            <a:ext cx="6120630" cy="648816"/>
          </a:xfrm>
        </p:spPr>
        <p:txBody>
          <a:bodyPr/>
          <a:lstStyle/>
          <a:p>
            <a:r>
              <a:rPr lang="en-US" dirty="0" smtClean="0"/>
              <a:t>Economics masters students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297044" y="3735220"/>
            <a:ext cx="6120630" cy="648072"/>
          </a:xfrm>
        </p:spPr>
        <p:txBody>
          <a:bodyPr/>
          <a:lstStyle/>
          <a:p>
            <a:r>
              <a:rPr lang="en-US" dirty="0" smtClean="0"/>
              <a:t>Anna Preston – Senior Careers Consultant a.preston@warwick.ac.uk</a:t>
            </a:r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Student Careers &amp; Skills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54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51520" y="3795831"/>
            <a:ext cx="8424886" cy="648816"/>
          </a:xfrm>
        </p:spPr>
        <p:txBody>
          <a:bodyPr>
            <a:noAutofit/>
          </a:bodyPr>
          <a:lstStyle/>
          <a:p>
            <a:r>
              <a:rPr lang="en-GB" sz="4000" dirty="0" smtClean="0"/>
              <a:t>Personal, Professional and Academic Development for Postgraduates</a:t>
            </a:r>
            <a:endParaRPr lang="en-GB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Autumn 2017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2446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What we do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Student development and academic writing</a:t>
            </a:r>
          </a:p>
          <a:p>
            <a:r>
              <a:rPr lang="en-US" dirty="0" smtClean="0"/>
              <a:t>Enterprise</a:t>
            </a:r>
          </a:p>
          <a:p>
            <a:r>
              <a:rPr lang="en-US" dirty="0" smtClean="0"/>
              <a:t>Careers planning, guidance and support </a:t>
            </a:r>
          </a:p>
          <a:p>
            <a:r>
              <a:rPr lang="en-US" dirty="0" smtClean="0"/>
              <a:t>Face to face, and online</a:t>
            </a:r>
          </a:p>
          <a:p>
            <a:endParaRPr lang="en-US" dirty="0"/>
          </a:p>
          <a:p>
            <a:r>
              <a:rPr lang="en-US" dirty="0" smtClean="0"/>
              <a:t>Warwick.ac.uk/skills</a:t>
            </a:r>
            <a:endParaRPr lang="en-US" dirty="0"/>
          </a:p>
        </p:txBody>
      </p:sp>
      <p:pic>
        <p:nvPicPr>
          <p:cNvPr id="5" name="Picture 4" title="Signpost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016224"/>
            <a:ext cx="3573016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84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Skills programme- why take part?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>
                <a:latin typeface="+mn-lt"/>
              </a:rPr>
              <a:t>Transition to postgraduate-level study</a:t>
            </a:r>
          </a:p>
          <a:p>
            <a:pPr marL="0" indent="0">
              <a:buNone/>
            </a:pPr>
            <a:endParaRPr lang="en-GB" dirty="0" smtClean="0">
              <a:latin typeface="+mn-lt"/>
            </a:endParaRPr>
          </a:p>
          <a:p>
            <a:r>
              <a:rPr lang="en-GB" dirty="0" smtClean="0">
                <a:latin typeface="+mn-lt"/>
              </a:rPr>
              <a:t>Meet other Warwick postgraduates</a:t>
            </a:r>
          </a:p>
          <a:p>
            <a:pPr marL="0" indent="0">
              <a:buNone/>
            </a:pPr>
            <a:endParaRPr lang="en-GB" dirty="0" smtClean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600"/>
              </a:spcAft>
            </a:pPr>
            <a:r>
              <a:rPr lang="en-GB" dirty="0">
                <a:latin typeface="+mn-lt"/>
                <a:cs typeface="Arial" pitchFamily="34" charset="0"/>
              </a:rPr>
              <a:t>Enhance your academic, personal and professional </a:t>
            </a:r>
            <a:r>
              <a:rPr lang="en-GB" dirty="0" smtClean="0">
                <a:latin typeface="+mn-lt"/>
                <a:cs typeface="Arial" pitchFamily="34" charset="0"/>
              </a:rPr>
              <a:t>skills</a:t>
            </a:r>
          </a:p>
          <a:p>
            <a:pPr marL="0" indent="0" fontAlgn="auto">
              <a:spcBef>
                <a:spcPts val="0"/>
              </a:spcBef>
              <a:spcAft>
                <a:spcPts val="600"/>
              </a:spcAft>
              <a:buNone/>
            </a:pPr>
            <a:endParaRPr lang="en-GB" dirty="0">
              <a:latin typeface="+mn-lt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600"/>
              </a:spcAft>
            </a:pPr>
            <a:r>
              <a:rPr lang="en-GB" dirty="0">
                <a:latin typeface="+mn-lt"/>
                <a:cs typeface="Arial" pitchFamily="34" charset="0"/>
              </a:rPr>
              <a:t>Boost your </a:t>
            </a:r>
            <a:r>
              <a:rPr lang="en-GB" dirty="0" smtClean="0">
                <a:latin typeface="+mn-lt"/>
                <a:cs typeface="Arial" pitchFamily="34" charset="0"/>
              </a:rPr>
              <a:t>employability and think about your career</a:t>
            </a:r>
            <a:endParaRPr lang="en-GB" dirty="0">
              <a:latin typeface="+mn-lt"/>
              <a:cs typeface="Arial" pitchFamily="34" charset="0"/>
            </a:endParaRP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06121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5456" y="332656"/>
            <a:ext cx="8425016" cy="648816"/>
          </a:xfrm>
        </p:spPr>
        <p:txBody>
          <a:bodyPr/>
          <a:lstStyle/>
          <a:p>
            <a:r>
              <a:rPr lang="en-GB" dirty="0" smtClean="0"/>
              <a:t>Masters Skills Programme overview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467544" y="1124744"/>
            <a:ext cx="8424936" cy="4680520"/>
          </a:xfrm>
        </p:spPr>
        <p:txBody>
          <a:bodyPr/>
          <a:lstStyle/>
          <a:p>
            <a:r>
              <a:rPr lang="en-GB" dirty="0" smtClean="0"/>
              <a:t>Some co-taught with Undergrad programme, additional dissertation and literature searching support</a:t>
            </a:r>
          </a:p>
          <a:p>
            <a:endParaRPr lang="en-GB" dirty="0"/>
          </a:p>
          <a:p>
            <a:r>
              <a:rPr lang="en-GB" dirty="0" smtClean="0"/>
              <a:t>Personal, Professional and Academic Skills 2 hour workshops</a:t>
            </a:r>
          </a:p>
          <a:p>
            <a:endParaRPr lang="en-GB" dirty="0"/>
          </a:p>
          <a:p>
            <a:r>
              <a:rPr lang="en-GB" dirty="0"/>
              <a:t>E</a:t>
            </a:r>
            <a:r>
              <a:rPr lang="en-GB" dirty="0" smtClean="0"/>
              <a:t>verything from Critical Thinking to Emotional Intelligence via Project Management </a:t>
            </a:r>
          </a:p>
          <a:p>
            <a:endParaRPr lang="en-GB" dirty="0"/>
          </a:p>
          <a:p>
            <a:r>
              <a:rPr lang="en-GB" dirty="0" smtClean="0"/>
              <a:t>Additional 1:1 skills advice sessions</a:t>
            </a:r>
          </a:p>
          <a:p>
            <a:endParaRPr lang="en-GB" dirty="0"/>
          </a:p>
          <a:p>
            <a:r>
              <a:rPr lang="en-GB" dirty="0" smtClean="0"/>
              <a:t>WSPA </a:t>
            </a:r>
          </a:p>
          <a:p>
            <a:endParaRPr lang="en-GB" dirty="0"/>
          </a:p>
          <a:p>
            <a:r>
              <a:rPr lang="en-GB" dirty="0" smtClean="0"/>
              <a:t>Academic Writing Programme</a:t>
            </a:r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7435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Online support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Writing advice via </a:t>
            </a:r>
            <a:r>
              <a:rPr lang="en-GB" dirty="0" smtClean="0">
                <a:hlinkClick r:id="rId3"/>
              </a:rPr>
              <a:t>email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Moodle: </a:t>
            </a:r>
            <a:r>
              <a:rPr lang="en-GB" dirty="0" smtClean="0">
                <a:hlinkClick r:id="rId4"/>
              </a:rPr>
              <a:t>Preparing for Presentations</a:t>
            </a:r>
            <a:r>
              <a:rPr lang="en-GB" dirty="0" smtClean="0"/>
              <a:t>, </a:t>
            </a:r>
            <a:r>
              <a:rPr lang="en-GB" dirty="0" smtClean="0">
                <a:hlinkClick r:id="rId5"/>
              </a:rPr>
              <a:t>Tell your story</a:t>
            </a:r>
            <a:r>
              <a:rPr lang="en-GB" dirty="0" smtClean="0"/>
              <a:t>, </a:t>
            </a:r>
            <a:r>
              <a:rPr lang="en-GB" dirty="0" smtClean="0">
                <a:hlinkClick r:id="rId6"/>
              </a:rPr>
              <a:t>Write Right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>
                <a:hlinkClick r:id="rId7"/>
              </a:rPr>
              <a:t>Skills advice </a:t>
            </a:r>
            <a:r>
              <a:rPr lang="en-GB" dirty="0" smtClean="0"/>
              <a:t>via email or Skype</a:t>
            </a:r>
          </a:p>
          <a:p>
            <a:endParaRPr lang="en-GB" dirty="0"/>
          </a:p>
          <a:p>
            <a:r>
              <a:rPr lang="en-GB" dirty="0" smtClean="0">
                <a:hlinkClick r:id="rId8"/>
              </a:rPr>
              <a:t>Recipes for Success </a:t>
            </a:r>
            <a:r>
              <a:rPr lang="en-GB" dirty="0" smtClean="0"/>
              <a:t>top tips</a:t>
            </a:r>
          </a:p>
          <a:p>
            <a:endParaRPr lang="en-GB" dirty="0"/>
          </a:p>
          <a:p>
            <a:r>
              <a:rPr lang="en-GB" dirty="0" err="1" smtClean="0">
                <a:hlinkClick r:id="rId9"/>
              </a:rPr>
              <a:t>Careersandskills</a:t>
            </a:r>
            <a:r>
              <a:rPr lang="en-GB" dirty="0" smtClean="0">
                <a:hlinkClick r:id="rId9"/>
              </a:rPr>
              <a:t> YouTube channel </a:t>
            </a:r>
            <a:r>
              <a:rPr lang="en-GB" dirty="0" smtClean="0"/>
              <a:t>with study skills and career advice videos</a:t>
            </a:r>
          </a:p>
          <a:p>
            <a:endParaRPr lang="en-GB" dirty="0"/>
          </a:p>
          <a:p>
            <a:r>
              <a:rPr lang="en-GB" dirty="0" smtClean="0"/>
              <a:t>WSPA online coaching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8061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mtClean="0"/>
              <a:t>So much choice! Where do I start?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395536" y="1340768"/>
            <a:ext cx="3672408" cy="4248472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Try our simple </a:t>
            </a:r>
            <a:r>
              <a:rPr lang="en-GB" dirty="0" smtClean="0">
                <a:hlinkClick r:id="rId2"/>
              </a:rPr>
              <a:t>skills diagnostic</a:t>
            </a:r>
            <a:r>
              <a:rPr lang="en-GB" dirty="0" smtClean="0"/>
              <a:t> and follow the suggested links</a:t>
            </a:r>
          </a:p>
          <a:p>
            <a:endParaRPr lang="en-GB" dirty="0" smtClean="0"/>
          </a:p>
          <a:p>
            <a:r>
              <a:rPr lang="en-GB" dirty="0" smtClean="0"/>
              <a:t>Speed Reading</a:t>
            </a:r>
          </a:p>
          <a:p>
            <a:endParaRPr lang="en-GB" dirty="0"/>
          </a:p>
          <a:p>
            <a:r>
              <a:rPr lang="en-GB" dirty="0" smtClean="0"/>
              <a:t>Note Taking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Critical Thinking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Organising yourself and your time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If new to UK HE  you might find the Learning at University workshop helpful</a:t>
            </a:r>
            <a:endParaRPr lang="en-GB" dirty="0"/>
          </a:p>
        </p:txBody>
      </p:sp>
      <p:pic>
        <p:nvPicPr>
          <p:cNvPr id="8" name="Picture 7" descr="a young Asian woman wearing glasses, pressing her fingers to her temples. the background is a chalkboard covered in question marks" title="Confused woma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817" y="1700808"/>
            <a:ext cx="4418662" cy="294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3956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You keep mentioning the WSPA…..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b="1" dirty="0"/>
              <a:t>The WSPA will give you the opportunity to:</a:t>
            </a:r>
          </a:p>
          <a:p>
            <a:r>
              <a:rPr lang="en-US" dirty="0"/>
              <a:t>Assess your strengths and development needs in different skill areas</a:t>
            </a:r>
          </a:p>
          <a:p>
            <a:r>
              <a:rPr lang="en-US" dirty="0"/>
              <a:t>Decide which skills you would most like to develop</a:t>
            </a:r>
          </a:p>
          <a:p>
            <a:r>
              <a:rPr lang="en-US" dirty="0"/>
              <a:t>Identify workshops to help you develop and improve those skills</a:t>
            </a:r>
          </a:p>
          <a:p>
            <a:r>
              <a:rPr lang="en-US" dirty="0" smtClean="0"/>
              <a:t>Reflect </a:t>
            </a:r>
            <a:r>
              <a:rPr lang="en-US" dirty="0"/>
              <a:t>on your learning and progress and think about how you can improve </a:t>
            </a:r>
            <a:r>
              <a:rPr lang="en-US" dirty="0" smtClean="0"/>
              <a:t>further, with the help of an online coach</a:t>
            </a:r>
            <a:endParaRPr lang="en-US" dirty="0"/>
          </a:p>
          <a:p>
            <a:r>
              <a:rPr lang="en-US" dirty="0"/>
              <a:t>Learn how to talk confidently about the skills you have </a:t>
            </a:r>
            <a:r>
              <a:rPr lang="en-US" dirty="0" smtClean="0"/>
              <a:t>developed</a:t>
            </a:r>
          </a:p>
          <a:p>
            <a:endParaRPr lang="en-US" dirty="0"/>
          </a:p>
          <a:p>
            <a:r>
              <a:rPr lang="en-US" dirty="0" smtClean="0"/>
              <a:t>WSPA is a blended online and face to face </a:t>
            </a:r>
            <a:r>
              <a:rPr lang="en-US" dirty="0" err="1" smtClean="0"/>
              <a:t>programme</a:t>
            </a:r>
            <a:r>
              <a:rPr lang="en-US" dirty="0" smtClean="0"/>
              <a:t>. You’ll submit reflections through </a:t>
            </a:r>
            <a:r>
              <a:rPr lang="en-US" dirty="0" err="1" smtClean="0"/>
              <a:t>moodle</a:t>
            </a:r>
            <a:r>
              <a:rPr lang="en-US" dirty="0" smtClean="0"/>
              <a:t> and have a choice of face to face, blended, and online workshops to attend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8000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How it works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539552" y="1397000"/>
          <a:ext cx="777686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269546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Get in touch and find out more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cs typeface="Helvetica" panose="020B0604020202020204" pitchFamily="34" charset="0"/>
              </a:rPr>
              <a:t>All </a:t>
            </a:r>
            <a:r>
              <a:rPr lang="en-GB" dirty="0" smtClean="0">
                <a:cs typeface="Helvetica" panose="020B0604020202020204" pitchFamily="34" charset="0"/>
              </a:rPr>
              <a:t>our events </a:t>
            </a:r>
            <a:r>
              <a:rPr lang="en-GB" dirty="0">
                <a:cs typeface="Helvetica" panose="020B0604020202020204" pitchFamily="34" charset="0"/>
              </a:rPr>
              <a:t>are FREE and OPTIONAL</a:t>
            </a:r>
          </a:p>
          <a:p>
            <a:pPr marL="0" indent="0">
              <a:buNone/>
            </a:pPr>
            <a:r>
              <a:rPr lang="en-GB" dirty="0">
                <a:cs typeface="Helvetica" panose="020B0604020202020204" pitchFamily="34" charset="0"/>
              </a:rPr>
              <a:t>Find events and book your place on the </a:t>
            </a:r>
            <a:r>
              <a:rPr lang="en-GB" dirty="0" err="1">
                <a:cs typeface="Helvetica" panose="020B0604020202020204" pitchFamily="34" charset="0"/>
                <a:hlinkClick r:id="rId2"/>
              </a:rPr>
              <a:t>myAdvantage</a:t>
            </a:r>
            <a:r>
              <a:rPr lang="en-GB" dirty="0">
                <a:cs typeface="Helvetica" panose="020B0604020202020204" pitchFamily="34" charset="0"/>
              </a:rPr>
              <a:t> portal</a:t>
            </a:r>
          </a:p>
          <a:p>
            <a:endParaRPr lang="en-GB" dirty="0">
              <a:cs typeface="Helvetica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cs typeface="Helvetica" panose="020B0604020202020204" pitchFamily="34" charset="0"/>
              </a:rPr>
              <a:t>Explore the Student Careers &amp; Skills website: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 smtClean="0">
                <a:cs typeface="Helvetica" panose="020B0604020202020204" pitchFamily="34" charset="0"/>
              </a:rPr>
              <a:t>Masters </a:t>
            </a:r>
            <a:r>
              <a:rPr lang="en-GB" b="1" dirty="0">
                <a:cs typeface="Helvetica" panose="020B0604020202020204" pitchFamily="34" charset="0"/>
              </a:rPr>
              <a:t>Skills Programme</a:t>
            </a:r>
            <a:r>
              <a:rPr lang="en-GB" dirty="0">
                <a:cs typeface="Helvetica" panose="020B0604020202020204" pitchFamily="34" charset="0"/>
              </a:rPr>
              <a:t>: </a:t>
            </a:r>
            <a:r>
              <a:rPr lang="en-GB" dirty="0">
                <a:cs typeface="Helvetica" panose="020B0604020202020204" pitchFamily="34" charset="0"/>
                <a:hlinkClick r:id="rId3"/>
              </a:rPr>
              <a:t>warwick.ac.uk/</a:t>
            </a:r>
            <a:r>
              <a:rPr lang="en-GB" dirty="0" err="1">
                <a:cs typeface="Helvetica" panose="020B0604020202020204" pitchFamily="34" charset="0"/>
                <a:hlinkClick r:id="rId3"/>
              </a:rPr>
              <a:t>maskills</a:t>
            </a:r>
            <a:endParaRPr lang="en-GB" dirty="0">
              <a:cs typeface="Helvetica" panose="020B0604020202020204" pitchFamily="34" charset="0"/>
            </a:endParaRPr>
          </a:p>
          <a:p>
            <a:pPr>
              <a:buNone/>
            </a:pPr>
            <a:endParaRPr lang="en-GB" dirty="0">
              <a:cs typeface="Helvetica" panose="020B0604020202020204" pitchFamily="34" charset="0"/>
            </a:endParaRPr>
          </a:p>
          <a:p>
            <a:pPr>
              <a:buNone/>
            </a:pPr>
            <a:r>
              <a:rPr lang="en-GB" dirty="0">
                <a:cs typeface="Helvetica" panose="020B0604020202020204" pitchFamily="34" charset="0"/>
              </a:rPr>
              <a:t>Follow us on Twitter: </a:t>
            </a:r>
            <a:r>
              <a:rPr lang="en-GB" b="1" dirty="0" smtClean="0">
                <a:cs typeface="Helvetica" panose="020B0604020202020204" pitchFamily="34" charset="0"/>
              </a:rPr>
              <a:t>@</a:t>
            </a:r>
            <a:r>
              <a:rPr lang="en-GB" b="1" dirty="0" err="1" smtClean="0">
                <a:cs typeface="Helvetica" panose="020B0604020202020204" pitchFamily="34" charset="0"/>
              </a:rPr>
              <a:t>warwickskills</a:t>
            </a:r>
            <a:r>
              <a:rPr lang="en-GB" b="1" dirty="0" smtClean="0">
                <a:cs typeface="Helvetica" panose="020B0604020202020204" pitchFamily="34" charset="0"/>
              </a:rPr>
              <a:t> </a:t>
            </a:r>
            <a:endParaRPr lang="en-GB" b="1" dirty="0">
              <a:cs typeface="Helvetica" panose="020B0604020202020204" pitchFamily="34" charset="0"/>
            </a:endParaRPr>
          </a:p>
          <a:p>
            <a:pPr>
              <a:buNone/>
            </a:pPr>
            <a:r>
              <a:rPr lang="en-GB" dirty="0"/>
              <a:t>Send us an email skills@warwick.ac.uk</a:t>
            </a:r>
          </a:p>
          <a:p>
            <a:pPr>
              <a:buNone/>
            </a:pPr>
            <a:endParaRPr lang="en-GB" dirty="0">
              <a:cs typeface="Helvetica" panose="020B0604020202020204" pitchFamily="34" charset="0"/>
            </a:endParaRPr>
          </a:p>
          <a:p>
            <a:pPr>
              <a:buNone/>
            </a:pPr>
            <a:r>
              <a:rPr lang="en-GB" dirty="0">
                <a:cs typeface="Helvetica" panose="020B0604020202020204" pitchFamily="34" charset="0"/>
              </a:rPr>
              <a:t>Talk to us in person:</a:t>
            </a:r>
          </a:p>
          <a:p>
            <a:r>
              <a:rPr lang="en-GB" b="1" dirty="0">
                <a:cs typeface="Helvetica" panose="020B0604020202020204" pitchFamily="34" charset="0"/>
              </a:rPr>
              <a:t>Student Careers &amp; Skills Helpdesk</a:t>
            </a:r>
            <a:r>
              <a:rPr lang="en-GB" dirty="0">
                <a:cs typeface="Helvetica" panose="020B0604020202020204" pitchFamily="34" charset="0"/>
              </a:rPr>
              <a:t>: Learning Grid, University House</a:t>
            </a:r>
          </a:p>
          <a:p>
            <a:r>
              <a:rPr lang="en-GB" dirty="0" smtClean="0"/>
              <a:t>Book a </a:t>
            </a:r>
            <a:r>
              <a:rPr lang="en-GB" dirty="0" smtClean="0">
                <a:hlinkClick r:id="rId4"/>
              </a:rPr>
              <a:t>skills advice </a:t>
            </a:r>
            <a:r>
              <a:rPr lang="en-GB" dirty="0" smtClean="0"/>
              <a:t>appointment </a:t>
            </a:r>
          </a:p>
        </p:txBody>
      </p:sp>
    </p:spTree>
    <p:extLst>
      <p:ext uri="{BB962C8B-B14F-4D97-AF65-F5344CB8AC3E}">
        <p14:creationId xmlns:p14="http://schemas.microsoft.com/office/powerpoint/2010/main" val="119449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What can we help you with?	</a:t>
            </a:r>
            <a:endParaRPr lang="en-GB" dirty="0"/>
          </a:p>
        </p:txBody>
      </p:sp>
      <p:sp>
        <p:nvSpPr>
          <p:cNvPr id="2" name="Oval Callout 1"/>
          <p:cNvSpPr/>
          <p:nvPr/>
        </p:nvSpPr>
        <p:spPr>
          <a:xfrm>
            <a:off x="6113780" y="4051353"/>
            <a:ext cx="2880320" cy="1062312"/>
          </a:xfrm>
          <a:prstGeom prst="wedgeEllipse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I’ve no idea what I want to do after </a:t>
            </a:r>
            <a:r>
              <a:rPr lang="en-GB" dirty="0" err="1"/>
              <a:t>uni</a:t>
            </a:r>
            <a:endParaRPr lang="en-GB" dirty="0"/>
          </a:p>
        </p:txBody>
      </p:sp>
      <p:sp>
        <p:nvSpPr>
          <p:cNvPr id="7" name="Oval Callout 6"/>
          <p:cNvSpPr/>
          <p:nvPr/>
        </p:nvSpPr>
        <p:spPr>
          <a:xfrm>
            <a:off x="5647321" y="1978337"/>
            <a:ext cx="3229508" cy="1220209"/>
          </a:xfrm>
          <a:prstGeom prst="wedgeEllipse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I don’t feel confident about achieving my goals</a:t>
            </a:r>
          </a:p>
        </p:txBody>
      </p:sp>
      <p:sp>
        <p:nvSpPr>
          <p:cNvPr id="8" name="Oval Callout 7"/>
          <p:cNvSpPr/>
          <p:nvPr/>
        </p:nvSpPr>
        <p:spPr>
          <a:xfrm>
            <a:off x="3254981" y="4140977"/>
            <a:ext cx="2599000" cy="972688"/>
          </a:xfrm>
          <a:prstGeom prst="wedgeEllipse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/>
              <a:t>How do I explain blips in my cv?</a:t>
            </a:r>
            <a:endParaRPr lang="en-GB" dirty="0"/>
          </a:p>
        </p:txBody>
      </p:sp>
      <p:sp>
        <p:nvSpPr>
          <p:cNvPr id="9" name="Oval Callout 8"/>
          <p:cNvSpPr/>
          <p:nvPr/>
        </p:nvSpPr>
        <p:spPr>
          <a:xfrm>
            <a:off x="637614" y="3159082"/>
            <a:ext cx="2375289" cy="981895"/>
          </a:xfrm>
          <a:prstGeom prst="wedgeEllipseCallou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I want to go on to further study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0" name="Oval Callout 9"/>
          <p:cNvSpPr/>
          <p:nvPr/>
        </p:nvSpPr>
        <p:spPr>
          <a:xfrm>
            <a:off x="395463" y="1180150"/>
            <a:ext cx="5234880" cy="151256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I know what I want to do but need help with applications/interviews/assessment centres/psychometric tests</a:t>
            </a:r>
          </a:p>
        </p:txBody>
      </p:sp>
    </p:spTree>
    <p:extLst>
      <p:ext uri="{BB962C8B-B14F-4D97-AF65-F5344CB8AC3E}">
        <p14:creationId xmlns:p14="http://schemas.microsoft.com/office/powerpoint/2010/main" val="279543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Student Careers &amp; Skills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Workshops </a:t>
            </a:r>
          </a:p>
          <a:p>
            <a:r>
              <a:rPr lang="en-US" dirty="0" smtClean="0"/>
              <a:t>One to one support</a:t>
            </a:r>
          </a:p>
          <a:p>
            <a:r>
              <a:rPr lang="en-US" dirty="0" smtClean="0"/>
              <a:t>Applications advice</a:t>
            </a:r>
          </a:p>
          <a:p>
            <a:r>
              <a:rPr lang="en-US" dirty="0" smtClean="0"/>
              <a:t>Mock interviews</a:t>
            </a:r>
          </a:p>
          <a:p>
            <a:r>
              <a:rPr lang="en-US" dirty="0" smtClean="0"/>
              <a:t>Employer events – fairs and talks</a:t>
            </a:r>
          </a:p>
          <a:p>
            <a:endParaRPr lang="en-US" dirty="0"/>
          </a:p>
          <a:p>
            <a:r>
              <a:rPr lang="en-US" dirty="0" smtClean="0"/>
              <a:t>All bookable through </a:t>
            </a:r>
            <a:r>
              <a:rPr lang="en-US" dirty="0" err="1" smtClean="0"/>
              <a:t>myAdvantage</a:t>
            </a:r>
            <a:endParaRPr lang="en-US" dirty="0" smtClean="0"/>
          </a:p>
          <a:p>
            <a:r>
              <a:rPr lang="en-US" dirty="0" smtClean="0"/>
              <a:t>Also, regular drop ins in Oculus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38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My Advantage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Access to:</a:t>
            </a:r>
          </a:p>
          <a:p>
            <a:endParaRPr lang="en-GB" dirty="0"/>
          </a:p>
          <a:p>
            <a:r>
              <a:rPr lang="en-GB" dirty="0" smtClean="0"/>
              <a:t>Vacancies</a:t>
            </a:r>
          </a:p>
          <a:p>
            <a:r>
              <a:rPr lang="en-GB" dirty="0" smtClean="0"/>
              <a:t>Careers Fairs</a:t>
            </a:r>
          </a:p>
          <a:p>
            <a:r>
              <a:rPr lang="en-GB" dirty="0" smtClean="0"/>
              <a:t>Employer talks</a:t>
            </a:r>
          </a:p>
          <a:p>
            <a:r>
              <a:rPr lang="en-GB" dirty="0" smtClean="0"/>
              <a:t>Sector events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1196752"/>
            <a:ext cx="6143360" cy="3455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189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Fairs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395536" y="1340768"/>
            <a:ext cx="8424936" cy="1656184"/>
          </a:xfrm>
        </p:spPr>
        <p:txBody>
          <a:bodyPr/>
          <a:lstStyle/>
          <a:p>
            <a:r>
              <a:rPr lang="en-GB" b="1" dirty="0" smtClean="0"/>
              <a:t>Autumn Fair </a:t>
            </a:r>
            <a:r>
              <a:rPr lang="en-GB" dirty="0" smtClean="0"/>
              <a:t>– 12 October 11-4</a:t>
            </a:r>
          </a:p>
          <a:p>
            <a:r>
              <a:rPr lang="en-GB" b="1" dirty="0" smtClean="0">
                <a:solidFill>
                  <a:srgbClr val="0070C0"/>
                </a:solidFill>
              </a:rPr>
              <a:t>Business Finance and Consulting </a:t>
            </a:r>
            <a:r>
              <a:rPr lang="en-GB" dirty="0" smtClean="0"/>
              <a:t>– 19 October 11-4</a:t>
            </a:r>
          </a:p>
          <a:p>
            <a:r>
              <a:rPr lang="en-GB" b="1" dirty="0" smtClean="0"/>
              <a:t>Law</a:t>
            </a:r>
            <a:r>
              <a:rPr lang="en-GB" dirty="0" smtClean="0"/>
              <a:t> – 24 October 1-4</a:t>
            </a:r>
          </a:p>
          <a:p>
            <a:r>
              <a:rPr lang="en-GB" b="1" dirty="0" smtClean="0">
                <a:solidFill>
                  <a:srgbClr val="0070C0"/>
                </a:solidFill>
              </a:rPr>
              <a:t>Engineering Science &amp; Technology </a:t>
            </a:r>
            <a:r>
              <a:rPr lang="en-GB" dirty="0" smtClean="0"/>
              <a:t>– 14 November 11-4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75196" y="419452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inherit"/>
              </a:rPr>
              <a:t>Warwick Careers Fair Plus App </a:t>
            </a: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 </a:t>
            </a:r>
            <a:r>
              <a:rPr kumimoji="0" lang="en-US" altLang="en-US" sz="16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 </a:t>
            </a:r>
            <a:r>
              <a:rPr kumimoji="0" lang="en-US" alt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  <a:endParaRPr kumimoji="0" lang="en-US" altLang="en-US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996952"/>
            <a:ext cx="7219801" cy="268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1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:\CY\Department Marketing\Images\Autumn Fair 2015\WP_20151015_00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2180284"/>
            <a:ext cx="4547029" cy="24049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ounded Rectangle 7"/>
          <p:cNvSpPr/>
          <p:nvPr/>
        </p:nvSpPr>
        <p:spPr>
          <a:xfrm>
            <a:off x="300067" y="116632"/>
            <a:ext cx="1967678" cy="11321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/>
              <a:t>Careers in the Public </a:t>
            </a:r>
            <a:r>
              <a:rPr lang="en-GB" b="1" dirty="0" smtClean="0"/>
              <a:t>Sector</a:t>
            </a:r>
            <a:endParaRPr lang="en-GB" dirty="0"/>
          </a:p>
          <a:p>
            <a:r>
              <a:rPr lang="en-GB" dirty="0" smtClean="0"/>
              <a:t>31 </a:t>
            </a:r>
            <a:r>
              <a:rPr lang="en-GB" dirty="0"/>
              <a:t>October (eve)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588224" y="156145"/>
            <a:ext cx="2263170" cy="1132148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/>
              <a:t>Investment Banking </a:t>
            </a:r>
            <a:r>
              <a:rPr lang="en-GB" b="1" dirty="0" smtClean="0"/>
              <a:t>Uncovered</a:t>
            </a:r>
            <a:endParaRPr lang="en-GB" dirty="0"/>
          </a:p>
          <a:p>
            <a:r>
              <a:rPr lang="en-GB" dirty="0" smtClean="0"/>
              <a:t>17 </a:t>
            </a:r>
            <a:r>
              <a:rPr lang="en-GB" dirty="0"/>
              <a:t>October </a:t>
            </a:r>
            <a:r>
              <a:rPr lang="en-GB" dirty="0" smtClean="0"/>
              <a:t>(</a:t>
            </a:r>
            <a:r>
              <a:rPr lang="en-GB" dirty="0"/>
              <a:t>eve)	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02186" y="1349568"/>
            <a:ext cx="65662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400" b="1" dirty="0" smtClean="0"/>
              <a:t>Sector events autumn term</a:t>
            </a:r>
            <a:endParaRPr lang="en-GB" sz="4400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338906" y="4735134"/>
            <a:ext cx="1967678" cy="1132148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/>
              <a:t>Human Resources </a:t>
            </a:r>
            <a:r>
              <a:rPr lang="en-GB" dirty="0" smtClean="0"/>
              <a:t>2 November </a:t>
            </a:r>
            <a:r>
              <a:rPr lang="en-GB" dirty="0"/>
              <a:t>(eve)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3779912" y="4735134"/>
            <a:ext cx="1967678" cy="1132148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/>
              <a:t>Technology in Professional Services</a:t>
            </a:r>
            <a:endParaRPr lang="en-GB" b="1" dirty="0"/>
          </a:p>
          <a:p>
            <a:r>
              <a:rPr lang="en-GB" dirty="0" smtClean="0"/>
              <a:t>7 November </a:t>
            </a:r>
            <a:r>
              <a:rPr lang="en-GB" dirty="0"/>
              <a:t>(eve)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6946802" y="4729711"/>
            <a:ext cx="1967678" cy="113214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/>
              <a:t>Retail</a:t>
            </a:r>
          </a:p>
          <a:p>
            <a:r>
              <a:rPr lang="en-GB" dirty="0" smtClean="0"/>
              <a:t>9 November </a:t>
            </a:r>
            <a:r>
              <a:rPr lang="en-GB" dirty="0"/>
              <a:t>(eve)</a:t>
            </a:r>
          </a:p>
        </p:txBody>
      </p:sp>
    </p:spTree>
    <p:extLst>
      <p:ext uri="{BB962C8B-B14F-4D97-AF65-F5344CB8AC3E}">
        <p14:creationId xmlns:p14="http://schemas.microsoft.com/office/powerpoint/2010/main" val="140304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95537" y="1340370"/>
            <a:ext cx="4968551" cy="4248869"/>
          </a:xfrm>
        </p:spPr>
        <p:txBody>
          <a:bodyPr/>
          <a:lstStyle/>
          <a:p>
            <a:pPr algn="ctr"/>
            <a:r>
              <a:rPr lang="en-GB" sz="2400" b="1" dirty="0" smtClean="0"/>
              <a:t>30 October</a:t>
            </a:r>
          </a:p>
          <a:p>
            <a:pPr algn="ctr"/>
            <a:endParaRPr lang="en-GB" sz="2400" b="1" dirty="0"/>
          </a:p>
          <a:p>
            <a:pPr algn="ctr"/>
            <a:r>
              <a:rPr lang="en-GB" sz="2400" b="1" dirty="0" smtClean="0"/>
              <a:t>4-7pm</a:t>
            </a:r>
          </a:p>
          <a:p>
            <a:pPr algn="ctr"/>
            <a:endParaRPr lang="en-GB" sz="2400" b="1" dirty="0"/>
          </a:p>
          <a:p>
            <a:pPr algn="ctr"/>
            <a:r>
              <a:rPr lang="en-GB" sz="2400" b="1" dirty="0" smtClean="0"/>
              <a:t>Range of employers</a:t>
            </a:r>
          </a:p>
          <a:p>
            <a:pPr algn="ctr"/>
            <a:r>
              <a:rPr lang="en-GB" sz="2400" b="1" dirty="0" smtClean="0"/>
              <a:t>Keynote Speakers: </a:t>
            </a:r>
            <a:r>
              <a:rPr lang="en-GB" sz="2400" b="1" dirty="0" err="1" smtClean="0"/>
              <a:t>Oxera</a:t>
            </a:r>
            <a:r>
              <a:rPr lang="en-GB" sz="2400" b="1" dirty="0" smtClean="0"/>
              <a:t> and Stephen Pope</a:t>
            </a:r>
          </a:p>
          <a:p>
            <a:pPr algn="ctr"/>
            <a:r>
              <a:rPr lang="en-GB" sz="2400" b="1" dirty="0" smtClean="0"/>
              <a:t>Workshops</a:t>
            </a:r>
            <a:endParaRPr lang="en-GB" sz="24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Economics careers evening</a:t>
            </a:r>
            <a:endParaRPr lang="en-GB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>
          <a:xfrm>
            <a:off x="5364088" y="1340768"/>
            <a:ext cx="3456161" cy="3456161"/>
          </a:xfrm>
        </p:spPr>
      </p:pic>
    </p:spTree>
    <p:extLst>
      <p:ext uri="{BB962C8B-B14F-4D97-AF65-F5344CB8AC3E}">
        <p14:creationId xmlns:p14="http://schemas.microsoft.com/office/powerpoint/2010/main" val="27490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Introducing Stephanie Redding</a:t>
            </a:r>
            <a:endParaRPr lang="en-GB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23728" y="1125488"/>
            <a:ext cx="4104233" cy="4104233"/>
          </a:xfrm>
        </p:spPr>
      </p:pic>
    </p:spTree>
    <p:extLst>
      <p:ext uri="{BB962C8B-B14F-4D97-AF65-F5344CB8AC3E}">
        <p14:creationId xmlns:p14="http://schemas.microsoft.com/office/powerpoint/2010/main" val="1461460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Get involved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sz="3200" dirty="0" smtClean="0"/>
              <a:t>We’re here to help!</a:t>
            </a:r>
          </a:p>
          <a:p>
            <a:endParaRPr lang="en-GB" sz="3200" dirty="0"/>
          </a:p>
          <a:p>
            <a:endParaRPr lang="en-GB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914" y="1070409"/>
            <a:ext cx="4543152" cy="454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277415"/>
      </p:ext>
    </p:extLst>
  </p:cSld>
  <p:clrMapOvr>
    <a:masterClrMapping/>
  </p:clrMapOvr>
</p:sld>
</file>

<file path=ppt/theme/theme1.xml><?xml version="1.0" encoding="utf-8"?>
<a:theme xmlns:a="http://schemas.openxmlformats.org/drawingml/2006/main" name="6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4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_1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8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W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8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6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1446</TotalTime>
  <Words>714</Words>
  <Application>Microsoft Office PowerPoint</Application>
  <PresentationFormat>On-screen Show (4:3)</PresentationFormat>
  <Paragraphs>150</Paragraphs>
  <Slides>18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18</vt:i4>
      </vt:variant>
    </vt:vector>
  </HeadingPairs>
  <TitlesOfParts>
    <vt:vector size="36" baseType="lpstr">
      <vt:lpstr>Arial</vt:lpstr>
      <vt:lpstr>Calibri</vt:lpstr>
      <vt:lpstr>Helvetica</vt:lpstr>
      <vt:lpstr>inherit</vt:lpstr>
      <vt:lpstr>6/12 Warwick</vt:lpstr>
      <vt:lpstr>4/12 Warwick</vt:lpstr>
      <vt:lpstr>1/12 Warwick</vt:lpstr>
      <vt:lpstr>8/12 Warwick</vt:lpstr>
      <vt:lpstr>6/12 University lockup</vt:lpstr>
      <vt:lpstr>4/12 university lockup</vt:lpstr>
      <vt:lpstr>8/12 University lockup</vt:lpstr>
      <vt:lpstr>1/12 University lockup</vt:lpstr>
      <vt:lpstr>6/12 departmental lockup</vt:lpstr>
      <vt:lpstr>4/12 departmental lockup</vt:lpstr>
      <vt:lpstr>1_1/12 departmental lockup</vt:lpstr>
      <vt:lpstr>8/12 departmental lockup</vt:lpstr>
      <vt:lpstr>W line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Patria, Jetinder</dc:creator>
  <cp:lastModifiedBy>Preston, Anna</cp:lastModifiedBy>
  <cp:revision>116</cp:revision>
  <dcterms:created xsi:type="dcterms:W3CDTF">2015-04-29T08:55:57Z</dcterms:created>
  <dcterms:modified xsi:type="dcterms:W3CDTF">2017-09-12T13:54:29Z</dcterms:modified>
</cp:coreProperties>
</file>