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3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8F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EC981: Topics in Public </a:t>
            </a:r>
            <a:r>
              <a:rPr lang="en-GB" dirty="0" smtClean="0"/>
              <a:t> Finance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Dr.</a:t>
            </a:r>
            <a:r>
              <a:rPr lang="en-GB" dirty="0" smtClean="0"/>
              <a:t> Atisha </a:t>
            </a:r>
            <a:r>
              <a:rPr lang="en-GB" dirty="0"/>
              <a:t>Ghosh</a:t>
            </a:r>
          </a:p>
          <a:p>
            <a:r>
              <a:rPr lang="en-GB" dirty="0"/>
              <a:t>MSc Optional </a:t>
            </a:r>
            <a:r>
              <a:rPr lang="en-GB" dirty="0" smtClean="0"/>
              <a:t>Module</a:t>
            </a:r>
          </a:p>
          <a:p>
            <a:r>
              <a:rPr lang="en-GB" dirty="0" smtClean="0"/>
              <a:t>2019-20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736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3394" y="623128"/>
            <a:ext cx="9612750" cy="1280890"/>
          </a:xfrm>
        </p:spPr>
        <p:txBody>
          <a:bodyPr>
            <a:normAutofit/>
          </a:bodyPr>
          <a:lstStyle/>
          <a:p>
            <a:r>
              <a:rPr lang="en-GB" sz="3400" dirty="0"/>
              <a:t>Why study Public </a:t>
            </a:r>
            <a:r>
              <a:rPr lang="en-GB" sz="3400" dirty="0" smtClean="0"/>
              <a:t>Economics/Public Finance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7967" y="1904018"/>
            <a:ext cx="9637311" cy="5264425"/>
          </a:xfrm>
        </p:spPr>
        <p:txBody>
          <a:bodyPr>
            <a:normAutofit/>
          </a:bodyPr>
          <a:lstStyle/>
          <a:p>
            <a:r>
              <a:rPr lang="en-GB" dirty="0" smtClean="0"/>
              <a:t>Study of the role of government in an economy</a:t>
            </a:r>
          </a:p>
          <a:p>
            <a:endParaRPr lang="en-GB" dirty="0" smtClean="0"/>
          </a:p>
          <a:p>
            <a:r>
              <a:rPr lang="en-GB" dirty="0" smtClean="0"/>
              <a:t>There </a:t>
            </a:r>
            <a:r>
              <a:rPr lang="en-GB" dirty="0"/>
              <a:t>are certain goods and services for which citizens generally do not tend to contribute </a:t>
            </a:r>
            <a:r>
              <a:rPr lang="en-GB" dirty="0" smtClean="0"/>
              <a:t>voluntarily or are inefficient to fund privately</a:t>
            </a:r>
            <a:endParaRPr lang="en-GB" dirty="0"/>
          </a:p>
          <a:p>
            <a:endParaRPr lang="en-US" dirty="0"/>
          </a:p>
          <a:p>
            <a:r>
              <a:rPr lang="en-GB" dirty="0"/>
              <a:t>It deals with the manner in which government objectives are pursued through the means of expenditures, revenues, debt management, and related transactions</a:t>
            </a:r>
          </a:p>
          <a:p>
            <a:endParaRPr lang="en-GB" dirty="0"/>
          </a:p>
          <a:p>
            <a:r>
              <a:rPr lang="en-GB" dirty="0"/>
              <a:t>Broadly, it tells us how decisions are reached in the public sector and how they are executed and controlled</a:t>
            </a:r>
          </a:p>
        </p:txBody>
      </p:sp>
    </p:spTree>
    <p:extLst>
      <p:ext uri="{BB962C8B-B14F-4D97-AF65-F5344CB8AC3E}">
        <p14:creationId xmlns:p14="http://schemas.microsoft.com/office/powerpoint/2010/main" val="1236987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6578" y="639487"/>
            <a:ext cx="10408354" cy="1280890"/>
          </a:xfrm>
        </p:spPr>
        <p:txBody>
          <a:bodyPr/>
          <a:lstStyle/>
          <a:p>
            <a:r>
              <a:rPr lang="en-GB" dirty="0"/>
              <a:t>Government Expenditure as a % of </a:t>
            </a:r>
            <a:r>
              <a:rPr lang="en-GB" dirty="0" smtClean="0"/>
              <a:t>GDP, 2011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967" y="1905000"/>
            <a:ext cx="7174556" cy="3933463"/>
          </a:xfrm>
          <a:ln>
            <a:solidFill>
              <a:schemeClr val="accent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9731023" y="3736622"/>
            <a:ext cx="237066" cy="225778"/>
          </a:xfrm>
          <a:prstGeom prst="rect">
            <a:avLst/>
          </a:prstGeom>
          <a:solidFill>
            <a:srgbClr val="F68F2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731023" y="4092222"/>
            <a:ext cx="237066" cy="22577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731023" y="4447822"/>
            <a:ext cx="237066" cy="22577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720345" y="3381022"/>
            <a:ext cx="237066" cy="22577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720345" y="3025421"/>
            <a:ext cx="237066" cy="2257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9720345" y="4823175"/>
            <a:ext cx="237066" cy="22577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9968088" y="2953643"/>
            <a:ext cx="2099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40 or more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9968088" y="3325125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30-40</a:t>
            </a:r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9968088" y="3657979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20-30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9957411" y="4029810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10-20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9998092" y="4410262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0-10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9998092" y="4751398"/>
            <a:ext cx="915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No data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246600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2050" y="376975"/>
            <a:ext cx="8911687" cy="1280890"/>
          </a:xfrm>
        </p:spPr>
        <p:txBody>
          <a:bodyPr/>
          <a:lstStyle/>
          <a:p>
            <a:pPr algn="ctr"/>
            <a:r>
              <a:rPr lang="en-GB" dirty="0"/>
              <a:t>Government Expenditure, by function, UK 2018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398" y="1748481"/>
            <a:ext cx="5200177" cy="4092146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968" y="1748481"/>
            <a:ext cx="5187263" cy="409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253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8153" y="418164"/>
            <a:ext cx="8911687" cy="1280890"/>
          </a:xfrm>
        </p:spPr>
        <p:txBody>
          <a:bodyPr/>
          <a:lstStyle/>
          <a:p>
            <a:r>
              <a:rPr lang="en-GB" dirty="0"/>
              <a:t>Breakdown of UK tax receipts 2017-18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491048"/>
            <a:ext cx="7922144" cy="4497859"/>
          </a:xfrm>
        </p:spPr>
      </p:pic>
    </p:spTree>
    <p:extLst>
      <p:ext uri="{BB962C8B-B14F-4D97-AF65-F5344CB8AC3E}">
        <p14:creationId xmlns:p14="http://schemas.microsoft.com/office/powerpoint/2010/main" val="3586308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 of the 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394200"/>
          </a:xfrm>
        </p:spPr>
        <p:txBody>
          <a:bodyPr/>
          <a:lstStyle/>
          <a:p>
            <a:r>
              <a:rPr lang="en-GB" dirty="0" smtClean="0"/>
              <a:t>Understand </a:t>
            </a:r>
            <a:r>
              <a:rPr lang="en-GB" dirty="0"/>
              <a:t>models of market failure and the necessity of government </a:t>
            </a:r>
            <a:r>
              <a:rPr lang="en-GB" dirty="0" smtClean="0"/>
              <a:t>intervention</a:t>
            </a:r>
          </a:p>
          <a:p>
            <a:endParaRPr lang="en-GB" dirty="0" smtClean="0"/>
          </a:p>
          <a:p>
            <a:r>
              <a:rPr lang="en-GB" dirty="0"/>
              <a:t>Introducing application of analytical tools to key policy issues relating to various activities of the government </a:t>
            </a:r>
          </a:p>
          <a:p>
            <a:endParaRPr lang="en-GB" dirty="0"/>
          </a:p>
          <a:p>
            <a:r>
              <a:rPr lang="en-GB" dirty="0" smtClean="0"/>
              <a:t>Understand </a:t>
            </a:r>
            <a:r>
              <a:rPr lang="en-GB" dirty="0"/>
              <a:t>the importance of </a:t>
            </a:r>
            <a:r>
              <a:rPr lang="en-GB" dirty="0" smtClean="0"/>
              <a:t>externalities and fiscal federalism</a:t>
            </a:r>
          </a:p>
          <a:p>
            <a:endParaRPr lang="en-GB" dirty="0"/>
          </a:p>
          <a:p>
            <a:r>
              <a:rPr lang="en-GB" dirty="0"/>
              <a:t>Understand the principles of </a:t>
            </a:r>
            <a:r>
              <a:rPr lang="en-GB" dirty="0" smtClean="0"/>
              <a:t>different kinds of taxations </a:t>
            </a:r>
            <a:r>
              <a:rPr lang="en-GB" dirty="0"/>
              <a:t>and their impact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4736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083" y="434924"/>
            <a:ext cx="8911687" cy="1280890"/>
          </a:xfrm>
        </p:spPr>
        <p:txBody>
          <a:bodyPr/>
          <a:lstStyle/>
          <a:p>
            <a:r>
              <a:rPr lang="en-GB" dirty="0" smtClean="0"/>
              <a:t>Module requirements </a:t>
            </a:r>
            <a:r>
              <a:rPr lang="en-GB" smtClean="0"/>
              <a:t>and assessments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0739" y="1292029"/>
            <a:ext cx="8915400" cy="3976084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Technical module: Students need to be proficient in analytical </a:t>
            </a:r>
            <a:r>
              <a:rPr lang="en-GB" dirty="0" smtClean="0"/>
              <a:t>tools learnt </a:t>
            </a:r>
            <a:r>
              <a:rPr lang="en-GB" dirty="0"/>
              <a:t>in Microeconomics and Macroeconomics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Exam/Assessments </a:t>
            </a:r>
            <a:r>
              <a:rPr lang="en-GB" dirty="0"/>
              <a:t>questions will be problem based: Understanding of concepts is important. </a:t>
            </a:r>
          </a:p>
          <a:p>
            <a:endParaRPr lang="en-GB" dirty="0" smtClean="0"/>
          </a:p>
          <a:p>
            <a:r>
              <a:rPr lang="en-GB" dirty="0" smtClean="0"/>
              <a:t>2 assessments, each worth 10% and a final examination worth 80%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63C8E379-667D-9F4E-B619-2EA0D3EC9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185" y="4500857"/>
            <a:ext cx="2431583" cy="2269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144269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364</TotalTime>
  <Words>225</Words>
  <Application>Microsoft Office PowerPoint</Application>
  <PresentationFormat>Widescreen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Wisp</vt:lpstr>
      <vt:lpstr>EC981: Topics in Public  Finance</vt:lpstr>
      <vt:lpstr>Why study Public Economics/Public Finance</vt:lpstr>
      <vt:lpstr>Government Expenditure as a % of GDP, 2011</vt:lpstr>
      <vt:lpstr>Government Expenditure, by function, UK 2018</vt:lpstr>
      <vt:lpstr>Breakdown of UK tax receipts 2017-18</vt:lpstr>
      <vt:lpstr>Objectives of the module</vt:lpstr>
      <vt:lpstr>Module requirements and assessments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EC981: Topics in Public Economics</dc:title>
  <dc:creator>Ghosh, Atisha</dc:creator>
  <cp:lastModifiedBy>Allen, Joshua</cp:lastModifiedBy>
  <cp:revision>21</cp:revision>
  <dcterms:created xsi:type="dcterms:W3CDTF">2018-09-27T09:49:38Z</dcterms:created>
  <dcterms:modified xsi:type="dcterms:W3CDTF">2019-09-30T08:37:27Z</dcterms:modified>
</cp:coreProperties>
</file>