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61" r:id="rId3"/>
    <p:sldId id="257" r:id="rId4"/>
    <p:sldId id="258" r:id="rId5"/>
    <p:sldId id="287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C8937B-3134-4D87-AEAD-345DEB4CB625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D1FC95-1FD2-401E-B104-48AE84F085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15945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1FC95-1FD2-401E-B104-48AE84F0852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68704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2DF45-27DB-470E-8192-AA6EC29B364D}" type="datetimeFigureOut">
              <a:rPr lang="en-GB" smtClean="0"/>
              <a:pPr/>
              <a:t>23/09/2019</a:t>
            </a:fld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48ADE-8EDC-420B-B66D-968745A2265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2DF45-27DB-470E-8192-AA6EC29B364D}" type="datetimeFigureOut">
              <a:rPr lang="en-GB" smtClean="0"/>
              <a:pPr/>
              <a:t>23/09/2019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48ADE-8EDC-420B-B66D-968745A2265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2DF45-27DB-470E-8192-AA6EC29B364D}" type="datetimeFigureOut">
              <a:rPr lang="en-GB" smtClean="0"/>
              <a:pPr/>
              <a:t>23/09/2019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48ADE-8EDC-420B-B66D-968745A2265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2DF45-27DB-470E-8192-AA6EC29B364D}" type="datetimeFigureOut">
              <a:rPr lang="en-GB" smtClean="0"/>
              <a:pPr/>
              <a:t>23/09/2019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48ADE-8EDC-420B-B66D-968745A2265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2DF45-27DB-470E-8192-AA6EC29B364D}" type="datetimeFigureOut">
              <a:rPr lang="en-GB" smtClean="0"/>
              <a:pPr/>
              <a:t>23/09/2019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48ADE-8EDC-420B-B66D-968745A2265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2DF45-27DB-470E-8192-AA6EC29B364D}" type="datetimeFigureOut">
              <a:rPr lang="en-GB" smtClean="0"/>
              <a:pPr/>
              <a:t>23/09/2019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48ADE-8EDC-420B-B66D-968745A2265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2DF45-27DB-470E-8192-AA6EC29B364D}" type="datetimeFigureOut">
              <a:rPr lang="en-GB" smtClean="0"/>
              <a:pPr/>
              <a:t>23/09/2019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48ADE-8EDC-420B-B66D-968745A2265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2DF45-27DB-470E-8192-AA6EC29B364D}" type="datetimeFigureOut">
              <a:rPr lang="en-GB" smtClean="0"/>
              <a:pPr/>
              <a:t>23/09/2019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48ADE-8EDC-420B-B66D-968745A2265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2DF45-27DB-470E-8192-AA6EC29B364D}" type="datetimeFigureOut">
              <a:rPr lang="en-GB" smtClean="0"/>
              <a:pPr/>
              <a:t>23/09/2019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48ADE-8EDC-420B-B66D-968745A2265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2DF45-27DB-470E-8192-AA6EC29B364D}" type="datetimeFigureOut">
              <a:rPr lang="en-GB" smtClean="0"/>
              <a:pPr/>
              <a:t>23/09/2019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48ADE-8EDC-420B-B66D-968745A2265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2DF45-27DB-470E-8192-AA6EC29B364D}" type="datetimeFigureOut">
              <a:rPr lang="en-GB" smtClean="0"/>
              <a:pPr/>
              <a:t>23/09/2019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5448ADE-8EDC-420B-B66D-968745A2265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DF2DF45-27DB-470E-8192-AA6EC29B364D}" type="datetimeFigureOut">
              <a:rPr lang="en-GB" smtClean="0"/>
              <a:pPr/>
              <a:t>23/09/2019</a:t>
            </a:fld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5448ADE-8EDC-420B-B66D-968745A2265C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052736"/>
            <a:ext cx="7772400" cy="1470025"/>
          </a:xfrm>
        </p:spPr>
        <p:txBody>
          <a:bodyPr>
            <a:noAutofit/>
          </a:bodyPr>
          <a:lstStyle/>
          <a:p>
            <a:r>
              <a:rPr lang="en-GB" sz="5400" dirty="0" smtClean="0"/>
              <a:t>EC984</a:t>
            </a:r>
            <a:br>
              <a:rPr lang="en-GB" sz="5400" dirty="0" smtClean="0"/>
            </a:br>
            <a:r>
              <a:rPr lang="en-GB" sz="5400" dirty="0" smtClean="0"/>
              <a:t>Experimental Economics</a:t>
            </a:r>
            <a:endParaRPr lang="en-GB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12976"/>
            <a:ext cx="7084368" cy="2713856"/>
          </a:xfrm>
        </p:spPr>
        <p:txBody>
          <a:bodyPr>
            <a:normAutofit/>
          </a:bodyPr>
          <a:lstStyle/>
          <a:p>
            <a:r>
              <a:rPr lang="en-GB" sz="3600" b="1" dirty="0" smtClean="0"/>
              <a:t>Course Outline</a:t>
            </a:r>
            <a:endParaRPr lang="en-GB" sz="3600" b="1" dirty="0" smtClean="0">
              <a:solidFill>
                <a:schemeClr val="tx1"/>
              </a:solidFill>
            </a:endParaRPr>
          </a:p>
          <a:p>
            <a:endParaRPr lang="en-GB" sz="3600" dirty="0"/>
          </a:p>
          <a:p>
            <a:r>
              <a:rPr lang="en-GB" sz="3600" dirty="0" smtClean="0"/>
              <a:t>Prof Daniel Sgroi</a:t>
            </a:r>
            <a:endParaRPr lang="en-GB" sz="3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Course Objectives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To enable you to understand why experiments are now an important part of Economics.</a:t>
            </a:r>
          </a:p>
          <a:p>
            <a:r>
              <a:rPr lang="en-GB" dirty="0" smtClean="0"/>
              <a:t>To appreciate when and where experiments can and should be used.</a:t>
            </a:r>
          </a:p>
          <a:p>
            <a:r>
              <a:rPr lang="en-GB" dirty="0" smtClean="0"/>
              <a:t>To give a primer on how to design and run an experiment.</a:t>
            </a:r>
          </a:p>
          <a:p>
            <a:r>
              <a:rPr lang="en-GB" dirty="0" smtClean="0"/>
              <a:t>To be able to understand and critique published experiments.</a:t>
            </a:r>
          </a:p>
          <a:p>
            <a:r>
              <a:rPr lang="en-GB" dirty="0" smtClean="0"/>
              <a:t>To examine closely a series of important experimental papers and issues.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Lectures &amp; Assessment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Lecturers: Prof Daniel Sgroi &amp; Dr Chris Roth.</a:t>
            </a:r>
          </a:p>
          <a:p>
            <a:r>
              <a:rPr lang="en-GB" dirty="0" smtClean="0"/>
              <a:t>Lectures:</a:t>
            </a:r>
          </a:p>
          <a:p>
            <a:pPr lvl="1"/>
            <a:r>
              <a:rPr lang="en-GB" dirty="0" smtClean="0"/>
              <a:t>Lectures 1-2 (4 </a:t>
            </a:r>
            <a:r>
              <a:rPr lang="en-GB" dirty="0"/>
              <a:t>hours): Experimental </a:t>
            </a:r>
            <a:r>
              <a:rPr lang="en-GB" dirty="0" smtClean="0"/>
              <a:t>Methodology.</a:t>
            </a:r>
            <a:endParaRPr lang="en-GB" dirty="0"/>
          </a:p>
          <a:p>
            <a:pPr lvl="1"/>
            <a:r>
              <a:rPr lang="en-GB" dirty="0"/>
              <a:t>Lectures </a:t>
            </a:r>
            <a:r>
              <a:rPr lang="en-GB" dirty="0" smtClean="0"/>
              <a:t>3-9 </a:t>
            </a:r>
            <a:r>
              <a:rPr lang="en-GB" dirty="0"/>
              <a:t>(</a:t>
            </a:r>
            <a:r>
              <a:rPr lang="en-GB" dirty="0" smtClean="0"/>
              <a:t>14 </a:t>
            </a:r>
            <a:r>
              <a:rPr lang="en-GB" dirty="0"/>
              <a:t>hours): Case </a:t>
            </a:r>
            <a:r>
              <a:rPr lang="en-GB" dirty="0" smtClean="0"/>
              <a:t>Studies/Special Topics.</a:t>
            </a:r>
            <a:endParaRPr lang="en-GB" dirty="0"/>
          </a:p>
          <a:p>
            <a:pPr lvl="1"/>
            <a:r>
              <a:rPr lang="en-GB" dirty="0"/>
              <a:t>Lecture </a:t>
            </a:r>
            <a:r>
              <a:rPr lang="en-GB" dirty="0" smtClean="0"/>
              <a:t>10 (term 3, 1 hour): Assessment/Exam Prep.</a:t>
            </a:r>
          </a:p>
          <a:p>
            <a:r>
              <a:rPr lang="en-GB" dirty="0" smtClean="0"/>
              <a:t>Seminars: 8 hours, which will hopefully include a tour of an active experimental lab.</a:t>
            </a:r>
          </a:p>
          <a:p>
            <a:r>
              <a:rPr lang="en-GB" dirty="0" smtClean="0"/>
              <a:t>Assessment:</a:t>
            </a:r>
          </a:p>
          <a:p>
            <a:pPr lvl="1"/>
            <a:r>
              <a:rPr lang="en-GB" dirty="0" smtClean="0"/>
              <a:t>MSc BES: assessed essay.</a:t>
            </a:r>
          </a:p>
          <a:p>
            <a:pPr lvl="1"/>
            <a:r>
              <a:rPr lang="en-GB" dirty="0"/>
              <a:t>O</a:t>
            </a:r>
            <a:r>
              <a:rPr lang="en-GB" dirty="0" smtClean="0"/>
              <a:t>ther MScs: 2 hour exam.</a:t>
            </a:r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692696"/>
            <a:ext cx="8229600" cy="1143000"/>
          </a:xfrm>
        </p:spPr>
        <p:txBody>
          <a:bodyPr/>
          <a:lstStyle/>
          <a:p>
            <a:r>
              <a:rPr lang="en-GB" dirty="0" smtClean="0"/>
              <a:t>Case Studies/Special </a:t>
            </a:r>
            <a:r>
              <a:rPr lang="en-GB" dirty="0" err="1" smtClean="0"/>
              <a:t>topcs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661872"/>
          </a:xfrm>
        </p:spPr>
        <p:txBody>
          <a:bodyPr>
            <a:normAutofit fontScale="92500"/>
          </a:bodyPr>
          <a:lstStyle/>
          <a:p>
            <a:r>
              <a:rPr lang="en-GB" dirty="0" smtClean="0"/>
              <a:t>The 7 case studies/special topics for this year are:</a:t>
            </a:r>
          </a:p>
          <a:p>
            <a:pPr marL="880110" lvl="1" indent="-514350">
              <a:buFont typeface="+mj-lt"/>
              <a:buAutoNum type="arabicPeriod"/>
            </a:pPr>
            <a:r>
              <a:rPr lang="en-GB" dirty="0" smtClean="0"/>
              <a:t>Rationality and expected utility.</a:t>
            </a:r>
          </a:p>
          <a:p>
            <a:pPr marL="880110" lvl="1" indent="-514350">
              <a:buFont typeface="+mj-lt"/>
              <a:buAutoNum type="arabicPeriod"/>
            </a:pPr>
            <a:r>
              <a:rPr lang="en-GB" dirty="0" smtClean="0"/>
              <a:t>Heuristics and the work of </a:t>
            </a:r>
            <a:r>
              <a:rPr lang="en-GB" dirty="0" err="1" smtClean="0"/>
              <a:t>Kahneman</a:t>
            </a:r>
            <a:r>
              <a:rPr lang="en-GB" dirty="0" smtClean="0"/>
              <a:t> &amp; </a:t>
            </a:r>
            <a:r>
              <a:rPr lang="en-GB" dirty="0" err="1" smtClean="0"/>
              <a:t>Tversky</a:t>
            </a:r>
            <a:r>
              <a:rPr lang="en-GB" dirty="0" smtClean="0"/>
              <a:t>.</a:t>
            </a:r>
          </a:p>
          <a:p>
            <a:pPr marL="880110" lvl="1" indent="-514350">
              <a:buFont typeface="+mj-lt"/>
              <a:buAutoNum type="arabicPeriod"/>
            </a:pPr>
            <a:r>
              <a:rPr lang="en-GB" dirty="0" smtClean="0"/>
              <a:t>Mood Induction in the laboratory.</a:t>
            </a:r>
          </a:p>
          <a:p>
            <a:pPr marL="880110" lvl="1" indent="-514350" fontAlgn="base">
              <a:buFont typeface="+mj-lt"/>
              <a:buAutoNum type="arabicPeriod"/>
            </a:pPr>
            <a:r>
              <a:rPr lang="en-GB" dirty="0"/>
              <a:t>Measuring of subjective beliefs and subjective uncertainty and designing information provision </a:t>
            </a:r>
            <a:r>
              <a:rPr lang="en-GB" dirty="0" smtClean="0"/>
              <a:t>experiments.</a:t>
            </a:r>
            <a:endParaRPr lang="en-GB" dirty="0"/>
          </a:p>
          <a:p>
            <a:pPr marL="880110" lvl="1" indent="-514350" fontAlgn="base">
              <a:buFont typeface="+mj-lt"/>
              <a:buAutoNum type="arabicPeriod"/>
            </a:pPr>
            <a:r>
              <a:rPr lang="en-GB" dirty="0" smtClean="0"/>
              <a:t>Demand effects </a:t>
            </a:r>
            <a:r>
              <a:rPr lang="en-GB" dirty="0"/>
              <a:t>and social desirability </a:t>
            </a:r>
            <a:r>
              <a:rPr lang="en-GB" dirty="0" smtClean="0"/>
              <a:t>bias.</a:t>
            </a:r>
            <a:endParaRPr lang="en-GB" dirty="0"/>
          </a:p>
          <a:p>
            <a:pPr marL="880110" lvl="1" indent="-514350" fontAlgn="base">
              <a:buFont typeface="+mj-lt"/>
              <a:buAutoNum type="arabicPeriod"/>
            </a:pPr>
            <a:r>
              <a:rPr lang="en-GB" dirty="0" smtClean="0"/>
              <a:t>Moral values.</a:t>
            </a:r>
            <a:endParaRPr lang="en-GB" dirty="0"/>
          </a:p>
          <a:p>
            <a:pPr marL="880110" lvl="1" indent="-514350" fontAlgn="base">
              <a:buFont typeface="+mj-lt"/>
              <a:buAutoNum type="arabicPeriod"/>
            </a:pPr>
            <a:r>
              <a:rPr lang="en-GB" dirty="0" smtClean="0"/>
              <a:t>Measuring </a:t>
            </a:r>
            <a:r>
              <a:rPr lang="en-GB" dirty="0"/>
              <a:t>preferences using experiments and </a:t>
            </a:r>
            <a:r>
              <a:rPr lang="en-GB" dirty="0" smtClean="0"/>
              <a:t>surveys.</a:t>
            </a:r>
          </a:p>
          <a:p>
            <a:pPr fontAlgn="base"/>
            <a:r>
              <a:rPr lang="en-GB" dirty="0" smtClean="0"/>
              <a:t>Note that this might be changed slightly prior to the start of the course.</a:t>
            </a:r>
            <a:endParaRPr lang="en-GB" dirty="0"/>
          </a:p>
          <a:p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Who Should Take the Course?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47088"/>
            <a:ext cx="8229600" cy="4477512"/>
          </a:xfrm>
        </p:spPr>
        <p:txBody>
          <a:bodyPr>
            <a:normAutofit/>
          </a:bodyPr>
          <a:lstStyle/>
          <a:p>
            <a:r>
              <a:rPr lang="en-GB" sz="2400" dirty="0"/>
              <a:t>Experimental economics is not behavioural economics</a:t>
            </a:r>
            <a:r>
              <a:rPr lang="en-GB" sz="2400" dirty="0" smtClean="0"/>
              <a:t>! This is a </a:t>
            </a:r>
            <a:r>
              <a:rPr lang="en-GB" sz="2400" dirty="0"/>
              <a:t>practical/methodological </a:t>
            </a:r>
            <a:r>
              <a:rPr lang="en-GB" sz="2400" dirty="0" smtClean="0"/>
              <a:t>course.</a:t>
            </a:r>
            <a:endParaRPr lang="en-GB" sz="2400" dirty="0"/>
          </a:p>
          <a:p>
            <a:r>
              <a:rPr lang="en-GB" sz="2400" dirty="0" smtClean="0"/>
              <a:t>For </a:t>
            </a:r>
            <a:r>
              <a:rPr lang="en-GB" sz="2400" dirty="0"/>
              <a:t>the </a:t>
            </a:r>
            <a:r>
              <a:rPr lang="en-GB" sz="2400" b="1" dirty="0"/>
              <a:t>MSc </a:t>
            </a:r>
            <a:r>
              <a:rPr lang="en-GB" sz="2400" b="1" dirty="0" smtClean="0"/>
              <a:t>BES</a:t>
            </a:r>
            <a:r>
              <a:rPr lang="en-GB" sz="2400" dirty="0" smtClean="0"/>
              <a:t>, options are 5 from 6 (incl. EC984) so this is almost a core module. MSc </a:t>
            </a:r>
            <a:r>
              <a:rPr lang="en-GB" sz="2400" dirty="0"/>
              <a:t>BES students </a:t>
            </a:r>
            <a:r>
              <a:rPr lang="en-GB" sz="2400" dirty="0" smtClean="0"/>
              <a:t>undertake </a:t>
            </a:r>
            <a:r>
              <a:rPr lang="en-GB" sz="2400" dirty="0"/>
              <a:t>a project (PS916</a:t>
            </a:r>
            <a:r>
              <a:rPr lang="en-GB" sz="2400" dirty="0" smtClean="0"/>
              <a:t>) that might include an experiment so EC984 is almost essential.</a:t>
            </a:r>
            <a:endParaRPr lang="en-GB" sz="2400" dirty="0"/>
          </a:p>
          <a:p>
            <a:r>
              <a:rPr lang="en-GB" sz="2400" dirty="0" smtClean="0"/>
              <a:t>For </a:t>
            </a:r>
            <a:r>
              <a:rPr lang="en-GB" sz="2400" b="1" dirty="0" smtClean="0"/>
              <a:t>other MScs</a:t>
            </a:r>
            <a:r>
              <a:rPr lang="en-GB" sz="2400" dirty="0" smtClean="0"/>
              <a:t>, EC984 might also be of interest:</a:t>
            </a:r>
            <a:endParaRPr lang="en-GB" sz="2400" dirty="0"/>
          </a:p>
          <a:p>
            <a:pPr lvl="1"/>
            <a:r>
              <a:rPr lang="en-GB" sz="2000" dirty="0"/>
              <a:t>Thinking of including/discussing experimental papers in an MSc dissertation?</a:t>
            </a:r>
          </a:p>
          <a:p>
            <a:pPr lvl="1"/>
            <a:r>
              <a:rPr lang="en-GB" sz="2000" dirty="0" smtClean="0"/>
              <a:t>Thinking </a:t>
            </a:r>
            <a:r>
              <a:rPr lang="en-GB" sz="2000" dirty="0"/>
              <a:t>or running an experiment in a PhD?</a:t>
            </a:r>
          </a:p>
          <a:p>
            <a:pPr lvl="1"/>
            <a:r>
              <a:rPr lang="en-GB" sz="2000" dirty="0" smtClean="0"/>
              <a:t>Intellectual </a:t>
            </a:r>
            <a:r>
              <a:rPr lang="en-GB" sz="2000" dirty="0"/>
              <a:t>curiosity about experiments?</a:t>
            </a:r>
          </a:p>
        </p:txBody>
      </p:sp>
    </p:spTree>
    <p:extLst>
      <p:ext uri="{BB962C8B-B14F-4D97-AF65-F5344CB8AC3E}">
        <p14:creationId xmlns:p14="http://schemas.microsoft.com/office/powerpoint/2010/main" val="42743856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270</TotalTime>
  <Words>324</Words>
  <Application>Microsoft Office PowerPoint</Application>
  <PresentationFormat>On-screen Show (4:3)</PresentationFormat>
  <Paragraphs>38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Calibri</vt:lpstr>
      <vt:lpstr>Constantia</vt:lpstr>
      <vt:lpstr>Wingdings 2</vt:lpstr>
      <vt:lpstr>Flow</vt:lpstr>
      <vt:lpstr>EC984 Experimental Economics</vt:lpstr>
      <vt:lpstr>Course Objectives</vt:lpstr>
      <vt:lpstr>Lectures &amp; Assessment</vt:lpstr>
      <vt:lpstr>Case Studies/Special topcs</vt:lpstr>
      <vt:lpstr>Who Should Take the Course?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EC984 Experimental Economics</dc:title>
  <dc:creator>Daniel Sgroi</dc:creator>
  <cp:lastModifiedBy>Allen, Joshua</cp:lastModifiedBy>
  <cp:revision>41</cp:revision>
  <dcterms:created xsi:type="dcterms:W3CDTF">2014-12-17T12:22:41Z</dcterms:created>
  <dcterms:modified xsi:type="dcterms:W3CDTF">2019-09-23T11:04:26Z</dcterms:modified>
</cp:coreProperties>
</file>