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636FE-E804-471E-B865-C451E93151C6}" type="datetimeFigureOut">
              <a:rPr lang="en-GB" smtClean="0"/>
              <a:t>03/10/2019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B65BD-1A4E-457B-B92E-A2FD0B01DF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157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1E5C6-8D97-43DE-9009-5878678E92FF}" type="datetimeFigureOut">
              <a:rPr lang="en-GB" smtClean="0"/>
              <a:t>03/10/2019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1C89D-68AA-413B-B554-ACEB5AEC24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68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6ABEBE6-D441-423B-AFEB-3758951FD850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A1368-DAD0-4620-84BE-7ADE59568C79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973E520-45E1-47EC-98B1-ECB82F7B8392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0FB2-5B39-4FEB-B216-59FBA93576B1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CDCAB62-FD35-4717-A77E-54E2BA6E053F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1527-62FF-4C86-AC04-9B5A3ED70582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C7F-074D-4117-AC71-FC7269AFC303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E5D1-CBA0-4FD2-A8F8-0C36F0E617CE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B19D9-C80D-4F35-999C-6DE4DCB31EB8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6C0492-93BB-4AD3-8391-F0F2BCBA3198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0BEE-3F5C-43F2-B249-0D058831C1B2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A1EE78C-677A-4AE6-A123-5806DC78B1AE}" type="datetime1">
              <a:rPr lang="en-US" smtClean="0"/>
              <a:t>10/3/2019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alexander.dobson@warwick.ac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>
                <a:cs typeface="Times New Roman" panose="02020603050405020304" pitchFamily="18" charset="0"/>
              </a:rPr>
              <a:t>Ec989 Behavioural Economics: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016000"/>
            <a:ext cx="11029615" cy="4375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Lecturers:</a:t>
            </a:r>
          </a:p>
          <a:p>
            <a:pPr marL="514350" indent="-514350">
              <a:buFont typeface="+mj-lt"/>
              <a:buAutoNum type="romanUcPeriod"/>
            </a:pPr>
            <a:r>
              <a:rPr lang="en-GB" dirty="0"/>
              <a:t>Alexander Dobson (module leader)</a:t>
            </a:r>
          </a:p>
          <a:p>
            <a:pPr marL="514350" indent="-514350">
              <a:buFont typeface="+mj-lt"/>
              <a:buAutoNum type="romanUcPeriod"/>
            </a:pPr>
            <a:r>
              <a:rPr lang="en-GB" dirty="0"/>
              <a:t>Lory Barile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An introduction to the wide spectrum of topics in Behavioural Economics</a:t>
            </a:r>
          </a:p>
          <a:p>
            <a:r>
              <a:rPr lang="en-GB" dirty="0"/>
              <a:t>Aim: complement benchmark microeconomic approaches by exploring the psychological foundations of economic behaviour and experience in explicit contrast to standard rational choice models</a:t>
            </a:r>
          </a:p>
          <a:p>
            <a:r>
              <a:rPr lang="en-GB" dirty="0"/>
              <a:t>A young and exciting field! And increasingly influential in academia and policymaking</a:t>
            </a:r>
          </a:p>
          <a:p>
            <a:endParaRPr lang="en-GB" sz="800" dirty="0"/>
          </a:p>
          <a:p>
            <a:pPr marL="0" indent="0">
              <a:buNone/>
            </a:pPr>
            <a:r>
              <a:rPr lang="en-GB" dirty="0"/>
              <a:t>9 x 2 hour lectures, 4 x bi-weekly seminars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7E6882F-D71B-4F59-8E97-7F9EB3E92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412" y="2225525"/>
            <a:ext cx="1546982" cy="15469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B0A33DB-21F2-47C8-8A8E-19F716275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233" y="2224315"/>
            <a:ext cx="1546983" cy="154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62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D74197-79E9-43E3-84F8-5BAD18A2F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>
                <a:cs typeface="Times New Roman" panose="02020603050405020304" pitchFamily="18" charset="0"/>
              </a:rPr>
              <a:t>Ec989 Behavioural Economics: Course Structure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38F796-4439-4589-B2FF-17386746C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5"/>
            <a:ext cx="11029615" cy="3975349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Prospect Theory and Reference-dependent Preferences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Present Bias and Procrastination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Social Preferences and Economic </a:t>
            </a:r>
            <a:r>
              <a:rPr lang="en-US" dirty="0" err="1"/>
              <a:t>Behaviour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Behavioural</a:t>
            </a:r>
            <a:r>
              <a:rPr lang="en-US" dirty="0"/>
              <a:t> Economics and Nudging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Non-Standard Beliefs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Subjective Well-being and Utility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Status and Social Comparison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Subjective Well-being, Macro and Policy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A5C1ACE-1320-40D8-9DE7-08E96FC1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9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48C2D2-30D6-4C58-9402-D6E9F38B1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>
                <a:cs typeface="Times New Roman" panose="02020603050405020304" pitchFamily="18" charset="0"/>
              </a:rPr>
              <a:t>Ec989 Behavioural Economics: Assessment and Contact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CEDE84D-652C-4466-B135-57D518E2A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342685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Assessment:</a:t>
            </a:r>
          </a:p>
          <a:p>
            <a:r>
              <a:rPr lang="en-US" dirty="0"/>
              <a:t>18 CATS – 2 hour exam in May, 2 questions from 5 (each specific to one of the 8 topics)</a:t>
            </a:r>
          </a:p>
          <a:p>
            <a:r>
              <a:rPr lang="en-US" dirty="0"/>
              <a:t>BES students: 15 CATS – Coursework (100%), 4000-word essay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dirty="0"/>
              <a:t>Further details:</a:t>
            </a:r>
          </a:p>
          <a:p>
            <a:pPr marL="0" indent="0">
              <a:buNone/>
            </a:pPr>
            <a:r>
              <a:rPr lang="en-US" dirty="0"/>
              <a:t>Email: </a:t>
            </a:r>
            <a:r>
              <a:rPr lang="en-US" dirty="0">
                <a:hlinkClick r:id="rId2"/>
              </a:rPr>
              <a:t>alexander.dobson@warwick.ac.uk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Office hour: Thursday 2-4 in S2.139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3C13069-D641-40D0-945E-A0B1BCEC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13073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2351</TotalTime>
  <Words>174</Words>
  <Application>Microsoft Office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Gill Sans MT</vt:lpstr>
      <vt:lpstr>Times New Roman</vt:lpstr>
      <vt:lpstr>Wingdings 2</vt:lpstr>
      <vt:lpstr>Dividend</vt:lpstr>
      <vt:lpstr>Ec989 Behavioural Economics: Overview</vt:lpstr>
      <vt:lpstr>Ec989 Behavioural Economics: Course Structure</vt:lpstr>
      <vt:lpstr>Ec989 Behavioural Economics: Assessment and 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Behavioural Economics</dc:title>
  <dc:creator>Alex</dc:creator>
  <cp:lastModifiedBy>Allen, Joshua</cp:lastModifiedBy>
  <cp:revision>271</cp:revision>
  <dcterms:created xsi:type="dcterms:W3CDTF">2016-07-25T19:47:00Z</dcterms:created>
  <dcterms:modified xsi:type="dcterms:W3CDTF">2019-10-03T13:56:14Z</dcterms:modified>
</cp:coreProperties>
</file>