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2F750B-359F-4D9F-9A69-8D22C9DD38E8}" v="27" dt="2019-09-25T10:44: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924" autoAdjust="0"/>
    <p:restoredTop sz="73142" autoAdjust="0"/>
  </p:normalViewPr>
  <p:slideViewPr>
    <p:cSldViewPr snapToGrid="0">
      <p:cViewPr varScale="1">
        <p:scale>
          <a:sx n="84" d="100"/>
          <a:sy n="84" d="100"/>
        </p:scale>
        <p:origin x="1920"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sleide Zissimos" userId="8991d521764e5c63" providerId="LiveId" clId="{652F750B-359F-4D9F-9A69-8D22C9DD38E8}"/>
    <pc:docChg chg="undo custSel mod addSld delSld modSld">
      <pc:chgData name="Isleide Zissimos" userId="8991d521764e5c63" providerId="LiveId" clId="{652F750B-359F-4D9F-9A69-8D22C9DD38E8}" dt="2019-09-25T10:44:49.630" v="1574" actId="122"/>
      <pc:docMkLst>
        <pc:docMk/>
      </pc:docMkLst>
      <pc:sldChg chg="addSp delSp delDesignElem">
        <pc:chgData name="Isleide Zissimos" userId="8991d521764e5c63" providerId="LiveId" clId="{652F750B-359F-4D9F-9A69-8D22C9DD38E8}" dt="2019-09-25T10:34:27.662" v="1324"/>
        <pc:sldMkLst>
          <pc:docMk/>
          <pc:sldMk cId="3087215635" sldId="256"/>
        </pc:sldMkLst>
        <pc:spChg chg="add del">
          <ac:chgData name="Isleide Zissimos" userId="8991d521764e5c63" providerId="LiveId" clId="{652F750B-359F-4D9F-9A69-8D22C9DD38E8}" dt="2019-09-25T10:34:27.662" v="1324"/>
          <ac:spMkLst>
            <pc:docMk/>
            <pc:sldMk cId="3087215635" sldId="256"/>
            <ac:spMk id="71" creationId="{1DB7C82F-AB7E-4F0C-B829-FA1B9C415180}"/>
          </ac:spMkLst>
        </pc:spChg>
      </pc:sldChg>
      <pc:sldChg chg="addSp delSp delDesignElem modNotesTx">
        <pc:chgData name="Isleide Zissimos" userId="8991d521764e5c63" providerId="LiveId" clId="{652F750B-359F-4D9F-9A69-8D22C9DD38E8}" dt="2019-09-25T10:34:27.662" v="1324"/>
        <pc:sldMkLst>
          <pc:docMk/>
          <pc:sldMk cId="2664412177" sldId="257"/>
        </pc:sldMkLst>
        <pc:spChg chg="add del">
          <ac:chgData name="Isleide Zissimos" userId="8991d521764e5c63" providerId="LiveId" clId="{652F750B-359F-4D9F-9A69-8D22C9DD38E8}" dt="2019-09-25T10:34:27.662" v="1324"/>
          <ac:spMkLst>
            <pc:docMk/>
            <pc:sldMk cId="2664412177" sldId="257"/>
            <ac:spMk id="73" creationId="{6753252F-4873-4F63-801D-CC719279A7D5}"/>
          </ac:spMkLst>
        </pc:spChg>
        <pc:spChg chg="add del">
          <ac:chgData name="Isleide Zissimos" userId="8991d521764e5c63" providerId="LiveId" clId="{652F750B-359F-4D9F-9A69-8D22C9DD38E8}" dt="2019-09-25T10:34:27.662" v="1324"/>
          <ac:spMkLst>
            <pc:docMk/>
            <pc:sldMk cId="2664412177" sldId="257"/>
            <ac:spMk id="75" creationId="{047C8CCB-F95D-4249-92DD-651249D3535A}"/>
          </ac:spMkLst>
        </pc:spChg>
      </pc:sldChg>
      <pc:sldChg chg="addSp delSp modSp add mod setBg delDesignElem modNotesTx">
        <pc:chgData name="Isleide Zissimos" userId="8991d521764e5c63" providerId="LiveId" clId="{652F750B-359F-4D9F-9A69-8D22C9DD38E8}" dt="2019-09-25T10:34:27.662" v="1324"/>
        <pc:sldMkLst>
          <pc:docMk/>
          <pc:sldMk cId="2606080330" sldId="258"/>
        </pc:sldMkLst>
        <pc:spChg chg="mod ord">
          <ac:chgData name="Isleide Zissimos" userId="8991d521764e5c63" providerId="LiveId" clId="{652F750B-359F-4D9F-9A69-8D22C9DD38E8}" dt="2019-09-25T10:04:05.488" v="268" actId="166"/>
          <ac:spMkLst>
            <pc:docMk/>
            <pc:sldMk cId="2606080330" sldId="258"/>
            <ac:spMk id="2" creationId="{A7C2C576-55DA-4DA8-9400-D6492B0EDE12}"/>
          </ac:spMkLst>
        </pc:spChg>
        <pc:spChg chg="del">
          <ac:chgData name="Isleide Zissimos" userId="8991d521764e5c63" providerId="LiveId" clId="{652F750B-359F-4D9F-9A69-8D22C9DD38E8}" dt="2019-09-25T10:03:35.009" v="263" actId="26606"/>
          <ac:spMkLst>
            <pc:docMk/>
            <pc:sldMk cId="2606080330" sldId="258"/>
            <ac:spMk id="3" creationId="{70D83A23-30E0-4379-A210-EF9FE3CBA781}"/>
          </ac:spMkLst>
        </pc:spChg>
        <pc:spChg chg="add del">
          <ac:chgData name="Isleide Zissimos" userId="8991d521764e5c63" providerId="LiveId" clId="{652F750B-359F-4D9F-9A69-8D22C9DD38E8}" dt="2019-09-25T10:34:27.662" v="1324"/>
          <ac:spMkLst>
            <pc:docMk/>
            <pc:sldMk cId="2606080330" sldId="258"/>
            <ac:spMk id="9" creationId="{6753252F-4873-4F63-801D-CC719279A7D5}"/>
          </ac:spMkLst>
        </pc:spChg>
        <pc:spChg chg="add del">
          <ac:chgData name="Isleide Zissimos" userId="8991d521764e5c63" providerId="LiveId" clId="{652F750B-359F-4D9F-9A69-8D22C9DD38E8}" dt="2019-09-25T10:34:27.662" v="1324"/>
          <ac:spMkLst>
            <pc:docMk/>
            <pc:sldMk cId="2606080330" sldId="258"/>
            <ac:spMk id="11" creationId="{047C8CCB-F95D-4249-92DD-651249D3535A}"/>
          </ac:spMkLst>
        </pc:spChg>
        <pc:picChg chg="add mod ord modCrop">
          <ac:chgData name="Isleide Zissimos" userId="8991d521764e5c63" providerId="LiveId" clId="{652F750B-359F-4D9F-9A69-8D22C9DD38E8}" dt="2019-09-25T10:05:31.663" v="281" actId="14100"/>
          <ac:picMkLst>
            <pc:docMk/>
            <pc:sldMk cId="2606080330" sldId="258"/>
            <ac:picMk id="4" creationId="{9F2FD23C-BC26-47FC-80E8-415AD3A77607}"/>
          </ac:picMkLst>
        </pc:picChg>
      </pc:sldChg>
      <pc:sldChg chg="addSp delSp modSp add mod setBg setClrOvrMap delDesignElem">
        <pc:chgData name="Isleide Zissimos" userId="8991d521764e5c63" providerId="LiveId" clId="{652F750B-359F-4D9F-9A69-8D22C9DD38E8}" dt="2019-09-25T10:38:04.354" v="1390" actId="29295"/>
        <pc:sldMkLst>
          <pc:docMk/>
          <pc:sldMk cId="3184978846" sldId="259"/>
        </pc:sldMkLst>
        <pc:spChg chg="mod">
          <ac:chgData name="Isleide Zissimos" userId="8991d521764e5c63" providerId="LiveId" clId="{652F750B-359F-4D9F-9A69-8D22C9DD38E8}" dt="2019-09-25T10:34:29.396" v="1325" actId="26606"/>
          <ac:spMkLst>
            <pc:docMk/>
            <pc:sldMk cId="3184978846" sldId="259"/>
            <ac:spMk id="2" creationId="{3E85FDAF-4E09-433F-B843-97C49BFB6913}"/>
          </ac:spMkLst>
        </pc:spChg>
        <pc:spChg chg="add del mod">
          <ac:chgData name="Isleide Zissimos" userId="8991d521764e5c63" providerId="LiveId" clId="{652F750B-359F-4D9F-9A69-8D22C9DD38E8}" dt="2019-09-25T10:34:29.396" v="1325" actId="26606"/>
          <ac:spMkLst>
            <pc:docMk/>
            <pc:sldMk cId="3184978846" sldId="259"/>
            <ac:spMk id="3" creationId="{7A7E7A3B-E4D9-4875-A164-0D7FD568430C}"/>
          </ac:spMkLst>
        </pc:spChg>
        <pc:spChg chg="add del">
          <ac:chgData name="Isleide Zissimos" userId="8991d521764e5c63" providerId="LiveId" clId="{652F750B-359F-4D9F-9A69-8D22C9DD38E8}" dt="2019-09-25T10:34:29.396" v="1325" actId="26606"/>
          <ac:spMkLst>
            <pc:docMk/>
            <pc:sldMk cId="3184978846" sldId="259"/>
            <ac:spMk id="7" creationId="{15911E3A-C35B-4EF7-A355-B84E9A14AF4D}"/>
          </ac:spMkLst>
        </pc:spChg>
        <pc:spChg chg="add del">
          <ac:chgData name="Isleide Zissimos" userId="8991d521764e5c63" providerId="LiveId" clId="{652F750B-359F-4D9F-9A69-8D22C9DD38E8}" dt="2019-09-25T10:33:37.921" v="1315" actId="26606"/>
          <ac:spMkLst>
            <pc:docMk/>
            <pc:sldMk cId="3184978846" sldId="259"/>
            <ac:spMk id="8" creationId="{48A740BC-A0AA-45E0-B899-2AE9C6FE11CA}"/>
          </ac:spMkLst>
        </pc:spChg>
        <pc:spChg chg="add del">
          <ac:chgData name="Isleide Zissimos" userId="8991d521764e5c63" providerId="LiveId" clId="{652F750B-359F-4D9F-9A69-8D22C9DD38E8}" dt="2019-09-25T10:34:29.396" v="1325" actId="26606"/>
          <ac:spMkLst>
            <pc:docMk/>
            <pc:sldMk cId="3184978846" sldId="259"/>
            <ac:spMk id="32" creationId="{7A7E7A3B-E4D9-4875-A164-0D7FD568430C}"/>
          </ac:spMkLst>
        </pc:spChg>
        <pc:grpChg chg="add del">
          <ac:chgData name="Isleide Zissimos" userId="8991d521764e5c63" providerId="LiveId" clId="{652F750B-359F-4D9F-9A69-8D22C9DD38E8}" dt="2019-09-25T10:34:29.396" v="1325" actId="26606"/>
          <ac:grpSpMkLst>
            <pc:docMk/>
            <pc:sldMk cId="3184978846" sldId="259"/>
            <ac:grpSpMk id="9" creationId="{E21ADB3D-AD65-44B4-847D-5E90E90A5D16}"/>
          </ac:grpSpMkLst>
        </pc:grpChg>
        <pc:grpChg chg="add del">
          <ac:chgData name="Isleide Zissimos" userId="8991d521764e5c63" providerId="LiveId" clId="{652F750B-359F-4D9F-9A69-8D22C9DD38E8}" dt="2019-09-25T10:34:29.396" v="1325" actId="26606"/>
          <ac:grpSpMkLst>
            <pc:docMk/>
            <pc:sldMk cId="3184978846" sldId="259"/>
            <ac:grpSpMk id="33" creationId="{5F8A7F7F-DD1A-4F41-98AC-B9CE2A620CDC}"/>
          </ac:grpSpMkLst>
        </pc:grpChg>
        <pc:graphicFrameChg chg="add del">
          <ac:chgData name="Isleide Zissimos" userId="8991d521764e5c63" providerId="LiveId" clId="{652F750B-359F-4D9F-9A69-8D22C9DD38E8}" dt="2019-09-25T10:33:53.953" v="1317" actId="26606"/>
          <ac:graphicFrameMkLst>
            <pc:docMk/>
            <pc:sldMk cId="3184978846" sldId="259"/>
            <ac:graphicFrameMk id="5" creationId="{1426344F-706F-4D04-B4BB-C20C15553691}"/>
          </ac:graphicFrameMkLst>
        </pc:graphicFrameChg>
        <pc:picChg chg="add mod ord modCrop">
          <ac:chgData name="Isleide Zissimos" userId="8991d521764e5c63" providerId="LiveId" clId="{652F750B-359F-4D9F-9A69-8D22C9DD38E8}" dt="2019-09-25T10:38:04.354" v="1390" actId="29295"/>
          <ac:picMkLst>
            <pc:docMk/>
            <pc:sldMk cId="3184978846" sldId="259"/>
            <ac:picMk id="37" creationId="{91B4400D-3656-4DF8-BCF9-11AB4409090B}"/>
          </ac:picMkLst>
        </pc:picChg>
        <pc:cxnChg chg="add del">
          <ac:chgData name="Isleide Zissimos" userId="8991d521764e5c63" providerId="LiveId" clId="{652F750B-359F-4D9F-9A69-8D22C9DD38E8}" dt="2019-09-25T10:33:37.921" v="1315" actId="26606"/>
          <ac:cxnSpMkLst>
            <pc:docMk/>
            <pc:sldMk cId="3184978846" sldId="259"/>
            <ac:cxnSpMk id="10" creationId="{B874EF51-C858-4BB9-97C3-D17755787127}"/>
          </ac:cxnSpMkLst>
        </pc:cxnChg>
      </pc:sldChg>
      <pc:sldChg chg="modSp add modNotesTx">
        <pc:chgData name="Isleide Zissimos" userId="8991d521764e5c63" providerId="LiveId" clId="{652F750B-359F-4D9F-9A69-8D22C9DD38E8}" dt="2019-09-25T10:29:52.059" v="1313" actId="6549"/>
        <pc:sldMkLst>
          <pc:docMk/>
          <pc:sldMk cId="755827381" sldId="260"/>
        </pc:sldMkLst>
        <pc:spChg chg="mod">
          <ac:chgData name="Isleide Zissimos" userId="8991d521764e5c63" providerId="LiveId" clId="{652F750B-359F-4D9F-9A69-8D22C9DD38E8}" dt="2019-09-25T10:26:33.172" v="1257" actId="20577"/>
          <ac:spMkLst>
            <pc:docMk/>
            <pc:sldMk cId="755827381" sldId="260"/>
            <ac:spMk id="2" creationId="{A5D6C166-5ADF-4025-90AF-AA4A5A1F0108}"/>
          </ac:spMkLst>
        </pc:spChg>
        <pc:spChg chg="mod">
          <ac:chgData name="Isleide Zissimos" userId="8991d521764e5c63" providerId="LiveId" clId="{652F750B-359F-4D9F-9A69-8D22C9DD38E8}" dt="2019-09-25T10:28:04.275" v="1283" actId="6549"/>
          <ac:spMkLst>
            <pc:docMk/>
            <pc:sldMk cId="755827381" sldId="260"/>
            <ac:spMk id="3" creationId="{84B7934A-EF09-4955-9C22-92BC8705DF2A}"/>
          </ac:spMkLst>
        </pc:spChg>
      </pc:sldChg>
      <pc:sldChg chg="modSp add">
        <pc:chgData name="Isleide Zissimos" userId="8991d521764e5c63" providerId="LiveId" clId="{652F750B-359F-4D9F-9A69-8D22C9DD38E8}" dt="2019-09-25T10:41:10.661" v="1438" actId="6549"/>
        <pc:sldMkLst>
          <pc:docMk/>
          <pc:sldMk cId="775942692" sldId="261"/>
        </pc:sldMkLst>
        <pc:spChg chg="mod">
          <ac:chgData name="Isleide Zissimos" userId="8991d521764e5c63" providerId="LiveId" clId="{652F750B-359F-4D9F-9A69-8D22C9DD38E8}" dt="2019-09-25T10:39:35.340" v="1410" actId="20577"/>
          <ac:spMkLst>
            <pc:docMk/>
            <pc:sldMk cId="775942692" sldId="261"/>
            <ac:spMk id="2" creationId="{9AC431D6-52E7-4821-A496-02284B50F6F8}"/>
          </ac:spMkLst>
        </pc:spChg>
        <pc:spChg chg="mod">
          <ac:chgData name="Isleide Zissimos" userId="8991d521764e5c63" providerId="LiveId" clId="{652F750B-359F-4D9F-9A69-8D22C9DD38E8}" dt="2019-09-25T10:41:10.661" v="1438" actId="6549"/>
          <ac:spMkLst>
            <pc:docMk/>
            <pc:sldMk cId="775942692" sldId="261"/>
            <ac:spMk id="3" creationId="{1733D397-A56F-43A3-BF3B-F9BD4837B9C4}"/>
          </ac:spMkLst>
        </pc:spChg>
      </pc:sldChg>
      <pc:sldChg chg="addSp delSp modSp add">
        <pc:chgData name="Isleide Zissimos" userId="8991d521764e5c63" providerId="LiveId" clId="{652F750B-359F-4D9F-9A69-8D22C9DD38E8}" dt="2019-09-25T10:44:49.630" v="1574" actId="122"/>
        <pc:sldMkLst>
          <pc:docMk/>
          <pc:sldMk cId="1219118112" sldId="262"/>
        </pc:sldMkLst>
        <pc:spChg chg="del">
          <ac:chgData name="Isleide Zissimos" userId="8991d521764e5c63" providerId="LiveId" clId="{652F750B-359F-4D9F-9A69-8D22C9DD38E8}" dt="2019-09-25T10:43:15.133" v="1457"/>
          <ac:spMkLst>
            <pc:docMk/>
            <pc:sldMk cId="1219118112" sldId="262"/>
            <ac:spMk id="2" creationId="{4C8D319E-8BCF-4F7C-8CC8-C07439F2C429}"/>
          </ac:spMkLst>
        </pc:spChg>
        <pc:spChg chg="del">
          <ac:chgData name="Isleide Zissimos" userId="8991d521764e5c63" providerId="LiveId" clId="{652F750B-359F-4D9F-9A69-8D22C9DD38E8}" dt="2019-09-25T10:43:15.133" v="1457"/>
          <ac:spMkLst>
            <pc:docMk/>
            <pc:sldMk cId="1219118112" sldId="262"/>
            <ac:spMk id="3" creationId="{303ABE26-A57C-4F0B-B18D-99FDAD59569D}"/>
          </ac:spMkLst>
        </pc:spChg>
        <pc:spChg chg="add mod">
          <ac:chgData name="Isleide Zissimos" userId="8991d521764e5c63" providerId="LiveId" clId="{652F750B-359F-4D9F-9A69-8D22C9DD38E8}" dt="2019-09-25T10:43:33.778" v="1471" actId="14100"/>
          <ac:spMkLst>
            <pc:docMk/>
            <pc:sldMk cId="1219118112" sldId="262"/>
            <ac:spMk id="4" creationId="{61679805-043C-41E6-A74D-E8E1E267C96E}"/>
          </ac:spMkLst>
        </pc:spChg>
        <pc:spChg chg="add mod">
          <ac:chgData name="Isleide Zissimos" userId="8991d521764e5c63" providerId="LiveId" clId="{652F750B-359F-4D9F-9A69-8D22C9DD38E8}" dt="2019-09-25T10:44:49.630" v="1574" actId="122"/>
          <ac:spMkLst>
            <pc:docMk/>
            <pc:sldMk cId="1219118112" sldId="262"/>
            <ac:spMk id="5" creationId="{20C862CB-0890-4BE1-8486-7337FD9FF0F7}"/>
          </ac:spMkLst>
        </pc:spChg>
      </pc:sldChg>
      <pc:sldChg chg="addSp delSp modSp add del">
        <pc:chgData name="Isleide Zissimos" userId="8991d521764e5c63" providerId="LiveId" clId="{652F750B-359F-4D9F-9A69-8D22C9DD38E8}" dt="2019-09-25T10:42:49.409" v="1455" actId="2696"/>
        <pc:sldMkLst>
          <pc:docMk/>
          <pc:sldMk cId="1374643509" sldId="262"/>
        </pc:sldMkLst>
        <pc:spChg chg="del">
          <ac:chgData name="Isleide Zissimos" userId="8991d521764e5c63" providerId="LiveId" clId="{652F750B-359F-4D9F-9A69-8D22C9DD38E8}" dt="2019-09-25T10:41:43.860" v="1440"/>
          <ac:spMkLst>
            <pc:docMk/>
            <pc:sldMk cId="1374643509" sldId="262"/>
            <ac:spMk id="2" creationId="{3802D1F0-98AF-4DF7-9984-987A9CF86B3E}"/>
          </ac:spMkLst>
        </pc:spChg>
        <pc:spChg chg="del">
          <ac:chgData name="Isleide Zissimos" userId="8991d521764e5c63" providerId="LiveId" clId="{652F750B-359F-4D9F-9A69-8D22C9DD38E8}" dt="2019-09-25T10:41:43.860" v="1440"/>
          <ac:spMkLst>
            <pc:docMk/>
            <pc:sldMk cId="1374643509" sldId="262"/>
            <ac:spMk id="3" creationId="{B233F7AE-7017-43E5-AF6D-10B9211C36A3}"/>
          </ac:spMkLst>
        </pc:spChg>
        <pc:spChg chg="add mod">
          <ac:chgData name="Isleide Zissimos" userId="8991d521764e5c63" providerId="LiveId" clId="{652F750B-359F-4D9F-9A69-8D22C9DD38E8}" dt="2019-09-25T10:42:11.074" v="1454" actId="14100"/>
          <ac:spMkLst>
            <pc:docMk/>
            <pc:sldMk cId="1374643509" sldId="262"/>
            <ac:spMk id="4" creationId="{2F547E43-87E7-4ECE-8619-4B871FACF1B3}"/>
          </ac:spMkLst>
        </pc:spChg>
        <pc:spChg chg="add del mod">
          <ac:chgData name="Isleide Zissimos" userId="8991d521764e5c63" providerId="LiveId" clId="{652F750B-359F-4D9F-9A69-8D22C9DD38E8}" dt="2019-09-25T10:41:55.088" v="1452" actId="478"/>
          <ac:spMkLst>
            <pc:docMk/>
            <pc:sldMk cId="1374643509" sldId="262"/>
            <ac:spMk id="5" creationId="{576271B3-4B05-4A90-A293-04B6BF6DA9C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232405-9272-4910-97B8-F0AB5FC2D848}" type="datetimeFigureOut">
              <a:rPr lang="en-GB" smtClean="0"/>
              <a:t>25/09/2019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2833AF-A748-4524-A716-7A1D534008FD}" type="slidenum">
              <a:rPr lang="en-GB" smtClean="0"/>
              <a:t>‹#›</a:t>
            </a:fld>
            <a:endParaRPr lang="en-GB"/>
          </a:p>
        </p:txBody>
      </p:sp>
    </p:spTree>
    <p:extLst>
      <p:ext uri="{BB962C8B-B14F-4D97-AF65-F5344CB8AC3E}">
        <p14:creationId xmlns:p14="http://schemas.microsoft.com/office/powerpoint/2010/main" val="2857547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ourworldindata.org/government-spending"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most important questions in the field of economic development is: why some countries are much poorer than others?  You might have learned in macroeconomics that differences in income per capita are due to differences in factor accumulation.  What helps factors to accumulate? If you studied the Solow model you know that the differences in saving rates help factors to accumulate and if you studied the Romer model the differences in technical progress helps the accumulation of factors. Behind every economic system there is a supporting institution that helps to create the conditions for the increase in savings or technological progress, which lead to factor accumulation: This is institution is the government.  </a:t>
            </a:r>
            <a:endParaRPr lang="en-GB" dirty="0"/>
          </a:p>
        </p:txBody>
      </p:sp>
      <p:sp>
        <p:nvSpPr>
          <p:cNvPr id="4" name="Slide Number Placeholder 3"/>
          <p:cNvSpPr>
            <a:spLocks noGrp="1"/>
          </p:cNvSpPr>
          <p:nvPr>
            <p:ph type="sldNum" sz="quarter" idx="5"/>
          </p:nvPr>
        </p:nvSpPr>
        <p:spPr/>
        <p:txBody>
          <a:bodyPr/>
          <a:lstStyle/>
          <a:p>
            <a:fld id="{912833AF-A748-4524-A716-7A1D534008FD}" type="slidenum">
              <a:rPr lang="en-GB" smtClean="0"/>
              <a:t>2</a:t>
            </a:fld>
            <a:endParaRPr lang="en-GB"/>
          </a:p>
        </p:txBody>
      </p:sp>
    </p:spTree>
    <p:extLst>
      <p:ext uri="{BB962C8B-B14F-4D97-AF65-F5344CB8AC3E}">
        <p14:creationId xmlns:p14="http://schemas.microsoft.com/office/powerpoint/2010/main" val="2606126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government supports the economic system through important services: protection of property, enforcement of contracts, health, education, builds infrastructure in exchange for taxes. The map shows differences in the size of government across countries, according to total government spending.  The map illustrates the correlation between the size of government and the level of development of a country.  This will in turn, reflect to an extent the ability of the government to support the economic system of a country.  </a:t>
            </a:r>
          </a:p>
          <a:p>
            <a:endParaRPr lang="en-US" dirty="0"/>
          </a:p>
          <a:p>
            <a:r>
              <a:rPr lang="en-US" dirty="0"/>
              <a:t>Clearly, the way raise the revenues that supports spending is taxation.  Taxation is therefore a powerful instrument that government can use to promote the needed capital accumulation in developing countries.  Used correctly it would help economies to grow at faster rates.  However, in developing countries the government does not work in the same way as it does in developed countries.</a:t>
            </a:r>
          </a:p>
          <a:p>
            <a:endParaRPr lang="en-US" dirty="0"/>
          </a:p>
          <a:p>
            <a:endParaRPr lang="en-US" dirty="0"/>
          </a:p>
          <a:p>
            <a:r>
              <a:rPr lang="en-US" dirty="0"/>
              <a:t>Map: </a:t>
            </a:r>
            <a:r>
              <a:rPr lang="en-GB" dirty="0">
                <a:hlinkClick r:id="rId3"/>
              </a:rPr>
              <a:t>https://ourworldindata.org/government-spending</a:t>
            </a:r>
            <a:endParaRPr lang="en-GB" dirty="0"/>
          </a:p>
        </p:txBody>
      </p:sp>
      <p:sp>
        <p:nvSpPr>
          <p:cNvPr id="4" name="Slide Number Placeholder 3"/>
          <p:cNvSpPr>
            <a:spLocks noGrp="1"/>
          </p:cNvSpPr>
          <p:nvPr>
            <p:ph type="sldNum" sz="quarter" idx="5"/>
          </p:nvPr>
        </p:nvSpPr>
        <p:spPr/>
        <p:txBody>
          <a:bodyPr/>
          <a:lstStyle/>
          <a:p>
            <a:fld id="{912833AF-A748-4524-A716-7A1D534008FD}" type="slidenum">
              <a:rPr lang="en-GB" smtClean="0"/>
              <a:t>3</a:t>
            </a:fld>
            <a:endParaRPr lang="en-GB"/>
          </a:p>
        </p:txBody>
      </p:sp>
    </p:spTree>
    <p:extLst>
      <p:ext uri="{BB962C8B-B14F-4D97-AF65-F5344CB8AC3E}">
        <p14:creationId xmlns:p14="http://schemas.microsoft.com/office/powerpoint/2010/main" val="40106454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12833AF-A748-4524-A716-7A1D534008FD}" type="slidenum">
              <a:rPr lang="en-GB" smtClean="0"/>
              <a:t>4</a:t>
            </a:fld>
            <a:endParaRPr lang="en-GB"/>
          </a:p>
        </p:txBody>
      </p:sp>
    </p:spTree>
    <p:extLst>
      <p:ext uri="{BB962C8B-B14F-4D97-AF65-F5344CB8AC3E}">
        <p14:creationId xmlns:p14="http://schemas.microsoft.com/office/powerpoint/2010/main" val="6343706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Lecture 1: Taxation &amp; Development in the Long Run</a:t>
            </a:r>
          </a:p>
          <a:p>
            <a:r>
              <a:rPr lang="en-US" sz="1200" b="0" i="0" u="none" strike="noStrike" kern="1200" baseline="0" dirty="0">
                <a:solidFill>
                  <a:schemeClr val="tx1"/>
                </a:solidFill>
                <a:latin typeface="+mn-lt"/>
                <a:ea typeface="+mn-ea"/>
                <a:cs typeface="+mn-cs"/>
              </a:rPr>
              <a:t>What happens to government size and tax structure as countries develop? Case study: income tax in China vs India</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Lecture 2: Tax Compliance, Evasion, and the Informal Sector</a:t>
            </a:r>
          </a:p>
          <a:p>
            <a:r>
              <a:rPr lang="en-US" sz="1200" b="0" i="0" u="none" strike="noStrike" kern="1200" baseline="0" dirty="0">
                <a:solidFill>
                  <a:schemeClr val="tx1"/>
                </a:solidFill>
                <a:latin typeface="+mn-lt"/>
                <a:ea typeface="+mn-ea"/>
                <a:cs typeface="+mn-cs"/>
              </a:rPr>
              <a:t>What is tax compliance/tax evasion? Measurement &amp; policy. Case studies: </a:t>
            </a:r>
            <a:r>
              <a:rPr lang="en-GB" sz="1200" b="0" i="0" u="none" strike="noStrike" kern="1200" baseline="0" dirty="0">
                <a:solidFill>
                  <a:schemeClr val="tx1"/>
                </a:solidFill>
                <a:latin typeface="+mn-lt"/>
                <a:ea typeface="+mn-ea"/>
                <a:cs typeface="+mn-cs"/>
              </a:rPr>
              <a:t>evasion in China, informal taxation in Indonesia</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Lecture 3: Optimal Tax Policy in LDCs</a:t>
            </a:r>
          </a:p>
          <a:p>
            <a:r>
              <a:rPr lang="en-US" sz="1200" b="0" i="0" u="none" strike="noStrike" kern="1200" baseline="0" dirty="0">
                <a:solidFill>
                  <a:schemeClr val="tx1"/>
                </a:solidFill>
                <a:latin typeface="+mn-lt"/>
                <a:ea typeface="+mn-ea"/>
                <a:cs typeface="+mn-cs"/>
              </a:rPr>
              <a:t>What is the best way to tax in LDCs? Case studies: corporate taxation in </a:t>
            </a:r>
            <a:r>
              <a:rPr lang="en-GB" sz="1200" b="0" i="0" u="none" strike="noStrike" kern="1200" baseline="0" dirty="0">
                <a:solidFill>
                  <a:schemeClr val="tx1"/>
                </a:solidFill>
                <a:latin typeface="+mn-lt"/>
                <a:ea typeface="+mn-ea"/>
                <a:cs typeface="+mn-cs"/>
              </a:rPr>
              <a:t>Pakistan, VAT in Chile.</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Lecture 4: Corruption</a:t>
            </a:r>
          </a:p>
          <a:p>
            <a:r>
              <a:rPr lang="en-US" sz="1200" b="0" i="0" u="none" strike="noStrike" kern="1200" baseline="0" dirty="0">
                <a:solidFill>
                  <a:schemeClr val="tx1"/>
                </a:solidFill>
                <a:latin typeface="+mn-lt"/>
                <a:ea typeface="+mn-ea"/>
                <a:cs typeface="+mn-cs"/>
              </a:rPr>
              <a:t>Determinants &amp; policy. Case study: local governments in Brazil</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Lecture 5: Redistribution and Targeting</a:t>
            </a:r>
          </a:p>
          <a:p>
            <a:r>
              <a:rPr lang="en-US" sz="1200" b="0" i="0" u="none" strike="noStrike" kern="1200" baseline="0" dirty="0">
                <a:solidFill>
                  <a:schemeClr val="tx1"/>
                </a:solidFill>
                <a:latin typeface="+mn-lt"/>
                <a:ea typeface="+mn-ea"/>
                <a:cs typeface="+mn-cs"/>
              </a:rPr>
              <a:t>What is the best way to redistribute income? Case studies: targeted transfers in Indonesia and India.</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Lecture 6: Public Goods Provision</a:t>
            </a:r>
          </a:p>
          <a:p>
            <a:r>
              <a:rPr lang="en-US" sz="1200" b="0" i="0" u="none" strike="noStrike" kern="1200" baseline="0" dirty="0">
                <a:solidFill>
                  <a:schemeClr val="tx1"/>
                </a:solidFill>
                <a:latin typeface="+mn-lt"/>
                <a:ea typeface="+mn-ea"/>
                <a:cs typeface="+mn-cs"/>
              </a:rPr>
              <a:t>Externalities and public service deliveries. Case studies: de-worming policy in Kenya, health care in India</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Lecture 7: Public Sector Management</a:t>
            </a:r>
          </a:p>
          <a:p>
            <a:r>
              <a:rPr lang="en-US" sz="1200" b="0" i="0" u="none" strike="noStrike" kern="1200" baseline="0" dirty="0">
                <a:solidFill>
                  <a:schemeClr val="tx1"/>
                </a:solidFill>
                <a:latin typeface="+mn-lt"/>
                <a:ea typeface="+mn-ea"/>
                <a:cs typeface="+mn-cs"/>
              </a:rPr>
              <a:t>Incentives &amp; selection in public sector. Case studies: NGO workers in Zambia, tax collectors in Pakistan.</a:t>
            </a:r>
            <a:endParaRPr lang="en-GB"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fld id="{912833AF-A748-4524-A716-7A1D534008FD}" type="slidenum">
              <a:rPr lang="en-GB" smtClean="0"/>
              <a:t>5</a:t>
            </a:fld>
            <a:endParaRPr lang="en-GB"/>
          </a:p>
        </p:txBody>
      </p:sp>
    </p:spTree>
    <p:extLst>
      <p:ext uri="{BB962C8B-B14F-4D97-AF65-F5344CB8AC3E}">
        <p14:creationId xmlns:p14="http://schemas.microsoft.com/office/powerpoint/2010/main" val="3212593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12833AF-A748-4524-A716-7A1D534008FD}" type="slidenum">
              <a:rPr lang="en-GB" smtClean="0"/>
              <a:t>7</a:t>
            </a:fld>
            <a:endParaRPr lang="en-GB"/>
          </a:p>
        </p:txBody>
      </p:sp>
    </p:spTree>
    <p:extLst>
      <p:ext uri="{BB962C8B-B14F-4D97-AF65-F5344CB8AC3E}">
        <p14:creationId xmlns:p14="http://schemas.microsoft.com/office/powerpoint/2010/main" val="26129844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77B9D-EE64-46BF-9240-668C92E135D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0501FB9-D914-4724-85B3-527F6236EF0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D40E318-A331-4819-B515-A01F9E7D9F74}"/>
              </a:ext>
            </a:extLst>
          </p:cNvPr>
          <p:cNvSpPr>
            <a:spLocks noGrp="1"/>
          </p:cNvSpPr>
          <p:nvPr>
            <p:ph type="dt" sz="half" idx="10"/>
          </p:nvPr>
        </p:nvSpPr>
        <p:spPr/>
        <p:txBody>
          <a:bodyPr/>
          <a:lstStyle/>
          <a:p>
            <a:fld id="{B950E0FA-3FC4-4BA5-8ABC-1FE267D53E85}" type="datetimeFigureOut">
              <a:rPr lang="en-GB" smtClean="0"/>
              <a:t>25/09/2019</a:t>
            </a:fld>
            <a:endParaRPr lang="en-GB"/>
          </a:p>
        </p:txBody>
      </p:sp>
      <p:sp>
        <p:nvSpPr>
          <p:cNvPr id="5" name="Footer Placeholder 4">
            <a:extLst>
              <a:ext uri="{FF2B5EF4-FFF2-40B4-BE49-F238E27FC236}">
                <a16:creationId xmlns:a16="http://schemas.microsoft.com/office/drawing/2014/main" id="{CBD07405-52CD-49B8-869F-4D291AE990E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011FD0-8C8F-4189-93DB-1DCD4BBF693B}"/>
              </a:ext>
            </a:extLst>
          </p:cNvPr>
          <p:cNvSpPr>
            <a:spLocks noGrp="1"/>
          </p:cNvSpPr>
          <p:nvPr>
            <p:ph type="sldNum" sz="quarter" idx="12"/>
          </p:nvPr>
        </p:nvSpPr>
        <p:spPr/>
        <p:txBody>
          <a:bodyPr/>
          <a:lstStyle/>
          <a:p>
            <a:fld id="{FBEAE15D-3BBB-48A8-B135-C63CFD129C9C}" type="slidenum">
              <a:rPr lang="en-GB" smtClean="0"/>
              <a:t>‹#›</a:t>
            </a:fld>
            <a:endParaRPr lang="en-GB"/>
          </a:p>
        </p:txBody>
      </p:sp>
    </p:spTree>
    <p:extLst>
      <p:ext uri="{BB962C8B-B14F-4D97-AF65-F5344CB8AC3E}">
        <p14:creationId xmlns:p14="http://schemas.microsoft.com/office/powerpoint/2010/main" val="1938088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17C65-175E-4E97-A6B9-364AE0CD912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672CB72-8556-4D93-99C0-B7B603589AF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4D5D92C-D274-4019-BD3F-AF72F21D3DCA}"/>
              </a:ext>
            </a:extLst>
          </p:cNvPr>
          <p:cNvSpPr>
            <a:spLocks noGrp="1"/>
          </p:cNvSpPr>
          <p:nvPr>
            <p:ph type="dt" sz="half" idx="10"/>
          </p:nvPr>
        </p:nvSpPr>
        <p:spPr/>
        <p:txBody>
          <a:bodyPr/>
          <a:lstStyle/>
          <a:p>
            <a:fld id="{B950E0FA-3FC4-4BA5-8ABC-1FE267D53E85}" type="datetimeFigureOut">
              <a:rPr lang="en-GB" smtClean="0"/>
              <a:t>25/09/2019</a:t>
            </a:fld>
            <a:endParaRPr lang="en-GB"/>
          </a:p>
        </p:txBody>
      </p:sp>
      <p:sp>
        <p:nvSpPr>
          <p:cNvPr id="5" name="Footer Placeholder 4">
            <a:extLst>
              <a:ext uri="{FF2B5EF4-FFF2-40B4-BE49-F238E27FC236}">
                <a16:creationId xmlns:a16="http://schemas.microsoft.com/office/drawing/2014/main" id="{78F47501-8B93-4834-BA07-804BCBF707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E97BC3E-A82F-415E-AFE9-FD9354A7DABE}"/>
              </a:ext>
            </a:extLst>
          </p:cNvPr>
          <p:cNvSpPr>
            <a:spLocks noGrp="1"/>
          </p:cNvSpPr>
          <p:nvPr>
            <p:ph type="sldNum" sz="quarter" idx="12"/>
          </p:nvPr>
        </p:nvSpPr>
        <p:spPr/>
        <p:txBody>
          <a:bodyPr/>
          <a:lstStyle/>
          <a:p>
            <a:fld id="{FBEAE15D-3BBB-48A8-B135-C63CFD129C9C}" type="slidenum">
              <a:rPr lang="en-GB" smtClean="0"/>
              <a:t>‹#›</a:t>
            </a:fld>
            <a:endParaRPr lang="en-GB"/>
          </a:p>
        </p:txBody>
      </p:sp>
    </p:spTree>
    <p:extLst>
      <p:ext uri="{BB962C8B-B14F-4D97-AF65-F5344CB8AC3E}">
        <p14:creationId xmlns:p14="http://schemas.microsoft.com/office/powerpoint/2010/main" val="3383994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3E97FD5-2901-4F69-A1F5-E79E48BB222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AAE386C-A7B4-4916-BD4F-86CF6E2AB39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96D5DFC-5E61-4868-91AB-0C01418D52B9}"/>
              </a:ext>
            </a:extLst>
          </p:cNvPr>
          <p:cNvSpPr>
            <a:spLocks noGrp="1"/>
          </p:cNvSpPr>
          <p:nvPr>
            <p:ph type="dt" sz="half" idx="10"/>
          </p:nvPr>
        </p:nvSpPr>
        <p:spPr/>
        <p:txBody>
          <a:bodyPr/>
          <a:lstStyle/>
          <a:p>
            <a:fld id="{B950E0FA-3FC4-4BA5-8ABC-1FE267D53E85}" type="datetimeFigureOut">
              <a:rPr lang="en-GB" smtClean="0"/>
              <a:t>25/09/2019</a:t>
            </a:fld>
            <a:endParaRPr lang="en-GB"/>
          </a:p>
        </p:txBody>
      </p:sp>
      <p:sp>
        <p:nvSpPr>
          <p:cNvPr id="5" name="Footer Placeholder 4">
            <a:extLst>
              <a:ext uri="{FF2B5EF4-FFF2-40B4-BE49-F238E27FC236}">
                <a16:creationId xmlns:a16="http://schemas.microsoft.com/office/drawing/2014/main" id="{A124B76D-F2C9-4CA2-9DC5-2E7C36FC5D8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838B474-DF86-46DD-8D96-F6BDBEACCB0A}"/>
              </a:ext>
            </a:extLst>
          </p:cNvPr>
          <p:cNvSpPr>
            <a:spLocks noGrp="1"/>
          </p:cNvSpPr>
          <p:nvPr>
            <p:ph type="sldNum" sz="quarter" idx="12"/>
          </p:nvPr>
        </p:nvSpPr>
        <p:spPr/>
        <p:txBody>
          <a:bodyPr/>
          <a:lstStyle/>
          <a:p>
            <a:fld id="{FBEAE15D-3BBB-48A8-B135-C63CFD129C9C}" type="slidenum">
              <a:rPr lang="en-GB" smtClean="0"/>
              <a:t>‹#›</a:t>
            </a:fld>
            <a:endParaRPr lang="en-GB"/>
          </a:p>
        </p:txBody>
      </p:sp>
    </p:spTree>
    <p:extLst>
      <p:ext uri="{BB962C8B-B14F-4D97-AF65-F5344CB8AC3E}">
        <p14:creationId xmlns:p14="http://schemas.microsoft.com/office/powerpoint/2010/main" val="3545112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256B4-0474-48A3-816C-8650FD07087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7CBB971-32AE-4EF4-B741-BB34EF51EA3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901C437-516F-4E7B-BEE6-66E71B6D5D3E}"/>
              </a:ext>
            </a:extLst>
          </p:cNvPr>
          <p:cNvSpPr>
            <a:spLocks noGrp="1"/>
          </p:cNvSpPr>
          <p:nvPr>
            <p:ph type="dt" sz="half" idx="10"/>
          </p:nvPr>
        </p:nvSpPr>
        <p:spPr/>
        <p:txBody>
          <a:bodyPr/>
          <a:lstStyle/>
          <a:p>
            <a:fld id="{B950E0FA-3FC4-4BA5-8ABC-1FE267D53E85}" type="datetimeFigureOut">
              <a:rPr lang="en-GB" smtClean="0"/>
              <a:t>25/09/2019</a:t>
            </a:fld>
            <a:endParaRPr lang="en-GB"/>
          </a:p>
        </p:txBody>
      </p:sp>
      <p:sp>
        <p:nvSpPr>
          <p:cNvPr id="5" name="Footer Placeholder 4">
            <a:extLst>
              <a:ext uri="{FF2B5EF4-FFF2-40B4-BE49-F238E27FC236}">
                <a16:creationId xmlns:a16="http://schemas.microsoft.com/office/drawing/2014/main" id="{4708BB17-30BC-45DE-A489-6B2C94C2FBC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451FF8F-CCC1-47E8-A343-6F0919DFF711}"/>
              </a:ext>
            </a:extLst>
          </p:cNvPr>
          <p:cNvSpPr>
            <a:spLocks noGrp="1"/>
          </p:cNvSpPr>
          <p:nvPr>
            <p:ph type="sldNum" sz="quarter" idx="12"/>
          </p:nvPr>
        </p:nvSpPr>
        <p:spPr/>
        <p:txBody>
          <a:bodyPr/>
          <a:lstStyle/>
          <a:p>
            <a:fld id="{FBEAE15D-3BBB-48A8-B135-C63CFD129C9C}" type="slidenum">
              <a:rPr lang="en-GB" smtClean="0"/>
              <a:t>‹#›</a:t>
            </a:fld>
            <a:endParaRPr lang="en-GB"/>
          </a:p>
        </p:txBody>
      </p:sp>
    </p:spTree>
    <p:extLst>
      <p:ext uri="{BB962C8B-B14F-4D97-AF65-F5344CB8AC3E}">
        <p14:creationId xmlns:p14="http://schemas.microsoft.com/office/powerpoint/2010/main" val="653353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7C22D-67F8-4A2E-929E-1276649142A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252BD07-BA27-4EA3-9C90-DC9379E68D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B8160D8-9FB4-4CA3-8472-9DBC6EF8C6C4}"/>
              </a:ext>
            </a:extLst>
          </p:cNvPr>
          <p:cNvSpPr>
            <a:spLocks noGrp="1"/>
          </p:cNvSpPr>
          <p:nvPr>
            <p:ph type="dt" sz="half" idx="10"/>
          </p:nvPr>
        </p:nvSpPr>
        <p:spPr/>
        <p:txBody>
          <a:bodyPr/>
          <a:lstStyle/>
          <a:p>
            <a:fld id="{B950E0FA-3FC4-4BA5-8ABC-1FE267D53E85}" type="datetimeFigureOut">
              <a:rPr lang="en-GB" smtClean="0"/>
              <a:t>25/09/2019</a:t>
            </a:fld>
            <a:endParaRPr lang="en-GB"/>
          </a:p>
        </p:txBody>
      </p:sp>
      <p:sp>
        <p:nvSpPr>
          <p:cNvPr id="5" name="Footer Placeholder 4">
            <a:extLst>
              <a:ext uri="{FF2B5EF4-FFF2-40B4-BE49-F238E27FC236}">
                <a16:creationId xmlns:a16="http://schemas.microsoft.com/office/drawing/2014/main" id="{B9AAE57D-F9D3-406C-BF4D-DEE6C810E7D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013C04C-A386-46CE-9F38-5F2E3D09474E}"/>
              </a:ext>
            </a:extLst>
          </p:cNvPr>
          <p:cNvSpPr>
            <a:spLocks noGrp="1"/>
          </p:cNvSpPr>
          <p:nvPr>
            <p:ph type="sldNum" sz="quarter" idx="12"/>
          </p:nvPr>
        </p:nvSpPr>
        <p:spPr/>
        <p:txBody>
          <a:bodyPr/>
          <a:lstStyle/>
          <a:p>
            <a:fld id="{FBEAE15D-3BBB-48A8-B135-C63CFD129C9C}" type="slidenum">
              <a:rPr lang="en-GB" smtClean="0"/>
              <a:t>‹#›</a:t>
            </a:fld>
            <a:endParaRPr lang="en-GB"/>
          </a:p>
        </p:txBody>
      </p:sp>
    </p:spTree>
    <p:extLst>
      <p:ext uri="{BB962C8B-B14F-4D97-AF65-F5344CB8AC3E}">
        <p14:creationId xmlns:p14="http://schemas.microsoft.com/office/powerpoint/2010/main" val="2267567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1044BC-5774-41E7-BF5C-B8ABBE8B6AB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04166C8-37F4-4DEE-B984-90C5B8D1470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51AE59A-DBF8-4168-9CE6-4FF0EBC5F8E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A3FDA0D-F304-4484-97D7-4FFCFC3A11C2}"/>
              </a:ext>
            </a:extLst>
          </p:cNvPr>
          <p:cNvSpPr>
            <a:spLocks noGrp="1"/>
          </p:cNvSpPr>
          <p:nvPr>
            <p:ph type="dt" sz="half" idx="10"/>
          </p:nvPr>
        </p:nvSpPr>
        <p:spPr/>
        <p:txBody>
          <a:bodyPr/>
          <a:lstStyle/>
          <a:p>
            <a:fld id="{B950E0FA-3FC4-4BA5-8ABC-1FE267D53E85}" type="datetimeFigureOut">
              <a:rPr lang="en-GB" smtClean="0"/>
              <a:t>25/09/2019</a:t>
            </a:fld>
            <a:endParaRPr lang="en-GB"/>
          </a:p>
        </p:txBody>
      </p:sp>
      <p:sp>
        <p:nvSpPr>
          <p:cNvPr id="6" name="Footer Placeholder 5">
            <a:extLst>
              <a:ext uri="{FF2B5EF4-FFF2-40B4-BE49-F238E27FC236}">
                <a16:creationId xmlns:a16="http://schemas.microsoft.com/office/drawing/2014/main" id="{681E8E60-8EAE-4B4E-B673-E2F08A4807C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D0C7DC9-E901-4B59-89A0-35A6D3075E2A}"/>
              </a:ext>
            </a:extLst>
          </p:cNvPr>
          <p:cNvSpPr>
            <a:spLocks noGrp="1"/>
          </p:cNvSpPr>
          <p:nvPr>
            <p:ph type="sldNum" sz="quarter" idx="12"/>
          </p:nvPr>
        </p:nvSpPr>
        <p:spPr/>
        <p:txBody>
          <a:bodyPr/>
          <a:lstStyle/>
          <a:p>
            <a:fld id="{FBEAE15D-3BBB-48A8-B135-C63CFD129C9C}" type="slidenum">
              <a:rPr lang="en-GB" smtClean="0"/>
              <a:t>‹#›</a:t>
            </a:fld>
            <a:endParaRPr lang="en-GB"/>
          </a:p>
        </p:txBody>
      </p:sp>
    </p:spTree>
    <p:extLst>
      <p:ext uri="{BB962C8B-B14F-4D97-AF65-F5344CB8AC3E}">
        <p14:creationId xmlns:p14="http://schemas.microsoft.com/office/powerpoint/2010/main" val="21008495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385DC-AF8A-4898-A947-55B96AAD15D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5815B95-3D08-47B6-A94F-B53504C163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AFF4A2B-9589-4FCE-A2FA-DFAEFC12A9A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B38F750-3810-4517-93A7-C198A96E04D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1A48718-2356-428A-8D83-1A960234922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F277D31-1E36-482B-9722-4841AFB52496}"/>
              </a:ext>
            </a:extLst>
          </p:cNvPr>
          <p:cNvSpPr>
            <a:spLocks noGrp="1"/>
          </p:cNvSpPr>
          <p:nvPr>
            <p:ph type="dt" sz="half" idx="10"/>
          </p:nvPr>
        </p:nvSpPr>
        <p:spPr/>
        <p:txBody>
          <a:bodyPr/>
          <a:lstStyle/>
          <a:p>
            <a:fld id="{B950E0FA-3FC4-4BA5-8ABC-1FE267D53E85}" type="datetimeFigureOut">
              <a:rPr lang="en-GB" smtClean="0"/>
              <a:t>25/09/2019</a:t>
            </a:fld>
            <a:endParaRPr lang="en-GB"/>
          </a:p>
        </p:txBody>
      </p:sp>
      <p:sp>
        <p:nvSpPr>
          <p:cNvPr id="8" name="Footer Placeholder 7">
            <a:extLst>
              <a:ext uri="{FF2B5EF4-FFF2-40B4-BE49-F238E27FC236}">
                <a16:creationId xmlns:a16="http://schemas.microsoft.com/office/drawing/2014/main" id="{CF85D024-F7F7-4354-8A49-CDDAE963A55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F724DA6-8AAB-4B75-BF2E-4A6B795838F6}"/>
              </a:ext>
            </a:extLst>
          </p:cNvPr>
          <p:cNvSpPr>
            <a:spLocks noGrp="1"/>
          </p:cNvSpPr>
          <p:nvPr>
            <p:ph type="sldNum" sz="quarter" idx="12"/>
          </p:nvPr>
        </p:nvSpPr>
        <p:spPr/>
        <p:txBody>
          <a:bodyPr/>
          <a:lstStyle/>
          <a:p>
            <a:fld id="{FBEAE15D-3BBB-48A8-B135-C63CFD129C9C}" type="slidenum">
              <a:rPr lang="en-GB" smtClean="0"/>
              <a:t>‹#›</a:t>
            </a:fld>
            <a:endParaRPr lang="en-GB"/>
          </a:p>
        </p:txBody>
      </p:sp>
    </p:spTree>
    <p:extLst>
      <p:ext uri="{BB962C8B-B14F-4D97-AF65-F5344CB8AC3E}">
        <p14:creationId xmlns:p14="http://schemas.microsoft.com/office/powerpoint/2010/main" val="3593247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110B8F-D509-4775-B453-6989716F264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5C170CF-4792-4924-8050-BC08BDD05150}"/>
              </a:ext>
            </a:extLst>
          </p:cNvPr>
          <p:cNvSpPr>
            <a:spLocks noGrp="1"/>
          </p:cNvSpPr>
          <p:nvPr>
            <p:ph type="dt" sz="half" idx="10"/>
          </p:nvPr>
        </p:nvSpPr>
        <p:spPr/>
        <p:txBody>
          <a:bodyPr/>
          <a:lstStyle/>
          <a:p>
            <a:fld id="{B950E0FA-3FC4-4BA5-8ABC-1FE267D53E85}" type="datetimeFigureOut">
              <a:rPr lang="en-GB" smtClean="0"/>
              <a:t>25/09/2019</a:t>
            </a:fld>
            <a:endParaRPr lang="en-GB"/>
          </a:p>
        </p:txBody>
      </p:sp>
      <p:sp>
        <p:nvSpPr>
          <p:cNvPr id="4" name="Footer Placeholder 3">
            <a:extLst>
              <a:ext uri="{FF2B5EF4-FFF2-40B4-BE49-F238E27FC236}">
                <a16:creationId xmlns:a16="http://schemas.microsoft.com/office/drawing/2014/main" id="{7A4B3789-D2E5-497D-98DE-C08E23D8636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C393CF7-E5F0-412A-971D-02EE6266E12C}"/>
              </a:ext>
            </a:extLst>
          </p:cNvPr>
          <p:cNvSpPr>
            <a:spLocks noGrp="1"/>
          </p:cNvSpPr>
          <p:nvPr>
            <p:ph type="sldNum" sz="quarter" idx="12"/>
          </p:nvPr>
        </p:nvSpPr>
        <p:spPr/>
        <p:txBody>
          <a:bodyPr/>
          <a:lstStyle/>
          <a:p>
            <a:fld id="{FBEAE15D-3BBB-48A8-B135-C63CFD129C9C}" type="slidenum">
              <a:rPr lang="en-GB" smtClean="0"/>
              <a:t>‹#›</a:t>
            </a:fld>
            <a:endParaRPr lang="en-GB"/>
          </a:p>
        </p:txBody>
      </p:sp>
    </p:spTree>
    <p:extLst>
      <p:ext uri="{BB962C8B-B14F-4D97-AF65-F5344CB8AC3E}">
        <p14:creationId xmlns:p14="http://schemas.microsoft.com/office/powerpoint/2010/main" val="2970678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FA820F-61C3-4BB0-9DE0-CFFE56E099C3}"/>
              </a:ext>
            </a:extLst>
          </p:cNvPr>
          <p:cNvSpPr>
            <a:spLocks noGrp="1"/>
          </p:cNvSpPr>
          <p:nvPr>
            <p:ph type="dt" sz="half" idx="10"/>
          </p:nvPr>
        </p:nvSpPr>
        <p:spPr/>
        <p:txBody>
          <a:bodyPr/>
          <a:lstStyle/>
          <a:p>
            <a:fld id="{B950E0FA-3FC4-4BA5-8ABC-1FE267D53E85}" type="datetimeFigureOut">
              <a:rPr lang="en-GB" smtClean="0"/>
              <a:t>25/09/2019</a:t>
            </a:fld>
            <a:endParaRPr lang="en-GB"/>
          </a:p>
        </p:txBody>
      </p:sp>
      <p:sp>
        <p:nvSpPr>
          <p:cNvPr id="3" name="Footer Placeholder 2">
            <a:extLst>
              <a:ext uri="{FF2B5EF4-FFF2-40B4-BE49-F238E27FC236}">
                <a16:creationId xmlns:a16="http://schemas.microsoft.com/office/drawing/2014/main" id="{3E05E190-3AD4-406C-9B06-7572A5C202C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916DC61-D541-4AC2-8700-5306616097B6}"/>
              </a:ext>
            </a:extLst>
          </p:cNvPr>
          <p:cNvSpPr>
            <a:spLocks noGrp="1"/>
          </p:cNvSpPr>
          <p:nvPr>
            <p:ph type="sldNum" sz="quarter" idx="12"/>
          </p:nvPr>
        </p:nvSpPr>
        <p:spPr/>
        <p:txBody>
          <a:bodyPr/>
          <a:lstStyle/>
          <a:p>
            <a:fld id="{FBEAE15D-3BBB-48A8-B135-C63CFD129C9C}" type="slidenum">
              <a:rPr lang="en-GB" smtClean="0"/>
              <a:t>‹#›</a:t>
            </a:fld>
            <a:endParaRPr lang="en-GB"/>
          </a:p>
        </p:txBody>
      </p:sp>
    </p:spTree>
    <p:extLst>
      <p:ext uri="{BB962C8B-B14F-4D97-AF65-F5344CB8AC3E}">
        <p14:creationId xmlns:p14="http://schemas.microsoft.com/office/powerpoint/2010/main" val="3623224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078F8-AB24-4AD2-95DB-1ADB8443C0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36B3D79-B380-4C6B-B0D8-5B4D14E909F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265940C-6414-4711-9C7D-CB9C614963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DD9D16-7584-4AEC-9E9C-D3231F498B9E}"/>
              </a:ext>
            </a:extLst>
          </p:cNvPr>
          <p:cNvSpPr>
            <a:spLocks noGrp="1"/>
          </p:cNvSpPr>
          <p:nvPr>
            <p:ph type="dt" sz="half" idx="10"/>
          </p:nvPr>
        </p:nvSpPr>
        <p:spPr/>
        <p:txBody>
          <a:bodyPr/>
          <a:lstStyle/>
          <a:p>
            <a:fld id="{B950E0FA-3FC4-4BA5-8ABC-1FE267D53E85}" type="datetimeFigureOut">
              <a:rPr lang="en-GB" smtClean="0"/>
              <a:t>25/09/2019</a:t>
            </a:fld>
            <a:endParaRPr lang="en-GB"/>
          </a:p>
        </p:txBody>
      </p:sp>
      <p:sp>
        <p:nvSpPr>
          <p:cNvPr id="6" name="Footer Placeholder 5">
            <a:extLst>
              <a:ext uri="{FF2B5EF4-FFF2-40B4-BE49-F238E27FC236}">
                <a16:creationId xmlns:a16="http://schemas.microsoft.com/office/drawing/2014/main" id="{E4555E1A-90C5-4F67-A5EB-DBFF03178B6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486019E-1AAF-4235-A9D1-6E2352EAC2F4}"/>
              </a:ext>
            </a:extLst>
          </p:cNvPr>
          <p:cNvSpPr>
            <a:spLocks noGrp="1"/>
          </p:cNvSpPr>
          <p:nvPr>
            <p:ph type="sldNum" sz="quarter" idx="12"/>
          </p:nvPr>
        </p:nvSpPr>
        <p:spPr/>
        <p:txBody>
          <a:bodyPr/>
          <a:lstStyle/>
          <a:p>
            <a:fld id="{FBEAE15D-3BBB-48A8-B135-C63CFD129C9C}" type="slidenum">
              <a:rPr lang="en-GB" smtClean="0"/>
              <a:t>‹#›</a:t>
            </a:fld>
            <a:endParaRPr lang="en-GB"/>
          </a:p>
        </p:txBody>
      </p:sp>
    </p:spTree>
    <p:extLst>
      <p:ext uri="{BB962C8B-B14F-4D97-AF65-F5344CB8AC3E}">
        <p14:creationId xmlns:p14="http://schemas.microsoft.com/office/powerpoint/2010/main" val="1750589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5DEB8-6EFD-4C28-B1D0-629164ADC13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37B3359-1BC3-4873-925E-2C6B2CB8247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B3FB164-9E54-4353-8450-6E3C50D914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B38DB2-8F12-4283-B120-A3D4B5D5A74A}"/>
              </a:ext>
            </a:extLst>
          </p:cNvPr>
          <p:cNvSpPr>
            <a:spLocks noGrp="1"/>
          </p:cNvSpPr>
          <p:nvPr>
            <p:ph type="dt" sz="half" idx="10"/>
          </p:nvPr>
        </p:nvSpPr>
        <p:spPr/>
        <p:txBody>
          <a:bodyPr/>
          <a:lstStyle/>
          <a:p>
            <a:fld id="{B950E0FA-3FC4-4BA5-8ABC-1FE267D53E85}" type="datetimeFigureOut">
              <a:rPr lang="en-GB" smtClean="0"/>
              <a:t>25/09/2019</a:t>
            </a:fld>
            <a:endParaRPr lang="en-GB"/>
          </a:p>
        </p:txBody>
      </p:sp>
      <p:sp>
        <p:nvSpPr>
          <p:cNvPr id="6" name="Footer Placeholder 5">
            <a:extLst>
              <a:ext uri="{FF2B5EF4-FFF2-40B4-BE49-F238E27FC236}">
                <a16:creationId xmlns:a16="http://schemas.microsoft.com/office/drawing/2014/main" id="{CCF527B4-2A9D-4F39-AA29-5CBCBB09967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DB66316-2963-4430-AE8D-D61BE63BD39A}"/>
              </a:ext>
            </a:extLst>
          </p:cNvPr>
          <p:cNvSpPr>
            <a:spLocks noGrp="1"/>
          </p:cNvSpPr>
          <p:nvPr>
            <p:ph type="sldNum" sz="quarter" idx="12"/>
          </p:nvPr>
        </p:nvSpPr>
        <p:spPr/>
        <p:txBody>
          <a:bodyPr/>
          <a:lstStyle/>
          <a:p>
            <a:fld id="{FBEAE15D-3BBB-48A8-B135-C63CFD129C9C}" type="slidenum">
              <a:rPr lang="en-GB" smtClean="0"/>
              <a:t>‹#›</a:t>
            </a:fld>
            <a:endParaRPr lang="en-GB"/>
          </a:p>
        </p:txBody>
      </p:sp>
    </p:spTree>
    <p:extLst>
      <p:ext uri="{BB962C8B-B14F-4D97-AF65-F5344CB8AC3E}">
        <p14:creationId xmlns:p14="http://schemas.microsoft.com/office/powerpoint/2010/main" val="3128233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F6DA04-2502-4364-929B-6BE3BA3AD9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9DCB1EB-CAED-4822-BF80-CCCAF582EF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1134A28-EA9B-45A9-BDA6-0E12DB46C9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50E0FA-3FC4-4BA5-8ABC-1FE267D53E85}" type="datetimeFigureOut">
              <a:rPr lang="en-GB" smtClean="0"/>
              <a:t>25/09/2019</a:t>
            </a:fld>
            <a:endParaRPr lang="en-GB"/>
          </a:p>
        </p:txBody>
      </p:sp>
      <p:sp>
        <p:nvSpPr>
          <p:cNvPr id="5" name="Footer Placeholder 4">
            <a:extLst>
              <a:ext uri="{FF2B5EF4-FFF2-40B4-BE49-F238E27FC236}">
                <a16:creationId xmlns:a16="http://schemas.microsoft.com/office/drawing/2014/main" id="{BB564196-4CC3-431F-AE60-F0553A65879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A92CE41-29E0-4CE2-80A5-CBD0DE126B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EAE15D-3BBB-48A8-B135-C63CFD129C9C}" type="slidenum">
              <a:rPr lang="en-GB" smtClean="0"/>
              <a:t>‹#›</a:t>
            </a:fld>
            <a:endParaRPr lang="en-GB"/>
          </a:p>
        </p:txBody>
      </p:sp>
    </p:spTree>
    <p:extLst>
      <p:ext uri="{BB962C8B-B14F-4D97-AF65-F5344CB8AC3E}">
        <p14:creationId xmlns:p14="http://schemas.microsoft.com/office/powerpoint/2010/main" val="8037101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isleide.Zissimos@warwick.ac.uk"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8918E-874E-4C46-97ED-EE9A93851928}"/>
              </a:ext>
            </a:extLst>
          </p:cNvPr>
          <p:cNvSpPr>
            <a:spLocks noGrp="1"/>
          </p:cNvSpPr>
          <p:nvPr>
            <p:ph type="ctrTitle"/>
          </p:nvPr>
        </p:nvSpPr>
        <p:spPr>
          <a:xfrm>
            <a:off x="6746628" y="1783959"/>
            <a:ext cx="4645250" cy="2889114"/>
          </a:xfrm>
        </p:spPr>
        <p:txBody>
          <a:bodyPr anchor="b">
            <a:normAutofit/>
          </a:bodyPr>
          <a:lstStyle/>
          <a:p>
            <a:pPr algn="l"/>
            <a:r>
              <a:rPr lang="en-US" sz="4700"/>
              <a:t>EC993 Public Policy in Developing Countries</a:t>
            </a:r>
            <a:endParaRPr lang="en-GB" sz="4700"/>
          </a:p>
        </p:txBody>
      </p:sp>
      <p:sp>
        <p:nvSpPr>
          <p:cNvPr id="3" name="Subtitle 2">
            <a:extLst>
              <a:ext uri="{FF2B5EF4-FFF2-40B4-BE49-F238E27FC236}">
                <a16:creationId xmlns:a16="http://schemas.microsoft.com/office/drawing/2014/main" id="{203BFA98-4579-4FBC-A842-7F8C0C321DE2}"/>
              </a:ext>
            </a:extLst>
          </p:cNvPr>
          <p:cNvSpPr>
            <a:spLocks noGrp="1"/>
          </p:cNvSpPr>
          <p:nvPr>
            <p:ph type="subTitle" idx="1"/>
          </p:nvPr>
        </p:nvSpPr>
        <p:spPr>
          <a:xfrm>
            <a:off x="6746627" y="4750893"/>
            <a:ext cx="4645250" cy="1147863"/>
          </a:xfrm>
        </p:spPr>
        <p:txBody>
          <a:bodyPr anchor="t">
            <a:normAutofit/>
          </a:bodyPr>
          <a:lstStyle/>
          <a:p>
            <a:pPr algn="l"/>
            <a:r>
              <a:rPr lang="en-US" sz="1900"/>
              <a:t>Optional Module, MSc Economics</a:t>
            </a:r>
          </a:p>
          <a:p>
            <a:pPr algn="l"/>
            <a:r>
              <a:rPr lang="en-US" sz="1900"/>
              <a:t>Term 2 2020</a:t>
            </a:r>
          </a:p>
          <a:p>
            <a:pPr algn="l"/>
            <a:r>
              <a:rPr lang="en-US" sz="1900"/>
              <a:t>Lecturer: Isleide Zissimos</a:t>
            </a:r>
            <a:endParaRPr lang="en-GB" sz="1900"/>
          </a:p>
        </p:txBody>
      </p:sp>
      <p:sp>
        <p:nvSpPr>
          <p:cNvPr id="71" name="Freeform: Shape 70">
            <a:extLst>
              <a:ext uri="{FF2B5EF4-FFF2-40B4-BE49-F238E27FC236}">
                <a16:creationId xmlns:a16="http://schemas.microsoft.com/office/drawing/2014/main" id="{1DB7C82F-AB7E-4F0C-B829-FA1B9C4151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6" name="Picture 2" descr="Image result for favelas brazil">
            <a:extLst>
              <a:ext uri="{FF2B5EF4-FFF2-40B4-BE49-F238E27FC236}">
                <a16:creationId xmlns:a16="http://schemas.microsoft.com/office/drawing/2014/main" id="{B97777DD-7D64-4087-96CF-C3832A74A61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676" r="26937" b="1"/>
          <a:stretch/>
        </p:blipFill>
        <p:spPr bwMode="auto">
          <a:xfrm>
            <a:off x="20" y="10"/>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7215635"/>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6753252F-4873-4F63-801D-CC719279A7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047C8CCB-F95D-4249-92DD-651249D3535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descr="G20 nations GDP per capita - 2019 forecast">
            <a:extLst>
              <a:ext uri="{FF2B5EF4-FFF2-40B4-BE49-F238E27FC236}">
                <a16:creationId xmlns:a16="http://schemas.microsoft.com/office/drawing/2014/main" id="{71120AA1-33DD-4330-AB9C-28BDEE301BA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449"/>
          <a:stretch/>
        </p:blipFill>
        <p:spPr bwMode="auto">
          <a:xfrm>
            <a:off x="2033195" y="788670"/>
            <a:ext cx="10158805" cy="55437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2ECC9E7-A993-40D5-8553-AE020F18D4FD}"/>
              </a:ext>
            </a:extLst>
          </p:cNvPr>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kern="1200" dirty="0">
                <a:solidFill>
                  <a:srgbClr val="FFFFFF"/>
                </a:solidFill>
                <a:latin typeface="+mj-lt"/>
                <a:ea typeface="+mj-ea"/>
                <a:cs typeface="+mj-cs"/>
              </a:rPr>
              <a:t>Why are some countries poorer than others?</a:t>
            </a:r>
          </a:p>
        </p:txBody>
      </p:sp>
    </p:spTree>
    <p:extLst>
      <p:ext uri="{BB962C8B-B14F-4D97-AF65-F5344CB8AC3E}">
        <p14:creationId xmlns:p14="http://schemas.microsoft.com/office/powerpoint/2010/main" val="2664412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753252F-4873-4F63-801D-CC719279A7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47C8CCB-F95D-4249-92DD-651249D3535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3B3D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9F2FD23C-BC26-47FC-80E8-415AD3A77607}"/>
              </a:ext>
            </a:extLst>
          </p:cNvPr>
          <p:cNvPicPr>
            <a:picLocks noGrp="1" noChangeAspect="1"/>
          </p:cNvPicPr>
          <p:nvPr>
            <p:ph idx="1"/>
          </p:nvPr>
        </p:nvPicPr>
        <p:blipFill rotWithShape="1">
          <a:blip r:embed="rId3"/>
          <a:srcRect l="16251" t="14379" r="17604" b="6405"/>
          <a:stretch/>
        </p:blipFill>
        <p:spPr>
          <a:xfrm>
            <a:off x="2673782" y="211476"/>
            <a:ext cx="9400525" cy="6332759"/>
          </a:xfrm>
          <a:prstGeom prst="rect">
            <a:avLst/>
          </a:prstGeom>
        </p:spPr>
      </p:pic>
      <p:sp>
        <p:nvSpPr>
          <p:cNvPr id="2" name="Title 1">
            <a:extLst>
              <a:ext uri="{FF2B5EF4-FFF2-40B4-BE49-F238E27FC236}">
                <a16:creationId xmlns:a16="http://schemas.microsoft.com/office/drawing/2014/main" id="{A7C2C576-55DA-4DA8-9400-D6492B0EDE12}"/>
              </a:ext>
            </a:extLst>
          </p:cNvPr>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kern="1200">
                <a:solidFill>
                  <a:srgbClr val="FFFFFF"/>
                </a:solidFill>
                <a:latin typeface="+mj-lt"/>
                <a:ea typeface="+mj-ea"/>
                <a:cs typeface="+mj-cs"/>
              </a:rPr>
              <a:t>Size of the Government</a:t>
            </a:r>
          </a:p>
        </p:txBody>
      </p:sp>
    </p:spTree>
    <p:extLst>
      <p:ext uri="{BB962C8B-B14F-4D97-AF65-F5344CB8AC3E}">
        <p14:creationId xmlns:p14="http://schemas.microsoft.com/office/powerpoint/2010/main" val="2606080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Content Placeholder 3">
            <a:extLst>
              <a:ext uri="{FF2B5EF4-FFF2-40B4-BE49-F238E27FC236}">
                <a16:creationId xmlns:a16="http://schemas.microsoft.com/office/drawing/2014/main" id="{91B4400D-3656-4DF8-BCF9-11AB4409090B}"/>
              </a:ext>
            </a:extLst>
          </p:cNvPr>
          <p:cNvPicPr>
            <a:picLocks noChangeAspect="1"/>
          </p:cNvPicPr>
          <p:nvPr/>
        </p:nvPicPr>
        <p:blipFill rotWithShape="1">
          <a:blip r:embed="rId3">
            <a:alphaModFix amt="15000"/>
          </a:blip>
          <a:srcRect l="16251" t="27209" r="20687" b="18361"/>
          <a:stretch/>
        </p:blipFill>
        <p:spPr>
          <a:xfrm>
            <a:off x="2673783" y="1237129"/>
            <a:ext cx="8962406" cy="4351338"/>
          </a:xfrm>
          <a:prstGeom prst="rect">
            <a:avLst/>
          </a:prstGeom>
        </p:spPr>
      </p:pic>
      <p:sp>
        <p:nvSpPr>
          <p:cNvPr id="2" name="Title 1">
            <a:extLst>
              <a:ext uri="{FF2B5EF4-FFF2-40B4-BE49-F238E27FC236}">
                <a16:creationId xmlns:a16="http://schemas.microsoft.com/office/drawing/2014/main" id="{3E85FDAF-4E09-433F-B843-97C49BFB6913}"/>
              </a:ext>
            </a:extLst>
          </p:cNvPr>
          <p:cNvSpPr>
            <a:spLocks noGrp="1"/>
          </p:cNvSpPr>
          <p:nvPr>
            <p:ph type="title"/>
          </p:nvPr>
        </p:nvSpPr>
        <p:spPr>
          <a:xfrm>
            <a:off x="838200" y="365125"/>
            <a:ext cx="10515600" cy="1325563"/>
          </a:xfrm>
        </p:spPr>
        <p:txBody>
          <a:bodyPr/>
          <a:lstStyle/>
          <a:p>
            <a:r>
              <a:rPr lang="en-US" dirty="0"/>
              <a:t>Government in Developing Countries</a:t>
            </a:r>
            <a:endParaRPr lang="en-GB" dirty="0"/>
          </a:p>
        </p:txBody>
      </p:sp>
      <p:sp>
        <p:nvSpPr>
          <p:cNvPr id="3" name="Content Placeholder 2">
            <a:extLst>
              <a:ext uri="{FF2B5EF4-FFF2-40B4-BE49-F238E27FC236}">
                <a16:creationId xmlns:a16="http://schemas.microsoft.com/office/drawing/2014/main" id="{7A7E7A3B-E4D9-4875-A164-0D7FD568430C}"/>
              </a:ext>
            </a:extLst>
          </p:cNvPr>
          <p:cNvSpPr>
            <a:spLocks noGrp="1"/>
          </p:cNvSpPr>
          <p:nvPr>
            <p:ph idx="1"/>
          </p:nvPr>
        </p:nvSpPr>
        <p:spPr>
          <a:xfrm>
            <a:off x="838200" y="1825625"/>
            <a:ext cx="10515600" cy="4351338"/>
          </a:xfrm>
        </p:spPr>
        <p:txBody>
          <a:bodyPr/>
          <a:lstStyle/>
          <a:p>
            <a:r>
              <a:rPr lang="en-US" dirty="0"/>
              <a:t>If governments are important for development → How to construct well-functioning government</a:t>
            </a:r>
          </a:p>
          <a:p>
            <a:r>
              <a:rPr lang="en-US" dirty="0"/>
              <a:t>Development indicators can be improved by public policy → E.g. Bolsa Familia in Brazil, </a:t>
            </a:r>
            <a:r>
              <a:rPr lang="en-US" dirty="0" err="1"/>
              <a:t>Oportunidades</a:t>
            </a:r>
            <a:r>
              <a:rPr lang="en-US" dirty="0"/>
              <a:t> in Mexico.</a:t>
            </a:r>
          </a:p>
          <a:p>
            <a:endParaRPr lang="en-US" dirty="0"/>
          </a:p>
          <a:p>
            <a:r>
              <a:rPr lang="en-US" dirty="0"/>
              <a:t>Economic development will require the expansion of public policies (health, education)</a:t>
            </a:r>
          </a:p>
          <a:p>
            <a:r>
              <a:rPr lang="en-US" dirty="0"/>
              <a:t>Government need to grow, tax more</a:t>
            </a:r>
          </a:p>
          <a:p>
            <a:endParaRPr lang="en-GB" dirty="0"/>
          </a:p>
        </p:txBody>
      </p:sp>
    </p:spTree>
    <p:extLst>
      <p:ext uri="{BB962C8B-B14F-4D97-AF65-F5344CB8AC3E}">
        <p14:creationId xmlns:p14="http://schemas.microsoft.com/office/powerpoint/2010/main" val="3184978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6C166-5ADF-4025-90AF-AA4A5A1F0108}"/>
              </a:ext>
            </a:extLst>
          </p:cNvPr>
          <p:cNvSpPr>
            <a:spLocks noGrp="1"/>
          </p:cNvSpPr>
          <p:nvPr>
            <p:ph type="title"/>
          </p:nvPr>
        </p:nvSpPr>
        <p:spPr/>
        <p:txBody>
          <a:bodyPr/>
          <a:lstStyle/>
          <a:p>
            <a:r>
              <a:rPr lang="en-US" dirty="0"/>
              <a:t>Module Outline</a:t>
            </a:r>
            <a:endParaRPr lang="en-GB" dirty="0"/>
          </a:p>
        </p:txBody>
      </p:sp>
      <p:sp>
        <p:nvSpPr>
          <p:cNvPr id="3" name="Content Placeholder 2">
            <a:extLst>
              <a:ext uri="{FF2B5EF4-FFF2-40B4-BE49-F238E27FC236}">
                <a16:creationId xmlns:a16="http://schemas.microsoft.com/office/drawing/2014/main" id="{84B7934A-EF09-4955-9C22-92BC8705DF2A}"/>
              </a:ext>
            </a:extLst>
          </p:cNvPr>
          <p:cNvSpPr>
            <a:spLocks noGrp="1"/>
          </p:cNvSpPr>
          <p:nvPr>
            <p:ph idx="1"/>
          </p:nvPr>
        </p:nvSpPr>
        <p:spPr/>
        <p:txBody>
          <a:bodyPr>
            <a:normAutofit/>
          </a:bodyPr>
          <a:lstStyle/>
          <a:p>
            <a:r>
              <a:rPr lang="en-US" dirty="0"/>
              <a:t>Taxation &amp; Development in the Long Run</a:t>
            </a:r>
          </a:p>
          <a:p>
            <a:r>
              <a:rPr lang="en-US" dirty="0"/>
              <a:t>Tax Compliance, Evasion, and the Informal Sector</a:t>
            </a:r>
          </a:p>
          <a:p>
            <a:r>
              <a:rPr lang="en-US" dirty="0"/>
              <a:t>Optimal Tax Policy in LDCs</a:t>
            </a:r>
          </a:p>
          <a:p>
            <a:r>
              <a:rPr lang="en-GB" dirty="0"/>
              <a:t>Corruption</a:t>
            </a:r>
          </a:p>
          <a:p>
            <a:r>
              <a:rPr lang="en-US" dirty="0"/>
              <a:t>Redistribution and Targeting</a:t>
            </a:r>
          </a:p>
          <a:p>
            <a:r>
              <a:rPr lang="en-GB" dirty="0"/>
              <a:t>Public Goods Provision</a:t>
            </a:r>
          </a:p>
          <a:p>
            <a:r>
              <a:rPr lang="en-GB" dirty="0"/>
              <a:t>Public Sector Management</a:t>
            </a:r>
          </a:p>
        </p:txBody>
      </p:sp>
    </p:spTree>
    <p:extLst>
      <p:ext uri="{BB962C8B-B14F-4D97-AF65-F5344CB8AC3E}">
        <p14:creationId xmlns:p14="http://schemas.microsoft.com/office/powerpoint/2010/main" val="755827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431D6-52E7-4821-A496-02284B50F6F8}"/>
              </a:ext>
            </a:extLst>
          </p:cNvPr>
          <p:cNvSpPr>
            <a:spLocks noGrp="1"/>
          </p:cNvSpPr>
          <p:nvPr>
            <p:ph type="title"/>
          </p:nvPr>
        </p:nvSpPr>
        <p:spPr/>
        <p:txBody>
          <a:bodyPr/>
          <a:lstStyle/>
          <a:p>
            <a:r>
              <a:rPr lang="en-US" dirty="0"/>
              <a:t>Pre-requisites?</a:t>
            </a:r>
            <a:endParaRPr lang="en-GB" dirty="0"/>
          </a:p>
        </p:txBody>
      </p:sp>
      <p:sp>
        <p:nvSpPr>
          <p:cNvPr id="3" name="Content Placeholder 2">
            <a:extLst>
              <a:ext uri="{FF2B5EF4-FFF2-40B4-BE49-F238E27FC236}">
                <a16:creationId xmlns:a16="http://schemas.microsoft.com/office/drawing/2014/main" id="{1733D397-A56F-43A3-BF3B-F9BD4837B9C4}"/>
              </a:ext>
            </a:extLst>
          </p:cNvPr>
          <p:cNvSpPr>
            <a:spLocks noGrp="1"/>
          </p:cNvSpPr>
          <p:nvPr>
            <p:ph idx="1"/>
          </p:nvPr>
        </p:nvSpPr>
        <p:spPr/>
        <p:txBody>
          <a:bodyPr>
            <a:normAutofit/>
          </a:bodyPr>
          <a:lstStyle/>
          <a:p>
            <a:r>
              <a:rPr lang="en-US" dirty="0"/>
              <a:t>Having taken public econ/development will help you, but not having followed these courses won't hurt you.</a:t>
            </a:r>
          </a:p>
          <a:p>
            <a:r>
              <a:rPr lang="en-US" dirty="0"/>
              <a:t>For development econ basics (UG level): Poor Economics, Banerjee </a:t>
            </a:r>
            <a:r>
              <a:rPr lang="en-GB" dirty="0"/>
              <a:t>and </a:t>
            </a:r>
            <a:r>
              <a:rPr lang="en-GB" dirty="0" err="1"/>
              <a:t>Duflo</a:t>
            </a:r>
            <a:r>
              <a:rPr lang="en-GB" dirty="0"/>
              <a:t> (see also </a:t>
            </a:r>
            <a:r>
              <a:rPr lang="en-US" dirty="0"/>
              <a:t>http://pooreconomics.com/data/country/home), or Ray, </a:t>
            </a:r>
            <a:r>
              <a:rPr lang="en-GB" dirty="0"/>
              <a:t>Development Economics.</a:t>
            </a:r>
          </a:p>
          <a:p>
            <a:r>
              <a:rPr lang="en-US" dirty="0"/>
              <a:t>For public econ basics: Economics of the Public Sector, Stiglitz (US focus), Economics of the Welfare State, Barr (UK focus – public spending), Public Finance, Rosen (US focus - taxation).</a:t>
            </a:r>
          </a:p>
          <a:p>
            <a:r>
              <a:rPr lang="en-US" dirty="0" err="1"/>
              <a:t>Maths</a:t>
            </a:r>
            <a:r>
              <a:rPr lang="en-US" dirty="0"/>
              <a:t>: derivatives, re-arranging equations.</a:t>
            </a:r>
            <a:endParaRPr lang="en-GB" dirty="0"/>
          </a:p>
        </p:txBody>
      </p:sp>
    </p:spTree>
    <p:extLst>
      <p:ext uri="{BB962C8B-B14F-4D97-AF65-F5344CB8AC3E}">
        <p14:creationId xmlns:p14="http://schemas.microsoft.com/office/powerpoint/2010/main" val="775942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679805-043C-41E6-A74D-E8E1E267C96E}"/>
              </a:ext>
            </a:extLst>
          </p:cNvPr>
          <p:cNvSpPr>
            <a:spLocks noGrp="1"/>
          </p:cNvSpPr>
          <p:nvPr>
            <p:ph type="title"/>
          </p:nvPr>
        </p:nvSpPr>
        <p:spPr>
          <a:xfrm>
            <a:off x="831850" y="1709739"/>
            <a:ext cx="10515600" cy="1719262"/>
          </a:xfrm>
        </p:spPr>
        <p:txBody>
          <a:bodyPr/>
          <a:lstStyle/>
          <a:p>
            <a:pPr algn="ctr"/>
            <a:r>
              <a:rPr lang="en-US" dirty="0"/>
              <a:t>Thank you!</a:t>
            </a:r>
            <a:endParaRPr lang="en-GB" dirty="0"/>
          </a:p>
        </p:txBody>
      </p:sp>
      <p:sp>
        <p:nvSpPr>
          <p:cNvPr id="5" name="Text Placeholder 4">
            <a:extLst>
              <a:ext uri="{FF2B5EF4-FFF2-40B4-BE49-F238E27FC236}">
                <a16:creationId xmlns:a16="http://schemas.microsoft.com/office/drawing/2014/main" id="{20C862CB-0890-4BE1-8486-7337FD9FF0F7}"/>
              </a:ext>
            </a:extLst>
          </p:cNvPr>
          <p:cNvSpPr>
            <a:spLocks noGrp="1"/>
          </p:cNvSpPr>
          <p:nvPr>
            <p:ph type="body" idx="1"/>
          </p:nvPr>
        </p:nvSpPr>
        <p:spPr/>
        <p:txBody>
          <a:bodyPr/>
          <a:lstStyle/>
          <a:p>
            <a:pPr algn="ctr"/>
            <a:r>
              <a:rPr lang="en-US" dirty="0"/>
              <a:t>Isleide Zissimos</a:t>
            </a:r>
          </a:p>
          <a:p>
            <a:pPr algn="ctr"/>
            <a:r>
              <a:rPr lang="en-US" dirty="0"/>
              <a:t>Email: </a:t>
            </a:r>
            <a:r>
              <a:rPr lang="en-US" dirty="0">
                <a:hlinkClick r:id="rId3"/>
              </a:rPr>
              <a:t>isleide.Zissimos@warwick.ac.uk</a:t>
            </a:r>
            <a:endParaRPr lang="en-US" dirty="0"/>
          </a:p>
          <a:p>
            <a:pPr algn="ctr"/>
            <a:r>
              <a:rPr lang="en-US" dirty="0"/>
              <a:t>Office: S0.63</a:t>
            </a:r>
            <a:endParaRPr lang="en-GB" dirty="0"/>
          </a:p>
        </p:txBody>
      </p:sp>
    </p:spTree>
    <p:extLst>
      <p:ext uri="{BB962C8B-B14F-4D97-AF65-F5344CB8AC3E}">
        <p14:creationId xmlns:p14="http://schemas.microsoft.com/office/powerpoint/2010/main" val="12191181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417</TotalTime>
  <Words>696</Words>
  <Application>Microsoft Office PowerPoint</Application>
  <PresentationFormat>Widescreen</PresentationFormat>
  <Paragraphs>61</Paragraphs>
  <Slides>7</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EC993 Public Policy in Developing Countries</vt:lpstr>
      <vt:lpstr>Why are some countries poorer than others?</vt:lpstr>
      <vt:lpstr>Size of the Government</vt:lpstr>
      <vt:lpstr>Government in Developing Countries</vt:lpstr>
      <vt:lpstr>Module Outline</vt:lpstr>
      <vt:lpstr>Pre-requisites?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EC993 Public Policy in Developing Countries</dc:title>
  <dc:creator>Isleide Zissimos</dc:creator>
  <cp:lastModifiedBy>Allen, Joshua</cp:lastModifiedBy>
  <cp:revision>8</cp:revision>
  <dcterms:created xsi:type="dcterms:W3CDTF">2019-09-18T10:03:43Z</dcterms:created>
  <dcterms:modified xsi:type="dcterms:W3CDTF">2019-09-25T11:17:46Z</dcterms:modified>
</cp:coreProperties>
</file>