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7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24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29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5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11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63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6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94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1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73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9C468-F515-49B6-B000-7A25F2DE349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FF12D-C906-4E54-8642-D05979C771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32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6748772" cy="2520280"/>
          </a:xfrm>
        </p:spPr>
        <p:txBody>
          <a:bodyPr>
            <a:normAutofit fontScale="70000" lnSpcReduction="20000"/>
          </a:bodyPr>
          <a:lstStyle/>
          <a:p>
            <a:r>
              <a:rPr lang="en-GB" sz="5100" dirty="0"/>
              <a:t>EC943 Industrial Economics</a:t>
            </a:r>
          </a:p>
          <a:p>
            <a:endParaRPr lang="en-GB" sz="5100" dirty="0">
              <a:solidFill>
                <a:srgbClr val="002060"/>
              </a:solidFill>
            </a:endParaRPr>
          </a:p>
          <a:p>
            <a:r>
              <a:rPr lang="en-GB" sz="5100" dirty="0">
                <a:solidFill>
                  <a:srgbClr val="002060"/>
                </a:solidFill>
              </a:rPr>
              <a:t>Professor Mike Waterson </a:t>
            </a:r>
          </a:p>
          <a:p>
            <a:r>
              <a:rPr lang="en-GB" sz="5100" dirty="0">
                <a:solidFill>
                  <a:srgbClr val="002060"/>
                </a:solidFill>
              </a:rPr>
              <a:t>Module Leader</a:t>
            </a:r>
          </a:p>
          <a:p>
            <a:r>
              <a:rPr lang="en-GB" sz="2600" dirty="0">
                <a:solidFill>
                  <a:srgbClr val="002060"/>
                </a:solidFill>
              </a:rPr>
              <a:t>Fridays 1-3pm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4839"/>
            <a:ext cx="7772400" cy="1470025"/>
          </a:xfrm>
        </p:spPr>
        <p:txBody>
          <a:bodyPr/>
          <a:lstStyle/>
          <a:p>
            <a:r>
              <a:rPr lang="en-GB" sz="2800" dirty="0"/>
              <a:t>MSc Economics Optional Module</a:t>
            </a:r>
          </a:p>
        </p:txBody>
      </p:sp>
    </p:spTree>
    <p:extLst>
      <p:ext uri="{BB962C8B-B14F-4D97-AF65-F5344CB8AC3E}">
        <p14:creationId xmlns:p14="http://schemas.microsoft.com/office/powerpoint/2010/main" val="330675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8694"/>
          </a:xfrm>
        </p:spPr>
        <p:txBody>
          <a:bodyPr/>
          <a:lstStyle/>
          <a:p>
            <a:r>
              <a:rPr lang="en-GB" sz="2800" dirty="0"/>
              <a:t>Basic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18457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sz="2000" dirty="0"/>
              <a:t>Term 2 Optional Module worth 18 CATS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Pre-requisites: 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The module will build on some aspects of your knowledge of microeconomics including elementary game theory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In addition it assumes some knowledge of econometrics 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Format: 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one two-hour lecture per week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2 one hour seminars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Assessment: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In-seminar problem sets (formative)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Two take-home problem sets each worth up to 5%</a:t>
            </a:r>
          </a:p>
          <a:p>
            <a:pPr lvl="1">
              <a:spcAft>
                <a:spcPts val="600"/>
              </a:spcAft>
            </a:pPr>
            <a:r>
              <a:rPr lang="en-GB" sz="2000" dirty="0"/>
              <a:t>Written exam 2 hours worth up to 90%</a:t>
            </a:r>
          </a:p>
        </p:txBody>
      </p:sp>
    </p:spTree>
    <p:extLst>
      <p:ext uri="{BB962C8B-B14F-4D97-AF65-F5344CB8AC3E}">
        <p14:creationId xmlns:p14="http://schemas.microsoft.com/office/powerpoint/2010/main" val="19549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8694"/>
          </a:xfrm>
        </p:spPr>
        <p:txBody>
          <a:bodyPr/>
          <a:lstStyle/>
          <a:p>
            <a:r>
              <a:rPr lang="en-GB" sz="2800" dirty="0"/>
              <a:t>Lecture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4896544"/>
          </a:xfrm>
        </p:spPr>
        <p:txBody>
          <a:bodyPr>
            <a:normAutofit/>
          </a:bodyPr>
          <a:lstStyle/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Oligopoly Models: strategic behaviour amongst a given set of firms (brief revision) 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Developments of the basic oligopoly models 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Modelling entry and concentration- closing the circle 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Horizontal and vertical product differentiation models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Empirical modelling of differentiated product markets and policy implications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Information issues- the impact of imperfect consumer information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Vertically related markets 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000" dirty="0"/>
              <a:t>Cartels, tacit collusion and mergers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endParaRPr lang="en-GB" sz="2000" dirty="0"/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endParaRPr lang="en-GB" sz="1800" dirty="0"/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89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Course text and readings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2nd edition 2015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The book covers all the topics to some extent, plus many additional ones.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In addition to the textbook, each lecture is accompanied by selected other readings; these particularly focus on empirical work.</a:t>
            </a:r>
            <a:endParaRPr lang="en-GB" sz="1800" dirty="0"/>
          </a:p>
        </p:txBody>
      </p:sp>
      <p:pic>
        <p:nvPicPr>
          <p:cNvPr id="8" name="Picture 2" descr="Industrial Organizat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2541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046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193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MSc Economics Optional Module</vt:lpstr>
      <vt:lpstr>Basic Information</vt:lpstr>
      <vt:lpstr>Lecture outline</vt:lpstr>
      <vt:lpstr>Course text and readings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MSc Economics Optional Module</dc:title>
  <dc:creator>Waterson, Michael</dc:creator>
  <cp:lastModifiedBy>Allen, Joshua</cp:lastModifiedBy>
  <cp:revision>11</cp:revision>
  <dcterms:created xsi:type="dcterms:W3CDTF">2015-09-29T11:19:50Z</dcterms:created>
  <dcterms:modified xsi:type="dcterms:W3CDTF">2019-09-11T08:02:23Z</dcterms:modified>
</cp:coreProperties>
</file>