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4"/>
    <p:sldMasterId id="2147483695" r:id="rId5"/>
    <p:sldMasterId id="2147483660" r:id="rId6"/>
    <p:sldMasterId id="2147483708" r:id="rId7"/>
  </p:sldMasterIdLst>
  <p:notesMasterIdLst>
    <p:notesMasterId r:id="rId34"/>
  </p:notesMasterIdLst>
  <p:handoutMasterIdLst>
    <p:handoutMasterId r:id="rId35"/>
  </p:handoutMasterIdLst>
  <p:sldIdLst>
    <p:sldId id="309" r:id="rId8"/>
    <p:sldId id="381" r:id="rId9"/>
    <p:sldId id="382" r:id="rId10"/>
    <p:sldId id="385" r:id="rId11"/>
    <p:sldId id="386" r:id="rId12"/>
    <p:sldId id="389" r:id="rId13"/>
    <p:sldId id="390" r:id="rId14"/>
    <p:sldId id="394" r:id="rId15"/>
    <p:sldId id="393" r:id="rId16"/>
    <p:sldId id="392" r:id="rId17"/>
    <p:sldId id="406" r:id="rId18"/>
    <p:sldId id="407" r:id="rId19"/>
    <p:sldId id="408" r:id="rId20"/>
    <p:sldId id="409" r:id="rId21"/>
    <p:sldId id="410" r:id="rId22"/>
    <p:sldId id="411" r:id="rId23"/>
    <p:sldId id="387" r:id="rId24"/>
    <p:sldId id="423" r:id="rId25"/>
    <p:sldId id="414" r:id="rId26"/>
    <p:sldId id="312" r:id="rId27"/>
    <p:sldId id="419" r:id="rId28"/>
    <p:sldId id="336" r:id="rId29"/>
    <p:sldId id="375" r:id="rId30"/>
    <p:sldId id="420" r:id="rId31"/>
    <p:sldId id="421" r:id="rId32"/>
    <p:sldId id="422" r:id="rId33"/>
  </p:sldIdLst>
  <p:sldSz cx="9144000" cy="6858000" type="screen4x3"/>
  <p:notesSz cx="6797675" cy="9926638"/>
  <p:custDataLst>
    <p:tags r:id="rId36"/>
  </p:custDataLst>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521415D9-36F7-43E2-AB2F-B90AF26B5E84}">
      <p14:sectionLst xmlns:p14="http://schemas.microsoft.com/office/powerpoint/2010/main">
        <p14:section name="Intro and aims" id="{D39270BC-CD2D-4507-9446-0A6F16339A29}">
          <p14:sldIdLst>
            <p14:sldId id="309"/>
            <p14:sldId id="381"/>
          </p14:sldIdLst>
        </p14:section>
        <p14:section name="Online exams and AEP" id="{3F87D6C8-6243-423D-92A5-03E99C7C0A00}">
          <p14:sldIdLst>
            <p14:sldId id="382"/>
            <p14:sldId id="385"/>
            <p14:sldId id="386"/>
            <p14:sldId id="389"/>
            <p14:sldId id="390"/>
            <p14:sldId id="394"/>
            <p14:sldId id="393"/>
            <p14:sldId id="392"/>
          </p14:sldIdLst>
        </p14:section>
        <p14:section name="Preparing for your exams" id="{62393F88-3459-4C20-AE07-D96EFDC18453}">
          <p14:sldIdLst>
            <p14:sldId id="406"/>
            <p14:sldId id="407"/>
            <p14:sldId id="408"/>
            <p14:sldId id="409"/>
            <p14:sldId id="410"/>
            <p14:sldId id="411"/>
            <p14:sldId id="387"/>
            <p14:sldId id="423"/>
            <p14:sldId id="414"/>
          </p14:sldIdLst>
        </p14:section>
        <p14:section name="Techniques and Tips for Tackling an Exam" id="{C887BD8E-8697-4737-8044-F87F1F5331F0}">
          <p14:sldIdLst/>
        </p14:section>
        <p14:section name="Progression" id="{23D0F157-E52E-46E5-A9CC-9ECB5C5B2C04}">
          <p14:sldIdLst>
            <p14:sldId id="312"/>
            <p14:sldId id="419"/>
            <p14:sldId id="336"/>
            <p14:sldId id="375"/>
          </p14:sldIdLst>
        </p14:section>
        <p14:section name="What support is available?" id="{5CB79894-EFCA-45BE-9977-648C5609DE37}">
          <p14:sldIdLst>
            <p14:sldId id="420"/>
            <p14:sldId id="421"/>
            <p14:sldId id="42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Elliott, Caroline" initials="EC" lastIdx="1" clrIdx="6">
    <p:extLst>
      <p:ext uri="{19B8F6BF-5375-455C-9EA6-DF929625EA0E}">
        <p15:presenceInfo xmlns:p15="http://schemas.microsoft.com/office/powerpoint/2012/main" userId="S::u1973180@live.warwick.ac.uk::89e9b3ee-690f-4c2e-b684-cee7ed4988a0" providerId="AD"/>
      </p:ext>
    </p:extLst>
  </p:cmAuthor>
  <p:cmAuthor id="1" name="Smith, Jeremy" initials="SJ" lastIdx="17" clrIdx="0">
    <p:extLst>
      <p:ext uri="{19B8F6BF-5375-455C-9EA6-DF929625EA0E}">
        <p15:presenceInfo xmlns:p15="http://schemas.microsoft.com/office/powerpoint/2012/main" userId="S-1-5-21-94802787-2259107539-412602403-32676" providerId="AD"/>
      </p:ext>
    </p:extLst>
  </p:cmAuthor>
  <p:cmAuthor id="8" name="Andrews, Carolyn" initials="AC" lastIdx="1" clrIdx="7">
    <p:extLst>
      <p:ext uri="{19B8F6BF-5375-455C-9EA6-DF929625EA0E}">
        <p15:presenceInfo xmlns:p15="http://schemas.microsoft.com/office/powerpoint/2012/main" userId="S::ecsmbc@live.warwick.ac.uk::155eb78c-4c00-4fdd-a6c5-6e6b69f24c62" providerId="AD"/>
      </p:ext>
    </p:extLst>
  </p:cmAuthor>
  <p:cmAuthor id="2" name="Smith, Jennifer" initials="SJ" lastIdx="8" clrIdx="1">
    <p:extLst>
      <p:ext uri="{19B8F6BF-5375-455C-9EA6-DF929625EA0E}">
        <p15:presenceInfo xmlns:p15="http://schemas.microsoft.com/office/powerpoint/2012/main" userId="S-1-5-21-94802787-2259107539-412602403-32838" providerId="AD"/>
      </p:ext>
    </p:extLst>
  </p:cmAuthor>
  <p:cmAuthor id="9" name="Turrall, Jo" initials="TJ" lastIdx="1" clrIdx="8">
    <p:extLst>
      <p:ext uri="{19B8F6BF-5375-455C-9EA6-DF929625EA0E}">
        <p15:presenceInfo xmlns:p15="http://schemas.microsoft.com/office/powerpoint/2012/main" userId="S::bssxac@live.warwick.ac.uk::8f329f0a-0de5-46a1-b4ad-9380938fc52c" providerId="AD"/>
      </p:ext>
    </p:extLst>
  </p:cmAuthor>
  <p:cmAuthor id="3" name="Smith, Jeremy" initials="SJ [2]" lastIdx="40" clrIdx="2">
    <p:extLst>
      <p:ext uri="{19B8F6BF-5375-455C-9EA6-DF929625EA0E}">
        <p15:presenceInfo xmlns:p15="http://schemas.microsoft.com/office/powerpoint/2012/main" userId="S::ecrbl@live.warwick.ac.uk::a65a1ff6-7500-47cb-adae-48b6f596e86e" providerId="AD"/>
      </p:ext>
    </p:extLst>
  </p:cmAuthor>
  <p:cmAuthor id="4" name="Naylor, Robin" initials="NR" lastIdx="9" clrIdx="3">
    <p:extLst>
      <p:ext uri="{19B8F6BF-5375-455C-9EA6-DF929625EA0E}">
        <p15:presenceInfo xmlns:p15="http://schemas.microsoft.com/office/powerpoint/2012/main" userId="S::ecrqx@live.warwick.ac.uk::8c315c07-3928-4e0d-8a6e-8bde031dfb77" providerId="AD"/>
      </p:ext>
    </p:extLst>
  </p:cmAuthor>
  <p:cmAuthor id="5" name="Taylor, Kelly" initials="TK" lastIdx="25" clrIdx="4">
    <p:extLst>
      <p:ext uri="{19B8F6BF-5375-455C-9EA6-DF929625EA0E}">
        <p15:presenceInfo xmlns:p15="http://schemas.microsoft.com/office/powerpoint/2012/main" userId="S::ecsdao@live.warwick.ac.uk::a2bca608-dc48-4f0b-a955-85b27c3ab8bb" providerId="AD"/>
      </p:ext>
    </p:extLst>
  </p:cmAuthor>
  <p:cmAuthor id="6" name="Jones, Elizabeth" initials="JE" lastIdx="5" clrIdx="5">
    <p:extLst>
      <p:ext uri="{19B8F6BF-5375-455C-9EA6-DF929625EA0E}">
        <p15:presenceInfo xmlns:p15="http://schemas.microsoft.com/office/powerpoint/2012/main" userId="S::ecslas@live.warwick.ac.uk::4684fd0c-01c2-4ac4-9130-02436835ce1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FF"/>
    <a:srgbClr val="CCECFF"/>
    <a:srgbClr val="3399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B36213-207E-4216-B907-86B08BE95DD6}" v="24" dt="2021-02-11T09:30:01.8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1320" y="4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notesMaster" Target="notesMasters/notesMaster1.xml"/><Relationship Id="rId42" Type="http://schemas.microsoft.com/office/2015/10/relationships/revisionInfo" Target="revisionInfo.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tags" Target="tags/tag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1026"/>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47107" name="Rectangle 1027"/>
          <p:cNvSpPr>
            <a:spLocks noGrp="1" noChangeArrowheads="1"/>
          </p:cNvSpPr>
          <p:nvPr>
            <p:ph type="dt" sz="quarter"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47108" name="Rectangle 1028"/>
          <p:cNvSpPr>
            <a:spLocks noGrp="1" noChangeArrowheads="1"/>
          </p:cNvSpPr>
          <p:nvPr>
            <p:ph type="ftr" sz="quarter" idx="2"/>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47109" name="Rectangle 1029"/>
          <p:cNvSpPr>
            <a:spLocks noGrp="1" noChangeArrowheads="1"/>
          </p:cNvSpPr>
          <p:nvPr>
            <p:ph type="sldNum" sz="quarter" idx="3"/>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8819A2C5-D425-418A-813C-D2056631D7C5}" type="slidenum">
              <a:rPr lang="en-GB" altLang="en-US"/>
              <a:pPr>
                <a:defRPr/>
              </a:pPr>
              <a:t>‹#›</a:t>
            </a:fld>
            <a:endParaRPr lang="en-GB" altLang="en-US"/>
          </a:p>
        </p:txBody>
      </p:sp>
    </p:spTree>
    <p:extLst>
      <p:ext uri="{BB962C8B-B14F-4D97-AF65-F5344CB8AC3E}">
        <p14:creationId xmlns:p14="http://schemas.microsoft.com/office/powerpoint/2010/main" val="3791946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050"/>
          <p:cNvSpPr>
            <a:spLocks noGrp="1" noChangeArrowheads="1"/>
          </p:cNvSpPr>
          <p:nvPr>
            <p:ph type="hdr" sz="quarter"/>
          </p:nvPr>
        </p:nvSpPr>
        <p:spPr bwMode="auto">
          <a:xfrm>
            <a:off x="1" y="0"/>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eaLnBrk="0" hangingPunct="0">
              <a:defRPr sz="1200">
                <a:cs typeface="+mn-cs"/>
              </a:defRPr>
            </a:lvl1pPr>
          </a:lstStyle>
          <a:p>
            <a:pPr>
              <a:defRPr/>
            </a:pPr>
            <a:endParaRPr lang="en-GB" altLang="en-US"/>
          </a:p>
        </p:txBody>
      </p:sp>
      <p:sp>
        <p:nvSpPr>
          <p:cNvPr id="16387" name="Rectangle 2051"/>
          <p:cNvSpPr>
            <a:spLocks noGrp="1" noChangeArrowheads="1"/>
          </p:cNvSpPr>
          <p:nvPr>
            <p:ph type="dt" idx="1"/>
          </p:nvPr>
        </p:nvSpPr>
        <p:spPr bwMode="auto">
          <a:xfrm>
            <a:off x="3852335" y="0"/>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lvl1pPr algn="r" eaLnBrk="0" hangingPunct="0">
              <a:defRPr sz="1200">
                <a:cs typeface="+mn-cs"/>
              </a:defRPr>
            </a:lvl1pPr>
          </a:lstStyle>
          <a:p>
            <a:pPr>
              <a:defRPr/>
            </a:pPr>
            <a:endParaRPr lang="en-GB" altLang="en-US"/>
          </a:p>
        </p:txBody>
      </p:sp>
      <p:sp>
        <p:nvSpPr>
          <p:cNvPr id="8196" name="Rectangle 2052"/>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389" name="Rectangle 2053"/>
          <p:cNvSpPr>
            <a:spLocks noGrp="1" noChangeArrowheads="1"/>
          </p:cNvSpPr>
          <p:nvPr>
            <p:ph type="body" sz="quarter" idx="3"/>
          </p:nvPr>
        </p:nvSpPr>
        <p:spPr bwMode="auto">
          <a:xfrm>
            <a:off x="906993" y="4715153"/>
            <a:ext cx="4983689"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16390" name="Rectangle 2054"/>
          <p:cNvSpPr>
            <a:spLocks noGrp="1" noChangeArrowheads="1"/>
          </p:cNvSpPr>
          <p:nvPr>
            <p:ph type="ftr" sz="quarter" idx="4"/>
          </p:nvPr>
        </p:nvSpPr>
        <p:spPr bwMode="auto">
          <a:xfrm>
            <a:off x="1" y="9430306"/>
            <a:ext cx="2945341"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eaLnBrk="0" hangingPunct="0">
              <a:defRPr sz="1200">
                <a:cs typeface="+mn-cs"/>
              </a:defRPr>
            </a:lvl1pPr>
          </a:lstStyle>
          <a:p>
            <a:pPr>
              <a:defRPr/>
            </a:pPr>
            <a:endParaRPr lang="en-GB" altLang="en-US"/>
          </a:p>
        </p:txBody>
      </p:sp>
      <p:sp>
        <p:nvSpPr>
          <p:cNvPr id="16391" name="Rectangle 2055"/>
          <p:cNvSpPr>
            <a:spLocks noGrp="1" noChangeArrowheads="1"/>
          </p:cNvSpPr>
          <p:nvPr>
            <p:ph type="sldNum" sz="quarter" idx="5"/>
          </p:nvPr>
        </p:nvSpPr>
        <p:spPr bwMode="auto">
          <a:xfrm>
            <a:off x="3852335" y="9430306"/>
            <a:ext cx="2945340"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632" tIns="45816" rIns="91632" bIns="45816" numCol="1" anchor="b" anchorCtr="0" compatLnSpc="1">
            <a:prstTxWarp prst="textNoShape">
              <a:avLst/>
            </a:prstTxWarp>
          </a:bodyPr>
          <a:lstStyle>
            <a:lvl1pPr algn="r" eaLnBrk="0" hangingPunct="0">
              <a:defRPr sz="1200">
                <a:cs typeface="+mn-cs"/>
              </a:defRPr>
            </a:lvl1pPr>
          </a:lstStyle>
          <a:p>
            <a:pPr>
              <a:defRPr/>
            </a:pPr>
            <a:fld id="{74F9E15A-2DDD-48A4-81E6-2EDEC1199FAA}" type="slidenum">
              <a:rPr lang="en-GB" altLang="en-US"/>
              <a:pPr>
                <a:defRPr/>
              </a:pPr>
              <a:t>‹#›</a:t>
            </a:fld>
            <a:endParaRPr lang="en-GB" altLang="en-US"/>
          </a:p>
        </p:txBody>
      </p:sp>
    </p:spTree>
    <p:extLst>
      <p:ext uri="{BB962C8B-B14F-4D97-AF65-F5344CB8AC3E}">
        <p14:creationId xmlns:p14="http://schemas.microsoft.com/office/powerpoint/2010/main" val="125109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8B6ED8-9D91-5E4C-8236-27D5494AAD9C}"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412169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684557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74F9E15A-2DDD-48A4-81E6-2EDEC1199FAA}" type="slidenum">
              <a:rPr lang="en-GB" altLang="en-US" smtClean="0"/>
              <a:pPr>
                <a:defRPr/>
              </a:pPr>
              <a:t>2</a:t>
            </a:fld>
            <a:endParaRPr lang="en-GB" altLang="en-US"/>
          </a:p>
        </p:txBody>
      </p:sp>
    </p:spTree>
    <p:extLst>
      <p:ext uri="{BB962C8B-B14F-4D97-AF65-F5344CB8AC3E}">
        <p14:creationId xmlns:p14="http://schemas.microsoft.com/office/powerpoint/2010/main" val="1691210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2" descr="\\MARLON\User57\e\edsnad\Documents\My Pictures\PPt\4-3_split_8-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844"/>
            <a:ext cx="9144000" cy="5369308"/>
          </a:xfrm>
          <a:prstGeom prst="rect">
            <a:avLst/>
          </a:prstGeom>
          <a:noFill/>
          <a:extLst>
            <a:ext uri="{909E8E84-426E-40DD-AFC4-6F175D3DCCD1}">
              <a14:hiddenFill xmlns:a14="http://schemas.microsoft.com/office/drawing/2010/main">
                <a:solidFill>
                  <a:srgbClr val="FFFFFF"/>
                </a:solidFill>
              </a14:hiddenFill>
            </a:ext>
          </a:extLst>
        </p:spPr>
      </p:pic>
      <p:sp>
        <p:nvSpPr>
          <p:cNvPr id="49155" name="Rectangle 3"/>
          <p:cNvSpPr>
            <a:spLocks noGrp="1" noChangeArrowheads="1"/>
          </p:cNvSpPr>
          <p:nvPr>
            <p:ph type="ctrTitle"/>
          </p:nvPr>
        </p:nvSpPr>
        <p:spPr>
          <a:xfrm>
            <a:off x="112986" y="4221088"/>
            <a:ext cx="7056784" cy="1296144"/>
          </a:xfrm>
        </p:spPr>
        <p:txBody>
          <a:bodyPr/>
          <a:lstStyle>
            <a:lvl1pPr>
              <a:defRPr sz="4000"/>
            </a:lvl1pPr>
          </a:lstStyle>
          <a:p>
            <a:pPr lvl="0"/>
            <a:r>
              <a:rPr lang="en-US" altLang="en-US" noProof="0"/>
              <a:t>Click to edit Master title style</a:t>
            </a:r>
            <a:endParaRPr lang="en-GB" altLang="en-US" noProof="0"/>
          </a:p>
        </p:txBody>
      </p:sp>
      <p:sp>
        <p:nvSpPr>
          <p:cNvPr id="49156" name="Rectangle 4"/>
          <p:cNvSpPr>
            <a:spLocks noGrp="1" noChangeArrowheads="1"/>
          </p:cNvSpPr>
          <p:nvPr>
            <p:ph type="subTitle" idx="1"/>
          </p:nvPr>
        </p:nvSpPr>
        <p:spPr>
          <a:xfrm>
            <a:off x="107504" y="5486077"/>
            <a:ext cx="6400800" cy="1327299"/>
          </a:xfrm>
        </p:spPr>
        <p:txBody>
          <a:bodyPr/>
          <a:lstStyle>
            <a:lvl1pPr marL="0" indent="0" algn="l">
              <a:buFontTx/>
              <a:buNone/>
              <a:defRPr/>
            </a:lvl1pPr>
          </a:lstStyle>
          <a:p>
            <a:pPr lvl="0"/>
            <a:r>
              <a:rPr lang="en-US" altLang="en-US" noProof="0"/>
              <a:t>Click to edit Master subtitle style</a:t>
            </a:r>
            <a:endParaRPr lang="en-GB" altLang="en-US" noProof="0"/>
          </a:p>
        </p:txBody>
      </p:sp>
    </p:spTree>
    <p:extLst>
      <p:ext uri="{BB962C8B-B14F-4D97-AF65-F5344CB8AC3E}">
        <p14:creationId xmlns:p14="http://schemas.microsoft.com/office/powerpoint/2010/main" val="39535128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2DA786-226B-42DD-93E8-A1CF6097432C}" type="slidenum">
              <a:rPr lang="en-GB" altLang="en-US"/>
              <a:pPr>
                <a:defRPr/>
              </a:pPr>
              <a:t>‹#›</a:t>
            </a:fld>
            <a:endParaRPr lang="en-GB" altLang="en-US"/>
          </a:p>
        </p:txBody>
      </p:sp>
    </p:spTree>
    <p:extLst>
      <p:ext uri="{BB962C8B-B14F-4D97-AF65-F5344CB8AC3E}">
        <p14:creationId xmlns:p14="http://schemas.microsoft.com/office/powerpoint/2010/main" val="76299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A548C52-FFFD-49F6-B265-F7E72DF156EB}" type="slidenum">
              <a:rPr lang="en-GB" altLang="en-US"/>
              <a:pPr>
                <a:defRPr/>
              </a:pPr>
              <a:t>‹#›</a:t>
            </a:fld>
            <a:endParaRPr lang="en-GB" altLang="en-US"/>
          </a:p>
        </p:txBody>
      </p:sp>
    </p:spTree>
    <p:extLst>
      <p:ext uri="{BB962C8B-B14F-4D97-AF65-F5344CB8AC3E}">
        <p14:creationId xmlns:p14="http://schemas.microsoft.com/office/powerpoint/2010/main" val="2605378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Vertical Title 1"/>
          <p:cNvSpPr>
            <a:spLocks noGrp="1"/>
          </p:cNvSpPr>
          <p:nvPr>
            <p:ph type="title" orient="vert"/>
          </p:nvPr>
        </p:nvSpPr>
        <p:spPr>
          <a:xfrm>
            <a:off x="6515100" y="228600"/>
            <a:ext cx="1943100" cy="52578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85800" y="228600"/>
            <a:ext cx="56769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A5EEF6-EF9C-46E6-8B5F-3F5CA92D3B8D}" type="slidenum">
              <a:rPr lang="en-GB" altLang="en-US"/>
              <a:pPr>
                <a:defRPr/>
              </a:pPr>
              <a:t>‹#›</a:t>
            </a:fld>
            <a:endParaRPr lang="en-GB" altLang="en-US"/>
          </a:p>
        </p:txBody>
      </p:sp>
    </p:spTree>
    <p:extLst>
      <p:ext uri="{BB962C8B-B14F-4D97-AF65-F5344CB8AC3E}">
        <p14:creationId xmlns:p14="http://schemas.microsoft.com/office/powerpoint/2010/main" val="209089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27297237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81613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5105860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789804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5689514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454977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382720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49155" name="Rectangle 3"/>
          <p:cNvSpPr>
            <a:spLocks noGrp="1" noChangeArrowheads="1"/>
          </p:cNvSpPr>
          <p:nvPr>
            <p:ph type="ctrTitle"/>
          </p:nvPr>
        </p:nvSpPr>
        <p:spPr>
          <a:xfrm>
            <a:off x="251520" y="3861048"/>
            <a:ext cx="7056784" cy="1296144"/>
          </a:xfrm>
        </p:spPr>
        <p:txBody>
          <a:bodyPr/>
          <a:lstStyle>
            <a:lvl1pPr>
              <a:defRPr sz="4000"/>
            </a:lvl1pPr>
          </a:lstStyle>
          <a:p>
            <a:pPr lvl="0"/>
            <a:r>
              <a:rPr lang="en-US" altLang="en-US" noProof="0"/>
              <a:t>Click to edit Master title style</a:t>
            </a:r>
            <a:endParaRPr lang="en-GB" altLang="en-US" noProof="0"/>
          </a:p>
        </p:txBody>
      </p:sp>
      <p:sp>
        <p:nvSpPr>
          <p:cNvPr id="49156" name="Rectangle 4"/>
          <p:cNvSpPr>
            <a:spLocks noGrp="1" noChangeArrowheads="1"/>
          </p:cNvSpPr>
          <p:nvPr>
            <p:ph type="subTitle" idx="1"/>
          </p:nvPr>
        </p:nvSpPr>
        <p:spPr>
          <a:xfrm>
            <a:off x="259432" y="5198045"/>
            <a:ext cx="6400800" cy="1327299"/>
          </a:xfrm>
        </p:spPr>
        <p:txBody>
          <a:bodyPr/>
          <a:lstStyle>
            <a:lvl1pPr marL="0" indent="0" algn="l">
              <a:buFontTx/>
              <a:buNone/>
              <a:defRPr/>
            </a:lvl1pPr>
          </a:lstStyle>
          <a:p>
            <a:pPr lvl="0"/>
            <a:r>
              <a:rPr lang="en-US" altLang="en-US" noProof="0"/>
              <a:t>Click to edit Master subtitle style</a:t>
            </a:r>
            <a:endParaRPr lang="en-GB" altLang="en-US" noProof="0"/>
          </a:p>
        </p:txBody>
      </p:sp>
      <p:pic>
        <p:nvPicPr>
          <p:cNvPr id="5" name="Picture 3" descr="\\MARLON\User57\e\edsnad\Documents\My Pictures\PPt\4-3_split_4-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3218" y="0"/>
            <a:ext cx="9144000" cy="315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2389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828947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31633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30021346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C35110-1EFC-4265-8B99-12D554FCCDAB}" type="slidenum">
              <a:rPr lang="en-GB" smtClean="0"/>
              <a:t>‹#›</a:t>
            </a:fld>
            <a:endParaRPr lang="en-GB"/>
          </a:p>
        </p:txBody>
      </p:sp>
    </p:spTree>
    <p:extLst>
      <p:ext uri="{BB962C8B-B14F-4D97-AF65-F5344CB8AC3E}">
        <p14:creationId xmlns:p14="http://schemas.microsoft.com/office/powerpoint/2010/main" val="1793574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D48AA0D-06A5-4A03-86AF-FCD31649C8B7}" type="slidenum">
              <a:rPr lang="en-GB"/>
              <a:pPr>
                <a:defRPr/>
              </a:pPr>
              <a:t>‹#›</a:t>
            </a:fld>
            <a:endParaRPr lang="en-GB"/>
          </a:p>
        </p:txBody>
      </p:sp>
    </p:spTree>
    <p:extLst>
      <p:ext uri="{BB962C8B-B14F-4D97-AF65-F5344CB8AC3E}">
        <p14:creationId xmlns:p14="http://schemas.microsoft.com/office/powerpoint/2010/main" val="8524885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1B5FE55-7890-4B92-8DAC-E9A4D1B54585}" type="slidenum">
              <a:rPr lang="en-GB"/>
              <a:pPr>
                <a:defRPr/>
              </a:pPr>
              <a:t>‹#›</a:t>
            </a:fld>
            <a:endParaRPr lang="en-GB"/>
          </a:p>
        </p:txBody>
      </p:sp>
    </p:spTree>
    <p:extLst>
      <p:ext uri="{BB962C8B-B14F-4D97-AF65-F5344CB8AC3E}">
        <p14:creationId xmlns:p14="http://schemas.microsoft.com/office/powerpoint/2010/main" val="3760645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2" descr="\\MARLON\User57\e\edsnad\Documents\My Pictures\PPt\4-3_split_1-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9144000" cy="13952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3568" y="2564904"/>
            <a:ext cx="7772400" cy="3204071"/>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730FB9F-F625-4E59-ABB6-F6A9692E4283}" type="slidenum">
              <a:rPr lang="en-GB"/>
              <a:pPr>
                <a:defRPr/>
              </a:pPr>
              <a:t>‹#›</a:t>
            </a:fld>
            <a:endParaRPr lang="en-GB"/>
          </a:p>
        </p:txBody>
      </p:sp>
    </p:spTree>
    <p:extLst>
      <p:ext uri="{BB962C8B-B14F-4D97-AF65-F5344CB8AC3E}">
        <p14:creationId xmlns:p14="http://schemas.microsoft.com/office/powerpoint/2010/main" val="36096369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6C46B6B-B495-4202-9733-F50C9C7FB744}" type="slidenum">
              <a:rPr lang="en-GB"/>
              <a:pPr>
                <a:defRPr/>
              </a:pPr>
              <a:t>‹#›</a:t>
            </a:fld>
            <a:endParaRPr lang="en-GB"/>
          </a:p>
        </p:txBody>
      </p:sp>
    </p:spTree>
    <p:extLst>
      <p:ext uri="{BB962C8B-B14F-4D97-AF65-F5344CB8AC3E}">
        <p14:creationId xmlns:p14="http://schemas.microsoft.com/office/powerpoint/2010/main" val="1964436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E133AD48-89ED-4225-9717-C63FF82E1232}" type="slidenum">
              <a:rPr lang="en-GB"/>
              <a:pPr>
                <a:defRPr/>
              </a:pPr>
              <a:t>‹#›</a:t>
            </a:fld>
            <a:endParaRPr lang="en-GB"/>
          </a:p>
        </p:txBody>
      </p:sp>
    </p:spTree>
    <p:extLst>
      <p:ext uri="{BB962C8B-B14F-4D97-AF65-F5344CB8AC3E}">
        <p14:creationId xmlns:p14="http://schemas.microsoft.com/office/powerpoint/2010/main" val="34338771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7C80DCE-CC63-41F3-B3BF-2DC7C1BD5F8C}" type="slidenum">
              <a:rPr lang="en-GB"/>
              <a:pPr>
                <a:defRPr/>
              </a:pPr>
              <a:t>‹#›</a:t>
            </a:fld>
            <a:endParaRPr lang="en-GB"/>
          </a:p>
        </p:txBody>
      </p:sp>
    </p:spTree>
    <p:extLst>
      <p:ext uri="{BB962C8B-B14F-4D97-AF65-F5344CB8AC3E}">
        <p14:creationId xmlns:p14="http://schemas.microsoft.com/office/powerpoint/2010/main" val="3091917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E70D8804-937B-40C3-8369-0CF62D082B6D}" type="slidenum">
              <a:rPr lang="en-GB" altLang="en-US"/>
              <a:pPr>
                <a:defRPr/>
              </a:pPr>
              <a:t>‹#›</a:t>
            </a:fld>
            <a:endParaRPr lang="en-GB" altLang="en-US"/>
          </a:p>
        </p:txBody>
      </p:sp>
    </p:spTree>
    <p:extLst>
      <p:ext uri="{BB962C8B-B14F-4D97-AF65-F5344CB8AC3E}">
        <p14:creationId xmlns:p14="http://schemas.microsoft.com/office/powerpoint/2010/main" val="9487849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0B71BE9-486E-45C4-86CB-5A5F3C3951AF}" type="slidenum">
              <a:rPr lang="en-GB"/>
              <a:pPr>
                <a:defRPr/>
              </a:pPr>
              <a:t>‹#›</a:t>
            </a:fld>
            <a:endParaRPr lang="en-GB"/>
          </a:p>
        </p:txBody>
      </p:sp>
    </p:spTree>
    <p:extLst>
      <p:ext uri="{BB962C8B-B14F-4D97-AF65-F5344CB8AC3E}">
        <p14:creationId xmlns:p14="http://schemas.microsoft.com/office/powerpoint/2010/main" val="2940544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527412-71D6-44C2-A9F5-635BC2763565}" type="slidenum">
              <a:rPr lang="en-GB"/>
              <a:pPr>
                <a:defRPr/>
              </a:pPr>
              <a:t>‹#›</a:t>
            </a:fld>
            <a:endParaRPr lang="en-GB"/>
          </a:p>
        </p:txBody>
      </p:sp>
    </p:spTree>
    <p:extLst>
      <p:ext uri="{BB962C8B-B14F-4D97-AF65-F5344CB8AC3E}">
        <p14:creationId xmlns:p14="http://schemas.microsoft.com/office/powerpoint/2010/main" val="3127544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6B233AE-E9D9-464A-AA2D-6B972A04F9AF}" type="slidenum">
              <a:rPr lang="en-GB"/>
              <a:pPr>
                <a:defRPr/>
              </a:pPr>
              <a:t>‹#›</a:t>
            </a:fld>
            <a:endParaRPr lang="en-GB"/>
          </a:p>
        </p:txBody>
      </p:sp>
    </p:spTree>
    <p:extLst>
      <p:ext uri="{BB962C8B-B14F-4D97-AF65-F5344CB8AC3E}">
        <p14:creationId xmlns:p14="http://schemas.microsoft.com/office/powerpoint/2010/main" val="3934533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6B9CED2-2637-4A41-9192-F691BFD70E77}" type="slidenum">
              <a:rPr lang="en-GB"/>
              <a:pPr>
                <a:defRPr/>
              </a:pPr>
              <a:t>‹#›</a:t>
            </a:fld>
            <a:endParaRPr lang="en-GB"/>
          </a:p>
        </p:txBody>
      </p:sp>
    </p:spTree>
    <p:extLst>
      <p:ext uri="{BB962C8B-B14F-4D97-AF65-F5344CB8AC3E}">
        <p14:creationId xmlns:p14="http://schemas.microsoft.com/office/powerpoint/2010/main" val="29413368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8284ABD-F176-4BF4-91E7-E32687AA688D}" type="slidenum">
              <a:rPr lang="en-GB"/>
              <a:pPr>
                <a:defRPr/>
              </a:pPr>
              <a:t>‹#›</a:t>
            </a:fld>
            <a:endParaRPr lang="en-GB"/>
          </a:p>
        </p:txBody>
      </p:sp>
    </p:spTree>
    <p:extLst>
      <p:ext uri="{BB962C8B-B14F-4D97-AF65-F5344CB8AC3E}">
        <p14:creationId xmlns:p14="http://schemas.microsoft.com/office/powerpoint/2010/main" val="38598790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9144000" cy="68579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US" sz="1350">
              <a:solidFill>
                <a:prstClr val="white"/>
              </a:solidFill>
            </a:endParaRPr>
          </a:p>
        </p:txBody>
      </p:sp>
      <p:sp>
        <p:nvSpPr>
          <p:cNvPr id="7" name="Title 1"/>
          <p:cNvSpPr>
            <a:spLocks noGrp="1"/>
          </p:cNvSpPr>
          <p:nvPr>
            <p:ph type="ctrTitle" hasCustomPrompt="1"/>
          </p:nvPr>
        </p:nvSpPr>
        <p:spPr>
          <a:xfrm>
            <a:off x="603504"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8" name="Subtitle 2"/>
          <p:cNvSpPr>
            <a:spLocks noGrp="1"/>
          </p:cNvSpPr>
          <p:nvPr>
            <p:ph type="subTitle" idx="1" hasCustomPrompt="1"/>
          </p:nvPr>
        </p:nvSpPr>
        <p:spPr>
          <a:xfrm>
            <a:off x="603504" y="3087899"/>
            <a:ext cx="6858000" cy="445707"/>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603251" y="4196465"/>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5078500"/>
            <a:ext cx="9372513" cy="1933000"/>
          </a:xfrm>
          <a:prstGeom prst="rect">
            <a:avLst/>
          </a:prstGeom>
        </p:spPr>
      </p:pic>
    </p:spTree>
    <p:extLst>
      <p:ext uri="{BB962C8B-B14F-4D97-AF65-F5344CB8AC3E}">
        <p14:creationId xmlns:p14="http://schemas.microsoft.com/office/powerpoint/2010/main" val="105476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9144000" cy="6857999"/>
          </a:xfrm>
          <a:prstGeom prst="rect">
            <a:avLst/>
          </a:prstGeom>
          <a:solidFill>
            <a:srgbClr val="00B2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US" sz="1350">
              <a:solidFill>
                <a:prstClr val="white"/>
              </a:solidFill>
            </a:endParaRPr>
          </a:p>
        </p:txBody>
      </p:sp>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21" y="5078500"/>
            <a:ext cx="9372513" cy="1933000"/>
          </a:xfrm>
          <a:prstGeom prst="rect">
            <a:avLst/>
          </a:prstGeom>
        </p:spPr>
      </p:pic>
      <p:sp>
        <p:nvSpPr>
          <p:cNvPr id="9" name="Picture Placeholder 7"/>
          <p:cNvSpPr>
            <a:spLocks noGrp="1"/>
          </p:cNvSpPr>
          <p:nvPr>
            <p:ph type="pic" sz="quarter" idx="10"/>
          </p:nvPr>
        </p:nvSpPr>
        <p:spPr>
          <a:xfrm>
            <a:off x="674704" y="5594636"/>
            <a:ext cx="1258371" cy="876304"/>
          </a:xfrm>
          <a:prstGeom prst="rect">
            <a:avLst/>
          </a:prstGeom>
        </p:spPr>
        <p:txBody>
          <a:bodyPr/>
          <a:lstStyle/>
          <a:p>
            <a:endParaRPr lang="en-US"/>
          </a:p>
        </p:txBody>
      </p:sp>
      <p:sp>
        <p:nvSpPr>
          <p:cNvPr id="10" name="Picture Placeholder 7"/>
          <p:cNvSpPr>
            <a:spLocks noGrp="1"/>
          </p:cNvSpPr>
          <p:nvPr>
            <p:ph type="pic" sz="quarter" idx="11"/>
          </p:nvPr>
        </p:nvSpPr>
        <p:spPr>
          <a:xfrm>
            <a:off x="2134536" y="5594636"/>
            <a:ext cx="1258371" cy="876304"/>
          </a:xfrm>
          <a:prstGeom prst="rect">
            <a:avLst/>
          </a:prstGeom>
        </p:spPr>
        <p:txBody>
          <a:bodyPr/>
          <a:lstStyle/>
          <a:p>
            <a:endParaRPr lang="en-US"/>
          </a:p>
        </p:txBody>
      </p:sp>
      <p:sp>
        <p:nvSpPr>
          <p:cNvPr id="12" name="Title 1"/>
          <p:cNvSpPr>
            <a:spLocks noGrp="1"/>
          </p:cNvSpPr>
          <p:nvPr>
            <p:ph type="ctrTitle" hasCustomPrompt="1"/>
          </p:nvPr>
        </p:nvSpPr>
        <p:spPr>
          <a:xfrm>
            <a:off x="603504" y="954765"/>
            <a:ext cx="6992433" cy="1497288"/>
          </a:xfrm>
          <a:prstGeom prst="rect">
            <a:avLst/>
          </a:prstGeom>
        </p:spPr>
        <p:txBody>
          <a:bodyPr anchor="t" anchorCtr="0">
            <a:noAutofit/>
          </a:bodyPr>
          <a:lstStyle>
            <a:lvl1pPr algn="l">
              <a:lnSpc>
                <a:spcPct val="80000"/>
              </a:lnSpc>
              <a:defRPr sz="5400" b="1" i="0" baseline="0">
                <a:solidFill>
                  <a:schemeClr val="bg1"/>
                </a:solidFill>
                <a:latin typeface="+mn-lt"/>
                <a:ea typeface="Avenir Next" charset="0"/>
                <a:cs typeface="Avenir Next" charset="0"/>
              </a:defRPr>
            </a:lvl1pPr>
          </a:lstStyle>
          <a:p>
            <a:r>
              <a:rPr lang="en-US"/>
              <a:t>TITLE GOES HERE IN CAPS</a:t>
            </a:r>
          </a:p>
        </p:txBody>
      </p:sp>
      <p:sp>
        <p:nvSpPr>
          <p:cNvPr id="14" name="Subtitle 2"/>
          <p:cNvSpPr>
            <a:spLocks noGrp="1"/>
          </p:cNvSpPr>
          <p:nvPr>
            <p:ph type="subTitle" idx="1" hasCustomPrompt="1"/>
          </p:nvPr>
        </p:nvSpPr>
        <p:spPr>
          <a:xfrm>
            <a:off x="603504" y="3087899"/>
            <a:ext cx="6858000" cy="445707"/>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400" b="0" i="0" baseline="0">
                <a:solidFill>
                  <a:schemeClr val="bg1"/>
                </a:solidFill>
                <a:latin typeface="+mn-lt"/>
                <a:ea typeface="Avenir Next Medium" charset="0"/>
                <a:cs typeface="Avenir Next Medium"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 title goes here</a:t>
            </a:r>
          </a:p>
        </p:txBody>
      </p:sp>
      <p:sp>
        <p:nvSpPr>
          <p:cNvPr id="15" name="Text Placeholder 15"/>
          <p:cNvSpPr>
            <a:spLocks noGrp="1"/>
          </p:cNvSpPr>
          <p:nvPr>
            <p:ph type="body" sz="quarter" idx="12" hasCustomPrompt="1"/>
          </p:nvPr>
        </p:nvSpPr>
        <p:spPr>
          <a:xfrm>
            <a:off x="603251" y="4196465"/>
            <a:ext cx="6142455" cy="450849"/>
          </a:xfrm>
          <a:prstGeom prst="rect">
            <a:avLst/>
          </a:prstGeom>
        </p:spPr>
        <p:txBody>
          <a:bodyPr/>
          <a:lstStyle>
            <a:lvl1pPr marL="0" indent="0">
              <a:buFontTx/>
              <a:buNone/>
              <a:defRPr sz="1500" b="0" i="0">
                <a:solidFill>
                  <a:schemeClr val="bg1"/>
                </a:solidFill>
                <a:latin typeface="+mn-lt"/>
                <a:ea typeface="Avenir Next" charset="0"/>
                <a:cs typeface="Avenir Next" charset="0"/>
              </a:defRPr>
            </a:lvl1pPr>
          </a:lstStyle>
          <a:p>
            <a:pPr lvl="0"/>
            <a:r>
              <a:rPr lang="en-US"/>
              <a:t>Date / location / additional info</a:t>
            </a:r>
          </a:p>
        </p:txBody>
      </p:sp>
    </p:spTree>
    <p:extLst>
      <p:ext uri="{BB962C8B-B14F-4D97-AF65-F5344CB8AC3E}">
        <p14:creationId xmlns:p14="http://schemas.microsoft.com/office/powerpoint/2010/main" val="31214312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3797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674704" y="3765276"/>
            <a:ext cx="770581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473" y="-89728"/>
            <a:ext cx="9364199" cy="1931287"/>
          </a:xfrm>
          <a:prstGeom prst="rect">
            <a:avLst/>
          </a:prstGeom>
        </p:spPr>
      </p:pic>
      <p:sp>
        <p:nvSpPr>
          <p:cNvPr id="17" name="Text Placeholder 3"/>
          <p:cNvSpPr>
            <a:spLocks noGrp="1"/>
          </p:cNvSpPr>
          <p:nvPr>
            <p:ph type="body" sz="quarter" idx="13"/>
          </p:nvPr>
        </p:nvSpPr>
        <p:spPr>
          <a:xfrm>
            <a:off x="884242" y="2351436"/>
            <a:ext cx="6110339" cy="3665541"/>
          </a:xfrm>
          <a:prstGeom prst="rect">
            <a:avLst/>
          </a:prstGeom>
        </p:spPr>
        <p:txBody>
          <a:bodyPr/>
          <a:lstStyle>
            <a:lvl1pPr>
              <a:buClr>
                <a:srgbClr val="00B2DD"/>
              </a:buClr>
              <a:defRPr>
                <a:solidFill>
                  <a:schemeClr val="tx1"/>
                </a:solidFill>
              </a:defRPr>
            </a:lvl1pPr>
          </a:lstStyle>
          <a:p>
            <a:pPr>
              <a:buClr>
                <a:srgbClr val="00B2DD"/>
              </a:buClr>
            </a:pPr>
            <a:r>
              <a:rPr lang="en-US">
                <a:latin typeface="+mn-lt"/>
              </a:rPr>
              <a:t>Important parts of the text can be </a:t>
            </a:r>
            <a:r>
              <a:rPr lang="en-US" b="1">
                <a:latin typeface="+mn-lt"/>
                <a:ea typeface="Avenir Next Demi Bold" charset="0"/>
                <a:cs typeface="Avenir Next Demi Bold" charset="0"/>
              </a:rPr>
              <a:t>highlighted in demi bold weight</a:t>
            </a:r>
            <a:r>
              <a:rPr lang="en-US">
                <a:latin typeface="+mn-lt"/>
              </a:rPr>
              <a:t> for added impact.</a:t>
            </a:r>
          </a:p>
          <a:p>
            <a:pPr>
              <a:buClr>
                <a:srgbClr val="00B2DD"/>
              </a:buClr>
            </a:pPr>
            <a:r>
              <a:rPr lang="en-US" err="1">
                <a:latin typeface="+mn-lt"/>
              </a:rPr>
              <a:t>Nunc</a:t>
            </a:r>
            <a:r>
              <a:rPr lang="en-US">
                <a:latin typeface="+mn-lt"/>
              </a:rPr>
              <a:t> a </a:t>
            </a:r>
            <a:r>
              <a:rPr lang="en-US" err="1">
                <a:latin typeface="+mn-lt"/>
              </a:rPr>
              <a:t>nisl</a:t>
            </a:r>
            <a:r>
              <a:rPr lang="en-US">
                <a:latin typeface="+mn-lt"/>
              </a:rPr>
              <a:t> vitae </a:t>
            </a:r>
            <a:r>
              <a:rPr lang="en-US" b="1" err="1">
                <a:latin typeface="+mn-lt"/>
                <a:ea typeface="Avenir Next Demi Bold" charset="0"/>
                <a:cs typeface="Avenir Next Demi Bold" charset="0"/>
              </a:rPr>
              <a:t>massa</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b="1">
                <a:latin typeface="+mn-lt"/>
                <a:ea typeface="Avenir Next Demi Bold" charset="0"/>
                <a:cs typeface="Avenir Next Demi Bold" charset="0"/>
              </a:rPr>
              <a:t> </a:t>
            </a:r>
            <a:r>
              <a:rPr lang="en-US" b="1" err="1">
                <a:latin typeface="+mn-lt"/>
                <a:ea typeface="Avenir Next Demi Bold" charset="0"/>
                <a:cs typeface="Avenir Next Demi Bold" charset="0"/>
              </a:rPr>
              <a:t>volutpat</a:t>
            </a:r>
            <a:r>
              <a:rPr lang="en-US">
                <a:latin typeface="+mn-lt"/>
              </a:rPr>
              <a:t>. </a:t>
            </a:r>
            <a:r>
              <a:rPr lang="en-US" err="1">
                <a:latin typeface="+mn-lt"/>
              </a:rPr>
              <a:t>Sed</a:t>
            </a:r>
            <a:r>
              <a:rPr lang="en-US">
                <a:latin typeface="+mn-lt"/>
              </a:rPr>
              <a:t> </a:t>
            </a:r>
            <a:r>
              <a:rPr lang="en-US" err="1">
                <a:latin typeface="+mn-lt"/>
              </a:rPr>
              <a:t>bibendum</a:t>
            </a:r>
            <a:r>
              <a:rPr lang="en-US">
                <a:latin typeface="+mn-lt"/>
              </a:rPr>
              <a:t> </a:t>
            </a:r>
            <a:r>
              <a:rPr lang="en-US" err="1">
                <a:latin typeface="+mn-lt"/>
              </a:rPr>
              <a:t>mauris</a:t>
            </a:r>
            <a:r>
              <a:rPr lang="en-US">
                <a:latin typeface="+mn-lt"/>
              </a:rPr>
              <a:t> id </a:t>
            </a:r>
            <a:r>
              <a:rPr lang="en-US" err="1">
                <a:latin typeface="+mn-lt"/>
              </a:rPr>
              <a:t>rutrum</a:t>
            </a:r>
            <a:r>
              <a:rPr lang="en-US">
                <a:latin typeface="+mn-lt"/>
              </a:rPr>
              <a:t> </a:t>
            </a:r>
            <a:r>
              <a:rPr lang="en-US" err="1">
                <a:latin typeface="+mn-lt"/>
              </a:rPr>
              <a:t>feugiat</a:t>
            </a:r>
            <a:r>
              <a:rPr lang="en-US">
                <a:latin typeface="+mn-lt"/>
              </a:rPr>
              <a:t>.</a:t>
            </a:r>
          </a:p>
          <a:p>
            <a:pPr>
              <a:buClr>
                <a:srgbClr val="00B2DD"/>
              </a:buClr>
            </a:pPr>
            <a:r>
              <a:rPr lang="en-US" b="1">
                <a:latin typeface="+mn-lt"/>
                <a:ea typeface="Avenir Next Demi Bold" charset="0"/>
                <a:cs typeface="Avenir Next Demi Bold" charset="0"/>
              </a:rPr>
              <a:t>Or every bullet point can be in demi bold</a:t>
            </a:r>
            <a:r>
              <a:rPr lang="en-US">
                <a:latin typeface="+mn-lt"/>
              </a:rPr>
              <a:t>.</a:t>
            </a:r>
          </a:p>
          <a:p>
            <a:r>
              <a:rPr lang="en-US" err="1"/>
              <a:t>Nunc</a:t>
            </a:r>
            <a:r>
              <a:rPr lang="en-US"/>
              <a:t> a </a:t>
            </a:r>
            <a:r>
              <a:rPr lang="en-US" err="1"/>
              <a:t>nisl</a:t>
            </a:r>
            <a:r>
              <a:rPr lang="en-US"/>
              <a:t> vitae </a:t>
            </a:r>
            <a:r>
              <a:rPr lang="en-US" b="1" err="1">
                <a:ea typeface="Avenir Next Demi Bold" charset="0"/>
                <a:cs typeface="Avenir Next Demi Bold" charset="0"/>
              </a:rPr>
              <a:t>massa</a:t>
            </a:r>
            <a:r>
              <a:rPr lang="en-US" b="1">
                <a:ea typeface="Avenir Next Demi Bold" charset="0"/>
                <a:cs typeface="Avenir Next Demi Bold" charset="0"/>
              </a:rPr>
              <a:t> </a:t>
            </a:r>
            <a:r>
              <a:rPr lang="en-US" b="1" err="1">
                <a:ea typeface="Avenir Next Demi Bold" charset="0"/>
                <a:cs typeface="Avenir Next Demi Bold" charset="0"/>
              </a:rPr>
              <a:t>volutpat</a:t>
            </a:r>
            <a:r>
              <a:rPr lang="en-US" b="1">
                <a:ea typeface="Avenir Next Demi Bold" charset="0"/>
                <a:cs typeface="Avenir Next Demi Bold" charset="0"/>
              </a:rPr>
              <a:t> </a:t>
            </a:r>
            <a:r>
              <a:rPr lang="en-US" b="1" err="1">
                <a:ea typeface="Avenir Next Demi Bold" charset="0"/>
                <a:cs typeface="Avenir Next Demi Bold" charset="0"/>
              </a:rPr>
              <a:t>volutpat</a:t>
            </a:r>
            <a:r>
              <a:rPr lang="en-US"/>
              <a:t>. </a:t>
            </a:r>
            <a:r>
              <a:rPr lang="en-US" err="1"/>
              <a:t>Sed</a:t>
            </a:r>
            <a:r>
              <a:rPr lang="en-US"/>
              <a:t> </a:t>
            </a:r>
            <a:r>
              <a:rPr lang="en-US" err="1"/>
              <a:t>bibendum</a:t>
            </a:r>
            <a:r>
              <a:rPr lang="en-US"/>
              <a:t> </a:t>
            </a:r>
            <a:r>
              <a:rPr lang="en-US" err="1"/>
              <a:t>mauris</a:t>
            </a:r>
            <a:r>
              <a:rPr lang="en-US"/>
              <a:t> id </a:t>
            </a:r>
            <a:r>
              <a:rPr lang="en-US" err="1"/>
              <a:t>rutrum</a:t>
            </a:r>
            <a:r>
              <a:rPr lang="en-US"/>
              <a:t> </a:t>
            </a:r>
            <a:r>
              <a:rPr lang="en-US" err="1"/>
              <a:t>feugiat</a:t>
            </a:r>
            <a:r>
              <a:rPr lang="en-US"/>
              <a:t>.</a:t>
            </a:r>
          </a:p>
          <a:p>
            <a:pPr>
              <a:buClr>
                <a:srgbClr val="00B2DD"/>
              </a:buClr>
            </a:pPr>
            <a:endParaRPr lang="en-US">
              <a:latin typeface="+mn-lt"/>
            </a:endParaRPr>
          </a:p>
          <a:p>
            <a:pPr>
              <a:buClr>
                <a:srgbClr val="00B2DD"/>
              </a:buClr>
            </a:pPr>
            <a:endParaRPr lang="en-US">
              <a:latin typeface="+mn-lt"/>
            </a:endParaRPr>
          </a:p>
        </p:txBody>
      </p:sp>
      <p:sp>
        <p:nvSpPr>
          <p:cNvPr id="18" name="Text Placeholder 4"/>
          <p:cNvSpPr>
            <a:spLocks noGrp="1"/>
          </p:cNvSpPr>
          <p:nvPr>
            <p:ph type="body" sz="quarter" idx="14"/>
          </p:nvPr>
        </p:nvSpPr>
        <p:spPr>
          <a:xfrm>
            <a:off x="884242" y="1620934"/>
            <a:ext cx="5373684" cy="507823"/>
          </a:xfrm>
          <a:prstGeom prst="rect">
            <a:avLst/>
          </a:prstGeom>
        </p:spPr>
        <p:txBody>
          <a:bodyPr/>
          <a:lstStyle>
            <a:lvl1pPr marL="0" indent="0">
              <a:buFontTx/>
              <a:buNone/>
              <a:defRPr/>
            </a:lvl1pPr>
          </a:lstStyle>
          <a:p>
            <a:r>
              <a:rPr lang="en-US">
                <a:solidFill>
                  <a:srgbClr val="00B2DD"/>
                </a:solidFill>
                <a:latin typeface="+mn-lt"/>
              </a:rPr>
              <a:t>Page title (more bullet points)</a:t>
            </a:r>
          </a:p>
          <a:p>
            <a:endParaRPr lang="en-US">
              <a:solidFill>
                <a:srgbClr val="00B2DD"/>
              </a:solidFill>
              <a:latin typeface="+mn-lt"/>
            </a:endParaRPr>
          </a:p>
        </p:txBody>
      </p:sp>
    </p:spTree>
    <p:extLst>
      <p:ext uri="{BB962C8B-B14F-4D97-AF65-F5344CB8AC3E}">
        <p14:creationId xmlns:p14="http://schemas.microsoft.com/office/powerpoint/2010/main" val="3547151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098" name="Picture 2" descr="\\MARLON\User57\e\edsnad\Documents\My Pictures\PPt\4-3_split_1-12_sky_blue.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9144000" cy="13952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685800" y="1550979"/>
            <a:ext cx="7772400" cy="1362075"/>
          </a:xfrm>
        </p:spPr>
        <p:txBody>
          <a:bodyPr anchor="t"/>
          <a:lstStyle>
            <a:lvl1pPr algn="l">
              <a:defRPr sz="4000" b="1" cap="none"/>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t"/>
          <a:lstStyle>
            <a:lvl1pPr marL="0" indent="0">
              <a:buNone/>
              <a:defRPr sz="32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a:p>
        </p:txBody>
      </p:sp>
    </p:spTree>
    <p:extLst>
      <p:ext uri="{BB962C8B-B14F-4D97-AF65-F5344CB8AC3E}">
        <p14:creationId xmlns:p14="http://schemas.microsoft.com/office/powerpoint/2010/main" val="230471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858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371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8A76B3E9-7FF0-4902-80F9-E8997D5A0E30}" type="slidenum">
              <a:rPr lang="en-GB" altLang="en-US"/>
              <a:pPr>
                <a:defRPr/>
              </a:pPr>
              <a:t>‹#›</a:t>
            </a:fld>
            <a:endParaRPr lang="en-GB" altLang="en-US"/>
          </a:p>
        </p:txBody>
      </p:sp>
    </p:spTree>
    <p:extLst>
      <p:ext uri="{BB962C8B-B14F-4D97-AF65-F5344CB8AC3E}">
        <p14:creationId xmlns:p14="http://schemas.microsoft.com/office/powerpoint/2010/main" val="304528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57203937-7804-4435-8F73-564F70BF0477}" type="slidenum">
              <a:rPr lang="en-GB" altLang="en-US"/>
              <a:pPr>
                <a:defRPr/>
              </a:pPr>
              <a:t>‹#›</a:t>
            </a:fld>
            <a:endParaRPr lang="en-GB" altLang="en-US"/>
          </a:p>
        </p:txBody>
      </p:sp>
    </p:spTree>
    <p:extLst>
      <p:ext uri="{BB962C8B-B14F-4D97-AF65-F5344CB8AC3E}">
        <p14:creationId xmlns:p14="http://schemas.microsoft.com/office/powerpoint/2010/main" val="2246971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D89CFF8C-A83F-461F-AEDD-249687053BE5}" type="slidenum">
              <a:rPr lang="en-GB" altLang="en-US"/>
              <a:pPr>
                <a:defRPr/>
              </a:pPr>
              <a:t>‹#›</a:t>
            </a:fld>
            <a:endParaRPr lang="en-GB" altLang="en-US"/>
          </a:p>
        </p:txBody>
      </p:sp>
    </p:spTree>
    <p:extLst>
      <p:ext uri="{BB962C8B-B14F-4D97-AF65-F5344CB8AC3E}">
        <p14:creationId xmlns:p14="http://schemas.microsoft.com/office/powerpoint/2010/main" val="2347081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DD0086-8934-43DE-AB7F-FE2D8ACF740C}" type="slidenum">
              <a:rPr lang="en-GB" altLang="en-US"/>
              <a:pPr>
                <a:defRPr/>
              </a:pPr>
              <a:t>‹#›</a:t>
            </a:fld>
            <a:endParaRPr lang="en-GB" altLang="en-US"/>
          </a:p>
        </p:txBody>
      </p:sp>
    </p:spTree>
    <p:extLst>
      <p:ext uri="{BB962C8B-B14F-4D97-AF65-F5344CB8AC3E}">
        <p14:creationId xmlns:p14="http://schemas.microsoft.com/office/powerpoint/2010/main" val="2379062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64278CB3-4A42-4C7D-9227-6531CAA8D3EB}" type="slidenum">
              <a:rPr lang="en-GB" altLang="en-US"/>
              <a:pPr>
                <a:defRPr/>
              </a:pPr>
              <a:t>‹#›</a:t>
            </a:fld>
            <a:endParaRPr lang="en-GB" altLang="en-US"/>
          </a:p>
        </p:txBody>
      </p:sp>
    </p:spTree>
    <p:extLst>
      <p:ext uri="{BB962C8B-B14F-4D97-AF65-F5344CB8AC3E}">
        <p14:creationId xmlns:p14="http://schemas.microsoft.com/office/powerpoint/2010/main" val="36941638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5" Type="http://schemas.openxmlformats.org/officeDocument/2006/relationships/theme" Target="../theme/theme4.xml"/><Relationship Id="rId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0" y="6021288"/>
            <a:ext cx="9144000" cy="594360"/>
          </a:xfrm>
          <a:prstGeom prst="rect">
            <a:avLst/>
          </a:prstGeom>
        </p:spPr>
      </p:pic>
      <p:sp>
        <p:nvSpPr>
          <p:cNvPr id="1027" name="Rectangle 2"/>
          <p:cNvSpPr>
            <a:spLocks noGrp="1" noChangeArrowheads="1"/>
          </p:cNvSpPr>
          <p:nvPr>
            <p:ph type="title"/>
          </p:nvPr>
        </p:nvSpPr>
        <p:spPr bwMode="auto">
          <a:xfrm>
            <a:off x="685800" y="228600"/>
            <a:ext cx="77724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a:t>Master title style</a:t>
            </a:r>
          </a:p>
        </p:txBody>
      </p:sp>
      <p:sp>
        <p:nvSpPr>
          <p:cNvPr id="1028" name="Rectangle 3"/>
          <p:cNvSpPr>
            <a:spLocks noGrp="1" noChangeArrowheads="1"/>
          </p:cNvSpPr>
          <p:nvPr>
            <p:ph type="body" idx="1"/>
          </p:nvPr>
        </p:nvSpPr>
        <p:spPr bwMode="auto">
          <a:xfrm>
            <a:off x="685800" y="1371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2" name="Rectangle 4"/>
          <p:cNvSpPr>
            <a:spLocks noGrp="1" noChangeArrowheads="1"/>
          </p:cNvSpPr>
          <p:nvPr>
            <p:ph type="dt" sz="half" idx="2"/>
          </p:nvPr>
        </p:nvSpPr>
        <p:spPr bwMode="auto">
          <a:xfrm>
            <a:off x="152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400">
                <a:latin typeface="+mn-lt"/>
                <a:cs typeface="+mn-cs"/>
              </a:defRPr>
            </a:lvl1pPr>
          </a:lstStyle>
          <a:p>
            <a:pPr>
              <a:defRPr/>
            </a:pPr>
            <a:endParaRPr lang="en-GB" altLang="en-US"/>
          </a:p>
        </p:txBody>
      </p:sp>
      <p:sp>
        <p:nvSpPr>
          <p:cNvPr id="1029" name="Rectangle 5"/>
          <p:cNvSpPr>
            <a:spLocks noGrp="1" noChangeArrowheads="1"/>
          </p:cNvSpPr>
          <p:nvPr>
            <p:ph type="ftr" sz="quarter" idx="3"/>
          </p:nvPr>
        </p:nvSpPr>
        <p:spPr bwMode="auto">
          <a:xfrm>
            <a:off x="3276600" y="5562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0" hangingPunct="0">
              <a:defRPr sz="1400">
                <a:latin typeface="+mn-lt"/>
                <a:cs typeface="+mn-cs"/>
              </a:defRPr>
            </a:lvl1pPr>
          </a:lstStyle>
          <a:p>
            <a:pPr>
              <a:defRPr/>
            </a:pPr>
            <a:endParaRPr lang="en-GB" altLang="en-US"/>
          </a:p>
        </p:txBody>
      </p:sp>
      <p:sp>
        <p:nvSpPr>
          <p:cNvPr id="1030" name="Rectangle 6"/>
          <p:cNvSpPr>
            <a:spLocks noGrp="1" noChangeArrowheads="1"/>
          </p:cNvSpPr>
          <p:nvPr>
            <p:ph type="sldNum" sz="quarter" idx="4"/>
          </p:nvPr>
        </p:nvSpPr>
        <p:spPr bwMode="auto">
          <a:xfrm>
            <a:off x="7010400" y="5562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400">
                <a:latin typeface="+mn-lt"/>
                <a:cs typeface="+mn-cs"/>
              </a:defRPr>
            </a:lvl1pPr>
          </a:lstStyle>
          <a:p>
            <a:pPr>
              <a:defRPr/>
            </a:pPr>
            <a:fld id="{8B2FC1F5-3F11-4F4C-98D3-E04A951B33C5}"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94" r:id="rId1"/>
    <p:sldLayoutId id="2147483707"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Lst>
  <p:hf hdr="0" ftr="0" dt="0"/>
  <p:txStyles>
    <p:titleStyle>
      <a:lvl1pPr algn="l" rtl="0" eaLnBrk="1" fontAlgn="base" hangingPunct="1">
        <a:spcBef>
          <a:spcPct val="0"/>
        </a:spcBef>
        <a:spcAft>
          <a:spcPct val="0"/>
        </a:spcAft>
        <a:defRPr sz="4400" b="1">
          <a:solidFill>
            <a:schemeClr val="tx2"/>
          </a:solidFill>
          <a:latin typeface="+mj-lt"/>
          <a:ea typeface="+mj-ea"/>
          <a:cs typeface="+mj-cs"/>
        </a:defRPr>
      </a:lvl1pPr>
      <a:lvl2pPr algn="l" rtl="0" eaLnBrk="1" fontAlgn="base" hangingPunct="1">
        <a:spcBef>
          <a:spcPct val="0"/>
        </a:spcBef>
        <a:spcAft>
          <a:spcPct val="0"/>
        </a:spcAft>
        <a:defRPr sz="4400" b="1">
          <a:solidFill>
            <a:schemeClr val="tx2"/>
          </a:solidFill>
          <a:latin typeface="Calibri" pitchFamily="34" charset="0"/>
        </a:defRPr>
      </a:lvl2pPr>
      <a:lvl3pPr algn="l" rtl="0" eaLnBrk="1" fontAlgn="base" hangingPunct="1">
        <a:spcBef>
          <a:spcPct val="0"/>
        </a:spcBef>
        <a:spcAft>
          <a:spcPct val="0"/>
        </a:spcAft>
        <a:defRPr sz="4400" b="1">
          <a:solidFill>
            <a:schemeClr val="tx2"/>
          </a:solidFill>
          <a:latin typeface="Calibri" pitchFamily="34" charset="0"/>
        </a:defRPr>
      </a:lvl3pPr>
      <a:lvl4pPr algn="l" rtl="0" eaLnBrk="1" fontAlgn="base" hangingPunct="1">
        <a:spcBef>
          <a:spcPct val="0"/>
        </a:spcBef>
        <a:spcAft>
          <a:spcPct val="0"/>
        </a:spcAft>
        <a:defRPr sz="4400" b="1">
          <a:solidFill>
            <a:schemeClr val="tx2"/>
          </a:solidFill>
          <a:latin typeface="Calibri" pitchFamily="34" charset="0"/>
        </a:defRPr>
      </a:lvl4pPr>
      <a:lvl5pPr algn="l" rtl="0" eaLnBrk="1" fontAlgn="base" hangingPunct="1">
        <a:spcBef>
          <a:spcPct val="0"/>
        </a:spcBef>
        <a:spcAft>
          <a:spcPct val="0"/>
        </a:spcAft>
        <a:defRPr sz="4400" b="1">
          <a:solidFill>
            <a:schemeClr val="tx2"/>
          </a:solidFill>
          <a:latin typeface="Calibri" pitchFamily="34" charset="0"/>
        </a:defRPr>
      </a:lvl5pPr>
      <a:lvl6pPr marL="457200" algn="l" rtl="0" eaLnBrk="1" fontAlgn="base" hangingPunct="1">
        <a:spcBef>
          <a:spcPct val="0"/>
        </a:spcBef>
        <a:spcAft>
          <a:spcPct val="0"/>
        </a:spcAft>
        <a:defRPr sz="4400" b="1">
          <a:solidFill>
            <a:schemeClr val="tx2"/>
          </a:solidFill>
          <a:latin typeface="Arial" charset="0"/>
        </a:defRPr>
      </a:lvl6pPr>
      <a:lvl7pPr marL="914400" algn="l" rtl="0" eaLnBrk="1" fontAlgn="base" hangingPunct="1">
        <a:spcBef>
          <a:spcPct val="0"/>
        </a:spcBef>
        <a:spcAft>
          <a:spcPct val="0"/>
        </a:spcAft>
        <a:defRPr sz="4400" b="1">
          <a:solidFill>
            <a:schemeClr val="tx2"/>
          </a:solidFill>
          <a:latin typeface="Arial" charset="0"/>
        </a:defRPr>
      </a:lvl7pPr>
      <a:lvl8pPr marL="1371600" algn="l" rtl="0" eaLnBrk="1" fontAlgn="base" hangingPunct="1">
        <a:spcBef>
          <a:spcPct val="0"/>
        </a:spcBef>
        <a:spcAft>
          <a:spcPct val="0"/>
        </a:spcAft>
        <a:defRPr sz="4400" b="1">
          <a:solidFill>
            <a:schemeClr val="tx2"/>
          </a:solidFill>
          <a:latin typeface="Arial" charset="0"/>
        </a:defRPr>
      </a:lvl8pPr>
      <a:lvl9pPr marL="1828800" algn="l" rtl="0" eaLnBrk="1" fontAlgn="base" hangingPunct="1">
        <a:spcBef>
          <a:spcPct val="0"/>
        </a:spcBef>
        <a:spcAft>
          <a:spcPct val="0"/>
        </a:spcAft>
        <a:defRPr sz="4400" b="1">
          <a:solidFill>
            <a:schemeClr val="tx2"/>
          </a:solidFill>
          <a:latin typeface="Arial" charset="0"/>
        </a:defRPr>
      </a:lvl9pPr>
    </p:titleStyle>
    <p:bodyStyle>
      <a:lvl1pPr marL="457200" indent="-457200" algn="l" rtl="0" eaLnBrk="1" fontAlgn="base" hangingPunct="1">
        <a:spcBef>
          <a:spcPct val="20000"/>
        </a:spcBef>
        <a:spcAft>
          <a:spcPct val="0"/>
        </a:spcAft>
        <a:buFontTx/>
        <a:buBlip>
          <a:blip r:embed="rId15"/>
        </a:buBlip>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2" descr="\\MARLON\User57\e\edsnad\Documents\My Pictures\PPt\4-3_split_1-12_sky_blue.jpg"/>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0" y="0"/>
            <a:ext cx="9144000" cy="139527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179512" y="485800"/>
            <a:ext cx="7056784"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C35110-1EFC-4265-8B99-12D554FCCDAB}" type="slidenum">
              <a:rPr lang="en-GB" smtClean="0"/>
              <a:t>‹#›</a:t>
            </a:fld>
            <a:endParaRPr lang="en-GB"/>
          </a:p>
        </p:txBody>
      </p:sp>
    </p:spTree>
    <p:extLst>
      <p:ext uri="{BB962C8B-B14F-4D97-AF65-F5344CB8AC3E}">
        <p14:creationId xmlns:p14="http://schemas.microsoft.com/office/powerpoint/2010/main" val="189591948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ftr="0" dt="0"/>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0" hangingPunct="0">
              <a:defRPr sz="1200" smtClean="0">
                <a:solidFill>
                  <a:schemeClr val="tx1">
                    <a:tint val="75000"/>
                  </a:schemeClr>
                </a:solidFill>
                <a:cs typeface="+mn-cs"/>
              </a:defRPr>
            </a:lvl1pPr>
          </a:lstStyle>
          <a:p>
            <a:pPr>
              <a:defRPr/>
            </a:pP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0" hangingPunct="0">
              <a:defRPr sz="1200">
                <a:solidFill>
                  <a:schemeClr val="tx1">
                    <a:tint val="75000"/>
                  </a:schemeClr>
                </a:solidFill>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0" hangingPunct="0">
              <a:defRPr sz="1200" smtClean="0">
                <a:solidFill>
                  <a:schemeClr val="tx1">
                    <a:tint val="75000"/>
                  </a:schemeClr>
                </a:solidFill>
                <a:cs typeface="+mn-cs"/>
              </a:defRPr>
            </a:lvl1pPr>
          </a:lstStyle>
          <a:p>
            <a:pPr>
              <a:defRPr/>
            </a:pPr>
            <a:fld id="{191FB2FD-B962-4662-80C0-9F11CBA06278}"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241564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3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warwick.ac.uk/services/its/guides/it-covid-19/teachonline/aep/alternative-exams-portal"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hyperlink" Target="https://warwick.ac.uk/fac/soc/economics/current/shared/exam-resource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hyperlink" Target="https://warwick.ac.uk/services/its/servicessupport/software/microsoft/o365proplu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arwick.ac.uk/fac/soc/economics/current/shared/exam-resources"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hyperlink" Target="https://warwick.ac.uk/fac/soc/economics/current/shared/exam-resources/mathtype_video.mp4" TargetMode="External"/><Relationship Id="rId4" Type="http://schemas.openxmlformats.org/officeDocument/2006/relationships/hyperlink" Target="https://warwick.ac.uk/fac/soc/economics/current/shared/exam-resources/equation_editor_video.mp4"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hyperlink" Target="https://warwick.ac.uk/fac/soc/economics/current/shared/exam-resources" TargetMode="External"/><Relationship Id="rId4" Type="http://schemas.openxmlformats.org/officeDocument/2006/relationships/hyperlink" Target="https://warwick.ac.uk/students/news/newsevents/online_assessments_20/revised_exam_timetabl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hyperlink" Target="https://warwick.ac.uk/students/teaching_learning_assessments_spring2021/ug_mitigation_package"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hyperlink" Target="https://warwick.ac.uk/fac/soc/economics/current/shared/exam-resources"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arwick.ac.uk/fac/soc/economics/about/coronavirus/students/adviceandfeedbackhours/" TargetMode="External"/><Relationship Id="rId2" Type="http://schemas.openxmlformats.org/officeDocument/2006/relationships/hyperlink" Target="https://warwick.ac.uk/fac/soc/economics/about/coronavirus/students/pastoralsupportandwellbeing/" TargetMode="External"/><Relationship Id="rId1" Type="http://schemas.openxmlformats.org/officeDocument/2006/relationships/slideLayout" Target="../slideLayouts/slideLayout3.xml"/><Relationship Id="rId6" Type="http://schemas.openxmlformats.org/officeDocument/2006/relationships/hyperlink" Target="mailto:economicsug@warwick.ac.uk" TargetMode="External"/><Relationship Id="rId5" Type="http://schemas.openxmlformats.org/officeDocument/2006/relationships/hyperlink" Target="https://warwick.ac.uk/fac/soc/economics/current/ug/handbook/" TargetMode="External"/><Relationship Id="rId4" Type="http://schemas.openxmlformats.org/officeDocument/2006/relationships/hyperlink" Target="https://warwick.ac.uk/services/wss"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warwick.ac.uk/students/newsletter" TargetMode="External"/><Relationship Id="rId2" Type="http://schemas.openxmlformats.org/officeDocument/2006/relationships/hyperlink" Target="https://warwick.ac.uk/insite/coronavirus/student-faqs/" TargetMode="External"/><Relationship Id="rId1" Type="http://schemas.openxmlformats.org/officeDocument/2006/relationships/slideLayout" Target="../slideLayouts/slideLayout3.xml"/><Relationship Id="rId4" Type="http://schemas.openxmlformats.org/officeDocument/2006/relationships/hyperlink" Target="https://warwick.ac.uk/services/wss/coronavirus-update/"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altexams.warwick.ac.uk/admin"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hyperlink" Target="https://warwick.ac.uk/students/supportservices/academic_integrity"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3" y="-11400"/>
            <a:ext cx="9143657" cy="5143498"/>
          </a:xfrm>
          <a:prstGeom prst="rect">
            <a:avLst/>
          </a:prstGeom>
        </p:spPr>
      </p:pic>
      <p:sp>
        <p:nvSpPr>
          <p:cNvPr id="3" name="Title 1"/>
          <p:cNvSpPr txBox="1">
            <a:spLocks/>
          </p:cNvSpPr>
          <p:nvPr/>
        </p:nvSpPr>
        <p:spPr>
          <a:xfrm>
            <a:off x="520376" y="2122606"/>
            <a:ext cx="7724032" cy="1306394"/>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fontAlgn="auto">
              <a:lnSpc>
                <a:spcPct val="80000"/>
              </a:lnSpc>
              <a:spcAft>
                <a:spcPts val="0"/>
              </a:spcAft>
            </a:pPr>
            <a:r>
              <a:rPr lang="en-US" sz="4800">
                <a:solidFill>
                  <a:srgbClr val="00B2DD"/>
                </a:solidFill>
                <a:latin typeface="Calibri"/>
              </a:rPr>
              <a:t>Exams in 2021</a:t>
            </a:r>
          </a:p>
        </p:txBody>
      </p:sp>
      <p:sp>
        <p:nvSpPr>
          <p:cNvPr id="4" name="Subtitle 2"/>
          <p:cNvSpPr txBox="1">
            <a:spLocks/>
          </p:cNvSpPr>
          <p:nvPr/>
        </p:nvSpPr>
        <p:spPr>
          <a:xfrm>
            <a:off x="520376" y="2762010"/>
            <a:ext cx="6946101" cy="811006"/>
          </a:xfrm>
          <a:prstGeom prst="rect">
            <a:avLst/>
          </a:prstGeom>
        </p:spPr>
        <p:txBody>
          <a:bodyPr>
            <a:noAutofit/>
          </a:bodyPr>
          <a:lstStyle>
            <a:lvl1pPr marL="0" marR="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sz="2000" b="0" i="0" kern="1200" baseline="0">
                <a:solidFill>
                  <a:schemeClr val="bg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2400" dirty="0">
                <a:solidFill>
                  <a:srgbClr val="00B2DD"/>
                </a:solidFill>
                <a:latin typeface="Calibri"/>
              </a:rPr>
              <a:t>Briefing for Second-year Students</a:t>
            </a:r>
          </a:p>
        </p:txBody>
      </p:sp>
      <p:sp>
        <p:nvSpPr>
          <p:cNvPr id="5" name="Subtitle 2"/>
          <p:cNvSpPr txBox="1">
            <a:spLocks/>
          </p:cNvSpPr>
          <p:nvPr/>
        </p:nvSpPr>
        <p:spPr>
          <a:xfrm>
            <a:off x="520376" y="3789040"/>
            <a:ext cx="8228088" cy="334280"/>
          </a:xfrm>
          <a:prstGeom prst="rect">
            <a:avLst/>
          </a:prstGeom>
        </p:spPr>
        <p:txBody>
          <a:bodyPr vert="horz" lIns="91440" tIns="45720" rIns="91440" bIns="45720" rtlCol="0" anchor="t">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fontAlgn="auto">
              <a:spcAft>
                <a:spcPts val="0"/>
              </a:spcAft>
            </a:pPr>
            <a:r>
              <a:rPr lang="en-US" dirty="0">
                <a:solidFill>
                  <a:srgbClr val="00B2DD"/>
                </a:solidFill>
                <a:latin typeface="Calibri"/>
                <a:ea typeface="Avenir Next" charset="0"/>
                <a:cs typeface="Avenir Next" charset="0"/>
              </a:rPr>
              <a:t> 11 February 2021</a:t>
            </a:r>
          </a:p>
          <a:p>
            <a:pPr fontAlgn="auto">
              <a:spcAft>
                <a:spcPts val="0"/>
              </a:spcAft>
            </a:pPr>
            <a:endParaRPr lang="en-US" dirty="0">
              <a:solidFill>
                <a:srgbClr val="00B2DD"/>
              </a:solidFill>
              <a:latin typeface="Calibri"/>
              <a:ea typeface="Avenir Next" charset="0"/>
              <a:cs typeface="Avenir Next" charset="0"/>
            </a:endParaRPr>
          </a:p>
        </p:txBody>
      </p:sp>
      <p:cxnSp>
        <p:nvCxnSpPr>
          <p:cNvPr id="6" name="Straight Connector 5"/>
          <p:cNvCxnSpPr/>
          <p:nvPr/>
        </p:nvCxnSpPr>
        <p:spPr>
          <a:xfrm>
            <a:off x="611560" y="3717032"/>
            <a:ext cx="7705817" cy="0"/>
          </a:xfrm>
          <a:prstGeom prst="line">
            <a:avLst/>
          </a:prstGeom>
          <a:ln>
            <a:solidFill>
              <a:srgbClr val="00B2D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4444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Online Exams and AEP: Common pitfalls</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endParaRPr lang="en-GB" sz="20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10</a:t>
            </a:fld>
            <a:endParaRPr lang="en-GB" altLang="en-US"/>
          </a:p>
        </p:txBody>
      </p:sp>
      <p:sp>
        <p:nvSpPr>
          <p:cNvPr id="6" name="TextBox 5">
            <a:extLst>
              <a:ext uri="{FF2B5EF4-FFF2-40B4-BE49-F238E27FC236}">
                <a16:creationId xmlns:a16="http://schemas.microsoft.com/office/drawing/2014/main" id="{260E3A6B-3604-4276-91F3-5C8FD9DA53F8}"/>
              </a:ext>
            </a:extLst>
          </p:cNvPr>
          <p:cNvSpPr txBox="1"/>
          <p:nvPr/>
        </p:nvSpPr>
        <p:spPr>
          <a:xfrm>
            <a:off x="552659" y="1295400"/>
            <a:ext cx="8219551" cy="4062651"/>
          </a:xfrm>
          <a:prstGeom prst="rect">
            <a:avLst/>
          </a:prstGeom>
          <a:noFill/>
        </p:spPr>
        <p:txBody>
          <a:bodyPr wrap="square" lIns="91440" tIns="45720" rIns="91440" bIns="45720" anchor="t">
            <a:spAutoFit/>
          </a:bodyPr>
          <a:lstStyle/>
          <a:p>
            <a:r>
              <a:rPr lang="en-GB">
                <a:latin typeface="+mn-lt"/>
                <a:cs typeface="Arial"/>
              </a:rPr>
              <a:t>Some of our students make the following mistakes on AEP</a:t>
            </a:r>
            <a:endParaRPr lang="en-US"/>
          </a:p>
          <a:p>
            <a:pPr algn="l" rtl="0" fontAlgn="base"/>
            <a:endParaRPr lang="en-GB" sz="1800" b="0" i="0">
              <a:effectLst/>
              <a:latin typeface="+mn-lt"/>
            </a:endParaRPr>
          </a:p>
          <a:p>
            <a:pPr marL="342900" indent="-342900">
              <a:buFont typeface="Arial"/>
              <a:buChar char="•"/>
            </a:pPr>
            <a:r>
              <a:rPr lang="en-GB" sz="1800" b="0" i="0">
                <a:effectLst/>
                <a:latin typeface="+mn-lt"/>
                <a:cs typeface="Arial"/>
              </a:rPr>
              <a:t>Uploading a PDF not a Word document.</a:t>
            </a:r>
            <a:endParaRPr lang="en-GB" sz="1800">
              <a:latin typeface="+mn-lt"/>
              <a:cs typeface="Arial"/>
            </a:endParaRPr>
          </a:p>
          <a:p>
            <a:pPr marL="342900" indent="-342900">
              <a:buFont typeface="Arial"/>
              <a:buChar char="•"/>
            </a:pPr>
            <a:r>
              <a:rPr lang="en-GB" sz="1800" b="0" i="0">
                <a:effectLst/>
                <a:latin typeface="+mn-lt"/>
                <a:cs typeface="Arial"/>
              </a:rPr>
              <a:t>Uploading a non-Word document </a:t>
            </a:r>
            <a:r>
              <a:rPr lang="en-GB" sz="1800">
                <a:latin typeface="+mn-lt"/>
                <a:cs typeface="Arial"/>
              </a:rPr>
              <a:t>e.g. </a:t>
            </a:r>
            <a:r>
              <a:rPr lang="en-GB" sz="1800" b="0" i="0">
                <a:effectLst/>
                <a:latin typeface="+mn-lt"/>
                <a:cs typeface="Arial"/>
              </a:rPr>
              <a:t>a </a:t>
            </a:r>
            <a:r>
              <a:rPr lang="en-GB" sz="1800" err="1">
                <a:latin typeface="+mn-lt"/>
                <a:cs typeface="Arial"/>
              </a:rPr>
              <a:t>M</a:t>
            </a:r>
            <a:r>
              <a:rPr lang="en-GB" sz="1800" b="0" i="0" err="1">
                <a:effectLst/>
                <a:latin typeface="+mn-lt"/>
                <a:cs typeface="Arial"/>
              </a:rPr>
              <a:t>acbook</a:t>
            </a:r>
            <a:r>
              <a:rPr lang="en-GB" sz="1800" b="0" i="0">
                <a:effectLst/>
                <a:latin typeface="+mn-lt"/>
                <a:cs typeface="Arial"/>
              </a:rPr>
              <a:t> document. </a:t>
            </a:r>
            <a:endParaRPr lang="en-GB" sz="1800"/>
          </a:p>
          <a:p>
            <a:pPr marL="342900" indent="-342900">
              <a:buFont typeface="Arial"/>
              <a:buChar char="•"/>
            </a:pPr>
            <a:r>
              <a:rPr lang="en-GB" sz="1800" b="0" i="0">
                <a:effectLst/>
                <a:latin typeface="+mn-lt"/>
                <a:cs typeface="Arial"/>
              </a:rPr>
              <a:t>Uploading the question paper</a:t>
            </a:r>
            <a:r>
              <a:rPr lang="en-GB" sz="1800">
                <a:latin typeface="+mn-lt"/>
                <a:cs typeface="Arial"/>
              </a:rPr>
              <a:t>,</a:t>
            </a:r>
            <a:r>
              <a:rPr lang="en-GB" sz="1800" b="0" i="0">
                <a:effectLst/>
                <a:latin typeface="+mn-lt"/>
                <a:cs typeface="Arial"/>
              </a:rPr>
              <a:t> not the answer booklet.</a:t>
            </a:r>
            <a:endParaRPr lang="en-GB" sz="1800"/>
          </a:p>
          <a:p>
            <a:pPr marL="342900" indent="-342900" algn="l">
              <a:buFont typeface="Arial"/>
              <a:buChar char="•"/>
            </a:pPr>
            <a:r>
              <a:rPr lang="en-GB" sz="1800">
                <a:latin typeface="+mn-lt"/>
                <a:cs typeface="Arial"/>
              </a:rPr>
              <a:t>I</a:t>
            </a:r>
            <a:r>
              <a:rPr lang="en-GB" sz="1800" b="0" i="0">
                <a:effectLst/>
                <a:latin typeface="+mn-lt"/>
                <a:cs typeface="Arial"/>
              </a:rPr>
              <a:t>ncluding </a:t>
            </a:r>
            <a:r>
              <a:rPr lang="en-GB" sz="1800">
                <a:latin typeface="+mn-lt"/>
                <a:cs typeface="Arial"/>
              </a:rPr>
              <a:t>non-JPEG</a:t>
            </a:r>
            <a:r>
              <a:rPr lang="en-GB" sz="1800" b="0" i="0">
                <a:effectLst/>
                <a:latin typeface="+mn-lt"/>
                <a:cs typeface="Arial"/>
              </a:rPr>
              <a:t> images which cannot be compressed (this makes the document massive and crashes the system). </a:t>
            </a:r>
            <a:endParaRPr lang="en-GB" sz="1800" b="0" i="0">
              <a:effectLst/>
            </a:endParaRPr>
          </a:p>
          <a:p>
            <a:pPr marL="342900" indent="-342900" algn="l">
              <a:buFont typeface="Arial"/>
              <a:buChar char="•"/>
            </a:pPr>
            <a:r>
              <a:rPr lang="en-GB" sz="1800" b="0" i="0">
                <a:effectLst/>
                <a:latin typeface="+mn-lt"/>
                <a:cs typeface="Arial"/>
              </a:rPr>
              <a:t>Uploading blurred images. </a:t>
            </a:r>
            <a:endParaRPr lang="en-GB" sz="1800" b="0" i="0">
              <a:effectLst/>
              <a:latin typeface="Times New Roman"/>
              <a:cs typeface="Arial"/>
            </a:endParaRPr>
          </a:p>
          <a:p>
            <a:pPr marL="342900" indent="-342900">
              <a:buFont typeface="Arial"/>
              <a:buChar char="•"/>
            </a:pPr>
            <a:r>
              <a:rPr lang="en-GB" sz="1800">
                <a:latin typeface="+mn-lt"/>
                <a:cs typeface="Arial"/>
              </a:rPr>
              <a:t>Not inserting all images.</a:t>
            </a:r>
            <a:endParaRPr lang="en-GB" sz="1800">
              <a:latin typeface="Calibri"/>
              <a:cs typeface="Arial"/>
            </a:endParaRPr>
          </a:p>
          <a:p>
            <a:pPr marL="342900" indent="-342900">
              <a:buFont typeface="Arial"/>
              <a:buChar char="•"/>
            </a:pPr>
            <a:r>
              <a:rPr lang="en-GB" sz="1800">
                <a:latin typeface="+mn-lt"/>
                <a:cs typeface="Arial"/>
              </a:rPr>
              <a:t>N</a:t>
            </a:r>
            <a:r>
              <a:rPr lang="en-GB" sz="1800" b="0" i="0">
                <a:effectLst/>
                <a:latin typeface="+mn-lt"/>
                <a:cs typeface="Arial"/>
              </a:rPr>
              <a:t>ot compressing the </a:t>
            </a:r>
            <a:r>
              <a:rPr lang="en-GB" sz="1800">
                <a:latin typeface="+mn-lt"/>
                <a:cs typeface="Arial"/>
              </a:rPr>
              <a:t>JPEG images</a:t>
            </a:r>
            <a:r>
              <a:rPr lang="en-GB" sz="1800" b="0" i="0">
                <a:effectLst/>
                <a:latin typeface="+mn-lt"/>
                <a:cs typeface="Arial"/>
              </a:rPr>
              <a:t>. </a:t>
            </a:r>
            <a:endParaRPr lang="en-GB" sz="1800" b="0" i="0">
              <a:effectLst/>
              <a:latin typeface="Times New Roman"/>
              <a:cs typeface="Arial"/>
            </a:endParaRPr>
          </a:p>
          <a:p>
            <a:pPr marL="342900" indent="-342900" algn="l">
              <a:buFont typeface="Arial"/>
              <a:buChar char="•"/>
            </a:pPr>
            <a:r>
              <a:rPr lang="en-GB" sz="1800" b="0" i="0">
                <a:effectLst/>
                <a:latin typeface="+mn-lt"/>
                <a:cs typeface="Arial"/>
              </a:rPr>
              <a:t>Uploading the wrong document. </a:t>
            </a:r>
            <a:endParaRPr lang="en-GB" sz="1800" b="0" i="0">
              <a:effectLst/>
              <a:latin typeface="Times New Roman"/>
              <a:cs typeface="Arial"/>
            </a:endParaRPr>
          </a:p>
          <a:p>
            <a:pPr marL="342900" indent="-342900">
              <a:buFont typeface="Arial"/>
              <a:buChar char="•"/>
            </a:pPr>
            <a:r>
              <a:rPr lang="en-GB" sz="1800" b="0" i="0">
                <a:effectLst/>
                <a:latin typeface="+mn-lt"/>
                <a:cs typeface="Arial"/>
              </a:rPr>
              <a:t>Not leaving sufficient time to format </a:t>
            </a:r>
            <a:r>
              <a:rPr lang="en-GB" sz="1800">
                <a:latin typeface="+mn-lt"/>
                <a:cs typeface="Arial"/>
              </a:rPr>
              <a:t>a document</a:t>
            </a:r>
            <a:r>
              <a:rPr lang="en-GB" sz="1800" b="0" i="0">
                <a:effectLst/>
                <a:latin typeface="+mn-lt"/>
                <a:cs typeface="Arial"/>
              </a:rPr>
              <a:t> properly and check it through before submitting. </a:t>
            </a:r>
          </a:p>
          <a:p>
            <a:pPr marL="342900" indent="-342900">
              <a:buFont typeface="Arial"/>
              <a:buChar char="•"/>
            </a:pPr>
            <a:r>
              <a:rPr lang="en-GB" sz="1800">
                <a:latin typeface="Calibri"/>
                <a:cs typeface="Arial"/>
              </a:rPr>
              <a:t>Not checking that the final version of the script has been submitted on AEP.</a:t>
            </a:r>
          </a:p>
        </p:txBody>
      </p:sp>
    </p:spTree>
    <p:extLst>
      <p:ext uri="{BB962C8B-B14F-4D97-AF65-F5344CB8AC3E}">
        <p14:creationId xmlns:p14="http://schemas.microsoft.com/office/powerpoint/2010/main" val="788227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Preparing for online exams: Overview</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endParaRPr lang="en-GB" sz="20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11</a:t>
            </a:fld>
            <a:endParaRPr lang="en-GB" altLang="en-US"/>
          </a:p>
        </p:txBody>
      </p:sp>
      <p:sp>
        <p:nvSpPr>
          <p:cNvPr id="6" name="TextBox 5">
            <a:extLst>
              <a:ext uri="{FF2B5EF4-FFF2-40B4-BE49-F238E27FC236}">
                <a16:creationId xmlns:a16="http://schemas.microsoft.com/office/drawing/2014/main" id="{260E3A6B-3604-4276-91F3-5C8FD9DA53F8}"/>
              </a:ext>
            </a:extLst>
          </p:cNvPr>
          <p:cNvSpPr txBox="1"/>
          <p:nvPr/>
        </p:nvSpPr>
        <p:spPr>
          <a:xfrm>
            <a:off x="519807" y="1295400"/>
            <a:ext cx="8219551" cy="3994940"/>
          </a:xfrm>
          <a:prstGeom prst="rect">
            <a:avLst/>
          </a:prstGeom>
          <a:noFill/>
        </p:spPr>
        <p:txBody>
          <a:bodyPr wrap="square" lIns="91440" tIns="45720" rIns="91440" bIns="45720" anchor="t">
            <a:spAutoFit/>
          </a:bodyPr>
          <a:lstStyle/>
          <a:p>
            <a:pPr marL="0" indent="0">
              <a:lnSpc>
                <a:spcPct val="120000"/>
              </a:lnSpc>
              <a:buFont typeface="Wingdings 2" pitchFamily="18" charset="2"/>
              <a:buNone/>
              <a:defRPr/>
            </a:pPr>
            <a:endParaRPr lang="en-GB" sz="2800" b="1" dirty="0"/>
          </a:p>
          <a:p>
            <a:pPr marL="914400" lvl="3" indent="-457200">
              <a:buFont typeface="Arial"/>
              <a:buBlip>
                <a:blip r:embed="rId3"/>
              </a:buBlip>
              <a:defRPr/>
            </a:pPr>
            <a:r>
              <a:rPr lang="en-GB" sz="2800" dirty="0">
                <a:latin typeface="+mn-lt"/>
                <a:ea typeface="+mn-ea"/>
                <a:cs typeface="+mn-cs"/>
              </a:rPr>
              <a:t>Exam timetable</a:t>
            </a:r>
            <a:endParaRPr lang="en-GB" sz="2800" dirty="0">
              <a:latin typeface="+mn-lt"/>
              <a:ea typeface="+mn-ea"/>
              <a:cs typeface="Calibri"/>
            </a:endParaRPr>
          </a:p>
          <a:p>
            <a:pPr marL="914400" lvl="3" indent="-457200">
              <a:buFont typeface="Arial"/>
              <a:buBlip>
                <a:blip r:embed="rId3"/>
              </a:buBlip>
              <a:defRPr/>
            </a:pPr>
            <a:r>
              <a:rPr lang="en-GB" sz="2800" dirty="0">
                <a:latin typeface="+mn-lt"/>
                <a:ea typeface="+mn-ea"/>
                <a:cs typeface="+mn-cs"/>
              </a:rPr>
              <a:t>Revision</a:t>
            </a:r>
            <a:endParaRPr lang="en-GB" sz="2800" dirty="0">
              <a:latin typeface="+mn-lt"/>
              <a:cs typeface="Calibri"/>
            </a:endParaRPr>
          </a:p>
          <a:p>
            <a:pPr marL="914400" lvl="3" indent="-457200">
              <a:buFont typeface="Arial"/>
              <a:buBlip>
                <a:blip r:embed="rId3"/>
              </a:buBlip>
              <a:defRPr/>
            </a:pPr>
            <a:r>
              <a:rPr lang="en-GB" sz="2800" dirty="0">
                <a:latin typeface="+mn-lt"/>
                <a:ea typeface="+mn-ea"/>
                <a:cs typeface="Calibri"/>
              </a:rPr>
              <a:t>Workspace</a:t>
            </a:r>
            <a:endParaRPr lang="en-GB" sz="2800" dirty="0">
              <a:latin typeface="+mn-lt"/>
              <a:ea typeface="+mn-lt"/>
              <a:cs typeface="+mn-lt"/>
            </a:endParaRPr>
          </a:p>
          <a:p>
            <a:pPr marL="914400" lvl="3" indent="-457200">
              <a:buFont typeface="Arial"/>
              <a:buBlip>
                <a:blip r:embed="rId3"/>
              </a:buBlip>
              <a:defRPr/>
            </a:pPr>
            <a:r>
              <a:rPr lang="en-GB" sz="2800" dirty="0">
                <a:latin typeface="+mn-lt"/>
                <a:ea typeface="+mn-ea"/>
                <a:cs typeface="+mn-cs"/>
              </a:rPr>
              <a:t>Equipment, devices and software</a:t>
            </a:r>
          </a:p>
          <a:p>
            <a:pPr marL="914400" lvl="3" indent="-457200">
              <a:buBlip>
                <a:blip r:embed="rId3"/>
              </a:buBlip>
              <a:defRPr/>
            </a:pPr>
            <a:r>
              <a:rPr lang="en-GB" sz="2800" dirty="0">
                <a:latin typeface="+mn-lt"/>
                <a:cs typeface="Calibri"/>
              </a:rPr>
              <a:t>Photographing and inserting handwritten work</a:t>
            </a:r>
          </a:p>
          <a:p>
            <a:pPr marL="914400" lvl="3" indent="-457200">
              <a:buBlip>
                <a:blip r:embed="rId3"/>
              </a:buBlip>
              <a:defRPr/>
            </a:pPr>
            <a:r>
              <a:rPr lang="en-GB" sz="2800" dirty="0">
                <a:latin typeface="+mn-lt"/>
                <a:cs typeface="Calibri"/>
              </a:rPr>
              <a:t>Mathematical expressions</a:t>
            </a:r>
          </a:p>
          <a:p>
            <a:pPr marL="914400" lvl="3" indent="-457200">
              <a:buFontTx/>
              <a:buBlip>
                <a:blip r:embed="rId3"/>
              </a:buBlip>
              <a:defRPr/>
            </a:pPr>
            <a:r>
              <a:rPr lang="en-GB" sz="2800" dirty="0">
                <a:latin typeface="+mn-lt"/>
                <a:cs typeface="+mn-cs"/>
              </a:rPr>
              <a:t>Economics Year 2 Mock Exam Paper</a:t>
            </a:r>
            <a:endParaRPr lang="en-GB" dirty="0">
              <a:ea typeface="+mn-ea"/>
              <a:cs typeface="+mn-cs"/>
            </a:endParaRPr>
          </a:p>
          <a:p>
            <a:pPr marL="457200" lvl="3">
              <a:defRPr/>
            </a:pPr>
            <a:endParaRPr lang="en-GB" dirty="0">
              <a:cs typeface="Calibri"/>
            </a:endParaRPr>
          </a:p>
        </p:txBody>
      </p:sp>
    </p:spTree>
    <p:extLst>
      <p:ext uri="{BB962C8B-B14F-4D97-AF65-F5344CB8AC3E}">
        <p14:creationId xmlns:p14="http://schemas.microsoft.com/office/powerpoint/2010/main" val="33322876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Preparing for online exams: exam timetable</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endParaRPr lang="en-GB" sz="20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12</a:t>
            </a:fld>
            <a:endParaRPr lang="en-GB" altLang="en-US"/>
          </a:p>
        </p:txBody>
      </p:sp>
      <p:sp>
        <p:nvSpPr>
          <p:cNvPr id="6" name="TextBox 5">
            <a:extLst>
              <a:ext uri="{FF2B5EF4-FFF2-40B4-BE49-F238E27FC236}">
                <a16:creationId xmlns:a16="http://schemas.microsoft.com/office/drawing/2014/main" id="{260E3A6B-3604-4276-91F3-5C8FD9DA53F8}"/>
              </a:ext>
            </a:extLst>
          </p:cNvPr>
          <p:cNvSpPr txBox="1"/>
          <p:nvPr/>
        </p:nvSpPr>
        <p:spPr>
          <a:xfrm>
            <a:off x="552659" y="1295400"/>
            <a:ext cx="8219551" cy="4568623"/>
          </a:xfrm>
          <a:prstGeom prst="rect">
            <a:avLst/>
          </a:prstGeom>
          <a:noFill/>
        </p:spPr>
        <p:txBody>
          <a:bodyPr wrap="square" lIns="91440" tIns="45720" rIns="91440" bIns="45720" anchor="t">
            <a:spAutoFit/>
          </a:bodyPr>
          <a:lstStyle/>
          <a:p>
            <a:pPr marL="0" indent="0">
              <a:lnSpc>
                <a:spcPct val="120000"/>
              </a:lnSpc>
              <a:buFont typeface="Wingdings 2" pitchFamily="18" charset="2"/>
              <a:buNone/>
              <a:defRPr/>
            </a:pPr>
            <a:endParaRPr lang="en-GB" sz="2800" b="1"/>
          </a:p>
          <a:p>
            <a:pPr marL="342900" indent="-342900">
              <a:lnSpc>
                <a:spcPct val="120000"/>
              </a:lnSpc>
              <a:buFont typeface="Arial"/>
              <a:buChar char="•"/>
              <a:defRPr/>
            </a:pPr>
            <a:r>
              <a:rPr lang="en-GB">
                <a:latin typeface="+mn-lt"/>
                <a:cs typeface="Arial"/>
              </a:rPr>
              <a:t>The University's exam timetable will be released at the end of the Easter vacation</a:t>
            </a:r>
          </a:p>
          <a:p>
            <a:pPr marL="342900" indent="-342900">
              <a:lnSpc>
                <a:spcPct val="120000"/>
              </a:lnSpc>
              <a:buFont typeface="Arial"/>
              <a:buChar char="•"/>
              <a:defRPr/>
            </a:pPr>
            <a:r>
              <a:rPr lang="en-GB">
                <a:latin typeface="+mn-lt"/>
                <a:cs typeface="Arial"/>
              </a:rPr>
              <a:t>Following that, your</a:t>
            </a:r>
            <a:r>
              <a:rPr lang="en-GB" sz="2400">
                <a:latin typeface="+mn-lt"/>
                <a:cs typeface="Arial"/>
              </a:rPr>
              <a:t> personalised exam timetable </a:t>
            </a:r>
            <a:r>
              <a:rPr lang="en-GB">
                <a:latin typeface="+mn-lt"/>
                <a:cs typeface="Arial"/>
              </a:rPr>
              <a:t>will be</a:t>
            </a:r>
            <a:r>
              <a:rPr lang="en-GB" sz="2400">
                <a:latin typeface="+mn-lt"/>
                <a:cs typeface="Arial"/>
              </a:rPr>
              <a:t> shown on your </a:t>
            </a:r>
            <a:r>
              <a:rPr lang="en-GB" sz="2400" dirty="0">
                <a:latin typeface="+mn-lt"/>
                <a:cs typeface="Arial"/>
                <a:hlinkClick r:id="rId3">
                  <a:extLst>
                    <a:ext uri="{A12FA001-AC4F-418D-AE19-62706E023703}">
                      <ahyp:hlinkClr xmlns="" xmlns:ahyp="http://schemas.microsoft.com/office/drawing/2018/hyperlinkcolor" val="tx"/>
                    </a:ext>
                  </a:extLst>
                </a:hlinkClick>
              </a:rPr>
              <a:t>Alternative Assessment Portal</a:t>
            </a:r>
            <a:endParaRPr lang="en-GB" sz="2400">
              <a:latin typeface="+mn-lt"/>
              <a:cs typeface="Arial"/>
            </a:endParaRPr>
          </a:p>
          <a:p>
            <a:pPr marL="342900" indent="-342900">
              <a:lnSpc>
                <a:spcPct val="120000"/>
              </a:lnSpc>
              <a:buFont typeface="Arial"/>
              <a:buChar char="•"/>
              <a:defRPr/>
            </a:pPr>
            <a:r>
              <a:rPr lang="en-GB">
                <a:latin typeface="+mn-lt"/>
                <a:cs typeface="Arial"/>
              </a:rPr>
              <a:t>You are encouraged to make a revision plan for all of your modules prior to the timetable being released, and then to revise your plan once you have your final exam timetable.</a:t>
            </a:r>
            <a:endParaRPr lang="en-GB" sz="2400">
              <a:latin typeface="+mn-lt"/>
            </a:endParaRPr>
          </a:p>
          <a:p>
            <a:pPr marL="0" indent="0">
              <a:lnSpc>
                <a:spcPct val="120000"/>
              </a:lnSpc>
              <a:buNone/>
              <a:defRPr/>
            </a:pPr>
            <a:endParaRPr lang="en-GB" sz="2400">
              <a:latin typeface="+mn-lt"/>
            </a:endParaRPr>
          </a:p>
          <a:p>
            <a:pPr>
              <a:lnSpc>
                <a:spcPct val="120000"/>
              </a:lnSpc>
              <a:defRPr/>
            </a:pPr>
            <a:endParaRPr lang="en-GB">
              <a:latin typeface="+mn-lt"/>
              <a:cs typeface="Arial"/>
            </a:endParaRPr>
          </a:p>
        </p:txBody>
      </p:sp>
    </p:spTree>
    <p:extLst>
      <p:ext uri="{BB962C8B-B14F-4D97-AF65-F5344CB8AC3E}">
        <p14:creationId xmlns:p14="http://schemas.microsoft.com/office/powerpoint/2010/main" val="2779020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Preparing for online exams: revision</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endParaRPr lang="en-GB" sz="20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13</a:t>
            </a:fld>
            <a:endParaRPr lang="en-GB" altLang="en-US"/>
          </a:p>
        </p:txBody>
      </p:sp>
      <p:sp>
        <p:nvSpPr>
          <p:cNvPr id="6" name="TextBox 5">
            <a:extLst>
              <a:ext uri="{FF2B5EF4-FFF2-40B4-BE49-F238E27FC236}">
                <a16:creationId xmlns:a16="http://schemas.microsoft.com/office/drawing/2014/main" id="{260E3A6B-3604-4276-91F3-5C8FD9DA53F8}"/>
              </a:ext>
            </a:extLst>
          </p:cNvPr>
          <p:cNvSpPr txBox="1"/>
          <p:nvPr/>
        </p:nvSpPr>
        <p:spPr>
          <a:xfrm>
            <a:off x="552659" y="1083078"/>
            <a:ext cx="8219551" cy="4850559"/>
          </a:xfrm>
          <a:prstGeom prst="rect">
            <a:avLst/>
          </a:prstGeom>
          <a:noFill/>
        </p:spPr>
        <p:txBody>
          <a:bodyPr wrap="square" lIns="91440" tIns="45720" rIns="91440" bIns="45720" anchor="t">
            <a:spAutoFit/>
          </a:bodyPr>
          <a:lstStyle/>
          <a:p>
            <a:pPr algn="ctr">
              <a:lnSpc>
                <a:spcPct val="120000"/>
              </a:lnSpc>
              <a:defRPr/>
            </a:pPr>
            <a:r>
              <a:rPr lang="en-GB" sz="2800" b="1" dirty="0">
                <a:latin typeface="+mn-lt"/>
                <a:cs typeface="Arial"/>
              </a:rPr>
              <a:t>The revision process has several phases</a:t>
            </a:r>
          </a:p>
          <a:p>
            <a:pPr algn="ctr">
              <a:lnSpc>
                <a:spcPct val="120000"/>
              </a:lnSpc>
              <a:defRPr/>
            </a:pPr>
            <a:endParaRPr lang="en-GB" sz="2800" b="1" dirty="0">
              <a:latin typeface="+mn-lt"/>
              <a:cs typeface="Arial"/>
            </a:endParaRPr>
          </a:p>
          <a:p>
            <a:pPr marL="457200" lvl="2" indent="-457200">
              <a:buBlip>
                <a:blip r:embed="rId3"/>
              </a:buBlip>
              <a:defRPr/>
            </a:pPr>
            <a:r>
              <a:rPr lang="en-GB" sz="2200" dirty="0">
                <a:latin typeface="+mn-lt"/>
                <a:ea typeface="+mn-ea"/>
                <a:cs typeface="+mn-cs"/>
              </a:rPr>
              <a:t>Make sure you have full lecture notes.</a:t>
            </a:r>
            <a:r>
              <a:rPr lang="en-GB" sz="2200" dirty="0">
                <a:latin typeface="+mn-lt"/>
                <a:cs typeface="+mn-cs"/>
              </a:rPr>
              <a:t> </a:t>
            </a:r>
          </a:p>
          <a:p>
            <a:pPr marL="457200" lvl="2" indent="-457200">
              <a:buBlip>
                <a:blip r:embed="rId3"/>
              </a:buBlip>
              <a:defRPr/>
            </a:pPr>
            <a:r>
              <a:rPr lang="en-GB" sz="2200" dirty="0">
                <a:latin typeface="+mn-lt"/>
                <a:ea typeface="+mn-ea"/>
                <a:cs typeface="+mn-cs"/>
              </a:rPr>
              <a:t>Use Lecture Capture videos if needed.</a:t>
            </a:r>
            <a:endParaRPr lang="en-GB" sz="2200" dirty="0">
              <a:latin typeface="+mn-lt"/>
              <a:cs typeface="Calibri"/>
            </a:endParaRPr>
          </a:p>
          <a:p>
            <a:pPr marL="457200" lvl="2" indent="-457200">
              <a:buBlip>
                <a:blip r:embed="rId3"/>
              </a:buBlip>
              <a:defRPr/>
            </a:pPr>
            <a:r>
              <a:rPr lang="en-GB" sz="2200" dirty="0">
                <a:latin typeface="+mn-lt"/>
                <a:ea typeface="+mn-ea"/>
                <a:cs typeface="+mn-cs"/>
              </a:rPr>
              <a:t>Make sure you can answer questions and problems set during your module. Check you fully understand the answers. </a:t>
            </a:r>
            <a:endParaRPr lang="en-GB" sz="2200" dirty="0">
              <a:latin typeface="+mn-lt"/>
              <a:cs typeface="Calibri"/>
            </a:endParaRPr>
          </a:p>
          <a:p>
            <a:pPr marL="457200" lvl="2" indent="-457200">
              <a:buBlip>
                <a:blip r:embed="rId3"/>
              </a:buBlip>
              <a:defRPr/>
            </a:pPr>
            <a:r>
              <a:rPr lang="en-GB" sz="2200" dirty="0">
                <a:latin typeface="+mn-lt"/>
                <a:cs typeface="Calibri"/>
              </a:rPr>
              <a:t>Consider using study groups</a:t>
            </a:r>
            <a:endParaRPr lang="en-GB" sz="2200" dirty="0">
              <a:latin typeface="+mn-lt"/>
              <a:cs typeface="+mn-cs"/>
            </a:endParaRPr>
          </a:p>
          <a:p>
            <a:pPr marL="457200" lvl="2" indent="-457200">
              <a:buBlip>
                <a:blip r:embed="rId3"/>
              </a:buBlip>
              <a:defRPr/>
            </a:pPr>
            <a:r>
              <a:rPr lang="en-GB" sz="2200" dirty="0">
                <a:latin typeface="+mn-lt"/>
                <a:cs typeface="Calibri"/>
              </a:rPr>
              <a:t>Make use of Advice and Feedback hours</a:t>
            </a:r>
            <a:endParaRPr lang="en-GB" sz="2200" dirty="0">
              <a:latin typeface="+mn-lt"/>
              <a:cs typeface="+mn-cs"/>
            </a:endParaRPr>
          </a:p>
          <a:p>
            <a:pPr marL="457200" lvl="2" indent="-457200">
              <a:buBlip>
                <a:blip r:embed="rId3"/>
              </a:buBlip>
              <a:defRPr/>
            </a:pPr>
            <a:r>
              <a:rPr lang="en-GB" sz="2200" dirty="0">
                <a:latin typeface="+mn-lt"/>
                <a:ea typeface="+mn-ea"/>
                <a:cs typeface="+mn-cs"/>
              </a:rPr>
              <a:t>Try to explain the material to yourself or someone else</a:t>
            </a:r>
            <a:r>
              <a:rPr lang="en-GB" sz="2200" dirty="0">
                <a:latin typeface="+mn-lt"/>
                <a:cs typeface="+mn-cs"/>
              </a:rPr>
              <a:t>.</a:t>
            </a:r>
            <a:endParaRPr lang="en-GB" sz="2200" dirty="0">
              <a:latin typeface="+mn-lt"/>
              <a:cs typeface="Calibri"/>
            </a:endParaRPr>
          </a:p>
          <a:p>
            <a:pPr marL="457200" lvl="2" indent="-457200">
              <a:buBlip>
                <a:blip r:embed="rId3"/>
              </a:buBlip>
              <a:defRPr/>
            </a:pPr>
            <a:r>
              <a:rPr lang="en-GB" sz="2200" dirty="0">
                <a:latin typeface="+mn-lt"/>
                <a:ea typeface="+mn-ea"/>
                <a:cs typeface="Calibri"/>
              </a:rPr>
              <a:t>Know your rubric</a:t>
            </a:r>
            <a:r>
              <a:rPr lang="en-GB" sz="2200" dirty="0">
                <a:latin typeface="+mn-lt"/>
                <a:cs typeface="Calibri"/>
              </a:rPr>
              <a:t> for each module and how marks are allocated</a:t>
            </a:r>
            <a:r>
              <a:rPr lang="en-GB" sz="2200" dirty="0">
                <a:latin typeface="+mn-lt"/>
                <a:ea typeface="+mn-ea"/>
                <a:cs typeface="Calibri"/>
              </a:rPr>
              <a:t>. </a:t>
            </a:r>
            <a:r>
              <a:rPr lang="en-GB" sz="2200" dirty="0">
                <a:solidFill>
                  <a:srgbClr val="000000"/>
                </a:solidFill>
                <a:latin typeface="Calibri"/>
                <a:cs typeface="Arial"/>
              </a:rPr>
              <a:t>These</a:t>
            </a:r>
            <a:r>
              <a:rPr lang="en-GB" sz="2200" b="0" i="0" u="none" strike="noStrike" dirty="0">
                <a:solidFill>
                  <a:srgbClr val="000000"/>
                </a:solidFill>
                <a:effectLst/>
                <a:latin typeface="Calibri"/>
                <a:cs typeface="Arial"/>
              </a:rPr>
              <a:t> </a:t>
            </a:r>
            <a:r>
              <a:rPr lang="en-GB" sz="2200" dirty="0">
                <a:solidFill>
                  <a:srgbClr val="000000"/>
                </a:solidFill>
                <a:latin typeface="Calibri"/>
                <a:cs typeface="Arial"/>
              </a:rPr>
              <a:t>will all be available</a:t>
            </a:r>
            <a:r>
              <a:rPr lang="en-GB" sz="2200" b="0" i="0" u="none" strike="noStrike" dirty="0">
                <a:solidFill>
                  <a:srgbClr val="000000"/>
                </a:solidFill>
                <a:effectLst/>
                <a:latin typeface="Calibri"/>
                <a:cs typeface="Arial"/>
              </a:rPr>
              <a:t> in advance </a:t>
            </a:r>
            <a:r>
              <a:rPr lang="en-GB" sz="2200" dirty="0">
                <a:solidFill>
                  <a:srgbClr val="000000"/>
                </a:solidFill>
                <a:latin typeface="Calibri"/>
                <a:cs typeface="Arial"/>
              </a:rPr>
              <a:t>from the </a:t>
            </a:r>
            <a:r>
              <a:rPr lang="en-GB" sz="2200" dirty="0">
                <a:solidFill>
                  <a:srgbClr val="000000"/>
                </a:solidFill>
                <a:latin typeface="Calibri"/>
                <a:cs typeface="Arial"/>
                <a:hlinkClick r:id="rId4"/>
              </a:rPr>
              <a:t>Exam Resources</a:t>
            </a:r>
            <a:r>
              <a:rPr lang="en-GB" sz="2200" dirty="0">
                <a:solidFill>
                  <a:srgbClr val="000000"/>
                </a:solidFill>
                <a:latin typeface="Calibri"/>
                <a:cs typeface="Arial"/>
              </a:rPr>
              <a:t> page (linked from current students page). </a:t>
            </a:r>
            <a:endParaRPr lang="en-GB" sz="2200" dirty="0">
              <a:latin typeface="+mn-lt"/>
              <a:cs typeface="Calibri"/>
            </a:endParaRPr>
          </a:p>
          <a:p>
            <a:pPr marL="457200" lvl="2" indent="-457200">
              <a:buBlip>
                <a:blip r:embed="rId3"/>
              </a:buBlip>
              <a:defRPr/>
            </a:pPr>
            <a:r>
              <a:rPr lang="en-GB" sz="2200" dirty="0">
                <a:latin typeface="+mn-lt"/>
                <a:ea typeface="+mn-ea"/>
                <a:cs typeface="+mn-cs"/>
              </a:rPr>
              <a:t>Check past papers</a:t>
            </a:r>
            <a:endParaRPr lang="en-GB" sz="2200" dirty="0">
              <a:latin typeface="+mn-lt"/>
              <a:ea typeface="+mn-ea"/>
              <a:cs typeface="Calibri"/>
            </a:endParaRPr>
          </a:p>
        </p:txBody>
      </p:sp>
    </p:spTree>
    <p:extLst>
      <p:ext uri="{BB962C8B-B14F-4D97-AF65-F5344CB8AC3E}">
        <p14:creationId xmlns:p14="http://schemas.microsoft.com/office/powerpoint/2010/main" val="1240653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Preparing for online exams: your exam workspace</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endParaRPr lang="en-GB" sz="20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14</a:t>
            </a:fld>
            <a:endParaRPr lang="en-GB" altLang="en-US"/>
          </a:p>
        </p:txBody>
      </p:sp>
      <p:sp>
        <p:nvSpPr>
          <p:cNvPr id="6" name="TextBox 5">
            <a:extLst>
              <a:ext uri="{FF2B5EF4-FFF2-40B4-BE49-F238E27FC236}">
                <a16:creationId xmlns:a16="http://schemas.microsoft.com/office/drawing/2014/main" id="{260E3A6B-3604-4276-91F3-5C8FD9DA53F8}"/>
              </a:ext>
            </a:extLst>
          </p:cNvPr>
          <p:cNvSpPr txBox="1"/>
          <p:nvPr/>
        </p:nvSpPr>
        <p:spPr>
          <a:xfrm>
            <a:off x="316522" y="1905506"/>
            <a:ext cx="8219551" cy="3046988"/>
          </a:xfrm>
          <a:prstGeom prst="rect">
            <a:avLst/>
          </a:prstGeom>
          <a:noFill/>
        </p:spPr>
        <p:txBody>
          <a:bodyPr wrap="square">
            <a:spAutoFit/>
          </a:bodyPr>
          <a:lstStyle/>
          <a:p>
            <a:pPr marL="914400" lvl="3" indent="-457200">
              <a:buFont typeface="Arial"/>
              <a:buBlip>
                <a:blip r:embed="rId3"/>
              </a:buBlip>
              <a:defRPr/>
            </a:pPr>
            <a:r>
              <a:rPr lang="en-GB" sz="2400">
                <a:latin typeface="+mn-lt"/>
                <a:ea typeface="+mn-ea"/>
                <a:cs typeface="+mn-cs"/>
              </a:rPr>
              <a:t>Arrange a suitable workspace in which to take the exam.</a:t>
            </a:r>
            <a:endParaRPr lang="en-GB" sz="2400">
              <a:latin typeface="+mn-lt"/>
              <a:ea typeface="+mn-ea"/>
              <a:cs typeface="Calibri"/>
            </a:endParaRPr>
          </a:p>
          <a:p>
            <a:pPr marL="914400" lvl="3" indent="-457200">
              <a:buFont typeface="Arial"/>
              <a:buBlip>
                <a:blip r:embed="rId3"/>
              </a:buBlip>
              <a:defRPr/>
            </a:pPr>
            <a:r>
              <a:rPr lang="en-GB">
                <a:latin typeface="+mn-lt"/>
                <a:cs typeface="+mn-cs"/>
              </a:rPr>
              <a:t>Make sure others in your household know your timetable and those periods in which you should not be disturbed.</a:t>
            </a:r>
            <a:endParaRPr lang="en-GB">
              <a:latin typeface="+mn-lt"/>
              <a:cs typeface="Calibri"/>
            </a:endParaRPr>
          </a:p>
          <a:p>
            <a:pPr marL="914400" lvl="3" indent="-457200">
              <a:buFont typeface="Arial"/>
              <a:buBlip>
                <a:blip r:embed="rId3"/>
              </a:buBlip>
              <a:defRPr/>
            </a:pPr>
            <a:r>
              <a:rPr lang="en-GB">
                <a:latin typeface="+mn-lt"/>
                <a:ea typeface="+mn-ea"/>
                <a:cs typeface="Calibri"/>
              </a:rPr>
              <a:t>Consider using headphones if you feel this will help you.</a:t>
            </a:r>
          </a:p>
          <a:p>
            <a:pPr marL="914400" lvl="3" indent="-457200">
              <a:buFont typeface="Arial"/>
              <a:buBlip>
                <a:blip r:embed="rId3"/>
              </a:buBlip>
              <a:defRPr/>
            </a:pPr>
            <a:r>
              <a:rPr lang="en-GB">
                <a:latin typeface="+mn-lt"/>
                <a:ea typeface="+mn-ea"/>
                <a:cs typeface="+mn-cs"/>
              </a:rPr>
              <a:t>Consider asking others to minimise internet usage during that time, and particularly at the start and end of your exam, when you will be downloading your exam and then uploading your answers.</a:t>
            </a:r>
            <a:endParaRPr lang="en-GB">
              <a:latin typeface="+mn-lt"/>
              <a:ea typeface="+mn-ea"/>
              <a:cs typeface="Calibri"/>
            </a:endParaRPr>
          </a:p>
        </p:txBody>
      </p:sp>
    </p:spTree>
    <p:extLst>
      <p:ext uri="{BB962C8B-B14F-4D97-AF65-F5344CB8AC3E}">
        <p14:creationId xmlns:p14="http://schemas.microsoft.com/office/powerpoint/2010/main" val="919572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Preparing for online exams: equipment, devices and software (1)</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endParaRPr lang="en-GB" sz="20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15</a:t>
            </a:fld>
            <a:endParaRPr lang="en-GB" altLang="en-US"/>
          </a:p>
        </p:txBody>
      </p:sp>
      <p:sp>
        <p:nvSpPr>
          <p:cNvPr id="6" name="TextBox 5">
            <a:extLst>
              <a:ext uri="{FF2B5EF4-FFF2-40B4-BE49-F238E27FC236}">
                <a16:creationId xmlns:a16="http://schemas.microsoft.com/office/drawing/2014/main" id="{260E3A6B-3604-4276-91F3-5C8FD9DA53F8}"/>
              </a:ext>
            </a:extLst>
          </p:cNvPr>
          <p:cNvSpPr txBox="1"/>
          <p:nvPr/>
        </p:nvSpPr>
        <p:spPr>
          <a:xfrm>
            <a:off x="311498" y="1252363"/>
            <a:ext cx="8219551" cy="5201424"/>
          </a:xfrm>
          <a:prstGeom prst="rect">
            <a:avLst/>
          </a:prstGeom>
          <a:noFill/>
        </p:spPr>
        <p:txBody>
          <a:bodyPr wrap="square" lIns="91440" tIns="45720" rIns="91440" bIns="45720" anchor="t">
            <a:spAutoFit/>
          </a:bodyPr>
          <a:lstStyle/>
          <a:p>
            <a:pPr>
              <a:defRPr/>
            </a:pPr>
            <a:endParaRPr lang="en-GB" sz="2400">
              <a:cs typeface="Calibri"/>
            </a:endParaRPr>
          </a:p>
          <a:p>
            <a:pPr marL="914400" lvl="3" indent="-457200">
              <a:buFont typeface="Arial"/>
              <a:buBlip>
                <a:blip r:embed="rId3"/>
              </a:buBlip>
              <a:defRPr/>
            </a:pPr>
            <a:r>
              <a:rPr lang="en-GB">
                <a:latin typeface="+mn-lt"/>
                <a:ea typeface="+mn-ea"/>
                <a:cs typeface="+mn-cs"/>
              </a:rPr>
              <a:t>Make sure you have some means of keeping track of the time.</a:t>
            </a:r>
            <a:endParaRPr lang="en-GB">
              <a:latin typeface="+mn-lt"/>
              <a:cs typeface="Calibri"/>
            </a:endParaRPr>
          </a:p>
          <a:p>
            <a:pPr marL="914400" lvl="3" indent="-457200">
              <a:buFont typeface="Arial"/>
              <a:buBlip>
                <a:blip r:embed="rId3"/>
              </a:buBlip>
              <a:defRPr/>
            </a:pPr>
            <a:r>
              <a:rPr lang="en-GB">
                <a:latin typeface="+mn-lt"/>
                <a:cs typeface="+mn-cs"/>
              </a:rPr>
              <a:t>Collect together materials for hand-writing equations and drawing figures: paper, a black or blue pen, and a ruler.</a:t>
            </a:r>
            <a:endParaRPr lang="en-GB">
              <a:latin typeface="+mn-lt"/>
              <a:cs typeface="Calibri"/>
            </a:endParaRPr>
          </a:p>
          <a:p>
            <a:pPr marL="914400" lvl="3" indent="-457200">
              <a:buFont typeface="Arial"/>
              <a:buBlip>
                <a:blip r:embed="rId3"/>
              </a:buBlip>
              <a:defRPr/>
            </a:pPr>
            <a:r>
              <a:rPr lang="en-GB">
                <a:latin typeface="+mn-lt"/>
                <a:cs typeface="+mn-cs"/>
              </a:rPr>
              <a:t>Check that you have the use of a device (PC, laptop) for completion of your exam paper.</a:t>
            </a:r>
            <a:endParaRPr lang="en-GB">
              <a:latin typeface="+mn-lt"/>
              <a:cs typeface="Calibri"/>
            </a:endParaRPr>
          </a:p>
          <a:p>
            <a:pPr marL="914400" lvl="3" indent="-457200">
              <a:buFont typeface="Arial"/>
              <a:buBlip>
                <a:blip r:embed="rId3"/>
              </a:buBlip>
              <a:defRPr/>
            </a:pPr>
            <a:r>
              <a:rPr lang="en-GB">
                <a:latin typeface="+mn-lt"/>
                <a:cs typeface="+mn-cs"/>
              </a:rPr>
              <a:t>Check that the device you are planning to use does not have any pending system updates that may cause it to slow down or reboot during the exam.</a:t>
            </a:r>
            <a:endParaRPr lang="en-GB">
              <a:latin typeface="+mn-lt"/>
              <a:cs typeface="Calibri"/>
            </a:endParaRPr>
          </a:p>
          <a:p>
            <a:pPr marL="914400" lvl="3" indent="-457200">
              <a:buFont typeface="Arial"/>
              <a:buBlip>
                <a:blip r:embed="rId3"/>
              </a:buBlip>
              <a:defRPr/>
            </a:pPr>
            <a:r>
              <a:rPr lang="en-GB">
                <a:latin typeface="+mn-lt"/>
                <a:cs typeface="+mn-cs"/>
              </a:rPr>
              <a:t>Check that the device you are using has a good internet link.</a:t>
            </a:r>
            <a:endParaRPr lang="en-GB">
              <a:latin typeface="+mn-lt"/>
              <a:cs typeface="Calibri"/>
            </a:endParaRPr>
          </a:p>
          <a:p>
            <a:pPr>
              <a:defRPr/>
            </a:pPr>
            <a:endParaRPr lang="en-GB" sz="2000">
              <a:latin typeface="Calibri"/>
              <a:cs typeface="Calibri"/>
            </a:endParaRPr>
          </a:p>
          <a:p>
            <a:pPr marL="914400" lvl="3" indent="-457200">
              <a:buFont typeface="Arial"/>
              <a:buBlip>
                <a:blip r:embed="rId3"/>
              </a:buBlip>
              <a:defRPr/>
            </a:pPr>
            <a:endParaRPr lang="en-GB" sz="2400">
              <a:ea typeface="+mn-ea"/>
              <a:cs typeface="Calibri"/>
            </a:endParaRPr>
          </a:p>
        </p:txBody>
      </p:sp>
    </p:spTree>
    <p:extLst>
      <p:ext uri="{BB962C8B-B14F-4D97-AF65-F5344CB8AC3E}">
        <p14:creationId xmlns:p14="http://schemas.microsoft.com/office/powerpoint/2010/main" val="4166909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Preparing for online exams: equipment, devices and software (2)</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endParaRPr lang="en-GB" sz="20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16</a:t>
            </a:fld>
            <a:endParaRPr lang="en-GB" altLang="en-US"/>
          </a:p>
        </p:txBody>
      </p:sp>
      <p:sp>
        <p:nvSpPr>
          <p:cNvPr id="6" name="TextBox 5">
            <a:extLst>
              <a:ext uri="{FF2B5EF4-FFF2-40B4-BE49-F238E27FC236}">
                <a16:creationId xmlns:a16="http://schemas.microsoft.com/office/drawing/2014/main" id="{260E3A6B-3604-4276-91F3-5C8FD9DA53F8}"/>
              </a:ext>
            </a:extLst>
          </p:cNvPr>
          <p:cNvSpPr txBox="1"/>
          <p:nvPr/>
        </p:nvSpPr>
        <p:spPr>
          <a:xfrm>
            <a:off x="311498" y="1333639"/>
            <a:ext cx="8509724" cy="5201424"/>
          </a:xfrm>
          <a:prstGeom prst="rect">
            <a:avLst/>
          </a:prstGeom>
          <a:noFill/>
        </p:spPr>
        <p:txBody>
          <a:bodyPr wrap="square" lIns="91440" tIns="45720" rIns="91440" bIns="45720" anchor="t">
            <a:spAutoFit/>
          </a:bodyPr>
          <a:lstStyle/>
          <a:p>
            <a:pPr marL="914400" lvl="3" indent="-457200">
              <a:buBlip>
                <a:blip r:embed="rId3"/>
              </a:buBlip>
              <a:defRPr/>
            </a:pPr>
            <a:r>
              <a:rPr lang="en-GB" sz="2200" dirty="0">
                <a:latin typeface="+mn-lt"/>
                <a:cs typeface="+mn-cs"/>
              </a:rPr>
              <a:t>Your</a:t>
            </a:r>
            <a:r>
              <a:rPr lang="en-GB" sz="2200" dirty="0">
                <a:latin typeface="+mn-lt"/>
                <a:ea typeface="+mn-ea"/>
                <a:cs typeface="+mn-cs"/>
              </a:rPr>
              <a:t> </a:t>
            </a:r>
            <a:r>
              <a:rPr lang="en-GB" sz="2200" dirty="0">
                <a:latin typeface="+mn-lt"/>
                <a:cs typeface="+mn-cs"/>
              </a:rPr>
              <a:t>exam papers </a:t>
            </a:r>
            <a:r>
              <a:rPr lang="en-GB" sz="2200" dirty="0">
                <a:latin typeface="+mn-lt"/>
                <a:ea typeface="+mn-ea"/>
                <a:cs typeface="Calibri"/>
              </a:rPr>
              <a:t>take the form of a </a:t>
            </a:r>
            <a:r>
              <a:rPr lang="en-GB" sz="2200" i="1" dirty="0">
                <a:latin typeface="+mn-lt"/>
                <a:ea typeface="+mn-lt"/>
                <a:cs typeface="+mn-lt"/>
              </a:rPr>
              <a:t>Combined Assessment Paper and Answer Booklet</a:t>
            </a:r>
            <a:r>
              <a:rPr lang="en-GB" sz="2200" dirty="0">
                <a:latin typeface="+mn-lt"/>
                <a:ea typeface="+mn-lt"/>
                <a:cs typeface="+mn-lt"/>
              </a:rPr>
              <a:t> Word document.</a:t>
            </a:r>
            <a:endParaRPr lang="en-GB" sz="2200" dirty="0">
              <a:latin typeface="Times New Roman"/>
              <a:ea typeface="+mn-lt"/>
              <a:cs typeface="Arial"/>
            </a:endParaRPr>
          </a:p>
          <a:p>
            <a:pPr marL="914400" lvl="3" indent="-457200">
              <a:buFont typeface="Arial"/>
              <a:buBlip>
                <a:blip r:embed="rId3"/>
              </a:buBlip>
              <a:defRPr/>
            </a:pPr>
            <a:r>
              <a:rPr lang="en-GB" sz="2200" dirty="0">
                <a:latin typeface="+mn-lt"/>
                <a:ea typeface="+mn-lt"/>
                <a:cs typeface="+mn-lt"/>
              </a:rPr>
              <a:t>You are expected to type your answers, apart from longer mathematical expressions and figures/diagrams.</a:t>
            </a:r>
            <a:endParaRPr lang="en-GB" sz="2200" dirty="0"/>
          </a:p>
          <a:p>
            <a:pPr marL="914400" lvl="3" indent="-457200">
              <a:buFont typeface="Arial"/>
              <a:buBlip>
                <a:blip r:embed="rId3"/>
              </a:buBlip>
              <a:defRPr/>
            </a:pPr>
            <a:r>
              <a:rPr lang="en-GB" sz="2200" dirty="0">
                <a:latin typeface="+mn-lt"/>
                <a:ea typeface="+mn-lt"/>
                <a:cs typeface="+mn-lt"/>
              </a:rPr>
              <a:t>Please ensure you are familiar with MS Word.</a:t>
            </a:r>
          </a:p>
          <a:p>
            <a:pPr marL="914400" lvl="3" indent="-457200">
              <a:buFont typeface="Arial"/>
              <a:buBlip>
                <a:blip r:embed="rId3"/>
              </a:buBlip>
              <a:defRPr/>
            </a:pPr>
            <a:r>
              <a:rPr lang="en-GB" sz="2200" dirty="0">
                <a:latin typeface="+mn-lt"/>
                <a:ea typeface="+mn-ea"/>
                <a:cs typeface="+mn-cs"/>
              </a:rPr>
              <a:t>In order to </a:t>
            </a:r>
            <a:r>
              <a:rPr lang="en-GB" sz="2200" dirty="0">
                <a:latin typeface="+mn-lt"/>
                <a:cs typeface="+mn-cs"/>
              </a:rPr>
              <a:t>minimise any potential issues when accessing exam papers, the minimum version of MS Word recommended is Word 2016. To check the version you are using, follow these steps:</a:t>
            </a:r>
            <a:endParaRPr lang="en-GB" sz="2200" dirty="0">
              <a:latin typeface="+mn-lt"/>
              <a:cs typeface="Calibri"/>
            </a:endParaRPr>
          </a:p>
          <a:p>
            <a:pPr marL="1371600" lvl="4" indent="-457200">
              <a:buBlip>
                <a:blip r:embed="rId3"/>
              </a:buBlip>
              <a:defRPr/>
            </a:pPr>
            <a:r>
              <a:rPr lang="en-GB" sz="1600" dirty="0">
                <a:latin typeface="+mn-lt"/>
                <a:cs typeface="+mn-cs"/>
              </a:rPr>
              <a:t>Open Word and create a new document.</a:t>
            </a:r>
          </a:p>
          <a:p>
            <a:pPr marL="1371600" lvl="4" indent="-457200">
              <a:buBlip>
                <a:blip r:embed="rId3"/>
              </a:buBlip>
              <a:defRPr/>
            </a:pPr>
            <a:r>
              <a:rPr lang="en-GB" sz="1600" dirty="0">
                <a:latin typeface="+mn-lt"/>
                <a:cs typeface="+mn-cs"/>
              </a:rPr>
              <a:t>On Windows click File &lt; Account, then look under Product Information</a:t>
            </a:r>
          </a:p>
          <a:p>
            <a:pPr marL="1371600" lvl="4" indent="-457200">
              <a:buBlip>
                <a:blip r:embed="rId3"/>
              </a:buBlip>
              <a:defRPr/>
            </a:pPr>
            <a:r>
              <a:rPr lang="en-GB" sz="1600" dirty="0">
                <a:latin typeface="+mn-lt"/>
                <a:cs typeface="+mn-cs"/>
              </a:rPr>
              <a:t>On MacOS, on the top menu, click Word &gt; About Word.</a:t>
            </a:r>
          </a:p>
          <a:p>
            <a:pPr marL="1371600" lvl="4" indent="-457200">
              <a:buBlip>
                <a:blip r:embed="rId3"/>
              </a:buBlip>
              <a:defRPr/>
            </a:pPr>
            <a:r>
              <a:rPr lang="en-GB" sz="1600" dirty="0">
                <a:latin typeface="+mn-lt"/>
                <a:cs typeface="+mn-cs"/>
              </a:rPr>
              <a:t>If the version is earlier than 2016 (if it says MS Office 365, this is Word 2019), please update your MS Office package following the guidance here: </a:t>
            </a:r>
            <a:r>
              <a:rPr lang="en-US" sz="1600" dirty="0">
                <a:latin typeface="+mn-lt"/>
                <a:ea typeface="+mn-lt"/>
                <a:cs typeface="+mn-lt"/>
              </a:rPr>
              <a:t>  </a:t>
            </a:r>
            <a:r>
              <a:rPr lang="en-US" sz="1600" u="sng" dirty="0">
                <a:latin typeface="+mn-lt"/>
                <a:ea typeface="+mn-lt"/>
                <a:cs typeface="+mn-lt"/>
                <a:hlinkClick r:id="rId4"/>
              </a:rPr>
              <a:t>https://warwick.ac.uk/services/its/servicessupport/software/microsoft/o365proplus</a:t>
            </a:r>
            <a:endParaRPr lang="en-GB" sz="1600" dirty="0">
              <a:latin typeface="+mn-lt"/>
              <a:ea typeface="+mn-lt"/>
              <a:cs typeface="+mn-lt"/>
            </a:endParaRPr>
          </a:p>
          <a:p>
            <a:pPr>
              <a:defRPr/>
            </a:pPr>
            <a:endParaRPr lang="en-GB" sz="2000" dirty="0">
              <a:latin typeface="Calibri"/>
              <a:cs typeface="Calibri"/>
            </a:endParaRPr>
          </a:p>
          <a:p>
            <a:pPr marL="914400" lvl="3" indent="-457200">
              <a:buFont typeface="Arial"/>
              <a:buBlip>
                <a:blip r:embed="rId3"/>
              </a:buBlip>
              <a:defRPr/>
            </a:pPr>
            <a:endParaRPr lang="en-GB" sz="2400" dirty="0">
              <a:ea typeface="+mn-ea"/>
              <a:cs typeface="Calibri"/>
            </a:endParaRPr>
          </a:p>
        </p:txBody>
      </p:sp>
    </p:spTree>
    <p:extLst>
      <p:ext uri="{BB962C8B-B14F-4D97-AF65-F5344CB8AC3E}">
        <p14:creationId xmlns:p14="http://schemas.microsoft.com/office/powerpoint/2010/main" val="30601379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136594"/>
            <a:ext cx="7772400" cy="1066800"/>
          </a:xfrm>
        </p:spPr>
        <p:txBody>
          <a:bodyPr wrap="square" anchor="ctr">
            <a:normAutofit fontScale="90000"/>
          </a:bodyPr>
          <a:lstStyle/>
          <a:p>
            <a:pPr>
              <a:lnSpc>
                <a:spcPct val="90000"/>
              </a:lnSpc>
            </a:pPr>
            <a:r>
              <a:rPr lang="en-GB" sz="3400"/>
              <a:t>Preparing for online exams: </a:t>
            </a:r>
            <a:r>
              <a:rPr lang="en-GB" sz="3400" dirty="0"/>
              <a:t>photographing and inserting handwritten work </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402706" y="1173433"/>
            <a:ext cx="8345668" cy="4695146"/>
          </a:xfrm>
        </p:spPr>
        <p:txBody>
          <a:bodyPr/>
          <a:lstStyle/>
          <a:p>
            <a:pPr marL="457200" lvl="2" indent="-457200">
              <a:defRPr/>
            </a:pPr>
            <a:r>
              <a:rPr lang="en-GB" dirty="0">
                <a:ea typeface="+mn-ea"/>
                <a:cs typeface="+mn-cs"/>
              </a:rPr>
              <a:t>Make sure you have some means of taking photographs of your work and being able to paste these into your answer script.</a:t>
            </a:r>
            <a:endParaRPr lang="en-GB" dirty="0">
              <a:ea typeface="+mn-ea"/>
              <a:cs typeface="Calibri"/>
            </a:endParaRPr>
          </a:p>
          <a:p>
            <a:pPr marL="457200" lvl="2" indent="-457200">
              <a:defRPr/>
            </a:pPr>
            <a:r>
              <a:rPr lang="en-GB" dirty="0">
                <a:ea typeface="+mn-ea"/>
                <a:cs typeface="+mn-cs"/>
              </a:rPr>
              <a:t>Draw diagrams by hand on paper using blue or black ink (or a very dark pencil that you have tested beforehand and shows up clearly when photographed and inserted into a Word document). </a:t>
            </a:r>
            <a:endParaRPr lang="en-GB" dirty="0">
              <a:ea typeface="+mn-ea"/>
              <a:cs typeface="Calibri"/>
            </a:endParaRPr>
          </a:p>
          <a:p>
            <a:pPr marL="457200" lvl="2" indent="-457200">
              <a:defRPr/>
            </a:pPr>
            <a:r>
              <a:rPr lang="en-GB" dirty="0">
                <a:ea typeface="+mn-ea"/>
                <a:cs typeface="+mn-cs"/>
              </a:rPr>
              <a:t>It is advisable to use a ruler for straight lines</a:t>
            </a:r>
          </a:p>
          <a:p>
            <a:pPr marL="457200" lvl="2" indent="-457200">
              <a:defRPr/>
            </a:pPr>
            <a:r>
              <a:rPr lang="en-GB" dirty="0">
                <a:ea typeface="+mn-ea"/>
                <a:cs typeface="+mn-cs"/>
              </a:rPr>
              <a:t>Please label diagrams. </a:t>
            </a:r>
            <a:r>
              <a:rPr lang="en-GB" dirty="0"/>
              <a:t>A suitable label would be, for example, Q2 Figure 1.</a:t>
            </a:r>
          </a:p>
          <a:p>
            <a:pPr marL="457200" lvl="2" indent="-457200">
              <a:defRPr/>
            </a:pPr>
            <a:r>
              <a:rPr lang="en-GB" dirty="0"/>
              <a:t>Compress your images</a:t>
            </a:r>
            <a:endParaRPr lang="en-GB" dirty="0">
              <a:cs typeface="Calibri"/>
            </a:endParaRPr>
          </a:p>
          <a:p>
            <a:pPr marL="457200" lvl="2" indent="-457200">
              <a:defRPr/>
            </a:pPr>
            <a:r>
              <a:rPr lang="en-GB" dirty="0"/>
              <a:t>If</a:t>
            </a:r>
            <a:r>
              <a:rPr lang="en-GB" dirty="0">
                <a:cs typeface="Calibri"/>
              </a:rPr>
              <a:t> you have text before/after a diagram, this must be typed directly into your Word document and must not be hand-written.</a:t>
            </a:r>
          </a:p>
          <a:p>
            <a:pPr marL="457200" lvl="2" indent="-457200">
              <a:defRPr/>
            </a:pPr>
            <a:r>
              <a:rPr lang="en-GB" dirty="0">
                <a:cs typeface="Calibri"/>
              </a:rPr>
              <a:t>Practice these skills in the Economics Year 2 Mock Exam Paper.</a:t>
            </a:r>
          </a:p>
          <a:p>
            <a:pPr marL="457200" lvl="2" indent="-457200"/>
            <a:r>
              <a:rPr lang="en-GB" dirty="0">
                <a:ea typeface="+mn-lt"/>
                <a:cs typeface="+mn-lt"/>
              </a:rPr>
              <a:t>You will find instructions on how to insert images into your Word document on the </a:t>
            </a:r>
            <a:r>
              <a:rPr lang="en-GB" dirty="0">
                <a:ea typeface="+mn-lt"/>
                <a:cs typeface="+mn-lt"/>
                <a:hlinkClick r:id="rId3"/>
              </a:rPr>
              <a:t>Exams Resources </a:t>
            </a:r>
            <a:r>
              <a:rPr lang="en-GB" dirty="0">
                <a:ea typeface="+mn-lt"/>
                <a:cs typeface="+mn-lt"/>
              </a:rPr>
              <a:t> page</a:t>
            </a:r>
          </a:p>
          <a:p>
            <a:pPr marL="0" indent="0">
              <a:buClr>
                <a:srgbClr val="3399FF"/>
              </a:buClr>
              <a:buNone/>
            </a:pPr>
            <a:endParaRPr lang="en-US" dirty="0">
              <a:cs typeface="Calibri"/>
            </a:endParaRPr>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17</a:t>
            </a:fld>
            <a:endParaRPr lang="en-GB" altLang="en-US"/>
          </a:p>
        </p:txBody>
      </p:sp>
    </p:spTree>
    <p:extLst>
      <p:ext uri="{BB962C8B-B14F-4D97-AF65-F5344CB8AC3E}">
        <p14:creationId xmlns:p14="http://schemas.microsoft.com/office/powerpoint/2010/main" val="6806139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122439"/>
            <a:ext cx="7772400" cy="1066800"/>
          </a:xfrm>
        </p:spPr>
        <p:txBody>
          <a:bodyPr wrap="square" anchor="ctr">
            <a:normAutofit/>
          </a:bodyPr>
          <a:lstStyle/>
          <a:p>
            <a:pPr>
              <a:lnSpc>
                <a:spcPct val="90000"/>
              </a:lnSpc>
            </a:pPr>
            <a:r>
              <a:rPr lang="en-GB" sz="3400"/>
              <a:t>Preparing for online exams: mathematical </a:t>
            </a:r>
            <a:r>
              <a:rPr lang="en-GB" sz="3400" dirty="0"/>
              <a:t>expressions</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endParaRPr lang="en-GB" sz="20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18</a:t>
            </a:fld>
            <a:endParaRPr lang="en-GB" altLang="en-US"/>
          </a:p>
        </p:txBody>
      </p:sp>
      <p:sp>
        <p:nvSpPr>
          <p:cNvPr id="6" name="TextBox 5">
            <a:extLst>
              <a:ext uri="{FF2B5EF4-FFF2-40B4-BE49-F238E27FC236}">
                <a16:creationId xmlns:a16="http://schemas.microsoft.com/office/drawing/2014/main" id="{260E3A6B-3604-4276-91F3-5C8FD9DA53F8}"/>
              </a:ext>
            </a:extLst>
          </p:cNvPr>
          <p:cNvSpPr txBox="1"/>
          <p:nvPr/>
        </p:nvSpPr>
        <p:spPr>
          <a:xfrm>
            <a:off x="233647" y="1139125"/>
            <a:ext cx="8446027" cy="6894195"/>
          </a:xfrm>
          <a:prstGeom prst="rect">
            <a:avLst/>
          </a:prstGeom>
          <a:noFill/>
        </p:spPr>
        <p:txBody>
          <a:bodyPr wrap="square" lIns="91440" tIns="45720" rIns="91440" bIns="45720" anchor="t">
            <a:spAutoFit/>
          </a:bodyPr>
          <a:lstStyle/>
          <a:p>
            <a:pPr marL="457200" lvl="2" indent="-457200">
              <a:buBlip>
                <a:blip r:embed="rId3"/>
              </a:buBlip>
              <a:defRPr/>
            </a:pPr>
            <a:r>
              <a:rPr lang="en-GB" sz="2000" dirty="0">
                <a:latin typeface="+mn-lt"/>
                <a:cs typeface="Calibri"/>
              </a:rPr>
              <a:t>The process of photographing and inserting material should only be used  for larger mathematical expressions and figures. </a:t>
            </a:r>
          </a:p>
          <a:p>
            <a:pPr marL="457200" lvl="2" indent="-457200">
              <a:buBlip>
                <a:blip r:embed="rId3"/>
              </a:buBlip>
              <a:defRPr/>
            </a:pPr>
            <a:r>
              <a:rPr lang="en-GB" sz="2000" dirty="0">
                <a:latin typeface="+mn-lt"/>
                <a:cs typeface="Calibri"/>
              </a:rPr>
              <a:t>Small mathematical notations should be included in your paragraphs.</a:t>
            </a:r>
          </a:p>
          <a:p>
            <a:pPr marL="457200" lvl="2" indent="-457200">
              <a:buBlip>
                <a:blip r:embed="rId3"/>
              </a:buBlip>
              <a:defRPr/>
            </a:pPr>
            <a:r>
              <a:rPr lang="en-GB" sz="2000" dirty="0">
                <a:latin typeface="+mn-lt"/>
                <a:cs typeface="Calibri"/>
              </a:rPr>
              <a:t>Check which software you can and prefer to use to insert simple mathematical expressions. A sensible choice would include one of:</a:t>
            </a:r>
            <a:endParaRPr lang="en-GB" sz="2000" dirty="0">
              <a:latin typeface="Calibri"/>
              <a:cs typeface="Calibri"/>
            </a:endParaRPr>
          </a:p>
          <a:p>
            <a:pPr marL="1200150" lvl="2" indent="-285750">
              <a:buFont typeface="Arial" panose="020B0604020202020204" pitchFamily="34" charset="0"/>
              <a:buChar char="•"/>
              <a:defRPr/>
            </a:pPr>
            <a:r>
              <a:rPr lang="en-GB" sz="1800" dirty="0">
                <a:latin typeface="+mn-lt"/>
                <a:cs typeface="Calibri"/>
              </a:rPr>
              <a:t>Equation Editor (which is in all versions of Word)</a:t>
            </a:r>
          </a:p>
          <a:p>
            <a:pPr marL="1371600" lvl="3" indent="0">
              <a:buNone/>
              <a:defRPr/>
            </a:pPr>
            <a:r>
              <a:rPr lang="en-GB" sz="1800" dirty="0">
                <a:latin typeface="+mn-lt"/>
                <a:cs typeface="Calibri"/>
                <a:hlinkClick r:id="rId4"/>
              </a:rPr>
              <a:t>Video on using Equation Editor</a:t>
            </a:r>
            <a:r>
              <a:rPr lang="en-GB" sz="1800" dirty="0">
                <a:latin typeface="+mn-lt"/>
                <a:cs typeface="Calibri"/>
              </a:rPr>
              <a:t> - </a:t>
            </a:r>
            <a:r>
              <a:rPr lang="en-GB" sz="1800" dirty="0">
                <a:latin typeface="+mn-lt"/>
                <a:ea typeface="+mn-lt"/>
                <a:cs typeface="+mn-lt"/>
              </a:rPr>
              <a:t>a short video aimed predominantly at symbols and short expressions being inserted within text. For longer equations or sets of expressions, see the guidance below on </a:t>
            </a:r>
            <a:r>
              <a:rPr lang="en-GB" sz="1800" dirty="0" err="1">
                <a:latin typeface="+mn-lt"/>
                <a:ea typeface="+mn-lt"/>
                <a:cs typeface="+mn-lt"/>
              </a:rPr>
              <a:t>MathType</a:t>
            </a:r>
            <a:endParaRPr lang="en-GB" sz="1800" dirty="0">
              <a:latin typeface="+mn-lt"/>
              <a:cs typeface="Calibri"/>
            </a:endParaRPr>
          </a:p>
          <a:p>
            <a:pPr marL="1200150" lvl="2" indent="-285750">
              <a:buFont typeface="Arial" panose="020B0604020202020204" pitchFamily="34" charset="0"/>
              <a:buChar char="•"/>
              <a:defRPr/>
            </a:pPr>
            <a:r>
              <a:rPr lang="en-GB" sz="1800" dirty="0" err="1">
                <a:latin typeface="+mn-lt"/>
                <a:cs typeface="Calibri"/>
              </a:rPr>
              <a:t>MathType</a:t>
            </a:r>
            <a:r>
              <a:rPr lang="en-GB" sz="1800" dirty="0">
                <a:latin typeface="+mn-lt"/>
                <a:cs typeface="Calibri"/>
              </a:rPr>
              <a:t> (if you have it) </a:t>
            </a:r>
            <a:r>
              <a:rPr lang="en-GB" sz="1800" b="0" i="0" u="none" strike="noStrike" dirty="0">
                <a:solidFill>
                  <a:srgbClr val="000000"/>
                </a:solidFill>
                <a:effectLst/>
                <a:latin typeface="Calibri"/>
                <a:cs typeface="Arial"/>
              </a:rPr>
              <a:t>(but does not work on Macs with Catalina)</a:t>
            </a:r>
            <a:endParaRPr lang="en-US" sz="1800" dirty="0">
              <a:latin typeface="Calibri"/>
              <a:ea typeface="+mn-lt"/>
              <a:cs typeface="Arial"/>
            </a:endParaRPr>
          </a:p>
          <a:p>
            <a:pPr marL="1371600" lvl="3" indent="0">
              <a:buNone/>
              <a:defRPr/>
            </a:pPr>
            <a:r>
              <a:rPr lang="en-US" sz="1800" dirty="0">
                <a:latin typeface="+mn-lt"/>
                <a:cs typeface="Calibri"/>
                <a:hlinkClick r:id="rId5">
                  <a:extLst>
                    <a:ext uri="{A12FA001-AC4F-418D-AE19-62706E023703}">
                      <ahyp:hlinkClr xmlns="" xmlns:ahyp="http://schemas.microsoft.com/office/drawing/2018/hyperlinkcolor" val="tx"/>
                    </a:ext>
                  </a:extLst>
                </a:hlinkClick>
              </a:rPr>
              <a:t>Video on using MathType</a:t>
            </a:r>
            <a:endParaRPr lang="en-GB" sz="1800" dirty="0">
              <a:latin typeface="+mn-lt"/>
              <a:cs typeface="Calibri"/>
              <a:hlinkClick r:id="rId5">
                <a:extLst>
                  <a:ext uri="{A12FA001-AC4F-418D-AE19-62706E023703}">
                    <ahyp:hlinkClr xmlns="" xmlns:ahyp="http://schemas.microsoft.com/office/drawing/2018/hyperlinkcolor" val="tx"/>
                  </a:ext>
                </a:extLst>
              </a:hlinkClick>
            </a:endParaRPr>
          </a:p>
          <a:p>
            <a:pPr marL="1200150" lvl="2" indent="-285750">
              <a:buFont typeface="Arial" panose="020B0604020202020204" pitchFamily="34" charset="0"/>
              <a:buChar char="•"/>
              <a:defRPr/>
            </a:pPr>
            <a:r>
              <a:rPr lang="en-GB" sz="1800" dirty="0">
                <a:latin typeface="+mn-lt"/>
                <a:cs typeface="Calibri"/>
              </a:rPr>
              <a:t>Insert &gt; Symbol and superscript/subscript. </a:t>
            </a:r>
          </a:p>
          <a:p>
            <a:pPr marL="1371600" lvl="3" indent="0">
              <a:buNone/>
              <a:defRPr/>
            </a:pPr>
            <a:r>
              <a:rPr lang="en-GB" sz="1800" dirty="0">
                <a:latin typeface="+mn-lt"/>
                <a:cs typeface="Calibri"/>
                <a:hlinkClick r:id="rId5"/>
              </a:rPr>
              <a:t>Video on using symbols</a:t>
            </a:r>
            <a:r>
              <a:rPr lang="en-GB" sz="1800" dirty="0">
                <a:latin typeface="+mn-lt"/>
                <a:cs typeface="Calibri"/>
              </a:rPr>
              <a:t> - this process is less sophisticated but will get you Greek letters and other symbols, plus the ability to super/subscript terms.</a:t>
            </a:r>
          </a:p>
          <a:p>
            <a:pPr marL="457200" lvl="2" indent="-457200">
              <a:buBlip>
                <a:blip r:embed="rId3"/>
              </a:buBlip>
              <a:defRPr/>
            </a:pPr>
            <a:endParaRPr lang="en-GB" sz="2000" dirty="0">
              <a:latin typeface="+mn-lt"/>
              <a:cs typeface="Calibri"/>
            </a:endParaRPr>
          </a:p>
          <a:p>
            <a:pPr marL="457200" lvl="2" indent="-457200">
              <a:buBlip>
                <a:blip r:embed="rId3"/>
              </a:buBlip>
              <a:defRPr/>
            </a:pPr>
            <a:r>
              <a:rPr lang="en-GB" sz="2000" b="1" dirty="0">
                <a:latin typeface="+mn-lt"/>
                <a:cs typeface="Calibri"/>
              </a:rPr>
              <a:t>Practice using your chosen method for simple expressions and symbols</a:t>
            </a:r>
            <a:endParaRPr lang="en-GB" b="1" dirty="0"/>
          </a:p>
          <a:p>
            <a:pPr marL="457200" lvl="2" indent="-457200">
              <a:buBlip>
                <a:blip r:embed="rId3"/>
              </a:buBlip>
              <a:defRPr/>
            </a:pPr>
            <a:endParaRPr lang="en-GB" sz="2000" b="1" dirty="0">
              <a:cs typeface="Calibri"/>
            </a:endParaRPr>
          </a:p>
          <a:p>
            <a:pPr marL="457200" lvl="2" indent="-457200">
              <a:buBlip>
                <a:blip r:embed="rId3"/>
              </a:buBlip>
              <a:defRPr/>
            </a:pPr>
            <a:endParaRPr lang="en-GB" sz="2000" dirty="0">
              <a:cs typeface="Calibri"/>
            </a:endParaRPr>
          </a:p>
          <a:p>
            <a:pPr lvl="1">
              <a:defRPr/>
            </a:pPr>
            <a:endParaRPr lang="en-GB" sz="1600" dirty="0">
              <a:cs typeface="Calibri"/>
            </a:endParaRPr>
          </a:p>
          <a:p>
            <a:pPr marL="0" indent="0">
              <a:buNone/>
              <a:defRPr/>
            </a:pPr>
            <a:endParaRPr lang="en-GB" sz="2000" dirty="0">
              <a:cs typeface="Calibri"/>
            </a:endParaRPr>
          </a:p>
          <a:p>
            <a:pPr marL="457200" lvl="1" indent="0">
              <a:buNone/>
              <a:defRPr/>
            </a:pPr>
            <a:endParaRPr lang="en-GB" sz="2000" dirty="0">
              <a:cs typeface="Calibri"/>
            </a:endParaRPr>
          </a:p>
          <a:p>
            <a:pPr marL="457200" lvl="2" indent="-457200">
              <a:buBlip>
                <a:blip r:embed="rId3"/>
              </a:buBlip>
              <a:defRPr/>
            </a:pPr>
            <a:endParaRPr lang="en-GB" sz="2000" dirty="0">
              <a:latin typeface="Calibri"/>
              <a:cs typeface="Calibri"/>
            </a:endParaRPr>
          </a:p>
          <a:p>
            <a:pPr marL="914400" lvl="3" indent="-457200">
              <a:buFont typeface="Arial"/>
              <a:buBlip>
                <a:blip r:embed="rId3"/>
              </a:buBlip>
              <a:defRPr/>
            </a:pPr>
            <a:endParaRPr lang="en-GB" sz="2400" dirty="0">
              <a:ea typeface="+mn-ea"/>
              <a:cs typeface="Calibri"/>
            </a:endParaRPr>
          </a:p>
        </p:txBody>
      </p:sp>
    </p:spTree>
    <p:extLst>
      <p:ext uri="{BB962C8B-B14F-4D97-AF65-F5344CB8AC3E}">
        <p14:creationId xmlns:p14="http://schemas.microsoft.com/office/powerpoint/2010/main" val="6934024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dirty="0"/>
              <a:t>Preparing for online exams: Economics Year 2 Mock Exam Paper</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endParaRPr lang="en-GB" sz="20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19</a:t>
            </a:fld>
            <a:endParaRPr lang="en-GB" altLang="en-US"/>
          </a:p>
        </p:txBody>
      </p:sp>
      <p:sp>
        <p:nvSpPr>
          <p:cNvPr id="6" name="TextBox 5">
            <a:extLst>
              <a:ext uri="{FF2B5EF4-FFF2-40B4-BE49-F238E27FC236}">
                <a16:creationId xmlns:a16="http://schemas.microsoft.com/office/drawing/2014/main" id="{260E3A6B-3604-4276-91F3-5C8FD9DA53F8}"/>
              </a:ext>
            </a:extLst>
          </p:cNvPr>
          <p:cNvSpPr txBox="1"/>
          <p:nvPr/>
        </p:nvSpPr>
        <p:spPr>
          <a:xfrm>
            <a:off x="311498" y="1252363"/>
            <a:ext cx="8219551" cy="6617196"/>
          </a:xfrm>
          <a:prstGeom prst="rect">
            <a:avLst/>
          </a:prstGeom>
          <a:noFill/>
        </p:spPr>
        <p:txBody>
          <a:bodyPr wrap="square" lIns="91440" tIns="45720" rIns="91440" bIns="45720" anchor="t">
            <a:spAutoFit/>
          </a:bodyPr>
          <a:lstStyle/>
          <a:p>
            <a:pPr algn="ctr">
              <a:defRPr/>
            </a:pPr>
            <a:endParaRPr lang="en-GB" sz="2400" dirty="0">
              <a:cs typeface="Calibri"/>
            </a:endParaRPr>
          </a:p>
          <a:p>
            <a:pPr marL="457200" lvl="2" indent="-457200">
              <a:buBlip>
                <a:blip r:embed="rId3"/>
              </a:buBlip>
              <a:defRPr/>
            </a:pPr>
            <a:r>
              <a:rPr lang="en-GB" sz="2000" dirty="0">
                <a:latin typeface="+mn-lt"/>
                <a:ea typeface="+mn-lt"/>
                <a:cs typeface="+mn-lt"/>
              </a:rPr>
              <a:t>We strongly advise that you access the </a:t>
            </a:r>
            <a:r>
              <a:rPr lang="en-GB" sz="2000" b="1" dirty="0">
                <a:latin typeface="+mn-lt"/>
                <a:ea typeface="+mn-lt"/>
                <a:cs typeface="+mn-lt"/>
              </a:rPr>
              <a:t>Economics Year 2 Mock Exam Paper</a:t>
            </a:r>
            <a:r>
              <a:rPr lang="en-GB" sz="2000" dirty="0">
                <a:latin typeface="+mn-lt"/>
                <a:ea typeface="+mn-lt"/>
                <a:cs typeface="+mn-lt"/>
              </a:rPr>
              <a:t> produced by the Department to practice adding short and more complex mathematical expressions, inserting images and compressing files.</a:t>
            </a:r>
            <a:endParaRPr lang="en-GB" sz="2000" dirty="0">
              <a:latin typeface="+mn-lt"/>
              <a:cs typeface="Calibri"/>
            </a:endParaRPr>
          </a:p>
          <a:p>
            <a:pPr marL="457200" lvl="2" indent="-457200">
              <a:buBlip>
                <a:blip r:embed="rId3"/>
              </a:buBlip>
              <a:defRPr/>
            </a:pPr>
            <a:r>
              <a:rPr lang="en-GB" sz="2000" dirty="0">
                <a:latin typeface="+mn-lt"/>
                <a:ea typeface="+mn-ea"/>
                <a:cs typeface="Calibri"/>
              </a:rPr>
              <a:t>The </a:t>
            </a:r>
            <a:r>
              <a:rPr lang="en-GB" sz="2000" dirty="0">
                <a:latin typeface="+mn-lt"/>
                <a:cs typeface="Calibri"/>
              </a:rPr>
              <a:t>Economics Year 2 Mock Exam</a:t>
            </a:r>
            <a:r>
              <a:rPr lang="en-GB" sz="2000" dirty="0">
                <a:latin typeface="+mn-lt"/>
                <a:ea typeface="+mn-ea"/>
                <a:cs typeface="Calibri"/>
              </a:rPr>
              <a:t> Paper will be available </a:t>
            </a:r>
            <a:r>
              <a:rPr lang="en-GB" sz="2000" dirty="0">
                <a:latin typeface="+mn-lt"/>
                <a:cs typeface="Calibri"/>
              </a:rPr>
              <a:t>on </a:t>
            </a:r>
            <a:r>
              <a:rPr lang="en-GB" sz="2000" dirty="0">
                <a:latin typeface="+mn-lt"/>
                <a:cs typeface="Calibri"/>
                <a:hlinkClick r:id="rId4">
                  <a:extLst>
                    <a:ext uri="{A12FA001-AC4F-418D-AE19-62706E023703}">
                      <ahyp:hlinkClr xmlns="" xmlns:ahyp="http://schemas.microsoft.com/office/drawing/2018/hyperlinkcolor" val="tx"/>
                    </a:ext>
                  </a:extLst>
                </a:hlinkClick>
              </a:rPr>
              <a:t>your AEP</a:t>
            </a:r>
            <a:r>
              <a:rPr lang="en-GB" sz="2000" dirty="0">
                <a:latin typeface="+mn-lt"/>
                <a:cs typeface="Calibri"/>
              </a:rPr>
              <a:t> from the first week of the Summer Term, i.e. the period running up to your exams. We have given it the code EC2011.</a:t>
            </a:r>
          </a:p>
          <a:p>
            <a:pPr marL="457200" lvl="2" indent="-457200">
              <a:buBlip>
                <a:blip r:embed="rId3"/>
              </a:buBlip>
              <a:defRPr/>
            </a:pPr>
            <a:r>
              <a:rPr lang="en-GB" sz="2000" b="0" i="0" u="none" strike="noStrike" dirty="0">
                <a:solidFill>
                  <a:srgbClr val="000000"/>
                </a:solidFill>
                <a:effectLst/>
                <a:latin typeface="Calibri"/>
                <a:cs typeface="Arial"/>
              </a:rPr>
              <a:t>The </a:t>
            </a:r>
            <a:r>
              <a:rPr lang="en-GB" sz="2000" dirty="0">
                <a:solidFill>
                  <a:srgbClr val="000000"/>
                </a:solidFill>
                <a:latin typeface="Calibri"/>
                <a:cs typeface="Arial"/>
              </a:rPr>
              <a:t>University</a:t>
            </a:r>
            <a:r>
              <a:rPr lang="en-GB" sz="2000" b="0" i="0" u="none" strike="noStrike" dirty="0">
                <a:solidFill>
                  <a:srgbClr val="000000"/>
                </a:solidFill>
                <a:effectLst/>
                <a:latin typeface="Calibri"/>
                <a:cs typeface="Arial"/>
              </a:rPr>
              <a:t> also provides a trial AEP assessment (not discipline-related) </a:t>
            </a:r>
            <a:r>
              <a:rPr lang="en-US" sz="2000" b="0" i="0" dirty="0">
                <a:solidFill>
                  <a:srgbClr val="000000"/>
                </a:solidFill>
                <a:effectLst/>
                <a:latin typeface="Calibri"/>
                <a:cs typeface="Arial"/>
              </a:rPr>
              <a:t>​to</a:t>
            </a:r>
            <a:r>
              <a:rPr lang="en-GB" sz="2000" b="0" i="0" u="none" strike="noStrike" dirty="0">
                <a:solidFill>
                  <a:srgbClr val="000000"/>
                </a:solidFill>
                <a:effectLst/>
                <a:latin typeface="Calibri"/>
                <a:cs typeface="Arial"/>
              </a:rPr>
              <a:t> give you the experience of engaging with the AEP and the related assessment tools. This will be listed in </a:t>
            </a:r>
            <a:r>
              <a:rPr lang="en-GB" sz="2000" b="0" i="0" u="sng" strike="noStrike" dirty="0">
                <a:solidFill>
                  <a:srgbClr val="CCCCFF"/>
                </a:solidFill>
                <a:effectLst/>
                <a:latin typeface="Calibri"/>
                <a:cs typeface="Arial"/>
                <a:hlinkClick r:id="rId4"/>
              </a:rPr>
              <a:t>your AEP</a:t>
            </a:r>
            <a:r>
              <a:rPr lang="en-GB" sz="2000" b="0" i="0" u="none" strike="noStrike" dirty="0">
                <a:solidFill>
                  <a:srgbClr val="000000"/>
                </a:solidFill>
                <a:effectLst/>
                <a:latin typeface="Calibri"/>
                <a:cs typeface="Arial"/>
              </a:rPr>
              <a:t> and you will receive notification from the University when it is ready. </a:t>
            </a:r>
            <a:endParaRPr lang="en-GB" sz="2000" b="0" i="0" dirty="0">
              <a:solidFill>
                <a:srgbClr val="000000"/>
              </a:solidFill>
              <a:effectLst/>
              <a:latin typeface="Calibri"/>
              <a:cs typeface="Arial"/>
            </a:endParaRPr>
          </a:p>
          <a:p>
            <a:pPr marL="457200" lvl="2" indent="-457200">
              <a:buBlip>
                <a:blip r:embed="rId3"/>
              </a:buBlip>
              <a:defRPr/>
            </a:pPr>
            <a:r>
              <a:rPr lang="en-GB" sz="2000" dirty="0">
                <a:latin typeface="+mn-lt"/>
                <a:ea typeface="+mn-ea"/>
                <a:cs typeface="Calibri"/>
              </a:rPr>
              <a:t>On the Department's </a:t>
            </a:r>
            <a:r>
              <a:rPr lang="en-GB" sz="2000" dirty="0">
                <a:latin typeface="+mn-lt"/>
                <a:ea typeface="+mn-ea"/>
                <a:cs typeface="Calibri"/>
                <a:hlinkClick r:id="rId5">
                  <a:extLst>
                    <a:ext uri="{A12FA001-AC4F-418D-AE19-62706E023703}">
                      <ahyp:hlinkClr xmlns="" xmlns:ahyp="http://schemas.microsoft.com/office/drawing/2018/hyperlinkcolor" val="tx"/>
                    </a:ext>
                  </a:extLst>
                </a:hlinkClick>
              </a:rPr>
              <a:t>Exam Resources</a:t>
            </a:r>
            <a:r>
              <a:rPr lang="en-GB" sz="2000" dirty="0">
                <a:latin typeface="+mn-lt"/>
                <a:ea typeface="+mn-ea"/>
                <a:cs typeface="Calibri"/>
              </a:rPr>
              <a:t> page</a:t>
            </a:r>
            <a:r>
              <a:rPr lang="en-GB" sz="2000" dirty="0">
                <a:latin typeface="+mn-lt"/>
                <a:cs typeface="Calibri"/>
              </a:rPr>
              <a:t> we will publish guidance on using the AEP and undertaking the Economics Year 2 Mock Exam Paper.</a:t>
            </a:r>
            <a:endParaRPr lang="en-GB" sz="2000" dirty="0">
              <a:highlight>
                <a:srgbClr val="FFFF00"/>
              </a:highlight>
              <a:latin typeface="+mn-lt"/>
              <a:cs typeface="Calibri"/>
            </a:endParaRPr>
          </a:p>
          <a:p>
            <a:pPr marL="457200" lvl="2" indent="-457200">
              <a:buBlip>
                <a:blip r:embed="rId3"/>
              </a:buBlip>
              <a:defRPr/>
            </a:pPr>
            <a:endParaRPr lang="en-GB" sz="2000" dirty="0">
              <a:cs typeface="Calibri"/>
            </a:endParaRPr>
          </a:p>
          <a:p>
            <a:pPr marL="457200" lvl="2" indent="-457200">
              <a:buBlip>
                <a:blip r:embed="rId3"/>
              </a:buBlip>
              <a:defRPr/>
            </a:pPr>
            <a:endParaRPr lang="en-GB" sz="2000" dirty="0">
              <a:cs typeface="Calibri"/>
            </a:endParaRPr>
          </a:p>
          <a:p>
            <a:pPr lvl="1">
              <a:defRPr/>
            </a:pPr>
            <a:endParaRPr lang="en-GB" sz="1600" dirty="0">
              <a:cs typeface="Calibri"/>
            </a:endParaRPr>
          </a:p>
          <a:p>
            <a:pPr marL="0" indent="0">
              <a:buNone/>
              <a:defRPr/>
            </a:pPr>
            <a:endParaRPr lang="en-GB" sz="2000" dirty="0">
              <a:cs typeface="Calibri"/>
            </a:endParaRPr>
          </a:p>
          <a:p>
            <a:pPr marL="457200" lvl="1" indent="0">
              <a:buNone/>
              <a:defRPr/>
            </a:pPr>
            <a:endParaRPr lang="en-GB" sz="2000" dirty="0">
              <a:cs typeface="Calibri"/>
            </a:endParaRPr>
          </a:p>
          <a:p>
            <a:pPr marL="457200" lvl="2" indent="-457200">
              <a:buBlip>
                <a:blip r:embed="rId3"/>
              </a:buBlip>
              <a:defRPr/>
            </a:pPr>
            <a:endParaRPr lang="en-GB" sz="2000" dirty="0">
              <a:latin typeface="Calibri"/>
              <a:cs typeface="Calibri"/>
            </a:endParaRPr>
          </a:p>
          <a:p>
            <a:pPr marL="914400" lvl="3" indent="-457200">
              <a:buFont typeface="Arial"/>
              <a:buBlip>
                <a:blip r:embed="rId3"/>
              </a:buBlip>
              <a:defRPr/>
            </a:pPr>
            <a:endParaRPr lang="en-GB" sz="2400" dirty="0">
              <a:ea typeface="+mn-ea"/>
              <a:cs typeface="Calibri"/>
            </a:endParaRPr>
          </a:p>
        </p:txBody>
      </p:sp>
    </p:spTree>
    <p:extLst>
      <p:ext uri="{BB962C8B-B14F-4D97-AF65-F5344CB8AC3E}">
        <p14:creationId xmlns:p14="http://schemas.microsoft.com/office/powerpoint/2010/main" val="615931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By the end of this session, you will know:</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pPr>
              <a:buFont typeface="Wingdings" panose="05000000000000000000" pitchFamily="2" charset="2"/>
              <a:buChar char="ü"/>
            </a:pPr>
            <a:r>
              <a:rPr lang="en-US"/>
              <a:t>About online exams and how to use the Alternative Exams Portal</a:t>
            </a:r>
          </a:p>
          <a:p>
            <a:pPr>
              <a:buFont typeface="Wingdings" panose="05000000000000000000" pitchFamily="2" charset="2"/>
              <a:buChar char="ü"/>
            </a:pPr>
            <a:r>
              <a:rPr lang="en-US"/>
              <a:t>How to prepare for online exams</a:t>
            </a:r>
          </a:p>
          <a:p>
            <a:pPr>
              <a:buFont typeface="Wingdings" panose="05000000000000000000" pitchFamily="2" charset="2"/>
              <a:buChar char="ü"/>
            </a:pPr>
            <a:r>
              <a:rPr lang="en-US"/>
              <a:t>About exam boards, progression and the </a:t>
            </a:r>
            <a:r>
              <a:rPr lang="en-US" err="1"/>
              <a:t>Covid</a:t>
            </a:r>
            <a:r>
              <a:rPr lang="en-US" dirty="0"/>
              <a:t> </a:t>
            </a:r>
            <a:r>
              <a:rPr lang="en-US"/>
              <a:t>mitigation package</a:t>
            </a:r>
          </a:p>
          <a:p>
            <a:pPr>
              <a:buFont typeface="Wingdings" panose="05000000000000000000" pitchFamily="2" charset="2"/>
              <a:buChar char="ü"/>
            </a:pPr>
            <a:r>
              <a:rPr lang="en-US"/>
              <a:t>What support you can access</a:t>
            </a:r>
          </a:p>
          <a:p>
            <a:pPr marL="0" indent="0">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2</a:t>
            </a:fld>
            <a:endParaRPr lang="en-GB" altLang="en-US"/>
          </a:p>
        </p:txBody>
      </p:sp>
    </p:spTree>
    <p:extLst>
      <p:ext uri="{BB962C8B-B14F-4D97-AF65-F5344CB8AC3E}">
        <p14:creationId xmlns:p14="http://schemas.microsoft.com/office/powerpoint/2010/main" val="28987442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406400"/>
            <a:ext cx="8519864" cy="5964387"/>
          </a:xfrm>
        </p:spPr>
        <p:txBody>
          <a:bodyPr>
            <a:normAutofit/>
          </a:bodyPr>
          <a:lstStyle/>
          <a:p>
            <a:pPr>
              <a:buNone/>
            </a:pPr>
            <a:r>
              <a:rPr lang="en-GB" sz="3600" b="1" dirty="0"/>
              <a:t>Progression: Year 2 and final year - Honours</a:t>
            </a:r>
          </a:p>
          <a:p>
            <a:r>
              <a:rPr lang="en-GB" sz="2800" dirty="0"/>
              <a:t>Each of years 2 and your final year are worth 50%</a:t>
            </a:r>
          </a:p>
          <a:p>
            <a:r>
              <a:rPr lang="en-GB" sz="2800" dirty="0"/>
              <a:t>Progression to your final year is determined at the Second Year Exam Board</a:t>
            </a:r>
          </a:p>
          <a:p>
            <a:pPr lvl="1"/>
            <a:r>
              <a:rPr lang="en-US" sz="2300" dirty="0"/>
              <a:t>To progress to the next year of an </a:t>
            </a:r>
            <a:r>
              <a:rPr lang="en-US" sz="2300" dirty="0" err="1"/>
              <a:t>Honours</a:t>
            </a:r>
            <a:r>
              <a:rPr lang="en-US" sz="2300" dirty="0"/>
              <a:t> degree, a candidate must normally have passed at least 60 credits and have an overall mean of at least 40.0%</a:t>
            </a:r>
            <a:endParaRPr lang="en-GB" sz="2300" dirty="0"/>
          </a:p>
          <a:p>
            <a:r>
              <a:rPr lang="en-GB" sz="2800" dirty="0"/>
              <a:t>Degree Classification is only determined at the Final Exam Board</a:t>
            </a:r>
          </a:p>
        </p:txBody>
      </p:sp>
      <p:sp>
        <p:nvSpPr>
          <p:cNvPr id="4" name="Slide Number Placeholder 3"/>
          <p:cNvSpPr>
            <a:spLocks noGrp="1"/>
          </p:cNvSpPr>
          <p:nvPr>
            <p:ph type="sldNum" sz="quarter" idx="12"/>
          </p:nvPr>
        </p:nvSpPr>
        <p:spPr/>
        <p:txBody>
          <a:bodyPr/>
          <a:lstStyle/>
          <a:p>
            <a:fld id="{6D3C9CF8-D7AE-4DC5-B49A-327333C80D8A}" type="slidenum">
              <a:rPr lang="en-GB" smtClean="0"/>
              <a:pPr/>
              <a:t>20</a:t>
            </a:fld>
            <a:endParaRPr lang="en-GB"/>
          </a:p>
        </p:txBody>
      </p:sp>
    </p:spTree>
    <p:extLst>
      <p:ext uri="{BB962C8B-B14F-4D97-AF65-F5344CB8AC3E}">
        <p14:creationId xmlns:p14="http://schemas.microsoft.com/office/powerpoint/2010/main" val="8910584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3621" y="79975"/>
            <a:ext cx="8607532" cy="1066800"/>
          </a:xfrm>
        </p:spPr>
        <p:txBody>
          <a:bodyPr wrap="square" anchor="ctr">
            <a:normAutofit/>
          </a:bodyPr>
          <a:lstStyle/>
          <a:p>
            <a:pPr>
              <a:lnSpc>
                <a:spcPct val="90000"/>
              </a:lnSpc>
            </a:pPr>
            <a:r>
              <a:rPr lang="en-GB" sz="3400" dirty="0"/>
              <a:t>Progressing from Year 2 to final year: resit exams</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119610" y="1149089"/>
            <a:ext cx="8685723" cy="4513157"/>
          </a:xfrm>
        </p:spPr>
        <p:txBody>
          <a:bodyPr/>
          <a:lstStyle/>
          <a:p>
            <a:pPr marL="914400" lvl="3" indent="-457200">
              <a:buBlip>
                <a:blip r:embed="rId3"/>
              </a:buBlip>
              <a:defRPr/>
            </a:pPr>
            <a:r>
              <a:rPr lang="en-GB" sz="2200" dirty="0">
                <a:solidFill>
                  <a:srgbClr val="383838"/>
                </a:solidFill>
                <a:latin typeface="Calibri"/>
                <a:cs typeface="Calibri"/>
              </a:rPr>
              <a:t>If the June Exam Board determines that you are</a:t>
            </a:r>
            <a:r>
              <a:rPr lang="en-GB" sz="2200" b="0" i="0" dirty="0">
                <a:solidFill>
                  <a:srgbClr val="383838"/>
                </a:solidFill>
                <a:effectLst/>
                <a:latin typeface="Calibri"/>
                <a:cs typeface="Calibri"/>
              </a:rPr>
              <a:t> not permitted to proceed, </a:t>
            </a:r>
            <a:r>
              <a:rPr lang="en-GB" sz="2200" dirty="0">
                <a:solidFill>
                  <a:srgbClr val="383838"/>
                </a:solidFill>
                <a:latin typeface="Calibri"/>
                <a:cs typeface="Calibri"/>
              </a:rPr>
              <a:t>you will be required to resit failed modules </a:t>
            </a:r>
            <a:r>
              <a:rPr lang="en-GB" sz="2200" b="0" i="0" dirty="0">
                <a:solidFill>
                  <a:srgbClr val="383838"/>
                </a:solidFill>
                <a:effectLst/>
                <a:latin typeface="Calibri"/>
                <a:cs typeface="Calibri"/>
              </a:rPr>
              <a:t>(where the module mark is based 100% on the examination)</a:t>
            </a:r>
            <a:r>
              <a:rPr lang="en-GB" sz="2200" dirty="0">
                <a:solidFill>
                  <a:srgbClr val="383838"/>
                </a:solidFill>
                <a:latin typeface="Calibri"/>
                <a:cs typeface="Calibri"/>
              </a:rPr>
              <a:t> in September. </a:t>
            </a:r>
            <a:endParaRPr lang="en-US" dirty="0"/>
          </a:p>
          <a:p>
            <a:pPr marL="914400" lvl="3" indent="-457200">
              <a:buBlip>
                <a:blip r:embed="rId3"/>
              </a:buBlip>
              <a:defRPr/>
            </a:pPr>
            <a:r>
              <a:rPr lang="en-GB" sz="2200" dirty="0">
                <a:solidFill>
                  <a:srgbClr val="383838"/>
                </a:solidFill>
                <a:latin typeface="Calibri"/>
                <a:cs typeface="Calibri"/>
              </a:rPr>
              <a:t>All resit marks are capped at 40%.</a:t>
            </a:r>
          </a:p>
          <a:p>
            <a:pPr marL="914400" lvl="3" indent="-457200">
              <a:buBlip>
                <a:blip r:embed="rId3"/>
              </a:buBlip>
              <a:defRPr/>
            </a:pPr>
            <a:r>
              <a:rPr lang="en-GB" sz="2200" dirty="0">
                <a:solidFill>
                  <a:srgbClr val="383838"/>
                </a:solidFill>
                <a:latin typeface="Calibri"/>
                <a:cs typeface="Calibri"/>
              </a:rPr>
              <a:t>You are only permitted to resit examinations if you cannot proceed</a:t>
            </a:r>
          </a:p>
          <a:p>
            <a:pPr marL="914400" lvl="3" indent="-457200">
              <a:buBlip>
                <a:blip r:embed="rId3"/>
              </a:buBlip>
              <a:defRPr/>
            </a:pPr>
            <a:r>
              <a:rPr lang="en-GB" sz="2200" dirty="0">
                <a:solidFill>
                  <a:srgbClr val="383838"/>
                </a:solidFill>
                <a:latin typeface="Calibri"/>
                <a:cs typeface="Calibri"/>
              </a:rPr>
              <a:t>If you fail your resit exams, you may be required to withdraw from your studies and you may be considered for an exit award</a:t>
            </a:r>
            <a:endParaRPr lang="en-US" sz="2200" dirty="0">
              <a:solidFill>
                <a:srgbClr val="000000"/>
              </a:solidFill>
              <a:latin typeface="Calibri"/>
              <a:cs typeface="Calibri"/>
            </a:endParaRPr>
          </a:p>
          <a:p>
            <a:pPr marL="914400" lvl="3" indent="-457200">
              <a:buBlip>
                <a:blip r:embed="rId3"/>
              </a:buBlip>
              <a:defRPr/>
            </a:pPr>
            <a:r>
              <a:rPr lang="en-GB" sz="2200" dirty="0">
                <a:solidFill>
                  <a:srgbClr val="383838"/>
                </a:solidFill>
                <a:latin typeface="Calibri"/>
                <a:cs typeface="Calibri"/>
              </a:rPr>
              <a:t>You may defer your exams to September (sit as a first attempt) if the department’s Senior Tutor recommends this</a:t>
            </a:r>
          </a:p>
          <a:p>
            <a:pPr marL="914400" lvl="3" indent="-457200">
              <a:buBlip>
                <a:blip r:embed="rId3"/>
              </a:buBlip>
              <a:defRPr/>
            </a:pPr>
            <a:r>
              <a:rPr lang="en-GB" sz="2200" dirty="0">
                <a:solidFill>
                  <a:srgbClr val="383838"/>
                </a:solidFill>
                <a:latin typeface="Calibri"/>
                <a:cs typeface="Calibri"/>
              </a:rPr>
              <a:t>Exam boards have discretion to allow progression where medical reasons have led to missing marks </a:t>
            </a:r>
          </a:p>
          <a:p>
            <a:pPr marL="914400" lvl="3" indent="-457200">
              <a:buBlip>
                <a:blip r:embed="rId3"/>
              </a:buBlip>
              <a:defRPr/>
            </a:pPr>
            <a:r>
              <a:rPr lang="en-GB" sz="2200" dirty="0">
                <a:latin typeface="Calibri"/>
                <a:cs typeface="Calibri"/>
                <a:hlinkClick r:id="rId4"/>
              </a:rPr>
              <a:t>More information on Covid Mitigation Package</a:t>
            </a:r>
            <a:endParaRPr lang="en-GB" sz="2200" dirty="0">
              <a:ea typeface="+mn-lt"/>
              <a:cs typeface="+mn-lt"/>
            </a:endParaRPr>
          </a:p>
          <a:p>
            <a:pPr marL="914400" lvl="3" indent="-457200">
              <a:buBlip>
                <a:blip r:embed="rId3"/>
              </a:buBlip>
              <a:defRPr/>
            </a:pPr>
            <a:endParaRPr lang="en-GB" sz="2200" dirty="0">
              <a:solidFill>
                <a:srgbClr val="383838"/>
              </a:solidFill>
              <a:latin typeface="Calibri"/>
              <a:cs typeface="Calibri"/>
            </a:endParaRPr>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21</a:t>
            </a:fld>
            <a:endParaRPr lang="en-GB" altLang="en-US"/>
          </a:p>
        </p:txBody>
      </p:sp>
    </p:spTree>
    <p:extLst>
      <p:ext uri="{BB962C8B-B14F-4D97-AF65-F5344CB8AC3E}">
        <p14:creationId xmlns:p14="http://schemas.microsoft.com/office/powerpoint/2010/main" val="30447384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452" y="21751"/>
            <a:ext cx="7772400" cy="886969"/>
          </a:xfrm>
        </p:spPr>
        <p:txBody>
          <a:bodyPr/>
          <a:lstStyle/>
          <a:p>
            <a:r>
              <a:rPr lang="en-GB" dirty="0"/>
              <a:t>Degree Classification</a:t>
            </a:r>
          </a:p>
        </p:txBody>
      </p:sp>
      <p:sp>
        <p:nvSpPr>
          <p:cNvPr id="3" name="Content Placeholder 2"/>
          <p:cNvSpPr>
            <a:spLocks noGrp="1"/>
          </p:cNvSpPr>
          <p:nvPr>
            <p:ph idx="1"/>
          </p:nvPr>
        </p:nvSpPr>
        <p:spPr>
          <a:xfrm>
            <a:off x="405192" y="836712"/>
            <a:ext cx="8415280" cy="5328592"/>
          </a:xfrm>
        </p:spPr>
        <p:txBody>
          <a:bodyPr/>
          <a:lstStyle/>
          <a:p>
            <a:r>
              <a:rPr lang="en-US" sz="2600" dirty="0"/>
              <a:t>At the second year board, you will receive an average mark for the year, but this does not constitute a degree classification</a:t>
            </a:r>
          </a:p>
          <a:p>
            <a:r>
              <a:rPr lang="en-US" sz="2600" dirty="0"/>
              <a:t>It is only at the final year Exam Board that a student’s degree classification will be determined, as follows:</a:t>
            </a:r>
          </a:p>
          <a:p>
            <a:pPr marL="0" indent="0">
              <a:buNone/>
            </a:pPr>
            <a:endParaRPr lang="en-US" sz="2600" dirty="0"/>
          </a:p>
          <a:p>
            <a:endParaRPr lang="en-US" sz="2600" dirty="0"/>
          </a:p>
          <a:p>
            <a:endParaRPr lang="en-US" sz="2600" dirty="0"/>
          </a:p>
          <a:p>
            <a:endParaRPr lang="en-US" sz="2600" dirty="0"/>
          </a:p>
          <a:p>
            <a:pPr marL="0" indent="0">
              <a:buNone/>
            </a:pPr>
            <a:endParaRPr lang="en-US" sz="2600" dirty="0"/>
          </a:p>
        </p:txBody>
      </p:sp>
      <p:graphicFrame>
        <p:nvGraphicFramePr>
          <p:cNvPr id="4" name="Table 3">
            <a:extLst>
              <a:ext uri="{FF2B5EF4-FFF2-40B4-BE49-F238E27FC236}">
                <a16:creationId xmlns:a16="http://schemas.microsoft.com/office/drawing/2014/main" id="{779E5B79-ACEF-4ACE-A92A-D7E1DDCC9640}"/>
              </a:ext>
            </a:extLst>
          </p:cNvPr>
          <p:cNvGraphicFramePr>
            <a:graphicFrameLocks noGrp="1"/>
          </p:cNvGraphicFramePr>
          <p:nvPr/>
        </p:nvGraphicFramePr>
        <p:xfrm>
          <a:off x="1619672" y="3284984"/>
          <a:ext cx="5760640" cy="2560320"/>
        </p:xfrm>
        <a:graphic>
          <a:graphicData uri="http://schemas.openxmlformats.org/drawingml/2006/table">
            <a:tbl>
              <a:tblPr firstRow="1" bandRow="1">
                <a:tableStyleId>{5C22544A-7EE6-4342-B048-85BDC9FD1C3A}</a:tableStyleId>
              </a:tblPr>
              <a:tblGrid>
                <a:gridCol w="2880320">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tblGrid>
              <a:tr h="283402">
                <a:tc>
                  <a:txBody>
                    <a:bodyPr/>
                    <a:lstStyle/>
                    <a:p>
                      <a:r>
                        <a:rPr lang="en-GB" dirty="0"/>
                        <a:t>Classification</a:t>
                      </a:r>
                    </a:p>
                  </a:txBody>
                  <a:tcPr/>
                </a:tc>
                <a:tc>
                  <a:txBody>
                    <a:bodyPr/>
                    <a:lstStyle/>
                    <a:p>
                      <a:r>
                        <a:rPr lang="en-GB" dirty="0"/>
                        <a:t>Mark Range</a:t>
                      </a:r>
                    </a:p>
                  </a:txBody>
                  <a:tcPr/>
                </a:tc>
                <a:extLst>
                  <a:ext uri="{0D108BD9-81ED-4DB2-BD59-A6C34878D82A}">
                    <a16:rowId xmlns:a16="http://schemas.microsoft.com/office/drawing/2014/main" val="10000"/>
                  </a:ext>
                </a:extLst>
              </a:tr>
              <a:tr h="283402">
                <a:tc>
                  <a:txBody>
                    <a:bodyPr/>
                    <a:lstStyle/>
                    <a:p>
                      <a:r>
                        <a:rPr lang="en-GB" dirty="0"/>
                        <a:t>First</a:t>
                      </a:r>
                    </a:p>
                  </a:txBody>
                  <a:tcPr/>
                </a:tc>
                <a:tc>
                  <a:txBody>
                    <a:bodyPr/>
                    <a:lstStyle/>
                    <a:p>
                      <a:r>
                        <a:rPr lang="en-GB" dirty="0"/>
                        <a:t>M ≥ 70.0%</a:t>
                      </a:r>
                    </a:p>
                  </a:txBody>
                  <a:tcPr/>
                </a:tc>
                <a:extLst>
                  <a:ext uri="{0D108BD9-81ED-4DB2-BD59-A6C34878D82A}">
                    <a16:rowId xmlns:a16="http://schemas.microsoft.com/office/drawing/2014/main" val="10001"/>
                  </a:ext>
                </a:extLst>
              </a:tr>
              <a:tr h="283402">
                <a:tc>
                  <a:txBody>
                    <a:bodyPr/>
                    <a:lstStyle/>
                    <a:p>
                      <a:r>
                        <a:rPr lang="en-GB" dirty="0"/>
                        <a:t>Upper Second</a:t>
                      </a:r>
                      <a:r>
                        <a:rPr lang="en-GB" baseline="0" dirty="0"/>
                        <a:t> (2:1)</a:t>
                      </a:r>
                      <a:endParaRPr lang="en-GB" dirty="0"/>
                    </a:p>
                  </a:txBody>
                  <a:tcPr/>
                </a:tc>
                <a:tc>
                  <a:txBody>
                    <a:bodyPr/>
                    <a:lstStyle/>
                    <a:p>
                      <a:r>
                        <a:rPr lang="en-GB" dirty="0"/>
                        <a:t>69.9% ≥ M</a:t>
                      </a:r>
                      <a:r>
                        <a:rPr lang="en-GB" baseline="0" dirty="0"/>
                        <a:t> </a:t>
                      </a:r>
                      <a:r>
                        <a:rPr lang="en-GB" dirty="0"/>
                        <a:t>≥ 60.0%</a:t>
                      </a:r>
                    </a:p>
                  </a:txBody>
                  <a:tcPr/>
                </a:tc>
                <a:extLst>
                  <a:ext uri="{0D108BD9-81ED-4DB2-BD59-A6C34878D82A}">
                    <a16:rowId xmlns:a16="http://schemas.microsoft.com/office/drawing/2014/main" val="10002"/>
                  </a:ext>
                </a:extLst>
              </a:tr>
              <a:tr h="283402">
                <a:tc>
                  <a:txBody>
                    <a:bodyPr/>
                    <a:lstStyle/>
                    <a:p>
                      <a:r>
                        <a:rPr lang="en-GB" dirty="0"/>
                        <a:t>Lower Second (2:2)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59.9% ≥ M</a:t>
                      </a:r>
                      <a:r>
                        <a:rPr lang="en-GB" baseline="0" dirty="0"/>
                        <a:t> </a:t>
                      </a:r>
                      <a:r>
                        <a:rPr lang="en-GB" dirty="0"/>
                        <a:t>≥ 50.0%</a:t>
                      </a:r>
                    </a:p>
                  </a:txBody>
                  <a:tcPr/>
                </a:tc>
                <a:extLst>
                  <a:ext uri="{0D108BD9-81ED-4DB2-BD59-A6C34878D82A}">
                    <a16:rowId xmlns:a16="http://schemas.microsoft.com/office/drawing/2014/main" val="10003"/>
                  </a:ext>
                </a:extLst>
              </a:tr>
              <a:tr h="283402">
                <a:tc>
                  <a:txBody>
                    <a:bodyPr/>
                    <a:lstStyle/>
                    <a:p>
                      <a:r>
                        <a:rPr lang="en-GB" dirty="0"/>
                        <a:t>Third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49.9% ≥ M</a:t>
                      </a:r>
                      <a:r>
                        <a:rPr lang="en-GB" baseline="0" dirty="0"/>
                        <a:t> </a:t>
                      </a:r>
                      <a:r>
                        <a:rPr lang="en-GB" dirty="0"/>
                        <a:t>≥ 40.0%</a:t>
                      </a:r>
                    </a:p>
                  </a:txBody>
                  <a:tcPr/>
                </a:tc>
                <a:extLst>
                  <a:ext uri="{0D108BD9-81ED-4DB2-BD59-A6C34878D82A}">
                    <a16:rowId xmlns:a16="http://schemas.microsoft.com/office/drawing/2014/main" val="10004"/>
                  </a:ext>
                </a:extLst>
              </a:tr>
              <a:tr h="283402">
                <a:tc>
                  <a:txBody>
                    <a:bodyPr/>
                    <a:lstStyle/>
                    <a:p>
                      <a:r>
                        <a:rPr lang="en-GB" dirty="0"/>
                        <a:t>Pass Degree (not Honours)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39.9% ≥ M</a:t>
                      </a:r>
                      <a:r>
                        <a:rPr lang="en-GB" baseline="0" dirty="0"/>
                        <a:t> </a:t>
                      </a:r>
                      <a:r>
                        <a:rPr lang="en-GB" dirty="0"/>
                        <a:t>≥ 35.0%</a:t>
                      </a:r>
                    </a:p>
                  </a:txBody>
                  <a:tcPr/>
                </a:tc>
                <a:extLst>
                  <a:ext uri="{0D108BD9-81ED-4DB2-BD59-A6C34878D82A}">
                    <a16:rowId xmlns:a16="http://schemas.microsoft.com/office/drawing/2014/main" val="10005"/>
                  </a:ext>
                </a:extLst>
              </a:tr>
              <a:tr h="283402">
                <a:tc>
                  <a:txBody>
                    <a:bodyPr/>
                    <a:lstStyle/>
                    <a:p>
                      <a:r>
                        <a:rPr lang="en-GB" dirty="0"/>
                        <a:t>Fail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34.9% ≥ M</a:t>
                      </a: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7305677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466" y="424522"/>
            <a:ext cx="7772400" cy="886969"/>
          </a:xfrm>
        </p:spPr>
        <p:txBody>
          <a:bodyPr/>
          <a:lstStyle/>
          <a:p>
            <a:r>
              <a:rPr lang="en-GB" dirty="0"/>
              <a:t>Degree Classification: Borderline Zones</a:t>
            </a:r>
          </a:p>
        </p:txBody>
      </p:sp>
      <p:sp>
        <p:nvSpPr>
          <p:cNvPr id="3" name="Content Placeholder 2"/>
          <p:cNvSpPr>
            <a:spLocks noGrp="1"/>
          </p:cNvSpPr>
          <p:nvPr>
            <p:ph idx="1"/>
          </p:nvPr>
        </p:nvSpPr>
        <p:spPr>
          <a:xfrm>
            <a:off x="405192" y="1643743"/>
            <a:ext cx="8415280" cy="4287518"/>
          </a:xfrm>
        </p:spPr>
        <p:txBody>
          <a:bodyPr/>
          <a:lstStyle/>
          <a:p>
            <a:r>
              <a:rPr lang="en-US" sz="2700" dirty="0"/>
              <a:t>At the final year Exam Board, if a student’s mean mark falls below a class boundary, but is within 2.0% of that boundary, the Exam Board can promote that student to the higher class if: </a:t>
            </a:r>
          </a:p>
          <a:p>
            <a:pPr lvl="1"/>
            <a:r>
              <a:rPr lang="en-US" sz="2400" dirty="0"/>
              <a:t>More than 50% of CATS taken across the final two years at Warwick lie in the higher class, or</a:t>
            </a:r>
          </a:p>
          <a:p>
            <a:pPr lvl="1"/>
            <a:r>
              <a:rPr lang="en-US" sz="2400" dirty="0"/>
              <a:t>Exactly 50% of CATS taken across the final two years at Warwick lie in the higher class and either: </a:t>
            </a:r>
          </a:p>
          <a:p>
            <a:pPr lvl="2"/>
            <a:r>
              <a:rPr lang="en-US" sz="2000" dirty="0"/>
              <a:t>(</a:t>
            </a:r>
            <a:r>
              <a:rPr lang="en-US" sz="2000" dirty="0" err="1"/>
              <a:t>i</a:t>
            </a:r>
            <a:r>
              <a:rPr lang="en-US" sz="2000" dirty="0"/>
              <a:t>) core average is in the higher class; or </a:t>
            </a:r>
          </a:p>
          <a:p>
            <a:pPr lvl="2"/>
            <a:r>
              <a:rPr lang="en-US" sz="2000" dirty="0"/>
              <a:t>(ii) final year average is 2% points above the lowest value in the highest class</a:t>
            </a:r>
            <a:endParaRPr lang="en-GB" sz="2000" dirty="0"/>
          </a:p>
        </p:txBody>
      </p:sp>
    </p:spTree>
    <p:extLst>
      <p:ext uri="{BB962C8B-B14F-4D97-AF65-F5344CB8AC3E}">
        <p14:creationId xmlns:p14="http://schemas.microsoft.com/office/powerpoint/2010/main" val="29165950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46856" y="57519"/>
            <a:ext cx="8445624" cy="1143000"/>
          </a:xfrm>
        </p:spPr>
        <p:txBody>
          <a:bodyPr/>
          <a:lstStyle/>
          <a:p>
            <a:r>
              <a:rPr lang="en-GB" sz="3600" dirty="0"/>
              <a:t>Exams Support available: Exam Resources web page</a:t>
            </a:r>
          </a:p>
        </p:txBody>
      </p:sp>
      <p:sp>
        <p:nvSpPr>
          <p:cNvPr id="3" name="Content Placeholder 2"/>
          <p:cNvSpPr>
            <a:spLocks noGrp="1"/>
          </p:cNvSpPr>
          <p:nvPr>
            <p:ph idx="1"/>
          </p:nvPr>
        </p:nvSpPr>
        <p:spPr>
          <a:xfrm>
            <a:off x="179512" y="1171218"/>
            <a:ext cx="8712968" cy="5112593"/>
          </a:xfrm>
        </p:spPr>
        <p:txBody>
          <a:bodyPr/>
          <a:lstStyle/>
          <a:p>
            <a:pPr marL="914400" lvl="3" indent="-457200">
              <a:buBlip>
                <a:blip r:embed="rId3"/>
              </a:buBlip>
              <a:defRPr/>
            </a:pPr>
            <a:r>
              <a:rPr lang="en-GB" dirty="0">
                <a:ea typeface="+mn-ea"/>
                <a:cs typeface="+mn-cs"/>
              </a:rPr>
              <a:t>The first place to check is our </a:t>
            </a:r>
            <a:r>
              <a:rPr lang="en-GB" dirty="0">
                <a:ea typeface="+mn-ea"/>
                <a:cs typeface="+mn-cs"/>
                <a:hlinkClick r:id="rId4"/>
              </a:rPr>
              <a:t>Exams Resources page</a:t>
            </a:r>
          </a:p>
          <a:p>
            <a:pPr marL="914400" lvl="3" indent="-457200">
              <a:buBlip>
                <a:blip r:embed="rId3"/>
              </a:buBlip>
              <a:defRPr/>
            </a:pPr>
            <a:r>
              <a:rPr lang="en-GB" dirty="0">
                <a:ea typeface="+mn-ea"/>
                <a:cs typeface="+mn-cs"/>
              </a:rPr>
              <a:t>Here, you will find a range of useful resources which you should look at in preparation for your exams</a:t>
            </a:r>
          </a:p>
          <a:p>
            <a:pPr marL="914400" lvl="3" indent="-457200">
              <a:buBlip>
                <a:blip r:embed="rId3"/>
              </a:buBlip>
              <a:defRPr/>
            </a:pPr>
            <a:r>
              <a:rPr lang="en-GB" dirty="0">
                <a:ea typeface="+mn-ea"/>
                <a:cs typeface="+mn-cs"/>
              </a:rPr>
              <a:t>It includes:</a:t>
            </a:r>
          </a:p>
          <a:p>
            <a:pPr marL="1371600" lvl="4" indent="-457200">
              <a:buBlip>
                <a:blip r:embed="rId3"/>
              </a:buBlip>
              <a:defRPr/>
            </a:pPr>
            <a:r>
              <a:rPr lang="en-GB" dirty="0">
                <a:ea typeface="+mn-ea"/>
                <a:cs typeface="+mn-cs"/>
              </a:rPr>
              <a:t>A copy of these slides</a:t>
            </a:r>
          </a:p>
          <a:p>
            <a:pPr marL="1371600" lvl="4" indent="-457200">
              <a:buBlip>
                <a:blip r:embed="rId3"/>
              </a:buBlip>
              <a:defRPr/>
            </a:pPr>
            <a:r>
              <a:rPr lang="en-GB" dirty="0">
                <a:ea typeface="+mn-ea"/>
                <a:cs typeface="+mn-cs"/>
              </a:rPr>
              <a:t>FAQs on exams</a:t>
            </a:r>
          </a:p>
          <a:p>
            <a:pPr marL="1371600" lvl="4" indent="-457200">
              <a:buBlip>
                <a:blip r:embed="rId3"/>
              </a:buBlip>
              <a:defRPr/>
            </a:pPr>
            <a:r>
              <a:rPr lang="en-GB" dirty="0">
                <a:ea typeface="+mn-ea"/>
                <a:cs typeface="+mn-cs"/>
              </a:rPr>
              <a:t>Formula sheets where appropriate</a:t>
            </a:r>
          </a:p>
          <a:p>
            <a:pPr marL="1371600" lvl="4" indent="-457200">
              <a:buBlip>
                <a:blip r:embed="rId3"/>
              </a:buBlip>
              <a:defRPr/>
            </a:pPr>
            <a:r>
              <a:rPr lang="en-GB" dirty="0">
                <a:ea typeface="+mn-ea"/>
                <a:cs typeface="+mn-cs"/>
              </a:rPr>
              <a:t>Statistical Tables</a:t>
            </a:r>
          </a:p>
          <a:p>
            <a:pPr marL="1371600" lvl="4" indent="-457200">
              <a:buBlip>
                <a:blip r:embed="rId3"/>
              </a:buBlip>
              <a:defRPr/>
            </a:pPr>
            <a:r>
              <a:rPr lang="en-GB" dirty="0">
                <a:ea typeface="+mn-ea"/>
                <a:cs typeface="+mn-cs"/>
              </a:rPr>
              <a:t>Videos for how to use equation editor and </a:t>
            </a:r>
            <a:r>
              <a:rPr lang="en-GB" dirty="0" err="1">
                <a:ea typeface="+mn-ea"/>
                <a:cs typeface="+mn-cs"/>
              </a:rPr>
              <a:t>MathType</a:t>
            </a:r>
            <a:endParaRPr lang="en-GB" dirty="0">
              <a:ea typeface="+mn-ea"/>
              <a:cs typeface="+mn-cs"/>
            </a:endParaRPr>
          </a:p>
          <a:p>
            <a:pPr marL="1371600" lvl="4" indent="-457200">
              <a:buBlip>
                <a:blip r:embed="rId3"/>
              </a:buBlip>
              <a:defRPr/>
            </a:pPr>
            <a:r>
              <a:rPr lang="en-GB" dirty="0">
                <a:ea typeface="+mn-ea"/>
                <a:cs typeface="+mn-cs"/>
              </a:rPr>
              <a:t>How to insert diagrams into your Word document</a:t>
            </a:r>
          </a:p>
          <a:p>
            <a:pPr marL="1371600" lvl="4" indent="-457200">
              <a:buBlip>
                <a:blip r:embed="rId3"/>
              </a:buBlip>
              <a:defRPr/>
            </a:pPr>
            <a:r>
              <a:rPr lang="en-GB" dirty="0">
                <a:ea typeface="+mn-ea"/>
                <a:cs typeface="+mn-cs"/>
              </a:rPr>
              <a:t>How to complete assessments on the new Alternative Exam Portal (AEP)</a:t>
            </a:r>
          </a:p>
          <a:p>
            <a:pPr marL="1371600" lvl="4" indent="-457200">
              <a:buBlip>
                <a:blip r:embed="rId3"/>
              </a:buBlip>
              <a:defRPr/>
            </a:pPr>
            <a:r>
              <a:rPr lang="en-GB" dirty="0">
                <a:ea typeface="+mn-ea"/>
                <a:cs typeface="+mn-cs"/>
              </a:rPr>
              <a:t>A link to the Practice Paper (to be made available soon)</a:t>
            </a:r>
          </a:p>
          <a:p>
            <a:pPr marL="1371600" lvl="4" indent="-457200">
              <a:buBlip>
                <a:blip r:embed="rId3"/>
              </a:buBlip>
              <a:defRPr/>
            </a:pPr>
            <a:r>
              <a:rPr lang="en-GB" dirty="0">
                <a:ea typeface="+mn-ea"/>
                <a:cs typeface="+mn-cs"/>
              </a:rPr>
              <a:t>Other resources to be added – so keep checking</a:t>
            </a:r>
          </a:p>
          <a:p>
            <a:pPr marL="1371600" lvl="4" indent="-457200">
              <a:buBlip>
                <a:blip r:embed="rId3"/>
              </a:buBlip>
              <a:defRPr/>
            </a:pPr>
            <a:endParaRPr lang="en-GB" sz="2400" dirty="0">
              <a:ea typeface="+mn-ea"/>
              <a:cs typeface="+mn-cs"/>
            </a:endParaRPr>
          </a:p>
        </p:txBody>
      </p:sp>
    </p:spTree>
    <p:extLst>
      <p:ext uri="{BB962C8B-B14F-4D97-AF65-F5344CB8AC3E}">
        <p14:creationId xmlns:p14="http://schemas.microsoft.com/office/powerpoint/2010/main" val="22156662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BC66B-3F99-4DF2-ACAB-38BB66B1B190}"/>
              </a:ext>
            </a:extLst>
          </p:cNvPr>
          <p:cNvSpPr>
            <a:spLocks noGrp="1"/>
          </p:cNvSpPr>
          <p:nvPr>
            <p:ph type="title"/>
          </p:nvPr>
        </p:nvSpPr>
        <p:spPr>
          <a:xfrm>
            <a:off x="214681" y="366494"/>
            <a:ext cx="8640960" cy="798075"/>
          </a:xfrm>
        </p:spPr>
        <p:txBody>
          <a:bodyPr/>
          <a:lstStyle/>
          <a:p>
            <a:r>
              <a:rPr lang="en-GB" sz="3600"/>
              <a:t>Exams Support available: more sources of support</a:t>
            </a:r>
          </a:p>
        </p:txBody>
      </p:sp>
      <p:sp>
        <p:nvSpPr>
          <p:cNvPr id="3" name="Content Placeholder 2">
            <a:extLst>
              <a:ext uri="{FF2B5EF4-FFF2-40B4-BE49-F238E27FC236}">
                <a16:creationId xmlns:a16="http://schemas.microsoft.com/office/drawing/2014/main" id="{36F0F35A-0B0B-4D66-A854-A5A5AAF7A9B7}"/>
              </a:ext>
            </a:extLst>
          </p:cNvPr>
          <p:cNvSpPr>
            <a:spLocks noGrp="1"/>
          </p:cNvSpPr>
          <p:nvPr>
            <p:ph idx="1"/>
          </p:nvPr>
        </p:nvSpPr>
        <p:spPr>
          <a:xfrm>
            <a:off x="359532" y="1438772"/>
            <a:ext cx="8280920" cy="4653696"/>
          </a:xfrm>
        </p:spPr>
        <p:txBody>
          <a:bodyPr/>
          <a:lstStyle/>
          <a:p>
            <a:r>
              <a:rPr lang="en-GB" sz="2200" dirty="0"/>
              <a:t>Your module Moodle pages for module content</a:t>
            </a:r>
            <a:endParaRPr lang="en-US" sz="2200" dirty="0"/>
          </a:p>
          <a:p>
            <a:r>
              <a:rPr lang="en-GB" sz="2200" dirty="0">
                <a:hlinkClick r:id="rId2"/>
              </a:rPr>
              <a:t>Academic</a:t>
            </a:r>
            <a:r>
              <a:rPr lang="en-GB" sz="2200" dirty="0">
                <a:cs typeface="Calibri"/>
                <a:hlinkClick r:id="rId2"/>
              </a:rPr>
              <a:t> and pastoral support</a:t>
            </a:r>
            <a:r>
              <a:rPr lang="en-GB" sz="2200" dirty="0">
                <a:cs typeface="Calibri"/>
              </a:rPr>
              <a:t> departmental sessions for module queries and personal support</a:t>
            </a:r>
          </a:p>
          <a:p>
            <a:r>
              <a:rPr lang="en-GB" sz="2200" dirty="0">
                <a:cs typeface="Calibri"/>
              </a:rPr>
              <a:t>Academic Staff via </a:t>
            </a:r>
            <a:r>
              <a:rPr lang="en-GB" sz="2200" dirty="0">
                <a:cs typeface="Calibri"/>
                <a:hlinkClick r:id="rId3"/>
              </a:rPr>
              <a:t>Advice and Feedback hours</a:t>
            </a:r>
          </a:p>
          <a:p>
            <a:r>
              <a:rPr lang="en-GB" sz="2200" dirty="0">
                <a:cs typeface="Calibri"/>
              </a:rPr>
              <a:t>Your Personal Tutor; Year Tutor (Emil Kostadinov); Senior Tutor (Amira Elasra); Student Progression and Wellbeing Officer (Ann Simper)</a:t>
            </a:r>
          </a:p>
          <a:p>
            <a:r>
              <a:rPr lang="en-GB" sz="2200" dirty="0">
                <a:cs typeface="Calibri"/>
              </a:rPr>
              <a:t>Joint Degree students: </a:t>
            </a:r>
            <a:r>
              <a:rPr lang="en-GB" sz="2200" dirty="0" err="1">
                <a:cs typeface="Calibri"/>
              </a:rPr>
              <a:t>Steffie</a:t>
            </a:r>
            <a:r>
              <a:rPr lang="en-GB" sz="2200" dirty="0">
                <a:cs typeface="Calibri"/>
              </a:rPr>
              <a:t> Paredes Fuentes and Tina MacSkimming</a:t>
            </a:r>
          </a:p>
          <a:p>
            <a:r>
              <a:rPr lang="en-GB" sz="2200" dirty="0">
                <a:cs typeface="Calibri"/>
                <a:hlinkClick r:id="rId4"/>
              </a:rPr>
              <a:t>Wellbeing Support Services</a:t>
            </a:r>
          </a:p>
          <a:p>
            <a:r>
              <a:rPr lang="en-GB" sz="2200" dirty="0">
                <a:cs typeface="Calibri"/>
                <a:hlinkClick r:id="rId5"/>
              </a:rPr>
              <a:t>Economics Handbook</a:t>
            </a:r>
            <a:r>
              <a:rPr lang="en-GB" sz="2200" dirty="0">
                <a:cs typeface="Calibri"/>
              </a:rPr>
              <a:t> for degree regulations and other information</a:t>
            </a:r>
          </a:p>
          <a:p>
            <a:r>
              <a:rPr lang="en-GB" sz="2200" dirty="0">
                <a:cs typeface="Calibri"/>
              </a:rPr>
              <a:t>The UG Office: </a:t>
            </a:r>
            <a:r>
              <a:rPr lang="en-GB" sz="2200" dirty="0">
                <a:cs typeface="Calibri"/>
                <a:hlinkClick r:id="rId6"/>
              </a:rPr>
              <a:t>economics.ugoffice@warwick.ac.uk</a:t>
            </a:r>
            <a:endParaRPr lang="en-GB" sz="2200" dirty="0">
              <a:cs typeface="Calibri"/>
            </a:endParaRPr>
          </a:p>
          <a:p>
            <a:pPr>
              <a:buChar char="•"/>
            </a:pPr>
            <a:endParaRPr lang="en-GB" sz="2800" dirty="0">
              <a:cs typeface="Calibri"/>
            </a:endParaRPr>
          </a:p>
          <a:p>
            <a:pPr>
              <a:buChar char="•"/>
            </a:pPr>
            <a:endParaRPr lang="en-GB" dirty="0">
              <a:cs typeface="Calibri"/>
            </a:endParaRPr>
          </a:p>
          <a:p>
            <a:pPr lvl="1"/>
            <a:endParaRPr lang="en-US" dirty="0">
              <a:cs typeface="Calibri"/>
            </a:endParaRPr>
          </a:p>
          <a:p>
            <a:pPr marL="0" indent="0">
              <a:buNone/>
            </a:pPr>
            <a:endParaRPr lang="en-GB" dirty="0">
              <a:cs typeface="Calibri"/>
            </a:endParaRPr>
          </a:p>
        </p:txBody>
      </p:sp>
    </p:spTree>
    <p:extLst>
      <p:ext uri="{BB962C8B-B14F-4D97-AF65-F5344CB8AC3E}">
        <p14:creationId xmlns:p14="http://schemas.microsoft.com/office/powerpoint/2010/main" val="15287404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BC66B-3F99-4DF2-ACAB-38BB66B1B190}"/>
              </a:ext>
            </a:extLst>
          </p:cNvPr>
          <p:cNvSpPr>
            <a:spLocks noGrp="1"/>
          </p:cNvSpPr>
          <p:nvPr>
            <p:ph type="title"/>
          </p:nvPr>
        </p:nvSpPr>
        <p:spPr>
          <a:xfrm>
            <a:off x="179512" y="38637"/>
            <a:ext cx="7990656" cy="1230123"/>
          </a:xfrm>
        </p:spPr>
        <p:txBody>
          <a:bodyPr/>
          <a:lstStyle/>
          <a:p>
            <a:r>
              <a:rPr lang="en-GB" sz="4400"/>
              <a:t>Exams Support available: Covid-19 specific sources of support</a:t>
            </a:r>
            <a:endParaRPr lang="en-GB"/>
          </a:p>
        </p:txBody>
      </p:sp>
      <p:sp>
        <p:nvSpPr>
          <p:cNvPr id="3" name="Content Placeholder 2">
            <a:extLst>
              <a:ext uri="{FF2B5EF4-FFF2-40B4-BE49-F238E27FC236}">
                <a16:creationId xmlns:a16="http://schemas.microsoft.com/office/drawing/2014/main" id="{36F0F35A-0B0B-4D66-A854-A5A5AAF7A9B7}"/>
              </a:ext>
            </a:extLst>
          </p:cNvPr>
          <p:cNvSpPr>
            <a:spLocks noGrp="1"/>
          </p:cNvSpPr>
          <p:nvPr>
            <p:ph idx="1"/>
          </p:nvPr>
        </p:nvSpPr>
        <p:spPr>
          <a:xfrm>
            <a:off x="323528" y="2381820"/>
            <a:ext cx="8280920" cy="2535538"/>
          </a:xfrm>
        </p:spPr>
        <p:txBody>
          <a:bodyPr/>
          <a:lstStyle/>
          <a:p>
            <a:r>
              <a:rPr lang="en-GB" sz="2500">
                <a:hlinkClick r:id="rId2"/>
              </a:rPr>
              <a:t>University Stay Safe at Warwick Guidance</a:t>
            </a:r>
            <a:endParaRPr lang="en-US" sz="2500"/>
          </a:p>
          <a:p>
            <a:r>
              <a:rPr lang="en-GB" sz="2500">
                <a:cs typeface="Calibri"/>
                <a:hlinkClick r:id="rId3"/>
              </a:rPr>
              <a:t>University student newsletter archive</a:t>
            </a:r>
            <a:endParaRPr lang="en-GB" sz="2500">
              <a:cs typeface="Calibri"/>
            </a:endParaRPr>
          </a:p>
          <a:p>
            <a:r>
              <a:rPr lang="en-GB" sz="2500">
                <a:cs typeface="Calibri"/>
              </a:rPr>
              <a:t>Coronavirus updates from </a:t>
            </a:r>
            <a:r>
              <a:rPr lang="en-GB" sz="2500">
                <a:cs typeface="Calibri"/>
                <a:hlinkClick r:id="rId4"/>
              </a:rPr>
              <a:t>Wellbeing Services</a:t>
            </a:r>
            <a:endParaRPr lang="en-GB" sz="2500">
              <a:cs typeface="Calibri"/>
            </a:endParaRPr>
          </a:p>
          <a:p>
            <a:pPr marL="0" indent="0">
              <a:buNone/>
            </a:pPr>
            <a:endParaRPr lang="en-GB" sz="2200">
              <a:cs typeface="Calibri"/>
            </a:endParaRPr>
          </a:p>
          <a:p>
            <a:pPr marL="0" indent="0">
              <a:buNone/>
            </a:pPr>
            <a:endParaRPr lang="en-GB">
              <a:cs typeface="Calibri"/>
            </a:endParaRPr>
          </a:p>
          <a:p>
            <a:pPr lvl="1"/>
            <a:endParaRPr lang="en-US">
              <a:cs typeface="Calibri"/>
            </a:endParaRPr>
          </a:p>
          <a:p>
            <a:pPr marL="0" indent="0">
              <a:buNone/>
            </a:pPr>
            <a:endParaRPr lang="en-GB">
              <a:cs typeface="Calibri"/>
            </a:endParaRPr>
          </a:p>
        </p:txBody>
      </p:sp>
      <p:sp>
        <p:nvSpPr>
          <p:cNvPr id="4" name="AutoShape 2">
            <a:extLst>
              <a:ext uri="{FF2B5EF4-FFF2-40B4-BE49-F238E27FC236}">
                <a16:creationId xmlns:a16="http://schemas.microsoft.com/office/drawing/2014/main" id="{6B37E200-8FAE-48B9-BD29-6D6745544C0D}"/>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745076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79975"/>
            <a:ext cx="7772400" cy="1066800"/>
          </a:xfrm>
        </p:spPr>
        <p:txBody>
          <a:bodyPr wrap="square" anchor="ctr">
            <a:normAutofit/>
          </a:bodyPr>
          <a:lstStyle/>
          <a:p>
            <a:pPr>
              <a:lnSpc>
                <a:spcPct val="90000"/>
              </a:lnSpc>
            </a:pPr>
            <a:r>
              <a:rPr lang="en-GB" sz="3400"/>
              <a:t>Online exams for summer 2021</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452247" y="982343"/>
            <a:ext cx="8388133" cy="4114800"/>
          </a:xfrm>
        </p:spPr>
        <p:txBody>
          <a:bodyPr/>
          <a:lstStyle/>
          <a:p>
            <a:pPr>
              <a:buClr>
                <a:srgbClr val="3399FF"/>
              </a:buClr>
              <a:buFont typeface="Wingdings" panose="05000000000000000000" pitchFamily="2" charset="2"/>
              <a:buChar char="Ø"/>
            </a:pPr>
            <a:r>
              <a:rPr lang="en-US" sz="2200" dirty="0"/>
              <a:t>Exam period –  10 May – 24 June 2021</a:t>
            </a:r>
          </a:p>
          <a:p>
            <a:pPr>
              <a:buClr>
                <a:srgbClr val="3399FF"/>
              </a:buClr>
              <a:buFont typeface="Wingdings" panose="05000000000000000000" pitchFamily="2" charset="2"/>
              <a:buChar char="Ø"/>
            </a:pPr>
            <a:r>
              <a:rPr lang="en-US" sz="2200" dirty="0"/>
              <a:t>All online, with most exams accessed through the </a:t>
            </a:r>
            <a:r>
              <a:rPr lang="en-US" sz="2200" dirty="0">
                <a:hlinkClick r:id="rId3"/>
              </a:rPr>
              <a:t>Alternative Assessment Portal (AEP)</a:t>
            </a:r>
            <a:r>
              <a:rPr lang="en-US" sz="2200"/>
              <a:t>. </a:t>
            </a:r>
            <a:endParaRPr lang="en-US" sz="2200" dirty="0">
              <a:ea typeface="+mn-lt"/>
              <a:cs typeface="+mn-lt"/>
            </a:endParaRPr>
          </a:p>
          <a:p>
            <a:pPr>
              <a:buClr>
                <a:srgbClr val="3399FF"/>
              </a:buClr>
              <a:buFont typeface="Wingdings" panose="05000000000000000000" pitchFamily="2" charset="2"/>
              <a:buChar char="Ø"/>
            </a:pPr>
            <a:r>
              <a:rPr lang="en-US" sz="2200">
                <a:ea typeface="+mn-lt"/>
                <a:cs typeface="+mn-lt"/>
              </a:rPr>
              <a:t>There will be invigilation at the start of the examination </a:t>
            </a:r>
          </a:p>
          <a:p>
            <a:pPr>
              <a:buClr>
                <a:srgbClr val="3399FF"/>
              </a:buClr>
              <a:buFont typeface="Wingdings" panose="05000000000000000000" pitchFamily="2" charset="2"/>
              <a:buChar char="Ø"/>
            </a:pPr>
            <a:r>
              <a:rPr lang="en-US" sz="2200" dirty="0"/>
              <a:t>Download Word exam papers through AEP, into which you type your answers into editable </a:t>
            </a:r>
            <a:r>
              <a:rPr lang="en-US" sz="2200"/>
              <a:t>sections.</a:t>
            </a:r>
            <a:endParaRPr lang="en-US" sz="2200">
              <a:cs typeface="Calibri"/>
            </a:endParaRPr>
          </a:p>
          <a:p>
            <a:pPr>
              <a:buClr>
                <a:srgbClr val="3399FF"/>
              </a:buClr>
              <a:buFont typeface="Wingdings" panose="05000000000000000000" pitchFamily="2" charset="2"/>
              <a:buChar char="Ø"/>
            </a:pPr>
            <a:r>
              <a:rPr lang="en-US" sz="2200" dirty="0"/>
              <a:t>Your exam paper is then downloaded by the Dept and </a:t>
            </a:r>
            <a:r>
              <a:rPr lang="en-US" sz="2200"/>
              <a:t>marked. </a:t>
            </a:r>
          </a:p>
          <a:p>
            <a:pPr>
              <a:buClr>
                <a:srgbClr val="3399FF"/>
              </a:buClr>
              <a:buFont typeface="Wingdings,Sans-Serif" panose="05000000000000000000" pitchFamily="2" charset="2"/>
              <a:buChar char="Ø"/>
            </a:pPr>
            <a:r>
              <a:rPr lang="en-US" sz="2200">
                <a:ea typeface="+mn-lt"/>
                <a:cs typeface="+mn-lt"/>
              </a:rPr>
              <a:t>A video on AEP will be provided showing you how to download, edit and submit your completed examination</a:t>
            </a:r>
          </a:p>
          <a:p>
            <a:pPr>
              <a:buClr>
                <a:srgbClr val="3399FF"/>
              </a:buClr>
              <a:buFont typeface="Wingdings,Sans-Serif" panose="05000000000000000000" pitchFamily="2" charset="2"/>
              <a:buChar char="Ø"/>
            </a:pPr>
            <a:r>
              <a:rPr lang="en-US" sz="2200">
                <a:ea typeface="+mn-lt"/>
                <a:cs typeface="+mn-lt"/>
              </a:rPr>
              <a:t>We have created a Your Modules webpage with full rubric/set of instructions for each exam</a:t>
            </a:r>
            <a:endParaRPr lang="en-US" sz="2200" dirty="0">
              <a:ea typeface="+mn-lt"/>
              <a:cs typeface="+mn-lt"/>
            </a:endParaRPr>
          </a:p>
          <a:p>
            <a:pPr>
              <a:buClr>
                <a:srgbClr val="3399FF"/>
              </a:buClr>
              <a:buFont typeface="Wingdings,Sans-Serif" panose="05000000000000000000" pitchFamily="2" charset="2"/>
              <a:buChar char="Ø"/>
            </a:pPr>
            <a:r>
              <a:rPr lang="en-US" sz="2200" b="1">
                <a:ea typeface="+mn-lt"/>
                <a:cs typeface="+mn-lt"/>
              </a:rPr>
              <a:t>Please read through these in advance.</a:t>
            </a:r>
            <a:endParaRPr lang="en-US" sz="2200" dirty="0">
              <a:ea typeface="+mn-lt"/>
              <a:cs typeface="+mn-lt"/>
            </a:endParaRPr>
          </a:p>
          <a:p>
            <a:pPr>
              <a:buClr>
                <a:srgbClr val="3399FF"/>
              </a:buClr>
              <a:buFont typeface="Wingdings,Sans-Serif" panose="05000000000000000000" pitchFamily="2" charset="2"/>
              <a:buChar char="Ø"/>
            </a:pPr>
            <a:endParaRPr lang="en-US" sz="2200">
              <a:ea typeface="+mn-lt"/>
              <a:cs typeface="+mn-lt"/>
            </a:endParaRPr>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3</a:t>
            </a:fld>
            <a:endParaRPr lang="en-GB" altLang="en-US"/>
          </a:p>
        </p:txBody>
      </p:sp>
    </p:spTree>
    <p:extLst>
      <p:ext uri="{BB962C8B-B14F-4D97-AF65-F5344CB8AC3E}">
        <p14:creationId xmlns:p14="http://schemas.microsoft.com/office/powerpoint/2010/main" val="3425322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Online exams and AEP: Timings (1)</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pPr>
              <a:buClr>
                <a:srgbClr val="3399FF"/>
              </a:buClr>
              <a:buFont typeface="Wingdings" panose="05000000000000000000" pitchFamily="2" charset="2"/>
              <a:buChar char="Ø"/>
            </a:pPr>
            <a:r>
              <a:rPr lang="en-US" sz="2000" dirty="0"/>
              <a:t>For most exams, you have a 24-hour window from the time your exam is accessible on AEP in which to start and complete your exam. </a:t>
            </a:r>
            <a:r>
              <a:rPr lang="en-US" sz="2000" b="1" dirty="0"/>
              <a:t>Do not open the paper until you are ready to start.</a:t>
            </a:r>
          </a:p>
          <a:p>
            <a:pPr>
              <a:buClr>
                <a:srgbClr val="3399FF"/>
              </a:buClr>
              <a:buFont typeface="Wingdings" panose="05000000000000000000" pitchFamily="2" charset="2"/>
              <a:buChar char="Ø"/>
            </a:pPr>
            <a:r>
              <a:rPr lang="en-US" sz="2000" dirty="0"/>
              <a:t>Each exam has a duration of either 3 hours, 2 hours or 1.5 hours.</a:t>
            </a:r>
          </a:p>
          <a:p>
            <a:pPr>
              <a:buClr>
                <a:srgbClr val="3399FF"/>
              </a:buClr>
              <a:buFont typeface="Wingdings" panose="05000000000000000000" pitchFamily="2" charset="2"/>
              <a:buChar char="Ø"/>
            </a:pPr>
            <a:r>
              <a:rPr lang="en-US" sz="2000" dirty="0"/>
              <a:t>Some exams may have a slightly different format (e.g. 24  or 48 hours)</a:t>
            </a:r>
          </a:p>
          <a:p>
            <a:pPr>
              <a:buClr>
                <a:srgbClr val="3399FF"/>
              </a:buClr>
              <a:buFont typeface="Wingdings" panose="05000000000000000000" pitchFamily="2" charset="2"/>
              <a:buChar char="Ø"/>
            </a:pPr>
            <a:r>
              <a:rPr lang="en-US" sz="2000" dirty="0"/>
              <a:t>Some exams have an additional 15 minutes’ reading time which will be clearly marked.</a:t>
            </a:r>
          </a:p>
          <a:p>
            <a:pPr>
              <a:buClr>
                <a:srgbClr val="3399FF"/>
              </a:buClr>
              <a:buFont typeface="Wingdings" panose="05000000000000000000" pitchFamily="2" charset="2"/>
              <a:buChar char="Ø"/>
            </a:pPr>
            <a:r>
              <a:rPr lang="en-US" sz="2000" dirty="0"/>
              <a:t>If you have previously arranged it with Wellbeing Support Services, you may see extra time has been allocated for your exam.</a:t>
            </a:r>
          </a:p>
          <a:p>
            <a:pPr>
              <a:buClr>
                <a:srgbClr val="3399FF"/>
              </a:buClr>
              <a:buFont typeface="Wingdings" panose="05000000000000000000" pitchFamily="2" charset="2"/>
              <a:buChar char="Ø"/>
            </a:pPr>
            <a:r>
              <a:rPr lang="en-US" sz="2000" dirty="0"/>
              <a:t>All students have an additional 45 minutes to allow for uploading images and typing. </a:t>
            </a:r>
            <a:endParaRPr lang="en-US" sz="2000" dirty="0">
              <a:cs typeface="Calibri"/>
            </a:endParaRPr>
          </a:p>
          <a:p>
            <a:pPr>
              <a:buClr>
                <a:srgbClr val="3399FF"/>
              </a:buClr>
              <a:buFont typeface="Wingdings" panose="05000000000000000000" pitchFamily="2" charset="2"/>
              <a:buChar char="Ø"/>
            </a:pPr>
            <a:r>
              <a:rPr lang="en-US" sz="2000" dirty="0"/>
              <a:t>Ensure you start the exam with enough time remaining so that you are able to complete it on time.</a:t>
            </a:r>
            <a:endParaRPr lang="en-US" sz="2000" dirty="0">
              <a:cs typeface="Calibri"/>
            </a:endParaRPr>
          </a:p>
          <a:p>
            <a:pPr marL="0" indent="0">
              <a:buClr>
                <a:srgbClr val="3399FF"/>
              </a:buClr>
              <a:buNone/>
            </a:pPr>
            <a:endParaRPr lang="en-US" dirty="0"/>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4</a:t>
            </a:fld>
            <a:endParaRPr lang="en-GB" altLang="en-US"/>
          </a:p>
        </p:txBody>
      </p:sp>
    </p:spTree>
    <p:extLst>
      <p:ext uri="{BB962C8B-B14F-4D97-AF65-F5344CB8AC3E}">
        <p14:creationId xmlns:p14="http://schemas.microsoft.com/office/powerpoint/2010/main" val="2231442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Online exams and AEP: Timings (2)</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114800"/>
          </a:xfrm>
        </p:spPr>
        <p:txBody>
          <a:bodyPr/>
          <a:lstStyle/>
          <a:p>
            <a:pPr marL="0" indent="0">
              <a:buClr>
                <a:srgbClr val="3399FF"/>
              </a:buClr>
              <a:buNone/>
            </a:pPr>
            <a:r>
              <a:rPr lang="en-US" sz="2000"/>
              <a:t>Example 1:</a:t>
            </a:r>
          </a:p>
          <a:p>
            <a:pPr marL="0" indent="0">
              <a:buClr>
                <a:srgbClr val="3399FF"/>
              </a:buClr>
              <a:buNone/>
            </a:pPr>
            <a:r>
              <a:rPr lang="en-US" sz="2000"/>
              <a:t>3-hour exam, starts 20/5/21 9.00am British Summer Time (BST), student with no previously arranged adjustments</a:t>
            </a:r>
          </a:p>
          <a:p>
            <a:pPr marL="0" indent="0">
              <a:buClr>
                <a:srgbClr val="3399FF"/>
              </a:buClr>
              <a:buNone/>
            </a:pPr>
            <a:r>
              <a:rPr lang="en-US" sz="2000">
                <a:solidFill>
                  <a:srgbClr val="FF0000"/>
                </a:solidFill>
              </a:rPr>
              <a:t>3 hours (exam paper time) + 45 minutes (universal extra time) = Latest start time is 5.15am BST 21/5/21 </a:t>
            </a:r>
          </a:p>
          <a:p>
            <a:pPr marL="0" indent="0">
              <a:buClr>
                <a:srgbClr val="3399FF"/>
              </a:buClr>
              <a:buNone/>
            </a:pPr>
            <a:endParaRPr lang="en-US" sz="2000"/>
          </a:p>
          <a:p>
            <a:pPr marL="0" indent="0">
              <a:buClr>
                <a:srgbClr val="3399FF"/>
              </a:buClr>
              <a:buNone/>
            </a:pPr>
            <a:r>
              <a:rPr lang="en-US" sz="2000"/>
              <a:t>Example 2: </a:t>
            </a:r>
          </a:p>
          <a:p>
            <a:pPr marL="0" indent="0">
              <a:buClr>
                <a:srgbClr val="3399FF"/>
              </a:buClr>
              <a:buNone/>
            </a:pPr>
            <a:r>
              <a:rPr lang="en-US" sz="2000"/>
              <a:t>2-hour exam, starts 6/6/21 14:00pm BST, student with previously arranged adjustments of extra 30 minutes</a:t>
            </a:r>
          </a:p>
          <a:p>
            <a:pPr marL="0" indent="0">
              <a:buClr>
                <a:srgbClr val="3399FF"/>
              </a:buClr>
              <a:buNone/>
            </a:pPr>
            <a:r>
              <a:rPr lang="en-US" sz="2000">
                <a:solidFill>
                  <a:srgbClr val="FF0000"/>
                </a:solidFill>
              </a:rPr>
              <a:t>2 hours (exam paper time) + 45 minutes (universal extra time) + 30 minutes (previously arranged adjustment) = Latest start time is 10.45am BST 7/6/21 </a:t>
            </a:r>
          </a:p>
          <a:p>
            <a:pPr marL="0" indent="0">
              <a:buClr>
                <a:srgbClr val="3399FF"/>
              </a:buClr>
              <a:buNone/>
            </a:pPr>
            <a:endParaRPr lang="en-US" sz="2400">
              <a:solidFill>
                <a:srgbClr val="FF0000"/>
              </a:solidFill>
            </a:endParaRPr>
          </a:p>
          <a:p>
            <a:pPr marL="0" indent="0">
              <a:buClr>
                <a:srgbClr val="3399FF"/>
              </a:buClr>
              <a:buNone/>
            </a:pPr>
            <a:endParaRPr lang="en-US" sz="2400">
              <a:solidFill>
                <a:srgbClr val="FF0000"/>
              </a:solidFill>
            </a:endParaRPr>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5</a:t>
            </a:fld>
            <a:endParaRPr lang="en-GB" altLang="en-US"/>
          </a:p>
        </p:txBody>
      </p:sp>
    </p:spTree>
    <p:extLst>
      <p:ext uri="{BB962C8B-B14F-4D97-AF65-F5344CB8AC3E}">
        <p14:creationId xmlns:p14="http://schemas.microsoft.com/office/powerpoint/2010/main" val="2042464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Online Exams and AEP: resources permitted</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402706" y="1371600"/>
            <a:ext cx="8345668" cy="4772998"/>
          </a:xfrm>
        </p:spPr>
        <p:txBody>
          <a:bodyPr/>
          <a:lstStyle/>
          <a:p>
            <a:r>
              <a:rPr lang="en-GB" sz="2000" dirty="0"/>
              <a:t>There are no restrictions on resources you are allowed to use but time is limited so you will not have time to search for or use a wide range of resources during the exam.</a:t>
            </a:r>
            <a:endParaRPr lang="en-GB" sz="2000" dirty="0">
              <a:cs typeface="Calibri"/>
            </a:endParaRPr>
          </a:p>
          <a:p>
            <a:r>
              <a:rPr lang="en-GB" sz="2000" dirty="0"/>
              <a:t>We expect scripts to conform to typical exam answers, which will tend to have fewer explicit references to others’ work compared to coursework assessments.</a:t>
            </a:r>
            <a:endParaRPr lang="en-GB" sz="2000" dirty="0">
              <a:cs typeface="Calibri"/>
            </a:endParaRPr>
          </a:p>
          <a:p>
            <a:r>
              <a:rPr lang="en-GB" sz="2000" dirty="0"/>
              <a:t>The best scripts will:</a:t>
            </a:r>
            <a:endParaRPr lang="en-GB" sz="2000" dirty="0">
              <a:cs typeface="Calibri"/>
            </a:endParaRPr>
          </a:p>
          <a:p>
            <a:pPr lvl="1"/>
            <a:r>
              <a:rPr lang="en-GB" sz="1800" dirty="0"/>
              <a:t>express ideas in your own words and avoid quoting others’ words, with or without citations;</a:t>
            </a:r>
            <a:endParaRPr lang="en-GB" sz="1800" dirty="0">
              <a:cs typeface="Calibri"/>
            </a:endParaRPr>
          </a:p>
          <a:p>
            <a:pPr lvl="1"/>
            <a:r>
              <a:rPr lang="en-GB" sz="1800" dirty="0"/>
              <a:t>demonstrate understanding and mastery of the material such that they do not have to refer to resources (or do so only to check particular points);</a:t>
            </a:r>
            <a:endParaRPr lang="en-GB" sz="1800" dirty="0">
              <a:cs typeface="Calibri"/>
            </a:endParaRPr>
          </a:p>
          <a:p>
            <a:pPr lvl="1"/>
            <a:r>
              <a:rPr lang="en-GB" sz="1800" dirty="0"/>
              <a:t>reflect deep understanding and thorough knowledge, having done sufficient advance revision that there is little need to refer to resources.</a:t>
            </a:r>
            <a:endParaRPr lang="en-GB" sz="1800" dirty="0">
              <a:cs typeface="Calibri"/>
            </a:endParaRPr>
          </a:p>
          <a:p>
            <a:endParaRPr lang="en-GB" sz="2000" dirty="0"/>
          </a:p>
          <a:p>
            <a:pPr marL="0" indent="0">
              <a:buClr>
                <a:srgbClr val="3399FF"/>
              </a:buClr>
              <a:buNone/>
            </a:pPr>
            <a:endParaRPr lang="en-US" dirty="0"/>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6</a:t>
            </a:fld>
            <a:endParaRPr lang="en-GB" altLang="en-US"/>
          </a:p>
        </p:txBody>
      </p:sp>
    </p:spTree>
    <p:extLst>
      <p:ext uri="{BB962C8B-B14F-4D97-AF65-F5344CB8AC3E}">
        <p14:creationId xmlns:p14="http://schemas.microsoft.com/office/powerpoint/2010/main" val="8831231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Online Exams and AEP: academic integrity</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222975"/>
            <a:ext cx="7772400" cy="4263425"/>
          </a:xfrm>
        </p:spPr>
        <p:txBody>
          <a:bodyPr/>
          <a:lstStyle/>
          <a:p>
            <a:r>
              <a:rPr lang="en-GB" sz="2000"/>
              <a:t>Being in contact with other students during online exams is not acceptable</a:t>
            </a:r>
            <a:endParaRPr lang="en-GB" sz="2000">
              <a:cs typeface="Calibri"/>
            </a:endParaRPr>
          </a:p>
          <a:p>
            <a:r>
              <a:rPr lang="en-GB" sz="2000">
                <a:cs typeface="Calibri"/>
              </a:rPr>
              <a:t>Sharing questions/answers during exams is not acceptable</a:t>
            </a:r>
          </a:p>
          <a:p>
            <a:r>
              <a:rPr lang="en-GB" sz="2000"/>
              <a:t>Reproducing your own work in another assessment or the work of others without citation is not acceptable.</a:t>
            </a:r>
            <a:endParaRPr lang="en-GB" sz="2000">
              <a:cs typeface="Calibri"/>
            </a:endParaRPr>
          </a:p>
          <a:p>
            <a:r>
              <a:rPr lang="en-GB" sz="2000"/>
              <a:t>Be mindful that plagiarism checks will be run, so you must use your own words</a:t>
            </a:r>
            <a:endParaRPr lang="en-GB" sz="2000">
              <a:cs typeface="Calibri"/>
            </a:endParaRPr>
          </a:p>
          <a:p>
            <a:pPr lvl="1"/>
            <a:r>
              <a:rPr lang="en-GB" sz="2000"/>
              <a:t>All submitted exam papers will go through Turnitin</a:t>
            </a:r>
            <a:endParaRPr lang="en-GB" sz="2000">
              <a:cs typeface="Calibri"/>
            </a:endParaRPr>
          </a:p>
          <a:p>
            <a:pPr lvl="1"/>
            <a:r>
              <a:rPr lang="en-GB" sz="2000"/>
              <a:t>We will have the scope to set random oral examinations on modules</a:t>
            </a:r>
            <a:endParaRPr lang="en-GB" sz="2000">
              <a:cs typeface="Calibri"/>
            </a:endParaRPr>
          </a:p>
          <a:p>
            <a:r>
              <a:rPr lang="en-GB" sz="2000">
                <a:ea typeface="+mn-lt"/>
                <a:cs typeface="+mn-lt"/>
              </a:rPr>
              <a:t>Within the AEP you will be asked to tick a box to indicate that you have read and understood our academic integrity expectations </a:t>
            </a:r>
          </a:p>
          <a:p>
            <a:r>
              <a:rPr lang="en-GB" sz="2000"/>
              <a:t>Breaches of </a:t>
            </a:r>
            <a:r>
              <a:rPr lang="en-GB" sz="2000" dirty="0">
                <a:hlinkClick r:id="rId3"/>
              </a:rPr>
              <a:t>academic integrity </a:t>
            </a:r>
            <a:r>
              <a:rPr lang="en-GB" sz="2000"/>
              <a:t>are dealt with severely by the University</a:t>
            </a:r>
            <a:endParaRPr lang="en-GB" sz="2000">
              <a:cs typeface="Calibri"/>
            </a:endParaRPr>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7</a:t>
            </a:fld>
            <a:endParaRPr lang="en-GB" altLang="en-US"/>
          </a:p>
        </p:txBody>
      </p:sp>
    </p:spTree>
    <p:extLst>
      <p:ext uri="{BB962C8B-B14F-4D97-AF65-F5344CB8AC3E}">
        <p14:creationId xmlns:p14="http://schemas.microsoft.com/office/powerpoint/2010/main" val="2817079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228600"/>
            <a:ext cx="7772400" cy="1066800"/>
          </a:xfrm>
        </p:spPr>
        <p:txBody>
          <a:bodyPr wrap="square" anchor="ctr">
            <a:normAutofit/>
          </a:bodyPr>
          <a:lstStyle/>
          <a:p>
            <a:pPr>
              <a:lnSpc>
                <a:spcPct val="90000"/>
              </a:lnSpc>
            </a:pPr>
            <a:r>
              <a:rPr lang="en-GB" sz="3400"/>
              <a:t>Online Exams and AEP: difficulties before and during the exam</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685801" y="1371600"/>
            <a:ext cx="7772400" cy="4688069"/>
          </a:xfrm>
        </p:spPr>
        <p:txBody>
          <a:bodyPr/>
          <a:lstStyle/>
          <a:p>
            <a:r>
              <a:rPr lang="en-GB" sz="2000"/>
              <a:t>If you experience an unforeseen problem either just before or during an online exam, such as a power outage, or a sudden illness/accident, you must immediately report this via the Tabula Mitigating Circumstances function.</a:t>
            </a:r>
          </a:p>
          <a:p>
            <a:r>
              <a:rPr lang="en-GB" sz="2000"/>
              <a:t>If you are still able to submit your work on AEP within the given time, you should do so.</a:t>
            </a:r>
            <a:endParaRPr lang="en-GB" sz="2000">
              <a:cs typeface="Calibri"/>
            </a:endParaRPr>
          </a:p>
          <a:p>
            <a:r>
              <a:rPr lang="en-GB" sz="2000"/>
              <a:t>If you have experienced a problem and are unable to submit your work on AEP within the given time, </a:t>
            </a:r>
            <a:r>
              <a:rPr lang="en-GB" sz="2000">
                <a:ea typeface="+mn-lt"/>
                <a:cs typeface="+mn-lt"/>
              </a:rPr>
              <a:t>you should submit your paper along with your mitigation evidence through the Mitigation Circumstances function in Tabula. </a:t>
            </a:r>
            <a:endParaRPr lang="en-GB" sz="2000"/>
          </a:p>
          <a:p>
            <a:r>
              <a:rPr lang="en-GB" sz="2000"/>
              <a:t>Please do not email individual members of staff about the issue or send them your work.</a:t>
            </a:r>
            <a:endParaRPr lang="en-GB" sz="2000">
              <a:cs typeface="Calibri"/>
            </a:endParaRPr>
          </a:p>
          <a:p>
            <a:r>
              <a:rPr lang="en-GB" sz="2000"/>
              <a:t>The Exam Board for your course will then take your issues into account when considering your exam performance. </a:t>
            </a:r>
            <a:endParaRPr lang="en-GB" sz="2000">
              <a:cs typeface="Calibri"/>
            </a:endParaRPr>
          </a:p>
          <a:p>
            <a:pPr marL="0" indent="0">
              <a:buNone/>
            </a:pPr>
            <a:endParaRPr lang="en-GB" sz="20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8</a:t>
            </a:fld>
            <a:endParaRPr lang="en-GB" altLang="en-US"/>
          </a:p>
        </p:txBody>
      </p:sp>
    </p:spTree>
    <p:extLst>
      <p:ext uri="{BB962C8B-B14F-4D97-AF65-F5344CB8AC3E}">
        <p14:creationId xmlns:p14="http://schemas.microsoft.com/office/powerpoint/2010/main" val="746065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261156" y="186136"/>
            <a:ext cx="8508449" cy="1066800"/>
          </a:xfrm>
        </p:spPr>
        <p:txBody>
          <a:bodyPr wrap="square" anchor="ctr">
            <a:normAutofit/>
          </a:bodyPr>
          <a:lstStyle/>
          <a:p>
            <a:pPr>
              <a:lnSpc>
                <a:spcPct val="90000"/>
              </a:lnSpc>
            </a:pPr>
            <a:r>
              <a:rPr lang="en-GB" sz="3400"/>
              <a:t>Online Exams and AEP: submitting your paper</a:t>
            </a:r>
          </a:p>
        </p:txBody>
      </p:sp>
      <p:sp>
        <p:nvSpPr>
          <p:cNvPr id="71" name="Content Placeholder 3">
            <a:extLst>
              <a:ext uri="{FF2B5EF4-FFF2-40B4-BE49-F238E27FC236}">
                <a16:creationId xmlns:a16="http://schemas.microsoft.com/office/drawing/2014/main" id="{82934FA1-C1E7-4752-BDC1-132E1AC99B7E}"/>
              </a:ext>
            </a:extLst>
          </p:cNvPr>
          <p:cNvSpPr>
            <a:spLocks noGrp="1"/>
          </p:cNvSpPr>
          <p:nvPr>
            <p:ph sz="half" idx="2"/>
          </p:nvPr>
        </p:nvSpPr>
        <p:spPr>
          <a:xfrm>
            <a:off x="452246" y="1143818"/>
            <a:ext cx="8239508" cy="4893313"/>
          </a:xfrm>
        </p:spPr>
        <p:txBody>
          <a:bodyPr/>
          <a:lstStyle/>
          <a:p>
            <a:r>
              <a:rPr lang="en-GB" sz="2200"/>
              <a:t>You are responsible for the papers you upload; you must ensure you submit the correct papers.</a:t>
            </a:r>
            <a:endParaRPr lang="en-GB" sz="2200">
              <a:cs typeface="Calibri"/>
            </a:endParaRPr>
          </a:p>
          <a:p>
            <a:r>
              <a:rPr lang="en-GB" sz="2200"/>
              <a:t>You must submit your exam paper as a Word document; do not convert it to another format.</a:t>
            </a:r>
            <a:endParaRPr lang="en-GB" sz="2200">
              <a:cs typeface="Calibri"/>
            </a:endParaRPr>
          </a:p>
          <a:p>
            <a:r>
              <a:rPr lang="en-GB" sz="2200"/>
              <a:t>If you have more than one file to upload (some exam papers with multiple choice elements ask you to submit answers on an Excel file as well as the Word exam paper), you may upload them at the same time or one after the other.</a:t>
            </a:r>
            <a:endParaRPr lang="en-GB" sz="2200">
              <a:cs typeface="Calibri"/>
            </a:endParaRPr>
          </a:p>
          <a:p>
            <a:r>
              <a:rPr lang="en-GB" sz="2200"/>
              <a:t>Once you have submitted and signed off your paper you will not be able to withdraw and replace it.</a:t>
            </a:r>
            <a:endParaRPr lang="en-GB" sz="2200">
              <a:cs typeface="Calibri"/>
            </a:endParaRPr>
          </a:p>
          <a:p>
            <a:r>
              <a:rPr lang="en-GB" sz="2200"/>
              <a:t>AEP will not permit you to submit and upload your exam paper after the designated time for your exam has expired.</a:t>
            </a:r>
            <a:endParaRPr lang="en-GB" sz="2200">
              <a:cs typeface="Calibri"/>
            </a:endParaRPr>
          </a:p>
          <a:p>
            <a:pPr>
              <a:buChar char="•"/>
            </a:pPr>
            <a:endParaRPr lang="en-GB" sz="2400"/>
          </a:p>
          <a:p>
            <a:pPr marL="0" indent="0">
              <a:buNone/>
            </a:pPr>
            <a:endParaRPr lang="en-GB" sz="2400"/>
          </a:p>
          <a:p>
            <a:pPr marL="0" indent="0">
              <a:buClr>
                <a:srgbClr val="3399FF"/>
              </a:buClr>
              <a:buNone/>
            </a:pPr>
            <a:endParaRPr lang="en-US"/>
          </a:p>
        </p:txBody>
      </p:sp>
      <p:sp>
        <p:nvSpPr>
          <p:cNvPr id="73" name="Slide Number Placeholder 4">
            <a:extLst>
              <a:ext uri="{FF2B5EF4-FFF2-40B4-BE49-F238E27FC236}">
                <a16:creationId xmlns:a16="http://schemas.microsoft.com/office/drawing/2014/main" id="{FC4F7573-C601-4716-8988-A40B6F28E15A}"/>
              </a:ext>
            </a:extLst>
          </p:cNvPr>
          <p:cNvSpPr>
            <a:spLocks noGrp="1"/>
          </p:cNvSpPr>
          <p:nvPr>
            <p:ph type="sldNum" sz="quarter" idx="12"/>
          </p:nvPr>
        </p:nvSpPr>
        <p:spPr>
          <a:xfrm>
            <a:off x="7010400" y="5562600"/>
            <a:ext cx="1905000" cy="457200"/>
          </a:xfrm>
        </p:spPr>
        <p:txBody>
          <a:bodyPr/>
          <a:lstStyle/>
          <a:p>
            <a:pPr>
              <a:spcAft>
                <a:spcPts val="600"/>
              </a:spcAft>
              <a:defRPr/>
            </a:pPr>
            <a:fld id="{8A76B3E9-7FF0-4902-80F9-E8997D5A0E30}" type="slidenum">
              <a:rPr lang="en-GB" altLang="en-US"/>
              <a:pPr>
                <a:spcAft>
                  <a:spcPts val="600"/>
                </a:spcAft>
                <a:defRPr/>
              </a:pPr>
              <a:t>9</a:t>
            </a:fld>
            <a:endParaRPr lang="en-GB" altLang="en-US"/>
          </a:p>
        </p:txBody>
      </p:sp>
    </p:spTree>
    <p:extLst>
      <p:ext uri="{BB962C8B-B14F-4D97-AF65-F5344CB8AC3E}">
        <p14:creationId xmlns:p14="http://schemas.microsoft.com/office/powerpoint/2010/main" val="18513822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24efeb2a-9cf7-4c4b-9b06-662ea53c7112"/>
</p:tagLst>
</file>

<file path=ppt/theme/theme1.xml><?xml version="1.0" encoding="utf-8"?>
<a:theme xmlns:a="http://schemas.openxmlformats.org/drawingml/2006/main" name="template_warwick_skyblue_2810">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57BDCE71B176E408035376B7818CEAB" ma:contentTypeVersion="8" ma:contentTypeDescription="Create a new document." ma:contentTypeScope="" ma:versionID="58daa68cf32f371f5645ba0af4a553d1">
  <xsd:schema xmlns:xsd="http://www.w3.org/2001/XMLSchema" xmlns:xs="http://www.w3.org/2001/XMLSchema" xmlns:p="http://schemas.microsoft.com/office/2006/metadata/properties" xmlns:ns3="bed97e15-e161-498e-a1c0-2d40e2dfb5c6" xmlns:ns4="367a0e5e-a9e0-4540-b9d6-75c1bc79f3cc" targetNamespace="http://schemas.microsoft.com/office/2006/metadata/properties" ma:root="true" ma:fieldsID="4e0a0b325281f8275c4ecb1896de677e" ns3:_="" ns4:_="">
    <xsd:import namespace="bed97e15-e161-498e-a1c0-2d40e2dfb5c6"/>
    <xsd:import namespace="367a0e5e-a9e0-4540-b9d6-75c1bc79f3cc"/>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d97e15-e161-498e-a1c0-2d40e2dfb5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67a0e5e-a9e0-4540-b9d6-75c1bc79f3c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722627-64BB-4F51-A7C0-D97D4F49B039}">
  <ds:schemaRefs>
    <ds:schemaRef ds:uri="http://schemas.microsoft.com/office/2006/documentManagement/types"/>
    <ds:schemaRef ds:uri="http://purl.org/dc/terms/"/>
    <ds:schemaRef ds:uri="367a0e5e-a9e0-4540-b9d6-75c1bc79f3cc"/>
    <ds:schemaRef ds:uri="http://purl.org/dc/dcmitype/"/>
    <ds:schemaRef ds:uri="http://schemas.microsoft.com/office/infopath/2007/PartnerControls"/>
    <ds:schemaRef ds:uri="http://schemas.openxmlformats.org/package/2006/metadata/core-properties"/>
    <ds:schemaRef ds:uri="http://purl.org/dc/elements/1.1/"/>
    <ds:schemaRef ds:uri="bed97e15-e161-498e-a1c0-2d40e2dfb5c6"/>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7900406A-390E-41B2-AB92-D27AD25A6296}">
  <ds:schemaRefs>
    <ds:schemaRef ds:uri="367a0e5e-a9e0-4540-b9d6-75c1bc79f3cc"/>
    <ds:schemaRef ds:uri="bed97e15-e161-498e-a1c0-2d40e2dfb5c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8FCB1AD-6C41-4ACD-BCF6-5B71A9DD37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TotalTime>
  <Words>2833</Words>
  <Application>Microsoft Office PowerPoint</Application>
  <PresentationFormat>On-screen Show (4:3)</PresentationFormat>
  <Paragraphs>249</Paragraphs>
  <Slides>26</Slides>
  <Notes>21</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26</vt:i4>
      </vt:variant>
    </vt:vector>
  </HeadingPairs>
  <TitlesOfParts>
    <vt:vector size="39" baseType="lpstr">
      <vt:lpstr>Arial</vt:lpstr>
      <vt:lpstr>Avenir Next</vt:lpstr>
      <vt:lpstr>Avenir Next Demi Bold</vt:lpstr>
      <vt:lpstr>Avenir Next Medium</vt:lpstr>
      <vt:lpstr>Calibri</vt:lpstr>
      <vt:lpstr>Times New Roman</vt:lpstr>
      <vt:lpstr>Wingdings</vt:lpstr>
      <vt:lpstr>Wingdings 2</vt:lpstr>
      <vt:lpstr>Wingdings,Sans-Serif</vt:lpstr>
      <vt:lpstr>template_warwick_skyblue_2810</vt:lpstr>
      <vt:lpstr>1_Custom Design</vt:lpstr>
      <vt:lpstr>Custom Design</vt:lpstr>
      <vt:lpstr>Office Theme</vt:lpstr>
      <vt:lpstr>PowerPoint Presentation</vt:lpstr>
      <vt:lpstr>By the end of this session, you will know:</vt:lpstr>
      <vt:lpstr>Online exams for summer 2021</vt:lpstr>
      <vt:lpstr>Online exams and AEP: Timings (1)</vt:lpstr>
      <vt:lpstr>Online exams and AEP: Timings (2)</vt:lpstr>
      <vt:lpstr>Online Exams and AEP: resources permitted</vt:lpstr>
      <vt:lpstr>Online Exams and AEP: academic integrity</vt:lpstr>
      <vt:lpstr>Online Exams and AEP: difficulties before and during the exam</vt:lpstr>
      <vt:lpstr>Online Exams and AEP: submitting your paper</vt:lpstr>
      <vt:lpstr>Online Exams and AEP: Common pitfalls</vt:lpstr>
      <vt:lpstr>Preparing for online exams: Overview</vt:lpstr>
      <vt:lpstr>Preparing for online exams: exam timetable</vt:lpstr>
      <vt:lpstr>Preparing for online exams: revision</vt:lpstr>
      <vt:lpstr>Preparing for online exams: your exam workspace</vt:lpstr>
      <vt:lpstr>Preparing for online exams: equipment, devices and software (1)</vt:lpstr>
      <vt:lpstr>Preparing for online exams: equipment, devices and software (2)</vt:lpstr>
      <vt:lpstr>Preparing for online exams: photographing and inserting handwritten work </vt:lpstr>
      <vt:lpstr>Preparing for online exams: mathematical expressions</vt:lpstr>
      <vt:lpstr>Preparing for online exams: Economics Year 2 Mock Exam Paper</vt:lpstr>
      <vt:lpstr>PowerPoint Presentation</vt:lpstr>
      <vt:lpstr>Progressing from Year 2 to final year: resit exams</vt:lpstr>
      <vt:lpstr>Degree Classification</vt:lpstr>
      <vt:lpstr>Degree Classification: Borderline Zones</vt:lpstr>
      <vt:lpstr>Exams Support available: Exam Resources web page</vt:lpstr>
      <vt:lpstr>Exams Support available: more sources of support</vt:lpstr>
      <vt:lpstr>Exams Support available: Covid-19 specific sources of support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Taylor, Kelly</dc:creator>
  <cp:lastModifiedBy>White, Charlotte</cp:lastModifiedBy>
  <cp:revision>278</cp:revision>
  <dcterms:created xsi:type="dcterms:W3CDTF">2021-01-21T10:24:48Z</dcterms:created>
  <dcterms:modified xsi:type="dcterms:W3CDTF">2021-02-24T09:50:16Z</dcterms:modified>
</cp:coreProperties>
</file>