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4"/>
    <p:sldMasterId id="2147483695" r:id="rId5"/>
    <p:sldMasterId id="2147483660" r:id="rId6"/>
    <p:sldMasterId id="2147483708" r:id="rId7"/>
  </p:sldMasterIdLst>
  <p:notesMasterIdLst>
    <p:notesMasterId r:id="rId39"/>
  </p:notesMasterIdLst>
  <p:handoutMasterIdLst>
    <p:handoutMasterId r:id="rId40"/>
  </p:handoutMasterIdLst>
  <p:sldIdLst>
    <p:sldId id="309" r:id="rId8"/>
    <p:sldId id="275" r:id="rId9"/>
    <p:sldId id="331" r:id="rId10"/>
    <p:sldId id="354" r:id="rId11"/>
    <p:sldId id="414" r:id="rId12"/>
    <p:sldId id="334" r:id="rId13"/>
    <p:sldId id="335" r:id="rId14"/>
    <p:sldId id="339" r:id="rId15"/>
    <p:sldId id="435" r:id="rId16"/>
    <p:sldId id="430" r:id="rId17"/>
    <p:sldId id="340" r:id="rId18"/>
    <p:sldId id="424" r:id="rId19"/>
    <p:sldId id="341" r:id="rId20"/>
    <p:sldId id="342" r:id="rId21"/>
    <p:sldId id="343" r:id="rId22"/>
    <p:sldId id="431" r:id="rId23"/>
    <p:sldId id="432" r:id="rId24"/>
    <p:sldId id="433" r:id="rId25"/>
    <p:sldId id="345" r:id="rId26"/>
    <p:sldId id="429" r:id="rId27"/>
    <p:sldId id="436" r:id="rId28"/>
    <p:sldId id="437" r:id="rId29"/>
    <p:sldId id="346" r:id="rId30"/>
    <p:sldId id="420" r:id="rId31"/>
    <p:sldId id="422" r:id="rId32"/>
    <p:sldId id="349" r:id="rId33"/>
    <p:sldId id="327" r:id="rId34"/>
    <p:sldId id="426" r:id="rId35"/>
    <p:sldId id="328" r:id="rId36"/>
    <p:sldId id="427" r:id="rId37"/>
    <p:sldId id="428" r:id="rId38"/>
  </p:sldIdLst>
  <p:sldSz cx="9144000" cy="6858000" type="screen4x3"/>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mith, Jeremy" initials="SJ" lastIdx="17" clrIdx="0">
    <p:extLst>
      <p:ext uri="{19B8F6BF-5375-455C-9EA6-DF929625EA0E}">
        <p15:presenceInfo xmlns:p15="http://schemas.microsoft.com/office/powerpoint/2012/main" userId="S-1-5-21-94802787-2259107539-412602403-326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3399FF"/>
    <a:srgbClr val="99CCFF"/>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175" autoAdjust="0"/>
  </p:normalViewPr>
  <p:slideViewPr>
    <p:cSldViewPr snapToGrid="0">
      <p:cViewPr varScale="1">
        <p:scale>
          <a:sx n="90" d="100"/>
          <a:sy n="90" d="100"/>
        </p:scale>
        <p:origin x="2214" y="12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presProps" Target="pres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microsoft.com/office/2016/11/relationships/changesInfo" Target="changesInfos/changesInfo1.xml"/><Relationship Id="rId20" Type="http://schemas.openxmlformats.org/officeDocument/2006/relationships/slide" Target="slides/slide13.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alis Isaac, Alexander" userId="2590713d-f05d-447d-97fd-881669a665c0" providerId="ADAL" clId="{5FDDD50D-225D-485E-8F25-FFDD7CC1EC62}"/>
    <pc:docChg chg="custSel modSld">
      <pc:chgData name="Karalis Isaac, Alexander" userId="2590713d-f05d-447d-97fd-881669a665c0" providerId="ADAL" clId="{5FDDD50D-225D-485E-8F25-FFDD7CC1EC62}" dt="2024-02-28T13:45:06.617" v="1019" actId="20577"/>
      <pc:docMkLst>
        <pc:docMk/>
      </pc:docMkLst>
      <pc:sldChg chg="modNotesTx">
        <pc:chgData name="Karalis Isaac, Alexander" userId="2590713d-f05d-447d-97fd-881669a665c0" providerId="ADAL" clId="{5FDDD50D-225D-485E-8F25-FFDD7CC1EC62}" dt="2024-02-28T13:45:06.617" v="1019" actId="20577"/>
        <pc:sldMkLst>
          <pc:docMk/>
          <pc:sldMk cId="2384945096" sldId="43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2000" b="1" dirty="0"/>
              <a:t>November 2022/23</a:t>
            </a:r>
          </a:p>
        </c:rich>
      </c:tx>
      <c:layout>
        <c:manualLayout>
          <c:xMode val="edge"/>
          <c:yMode val="edge"/>
          <c:x val="0.25725534103701186"/>
          <c:y val="2.6827989493567832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Distinction</c:v>
                </c:pt>
              </c:strCache>
            </c:strRef>
          </c:tx>
          <c:spPr>
            <a:solidFill>
              <a:schemeClr val="accent1"/>
            </a:solidFill>
            <a:ln>
              <a:noFill/>
            </a:ln>
            <a:effectLst/>
          </c:spPr>
          <c:invertIfNegative val="0"/>
          <c:cat>
            <c:numRef>
              <c:f>Sheet1!$A$2</c:f>
              <c:numCache>
                <c:formatCode>General</c:formatCode>
                <c:ptCount val="1"/>
              </c:numCache>
            </c:numRef>
          </c:cat>
          <c:val>
            <c:numRef>
              <c:f>Sheet1!$B$2</c:f>
              <c:numCache>
                <c:formatCode>General</c:formatCode>
                <c:ptCount val="1"/>
                <c:pt idx="0">
                  <c:v>31</c:v>
                </c:pt>
              </c:numCache>
            </c:numRef>
          </c:val>
          <c:extLst>
            <c:ext xmlns:c16="http://schemas.microsoft.com/office/drawing/2014/chart" uri="{C3380CC4-5D6E-409C-BE32-E72D297353CC}">
              <c16:uniqueId val="{00000000-CF16-403B-A70C-2D33DCCCB61D}"/>
            </c:ext>
          </c:extLst>
        </c:ser>
        <c:ser>
          <c:idx val="1"/>
          <c:order val="1"/>
          <c:tx>
            <c:strRef>
              <c:f>Sheet1!$C$1</c:f>
              <c:strCache>
                <c:ptCount val="1"/>
                <c:pt idx="0">
                  <c:v>Merit</c:v>
                </c:pt>
              </c:strCache>
            </c:strRef>
          </c:tx>
          <c:spPr>
            <a:solidFill>
              <a:schemeClr val="accent2"/>
            </a:solidFill>
            <a:ln>
              <a:noFill/>
            </a:ln>
            <a:effectLst/>
          </c:spPr>
          <c:invertIfNegative val="0"/>
          <c:cat>
            <c:numRef>
              <c:f>Sheet1!$A$2</c:f>
              <c:numCache>
                <c:formatCode>General</c:formatCode>
                <c:ptCount val="1"/>
              </c:numCache>
            </c:numRef>
          </c:cat>
          <c:val>
            <c:numRef>
              <c:f>Sheet1!$C$2</c:f>
              <c:numCache>
                <c:formatCode>General</c:formatCode>
                <c:ptCount val="1"/>
                <c:pt idx="0">
                  <c:v>53</c:v>
                </c:pt>
              </c:numCache>
            </c:numRef>
          </c:val>
          <c:extLst>
            <c:ext xmlns:c16="http://schemas.microsoft.com/office/drawing/2014/chart" uri="{C3380CC4-5D6E-409C-BE32-E72D297353CC}">
              <c16:uniqueId val="{00000001-CF16-403B-A70C-2D33DCCCB61D}"/>
            </c:ext>
          </c:extLst>
        </c:ser>
        <c:ser>
          <c:idx val="2"/>
          <c:order val="2"/>
          <c:tx>
            <c:strRef>
              <c:f>Sheet1!$D$1</c:f>
              <c:strCache>
                <c:ptCount val="1"/>
                <c:pt idx="0">
                  <c:v>Pass</c:v>
                </c:pt>
              </c:strCache>
            </c:strRef>
          </c:tx>
          <c:spPr>
            <a:solidFill>
              <a:srgbClr val="CCECFF"/>
            </a:solidFill>
            <a:ln>
              <a:solidFill>
                <a:srgbClr val="FF0000"/>
              </a:solidFill>
            </a:ln>
            <a:effectLst/>
          </c:spPr>
          <c:invertIfNegative val="0"/>
          <c:dPt>
            <c:idx val="0"/>
            <c:invertIfNegative val="0"/>
            <c:bubble3D val="0"/>
            <c:spPr>
              <a:solidFill>
                <a:srgbClr val="CCECFF"/>
              </a:solidFill>
              <a:ln>
                <a:noFill/>
              </a:ln>
              <a:effectLst/>
            </c:spPr>
            <c:extLst>
              <c:ext xmlns:c16="http://schemas.microsoft.com/office/drawing/2014/chart" uri="{C3380CC4-5D6E-409C-BE32-E72D297353CC}">
                <c16:uniqueId val="{00000003-CF16-403B-A70C-2D33DCCCB61D}"/>
              </c:ext>
            </c:extLst>
          </c:dPt>
          <c:cat>
            <c:numRef>
              <c:f>Sheet1!$A$2</c:f>
              <c:numCache>
                <c:formatCode>General</c:formatCode>
                <c:ptCount val="1"/>
              </c:numCache>
            </c:numRef>
          </c:cat>
          <c:val>
            <c:numRef>
              <c:f>Sheet1!$D$2</c:f>
              <c:numCache>
                <c:formatCode>General</c:formatCode>
                <c:ptCount val="1"/>
                <c:pt idx="0">
                  <c:v>11</c:v>
                </c:pt>
              </c:numCache>
            </c:numRef>
          </c:val>
          <c:extLst>
            <c:ext xmlns:c16="http://schemas.microsoft.com/office/drawing/2014/chart" uri="{C3380CC4-5D6E-409C-BE32-E72D297353CC}">
              <c16:uniqueId val="{00000004-CF16-403B-A70C-2D33DCCCB61D}"/>
            </c:ext>
          </c:extLst>
        </c:ser>
        <c:ser>
          <c:idx val="3"/>
          <c:order val="3"/>
          <c:tx>
            <c:strRef>
              <c:f>Sheet1!$E$1</c:f>
              <c:strCache>
                <c:ptCount val="1"/>
                <c:pt idx="0">
                  <c:v>Pending</c:v>
                </c:pt>
              </c:strCache>
            </c:strRef>
          </c:tx>
          <c:spPr>
            <a:solidFill>
              <a:schemeClr val="accent4"/>
            </a:solidFill>
            <a:ln>
              <a:noFill/>
            </a:ln>
            <a:effectLst/>
          </c:spPr>
          <c:invertIfNegative val="0"/>
          <c:cat>
            <c:numRef>
              <c:f>Sheet1!$A$2</c:f>
              <c:numCache>
                <c:formatCode>General</c:formatCode>
                <c:ptCount val="1"/>
              </c:numCache>
            </c:numRef>
          </c:cat>
          <c:val>
            <c:numRef>
              <c:f>Sheet1!$E$2</c:f>
              <c:numCache>
                <c:formatCode>General</c:formatCode>
                <c:ptCount val="1"/>
                <c:pt idx="0">
                  <c:v>5</c:v>
                </c:pt>
              </c:numCache>
            </c:numRef>
          </c:val>
          <c:extLst>
            <c:ext xmlns:c16="http://schemas.microsoft.com/office/drawing/2014/chart" uri="{C3380CC4-5D6E-409C-BE32-E72D297353CC}">
              <c16:uniqueId val="{00000005-CF16-403B-A70C-2D33DCCCB61D}"/>
            </c:ext>
          </c:extLst>
        </c:ser>
        <c:dLbls>
          <c:showLegendKey val="0"/>
          <c:showVal val="0"/>
          <c:showCatName val="0"/>
          <c:showSerName val="0"/>
          <c:showPercent val="0"/>
          <c:showBubbleSize val="0"/>
        </c:dLbls>
        <c:gapWidth val="150"/>
        <c:axId val="433407856"/>
        <c:axId val="695345352"/>
      </c:barChart>
      <c:catAx>
        <c:axId val="4334078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5345352"/>
        <c:crosses val="autoZero"/>
        <c:auto val="1"/>
        <c:lblAlgn val="ctr"/>
        <c:lblOffset val="100"/>
        <c:noMultiLvlLbl val="0"/>
      </c:catAx>
      <c:valAx>
        <c:axId val="695345352"/>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a:t>Percentage</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33407856"/>
        <c:crosses val="autoZero"/>
        <c:crossBetween val="between"/>
      </c:valAx>
      <c:spPr>
        <a:noFill/>
        <a:ln>
          <a:noFill/>
        </a:ln>
        <a:effectLst/>
      </c:spPr>
    </c:plotArea>
    <c:legend>
      <c:legendPos val="b"/>
      <c:layout>
        <c:manualLayout>
          <c:xMode val="edge"/>
          <c:yMode val="edge"/>
          <c:x val="0.18275386602343333"/>
          <c:y val="0.90805545174755609"/>
          <c:w val="0.72022820114004427"/>
          <c:h val="4.6591130854587368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412169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15</a:t>
            </a:fld>
            <a:endParaRPr lang="en-GB" altLang="en-US"/>
          </a:p>
        </p:txBody>
      </p:sp>
    </p:spTree>
    <p:extLst>
      <p:ext uri="{BB962C8B-B14F-4D97-AF65-F5344CB8AC3E}">
        <p14:creationId xmlns:p14="http://schemas.microsoft.com/office/powerpoint/2010/main" val="2389615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19</a:t>
            </a:fld>
            <a:endParaRPr lang="en-GB" altLang="en-US"/>
          </a:p>
        </p:txBody>
      </p:sp>
    </p:spTree>
    <p:extLst>
      <p:ext uri="{BB962C8B-B14F-4D97-AF65-F5344CB8AC3E}">
        <p14:creationId xmlns:p14="http://schemas.microsoft.com/office/powerpoint/2010/main" val="3558088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20</a:t>
            </a:fld>
            <a:endParaRPr lang="en-GB" altLang="en-US"/>
          </a:p>
        </p:txBody>
      </p:sp>
    </p:spTree>
    <p:extLst>
      <p:ext uri="{BB962C8B-B14F-4D97-AF65-F5344CB8AC3E}">
        <p14:creationId xmlns:p14="http://schemas.microsoft.com/office/powerpoint/2010/main" val="24074053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21</a:t>
            </a:fld>
            <a:endParaRPr lang="en-GB" altLang="en-US"/>
          </a:p>
        </p:txBody>
      </p:sp>
    </p:spTree>
    <p:extLst>
      <p:ext uri="{BB962C8B-B14F-4D97-AF65-F5344CB8AC3E}">
        <p14:creationId xmlns:p14="http://schemas.microsoft.com/office/powerpoint/2010/main" val="4160591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are experiencing technical problems, and are seeking an extension of upload time due to tech issues, YOU MUST CONTACT THE PGO WITHIN THE WAS EXAM TIMEFRAME</a:t>
            </a:r>
          </a:p>
          <a:p>
            <a:r>
              <a:rPr lang="en-GB" dirty="0"/>
              <a:t>This is the only way your upload time can be extended. You must email PGO, not system administrators. At the upload deadline PGO lose the ability to extend uploads and won’t do it for any requests received even 1s after the exam closes.</a:t>
            </a:r>
          </a:p>
          <a:p>
            <a:r>
              <a:rPr lang="en-GB" dirty="0"/>
              <a:t>This means the last 2-3 mins are for the computer. If you realise at the end of the 25min that your uploads are not working we cant help you. Start upload within time and email within time if there is a problem.</a:t>
            </a:r>
          </a:p>
          <a:p>
            <a:r>
              <a:rPr lang="en-GB" dirty="0"/>
              <a:t>Because your upload time is extended, does not mean claim of tech </a:t>
            </a:r>
            <a:r>
              <a:rPr lang="en-GB" dirty="0" err="1"/>
              <a:t>mits</a:t>
            </a:r>
            <a:r>
              <a:rPr lang="en-GB" dirty="0"/>
              <a:t> has been accepted. Once the script is uploaded you must follow the steps in tabula and we will consider the claim at the board. </a:t>
            </a:r>
          </a:p>
          <a:p>
            <a:endParaRPr lang="en-GB" dirty="0"/>
          </a:p>
          <a:p>
            <a:r>
              <a:rPr lang="en-GB" dirty="0"/>
              <a:t>In any other way the upload time will finish as normal and you will face FFA or resit as appropriate, depending on </a:t>
            </a:r>
            <a:r>
              <a:rPr lang="en-GB" dirty="0" err="1"/>
              <a:t>mits</a:t>
            </a:r>
            <a:r>
              <a:rPr lang="en-GB" dirty="0"/>
              <a:t>. </a:t>
            </a:r>
          </a:p>
          <a:p>
            <a:endParaRPr lang="en-GB"/>
          </a:p>
          <a:p>
            <a:r>
              <a:rPr lang="en-GB"/>
              <a:t>You </a:t>
            </a:r>
            <a:r>
              <a:rPr lang="en-GB" dirty="0"/>
              <a:t>have to tell us for extensions to uploads, not the WAS system administrators. Priority is inform PGO. (Raise with WAS is helpful for their development processes)</a:t>
            </a:r>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22</a:t>
            </a:fld>
            <a:endParaRPr lang="en-GB" altLang="en-US"/>
          </a:p>
        </p:txBody>
      </p:sp>
    </p:spTree>
    <p:extLst>
      <p:ext uri="{BB962C8B-B14F-4D97-AF65-F5344CB8AC3E}">
        <p14:creationId xmlns:p14="http://schemas.microsoft.com/office/powerpoint/2010/main" val="4272405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23</a:t>
            </a:fld>
            <a:endParaRPr lang="en-GB" altLang="en-US"/>
          </a:p>
        </p:txBody>
      </p:sp>
    </p:spTree>
    <p:extLst>
      <p:ext uri="{BB962C8B-B14F-4D97-AF65-F5344CB8AC3E}">
        <p14:creationId xmlns:p14="http://schemas.microsoft.com/office/powerpoint/2010/main" val="41181833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8D36E4EE-0BEC-8A4D-A89D-1CF6AC65B0E8}"/>
              </a:ext>
            </a:extLst>
          </p:cNvPr>
          <p:cNvSpPr>
            <a:spLocks noGrp="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Time stamped evidence is key</a:t>
            </a:r>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26</a:t>
            </a:fld>
            <a:endParaRPr lang="en-GB" altLang="en-US"/>
          </a:p>
        </p:txBody>
      </p:sp>
    </p:spTree>
    <p:extLst>
      <p:ext uri="{BB962C8B-B14F-4D97-AF65-F5344CB8AC3E}">
        <p14:creationId xmlns:p14="http://schemas.microsoft.com/office/powerpoint/2010/main" val="3723441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128"/>
              </a:defRPr>
            </a:lvl1pPr>
            <a:lvl2pPr marL="744510" indent="-286350">
              <a:defRPr sz="2400">
                <a:solidFill>
                  <a:schemeClr val="tx1"/>
                </a:solidFill>
                <a:latin typeface="Arial" charset="0"/>
                <a:ea typeface="ＭＳ Ｐゴシック" charset="-128"/>
              </a:defRPr>
            </a:lvl2pPr>
            <a:lvl3pPr marL="1145400" indent="-229080">
              <a:defRPr sz="2400">
                <a:solidFill>
                  <a:schemeClr val="tx1"/>
                </a:solidFill>
                <a:latin typeface="Arial" charset="0"/>
                <a:ea typeface="ＭＳ Ｐゴシック" charset="-128"/>
              </a:defRPr>
            </a:lvl3pPr>
            <a:lvl4pPr marL="1603560" indent="-229080">
              <a:defRPr sz="2400">
                <a:solidFill>
                  <a:schemeClr val="tx1"/>
                </a:solidFill>
                <a:latin typeface="Arial" charset="0"/>
                <a:ea typeface="ＭＳ Ｐゴシック" charset="-128"/>
              </a:defRPr>
            </a:lvl4pPr>
            <a:lvl5pPr marL="2061721" indent="-229080">
              <a:defRPr sz="2400">
                <a:solidFill>
                  <a:schemeClr val="tx1"/>
                </a:solidFill>
                <a:latin typeface="Arial" charset="0"/>
                <a:ea typeface="ＭＳ Ｐゴシック" charset="-128"/>
              </a:defRPr>
            </a:lvl5pPr>
            <a:lvl6pPr marL="2519881" indent="-229080" algn="ctr" eaLnBrk="0" fontAlgn="base" hangingPunct="0">
              <a:spcBef>
                <a:spcPct val="0"/>
              </a:spcBef>
              <a:spcAft>
                <a:spcPct val="0"/>
              </a:spcAft>
              <a:defRPr sz="2400">
                <a:solidFill>
                  <a:schemeClr val="tx1"/>
                </a:solidFill>
                <a:latin typeface="Arial" charset="0"/>
                <a:ea typeface="ＭＳ Ｐゴシック" charset="-128"/>
              </a:defRPr>
            </a:lvl6pPr>
            <a:lvl7pPr marL="2978041" indent="-229080" algn="ctr" eaLnBrk="0" fontAlgn="base" hangingPunct="0">
              <a:spcBef>
                <a:spcPct val="0"/>
              </a:spcBef>
              <a:spcAft>
                <a:spcPct val="0"/>
              </a:spcAft>
              <a:defRPr sz="2400">
                <a:solidFill>
                  <a:schemeClr val="tx1"/>
                </a:solidFill>
                <a:latin typeface="Arial" charset="0"/>
                <a:ea typeface="ＭＳ Ｐゴシック" charset="-128"/>
              </a:defRPr>
            </a:lvl7pPr>
            <a:lvl8pPr marL="3436201" indent="-229080" algn="ctr" eaLnBrk="0" fontAlgn="base" hangingPunct="0">
              <a:spcBef>
                <a:spcPct val="0"/>
              </a:spcBef>
              <a:spcAft>
                <a:spcPct val="0"/>
              </a:spcAft>
              <a:defRPr sz="2400">
                <a:solidFill>
                  <a:schemeClr val="tx1"/>
                </a:solidFill>
                <a:latin typeface="Arial" charset="0"/>
                <a:ea typeface="ＭＳ Ｐゴシック" charset="-128"/>
              </a:defRPr>
            </a:lvl8pPr>
            <a:lvl9pPr marL="3894361" indent="-229080" algn="ctr" eaLnBrk="0" fontAlgn="base" hangingPunct="0">
              <a:spcBef>
                <a:spcPct val="0"/>
              </a:spcBef>
              <a:spcAft>
                <a:spcPct val="0"/>
              </a:spcAft>
              <a:defRPr sz="2400">
                <a:solidFill>
                  <a:schemeClr val="tx1"/>
                </a:solidFill>
                <a:latin typeface="Arial" charset="0"/>
                <a:ea typeface="ＭＳ Ｐゴシック" charset="-128"/>
              </a:defRPr>
            </a:lvl9pPr>
          </a:lstStyle>
          <a:p>
            <a:fld id="{7D4AAD08-3CC0-4B53-8C18-84EB3A18274D}" type="slidenum">
              <a:rPr lang="en-US" altLang="en-US" sz="1200"/>
              <a:pPr/>
              <a:t>27</a:t>
            </a:fld>
            <a:endParaRPr lang="en-US" altLang="en-US" sz="1200"/>
          </a:p>
        </p:txBody>
      </p:sp>
      <p:sp>
        <p:nvSpPr>
          <p:cNvPr id="31747" name="Rectangle 2"/>
          <p:cNvSpPr>
            <a:spLocks noGrp="1" noRot="1" noChangeAspect="1" noChangeArrowheads="1" noTextEdit="1"/>
          </p:cNvSpPr>
          <p:nvPr>
            <p:ph type="sldImg"/>
          </p:nvPr>
        </p:nvSpPr>
        <p:spPr>
          <a:xfrm>
            <a:off x="920750" y="746125"/>
            <a:ext cx="4960938" cy="372110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4263033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128"/>
              </a:defRPr>
            </a:lvl1pPr>
            <a:lvl2pPr marL="744510" indent="-286350">
              <a:defRPr sz="2400">
                <a:solidFill>
                  <a:schemeClr val="tx1"/>
                </a:solidFill>
                <a:latin typeface="Arial" charset="0"/>
                <a:ea typeface="ＭＳ Ｐゴシック" charset="-128"/>
              </a:defRPr>
            </a:lvl2pPr>
            <a:lvl3pPr marL="1145400" indent="-229080">
              <a:defRPr sz="2400">
                <a:solidFill>
                  <a:schemeClr val="tx1"/>
                </a:solidFill>
                <a:latin typeface="Arial" charset="0"/>
                <a:ea typeface="ＭＳ Ｐゴシック" charset="-128"/>
              </a:defRPr>
            </a:lvl3pPr>
            <a:lvl4pPr marL="1603560" indent="-229080">
              <a:defRPr sz="2400">
                <a:solidFill>
                  <a:schemeClr val="tx1"/>
                </a:solidFill>
                <a:latin typeface="Arial" charset="0"/>
                <a:ea typeface="ＭＳ Ｐゴシック" charset="-128"/>
              </a:defRPr>
            </a:lvl4pPr>
            <a:lvl5pPr marL="2061721" indent="-229080">
              <a:defRPr sz="2400">
                <a:solidFill>
                  <a:schemeClr val="tx1"/>
                </a:solidFill>
                <a:latin typeface="Arial" charset="0"/>
                <a:ea typeface="ＭＳ Ｐゴシック" charset="-128"/>
              </a:defRPr>
            </a:lvl5pPr>
            <a:lvl6pPr marL="2519881" indent="-229080" algn="ctr" eaLnBrk="0" fontAlgn="base" hangingPunct="0">
              <a:spcBef>
                <a:spcPct val="0"/>
              </a:spcBef>
              <a:spcAft>
                <a:spcPct val="0"/>
              </a:spcAft>
              <a:defRPr sz="2400">
                <a:solidFill>
                  <a:schemeClr val="tx1"/>
                </a:solidFill>
                <a:latin typeface="Arial" charset="0"/>
                <a:ea typeface="ＭＳ Ｐゴシック" charset="-128"/>
              </a:defRPr>
            </a:lvl6pPr>
            <a:lvl7pPr marL="2978041" indent="-229080" algn="ctr" eaLnBrk="0" fontAlgn="base" hangingPunct="0">
              <a:spcBef>
                <a:spcPct val="0"/>
              </a:spcBef>
              <a:spcAft>
                <a:spcPct val="0"/>
              </a:spcAft>
              <a:defRPr sz="2400">
                <a:solidFill>
                  <a:schemeClr val="tx1"/>
                </a:solidFill>
                <a:latin typeface="Arial" charset="0"/>
                <a:ea typeface="ＭＳ Ｐゴシック" charset="-128"/>
              </a:defRPr>
            </a:lvl7pPr>
            <a:lvl8pPr marL="3436201" indent="-229080" algn="ctr" eaLnBrk="0" fontAlgn="base" hangingPunct="0">
              <a:spcBef>
                <a:spcPct val="0"/>
              </a:spcBef>
              <a:spcAft>
                <a:spcPct val="0"/>
              </a:spcAft>
              <a:defRPr sz="2400">
                <a:solidFill>
                  <a:schemeClr val="tx1"/>
                </a:solidFill>
                <a:latin typeface="Arial" charset="0"/>
                <a:ea typeface="ＭＳ Ｐゴシック" charset="-128"/>
              </a:defRPr>
            </a:lvl8pPr>
            <a:lvl9pPr marL="3894361" indent="-229080" algn="ctr" eaLnBrk="0" fontAlgn="base" hangingPunct="0">
              <a:spcBef>
                <a:spcPct val="0"/>
              </a:spcBef>
              <a:spcAft>
                <a:spcPct val="0"/>
              </a:spcAft>
              <a:defRPr sz="2400">
                <a:solidFill>
                  <a:schemeClr val="tx1"/>
                </a:solidFill>
                <a:latin typeface="Arial" charset="0"/>
                <a:ea typeface="ＭＳ Ｐゴシック" charset="-128"/>
              </a:defRPr>
            </a:lvl9pPr>
          </a:lstStyle>
          <a:p>
            <a:fld id="{7D4AAD08-3CC0-4B53-8C18-84EB3A18274D}" type="slidenum">
              <a:rPr lang="en-US" altLang="en-US" sz="1200"/>
              <a:pPr/>
              <a:t>29</a:t>
            </a:fld>
            <a:endParaRPr lang="en-US" altLang="en-US" sz="1200"/>
          </a:p>
        </p:txBody>
      </p:sp>
      <p:sp>
        <p:nvSpPr>
          <p:cNvPr id="31747" name="Rectangle 2"/>
          <p:cNvSpPr>
            <a:spLocks noGrp="1" noRot="1" noChangeAspect="1" noChangeArrowheads="1" noTextEdit="1"/>
          </p:cNvSpPr>
          <p:nvPr>
            <p:ph type="sldImg"/>
          </p:nvPr>
        </p:nvSpPr>
        <p:spPr>
          <a:xfrm>
            <a:off x="920750" y="746125"/>
            <a:ext cx="4960938" cy="372110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3022116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128"/>
              </a:defRPr>
            </a:lvl1pPr>
            <a:lvl2pPr marL="744510" indent="-286350">
              <a:defRPr sz="2400">
                <a:solidFill>
                  <a:schemeClr val="tx1"/>
                </a:solidFill>
                <a:latin typeface="Arial" charset="0"/>
                <a:ea typeface="ＭＳ Ｐゴシック" charset="-128"/>
              </a:defRPr>
            </a:lvl2pPr>
            <a:lvl3pPr marL="1145400" indent="-229080">
              <a:defRPr sz="2400">
                <a:solidFill>
                  <a:schemeClr val="tx1"/>
                </a:solidFill>
                <a:latin typeface="Arial" charset="0"/>
                <a:ea typeface="ＭＳ Ｐゴシック" charset="-128"/>
              </a:defRPr>
            </a:lvl3pPr>
            <a:lvl4pPr marL="1603560" indent="-229080">
              <a:defRPr sz="2400">
                <a:solidFill>
                  <a:schemeClr val="tx1"/>
                </a:solidFill>
                <a:latin typeface="Arial" charset="0"/>
                <a:ea typeface="ＭＳ Ｐゴシック" charset="-128"/>
              </a:defRPr>
            </a:lvl4pPr>
            <a:lvl5pPr marL="2061721" indent="-229080">
              <a:defRPr sz="2400">
                <a:solidFill>
                  <a:schemeClr val="tx1"/>
                </a:solidFill>
                <a:latin typeface="Arial" charset="0"/>
                <a:ea typeface="ＭＳ Ｐゴシック" charset="-128"/>
              </a:defRPr>
            </a:lvl5pPr>
            <a:lvl6pPr marL="2519881" indent="-229080" algn="ctr" eaLnBrk="0" fontAlgn="base" hangingPunct="0">
              <a:spcBef>
                <a:spcPct val="0"/>
              </a:spcBef>
              <a:spcAft>
                <a:spcPct val="0"/>
              </a:spcAft>
              <a:defRPr sz="2400">
                <a:solidFill>
                  <a:schemeClr val="tx1"/>
                </a:solidFill>
                <a:latin typeface="Arial" charset="0"/>
                <a:ea typeface="ＭＳ Ｐゴシック" charset="-128"/>
              </a:defRPr>
            </a:lvl6pPr>
            <a:lvl7pPr marL="2978041" indent="-229080" algn="ctr" eaLnBrk="0" fontAlgn="base" hangingPunct="0">
              <a:spcBef>
                <a:spcPct val="0"/>
              </a:spcBef>
              <a:spcAft>
                <a:spcPct val="0"/>
              </a:spcAft>
              <a:defRPr sz="2400">
                <a:solidFill>
                  <a:schemeClr val="tx1"/>
                </a:solidFill>
                <a:latin typeface="Arial" charset="0"/>
                <a:ea typeface="ＭＳ Ｐゴシック" charset="-128"/>
              </a:defRPr>
            </a:lvl7pPr>
            <a:lvl8pPr marL="3436201" indent="-229080" algn="ctr" eaLnBrk="0" fontAlgn="base" hangingPunct="0">
              <a:spcBef>
                <a:spcPct val="0"/>
              </a:spcBef>
              <a:spcAft>
                <a:spcPct val="0"/>
              </a:spcAft>
              <a:defRPr sz="2400">
                <a:solidFill>
                  <a:schemeClr val="tx1"/>
                </a:solidFill>
                <a:latin typeface="Arial" charset="0"/>
                <a:ea typeface="ＭＳ Ｐゴシック" charset="-128"/>
              </a:defRPr>
            </a:lvl8pPr>
            <a:lvl9pPr marL="3894361" indent="-229080" algn="ctr" eaLnBrk="0" fontAlgn="base" hangingPunct="0">
              <a:spcBef>
                <a:spcPct val="0"/>
              </a:spcBef>
              <a:spcAft>
                <a:spcPct val="0"/>
              </a:spcAft>
              <a:defRPr sz="2400">
                <a:solidFill>
                  <a:schemeClr val="tx1"/>
                </a:solidFill>
                <a:latin typeface="Arial" charset="0"/>
                <a:ea typeface="ＭＳ Ｐゴシック" charset="-128"/>
              </a:defRPr>
            </a:lvl9pPr>
          </a:lstStyle>
          <a:p>
            <a:fld id="{7D4AAD08-3CC0-4B53-8C18-84EB3A18274D}" type="slidenum">
              <a:rPr lang="en-US" altLang="en-US" sz="1200"/>
              <a:pPr/>
              <a:t>30</a:t>
            </a:fld>
            <a:endParaRPr lang="en-US" altLang="en-US" sz="1200"/>
          </a:p>
        </p:txBody>
      </p:sp>
      <p:sp>
        <p:nvSpPr>
          <p:cNvPr id="31747" name="Rectangle 2"/>
          <p:cNvSpPr>
            <a:spLocks noGrp="1" noRot="1" noChangeAspect="1" noChangeArrowheads="1" noTextEdit="1"/>
          </p:cNvSpPr>
          <p:nvPr>
            <p:ph type="sldImg"/>
          </p:nvPr>
        </p:nvSpPr>
        <p:spPr>
          <a:xfrm>
            <a:off x="920750" y="746125"/>
            <a:ext cx="4960938" cy="372110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36292987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128"/>
              </a:defRPr>
            </a:lvl1pPr>
            <a:lvl2pPr marL="744510" indent="-286350">
              <a:defRPr sz="2400">
                <a:solidFill>
                  <a:schemeClr val="tx1"/>
                </a:solidFill>
                <a:latin typeface="Arial" charset="0"/>
                <a:ea typeface="ＭＳ Ｐゴシック" charset="-128"/>
              </a:defRPr>
            </a:lvl2pPr>
            <a:lvl3pPr marL="1145400" indent="-229080">
              <a:defRPr sz="2400">
                <a:solidFill>
                  <a:schemeClr val="tx1"/>
                </a:solidFill>
                <a:latin typeface="Arial" charset="0"/>
                <a:ea typeface="ＭＳ Ｐゴシック" charset="-128"/>
              </a:defRPr>
            </a:lvl3pPr>
            <a:lvl4pPr marL="1603560" indent="-229080">
              <a:defRPr sz="2400">
                <a:solidFill>
                  <a:schemeClr val="tx1"/>
                </a:solidFill>
                <a:latin typeface="Arial" charset="0"/>
                <a:ea typeface="ＭＳ Ｐゴシック" charset="-128"/>
              </a:defRPr>
            </a:lvl4pPr>
            <a:lvl5pPr marL="2061721" indent="-229080">
              <a:defRPr sz="2400">
                <a:solidFill>
                  <a:schemeClr val="tx1"/>
                </a:solidFill>
                <a:latin typeface="Arial" charset="0"/>
                <a:ea typeface="ＭＳ Ｐゴシック" charset="-128"/>
              </a:defRPr>
            </a:lvl5pPr>
            <a:lvl6pPr marL="2519881" indent="-229080" algn="ctr" eaLnBrk="0" fontAlgn="base" hangingPunct="0">
              <a:spcBef>
                <a:spcPct val="0"/>
              </a:spcBef>
              <a:spcAft>
                <a:spcPct val="0"/>
              </a:spcAft>
              <a:defRPr sz="2400">
                <a:solidFill>
                  <a:schemeClr val="tx1"/>
                </a:solidFill>
                <a:latin typeface="Arial" charset="0"/>
                <a:ea typeface="ＭＳ Ｐゴシック" charset="-128"/>
              </a:defRPr>
            </a:lvl6pPr>
            <a:lvl7pPr marL="2978041" indent="-229080" algn="ctr" eaLnBrk="0" fontAlgn="base" hangingPunct="0">
              <a:spcBef>
                <a:spcPct val="0"/>
              </a:spcBef>
              <a:spcAft>
                <a:spcPct val="0"/>
              </a:spcAft>
              <a:defRPr sz="2400">
                <a:solidFill>
                  <a:schemeClr val="tx1"/>
                </a:solidFill>
                <a:latin typeface="Arial" charset="0"/>
                <a:ea typeface="ＭＳ Ｐゴシック" charset="-128"/>
              </a:defRPr>
            </a:lvl7pPr>
            <a:lvl8pPr marL="3436201" indent="-229080" algn="ctr" eaLnBrk="0" fontAlgn="base" hangingPunct="0">
              <a:spcBef>
                <a:spcPct val="0"/>
              </a:spcBef>
              <a:spcAft>
                <a:spcPct val="0"/>
              </a:spcAft>
              <a:defRPr sz="2400">
                <a:solidFill>
                  <a:schemeClr val="tx1"/>
                </a:solidFill>
                <a:latin typeface="Arial" charset="0"/>
                <a:ea typeface="ＭＳ Ｐゴシック" charset="-128"/>
              </a:defRPr>
            </a:lvl8pPr>
            <a:lvl9pPr marL="3894361" indent="-229080" algn="ctr" eaLnBrk="0" fontAlgn="base" hangingPunct="0">
              <a:spcBef>
                <a:spcPct val="0"/>
              </a:spcBef>
              <a:spcAft>
                <a:spcPct val="0"/>
              </a:spcAft>
              <a:defRPr sz="2400">
                <a:solidFill>
                  <a:schemeClr val="tx1"/>
                </a:solidFill>
                <a:latin typeface="Arial" charset="0"/>
                <a:ea typeface="ＭＳ Ｐゴシック" charset="-128"/>
              </a:defRPr>
            </a:lvl9pPr>
          </a:lstStyle>
          <a:p>
            <a:fld id="{7D4AAD08-3CC0-4B53-8C18-84EB3A18274D}" type="slidenum">
              <a:rPr lang="en-US" altLang="en-US" sz="1200"/>
              <a:pPr/>
              <a:t>31</a:t>
            </a:fld>
            <a:endParaRPr lang="en-US" altLang="en-US" sz="1200"/>
          </a:p>
        </p:txBody>
      </p:sp>
      <p:sp>
        <p:nvSpPr>
          <p:cNvPr id="31747" name="Rectangle 2"/>
          <p:cNvSpPr>
            <a:spLocks noGrp="1" noRot="1" noChangeAspect="1" noChangeArrowheads="1" noTextEdit="1"/>
          </p:cNvSpPr>
          <p:nvPr>
            <p:ph type="sldImg"/>
          </p:nvPr>
        </p:nvSpPr>
        <p:spPr>
          <a:xfrm>
            <a:off x="920750" y="746125"/>
            <a:ext cx="4960938" cy="372110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extLst>
      <p:ext uri="{BB962C8B-B14F-4D97-AF65-F5344CB8AC3E}">
        <p14:creationId xmlns:p14="http://schemas.microsoft.com/office/powerpoint/2010/main" val="3494993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8</a:t>
            </a:fld>
            <a:endParaRPr lang="en-GB" altLang="en-US"/>
          </a:p>
        </p:txBody>
      </p:sp>
    </p:spTree>
    <p:extLst>
      <p:ext uri="{BB962C8B-B14F-4D97-AF65-F5344CB8AC3E}">
        <p14:creationId xmlns:p14="http://schemas.microsoft.com/office/powerpoint/2010/main" val="2591611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9</a:t>
            </a:fld>
            <a:endParaRPr lang="en-GB" altLang="en-US"/>
          </a:p>
        </p:txBody>
      </p:sp>
    </p:spTree>
    <p:extLst>
      <p:ext uri="{BB962C8B-B14F-4D97-AF65-F5344CB8AC3E}">
        <p14:creationId xmlns:p14="http://schemas.microsoft.com/office/powerpoint/2010/main" val="2412143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10</a:t>
            </a:fld>
            <a:endParaRPr lang="en-GB" altLang="en-US"/>
          </a:p>
        </p:txBody>
      </p:sp>
    </p:spTree>
    <p:extLst>
      <p:ext uri="{BB962C8B-B14F-4D97-AF65-F5344CB8AC3E}">
        <p14:creationId xmlns:p14="http://schemas.microsoft.com/office/powerpoint/2010/main" val="3625403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11</a:t>
            </a:fld>
            <a:endParaRPr lang="en-GB" altLang="en-US"/>
          </a:p>
        </p:txBody>
      </p:sp>
    </p:spTree>
    <p:extLst>
      <p:ext uri="{BB962C8B-B14F-4D97-AF65-F5344CB8AC3E}">
        <p14:creationId xmlns:p14="http://schemas.microsoft.com/office/powerpoint/2010/main" val="1292090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12</a:t>
            </a:fld>
            <a:endParaRPr lang="en-GB" altLang="en-US"/>
          </a:p>
        </p:txBody>
      </p:sp>
    </p:spTree>
    <p:extLst>
      <p:ext uri="{BB962C8B-B14F-4D97-AF65-F5344CB8AC3E}">
        <p14:creationId xmlns:p14="http://schemas.microsoft.com/office/powerpoint/2010/main" val="400979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13</a:t>
            </a:fld>
            <a:endParaRPr lang="en-GB" altLang="en-US"/>
          </a:p>
        </p:txBody>
      </p:sp>
    </p:spTree>
    <p:extLst>
      <p:ext uri="{BB962C8B-B14F-4D97-AF65-F5344CB8AC3E}">
        <p14:creationId xmlns:p14="http://schemas.microsoft.com/office/powerpoint/2010/main" val="3642460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14</a:t>
            </a:fld>
            <a:endParaRPr lang="en-GB" altLang="en-US"/>
          </a:p>
        </p:txBody>
      </p:sp>
    </p:spTree>
    <p:extLst>
      <p:ext uri="{BB962C8B-B14F-4D97-AF65-F5344CB8AC3E}">
        <p14:creationId xmlns:p14="http://schemas.microsoft.com/office/powerpoint/2010/main" val="12221739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2" descr="\\MARLON\User57\e\edsnad\Documents\My Pictures\PPt\4-3_split_8-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844"/>
            <a:ext cx="9144000" cy="5369308"/>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112986" y="4221088"/>
            <a:ext cx="7056784" cy="1296144"/>
          </a:xfrm>
        </p:spPr>
        <p:txBody>
          <a:bodyPr/>
          <a:lstStyle>
            <a:lvl1pPr>
              <a:defRPr sz="4000"/>
            </a:lvl1pPr>
          </a:lstStyle>
          <a:p>
            <a:pPr lvl="0"/>
            <a:r>
              <a:rPr lang="en-US" altLang="en-US" noProof="0"/>
              <a:t>Click to edit Master title style</a:t>
            </a:r>
            <a:endParaRPr lang="en-GB" altLang="en-US" noProof="0"/>
          </a:p>
        </p:txBody>
      </p:sp>
      <p:sp>
        <p:nvSpPr>
          <p:cNvPr id="49156" name="Rectangle 4"/>
          <p:cNvSpPr>
            <a:spLocks noGrp="1" noChangeArrowheads="1"/>
          </p:cNvSpPr>
          <p:nvPr>
            <p:ph type="subTitle" idx="1"/>
          </p:nvPr>
        </p:nvSpPr>
        <p:spPr>
          <a:xfrm>
            <a:off x="107504" y="5486077"/>
            <a:ext cx="6400800" cy="1327299"/>
          </a:xfrm>
        </p:spPr>
        <p:txBody>
          <a:bodyPr/>
          <a:lstStyle>
            <a:lvl1pPr marL="0" indent="0" algn="l">
              <a:buFontTx/>
              <a:buNone/>
              <a:defRPr/>
            </a:lvl1pPr>
          </a:lstStyle>
          <a:p>
            <a:pPr lvl="0"/>
            <a:r>
              <a:rPr lang="en-US" altLang="en-US" noProof="0"/>
              <a:t>Click to edit Master subtitle style</a:t>
            </a:r>
            <a:endParaRPr lang="en-GB" altLang="en-US" noProof="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a:t>Click to edit Master title style</a:t>
            </a:r>
            <a:endParaRPr lang="en-GB" altLang="en-US" noProof="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a:t>Click to edit Master subtitle style</a:t>
            </a:r>
            <a:endParaRPr lang="en-GB" altLang="en-US" noProof="0"/>
          </a:p>
        </p:txBody>
      </p:sp>
      <p:pic>
        <p:nvPicPr>
          <p:cNvPr id="5" name="Picture 3" descr="\\MARLON\User57\e\edsnad\Documents\My Pictures\PPt\4-3_split_4-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218" y="0"/>
            <a:ext cx="9144000" cy="315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2" descr="\\MARLON\User57\e\edsnad\Documents\My Pictures\PPt\4-3_split_1-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13952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9144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US" sz="1350">
              <a:solidFill>
                <a:prstClr val="white"/>
              </a:solidFill>
            </a:endParaRPr>
          </a:p>
        </p:txBody>
      </p:sp>
      <p:sp>
        <p:nvSpPr>
          <p:cNvPr id="7" name="Title 1"/>
          <p:cNvSpPr>
            <a:spLocks noGrp="1"/>
          </p:cNvSpPr>
          <p:nvPr>
            <p:ph type="ctrTitle" hasCustomPrompt="1"/>
          </p:nvPr>
        </p:nvSpPr>
        <p:spPr>
          <a:xfrm>
            <a:off x="603504"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603504" y="3087899"/>
            <a:ext cx="6858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1" y="4196465"/>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5078500"/>
            <a:ext cx="9372513" cy="1933000"/>
          </a:xfrm>
          <a:prstGeom prst="rect">
            <a:avLst/>
          </a:prstGeom>
        </p:spPr>
      </p:pic>
    </p:spTree>
    <p:extLst>
      <p:ext uri="{BB962C8B-B14F-4D97-AF65-F5344CB8AC3E}">
        <p14:creationId xmlns:p14="http://schemas.microsoft.com/office/powerpoint/2010/main" val="105476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9144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US" sz="1350">
              <a:solidFill>
                <a:prstClr val="white"/>
              </a:solidFill>
            </a:endParaRPr>
          </a:p>
        </p:txBody>
      </p:sp>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5078500"/>
            <a:ext cx="9372513" cy="1933000"/>
          </a:xfrm>
          <a:prstGeom prst="rect">
            <a:avLst/>
          </a:prstGeom>
        </p:spPr>
      </p:pic>
      <p:sp>
        <p:nvSpPr>
          <p:cNvPr id="9" name="Picture Placeholder 7"/>
          <p:cNvSpPr>
            <a:spLocks noGrp="1"/>
          </p:cNvSpPr>
          <p:nvPr>
            <p:ph type="pic" sz="quarter" idx="10"/>
          </p:nvPr>
        </p:nvSpPr>
        <p:spPr>
          <a:xfrm>
            <a:off x="674704" y="5594636"/>
            <a:ext cx="1258371" cy="876304"/>
          </a:xfrm>
          <a:prstGeom prst="rect">
            <a:avLst/>
          </a:prstGeom>
        </p:spPr>
        <p:txBody>
          <a:bodyPr/>
          <a:lstStyle/>
          <a:p>
            <a:endParaRPr lang="en-US"/>
          </a:p>
        </p:txBody>
      </p:sp>
      <p:sp>
        <p:nvSpPr>
          <p:cNvPr id="10" name="Picture Placeholder 7"/>
          <p:cNvSpPr>
            <a:spLocks noGrp="1"/>
          </p:cNvSpPr>
          <p:nvPr>
            <p:ph type="pic" sz="quarter" idx="11"/>
          </p:nvPr>
        </p:nvSpPr>
        <p:spPr>
          <a:xfrm>
            <a:off x="2134536" y="5594636"/>
            <a:ext cx="1258371" cy="876304"/>
          </a:xfrm>
          <a:prstGeom prst="rect">
            <a:avLst/>
          </a:prstGeom>
        </p:spPr>
        <p:txBody>
          <a:bodyPr/>
          <a:lstStyle/>
          <a:p>
            <a:endParaRPr lang="en-US"/>
          </a:p>
        </p:txBody>
      </p:sp>
      <p:sp>
        <p:nvSpPr>
          <p:cNvPr id="12" name="Title 1"/>
          <p:cNvSpPr>
            <a:spLocks noGrp="1"/>
          </p:cNvSpPr>
          <p:nvPr>
            <p:ph type="ctrTitle" hasCustomPrompt="1"/>
          </p:nvPr>
        </p:nvSpPr>
        <p:spPr>
          <a:xfrm>
            <a:off x="603504"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603504" y="3087899"/>
            <a:ext cx="6858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sp>
        <p:nvSpPr>
          <p:cNvPr id="15" name="Text Placeholder 15"/>
          <p:cNvSpPr>
            <a:spLocks noGrp="1"/>
          </p:cNvSpPr>
          <p:nvPr>
            <p:ph type="body" sz="quarter" idx="12" hasCustomPrompt="1"/>
          </p:nvPr>
        </p:nvSpPr>
        <p:spPr>
          <a:xfrm>
            <a:off x="603251" y="4196465"/>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31214312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3797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3" y="-89728"/>
            <a:ext cx="9364199" cy="1931287"/>
          </a:xfrm>
          <a:prstGeom prst="rect">
            <a:avLst/>
          </a:prstGeom>
        </p:spPr>
      </p:pic>
      <p:sp>
        <p:nvSpPr>
          <p:cNvPr id="17" name="Text Placeholder 3"/>
          <p:cNvSpPr>
            <a:spLocks noGrp="1"/>
          </p:cNvSpPr>
          <p:nvPr>
            <p:ph type="body" sz="quarter" idx="13"/>
          </p:nvPr>
        </p:nvSpPr>
        <p:spPr>
          <a:xfrm>
            <a:off x="884242" y="2351436"/>
            <a:ext cx="6110339" cy="3665541"/>
          </a:xfrm>
          <a:prstGeom prst="rect">
            <a:avLst/>
          </a:prstGeom>
        </p:spPr>
        <p:txBody>
          <a:bodyPr/>
          <a:lstStyle>
            <a:lvl1pPr>
              <a:buClr>
                <a:srgbClr val="00B2DD"/>
              </a:buClr>
              <a:defRPr>
                <a:solidFill>
                  <a:schemeClr val="tx1"/>
                </a:solidFill>
              </a:defRPr>
            </a:lvl1pPr>
          </a:lstStyle>
          <a:p>
            <a:pPr>
              <a:buClr>
                <a:srgbClr val="00B2DD"/>
              </a:buClr>
            </a:pPr>
            <a:r>
              <a:rPr lang="en-US">
                <a:latin typeface="+mn-lt"/>
              </a:rPr>
              <a:t>Important parts of the text can be </a:t>
            </a:r>
            <a:r>
              <a:rPr lang="en-US" b="1">
                <a:latin typeface="+mn-lt"/>
                <a:ea typeface="Avenir Next Demi Bold" charset="0"/>
                <a:cs typeface="Avenir Next Demi Bold" charset="0"/>
              </a:rPr>
              <a:t>highlighted in demi bold weight</a:t>
            </a:r>
            <a:r>
              <a:rPr lang="en-US">
                <a:latin typeface="+mn-lt"/>
              </a:rPr>
              <a:t> for added impact.</a:t>
            </a:r>
          </a:p>
          <a:p>
            <a:pPr>
              <a:buClr>
                <a:srgbClr val="00B2DD"/>
              </a:buClr>
            </a:pPr>
            <a:r>
              <a:rPr lang="en-US" err="1">
                <a:latin typeface="+mn-lt"/>
              </a:rPr>
              <a:t>Nunc</a:t>
            </a:r>
            <a:r>
              <a:rPr lang="en-US">
                <a:latin typeface="+mn-lt"/>
              </a:rPr>
              <a:t> a </a:t>
            </a:r>
            <a:r>
              <a:rPr lang="en-US" err="1">
                <a:latin typeface="+mn-lt"/>
              </a:rPr>
              <a:t>nisl</a:t>
            </a:r>
            <a:r>
              <a:rPr lang="en-US">
                <a:latin typeface="+mn-lt"/>
              </a:rPr>
              <a:t> vitae </a:t>
            </a:r>
            <a:r>
              <a:rPr lang="en-US" b="1" err="1">
                <a:latin typeface="+mn-lt"/>
                <a:ea typeface="Avenir Next Demi Bold" charset="0"/>
                <a:cs typeface="Avenir Next Demi Bold" charset="0"/>
              </a:rPr>
              <a:t>massa</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a:latin typeface="+mn-lt"/>
              </a:rPr>
              <a:t>. </a:t>
            </a:r>
            <a:r>
              <a:rPr lang="en-US" err="1">
                <a:latin typeface="+mn-lt"/>
              </a:rPr>
              <a:t>Sed</a:t>
            </a:r>
            <a:r>
              <a:rPr lang="en-US">
                <a:latin typeface="+mn-lt"/>
              </a:rPr>
              <a:t> </a:t>
            </a:r>
            <a:r>
              <a:rPr lang="en-US" err="1">
                <a:latin typeface="+mn-lt"/>
              </a:rPr>
              <a:t>bibendum</a:t>
            </a:r>
            <a:r>
              <a:rPr lang="en-US">
                <a:latin typeface="+mn-lt"/>
              </a:rPr>
              <a:t> </a:t>
            </a:r>
            <a:r>
              <a:rPr lang="en-US" err="1">
                <a:latin typeface="+mn-lt"/>
              </a:rPr>
              <a:t>mauris</a:t>
            </a:r>
            <a:r>
              <a:rPr lang="en-US">
                <a:latin typeface="+mn-lt"/>
              </a:rPr>
              <a:t> id </a:t>
            </a:r>
            <a:r>
              <a:rPr lang="en-US" err="1">
                <a:latin typeface="+mn-lt"/>
              </a:rPr>
              <a:t>rutrum</a:t>
            </a:r>
            <a:r>
              <a:rPr lang="en-US">
                <a:latin typeface="+mn-lt"/>
              </a:rPr>
              <a:t> </a:t>
            </a:r>
            <a:r>
              <a:rPr lang="en-US" err="1">
                <a:latin typeface="+mn-lt"/>
              </a:rPr>
              <a:t>feugiat</a:t>
            </a:r>
            <a:r>
              <a:rPr lang="en-US">
                <a:latin typeface="+mn-lt"/>
              </a:rPr>
              <a:t>.</a:t>
            </a:r>
          </a:p>
          <a:p>
            <a:pPr>
              <a:buClr>
                <a:srgbClr val="00B2DD"/>
              </a:buClr>
            </a:pPr>
            <a:r>
              <a:rPr lang="en-US" b="1">
                <a:latin typeface="+mn-lt"/>
                <a:ea typeface="Avenir Next Demi Bold" charset="0"/>
                <a:cs typeface="Avenir Next Demi Bold" charset="0"/>
              </a:rPr>
              <a:t>Or every bullet point can be in demi bold</a:t>
            </a:r>
            <a:r>
              <a:rPr lang="en-US">
                <a:latin typeface="+mn-lt"/>
              </a:rPr>
              <a:t>.</a:t>
            </a:r>
          </a:p>
          <a:p>
            <a:r>
              <a:rPr lang="en-US" err="1"/>
              <a:t>Nunc</a:t>
            </a:r>
            <a:r>
              <a:rPr lang="en-US"/>
              <a:t> a </a:t>
            </a:r>
            <a:r>
              <a:rPr lang="en-US" err="1"/>
              <a:t>nisl</a:t>
            </a:r>
            <a:r>
              <a:rPr lang="en-US"/>
              <a:t> vitae </a:t>
            </a:r>
            <a:r>
              <a:rPr lang="en-US" b="1" err="1">
                <a:ea typeface="Avenir Next Demi Bold" charset="0"/>
                <a:cs typeface="Avenir Next Demi Bold" charset="0"/>
              </a:rPr>
              <a:t>massa</a:t>
            </a:r>
            <a:r>
              <a:rPr lang="en-US" b="1">
                <a:ea typeface="Avenir Next Demi Bold" charset="0"/>
                <a:cs typeface="Avenir Next Demi Bold" charset="0"/>
              </a:rPr>
              <a:t> </a:t>
            </a:r>
            <a:r>
              <a:rPr lang="en-US" b="1" err="1">
                <a:ea typeface="Avenir Next Demi Bold" charset="0"/>
                <a:cs typeface="Avenir Next Demi Bold" charset="0"/>
              </a:rPr>
              <a:t>volutpat</a:t>
            </a:r>
            <a:r>
              <a:rPr lang="en-US" b="1">
                <a:ea typeface="Avenir Next Demi Bold" charset="0"/>
                <a:cs typeface="Avenir Next Demi Bold" charset="0"/>
              </a:rPr>
              <a:t> </a:t>
            </a:r>
            <a:r>
              <a:rPr lang="en-US" b="1" err="1">
                <a:ea typeface="Avenir Next Demi Bold" charset="0"/>
                <a:cs typeface="Avenir Next Demi Bold" charset="0"/>
              </a:rPr>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a:p>
            <a:pPr>
              <a:buClr>
                <a:srgbClr val="00B2DD"/>
              </a:buClr>
            </a:pPr>
            <a:endParaRPr lang="en-US">
              <a:latin typeface="+mn-lt"/>
            </a:endParaRPr>
          </a:p>
          <a:p>
            <a:pPr>
              <a:buClr>
                <a:srgbClr val="00B2DD"/>
              </a:buClr>
            </a:pPr>
            <a:endParaRPr lang="en-US">
              <a:latin typeface="+mn-lt"/>
            </a:endParaRPr>
          </a:p>
        </p:txBody>
      </p:sp>
      <p:sp>
        <p:nvSpPr>
          <p:cNvPr id="18" name="Text Placeholder 4"/>
          <p:cNvSpPr>
            <a:spLocks noGrp="1"/>
          </p:cNvSpPr>
          <p:nvPr>
            <p:ph type="body" sz="quarter" idx="14"/>
          </p:nvPr>
        </p:nvSpPr>
        <p:spPr>
          <a:xfrm>
            <a:off x="884242" y="1620934"/>
            <a:ext cx="5373684" cy="507823"/>
          </a:xfrm>
          <a:prstGeom prst="rect">
            <a:avLst/>
          </a:prstGeom>
        </p:spPr>
        <p:txBody>
          <a:bodyPr/>
          <a:lstStyle>
            <a:lvl1pPr marL="0" indent="0">
              <a:buFontTx/>
              <a:buNone/>
              <a:defRPr/>
            </a:lvl1pPr>
          </a:lstStyle>
          <a:p>
            <a:r>
              <a:rPr lang="en-US">
                <a:solidFill>
                  <a:srgbClr val="00B2DD"/>
                </a:solidFill>
                <a:latin typeface="+mn-lt"/>
              </a:rPr>
              <a:t>Page title (more bullet points)</a:t>
            </a:r>
          </a:p>
          <a:p>
            <a:endParaRPr lang="en-US">
              <a:solidFill>
                <a:srgbClr val="00B2DD"/>
              </a:solidFill>
              <a:latin typeface="+mn-lt"/>
            </a:endParaRPr>
          </a:p>
        </p:txBody>
      </p:sp>
    </p:spTree>
    <p:extLst>
      <p:ext uri="{BB962C8B-B14F-4D97-AF65-F5344CB8AC3E}">
        <p14:creationId xmlns:p14="http://schemas.microsoft.com/office/powerpoint/2010/main" val="35471513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4" name="Rectangle 4"/>
          <p:cNvSpPr>
            <a:spLocks noGrp="1" noChangeArrowheads="1"/>
          </p:cNvSpPr>
          <p:nvPr>
            <p:ph type="dt" sz="half" idx="10"/>
          </p:nvPr>
        </p:nvSpPr>
        <p:spPr>
          <a:xfrm>
            <a:off x="152400" y="5562600"/>
            <a:ext cx="1905000" cy="457200"/>
          </a:xfrm>
          <a:prstGeom prst="rect">
            <a:avLst/>
          </a:prstGeom>
          <a:ln/>
        </p:spPr>
        <p:txBody>
          <a:bodyPr/>
          <a:lstStyle>
            <a:lvl1pPr>
              <a:defRPr/>
            </a:lvl1pPr>
          </a:lstStyle>
          <a:p>
            <a:pPr>
              <a:defRPr/>
            </a:pPr>
            <a:endParaRPr lang="en-GB" altLang="en-US"/>
          </a:p>
        </p:txBody>
      </p:sp>
      <p:sp>
        <p:nvSpPr>
          <p:cNvPr id="2" name="Title 1"/>
          <p:cNvSpPr>
            <a:spLocks noGrp="1"/>
          </p:cNvSpPr>
          <p:nvPr>
            <p:ph type="title"/>
          </p:nvPr>
        </p:nvSpPr>
        <p:spPr>
          <a:xfrm>
            <a:off x="685800" y="228600"/>
            <a:ext cx="7772400" cy="10668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85800" y="1371600"/>
            <a:ext cx="77724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xfrm>
            <a:off x="3276600" y="5562600"/>
            <a:ext cx="2895600" cy="457200"/>
          </a:xfrm>
          <a:prstGeom prst="rect">
            <a:avLst/>
          </a:prstGeom>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xfrm>
            <a:off x="7010400" y="5562600"/>
            <a:ext cx="1905000" cy="457200"/>
          </a:xfrm>
          <a:prstGeom prst="rect">
            <a:avLst/>
          </a:prstGeom>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485979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098" name="Picture 2" descr="\\MARLON\User57\e\edsnad\Documents\My Pictures\PPt\4-3_split_1-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13952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theme" Target="../theme/theme4.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ftr="0" dt="0"/>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MARLON\User57\e\edsnad\Documents\My Pictures\PPt\4-3_split_1-12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0" y="0"/>
            <a:ext cx="9144000" cy="13952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ftr="0" dt="0"/>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241564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warwick.ac.uk/fac/soc/economics/current/shared/exam-resources"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warwick.ac.uk/fac/soc/economics/current/shared/exam-resources/exams_briefing_-_december_2023.pdf"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mailto:economics.pgoffice@warwick.ac.uk"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hyperlink" Target="https://warwick.ac.uk/fac/soc/economics/current/shared/exam-resource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arwick.ac.uk/fac/soc/economics/current/msc/resources/wellbeing" TargetMode="External"/><Relationship Id="rId2" Type="http://schemas.openxmlformats.org/officeDocument/2006/relationships/hyperlink" Target="https://warwick.ac.uk/fac/soc/economics/about/coronavirus/students/adviceandfeedbackhours/" TargetMode="External"/><Relationship Id="rId1" Type="http://schemas.openxmlformats.org/officeDocument/2006/relationships/slideLayout" Target="../slideLayouts/slideLayout3.xml"/><Relationship Id="rId6" Type="http://schemas.openxmlformats.org/officeDocument/2006/relationships/hyperlink" Target="mailto:economics.pgoffice@warwick.ac.uk" TargetMode="External"/><Relationship Id="rId5" Type="http://schemas.openxmlformats.org/officeDocument/2006/relationships/hyperlink" Target="https://warwick.ac.uk/fac/soc/economics/current/msc/handbook/" TargetMode="External"/><Relationship Id="rId4" Type="http://schemas.openxmlformats.org/officeDocument/2006/relationships/hyperlink" Target="https://warwick.ac.uk/services/wss"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s://warwick.ac.uk/fac/soc/economics/current/msc/handbook/examinations#mitigating-circumstances"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warwick.ac.uk/fac/soc/economics/current/msc/handbook/examinations" TargetMode="Externa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arwick.ac.uk/services/academicoffice/examinations/students/examination_dates/" TargetMode="External"/><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hyperlink" Target="https://warwick.ac.uk/fac/soc/economics/current/shared/exam-resources"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chart" Target="../charts/char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s://warwick.ac.uk/students/news/newsevents/online_assessments_20/revised_exam_timetable"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 y="-11400"/>
            <a:ext cx="9143657" cy="5143498"/>
          </a:xfrm>
          <a:prstGeom prst="rect">
            <a:avLst/>
          </a:prstGeom>
        </p:spPr>
      </p:pic>
      <p:sp>
        <p:nvSpPr>
          <p:cNvPr id="3" name="Title 1"/>
          <p:cNvSpPr txBox="1">
            <a:spLocks/>
          </p:cNvSpPr>
          <p:nvPr/>
        </p:nvSpPr>
        <p:spPr>
          <a:xfrm>
            <a:off x="520376" y="2122606"/>
            <a:ext cx="7724032" cy="1306394"/>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fontAlgn="auto">
              <a:lnSpc>
                <a:spcPct val="80000"/>
              </a:lnSpc>
              <a:spcAft>
                <a:spcPts val="0"/>
              </a:spcAft>
            </a:pPr>
            <a:r>
              <a:rPr lang="en-US" sz="4800" dirty="0">
                <a:solidFill>
                  <a:srgbClr val="00B2DD"/>
                </a:solidFill>
                <a:latin typeface="Calibri"/>
              </a:rPr>
              <a:t>Exams in May 2024</a:t>
            </a:r>
          </a:p>
        </p:txBody>
      </p:sp>
      <p:sp>
        <p:nvSpPr>
          <p:cNvPr id="4" name="Subtitle 2"/>
          <p:cNvSpPr txBox="1">
            <a:spLocks/>
          </p:cNvSpPr>
          <p:nvPr/>
        </p:nvSpPr>
        <p:spPr>
          <a:xfrm>
            <a:off x="520376" y="2762010"/>
            <a:ext cx="6946101" cy="561619"/>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2400">
                <a:solidFill>
                  <a:srgbClr val="00B2DD"/>
                </a:solidFill>
                <a:latin typeface="Calibri"/>
              </a:rPr>
              <a:t>Briefing for MSc Economists</a:t>
            </a:r>
          </a:p>
        </p:txBody>
      </p:sp>
      <p:sp>
        <p:nvSpPr>
          <p:cNvPr id="5" name="Subtitle 2"/>
          <p:cNvSpPr txBox="1">
            <a:spLocks/>
          </p:cNvSpPr>
          <p:nvPr/>
        </p:nvSpPr>
        <p:spPr>
          <a:xfrm>
            <a:off x="520376" y="3789040"/>
            <a:ext cx="8228088"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fontAlgn="auto">
              <a:spcAft>
                <a:spcPts val="0"/>
              </a:spcAft>
            </a:pPr>
            <a:r>
              <a:rPr lang="en-US" dirty="0">
                <a:solidFill>
                  <a:srgbClr val="00B2DD"/>
                </a:solidFill>
                <a:latin typeface="Calibri"/>
                <a:ea typeface="Avenir Next" charset="0"/>
                <a:cs typeface="Avenir Next" charset="0"/>
              </a:rPr>
              <a:t>8 March 2024</a:t>
            </a:r>
          </a:p>
          <a:p>
            <a:pPr fontAlgn="auto">
              <a:spcAft>
                <a:spcPts val="0"/>
              </a:spcAft>
            </a:pPr>
            <a:r>
              <a:rPr lang="en-US" dirty="0">
                <a:solidFill>
                  <a:srgbClr val="00B2DD"/>
                </a:solidFill>
                <a:latin typeface="Calibri"/>
                <a:ea typeface="Avenir Next" charset="0"/>
                <a:cs typeface="Avenir Next" charset="0"/>
              </a:rPr>
              <a:t>Presenter: Alex Karalis Isaac</a:t>
            </a:r>
          </a:p>
          <a:p>
            <a:pPr fontAlgn="auto">
              <a:spcAft>
                <a:spcPts val="0"/>
              </a:spcAft>
            </a:pPr>
            <a:r>
              <a:rPr lang="en-US" dirty="0">
                <a:solidFill>
                  <a:srgbClr val="00B2DD"/>
                </a:solidFill>
                <a:latin typeface="Calibri"/>
                <a:ea typeface="Avenir Next" charset="0"/>
                <a:cs typeface="Avenir Next" charset="0"/>
              </a:rPr>
              <a:t> </a:t>
            </a:r>
          </a:p>
        </p:txBody>
      </p:sp>
      <p:cxnSp>
        <p:nvCxnSpPr>
          <p:cNvPr id="6" name="Straight Connector 5"/>
          <p:cNvCxnSpPr/>
          <p:nvPr/>
        </p:nvCxnSpPr>
        <p:spPr>
          <a:xfrm>
            <a:off x="611560" y="3717032"/>
            <a:ext cx="7705817" cy="0"/>
          </a:xfrm>
          <a:prstGeom prst="line">
            <a:avLst/>
          </a:prstGeom>
          <a:ln>
            <a:solidFill>
              <a:srgbClr val="00B2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444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764704"/>
            <a:ext cx="8592348" cy="5112593"/>
          </a:xfrm>
        </p:spPr>
        <p:txBody>
          <a:bodyPr/>
          <a:lstStyle/>
          <a:p>
            <a:pPr marL="0" indent="0">
              <a:lnSpc>
                <a:spcPct val="120000"/>
              </a:lnSpc>
              <a:buFont typeface="Wingdings 2" pitchFamily="18" charset="2"/>
              <a:buNone/>
              <a:defRPr/>
            </a:pPr>
            <a:r>
              <a:rPr lang="en-GB" b="1" dirty="0"/>
              <a:t>Before the day / on the day: Academic Integrity</a:t>
            </a:r>
          </a:p>
          <a:p>
            <a:pPr marL="914400" lvl="3" indent="-457200">
              <a:buBlip>
                <a:blip r:embed="rId3"/>
              </a:buBlip>
              <a:defRPr/>
            </a:pPr>
            <a:r>
              <a:rPr lang="en-GB" sz="2200" dirty="0">
                <a:ea typeface="+mn-ea"/>
                <a:cs typeface="+mn-cs"/>
              </a:rPr>
              <a:t>Explain your answers in your own words. Copying text/graphs/equations from any source, including lecture notes or solutions in Moodle, is plagiarism.  </a:t>
            </a:r>
          </a:p>
          <a:p>
            <a:pPr marL="914400" lvl="3" indent="-457200">
              <a:buBlip>
                <a:blip r:embed="rId3"/>
              </a:buBlip>
              <a:defRPr/>
            </a:pPr>
            <a:r>
              <a:rPr lang="en-GB" sz="2200" dirty="0">
                <a:ea typeface="+mn-ea"/>
                <a:cs typeface="+mn-cs"/>
              </a:rPr>
              <a:t>You can include graphs you have drawn yourself.</a:t>
            </a:r>
          </a:p>
          <a:p>
            <a:pPr marL="914400" lvl="3" indent="-457200">
              <a:buBlip>
                <a:blip r:embed="rId3"/>
              </a:buBlip>
              <a:defRPr/>
            </a:pPr>
            <a:r>
              <a:rPr lang="en-GB" sz="2200" dirty="0">
                <a:ea typeface="+mn-ea"/>
                <a:cs typeface="+mn-cs"/>
              </a:rPr>
              <a:t>Colluding or being in contact with other students also constitutes a breach of academic integrity.</a:t>
            </a:r>
          </a:p>
          <a:p>
            <a:pPr marL="914400" lvl="3" indent="-457200">
              <a:buBlip>
                <a:blip r:embed="rId3"/>
              </a:buBlip>
              <a:defRPr/>
            </a:pPr>
            <a:r>
              <a:rPr lang="en-GB" sz="2200" dirty="0">
                <a:ea typeface="+mn-ea"/>
                <a:cs typeface="+mn-cs"/>
              </a:rPr>
              <a:t>Using translation websites/AI chat tools is a breach of academic integrity.</a:t>
            </a:r>
          </a:p>
          <a:p>
            <a:pPr marL="914400" lvl="3" indent="-457200">
              <a:buBlip>
                <a:blip r:embed="rId3"/>
              </a:buBlip>
              <a:defRPr/>
            </a:pPr>
            <a:r>
              <a:rPr lang="en-GB" sz="2200" dirty="0">
                <a:ea typeface="+mn-lt"/>
                <a:cs typeface="+mn-lt"/>
              </a:rPr>
              <a:t>Within the WAS you will be asked to declare that you have read and understood our academic integrity expectations </a:t>
            </a:r>
          </a:p>
          <a:p>
            <a:pPr marL="914400" lvl="3" indent="-457200">
              <a:buBlip>
                <a:blip r:embed="rId3"/>
              </a:buBlip>
              <a:defRPr/>
            </a:pPr>
            <a:r>
              <a:rPr lang="en-GB" sz="2200" dirty="0">
                <a:ea typeface="+mn-lt"/>
                <a:cs typeface="+mn-lt"/>
              </a:rPr>
              <a:t>Last year we investigated 35 students for possible misconduct in exams, we applied penalties (reduction in mark) to 26 students.</a:t>
            </a:r>
          </a:p>
          <a:p>
            <a:pPr marL="914400" lvl="3" indent="-457200">
              <a:buBlip>
                <a:blip r:embed="rId3"/>
              </a:buBlip>
              <a:defRPr/>
            </a:pPr>
            <a:endParaRPr lang="en-GB" sz="2800" dirty="0">
              <a:ea typeface="+mn-ea"/>
              <a:cs typeface="+mn-cs"/>
            </a:endParaRPr>
          </a:p>
          <a:p>
            <a:pPr marL="457200" lvl="3" indent="0">
              <a:buNone/>
              <a:defRPr/>
            </a:pPr>
            <a:endParaRPr lang="en-GB" sz="2800" dirty="0">
              <a:ea typeface="+mn-ea"/>
              <a:cs typeface="+mn-cs"/>
            </a:endParaRPr>
          </a:p>
        </p:txBody>
      </p:sp>
    </p:spTree>
    <p:extLst>
      <p:ext uri="{BB962C8B-B14F-4D97-AF65-F5344CB8AC3E}">
        <p14:creationId xmlns:p14="http://schemas.microsoft.com/office/powerpoint/2010/main" val="4167077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764704"/>
            <a:ext cx="8229600" cy="5112593"/>
          </a:xfrm>
        </p:spPr>
        <p:txBody>
          <a:bodyPr/>
          <a:lstStyle/>
          <a:p>
            <a:pPr marL="0" indent="0">
              <a:lnSpc>
                <a:spcPct val="120000"/>
              </a:lnSpc>
              <a:buFont typeface="Wingdings 2" pitchFamily="18" charset="2"/>
              <a:buNone/>
              <a:defRPr/>
            </a:pPr>
            <a:r>
              <a:rPr lang="en-GB" b="1" dirty="0"/>
              <a:t>Time management in the exam</a:t>
            </a:r>
          </a:p>
          <a:p>
            <a:pPr marL="914400" lvl="3" indent="-457200">
              <a:buBlip>
                <a:blip r:embed="rId3"/>
              </a:buBlip>
              <a:defRPr/>
            </a:pPr>
            <a:r>
              <a:rPr lang="en-GB" sz="2800" dirty="0">
                <a:ea typeface="+mn-ea"/>
                <a:cs typeface="+mn-cs"/>
              </a:rPr>
              <a:t>Plan your time carefully</a:t>
            </a:r>
          </a:p>
          <a:p>
            <a:pPr marL="457200" lvl="3" indent="0">
              <a:buNone/>
              <a:defRPr/>
            </a:pPr>
            <a:r>
              <a:rPr lang="en-GB" sz="2800" dirty="0">
                <a:ea typeface="+mn-ea"/>
                <a:cs typeface="+mn-cs"/>
              </a:rPr>
              <a:t>	- e.g. 4 questions in 3 hours (180 minutes):</a:t>
            </a:r>
          </a:p>
          <a:p>
            <a:pPr marL="457200" lvl="3" indent="0">
              <a:buNone/>
              <a:defRPr/>
            </a:pPr>
            <a:r>
              <a:rPr lang="en-GB" sz="2800" dirty="0">
                <a:ea typeface="+mn-ea"/>
                <a:cs typeface="+mn-cs"/>
              </a:rPr>
              <a:t>	- 10 minutes choosing questions</a:t>
            </a:r>
          </a:p>
          <a:p>
            <a:pPr marL="457200" lvl="3" indent="0">
              <a:buNone/>
              <a:defRPr/>
            </a:pPr>
            <a:r>
              <a:rPr lang="en-GB" sz="2800" dirty="0">
                <a:ea typeface="+mn-ea"/>
                <a:cs typeface="+mn-cs"/>
              </a:rPr>
              <a:t>	- 40 minutes per question</a:t>
            </a:r>
          </a:p>
          <a:p>
            <a:pPr marL="457200" lvl="3" indent="0">
              <a:buNone/>
              <a:defRPr/>
            </a:pPr>
            <a:r>
              <a:rPr lang="en-GB" sz="2800" dirty="0">
                <a:ea typeface="+mn-ea"/>
                <a:cs typeface="+mn-cs"/>
              </a:rPr>
              <a:t>	- 10 minutes checking time at the end</a:t>
            </a:r>
          </a:p>
          <a:p>
            <a:pPr marL="914400" lvl="3" indent="-457200">
              <a:buBlip>
                <a:blip r:embed="rId3"/>
              </a:buBlip>
              <a:defRPr/>
            </a:pPr>
            <a:r>
              <a:rPr lang="en-GB" sz="2800" dirty="0">
                <a:ea typeface="+mn-ea"/>
                <a:cs typeface="+mn-cs"/>
              </a:rPr>
              <a:t>Do your time management planning </a:t>
            </a:r>
            <a:r>
              <a:rPr lang="en-GB" sz="2800" b="1" u="sng" dirty="0">
                <a:ea typeface="+mn-ea"/>
                <a:cs typeface="+mn-cs"/>
              </a:rPr>
              <a:t>in advance</a:t>
            </a:r>
          </a:p>
          <a:p>
            <a:pPr marL="914400" lvl="3" indent="-457200">
              <a:buBlip>
                <a:blip r:embed="rId3"/>
              </a:buBlip>
              <a:defRPr/>
            </a:pPr>
            <a:r>
              <a:rPr lang="en-GB" sz="2800">
                <a:ea typeface="+mn-ea"/>
                <a:cs typeface="+mn-cs"/>
              </a:rPr>
              <a:t>Write down </a:t>
            </a:r>
            <a:r>
              <a:rPr lang="en-GB" sz="2800" dirty="0">
                <a:ea typeface="+mn-ea"/>
                <a:cs typeface="+mn-cs"/>
              </a:rPr>
              <a:t>the </a:t>
            </a:r>
            <a:r>
              <a:rPr lang="en-GB" sz="2800" b="1" u="sng" dirty="0">
                <a:ea typeface="+mn-ea"/>
                <a:cs typeface="+mn-cs"/>
              </a:rPr>
              <a:t>finishing</a:t>
            </a:r>
            <a:r>
              <a:rPr lang="en-GB" sz="2800" dirty="0">
                <a:ea typeface="+mn-ea"/>
                <a:cs typeface="+mn-cs"/>
              </a:rPr>
              <a:t> time for each question and </a:t>
            </a:r>
            <a:r>
              <a:rPr lang="en-GB" sz="2800" b="1" u="sng" dirty="0">
                <a:ea typeface="+mn-ea"/>
                <a:cs typeface="+mn-cs"/>
              </a:rPr>
              <a:t>keep to it</a:t>
            </a:r>
          </a:p>
          <a:p>
            <a:pPr marL="457200" lvl="3" indent="0">
              <a:buNone/>
              <a:defRPr/>
            </a:pPr>
            <a:r>
              <a:rPr lang="en-GB" sz="2800" dirty="0">
                <a:ea typeface="+mn-ea"/>
                <a:cs typeface="+mn-cs"/>
              </a:rPr>
              <a:t>	- if necessary come back to the question later</a:t>
            </a:r>
            <a:endParaRPr lang="en-AU" sz="2800" dirty="0">
              <a:solidFill>
                <a:srgbClr val="002060"/>
              </a:solidFill>
            </a:endParaRPr>
          </a:p>
        </p:txBody>
      </p:sp>
    </p:spTree>
    <p:extLst>
      <p:ext uri="{BB962C8B-B14F-4D97-AF65-F5344CB8AC3E}">
        <p14:creationId xmlns:p14="http://schemas.microsoft.com/office/powerpoint/2010/main" val="2303140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764704"/>
            <a:ext cx="8229600" cy="5112593"/>
          </a:xfrm>
        </p:spPr>
        <p:txBody>
          <a:bodyPr/>
          <a:lstStyle/>
          <a:p>
            <a:pPr marL="0" indent="0">
              <a:lnSpc>
                <a:spcPct val="120000"/>
              </a:lnSpc>
              <a:buFont typeface="Wingdings 2" pitchFamily="18" charset="2"/>
              <a:buNone/>
              <a:defRPr/>
            </a:pPr>
            <a:r>
              <a:rPr lang="en-GB" b="1" dirty="0"/>
              <a:t>Time management in the exam</a:t>
            </a:r>
          </a:p>
          <a:p>
            <a:pPr marL="914400" lvl="3" indent="-457200">
              <a:buBlip>
                <a:blip r:embed="rId3"/>
              </a:buBlip>
              <a:defRPr/>
            </a:pPr>
            <a:r>
              <a:rPr lang="en-GB" sz="2400" dirty="0">
                <a:ea typeface="+mn-ea"/>
                <a:cs typeface="+mn-cs"/>
              </a:rPr>
              <a:t>Make sure you used the full 25 minutes to upload images</a:t>
            </a:r>
          </a:p>
          <a:p>
            <a:pPr marL="914400" lvl="3" indent="-457200">
              <a:buBlip>
                <a:blip r:embed="rId3"/>
              </a:buBlip>
              <a:defRPr/>
            </a:pPr>
            <a:r>
              <a:rPr lang="en-GB" sz="2400" dirty="0">
                <a:ea typeface="+mn-ea"/>
                <a:cs typeface="+mn-cs"/>
              </a:rPr>
              <a:t>Clearly label your images so you know where to put them</a:t>
            </a:r>
          </a:p>
          <a:p>
            <a:pPr marL="914400" lvl="3" indent="-457200">
              <a:buBlip>
                <a:blip r:embed="rId3"/>
              </a:buBlip>
              <a:defRPr/>
            </a:pPr>
            <a:r>
              <a:rPr lang="en-GB" sz="2400" dirty="0">
                <a:ea typeface="+mn-ea"/>
                <a:cs typeface="+mn-cs"/>
              </a:rPr>
              <a:t>You can upload as you go or at the end – this will be different for everyone</a:t>
            </a:r>
          </a:p>
          <a:p>
            <a:pPr marL="914400" lvl="3" indent="-457200">
              <a:buBlip>
                <a:blip r:embed="rId3"/>
              </a:buBlip>
              <a:defRPr/>
            </a:pPr>
            <a:r>
              <a:rPr lang="en-GB" sz="2400" dirty="0">
                <a:ea typeface="+mn-ea"/>
                <a:cs typeface="+mn-cs"/>
              </a:rPr>
              <a:t>Save time at the end to make sure you have included all your images</a:t>
            </a:r>
          </a:p>
          <a:p>
            <a:pPr marL="914400" lvl="3" indent="-457200">
              <a:buBlip>
                <a:blip r:embed="rId3"/>
              </a:buBlip>
              <a:defRPr/>
            </a:pPr>
            <a:r>
              <a:rPr lang="en-US" sz="2400" dirty="0">
                <a:solidFill>
                  <a:srgbClr val="000000"/>
                </a:solidFill>
                <a:effectLst/>
                <a:latin typeface="Calibri" panose="020F0502020204030204" pitchFamily="34" charset="0"/>
                <a:ea typeface="Times New Roman" panose="02020603050405020304" pitchFamily="18" charset="0"/>
              </a:rPr>
              <a:t>If you have not submitted your work by the deadline then it will be automatically submitted in WAS</a:t>
            </a:r>
            <a:endParaRPr lang="en-GB" sz="2400" dirty="0">
              <a:ea typeface="+mn-ea"/>
              <a:cs typeface="+mn-cs"/>
            </a:endParaRPr>
          </a:p>
          <a:p>
            <a:pPr marL="914400" lvl="3" indent="-457200">
              <a:buBlip>
                <a:blip r:embed="rId3"/>
              </a:buBlip>
              <a:defRPr/>
            </a:pPr>
            <a:r>
              <a:rPr lang="en-GB" sz="2400" dirty="0">
                <a:ea typeface="+mn-ea"/>
                <a:cs typeface="+mn-cs"/>
              </a:rPr>
              <a:t>We will not mark images sent by email that you have forgotten to include</a:t>
            </a:r>
          </a:p>
          <a:p>
            <a:pPr marL="457200" lvl="3" indent="0">
              <a:buNone/>
              <a:defRPr/>
            </a:pPr>
            <a:endParaRPr lang="en-GB" sz="2800" dirty="0">
              <a:ea typeface="+mn-ea"/>
              <a:cs typeface="+mn-cs"/>
            </a:endParaRPr>
          </a:p>
          <a:p>
            <a:pPr marL="914400" lvl="3" indent="-457200">
              <a:buBlip>
                <a:blip r:embed="rId3"/>
              </a:buBlip>
              <a:defRPr/>
            </a:pPr>
            <a:endParaRPr lang="en-AU" sz="2800" dirty="0">
              <a:solidFill>
                <a:srgbClr val="002060"/>
              </a:solidFill>
            </a:endParaRPr>
          </a:p>
        </p:txBody>
      </p:sp>
    </p:spTree>
    <p:extLst>
      <p:ext uri="{BB962C8B-B14F-4D97-AF65-F5344CB8AC3E}">
        <p14:creationId xmlns:p14="http://schemas.microsoft.com/office/powerpoint/2010/main" val="2814402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764704"/>
            <a:ext cx="8229600" cy="5112593"/>
          </a:xfrm>
        </p:spPr>
        <p:txBody>
          <a:bodyPr/>
          <a:lstStyle/>
          <a:p>
            <a:pPr marL="0" indent="0">
              <a:lnSpc>
                <a:spcPct val="120000"/>
              </a:lnSpc>
              <a:buFont typeface="Wingdings 2" pitchFamily="18" charset="2"/>
              <a:buNone/>
              <a:defRPr/>
            </a:pPr>
            <a:r>
              <a:rPr lang="en-GB" b="1" dirty="0"/>
              <a:t>Choosing your questions</a:t>
            </a:r>
          </a:p>
          <a:p>
            <a:pPr marL="914400" lvl="3" indent="-457200">
              <a:buBlip>
                <a:blip r:embed="rId3"/>
              </a:buBlip>
              <a:defRPr/>
            </a:pPr>
            <a:r>
              <a:rPr lang="en-GB" sz="2400" dirty="0">
                <a:ea typeface="+mn-ea"/>
                <a:cs typeface="+mn-cs"/>
              </a:rPr>
              <a:t>Read through the </a:t>
            </a:r>
            <a:r>
              <a:rPr lang="en-GB" sz="2400" b="1" u="sng" dirty="0">
                <a:ea typeface="+mn-ea"/>
                <a:cs typeface="+mn-cs"/>
              </a:rPr>
              <a:t>whole</a:t>
            </a:r>
            <a:r>
              <a:rPr lang="en-GB" sz="2400" dirty="0">
                <a:ea typeface="+mn-ea"/>
                <a:cs typeface="+mn-cs"/>
              </a:rPr>
              <a:t> paper, not just the parts that you think you might be interested in.</a:t>
            </a:r>
          </a:p>
          <a:p>
            <a:pPr marL="914400" lvl="3" indent="-457200">
              <a:buBlip>
                <a:blip r:embed="rId3"/>
              </a:buBlip>
              <a:defRPr/>
            </a:pPr>
            <a:r>
              <a:rPr lang="en-GB" sz="2400" dirty="0">
                <a:ea typeface="+mn-ea"/>
                <a:cs typeface="+mn-cs"/>
              </a:rPr>
              <a:t>Read carefully/ read carefully again/ check after a few minutes.</a:t>
            </a:r>
          </a:p>
          <a:p>
            <a:pPr marL="914400" lvl="3" indent="-457200">
              <a:buBlip>
                <a:blip r:embed="rId3"/>
              </a:buBlip>
              <a:defRPr/>
            </a:pPr>
            <a:r>
              <a:rPr lang="en-GB" sz="2400" dirty="0">
                <a:ea typeface="+mn-ea"/>
                <a:cs typeface="+mn-cs"/>
              </a:rPr>
              <a:t>If you need to answer a question from each section, glance through </a:t>
            </a:r>
            <a:r>
              <a:rPr lang="en-GB" sz="2400" b="1" u="sng" dirty="0">
                <a:ea typeface="+mn-ea"/>
                <a:cs typeface="+mn-cs"/>
              </a:rPr>
              <a:t>all</a:t>
            </a:r>
            <a:r>
              <a:rPr lang="en-GB" sz="2400" dirty="0">
                <a:ea typeface="+mn-ea"/>
                <a:cs typeface="+mn-cs"/>
              </a:rPr>
              <a:t> the topics to give yourself as wide a choice as possible.</a:t>
            </a:r>
          </a:p>
          <a:p>
            <a:pPr marL="914400" lvl="3" indent="-457200">
              <a:buBlip>
                <a:blip r:embed="rId3"/>
              </a:buBlip>
              <a:defRPr/>
            </a:pPr>
            <a:r>
              <a:rPr lang="en-GB" sz="2400" dirty="0">
                <a:ea typeface="+mn-ea"/>
                <a:cs typeface="+mn-cs"/>
              </a:rPr>
              <a:t>Pay attention to allocation of marks.</a:t>
            </a:r>
          </a:p>
          <a:p>
            <a:pPr marL="914400" lvl="3" indent="-457200">
              <a:buBlip>
                <a:blip r:embed="rId3"/>
              </a:buBlip>
              <a:defRPr/>
            </a:pPr>
            <a:r>
              <a:rPr lang="en-GB" sz="2400" dirty="0">
                <a:ea typeface="+mn-ea"/>
                <a:cs typeface="+mn-cs"/>
              </a:rPr>
              <a:t>Don’t waste too much time choosing questions, but choose carefully – then don’t change your mind!</a:t>
            </a:r>
          </a:p>
          <a:p>
            <a:pPr marL="457200" lvl="3" indent="0">
              <a:buNone/>
              <a:defRPr/>
            </a:pPr>
            <a:endParaRPr lang="en-GB" dirty="0">
              <a:ea typeface="+mn-ea"/>
              <a:cs typeface="+mn-cs"/>
            </a:endParaRPr>
          </a:p>
          <a:p>
            <a:pPr marL="914400" lvl="3" indent="-457200">
              <a:buBlip>
                <a:blip r:embed="rId3"/>
              </a:buBlip>
              <a:defRPr/>
            </a:pPr>
            <a:endParaRPr lang="en-AU" sz="1400" dirty="0">
              <a:solidFill>
                <a:srgbClr val="002060"/>
              </a:solidFill>
            </a:endParaRPr>
          </a:p>
        </p:txBody>
      </p:sp>
    </p:spTree>
    <p:extLst>
      <p:ext uri="{BB962C8B-B14F-4D97-AF65-F5344CB8AC3E}">
        <p14:creationId xmlns:p14="http://schemas.microsoft.com/office/powerpoint/2010/main" val="1955096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764704"/>
            <a:ext cx="8229600" cy="5112593"/>
          </a:xfrm>
        </p:spPr>
        <p:txBody>
          <a:bodyPr/>
          <a:lstStyle/>
          <a:p>
            <a:pPr marL="0" indent="0">
              <a:lnSpc>
                <a:spcPct val="120000"/>
              </a:lnSpc>
              <a:buFont typeface="Wingdings 2" pitchFamily="18" charset="2"/>
              <a:buNone/>
              <a:defRPr/>
            </a:pPr>
            <a:r>
              <a:rPr lang="en-GB" b="1" dirty="0"/>
              <a:t>What is the question asking?</a:t>
            </a:r>
          </a:p>
          <a:p>
            <a:pPr marL="914400" lvl="3" indent="-457200">
              <a:buBlip>
                <a:blip r:embed="rId3"/>
              </a:buBlip>
              <a:defRPr/>
            </a:pPr>
            <a:r>
              <a:rPr lang="en-GB" sz="2200" dirty="0">
                <a:ea typeface="+mn-ea"/>
                <a:cs typeface="+mn-cs"/>
              </a:rPr>
              <a:t>Read through the information carefully</a:t>
            </a:r>
            <a:endParaRPr lang="en-GB" sz="2200" dirty="0">
              <a:ea typeface="+mn-ea"/>
              <a:cs typeface="Calibri"/>
            </a:endParaRPr>
          </a:p>
          <a:p>
            <a:pPr marL="914400" lvl="3" indent="-457200">
              <a:buBlip>
                <a:blip r:embed="rId3"/>
              </a:buBlip>
              <a:defRPr/>
            </a:pPr>
            <a:r>
              <a:rPr lang="en-GB" sz="2200" dirty="0">
                <a:ea typeface="+mn-ea"/>
                <a:cs typeface="+mn-cs"/>
              </a:rPr>
              <a:t>Identify the problem that needs to be resolved</a:t>
            </a:r>
            <a:endParaRPr lang="en-GB" sz="2200" dirty="0">
              <a:ea typeface="+mn-ea"/>
              <a:cs typeface="Calibri"/>
            </a:endParaRPr>
          </a:p>
          <a:p>
            <a:pPr marL="914400" lvl="3" indent="-457200">
              <a:buBlip>
                <a:blip r:embed="rId3"/>
              </a:buBlip>
              <a:defRPr/>
            </a:pPr>
            <a:r>
              <a:rPr lang="en-GB" sz="2200" dirty="0">
                <a:ea typeface="+mn-ea"/>
                <a:cs typeface="+mn-cs"/>
              </a:rPr>
              <a:t>Select the model/formulae that need to be applied</a:t>
            </a:r>
          </a:p>
          <a:p>
            <a:pPr marL="914400" lvl="3" indent="-457200">
              <a:buBlip>
                <a:blip r:embed="rId3"/>
              </a:buBlip>
              <a:defRPr/>
            </a:pPr>
            <a:r>
              <a:rPr lang="en-GB" sz="2200" dirty="0">
                <a:ea typeface="+mn-ea"/>
                <a:cs typeface="+mn-cs"/>
              </a:rPr>
              <a:t>Accurate working and attention to sequence and detail</a:t>
            </a:r>
            <a:endParaRPr lang="en-GB" sz="2200" dirty="0">
              <a:ea typeface="+mn-ea"/>
              <a:cs typeface="Calibri"/>
            </a:endParaRPr>
          </a:p>
          <a:p>
            <a:pPr marL="914400" lvl="3" indent="-457200">
              <a:buBlip>
                <a:blip r:embed="rId3"/>
              </a:buBlip>
              <a:defRPr/>
            </a:pPr>
            <a:r>
              <a:rPr lang="en-GB" sz="2200" dirty="0">
                <a:ea typeface="+mn-ea"/>
                <a:cs typeface="+mn-cs"/>
              </a:rPr>
              <a:t>Set out clearly and legibly</a:t>
            </a:r>
            <a:endParaRPr lang="en-GB" sz="2200" dirty="0">
              <a:ea typeface="+mn-ea"/>
              <a:cs typeface="Calibri"/>
            </a:endParaRPr>
          </a:p>
          <a:p>
            <a:pPr marL="914400" lvl="3" indent="-457200">
              <a:buBlip>
                <a:blip r:embed="rId3"/>
              </a:buBlip>
              <a:defRPr/>
            </a:pPr>
            <a:r>
              <a:rPr lang="en-GB" sz="2200" dirty="0">
                <a:ea typeface="+mn-ea"/>
                <a:cs typeface="+mn-cs"/>
              </a:rPr>
              <a:t>Generate ideas: e.g. </a:t>
            </a:r>
            <a:r>
              <a:rPr lang="en-GB" sz="2200" dirty="0" err="1">
                <a:ea typeface="+mn-ea"/>
                <a:cs typeface="+mn-cs"/>
              </a:rPr>
              <a:t>mindmap</a:t>
            </a:r>
            <a:endParaRPr lang="en-GB" sz="2200" dirty="0">
              <a:ea typeface="+mn-ea"/>
              <a:cs typeface="Calibri"/>
            </a:endParaRPr>
          </a:p>
          <a:p>
            <a:pPr marL="914400" lvl="3" indent="-457200">
              <a:buBlip>
                <a:blip r:embed="rId3"/>
              </a:buBlip>
              <a:defRPr/>
            </a:pPr>
            <a:r>
              <a:rPr lang="en-GB" sz="2200" dirty="0">
                <a:ea typeface="+mn-ea"/>
                <a:cs typeface="+mn-cs"/>
              </a:rPr>
              <a:t>Make a plan/structure: </a:t>
            </a:r>
            <a:r>
              <a:rPr lang="en-GB" sz="2200" b="1" u="sng" dirty="0">
                <a:ea typeface="+mn-ea"/>
                <a:cs typeface="+mn-cs"/>
              </a:rPr>
              <a:t>Key Words</a:t>
            </a:r>
            <a:endParaRPr lang="en-GB" sz="2200" b="1" u="sng" dirty="0">
              <a:ea typeface="+mn-ea"/>
              <a:cs typeface="Calibri"/>
            </a:endParaRPr>
          </a:p>
          <a:p>
            <a:pPr marL="914400" lvl="3" indent="-457200">
              <a:buBlip>
                <a:blip r:embed="rId3"/>
              </a:buBlip>
              <a:defRPr/>
            </a:pPr>
            <a:r>
              <a:rPr lang="en-GB" sz="2200" dirty="0">
                <a:ea typeface="+mn-ea"/>
                <a:cs typeface="+mn-cs"/>
              </a:rPr>
              <a:t>Identify formulae and equations presented in words</a:t>
            </a:r>
            <a:endParaRPr lang="en-GB" sz="2200" dirty="0">
              <a:ea typeface="+mn-ea"/>
              <a:cs typeface="Calibri"/>
            </a:endParaRPr>
          </a:p>
          <a:p>
            <a:pPr marL="914400" lvl="3" indent="-457200">
              <a:buBlip>
                <a:blip r:embed="rId3"/>
              </a:buBlip>
              <a:defRPr/>
            </a:pPr>
            <a:r>
              <a:rPr lang="en-GB" sz="2200" dirty="0">
                <a:ea typeface="+mn-ea"/>
                <a:cs typeface="+mn-cs"/>
              </a:rPr>
              <a:t>Check you have answered all aspects of the question</a:t>
            </a:r>
            <a:endParaRPr lang="en-GB" sz="2200" dirty="0">
              <a:ea typeface="+mn-ea"/>
              <a:cs typeface="Calibri"/>
            </a:endParaRPr>
          </a:p>
          <a:p>
            <a:pPr marL="914400" lvl="3" indent="-457200">
              <a:buBlip>
                <a:blip r:embed="rId3"/>
              </a:buBlip>
              <a:defRPr/>
            </a:pPr>
            <a:r>
              <a:rPr lang="en-GB" sz="2200" dirty="0"/>
              <a:t>If you are asked to make comparisons, don’t simply describe the two  approaches.  Draw out any similarities or differences</a:t>
            </a:r>
            <a:endParaRPr lang="en-GB" sz="2200" dirty="0">
              <a:ea typeface="+mn-ea"/>
              <a:cs typeface="+mn-cs"/>
            </a:endParaRPr>
          </a:p>
        </p:txBody>
      </p:sp>
    </p:spTree>
    <p:extLst>
      <p:ext uri="{BB962C8B-B14F-4D97-AF65-F5344CB8AC3E}">
        <p14:creationId xmlns:p14="http://schemas.microsoft.com/office/powerpoint/2010/main" val="1721790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 written answers</a:t>
            </a:r>
          </a:p>
        </p:txBody>
      </p:sp>
      <p:sp>
        <p:nvSpPr>
          <p:cNvPr id="3" name="Content Placeholder 2"/>
          <p:cNvSpPr>
            <a:spLocks noGrp="1"/>
          </p:cNvSpPr>
          <p:nvPr>
            <p:ph idx="1"/>
          </p:nvPr>
        </p:nvSpPr>
        <p:spPr>
          <a:xfrm>
            <a:off x="179512" y="764704"/>
            <a:ext cx="8229600" cy="5112593"/>
          </a:xfrm>
        </p:spPr>
        <p:txBody>
          <a:bodyPr/>
          <a:lstStyle/>
          <a:p>
            <a:pPr marL="0" indent="0">
              <a:lnSpc>
                <a:spcPct val="120000"/>
              </a:lnSpc>
              <a:buFont typeface="Wingdings 2" pitchFamily="18" charset="2"/>
              <a:buNone/>
              <a:defRPr/>
            </a:pPr>
            <a:r>
              <a:rPr lang="en-GB" sz="2800" b="1"/>
              <a:t>What is the question asking?</a:t>
            </a:r>
          </a:p>
          <a:p>
            <a:pPr marL="914400" lvl="3" indent="-457200">
              <a:buBlip>
                <a:blip r:embed="rId3"/>
              </a:buBlip>
              <a:defRPr/>
            </a:pPr>
            <a:r>
              <a:rPr lang="en-GB" sz="2400" b="1">
                <a:ea typeface="+mn-ea"/>
                <a:cs typeface="+mn-cs"/>
              </a:rPr>
              <a:t>Introduction:</a:t>
            </a:r>
            <a:r>
              <a:rPr lang="en-GB" sz="2400">
                <a:ea typeface="+mn-ea"/>
                <a:cs typeface="+mn-cs"/>
              </a:rPr>
              <a:t> context, your approach (what, how &amp; why), refs</a:t>
            </a:r>
          </a:p>
          <a:p>
            <a:pPr marL="914400" lvl="3" indent="-457200">
              <a:buBlip>
                <a:blip r:embed="rId3"/>
              </a:buBlip>
              <a:defRPr/>
            </a:pPr>
            <a:r>
              <a:rPr lang="en-GB" sz="2400" b="1">
                <a:ea typeface="+mn-ea"/>
                <a:cs typeface="+mn-cs"/>
              </a:rPr>
              <a:t>Main Points: </a:t>
            </a:r>
            <a:r>
              <a:rPr lang="en-GB" sz="2400" u="sng">
                <a:ea typeface="+mn-ea"/>
                <a:cs typeface="+mn-cs"/>
              </a:rPr>
              <a:t>all</a:t>
            </a:r>
            <a:r>
              <a:rPr lang="en-GB" sz="2400">
                <a:ea typeface="+mn-ea"/>
                <a:cs typeface="+mn-cs"/>
              </a:rPr>
              <a:t> aspects of question / logical order / different points of view (</a:t>
            </a:r>
            <a:r>
              <a:rPr lang="en-GB" sz="2400" b="1" u="sng">
                <a:ea typeface="+mn-ea"/>
                <a:cs typeface="+mn-cs"/>
              </a:rPr>
              <a:t>critical approach</a:t>
            </a:r>
            <a:r>
              <a:rPr lang="en-GB" sz="2400">
                <a:ea typeface="+mn-ea"/>
                <a:cs typeface="+mn-cs"/>
              </a:rPr>
              <a:t>)</a:t>
            </a:r>
          </a:p>
          <a:p>
            <a:pPr marL="914400" lvl="3" indent="-457200">
              <a:buBlip>
                <a:blip r:embed="rId3"/>
              </a:buBlip>
              <a:defRPr/>
            </a:pPr>
            <a:r>
              <a:rPr lang="en-GB" sz="2400" b="1">
                <a:ea typeface="+mn-ea"/>
                <a:cs typeface="+mn-cs"/>
              </a:rPr>
              <a:t>Conclusion:</a:t>
            </a:r>
            <a:r>
              <a:rPr lang="en-GB" sz="2400">
                <a:ea typeface="+mn-ea"/>
                <a:cs typeface="+mn-cs"/>
              </a:rPr>
              <a:t> sum up answer – justify your view</a:t>
            </a:r>
            <a:endParaRPr lang="en-GB" sz="2400" b="1">
              <a:solidFill>
                <a:srgbClr val="000000"/>
              </a:solidFill>
            </a:endParaRPr>
          </a:p>
          <a:p>
            <a:pPr marL="0" lvl="0" indent="0">
              <a:lnSpc>
                <a:spcPct val="120000"/>
              </a:lnSpc>
              <a:buNone/>
              <a:defRPr/>
            </a:pPr>
            <a:r>
              <a:rPr lang="en-GB" sz="2800" b="1">
                <a:solidFill>
                  <a:srgbClr val="000000"/>
                </a:solidFill>
              </a:rPr>
              <a:t>Different to writing assignment essays</a:t>
            </a:r>
          </a:p>
          <a:p>
            <a:pPr marL="914400" lvl="3" indent="-457200">
              <a:buBlip>
                <a:blip r:embed="rId3"/>
              </a:buBlip>
              <a:defRPr/>
            </a:pPr>
            <a:r>
              <a:rPr lang="en-GB" sz="2400">
                <a:ea typeface="+mn-ea"/>
                <a:cs typeface="+mn-cs"/>
              </a:rPr>
              <a:t>Need to reference but not to same extent</a:t>
            </a:r>
          </a:p>
          <a:p>
            <a:pPr marL="914400" lvl="3" indent="-457200">
              <a:buBlip>
                <a:blip r:embed="rId3"/>
              </a:buBlip>
              <a:defRPr/>
            </a:pPr>
            <a:r>
              <a:rPr lang="en-GB" sz="2400">
                <a:ea typeface="+mn-ea"/>
                <a:cs typeface="+mn-cs"/>
              </a:rPr>
              <a:t>Less time, therefore less information</a:t>
            </a:r>
          </a:p>
          <a:p>
            <a:pPr marL="914400" lvl="3" indent="-457200">
              <a:buBlip>
                <a:blip r:embed="rId3"/>
              </a:buBlip>
              <a:defRPr/>
            </a:pPr>
            <a:r>
              <a:rPr lang="en-GB" sz="2400">
                <a:ea typeface="+mn-ea"/>
                <a:cs typeface="+mn-cs"/>
              </a:rPr>
              <a:t>Concise structure</a:t>
            </a:r>
          </a:p>
          <a:p>
            <a:pPr marL="914400" lvl="3" indent="-457200">
              <a:buBlip>
                <a:blip r:embed="rId3"/>
              </a:buBlip>
              <a:defRPr/>
            </a:pPr>
            <a:r>
              <a:rPr lang="en-GB" sz="2400">
                <a:ea typeface="+mn-ea"/>
                <a:cs typeface="+mn-cs"/>
              </a:rPr>
              <a:t>Choose any structure that enables you to prove a point (thesis statement)</a:t>
            </a:r>
          </a:p>
        </p:txBody>
      </p:sp>
    </p:spTree>
    <p:extLst>
      <p:ext uri="{BB962C8B-B14F-4D97-AF65-F5344CB8AC3E}">
        <p14:creationId xmlns:p14="http://schemas.microsoft.com/office/powerpoint/2010/main" val="2088917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68923-9915-131F-4EA9-E43AD7CA3280}"/>
              </a:ext>
            </a:extLst>
          </p:cNvPr>
          <p:cNvSpPr>
            <a:spLocks noGrp="1"/>
          </p:cNvSpPr>
          <p:nvPr>
            <p:ph type="title"/>
          </p:nvPr>
        </p:nvSpPr>
        <p:spPr/>
        <p:txBody>
          <a:bodyPr/>
          <a:lstStyle/>
          <a:p>
            <a:r>
              <a:rPr lang="en-GB" dirty="0"/>
              <a:t>Exams: typesetting maths? </a:t>
            </a:r>
          </a:p>
        </p:txBody>
      </p:sp>
      <p:sp>
        <p:nvSpPr>
          <p:cNvPr id="3" name="Content Placeholder 2">
            <a:extLst>
              <a:ext uri="{FF2B5EF4-FFF2-40B4-BE49-F238E27FC236}">
                <a16:creationId xmlns:a16="http://schemas.microsoft.com/office/drawing/2014/main" id="{D6FDD7F0-24B7-5D44-6F85-37650278C841}"/>
              </a:ext>
            </a:extLst>
          </p:cNvPr>
          <p:cNvSpPr>
            <a:spLocks noGrp="1"/>
          </p:cNvSpPr>
          <p:nvPr>
            <p:ph idx="1"/>
          </p:nvPr>
        </p:nvSpPr>
        <p:spPr/>
        <p:txBody>
          <a:bodyPr/>
          <a:lstStyle/>
          <a:p>
            <a:r>
              <a:rPr lang="en-GB" sz="2400" dirty="0"/>
              <a:t>Large chunks of handwritten text as an image are not acceptable - academic integrity</a:t>
            </a:r>
          </a:p>
          <a:p>
            <a:r>
              <a:rPr lang="en-GB" sz="2400" dirty="0"/>
              <a:t>But derivations and graphs are better as images of handwritten material than typeset text</a:t>
            </a:r>
          </a:p>
          <a:p>
            <a:r>
              <a:rPr lang="en-GB" sz="2400" dirty="0"/>
              <a:t>Time limitation. DON’T snapshot lecture notes/online derivations. </a:t>
            </a:r>
          </a:p>
          <a:p>
            <a:r>
              <a:rPr lang="en-GB" sz="2400" dirty="0">
                <a:latin typeface="+mn-lt"/>
                <a:cs typeface="Calibri"/>
              </a:rPr>
              <a:t>Simple expressions and symbols are available in the formula keypad or via the keyboard shortcuts. The shortcuts shown on the next page have been uploaded to the </a:t>
            </a:r>
            <a:r>
              <a:rPr lang="en-GB" sz="2400" dirty="0">
                <a:latin typeface="+mn-lt"/>
                <a:cs typeface="Calibri"/>
                <a:hlinkClick r:id="rId2"/>
              </a:rPr>
              <a:t>exam resources</a:t>
            </a:r>
            <a:r>
              <a:rPr lang="en-GB" sz="2400" dirty="0">
                <a:latin typeface="+mn-lt"/>
                <a:cs typeface="Calibri"/>
              </a:rPr>
              <a:t> webpage. Practice before the exams!</a:t>
            </a:r>
            <a:endParaRPr lang="en-US" sz="2400" dirty="0">
              <a:latin typeface="+mn-lt"/>
              <a:cs typeface="Calibri"/>
            </a:endParaRPr>
          </a:p>
          <a:p>
            <a:endParaRPr lang="en-GB" dirty="0"/>
          </a:p>
        </p:txBody>
      </p:sp>
      <p:sp>
        <p:nvSpPr>
          <p:cNvPr id="4" name="Slide Number Placeholder 3">
            <a:extLst>
              <a:ext uri="{FF2B5EF4-FFF2-40B4-BE49-F238E27FC236}">
                <a16:creationId xmlns:a16="http://schemas.microsoft.com/office/drawing/2014/main" id="{68E1DD8C-D1AB-C561-90B7-C19E3C90DE47}"/>
              </a:ext>
            </a:extLst>
          </p:cNvPr>
          <p:cNvSpPr>
            <a:spLocks noGrp="1"/>
          </p:cNvSpPr>
          <p:nvPr>
            <p:ph type="sldNum" sz="quarter" idx="12"/>
          </p:nvPr>
        </p:nvSpPr>
        <p:spPr/>
        <p:txBody>
          <a:bodyPr/>
          <a:lstStyle/>
          <a:p>
            <a:pPr>
              <a:defRPr/>
            </a:pPr>
            <a:fld id="{E70D8804-937B-40C3-8369-0CF62D082B6D}" type="slidenum">
              <a:rPr lang="en-GB" altLang="en-US" smtClean="0"/>
              <a:pPr>
                <a:defRPr/>
              </a:pPr>
              <a:t>16</a:t>
            </a:fld>
            <a:endParaRPr lang="en-GB" altLang="en-US"/>
          </a:p>
        </p:txBody>
      </p:sp>
    </p:spTree>
    <p:extLst>
      <p:ext uri="{BB962C8B-B14F-4D97-AF65-F5344CB8AC3E}">
        <p14:creationId xmlns:p14="http://schemas.microsoft.com/office/powerpoint/2010/main" val="2664678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EA7A1516-A665-F9BC-25D4-1BB771D9CD13}"/>
              </a:ext>
            </a:extLst>
          </p:cNvPr>
          <p:cNvPicPr>
            <a:picLocks noGrp="1" noChangeAspect="1"/>
          </p:cNvPicPr>
          <p:nvPr>
            <p:ph idx="1"/>
          </p:nvPr>
        </p:nvPicPr>
        <p:blipFill>
          <a:blip r:embed="rId2"/>
          <a:stretch>
            <a:fillRect/>
          </a:stretch>
        </p:blipFill>
        <p:spPr>
          <a:xfrm>
            <a:off x="1408191" y="393405"/>
            <a:ext cx="5818623" cy="5626395"/>
          </a:xfrm>
        </p:spPr>
      </p:pic>
      <p:sp>
        <p:nvSpPr>
          <p:cNvPr id="4" name="Slide Number Placeholder 3">
            <a:extLst>
              <a:ext uri="{FF2B5EF4-FFF2-40B4-BE49-F238E27FC236}">
                <a16:creationId xmlns:a16="http://schemas.microsoft.com/office/drawing/2014/main" id="{497ABEB3-C023-0A83-F6C0-8A9E03922AA1}"/>
              </a:ext>
            </a:extLst>
          </p:cNvPr>
          <p:cNvSpPr>
            <a:spLocks noGrp="1"/>
          </p:cNvSpPr>
          <p:nvPr>
            <p:ph type="sldNum" sz="quarter" idx="12"/>
          </p:nvPr>
        </p:nvSpPr>
        <p:spPr/>
        <p:txBody>
          <a:bodyPr/>
          <a:lstStyle/>
          <a:p>
            <a:pPr>
              <a:defRPr/>
            </a:pPr>
            <a:fld id="{E70D8804-937B-40C3-8369-0CF62D082B6D}" type="slidenum">
              <a:rPr lang="en-GB" altLang="en-US" smtClean="0"/>
              <a:pPr>
                <a:defRPr/>
              </a:pPr>
              <a:t>17</a:t>
            </a:fld>
            <a:endParaRPr lang="en-GB" altLang="en-US"/>
          </a:p>
        </p:txBody>
      </p:sp>
    </p:spTree>
    <p:extLst>
      <p:ext uri="{BB962C8B-B14F-4D97-AF65-F5344CB8AC3E}">
        <p14:creationId xmlns:p14="http://schemas.microsoft.com/office/powerpoint/2010/main" val="169852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97ABEB3-C023-0A83-F6C0-8A9E03922AA1}"/>
              </a:ext>
            </a:extLst>
          </p:cNvPr>
          <p:cNvSpPr>
            <a:spLocks noGrp="1"/>
          </p:cNvSpPr>
          <p:nvPr>
            <p:ph type="sldNum" sz="quarter" idx="12"/>
          </p:nvPr>
        </p:nvSpPr>
        <p:spPr/>
        <p:txBody>
          <a:bodyPr/>
          <a:lstStyle/>
          <a:p>
            <a:pPr>
              <a:defRPr/>
            </a:pPr>
            <a:fld id="{E70D8804-937B-40C3-8369-0CF62D082B6D}" type="slidenum">
              <a:rPr lang="en-GB" altLang="en-US" smtClean="0"/>
              <a:pPr>
                <a:defRPr/>
              </a:pPr>
              <a:t>18</a:t>
            </a:fld>
            <a:endParaRPr lang="en-GB" altLang="en-US"/>
          </a:p>
        </p:txBody>
      </p:sp>
      <p:pic>
        <p:nvPicPr>
          <p:cNvPr id="6" name="Picture 5">
            <a:extLst>
              <a:ext uri="{FF2B5EF4-FFF2-40B4-BE49-F238E27FC236}">
                <a16:creationId xmlns:a16="http://schemas.microsoft.com/office/drawing/2014/main" id="{59F39DCC-A090-D13B-5A0F-954BA84E5F7F}"/>
              </a:ext>
            </a:extLst>
          </p:cNvPr>
          <p:cNvPicPr>
            <a:picLocks noChangeAspect="1"/>
          </p:cNvPicPr>
          <p:nvPr/>
        </p:nvPicPr>
        <p:blipFill>
          <a:blip r:embed="rId2"/>
          <a:stretch>
            <a:fillRect/>
          </a:stretch>
        </p:blipFill>
        <p:spPr>
          <a:xfrm>
            <a:off x="1506971" y="228600"/>
            <a:ext cx="5732094" cy="5665442"/>
          </a:xfrm>
          <a:prstGeom prst="rect">
            <a:avLst/>
          </a:prstGeom>
        </p:spPr>
      </p:pic>
    </p:spTree>
    <p:extLst>
      <p:ext uri="{BB962C8B-B14F-4D97-AF65-F5344CB8AC3E}">
        <p14:creationId xmlns:p14="http://schemas.microsoft.com/office/powerpoint/2010/main" val="831731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dirty="0"/>
              <a:t>Exams</a:t>
            </a:r>
          </a:p>
        </p:txBody>
      </p:sp>
      <p:sp>
        <p:nvSpPr>
          <p:cNvPr id="3" name="Content Placeholder 2"/>
          <p:cNvSpPr>
            <a:spLocks noGrp="1"/>
          </p:cNvSpPr>
          <p:nvPr>
            <p:ph idx="1"/>
          </p:nvPr>
        </p:nvSpPr>
        <p:spPr>
          <a:xfrm>
            <a:off x="179512" y="764704"/>
            <a:ext cx="8229600" cy="5112593"/>
          </a:xfrm>
        </p:spPr>
        <p:txBody>
          <a:bodyPr/>
          <a:lstStyle/>
          <a:p>
            <a:pPr marL="0" indent="0">
              <a:lnSpc>
                <a:spcPct val="120000"/>
              </a:lnSpc>
              <a:buFont typeface="Wingdings 2" pitchFamily="18" charset="2"/>
              <a:buNone/>
              <a:defRPr/>
            </a:pPr>
            <a:r>
              <a:rPr lang="en-GB" b="1" dirty="0"/>
              <a:t>Some common errors/problems</a:t>
            </a:r>
          </a:p>
          <a:p>
            <a:pPr marL="914400" lvl="3" indent="-457200">
              <a:buBlip>
                <a:blip r:embed="rId3"/>
              </a:buBlip>
              <a:defRPr/>
            </a:pPr>
            <a:r>
              <a:rPr lang="en-GB" sz="2400" dirty="0">
                <a:ea typeface="+mn-ea"/>
                <a:cs typeface="+mn-cs"/>
              </a:rPr>
              <a:t>Poor choice of question</a:t>
            </a:r>
          </a:p>
          <a:p>
            <a:pPr marL="914400" lvl="3" indent="-457200">
              <a:buBlip>
                <a:blip r:embed="rId3"/>
              </a:buBlip>
              <a:defRPr/>
            </a:pPr>
            <a:r>
              <a:rPr lang="en-GB" sz="2400" dirty="0">
                <a:ea typeface="+mn-ea"/>
                <a:cs typeface="+mn-cs"/>
              </a:rPr>
              <a:t>Answers not properly structured</a:t>
            </a:r>
          </a:p>
          <a:p>
            <a:pPr marL="914400" lvl="3" indent="-457200">
              <a:buBlip>
                <a:blip r:embed="rId3"/>
              </a:buBlip>
              <a:defRPr/>
            </a:pPr>
            <a:r>
              <a:rPr lang="en-GB" sz="2400" dirty="0">
                <a:ea typeface="+mn-ea"/>
                <a:cs typeface="+mn-cs"/>
              </a:rPr>
              <a:t>Waffle and repetition</a:t>
            </a:r>
          </a:p>
          <a:p>
            <a:pPr marL="914400" lvl="3" indent="-457200">
              <a:buBlip>
                <a:blip r:embed="rId3"/>
              </a:buBlip>
              <a:defRPr/>
            </a:pPr>
            <a:r>
              <a:rPr lang="en-GB" sz="2400" dirty="0">
                <a:ea typeface="+mn-ea"/>
                <a:cs typeface="+mn-cs"/>
              </a:rPr>
              <a:t>Not answering the question</a:t>
            </a:r>
          </a:p>
          <a:p>
            <a:pPr marL="914400" lvl="3" indent="-457200">
              <a:buBlip>
                <a:blip r:embed="rId3"/>
              </a:buBlip>
              <a:defRPr/>
            </a:pPr>
            <a:r>
              <a:rPr lang="en-GB" sz="2400" dirty="0">
                <a:ea typeface="+mn-ea"/>
                <a:cs typeface="+mn-cs"/>
              </a:rPr>
              <a:t>Not showing a critical approach</a:t>
            </a:r>
          </a:p>
          <a:p>
            <a:pPr marL="914400" lvl="3" indent="-457200">
              <a:buBlip>
                <a:blip r:embed="rId3"/>
              </a:buBlip>
              <a:defRPr/>
            </a:pPr>
            <a:r>
              <a:rPr lang="en-GB" sz="2400" dirty="0">
                <a:ea typeface="+mn-ea"/>
                <a:cs typeface="+mn-cs"/>
              </a:rPr>
              <a:t>Writer’s block</a:t>
            </a:r>
          </a:p>
          <a:p>
            <a:pPr marL="914400" lvl="3" indent="-457200">
              <a:buBlip>
                <a:blip r:embed="rId3"/>
              </a:buBlip>
              <a:defRPr/>
            </a:pPr>
            <a:r>
              <a:rPr lang="en-GB" sz="2400" dirty="0">
                <a:ea typeface="+mn-ea"/>
                <a:cs typeface="+mn-cs"/>
              </a:rPr>
              <a:t>Lack of confidence</a:t>
            </a:r>
          </a:p>
          <a:p>
            <a:pPr marL="914400" lvl="3" indent="-457200">
              <a:buBlip>
                <a:blip r:embed="rId3"/>
              </a:buBlip>
              <a:defRPr/>
            </a:pPr>
            <a:r>
              <a:rPr lang="en-GB" sz="2400" dirty="0">
                <a:ea typeface="+mn-ea"/>
                <a:cs typeface="+mn-cs"/>
              </a:rPr>
              <a:t>Finishing early</a:t>
            </a:r>
          </a:p>
          <a:p>
            <a:pPr marL="0" lvl="0" indent="0">
              <a:lnSpc>
                <a:spcPct val="120000"/>
              </a:lnSpc>
              <a:buNone/>
              <a:defRPr/>
            </a:pPr>
            <a:r>
              <a:rPr lang="en-GB" b="1" dirty="0">
                <a:solidFill>
                  <a:srgbClr val="000000"/>
                </a:solidFill>
              </a:rPr>
              <a:t>Make some time to plan how to avoid these</a:t>
            </a:r>
            <a:endParaRPr lang="en-GB" dirty="0"/>
          </a:p>
        </p:txBody>
      </p:sp>
    </p:spTree>
    <p:extLst>
      <p:ext uri="{BB962C8B-B14F-4D97-AF65-F5344CB8AC3E}">
        <p14:creationId xmlns:p14="http://schemas.microsoft.com/office/powerpoint/2010/main" val="1996465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43621" y="-29517"/>
            <a:ext cx="7772400" cy="1066800"/>
          </a:xfrm>
        </p:spPr>
        <p:txBody>
          <a:bodyPr/>
          <a:lstStyle/>
          <a:p>
            <a:r>
              <a:rPr lang="en-GB" sz="4000"/>
              <a:t>Topics for today’s briefing</a:t>
            </a:r>
          </a:p>
        </p:txBody>
      </p:sp>
      <p:sp>
        <p:nvSpPr>
          <p:cNvPr id="3" name="Content Placeholder 2"/>
          <p:cNvSpPr>
            <a:spLocks noGrp="1"/>
          </p:cNvSpPr>
          <p:nvPr>
            <p:ph idx="1"/>
          </p:nvPr>
        </p:nvSpPr>
        <p:spPr>
          <a:xfrm>
            <a:off x="443621" y="1124744"/>
            <a:ext cx="8229600" cy="4048125"/>
          </a:xfrm>
        </p:spPr>
        <p:txBody>
          <a:bodyPr/>
          <a:lstStyle/>
          <a:p>
            <a:r>
              <a:rPr lang="en-GB" sz="2800" dirty="0"/>
              <a:t>Preparation for online exams</a:t>
            </a:r>
          </a:p>
          <a:p>
            <a:r>
              <a:rPr lang="en-GB" sz="2800" dirty="0"/>
              <a:t>Revision guidance</a:t>
            </a:r>
          </a:p>
          <a:p>
            <a:r>
              <a:rPr lang="en-GB" sz="2800" dirty="0"/>
              <a:t>Mocks (</a:t>
            </a:r>
            <a:r>
              <a:rPr lang="en-GB" sz="2800" dirty="0">
                <a:latin typeface="+mn-lt"/>
                <a:cs typeface="Calibri"/>
              </a:rPr>
              <a:t>22</a:t>
            </a:r>
            <a:r>
              <a:rPr lang="en-GB" sz="2800" baseline="30000" dirty="0">
                <a:cs typeface="Calibri"/>
              </a:rPr>
              <a:t>nd</a:t>
            </a:r>
            <a:r>
              <a:rPr lang="en-GB" sz="2800" baseline="30000" dirty="0">
                <a:latin typeface="+mn-lt"/>
                <a:cs typeface="Calibri"/>
              </a:rPr>
              <a:t> </a:t>
            </a:r>
            <a:r>
              <a:rPr lang="en-GB" sz="2800" dirty="0">
                <a:latin typeface="+mn-lt"/>
                <a:cs typeface="Calibri"/>
              </a:rPr>
              <a:t>April – 3</a:t>
            </a:r>
            <a:r>
              <a:rPr lang="en-GB" sz="2800" baseline="30000" dirty="0">
                <a:cs typeface="Calibri"/>
              </a:rPr>
              <a:t>rd</a:t>
            </a:r>
            <a:r>
              <a:rPr lang="en-GB" sz="2800" dirty="0">
                <a:latin typeface="+mn-lt"/>
                <a:cs typeface="Calibri"/>
              </a:rPr>
              <a:t> May)</a:t>
            </a:r>
            <a:endParaRPr lang="en-GB" sz="2800" dirty="0"/>
          </a:p>
          <a:p>
            <a:pPr lvl="0"/>
            <a:r>
              <a:rPr lang="en-GB" sz="2800" dirty="0"/>
              <a:t>What support you can access</a:t>
            </a:r>
          </a:p>
          <a:p>
            <a:pPr lvl="0"/>
            <a:r>
              <a:rPr lang="en-GB" sz="2800" dirty="0"/>
              <a:t>Exam Regulations</a:t>
            </a:r>
          </a:p>
          <a:p>
            <a:pPr lvl="0"/>
            <a:r>
              <a:rPr lang="en-GB" sz="2800" dirty="0"/>
              <a:t>Degree classification</a:t>
            </a:r>
          </a:p>
          <a:p>
            <a:pPr lvl="0"/>
            <a:r>
              <a:rPr lang="en-GB" sz="2800" dirty="0"/>
              <a:t>Q&amp;A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dirty="0"/>
              <a:t>Exams</a:t>
            </a:r>
          </a:p>
        </p:txBody>
      </p:sp>
      <p:sp>
        <p:nvSpPr>
          <p:cNvPr id="3" name="Content Placeholder 2"/>
          <p:cNvSpPr>
            <a:spLocks noGrp="1"/>
          </p:cNvSpPr>
          <p:nvPr>
            <p:ph idx="1"/>
          </p:nvPr>
        </p:nvSpPr>
        <p:spPr>
          <a:xfrm>
            <a:off x="179510" y="764704"/>
            <a:ext cx="8549819" cy="5112593"/>
          </a:xfrm>
        </p:spPr>
        <p:txBody>
          <a:bodyPr/>
          <a:lstStyle/>
          <a:p>
            <a:pPr marL="0" indent="0">
              <a:lnSpc>
                <a:spcPct val="120000"/>
              </a:lnSpc>
              <a:buFont typeface="Wingdings 2" pitchFamily="18" charset="2"/>
              <a:buNone/>
              <a:defRPr/>
            </a:pPr>
            <a:r>
              <a:rPr lang="en-GB" b="1" dirty="0"/>
              <a:t>Some common errors/problems</a:t>
            </a:r>
          </a:p>
          <a:p>
            <a:pPr marL="914400" lvl="3" indent="-457200">
              <a:buBlip>
                <a:blip r:embed="rId3"/>
              </a:buBlip>
              <a:defRPr/>
            </a:pPr>
            <a:r>
              <a:rPr lang="en-GB" sz="2400" dirty="0">
                <a:ea typeface="+mn-ea"/>
                <a:cs typeface="+mn-cs"/>
              </a:rPr>
              <a:t>Don’t use the 25 minutes upload period to keep working on your exam </a:t>
            </a:r>
          </a:p>
          <a:p>
            <a:pPr marL="914400" lvl="3" indent="-457200">
              <a:buBlip>
                <a:blip r:embed="rId3"/>
              </a:buBlip>
              <a:defRPr/>
            </a:pPr>
            <a:r>
              <a:rPr lang="en-GB" sz="2400" dirty="0">
                <a:ea typeface="+mn-ea"/>
                <a:cs typeface="+mn-cs"/>
              </a:rPr>
              <a:t>Don’t email images to yourself as this can be slow</a:t>
            </a:r>
          </a:p>
          <a:p>
            <a:pPr marL="1371600" lvl="4" indent="-457200">
              <a:buBlip>
                <a:blip r:embed="rId3"/>
              </a:buBlip>
              <a:defRPr/>
            </a:pPr>
            <a:r>
              <a:rPr lang="en-GB" sz="2400" dirty="0">
                <a:solidFill>
                  <a:srgbClr val="242424"/>
                </a:solidFill>
                <a:effectLst/>
                <a:latin typeface="Calibri" panose="020F0502020204030204" pitchFamily="34" charset="0"/>
                <a:ea typeface="Times New Roman" panose="02020603050405020304" pitchFamily="18" charset="0"/>
              </a:rPr>
              <a:t>We have suggested some ways to transfer images in the </a:t>
            </a:r>
            <a:r>
              <a:rPr lang="en-GB" sz="2400" u="sng" dirty="0">
                <a:solidFill>
                  <a:srgbClr val="467886"/>
                </a:solidFill>
                <a:effectLst/>
                <a:latin typeface="Calibri" panose="020F0502020204030204" pitchFamily="34" charset="0"/>
                <a:ea typeface="Times New Roman" panose="02020603050405020304" pitchFamily="18" charset="0"/>
                <a:hlinkClick r:id="rId4"/>
              </a:rPr>
              <a:t>Exams Briefing</a:t>
            </a:r>
            <a:r>
              <a:rPr lang="en-GB" sz="2400" dirty="0">
                <a:solidFill>
                  <a:srgbClr val="242424"/>
                </a:solidFill>
                <a:effectLst/>
                <a:latin typeface="Calibri" panose="020F0502020204030204" pitchFamily="34" charset="0"/>
                <a:ea typeface="Times New Roman" panose="02020603050405020304" pitchFamily="18" charset="0"/>
              </a:rPr>
              <a:t> (slide 19), or you could photograph handwritten work using your laptop camera</a:t>
            </a:r>
            <a:endParaRPr lang="en-GB" sz="2400" dirty="0">
              <a:ea typeface="+mn-ea"/>
              <a:cs typeface="+mn-cs"/>
            </a:endParaRPr>
          </a:p>
          <a:p>
            <a:pPr marL="914400" lvl="3" indent="-457200">
              <a:buBlip>
                <a:blip r:embed="rId3"/>
              </a:buBlip>
              <a:defRPr/>
            </a:pPr>
            <a:r>
              <a:rPr lang="en-GB" sz="2400" dirty="0">
                <a:ea typeface="+mn-ea"/>
                <a:cs typeface="+mn-cs"/>
              </a:rPr>
              <a:t>PDF files can’t be uploaded as images in WAS – use JPEG</a:t>
            </a:r>
          </a:p>
        </p:txBody>
      </p:sp>
    </p:spTree>
    <p:extLst>
      <p:ext uri="{BB962C8B-B14F-4D97-AF65-F5344CB8AC3E}">
        <p14:creationId xmlns:p14="http://schemas.microsoft.com/office/powerpoint/2010/main" val="19277437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dirty="0"/>
              <a:t>Exams</a:t>
            </a:r>
          </a:p>
        </p:txBody>
      </p:sp>
      <p:sp>
        <p:nvSpPr>
          <p:cNvPr id="3" name="Content Placeholder 2"/>
          <p:cNvSpPr>
            <a:spLocks noGrp="1"/>
          </p:cNvSpPr>
          <p:nvPr>
            <p:ph idx="1"/>
          </p:nvPr>
        </p:nvSpPr>
        <p:spPr>
          <a:xfrm>
            <a:off x="289238" y="764704"/>
            <a:ext cx="7538025" cy="5112593"/>
          </a:xfrm>
        </p:spPr>
        <p:txBody>
          <a:bodyPr/>
          <a:lstStyle/>
          <a:p>
            <a:pPr marL="0" indent="0">
              <a:lnSpc>
                <a:spcPct val="120000"/>
              </a:lnSpc>
              <a:buFont typeface="Wingdings 2" pitchFamily="18" charset="2"/>
              <a:buNone/>
              <a:defRPr/>
            </a:pPr>
            <a:r>
              <a:rPr lang="en-GB" b="1" dirty="0"/>
              <a:t>Submitting your paper</a:t>
            </a:r>
          </a:p>
          <a:p>
            <a:r>
              <a:rPr lang="en-GB" sz="2400" dirty="0">
                <a:cs typeface="Calibri"/>
              </a:rPr>
              <a:t>It is possible to work in WAS without an internet connection, but you must be connected to submit your work </a:t>
            </a:r>
          </a:p>
          <a:p>
            <a:r>
              <a:rPr lang="en-GB" sz="2400" dirty="0">
                <a:cs typeface="Calibri"/>
              </a:rPr>
              <a:t>If you have lost your connection at the exam deadline, leave open the WAS browser and your work will automatically submit once the connected is re-established - you won’t be able to change your answers</a:t>
            </a:r>
          </a:p>
          <a:p>
            <a:r>
              <a:rPr lang="en-GB" sz="2400" dirty="0">
                <a:solidFill>
                  <a:srgbClr val="000000"/>
                </a:solidFill>
                <a:effectLst/>
                <a:latin typeface="Calibri" panose="020F0502020204030204" pitchFamily="34" charset="0"/>
                <a:ea typeface="Times New Roman" panose="02020603050405020304" pitchFamily="18" charset="0"/>
              </a:rPr>
              <a:t>If auto-submit doesn’t work when you have an internet connection, then: </a:t>
            </a:r>
          </a:p>
          <a:p>
            <a:pPr lvl="1"/>
            <a:r>
              <a:rPr lang="en-GB" sz="2000" dirty="0">
                <a:solidFill>
                  <a:srgbClr val="000000"/>
                </a:solidFill>
                <a:effectLst/>
                <a:latin typeface="Calibri" panose="020F0502020204030204" pitchFamily="34" charset="0"/>
                <a:ea typeface="Times New Roman" panose="02020603050405020304" pitchFamily="18" charset="0"/>
              </a:rPr>
              <a:t>click the green Download Paper button on the top right-hand side of your screen</a:t>
            </a:r>
          </a:p>
          <a:p>
            <a:pPr lvl="1"/>
            <a:r>
              <a:rPr lang="en-GB" sz="2000" dirty="0">
                <a:solidFill>
                  <a:srgbClr val="000000"/>
                </a:solidFill>
                <a:effectLst/>
                <a:latin typeface="Calibri" panose="020F0502020204030204" pitchFamily="34" charset="0"/>
                <a:ea typeface="Times New Roman" panose="02020603050405020304" pitchFamily="18" charset="0"/>
              </a:rPr>
              <a:t>log out of WAS and back in again</a:t>
            </a:r>
            <a:endParaRPr lang="en-GB" dirty="0">
              <a:ea typeface="+mn-ea"/>
              <a:cs typeface="+mn-cs"/>
            </a:endParaRPr>
          </a:p>
          <a:p>
            <a:endParaRPr lang="en-GB" sz="2400" dirty="0">
              <a:cs typeface="Calibri"/>
            </a:endParaRPr>
          </a:p>
          <a:p>
            <a:pPr marL="914400" lvl="3" indent="-457200">
              <a:buBlip>
                <a:blip r:embed="rId3"/>
              </a:buBlip>
              <a:defRPr/>
            </a:pPr>
            <a:endParaRPr lang="en-GB" sz="2400" dirty="0">
              <a:ea typeface="+mn-ea"/>
              <a:cs typeface="+mn-cs"/>
            </a:endParaRPr>
          </a:p>
        </p:txBody>
      </p:sp>
    </p:spTree>
    <p:extLst>
      <p:ext uri="{BB962C8B-B14F-4D97-AF65-F5344CB8AC3E}">
        <p14:creationId xmlns:p14="http://schemas.microsoft.com/office/powerpoint/2010/main" val="27798106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dirty="0"/>
              <a:t>Exams</a:t>
            </a:r>
          </a:p>
        </p:txBody>
      </p:sp>
      <p:sp>
        <p:nvSpPr>
          <p:cNvPr id="3" name="Content Placeholder 2"/>
          <p:cNvSpPr>
            <a:spLocks noGrp="1"/>
          </p:cNvSpPr>
          <p:nvPr>
            <p:ph idx="1"/>
          </p:nvPr>
        </p:nvSpPr>
        <p:spPr>
          <a:xfrm>
            <a:off x="289238" y="764704"/>
            <a:ext cx="8159818" cy="5112593"/>
          </a:xfrm>
        </p:spPr>
        <p:txBody>
          <a:bodyPr/>
          <a:lstStyle/>
          <a:p>
            <a:pPr marL="0" indent="0">
              <a:lnSpc>
                <a:spcPct val="120000"/>
              </a:lnSpc>
              <a:buFont typeface="Wingdings 2" pitchFamily="18" charset="2"/>
              <a:buNone/>
              <a:defRPr/>
            </a:pPr>
            <a:r>
              <a:rPr lang="en-GB" sz="2200" b="1" dirty="0"/>
              <a:t>Technical issues</a:t>
            </a:r>
          </a:p>
          <a:p>
            <a:r>
              <a:rPr lang="en-GB" sz="2200" dirty="0"/>
              <a:t>If you are unable to finish because of a problem, email </a:t>
            </a:r>
            <a:r>
              <a:rPr lang="en-GB" sz="2200" dirty="0">
                <a:ea typeface="+mn-lt"/>
                <a:cs typeface="+mn-lt"/>
                <a:hlinkClick r:id="rId3"/>
              </a:rPr>
              <a:t>economics.pgoffice@warwick.ac.uk</a:t>
            </a:r>
            <a:r>
              <a:rPr lang="en-GB" sz="2200" dirty="0">
                <a:ea typeface="+mn-lt"/>
                <a:cs typeface="+mn-lt"/>
              </a:rPr>
              <a:t> </a:t>
            </a:r>
            <a:r>
              <a:rPr lang="en-GB" sz="2200" dirty="0">
                <a:solidFill>
                  <a:srgbClr val="FF0000"/>
                </a:solidFill>
                <a:ea typeface="+mn-lt"/>
                <a:cs typeface="+mn-lt"/>
              </a:rPr>
              <a:t>before the exam ends </a:t>
            </a:r>
            <a:r>
              <a:rPr lang="en-GB" sz="2200" dirty="0">
                <a:ea typeface="+mn-lt"/>
                <a:cs typeface="+mn-lt"/>
              </a:rPr>
              <a:t>and we will extend your deadline by 15 minutes</a:t>
            </a:r>
          </a:p>
          <a:p>
            <a:r>
              <a:rPr lang="en-GB" sz="2200" dirty="0">
                <a:solidFill>
                  <a:srgbClr val="FF0000"/>
                </a:solidFill>
                <a:ea typeface="+mn-lt"/>
                <a:cs typeface="+mn-lt"/>
              </a:rPr>
              <a:t>Requests to extend the time after the end of the exam will not be accepted</a:t>
            </a:r>
          </a:p>
          <a:p>
            <a:r>
              <a:rPr lang="en-GB" sz="2200" dirty="0">
                <a:ea typeface="+mn-lt"/>
                <a:cs typeface="+mn-lt"/>
              </a:rPr>
              <a:t>Submit a claim via Tabula Personal Circumstances, providing information about the issue and timestamped evidence</a:t>
            </a:r>
          </a:p>
          <a:p>
            <a:r>
              <a:rPr lang="en-GB" sz="2200" dirty="0">
                <a:ea typeface="+mn-lt"/>
                <a:cs typeface="+mn-lt"/>
              </a:rPr>
              <a:t>Submitting a paper late without supporting evidence could lead to a zero mark </a:t>
            </a:r>
          </a:p>
          <a:p>
            <a:r>
              <a:rPr lang="en-GB" sz="2200" dirty="0"/>
              <a:t>If you cannot submit in the 15 minutes window, or did not tell us you had an issue before the end of the exam, then you will be offered a September resit or further first attempt if the module is failed</a:t>
            </a:r>
            <a:endParaRPr lang="en-GB" sz="2200" dirty="0">
              <a:cs typeface="Calibri"/>
            </a:endParaRPr>
          </a:p>
          <a:p>
            <a:endParaRPr lang="en-GB" sz="2200" dirty="0">
              <a:cs typeface="Calibri"/>
            </a:endParaRPr>
          </a:p>
          <a:p>
            <a:pPr marL="914400" lvl="3" indent="-457200">
              <a:buBlip>
                <a:blip r:embed="rId4"/>
              </a:buBlip>
              <a:defRPr/>
            </a:pPr>
            <a:endParaRPr lang="en-GB" sz="2200" dirty="0">
              <a:ea typeface="+mn-ea"/>
              <a:cs typeface="+mn-cs"/>
            </a:endParaRPr>
          </a:p>
        </p:txBody>
      </p:sp>
    </p:spTree>
    <p:extLst>
      <p:ext uri="{BB962C8B-B14F-4D97-AF65-F5344CB8AC3E}">
        <p14:creationId xmlns:p14="http://schemas.microsoft.com/office/powerpoint/2010/main" val="2384945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764704"/>
            <a:ext cx="8229600" cy="5112593"/>
          </a:xfrm>
        </p:spPr>
        <p:txBody>
          <a:bodyPr/>
          <a:lstStyle/>
          <a:p>
            <a:pPr marL="0" indent="0">
              <a:lnSpc>
                <a:spcPct val="120000"/>
              </a:lnSpc>
              <a:buFont typeface="Wingdings 2" pitchFamily="18" charset="2"/>
              <a:buNone/>
              <a:defRPr/>
            </a:pPr>
            <a:r>
              <a:rPr lang="en-GB" b="1" dirty="0"/>
              <a:t>Some final words of advice</a:t>
            </a:r>
          </a:p>
          <a:p>
            <a:pPr marL="914400" lvl="3" indent="-457200">
              <a:buBlip>
                <a:blip r:embed="rId3"/>
              </a:buBlip>
              <a:defRPr/>
            </a:pPr>
            <a:r>
              <a:rPr lang="en-GB" sz="2400" dirty="0">
                <a:ea typeface="+mn-ea"/>
                <a:cs typeface="+mn-cs"/>
              </a:rPr>
              <a:t>The first 50% of marks is easiest to obtain</a:t>
            </a:r>
          </a:p>
          <a:p>
            <a:pPr marL="914400" lvl="3" indent="-457200">
              <a:buBlip>
                <a:blip r:embed="rId3"/>
              </a:buBlip>
              <a:defRPr/>
            </a:pPr>
            <a:r>
              <a:rPr lang="en-GB" sz="2400" dirty="0">
                <a:ea typeface="+mn-ea"/>
                <a:cs typeface="+mn-cs"/>
              </a:rPr>
              <a:t>Next 25% more difficult</a:t>
            </a:r>
          </a:p>
          <a:p>
            <a:pPr marL="914400" lvl="3" indent="-457200">
              <a:buBlip>
                <a:blip r:embed="rId3"/>
              </a:buBlip>
              <a:defRPr/>
            </a:pPr>
            <a:r>
              <a:rPr lang="en-GB" sz="2400" dirty="0">
                <a:ea typeface="+mn-ea"/>
                <a:cs typeface="+mn-cs"/>
              </a:rPr>
              <a:t>Last 25% most difficult</a:t>
            </a:r>
          </a:p>
          <a:p>
            <a:pPr marL="914400" lvl="3" indent="-457200">
              <a:buBlip>
                <a:blip r:embed="rId3"/>
              </a:buBlip>
              <a:defRPr/>
            </a:pPr>
            <a:r>
              <a:rPr lang="en-GB" sz="2400" dirty="0">
                <a:ea typeface="+mn-ea"/>
                <a:cs typeface="+mn-cs"/>
              </a:rPr>
              <a:t>If you are running out of time, two half answers </a:t>
            </a:r>
            <a:r>
              <a:rPr lang="en-GB" sz="2400" b="1" u="sng" dirty="0">
                <a:ea typeface="+mn-ea"/>
                <a:cs typeface="+mn-cs"/>
              </a:rPr>
              <a:t>may</a:t>
            </a:r>
            <a:r>
              <a:rPr lang="en-GB" sz="2400" dirty="0">
                <a:ea typeface="+mn-ea"/>
                <a:cs typeface="+mn-cs"/>
              </a:rPr>
              <a:t> be worth more than one whole</a:t>
            </a:r>
          </a:p>
          <a:p>
            <a:pPr marL="914400" lvl="3" indent="-457200">
              <a:buBlip>
                <a:blip r:embed="rId3"/>
              </a:buBlip>
              <a:defRPr/>
            </a:pPr>
            <a:r>
              <a:rPr lang="en-GB" sz="2400" dirty="0">
                <a:ea typeface="+mn-ea"/>
                <a:cs typeface="+mn-cs"/>
              </a:rPr>
              <a:t>Spend last 10 mins checking your work</a:t>
            </a:r>
          </a:p>
          <a:p>
            <a:pPr marL="457200" lvl="3" indent="0">
              <a:buNone/>
              <a:defRPr/>
            </a:pPr>
            <a:r>
              <a:rPr lang="en-GB" sz="2400" dirty="0">
                <a:ea typeface="+mn-ea"/>
                <a:cs typeface="+mn-cs"/>
              </a:rPr>
              <a:t>	- numbered all answers</a:t>
            </a:r>
          </a:p>
          <a:p>
            <a:pPr marL="457200" lvl="3" indent="0">
              <a:buNone/>
              <a:defRPr/>
            </a:pPr>
            <a:r>
              <a:rPr lang="en-GB" sz="2400" dirty="0">
                <a:ea typeface="+mn-ea"/>
                <a:cs typeface="+mn-cs"/>
              </a:rPr>
              <a:t>	- spelling</a:t>
            </a:r>
          </a:p>
          <a:p>
            <a:pPr marL="457200" lvl="3" indent="0">
              <a:buNone/>
              <a:defRPr/>
            </a:pPr>
            <a:r>
              <a:rPr lang="en-GB" sz="2400" dirty="0">
                <a:ea typeface="+mn-ea"/>
                <a:cs typeface="+mn-cs"/>
              </a:rPr>
              <a:t>	- handwriting</a:t>
            </a:r>
          </a:p>
          <a:p>
            <a:pPr marL="457200" lvl="3" indent="0">
              <a:buNone/>
              <a:defRPr/>
            </a:pPr>
            <a:r>
              <a:rPr lang="en-GB" sz="2400" dirty="0">
                <a:ea typeface="+mn-ea"/>
                <a:cs typeface="+mn-cs"/>
              </a:rPr>
              <a:t>	- all steps in calculation shown</a:t>
            </a:r>
          </a:p>
        </p:txBody>
      </p:sp>
    </p:spTree>
    <p:extLst>
      <p:ext uri="{BB962C8B-B14F-4D97-AF65-F5344CB8AC3E}">
        <p14:creationId xmlns:p14="http://schemas.microsoft.com/office/powerpoint/2010/main" val="41237866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46856" y="104930"/>
            <a:ext cx="8445624" cy="1143000"/>
          </a:xfrm>
        </p:spPr>
        <p:txBody>
          <a:bodyPr/>
          <a:lstStyle/>
          <a:p>
            <a:r>
              <a:rPr lang="en-GB" sz="3600" dirty="0"/>
              <a:t>Exams Support available: Exam Resources web page</a:t>
            </a:r>
          </a:p>
        </p:txBody>
      </p:sp>
      <p:sp>
        <p:nvSpPr>
          <p:cNvPr id="3" name="Content Placeholder 2"/>
          <p:cNvSpPr>
            <a:spLocks noGrp="1"/>
          </p:cNvSpPr>
          <p:nvPr>
            <p:ph idx="1"/>
          </p:nvPr>
        </p:nvSpPr>
        <p:spPr>
          <a:xfrm>
            <a:off x="179512" y="1340768"/>
            <a:ext cx="8712968" cy="4879130"/>
          </a:xfrm>
        </p:spPr>
        <p:txBody>
          <a:bodyPr/>
          <a:lstStyle/>
          <a:p>
            <a:pPr marL="914400" lvl="3" indent="-457200">
              <a:buBlip>
                <a:blip r:embed="rId3"/>
              </a:buBlip>
              <a:defRPr/>
            </a:pPr>
            <a:r>
              <a:rPr lang="en-GB" sz="2400" dirty="0">
                <a:ea typeface="+mn-ea"/>
                <a:cs typeface="+mn-cs"/>
              </a:rPr>
              <a:t>The first place to check is our </a:t>
            </a:r>
            <a:r>
              <a:rPr lang="en-GB" sz="2400" dirty="0">
                <a:ea typeface="+mn-ea"/>
                <a:cs typeface="+mn-cs"/>
                <a:hlinkClick r:id="rId4"/>
              </a:rPr>
              <a:t>Exams Resources page</a:t>
            </a:r>
          </a:p>
          <a:p>
            <a:pPr marL="914400" lvl="3" indent="-457200">
              <a:buBlip>
                <a:blip r:embed="rId3"/>
              </a:buBlip>
              <a:defRPr/>
            </a:pPr>
            <a:r>
              <a:rPr lang="en-GB" sz="2400" dirty="0">
                <a:ea typeface="+mn-ea"/>
                <a:cs typeface="+mn-cs"/>
              </a:rPr>
              <a:t>Here, you will find a range of useful resources which you should look at in preparation for your exams</a:t>
            </a:r>
          </a:p>
          <a:p>
            <a:pPr marL="914400" lvl="3" indent="-457200">
              <a:buBlip>
                <a:blip r:embed="rId3"/>
              </a:buBlip>
              <a:defRPr/>
            </a:pPr>
            <a:r>
              <a:rPr lang="en-GB" sz="2400" dirty="0">
                <a:ea typeface="+mn-ea"/>
                <a:cs typeface="+mn-cs"/>
              </a:rPr>
              <a:t>It includes:</a:t>
            </a:r>
          </a:p>
          <a:p>
            <a:pPr marL="1371600" lvl="4" indent="-457200">
              <a:buBlip>
                <a:blip r:embed="rId3"/>
              </a:buBlip>
              <a:defRPr/>
            </a:pPr>
            <a:r>
              <a:rPr lang="en-GB" sz="2400" dirty="0">
                <a:ea typeface="+mn-ea"/>
                <a:cs typeface="+mn-cs"/>
              </a:rPr>
              <a:t>Exam briefing and WAS demonstration</a:t>
            </a:r>
          </a:p>
          <a:p>
            <a:pPr marL="1371600" lvl="4" indent="-457200">
              <a:buBlip>
                <a:blip r:embed="rId3"/>
              </a:buBlip>
              <a:defRPr/>
            </a:pPr>
            <a:r>
              <a:rPr lang="en-GB" sz="2400" dirty="0">
                <a:ea typeface="+mn-ea"/>
                <a:cs typeface="+mn-cs"/>
              </a:rPr>
              <a:t>Student guidance</a:t>
            </a:r>
          </a:p>
          <a:p>
            <a:pPr marL="1371600" lvl="4" indent="-457200">
              <a:buBlip>
                <a:blip r:embed="rId3"/>
              </a:buBlip>
              <a:defRPr/>
            </a:pPr>
            <a:r>
              <a:rPr lang="en-GB" sz="2400" dirty="0">
                <a:ea typeface="+mn-ea"/>
                <a:cs typeface="+mn-cs"/>
              </a:rPr>
              <a:t>Keyboard shortcuts</a:t>
            </a:r>
          </a:p>
          <a:p>
            <a:pPr marL="1371600" lvl="4" indent="-457200">
              <a:buBlip>
                <a:blip r:embed="rId3"/>
              </a:buBlip>
              <a:defRPr/>
            </a:pPr>
            <a:r>
              <a:rPr lang="en-GB" sz="2400" dirty="0">
                <a:ea typeface="+mn-ea"/>
                <a:cs typeface="+mn-cs"/>
              </a:rPr>
              <a:t>Technical Mitigating guidance</a:t>
            </a:r>
          </a:p>
          <a:p>
            <a:pPr marL="1371600" lvl="4" indent="-457200">
              <a:buBlip>
                <a:blip r:embed="rId3"/>
              </a:buBlip>
              <a:defRPr/>
            </a:pPr>
            <a:r>
              <a:rPr lang="en-GB" sz="2400" dirty="0">
                <a:ea typeface="+mn-ea"/>
                <a:cs typeface="+mn-cs"/>
              </a:rPr>
              <a:t>Exam instructions</a:t>
            </a:r>
          </a:p>
          <a:p>
            <a:pPr marL="1371600" lvl="4" indent="-457200">
              <a:buBlip>
                <a:blip r:embed="rId3"/>
              </a:buBlip>
              <a:defRPr/>
            </a:pPr>
            <a:r>
              <a:rPr lang="en-GB" sz="2400" dirty="0">
                <a:ea typeface="+mn-ea"/>
                <a:cs typeface="+mn-cs"/>
              </a:rPr>
              <a:t>FAQs on exams</a:t>
            </a:r>
          </a:p>
          <a:p>
            <a:pPr marL="914400" lvl="4" indent="0">
              <a:buNone/>
              <a:defRPr/>
            </a:pPr>
            <a:endParaRPr lang="en-GB" sz="2400" dirty="0">
              <a:ea typeface="+mn-ea"/>
              <a:cs typeface="Calibri"/>
            </a:endParaRPr>
          </a:p>
        </p:txBody>
      </p:sp>
    </p:spTree>
    <p:extLst>
      <p:ext uri="{BB962C8B-B14F-4D97-AF65-F5344CB8AC3E}">
        <p14:creationId xmlns:p14="http://schemas.microsoft.com/office/powerpoint/2010/main" val="22156662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BC66B-3F99-4DF2-ACAB-38BB66B1B190}"/>
              </a:ext>
            </a:extLst>
          </p:cNvPr>
          <p:cNvSpPr>
            <a:spLocks noGrp="1"/>
          </p:cNvSpPr>
          <p:nvPr>
            <p:ph type="title"/>
          </p:nvPr>
        </p:nvSpPr>
        <p:spPr>
          <a:xfrm>
            <a:off x="214681" y="366494"/>
            <a:ext cx="8640960" cy="798075"/>
          </a:xfrm>
        </p:spPr>
        <p:txBody>
          <a:bodyPr/>
          <a:lstStyle/>
          <a:p>
            <a:r>
              <a:rPr lang="en-GB" sz="3600"/>
              <a:t>Exams Support available: more sources of support</a:t>
            </a:r>
          </a:p>
        </p:txBody>
      </p:sp>
      <p:sp>
        <p:nvSpPr>
          <p:cNvPr id="3" name="Content Placeholder 2">
            <a:extLst>
              <a:ext uri="{FF2B5EF4-FFF2-40B4-BE49-F238E27FC236}">
                <a16:creationId xmlns:a16="http://schemas.microsoft.com/office/drawing/2014/main" id="{36F0F35A-0B0B-4D66-A854-A5A5AAF7A9B7}"/>
              </a:ext>
            </a:extLst>
          </p:cNvPr>
          <p:cNvSpPr>
            <a:spLocks noGrp="1"/>
          </p:cNvSpPr>
          <p:nvPr>
            <p:ph idx="1"/>
          </p:nvPr>
        </p:nvSpPr>
        <p:spPr>
          <a:xfrm>
            <a:off x="359532" y="1438772"/>
            <a:ext cx="8280920" cy="4653696"/>
          </a:xfrm>
        </p:spPr>
        <p:txBody>
          <a:bodyPr/>
          <a:lstStyle/>
          <a:p>
            <a:r>
              <a:rPr lang="en-GB" sz="2400" dirty="0"/>
              <a:t>Your module Moodle pages for module content</a:t>
            </a:r>
            <a:endParaRPr lang="en-US" sz="2400" dirty="0"/>
          </a:p>
          <a:p>
            <a:r>
              <a:rPr lang="en-GB" sz="2400" dirty="0">
                <a:cs typeface="Calibri"/>
              </a:rPr>
              <a:t>Academic Staff via </a:t>
            </a:r>
            <a:r>
              <a:rPr lang="en-GB" sz="2400" dirty="0">
                <a:cs typeface="Calibri"/>
                <a:hlinkClick r:id="rId2"/>
              </a:rPr>
              <a:t>Advice and Feedback hours</a:t>
            </a:r>
          </a:p>
          <a:p>
            <a:r>
              <a:rPr lang="en-GB" sz="2400" dirty="0">
                <a:cs typeface="Calibri"/>
                <a:hlinkClick r:id="rId3"/>
              </a:rPr>
              <a:t>Pastoral support</a:t>
            </a:r>
            <a:r>
              <a:rPr lang="en-GB" sz="2400" dirty="0">
                <a:cs typeface="Calibri"/>
              </a:rPr>
              <a:t> sessions</a:t>
            </a:r>
          </a:p>
          <a:p>
            <a:r>
              <a:rPr lang="en-GB" sz="2400" dirty="0">
                <a:cs typeface="Calibri"/>
              </a:rPr>
              <a:t>Your Personal Tutor; Senior Tutor (Mahnaz Nazneen)</a:t>
            </a:r>
          </a:p>
          <a:p>
            <a:r>
              <a:rPr lang="en-GB" sz="2400" dirty="0">
                <a:cs typeface="Calibri"/>
                <a:hlinkClick r:id="rId4"/>
              </a:rPr>
              <a:t>Wellbeing Support Services</a:t>
            </a:r>
          </a:p>
          <a:p>
            <a:r>
              <a:rPr lang="en-GB" sz="2400" dirty="0">
                <a:cs typeface="Calibri"/>
                <a:hlinkClick r:id="rId5"/>
              </a:rPr>
              <a:t>MSc Handbook </a:t>
            </a:r>
            <a:endParaRPr lang="en-GB" sz="2400" dirty="0">
              <a:cs typeface="Calibri"/>
            </a:endParaRPr>
          </a:p>
          <a:p>
            <a:r>
              <a:rPr lang="en-GB" sz="2400" dirty="0">
                <a:cs typeface="Calibri"/>
              </a:rPr>
              <a:t>The PG Office: </a:t>
            </a:r>
            <a:r>
              <a:rPr lang="en-GB" sz="2400" dirty="0">
                <a:cs typeface="Calibri"/>
                <a:hlinkClick r:id="rId6"/>
              </a:rPr>
              <a:t>economics.pgoffice@warwick.ac.uk</a:t>
            </a:r>
            <a:endParaRPr lang="en-GB" sz="2400" dirty="0">
              <a:cs typeface="Calibri"/>
            </a:endParaRPr>
          </a:p>
          <a:p>
            <a:r>
              <a:rPr lang="en-GB" sz="2400" b="1" dirty="0">
                <a:cs typeface="Calibri"/>
              </a:rPr>
              <a:t>During the exam: </a:t>
            </a:r>
            <a:r>
              <a:rPr lang="en-GB" sz="2400" dirty="0">
                <a:cs typeface="Calibri"/>
              </a:rPr>
              <a:t>links are provided in WAS that enable you to contact the invigilator or access technical support</a:t>
            </a:r>
          </a:p>
          <a:p>
            <a:endParaRPr lang="en-GB" sz="2400" dirty="0">
              <a:cs typeface="Calibri"/>
            </a:endParaRPr>
          </a:p>
          <a:p>
            <a:pPr>
              <a:buChar char="•"/>
            </a:pPr>
            <a:endParaRPr lang="en-GB" sz="2800" dirty="0">
              <a:cs typeface="Calibri"/>
            </a:endParaRPr>
          </a:p>
          <a:p>
            <a:pPr>
              <a:buChar char="•"/>
            </a:pPr>
            <a:endParaRPr lang="en-GB" dirty="0">
              <a:cs typeface="Calibri"/>
            </a:endParaRPr>
          </a:p>
          <a:p>
            <a:pPr lvl="1"/>
            <a:endParaRPr lang="en-US" dirty="0">
              <a:cs typeface="Calibri"/>
            </a:endParaRPr>
          </a:p>
          <a:p>
            <a:pPr marL="0" indent="0">
              <a:buNone/>
            </a:pPr>
            <a:endParaRPr lang="en-GB" dirty="0">
              <a:cs typeface="Calibri"/>
            </a:endParaRPr>
          </a:p>
        </p:txBody>
      </p:sp>
    </p:spTree>
    <p:extLst>
      <p:ext uri="{BB962C8B-B14F-4D97-AF65-F5344CB8AC3E}">
        <p14:creationId xmlns:p14="http://schemas.microsoft.com/office/powerpoint/2010/main" val="15287404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pPr eaLnBrk="1" hangingPunct="1">
              <a:lnSpc>
                <a:spcPct val="120000"/>
              </a:lnSpc>
              <a:buFontTx/>
              <a:buNone/>
              <a:defRPr/>
            </a:pPr>
            <a:r>
              <a:rPr lang="en-AU" sz="4000" b="1" dirty="0"/>
              <a:t>Exam Regulations</a:t>
            </a:r>
          </a:p>
        </p:txBody>
      </p:sp>
      <p:sp>
        <p:nvSpPr>
          <p:cNvPr id="3" name="Content Placeholder 2"/>
          <p:cNvSpPr>
            <a:spLocks noGrp="1"/>
          </p:cNvSpPr>
          <p:nvPr>
            <p:ph idx="1"/>
          </p:nvPr>
        </p:nvSpPr>
        <p:spPr>
          <a:xfrm>
            <a:off x="319420" y="872703"/>
            <a:ext cx="8445623" cy="5112593"/>
          </a:xfrm>
        </p:spPr>
        <p:txBody>
          <a:bodyPr/>
          <a:lstStyle/>
          <a:p>
            <a:pPr marL="0" lvl="2" indent="0">
              <a:buNone/>
              <a:defRPr/>
            </a:pPr>
            <a:r>
              <a:rPr lang="en-GB" sz="3200" b="1" dirty="0">
                <a:ea typeface="+mn-ea"/>
                <a:cs typeface="+mn-cs"/>
              </a:rPr>
              <a:t>Mitigating Circumstances</a:t>
            </a:r>
          </a:p>
          <a:p>
            <a:pPr marL="914400" lvl="3" indent="-457200">
              <a:buBlip>
                <a:blip r:embed="rId3"/>
              </a:buBlip>
              <a:defRPr/>
            </a:pPr>
            <a:r>
              <a:rPr lang="en-GB" sz="2400" dirty="0">
                <a:ea typeface="+mn-ea"/>
                <a:cs typeface="+mn-cs"/>
              </a:rPr>
              <a:t>All cases must be submitted through personal circumstances in Tabula</a:t>
            </a:r>
          </a:p>
          <a:p>
            <a:pPr marL="914400" lvl="3" indent="-457200">
              <a:buBlip>
                <a:blip r:embed="rId3"/>
              </a:buBlip>
              <a:defRPr/>
            </a:pPr>
            <a:r>
              <a:rPr lang="en-GB" sz="2400" dirty="0"/>
              <a:t>Circumstances must be declared at the time they occurred and before the June Exam Board (deadline 24 May 2024)</a:t>
            </a:r>
          </a:p>
          <a:p>
            <a:pPr marL="914400" lvl="3" indent="-457200">
              <a:buBlip>
                <a:blip r:embed="rId3"/>
              </a:buBlip>
              <a:defRPr/>
            </a:pPr>
            <a:r>
              <a:rPr lang="en-GB" sz="2400" dirty="0"/>
              <a:t>Claims for technical mitigation must be submitted within 5 working days of an exam with supporting evidence</a:t>
            </a:r>
          </a:p>
          <a:p>
            <a:pPr marL="914400" lvl="3" indent="-457200">
              <a:buBlip>
                <a:blip r:embed="rId3"/>
              </a:buBlip>
              <a:defRPr/>
            </a:pPr>
            <a:r>
              <a:rPr lang="en-US" sz="2400" dirty="0">
                <a:solidFill>
                  <a:srgbClr val="000000"/>
                </a:solidFill>
                <a:effectLst/>
                <a:latin typeface="Calibri" panose="020F0502020204030204" pitchFamily="34" charset="0"/>
                <a:ea typeface="Times New Roman" panose="02020603050405020304" pitchFamily="18" charset="0"/>
              </a:rPr>
              <a:t>A second claim for technical mitigating circumstances is unlikely to be accepted because you should already be familiar with the </a:t>
            </a:r>
            <a:r>
              <a:rPr lang="en-US" sz="2400" dirty="0">
                <a:solidFill>
                  <a:srgbClr val="000000"/>
                </a:solidFill>
                <a:latin typeface="Calibri" panose="020F0502020204030204" pitchFamily="34" charset="0"/>
                <a:ea typeface="Times New Roman" panose="02020603050405020304" pitchFamily="18" charset="0"/>
              </a:rPr>
              <a:t>WAS</a:t>
            </a:r>
            <a:r>
              <a:rPr lang="en-US" sz="2400" dirty="0">
                <a:solidFill>
                  <a:srgbClr val="000000"/>
                </a:solidFill>
                <a:effectLst/>
                <a:latin typeface="Calibri" panose="020F0502020204030204" pitchFamily="34" charset="0"/>
                <a:ea typeface="Times New Roman" panose="02020603050405020304" pitchFamily="18" charset="0"/>
              </a:rPr>
              <a:t> system</a:t>
            </a:r>
            <a:endParaRPr lang="en-US" sz="2400" dirty="0">
              <a:solidFill>
                <a:srgbClr val="000000"/>
              </a:solidFill>
              <a:latin typeface="Calibri" panose="020F0502020204030204" pitchFamily="34" charset="0"/>
              <a:ea typeface="+mn-ea"/>
              <a:cs typeface="+mn-cs"/>
            </a:endParaRPr>
          </a:p>
          <a:p>
            <a:pPr marL="457200" lvl="3" indent="0">
              <a:buNone/>
              <a:defRPr/>
            </a:pPr>
            <a:r>
              <a:rPr lang="en-US" sz="2400" dirty="0">
                <a:solidFill>
                  <a:srgbClr val="000000"/>
                </a:solidFill>
                <a:latin typeface="Calibri" panose="020F0502020204030204" pitchFamily="34" charset="0"/>
                <a:ea typeface="+mn-ea"/>
                <a:cs typeface="+mn-cs"/>
              </a:rPr>
              <a:t>Further guidance on mitigating circumstances is available in the </a:t>
            </a:r>
            <a:r>
              <a:rPr lang="en-US" sz="2400" dirty="0">
                <a:solidFill>
                  <a:srgbClr val="000000"/>
                </a:solidFill>
                <a:latin typeface="Calibri" panose="020F0502020204030204" pitchFamily="34" charset="0"/>
                <a:ea typeface="+mn-ea"/>
                <a:cs typeface="+mn-cs"/>
                <a:hlinkClick r:id="rId4"/>
              </a:rPr>
              <a:t>MSc Handbook</a:t>
            </a:r>
            <a:endParaRPr lang="en-GB" sz="2400" dirty="0">
              <a:ea typeface="+mn-ea"/>
              <a:cs typeface="+mn-cs"/>
            </a:endParaRPr>
          </a:p>
          <a:p>
            <a:pPr eaLnBrk="1" hangingPunct="1">
              <a:lnSpc>
                <a:spcPct val="120000"/>
              </a:lnSpc>
              <a:buFontTx/>
              <a:buNone/>
              <a:defRPr/>
            </a:pPr>
            <a:endParaRPr lang="en-AU" sz="2400" b="1" dirty="0"/>
          </a:p>
          <a:p>
            <a:pPr eaLnBrk="1" hangingPunct="1">
              <a:lnSpc>
                <a:spcPct val="120000"/>
              </a:lnSpc>
              <a:buFontTx/>
              <a:buNone/>
              <a:defRPr/>
            </a:pPr>
            <a:br>
              <a:rPr lang="en-AU" sz="1400" dirty="0">
                <a:solidFill>
                  <a:srgbClr val="002060"/>
                </a:solidFill>
              </a:rPr>
            </a:br>
            <a:endParaRPr lang="en-AU" sz="1400" dirty="0">
              <a:solidFill>
                <a:srgbClr val="002060"/>
              </a:solidFill>
            </a:endParaRPr>
          </a:p>
        </p:txBody>
      </p:sp>
    </p:spTree>
    <p:extLst>
      <p:ext uri="{BB962C8B-B14F-4D97-AF65-F5344CB8AC3E}">
        <p14:creationId xmlns:p14="http://schemas.microsoft.com/office/powerpoint/2010/main" val="35852106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23528" y="220283"/>
            <a:ext cx="8712968" cy="908720"/>
          </a:xfrm>
        </p:spPr>
        <p:txBody>
          <a:bodyPr/>
          <a:lstStyle/>
          <a:p>
            <a:pPr eaLnBrk="1" hangingPunct="1"/>
            <a:r>
              <a:rPr lang="en-GB" altLang="en-US" sz="4000" dirty="0"/>
              <a:t>Exam Regulations</a:t>
            </a:r>
            <a:br>
              <a:rPr lang="en-GB" altLang="en-US" sz="4000" dirty="0"/>
            </a:br>
            <a:endParaRPr lang="en-US" altLang="en-US" sz="4000" u="sng" dirty="0"/>
          </a:p>
        </p:txBody>
      </p:sp>
      <p:sp>
        <p:nvSpPr>
          <p:cNvPr id="25603" name="Rectangle 3"/>
          <p:cNvSpPr>
            <a:spLocks noGrp="1" noChangeArrowheads="1"/>
          </p:cNvSpPr>
          <p:nvPr>
            <p:ph idx="1"/>
          </p:nvPr>
        </p:nvSpPr>
        <p:spPr>
          <a:xfrm>
            <a:off x="450658" y="688841"/>
            <a:ext cx="8268040" cy="4186808"/>
          </a:xfrm>
        </p:spPr>
        <p:txBody>
          <a:bodyPr/>
          <a:lstStyle/>
          <a:p>
            <a:pPr marL="0" indent="0">
              <a:buNone/>
              <a:defRPr/>
            </a:pPr>
            <a:r>
              <a:rPr lang="en-US" b="1" dirty="0"/>
              <a:t>June Exam Board</a:t>
            </a:r>
          </a:p>
          <a:p>
            <a:pPr>
              <a:defRPr/>
            </a:pPr>
            <a:r>
              <a:rPr lang="en-GB" sz="2400" b="0" i="0" dirty="0">
                <a:effectLst/>
                <a:latin typeface="Calibri" panose="020F0502020204030204" pitchFamily="34" charset="0"/>
                <a:cs typeface="Calibri" panose="020F0502020204030204" pitchFamily="34" charset="0"/>
              </a:rPr>
              <a:t>Comprises 4 academic staff from Economics, members of academic staff from other departments for joint programmes, and three external examiners </a:t>
            </a:r>
          </a:p>
          <a:p>
            <a:pPr>
              <a:defRPr/>
            </a:pPr>
            <a:r>
              <a:rPr lang="en-US" sz="2400" dirty="0"/>
              <a:t>Results will be released towards the end of June</a:t>
            </a:r>
          </a:p>
          <a:p>
            <a:pPr>
              <a:defRPr/>
            </a:pPr>
            <a:r>
              <a:rPr lang="en-US" sz="2400" dirty="0"/>
              <a:t>Module pass mark is 50%</a:t>
            </a:r>
          </a:p>
          <a:p>
            <a:pPr>
              <a:defRPr/>
            </a:pPr>
            <a:r>
              <a:rPr lang="en-GB" sz="2400" dirty="0">
                <a:solidFill>
                  <a:srgbClr val="000000"/>
                </a:solidFill>
                <a:effectLst/>
                <a:latin typeface="Calibri" panose="020F0502020204030204" pitchFamily="34" charset="0"/>
                <a:ea typeface="Calibri" panose="020F0502020204030204" pitchFamily="34" charset="0"/>
              </a:rPr>
              <a:t>Students who have </a:t>
            </a:r>
            <a:r>
              <a:rPr lang="en-US" sz="2400" dirty="0">
                <a:solidFill>
                  <a:srgbClr val="000000"/>
                </a:solidFill>
                <a:effectLst/>
                <a:latin typeface="Calibri" panose="020F0502020204030204" pitchFamily="34" charset="0"/>
                <a:ea typeface="Calibri" panose="020F0502020204030204" pitchFamily="34" charset="0"/>
              </a:rPr>
              <a:t>failed an exam, but passed the module, will not need to </a:t>
            </a:r>
            <a:r>
              <a:rPr lang="en-US" sz="2400" dirty="0" err="1">
                <a:solidFill>
                  <a:srgbClr val="000000"/>
                </a:solidFill>
                <a:effectLst/>
                <a:latin typeface="Calibri" panose="020F0502020204030204" pitchFamily="34" charset="0"/>
                <a:ea typeface="Calibri" panose="020F0502020204030204" pitchFamily="34" charset="0"/>
              </a:rPr>
              <a:t>resit</a:t>
            </a:r>
            <a:endParaRPr lang="en-US" sz="2400" dirty="0"/>
          </a:p>
          <a:p>
            <a:pPr>
              <a:defRPr/>
            </a:pPr>
            <a:r>
              <a:rPr lang="en-US" sz="2400" dirty="0"/>
              <a:t>The mean mark for our core modules is typically around 62%</a:t>
            </a:r>
          </a:p>
          <a:p>
            <a:pPr>
              <a:defRPr/>
            </a:pPr>
            <a:r>
              <a:rPr lang="en-US" sz="2400" dirty="0"/>
              <a:t>To obtain a mark of 70, your work needs to be very good</a:t>
            </a:r>
          </a:p>
          <a:p>
            <a:pPr>
              <a:defRPr/>
            </a:pPr>
            <a:r>
              <a:rPr lang="en-US" sz="2400" dirty="0"/>
              <a:t>Although we do use the full marking scale of 0% to 100%, in practice marks of above 80 are quite rare (&lt;10%, typically)</a:t>
            </a:r>
          </a:p>
        </p:txBody>
      </p:sp>
    </p:spTree>
    <p:extLst>
      <p:ext uri="{BB962C8B-B14F-4D97-AF65-F5344CB8AC3E}">
        <p14:creationId xmlns:p14="http://schemas.microsoft.com/office/powerpoint/2010/main" val="22650381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pPr eaLnBrk="1" hangingPunct="1">
              <a:lnSpc>
                <a:spcPct val="120000"/>
              </a:lnSpc>
              <a:buFontTx/>
              <a:buNone/>
              <a:defRPr/>
            </a:pPr>
            <a:r>
              <a:rPr lang="en-AU" sz="4000" b="1" dirty="0"/>
              <a:t>Exam Regulations</a:t>
            </a:r>
          </a:p>
        </p:txBody>
      </p:sp>
      <p:sp>
        <p:nvSpPr>
          <p:cNvPr id="3" name="Content Placeholder 2"/>
          <p:cNvSpPr>
            <a:spLocks noGrp="1"/>
          </p:cNvSpPr>
          <p:nvPr>
            <p:ph idx="1"/>
          </p:nvPr>
        </p:nvSpPr>
        <p:spPr>
          <a:xfrm>
            <a:off x="179512" y="872703"/>
            <a:ext cx="8229600" cy="5112593"/>
          </a:xfrm>
        </p:spPr>
        <p:txBody>
          <a:bodyPr/>
          <a:lstStyle/>
          <a:p>
            <a:pPr marL="0" lvl="2" indent="0">
              <a:buNone/>
              <a:defRPr/>
            </a:pPr>
            <a:r>
              <a:rPr lang="en-GB" sz="3200" b="1" dirty="0"/>
              <a:t>Resits</a:t>
            </a:r>
          </a:p>
          <a:p>
            <a:pPr marL="914400" lvl="3" indent="-457200">
              <a:buBlip>
                <a:blip r:embed="rId2"/>
              </a:buBlip>
              <a:defRPr/>
            </a:pPr>
            <a:r>
              <a:rPr lang="en-GB" sz="2400" dirty="0">
                <a:ea typeface="+mn-ea"/>
                <a:cs typeface="+mn-cs"/>
              </a:rPr>
              <a:t>28 August - 10 September 2024</a:t>
            </a:r>
          </a:p>
          <a:p>
            <a:pPr marL="914400" lvl="3" indent="-457200">
              <a:buBlip>
                <a:blip r:embed="rId2"/>
              </a:buBlip>
              <a:defRPr/>
            </a:pPr>
            <a:r>
              <a:rPr lang="en-GB" sz="2400" dirty="0">
                <a:solidFill>
                  <a:srgbClr val="000000"/>
                </a:solidFill>
                <a:latin typeface="Calibri" panose="020F0502020204030204" pitchFamily="34" charset="0"/>
              </a:rPr>
              <a:t>For modules with exams the reassessment method is normally 100% examination</a:t>
            </a:r>
            <a:endParaRPr lang="en-GB" sz="2400" dirty="0">
              <a:ea typeface="+mn-ea"/>
              <a:cs typeface="+mn-cs"/>
            </a:endParaRPr>
          </a:p>
          <a:p>
            <a:pPr marL="914400" lvl="3" indent="-457200">
              <a:buBlip>
                <a:blip r:embed="rId2"/>
              </a:buBlip>
              <a:defRPr/>
            </a:pPr>
            <a:r>
              <a:rPr lang="en-GB" sz="2400" dirty="0">
                <a:ea typeface="+mn-ea"/>
                <a:cs typeface="+mn-cs"/>
              </a:rPr>
              <a:t>Resit module mark is capped at 50%. </a:t>
            </a:r>
          </a:p>
          <a:p>
            <a:pPr marL="914400" lvl="3" indent="-457200">
              <a:buBlip>
                <a:blip r:embed="rId2"/>
              </a:buBlip>
              <a:defRPr/>
            </a:pPr>
            <a:r>
              <a:rPr lang="en-GB" sz="2400" dirty="0">
                <a:solidFill>
                  <a:srgbClr val="000000"/>
                </a:solidFill>
                <a:latin typeface="Calibri" panose="020F0502020204030204" pitchFamily="34" charset="0"/>
              </a:rPr>
              <a:t>If you need to sit/resit an exam in September, then your dissertation can be deferred until March 2025.</a:t>
            </a:r>
          </a:p>
          <a:p>
            <a:pPr marL="914400" lvl="3" indent="-457200">
              <a:buBlip>
                <a:blip r:embed="rId2"/>
              </a:buBlip>
              <a:defRPr/>
            </a:pPr>
            <a:r>
              <a:rPr lang="en-US" sz="2400" dirty="0"/>
              <a:t>Detailed information about the </a:t>
            </a:r>
            <a:r>
              <a:rPr lang="en-US" sz="2400" dirty="0">
                <a:hlinkClick r:id="rId3"/>
              </a:rPr>
              <a:t>exam schemes</a:t>
            </a:r>
            <a:r>
              <a:rPr lang="en-US" sz="2400" dirty="0"/>
              <a:t> is given in the MSc Handbook</a:t>
            </a:r>
            <a:endParaRPr lang="en-GB" sz="2400" dirty="0">
              <a:solidFill>
                <a:srgbClr val="000000"/>
              </a:solidFill>
              <a:latin typeface="Calibri" panose="020F0502020204030204" pitchFamily="34" charset="0"/>
            </a:endParaRPr>
          </a:p>
          <a:p>
            <a:pPr marL="914400" lvl="3" indent="-457200">
              <a:buBlip>
                <a:blip r:embed="rId2"/>
              </a:buBlip>
              <a:defRPr/>
            </a:pPr>
            <a:r>
              <a:rPr lang="en-GB" sz="2400" dirty="0">
                <a:solidFill>
                  <a:srgbClr val="000000"/>
                </a:solidFill>
                <a:latin typeface="Calibri" panose="020F0502020204030204" pitchFamily="34" charset="0"/>
              </a:rPr>
              <a:t>To help you reflect on your performance, all students will be provided with generic feedback on the main examinations (January and Summer) after the resits.</a:t>
            </a:r>
          </a:p>
          <a:p>
            <a:pPr marL="914400" lvl="3" indent="-457200">
              <a:buBlip>
                <a:blip r:embed="rId2"/>
              </a:buBlip>
              <a:defRPr/>
            </a:pPr>
            <a:endParaRPr lang="en-GB" sz="2400" dirty="0">
              <a:solidFill>
                <a:srgbClr val="000000"/>
              </a:solidFill>
              <a:latin typeface="Calibri" panose="020F0502020204030204" pitchFamily="34" charset="0"/>
              <a:ea typeface="+mn-ea"/>
              <a:cs typeface="+mn-cs"/>
            </a:endParaRPr>
          </a:p>
          <a:p>
            <a:pPr marL="914400" lvl="3" indent="-457200">
              <a:buBlip>
                <a:blip r:embed="rId2"/>
              </a:buBlip>
              <a:defRPr/>
            </a:pPr>
            <a:endParaRPr lang="en-GB" sz="2400" dirty="0">
              <a:ea typeface="+mn-ea"/>
              <a:cs typeface="+mn-cs"/>
            </a:endParaRPr>
          </a:p>
          <a:p>
            <a:pPr marL="914400" lvl="3" indent="-457200">
              <a:buBlip>
                <a:blip r:embed="rId2"/>
              </a:buBlip>
              <a:defRPr/>
            </a:pPr>
            <a:endParaRPr lang="en-GB" sz="2400" b="1" u="sng" dirty="0">
              <a:ea typeface="+mn-ea"/>
              <a:cs typeface="+mn-cs"/>
            </a:endParaRPr>
          </a:p>
          <a:p>
            <a:pPr marL="457200" lvl="3" indent="0">
              <a:buNone/>
              <a:defRPr/>
            </a:pPr>
            <a:endParaRPr lang="en-GB" dirty="0">
              <a:ea typeface="+mn-ea"/>
              <a:cs typeface="+mn-cs"/>
            </a:endParaRPr>
          </a:p>
          <a:p>
            <a:pPr eaLnBrk="1" hangingPunct="1">
              <a:lnSpc>
                <a:spcPct val="120000"/>
              </a:lnSpc>
              <a:buFontTx/>
              <a:buNone/>
              <a:defRPr/>
            </a:pPr>
            <a:br>
              <a:rPr lang="en-AU" sz="1400" dirty="0">
                <a:solidFill>
                  <a:srgbClr val="002060"/>
                </a:solidFill>
              </a:rPr>
            </a:br>
            <a:endParaRPr lang="en-AU" sz="1400" dirty="0">
              <a:solidFill>
                <a:srgbClr val="002060"/>
              </a:solidFill>
            </a:endParaRPr>
          </a:p>
        </p:txBody>
      </p:sp>
    </p:spTree>
    <p:extLst>
      <p:ext uri="{BB962C8B-B14F-4D97-AF65-F5344CB8AC3E}">
        <p14:creationId xmlns:p14="http://schemas.microsoft.com/office/powerpoint/2010/main" val="2683428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51520" y="0"/>
            <a:ext cx="8712968" cy="908720"/>
          </a:xfrm>
        </p:spPr>
        <p:txBody>
          <a:bodyPr/>
          <a:lstStyle/>
          <a:p>
            <a:pPr eaLnBrk="1" hangingPunct="1"/>
            <a:r>
              <a:rPr lang="en-GB" altLang="en-US" sz="4000" dirty="0"/>
              <a:t>Exam Regulations</a:t>
            </a:r>
            <a:endParaRPr lang="en-US" altLang="en-US" sz="4000" u="sng" dirty="0"/>
          </a:p>
        </p:txBody>
      </p:sp>
      <p:sp>
        <p:nvSpPr>
          <p:cNvPr id="25603" name="Rectangle 3"/>
          <p:cNvSpPr>
            <a:spLocks noGrp="1" noChangeArrowheads="1"/>
          </p:cNvSpPr>
          <p:nvPr>
            <p:ph idx="1"/>
          </p:nvPr>
        </p:nvSpPr>
        <p:spPr>
          <a:xfrm>
            <a:off x="531236" y="819640"/>
            <a:ext cx="8242684" cy="4186808"/>
          </a:xfrm>
        </p:spPr>
        <p:txBody>
          <a:bodyPr/>
          <a:lstStyle/>
          <a:p>
            <a:pPr marL="0" indent="0">
              <a:buNone/>
              <a:defRPr/>
            </a:pPr>
            <a:r>
              <a:rPr lang="en-GB" b="1" dirty="0"/>
              <a:t>November Board</a:t>
            </a:r>
          </a:p>
          <a:p>
            <a:pPr>
              <a:defRPr/>
            </a:pPr>
            <a:r>
              <a:rPr lang="en-GB" sz="2400" dirty="0"/>
              <a:t>The Board determines if you will be:</a:t>
            </a:r>
          </a:p>
          <a:p>
            <a:pPr lvl="1">
              <a:defRPr/>
            </a:pPr>
            <a:r>
              <a:rPr lang="en-GB" sz="2400" dirty="0"/>
              <a:t>Awarded the degree </a:t>
            </a:r>
          </a:p>
          <a:p>
            <a:pPr lvl="1">
              <a:defRPr/>
            </a:pPr>
            <a:r>
              <a:rPr lang="en-GB" sz="2400" dirty="0"/>
              <a:t>Awarded the degree with Distinction or Merit classification</a:t>
            </a:r>
          </a:p>
          <a:p>
            <a:pPr lvl="1">
              <a:defRPr/>
            </a:pPr>
            <a:r>
              <a:rPr lang="en-GB" sz="2400" dirty="0"/>
              <a:t>Permitted to resubmit the dissertation</a:t>
            </a:r>
          </a:p>
          <a:p>
            <a:pPr lvl="1">
              <a:defRPr/>
            </a:pPr>
            <a:r>
              <a:rPr lang="en-GB" sz="2400" dirty="0"/>
              <a:t>Awarded a PG Diploma/PG Certificate</a:t>
            </a:r>
          </a:p>
          <a:p>
            <a:pPr lvl="1">
              <a:defRPr/>
            </a:pPr>
            <a:r>
              <a:rPr lang="en-GB" sz="2400" dirty="0"/>
              <a:t>Not awarded the degree or an exit award</a:t>
            </a:r>
          </a:p>
          <a:p>
            <a:pPr>
              <a:defRPr/>
            </a:pPr>
            <a:r>
              <a:rPr lang="en-GB" sz="2400" dirty="0"/>
              <a:t>We also give prizes for the best performance</a:t>
            </a:r>
          </a:p>
          <a:p>
            <a:pPr>
              <a:defRPr/>
            </a:pPr>
            <a:r>
              <a:rPr lang="en-GB" sz="2400" dirty="0"/>
              <a:t>Graduation for most students will be in January 2025 </a:t>
            </a:r>
          </a:p>
          <a:p>
            <a:pPr lvl="1">
              <a:defRPr/>
            </a:pPr>
            <a:endParaRPr lang="en-GB" sz="2400" dirty="0"/>
          </a:p>
          <a:p>
            <a:pPr lvl="1">
              <a:defRPr/>
            </a:pPr>
            <a:endParaRPr lang="en-GB" sz="2400" dirty="0"/>
          </a:p>
        </p:txBody>
      </p:sp>
    </p:spTree>
    <p:extLst>
      <p:ext uri="{BB962C8B-B14F-4D97-AF65-F5344CB8AC3E}">
        <p14:creationId xmlns:p14="http://schemas.microsoft.com/office/powerpoint/2010/main" val="2885865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dirty="0"/>
              <a:t>Online exams for Summer 2024</a:t>
            </a:r>
          </a:p>
        </p:txBody>
      </p:sp>
      <p:sp>
        <p:nvSpPr>
          <p:cNvPr id="3" name="Content Placeholder 2"/>
          <p:cNvSpPr>
            <a:spLocks noGrp="1"/>
          </p:cNvSpPr>
          <p:nvPr>
            <p:ph idx="1"/>
          </p:nvPr>
        </p:nvSpPr>
        <p:spPr>
          <a:xfrm>
            <a:off x="179512" y="836699"/>
            <a:ext cx="8640960" cy="5184601"/>
          </a:xfrm>
        </p:spPr>
        <p:txBody>
          <a:bodyPr/>
          <a:lstStyle/>
          <a:p>
            <a:pPr marL="914400" lvl="3" indent="-457200">
              <a:buBlip>
                <a:blip r:embed="rId2"/>
              </a:buBlip>
              <a:defRPr/>
            </a:pPr>
            <a:r>
              <a:rPr lang="en-GB" sz="2400" dirty="0">
                <a:ea typeface="+mn-ea"/>
                <a:cs typeface="+mn-cs"/>
              </a:rPr>
              <a:t>Exam period: Term 3 week 3 (May Examinations) and week 4 (Summer Examinations)</a:t>
            </a:r>
          </a:p>
          <a:p>
            <a:pPr marL="914400" lvl="3" indent="-457200">
              <a:buBlip>
                <a:blip r:embed="rId2"/>
              </a:buBlip>
              <a:defRPr/>
            </a:pPr>
            <a:r>
              <a:rPr lang="en-GB" sz="2400" dirty="0">
                <a:ea typeface="+mn-ea"/>
                <a:cs typeface="+mn-cs"/>
                <a:hlinkClick r:id="rId3"/>
              </a:rPr>
              <a:t>Exam Timetable</a:t>
            </a:r>
            <a:r>
              <a:rPr lang="en-GB" sz="2400" dirty="0">
                <a:ea typeface="+mn-ea"/>
                <a:cs typeface="+mn-cs"/>
              </a:rPr>
              <a:t> scheduled by the Exams Office</a:t>
            </a:r>
          </a:p>
          <a:p>
            <a:pPr marL="914400" lvl="3" indent="-457200">
              <a:buBlip>
                <a:blip r:embed="rId2"/>
              </a:buBlip>
              <a:defRPr/>
            </a:pPr>
            <a:r>
              <a:rPr lang="en-GB" sz="2400" dirty="0">
                <a:ea typeface="+mn-ea"/>
                <a:cs typeface="+mn-cs"/>
              </a:rPr>
              <a:t>Common for students to have two papers on the same day, or papers on adjacent days</a:t>
            </a:r>
          </a:p>
          <a:p>
            <a:pPr marL="914400" lvl="3" indent="-457200">
              <a:buBlip>
                <a:blip r:embed="rId2"/>
              </a:buBlip>
              <a:defRPr/>
            </a:pPr>
            <a:r>
              <a:rPr lang="en-GB" sz="2400" dirty="0">
                <a:ea typeface="+mn-ea"/>
                <a:cs typeface="+mn-cs"/>
              </a:rPr>
              <a:t>Online exams are accessed through WAS</a:t>
            </a:r>
          </a:p>
          <a:p>
            <a:pPr marL="914400" lvl="3" indent="-457200">
              <a:buBlip>
                <a:blip r:embed="rId2"/>
              </a:buBlip>
              <a:defRPr/>
            </a:pPr>
            <a:r>
              <a:rPr lang="en-US" sz="2400" dirty="0">
                <a:ea typeface="+mn-lt"/>
                <a:cs typeface="+mn-lt"/>
              </a:rPr>
              <a:t>Type </a:t>
            </a:r>
            <a:r>
              <a:rPr lang="en-US" sz="2400" dirty="0"/>
              <a:t>your answers directly into editable sections, supplemented by equations and diagrams drawn and uploaded as images into the system</a:t>
            </a:r>
            <a:endParaRPr lang="en-US" sz="2400" dirty="0">
              <a:ea typeface="+mn-lt"/>
              <a:cs typeface="+mn-lt"/>
            </a:endParaRPr>
          </a:p>
          <a:p>
            <a:pPr marL="914400" lvl="3" indent="-457200">
              <a:buBlip>
                <a:blip r:embed="rId2"/>
              </a:buBlip>
              <a:defRPr/>
            </a:pPr>
            <a:r>
              <a:rPr lang="en-US" sz="2400" dirty="0">
                <a:ea typeface="+mn-lt"/>
                <a:cs typeface="+mn-lt"/>
              </a:rPr>
              <a:t>A recording of the December 2023 demonstration on how to use WAS has been uploaded on the </a:t>
            </a:r>
            <a:r>
              <a:rPr lang="en-US" sz="2400" dirty="0">
                <a:ea typeface="+mn-lt"/>
                <a:cs typeface="+mn-lt"/>
                <a:hlinkClick r:id="rId4"/>
              </a:rPr>
              <a:t>Exam Resources page</a:t>
            </a:r>
            <a:r>
              <a:rPr lang="en-US" sz="2400" dirty="0">
                <a:ea typeface="+mn-lt"/>
                <a:cs typeface="+mn-lt"/>
              </a:rPr>
              <a:t> </a:t>
            </a:r>
          </a:p>
          <a:p>
            <a:pPr marL="914400" lvl="3" indent="-457200">
              <a:buBlip>
                <a:blip r:embed="rId2"/>
              </a:buBlip>
              <a:defRPr/>
            </a:pPr>
            <a:r>
              <a:rPr lang="en-US" sz="2400" b="1" dirty="0">
                <a:ea typeface="+mn-lt"/>
                <a:cs typeface="+mn-lt"/>
              </a:rPr>
              <a:t>Please watch the recording before your exams</a:t>
            </a:r>
            <a:endParaRPr lang="en-US" sz="2400" dirty="0">
              <a:ea typeface="+mn-lt"/>
              <a:cs typeface="+mn-lt"/>
            </a:endParaRPr>
          </a:p>
          <a:p>
            <a:pPr marL="914400" lvl="3" indent="-457200">
              <a:buBlip>
                <a:blip r:embed="rId2"/>
              </a:buBlip>
              <a:defRPr/>
            </a:pPr>
            <a:endParaRPr lang="en-GB" sz="2400" dirty="0">
              <a:ea typeface="+mn-ea"/>
              <a:cs typeface="+mn-cs"/>
            </a:endParaRPr>
          </a:p>
        </p:txBody>
      </p:sp>
    </p:spTree>
    <p:extLst>
      <p:ext uri="{BB962C8B-B14F-4D97-AF65-F5344CB8AC3E}">
        <p14:creationId xmlns:p14="http://schemas.microsoft.com/office/powerpoint/2010/main" val="6523933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51520" y="0"/>
            <a:ext cx="8712968" cy="908720"/>
          </a:xfrm>
        </p:spPr>
        <p:txBody>
          <a:bodyPr/>
          <a:lstStyle/>
          <a:p>
            <a:pPr eaLnBrk="1" hangingPunct="1"/>
            <a:r>
              <a:rPr lang="en-GB" altLang="en-US" sz="4000" dirty="0"/>
              <a:t>Degree classification</a:t>
            </a:r>
            <a:endParaRPr lang="en-US" altLang="en-US" sz="4000" u="sng" dirty="0"/>
          </a:p>
        </p:txBody>
      </p:sp>
      <p:sp>
        <p:nvSpPr>
          <p:cNvPr id="25603" name="Rectangle 3"/>
          <p:cNvSpPr>
            <a:spLocks noGrp="1" noChangeArrowheads="1"/>
          </p:cNvSpPr>
          <p:nvPr>
            <p:ph idx="1"/>
          </p:nvPr>
        </p:nvSpPr>
        <p:spPr>
          <a:xfrm>
            <a:off x="531236" y="819640"/>
            <a:ext cx="8242684" cy="4186808"/>
          </a:xfrm>
        </p:spPr>
        <p:txBody>
          <a:bodyPr/>
          <a:lstStyle/>
          <a:p>
            <a:pPr marL="0" indent="0">
              <a:buNone/>
              <a:defRPr/>
            </a:pPr>
            <a:endParaRPr lang="en-GB" b="1" dirty="0"/>
          </a:p>
          <a:p>
            <a:pPr lvl="1">
              <a:defRPr/>
            </a:pPr>
            <a:endParaRPr lang="en-GB" sz="2400" dirty="0"/>
          </a:p>
        </p:txBody>
      </p:sp>
      <p:sp>
        <p:nvSpPr>
          <p:cNvPr id="4" name="Rectangle 3">
            <a:extLst>
              <a:ext uri="{FF2B5EF4-FFF2-40B4-BE49-F238E27FC236}">
                <a16:creationId xmlns:a16="http://schemas.microsoft.com/office/drawing/2014/main" id="{00BCF5B0-55BF-D11A-DF03-9B2279B169C7}"/>
              </a:ext>
            </a:extLst>
          </p:cNvPr>
          <p:cNvSpPr txBox="1">
            <a:spLocks noChangeArrowheads="1"/>
          </p:cNvSpPr>
          <p:nvPr/>
        </p:nvSpPr>
        <p:spPr bwMode="auto">
          <a:xfrm>
            <a:off x="718330" y="904880"/>
            <a:ext cx="8174150" cy="4186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3"/>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defRPr/>
            </a:pPr>
            <a:endParaRPr lang="en-GB" sz="2800" kern="0" dirty="0"/>
          </a:p>
          <a:p>
            <a:pPr marL="0" indent="0">
              <a:buNone/>
              <a:defRPr/>
            </a:pPr>
            <a:endParaRPr lang="en-GB" sz="2800" kern="0" dirty="0"/>
          </a:p>
          <a:p>
            <a:pPr>
              <a:defRPr/>
            </a:pPr>
            <a:endParaRPr lang="en-GB" sz="2800" kern="0" dirty="0"/>
          </a:p>
          <a:p>
            <a:pPr>
              <a:defRPr/>
            </a:pPr>
            <a:endParaRPr lang="en-GB" sz="2800" kern="0" dirty="0"/>
          </a:p>
          <a:p>
            <a:pPr marL="0" indent="0">
              <a:buNone/>
              <a:defRPr/>
            </a:pPr>
            <a:endParaRPr lang="en-GB" sz="2800" kern="0" dirty="0"/>
          </a:p>
          <a:p>
            <a:pPr>
              <a:defRPr/>
            </a:pPr>
            <a:r>
              <a:rPr lang="en-GB" sz="2400" kern="0" dirty="0"/>
              <a:t>Classification is to one decimal place </a:t>
            </a:r>
          </a:p>
          <a:p>
            <a:pPr>
              <a:defRPr/>
            </a:pPr>
            <a:r>
              <a:rPr lang="en-GB" sz="2400" kern="0" dirty="0"/>
              <a:t>69.8/69.9 is a Merit unless you meet all three of the borderline criteria:</a:t>
            </a:r>
          </a:p>
          <a:p>
            <a:pPr marL="914400" lvl="1" indent="-457200">
              <a:buAutoNum type="arabicParenBoth"/>
              <a:defRPr/>
            </a:pPr>
            <a:r>
              <a:rPr lang="en-GB" sz="2000" kern="0" dirty="0"/>
              <a:t>Weighted average within 2 percentage points of the borderline</a:t>
            </a:r>
          </a:p>
          <a:p>
            <a:pPr marL="914400" lvl="1" indent="-457200">
              <a:buAutoNum type="arabicParenBoth"/>
              <a:defRPr/>
            </a:pPr>
            <a:r>
              <a:rPr lang="en-GB" sz="2000" kern="0" dirty="0"/>
              <a:t>At least 50% of weighted credits are above the class boundary</a:t>
            </a:r>
          </a:p>
          <a:p>
            <a:pPr marL="914400" lvl="1" indent="-457200">
              <a:buAutoNum type="arabicParenBoth"/>
              <a:defRPr/>
            </a:pPr>
            <a:r>
              <a:rPr lang="en-GB" sz="2000" kern="0" dirty="0"/>
              <a:t>EC959 or PS916 total module mark is above the class boundary</a:t>
            </a:r>
          </a:p>
          <a:p>
            <a:pPr marL="0" indent="0">
              <a:buNone/>
              <a:defRPr/>
            </a:pPr>
            <a:endParaRPr lang="en-GB" sz="2400" kern="0" dirty="0"/>
          </a:p>
          <a:p>
            <a:pPr lvl="1">
              <a:defRPr/>
            </a:pPr>
            <a:endParaRPr lang="en-GB" sz="2400" kern="0" dirty="0"/>
          </a:p>
        </p:txBody>
      </p:sp>
      <p:graphicFrame>
        <p:nvGraphicFramePr>
          <p:cNvPr id="7" name="Table 6">
            <a:extLst>
              <a:ext uri="{FF2B5EF4-FFF2-40B4-BE49-F238E27FC236}">
                <a16:creationId xmlns:a16="http://schemas.microsoft.com/office/drawing/2014/main" id="{755CE2F9-9E8D-4DC6-0709-FA0BC0826783}"/>
              </a:ext>
            </a:extLst>
          </p:cNvPr>
          <p:cNvGraphicFramePr>
            <a:graphicFrameLocks noGrp="1"/>
          </p:cNvGraphicFramePr>
          <p:nvPr>
            <p:extLst>
              <p:ext uri="{D42A27DB-BD31-4B8C-83A1-F6EECF244321}">
                <p14:modId xmlns:p14="http://schemas.microsoft.com/office/powerpoint/2010/main" val="215880664"/>
              </p:ext>
            </p:extLst>
          </p:nvPr>
        </p:nvGraphicFramePr>
        <p:xfrm>
          <a:off x="638954" y="993960"/>
          <a:ext cx="3497410" cy="2205954"/>
        </p:xfrm>
        <a:graphic>
          <a:graphicData uri="http://schemas.openxmlformats.org/drawingml/2006/table">
            <a:tbl>
              <a:tblPr firstRow="1" bandRow="1">
                <a:tableStyleId>{5C22544A-7EE6-4342-B048-85BDC9FD1C3A}</a:tableStyleId>
              </a:tblPr>
              <a:tblGrid>
                <a:gridCol w="1284286">
                  <a:extLst>
                    <a:ext uri="{9D8B030D-6E8A-4147-A177-3AD203B41FA5}">
                      <a16:colId xmlns:a16="http://schemas.microsoft.com/office/drawing/2014/main" val="20000"/>
                    </a:ext>
                  </a:extLst>
                </a:gridCol>
                <a:gridCol w="2213124">
                  <a:extLst>
                    <a:ext uri="{9D8B030D-6E8A-4147-A177-3AD203B41FA5}">
                      <a16:colId xmlns:a16="http://schemas.microsoft.com/office/drawing/2014/main" val="20001"/>
                    </a:ext>
                  </a:extLst>
                </a:gridCol>
              </a:tblGrid>
              <a:tr h="144016">
                <a:tc>
                  <a:txBody>
                    <a:bodyPr/>
                    <a:lstStyle/>
                    <a:p>
                      <a:r>
                        <a:rPr lang="en-GB" sz="2000" dirty="0">
                          <a:solidFill>
                            <a:schemeClr val="tx1"/>
                          </a:solidFill>
                        </a:rPr>
                        <a:t>Degree</a:t>
                      </a:r>
                    </a:p>
                  </a:txBody>
                  <a:tcPr marL="84415" marR="84415" marT="45701" marB="45701">
                    <a:solidFill>
                      <a:srgbClr val="99CCFF"/>
                    </a:solidFill>
                  </a:tcPr>
                </a:tc>
                <a:tc>
                  <a:txBody>
                    <a:bodyPr/>
                    <a:lstStyle/>
                    <a:p>
                      <a:r>
                        <a:rPr lang="en-GB" sz="2000" dirty="0">
                          <a:solidFill>
                            <a:schemeClr val="tx1"/>
                          </a:solidFill>
                        </a:rPr>
                        <a:t>Mark Range</a:t>
                      </a:r>
                    </a:p>
                  </a:txBody>
                  <a:tcPr marL="84415" marR="84415" marT="45701" marB="45701">
                    <a:solidFill>
                      <a:srgbClr val="99CCFF"/>
                    </a:solidFill>
                  </a:tcPr>
                </a:tc>
                <a:extLst>
                  <a:ext uri="{0D108BD9-81ED-4DB2-BD59-A6C34878D82A}">
                    <a16:rowId xmlns:a16="http://schemas.microsoft.com/office/drawing/2014/main" val="10000"/>
                  </a:ext>
                </a:extLst>
              </a:tr>
              <a:tr h="452438">
                <a:tc>
                  <a:txBody>
                    <a:bodyPr/>
                    <a:lstStyle/>
                    <a:p>
                      <a:r>
                        <a:rPr lang="en-GB" sz="2000" dirty="0"/>
                        <a:t>Distinction</a:t>
                      </a:r>
                    </a:p>
                  </a:txBody>
                  <a:tcPr marL="84415" marR="84415" marT="45701" marB="45701">
                    <a:solidFill>
                      <a:srgbClr val="CCECFF"/>
                    </a:solidFill>
                  </a:tcPr>
                </a:tc>
                <a:tc>
                  <a:txBody>
                    <a:bodyPr/>
                    <a:lstStyle/>
                    <a:p>
                      <a:pPr eaLnBrk="1" fontAlgn="ctr" hangingPunct="1"/>
                      <a:r>
                        <a:rPr lang="en-GB" sz="2000" dirty="0"/>
                        <a:t>M ≥ 70.0%</a:t>
                      </a:r>
                    </a:p>
                  </a:txBody>
                  <a:tcPr marL="84415" marR="84415" marT="45701" marB="45701">
                    <a:solidFill>
                      <a:srgbClr val="CCECFF"/>
                    </a:solidFill>
                  </a:tcPr>
                </a:tc>
                <a:extLst>
                  <a:ext uri="{0D108BD9-81ED-4DB2-BD59-A6C34878D82A}">
                    <a16:rowId xmlns:a16="http://schemas.microsoft.com/office/drawing/2014/main" val="10001"/>
                  </a:ext>
                </a:extLst>
              </a:tr>
              <a:tr h="4524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t>Merit</a:t>
                      </a:r>
                    </a:p>
                  </a:txBody>
                  <a:tcPr marL="84415" marR="84415" marT="45701" marB="45701">
                    <a:solidFill>
                      <a:srgbClr val="CCEC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t>69.9% ≥ M ≥ 60.0%</a:t>
                      </a:r>
                    </a:p>
                  </a:txBody>
                  <a:tcPr marL="84415" marR="84415" marT="45701" marB="45701">
                    <a:solidFill>
                      <a:srgbClr val="CCECFF"/>
                    </a:solidFill>
                  </a:tcPr>
                </a:tc>
                <a:extLst>
                  <a:ext uri="{0D108BD9-81ED-4DB2-BD59-A6C34878D82A}">
                    <a16:rowId xmlns:a16="http://schemas.microsoft.com/office/drawing/2014/main" val="10002"/>
                  </a:ext>
                </a:extLst>
              </a:tr>
              <a:tr h="452438">
                <a:tc>
                  <a:txBody>
                    <a:bodyPr/>
                    <a:lstStyle/>
                    <a:p>
                      <a:r>
                        <a:rPr lang="en-GB" sz="2000" dirty="0"/>
                        <a:t>Pass</a:t>
                      </a:r>
                    </a:p>
                  </a:txBody>
                  <a:tcPr marL="84415" marR="84415" marT="45701" marB="45701">
                    <a:solidFill>
                      <a:srgbClr val="CCEC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t>59.9% ≥ M ≥ 50.0%</a:t>
                      </a:r>
                    </a:p>
                  </a:txBody>
                  <a:tcPr marL="84415" marR="84415" marT="45701" marB="45701">
                    <a:solidFill>
                      <a:srgbClr val="CCECFF"/>
                    </a:solidFill>
                  </a:tcPr>
                </a:tc>
                <a:extLst>
                  <a:ext uri="{0D108BD9-81ED-4DB2-BD59-A6C34878D82A}">
                    <a16:rowId xmlns:a16="http://schemas.microsoft.com/office/drawing/2014/main" val="10003"/>
                  </a:ext>
                </a:extLst>
              </a:tr>
              <a:tr h="452438">
                <a:tc>
                  <a:txBody>
                    <a:bodyPr/>
                    <a:lstStyle/>
                    <a:p>
                      <a:r>
                        <a:rPr lang="en-GB" sz="2000" dirty="0"/>
                        <a:t>Fail</a:t>
                      </a:r>
                    </a:p>
                  </a:txBody>
                  <a:tcPr marL="84415" marR="84415" marT="45701" marB="45701">
                    <a:solidFill>
                      <a:srgbClr val="CCEC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a:t>M ≤ 49.9%</a:t>
                      </a:r>
                    </a:p>
                  </a:txBody>
                  <a:tcPr marL="84415" marR="84415" marT="45701" marB="45701">
                    <a:solidFill>
                      <a:srgbClr val="CCECFF"/>
                    </a:solidFill>
                  </a:tcPr>
                </a:tc>
                <a:extLst>
                  <a:ext uri="{0D108BD9-81ED-4DB2-BD59-A6C34878D82A}">
                    <a16:rowId xmlns:a16="http://schemas.microsoft.com/office/drawing/2014/main" val="10004"/>
                  </a:ext>
                </a:extLst>
              </a:tr>
            </a:tbl>
          </a:graphicData>
        </a:graphic>
      </p:graphicFrame>
      <p:graphicFrame>
        <p:nvGraphicFramePr>
          <p:cNvPr id="8" name="Chart 7">
            <a:extLst>
              <a:ext uri="{FF2B5EF4-FFF2-40B4-BE49-F238E27FC236}">
                <a16:creationId xmlns:a16="http://schemas.microsoft.com/office/drawing/2014/main" id="{87CA1167-CEA8-45F4-59AA-1352A9F5A44B}"/>
              </a:ext>
            </a:extLst>
          </p:cNvPr>
          <p:cNvGraphicFramePr/>
          <p:nvPr>
            <p:extLst>
              <p:ext uri="{D42A27DB-BD31-4B8C-83A1-F6EECF244321}">
                <p14:modId xmlns:p14="http://schemas.microsoft.com/office/powerpoint/2010/main" val="1832728628"/>
              </p:ext>
            </p:extLst>
          </p:nvPr>
        </p:nvGraphicFramePr>
        <p:xfrm>
          <a:off x="4326932" y="993960"/>
          <a:ext cx="3960186" cy="236693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82245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531236" y="819640"/>
            <a:ext cx="8242684" cy="4186808"/>
          </a:xfrm>
        </p:spPr>
        <p:txBody>
          <a:bodyPr/>
          <a:lstStyle/>
          <a:p>
            <a:pPr marL="0" indent="0">
              <a:buNone/>
              <a:defRPr/>
            </a:pPr>
            <a:r>
              <a:rPr lang="en-GB" b="1" dirty="0"/>
              <a:t>Thank you</a:t>
            </a:r>
          </a:p>
          <a:p>
            <a:pPr marL="0" indent="0">
              <a:buNone/>
              <a:defRPr/>
            </a:pPr>
            <a:r>
              <a:rPr lang="en-GB" b="1" dirty="0"/>
              <a:t>Questions?</a:t>
            </a:r>
            <a:r>
              <a:rPr lang="en-GB" sz="2400" dirty="0"/>
              <a:t> </a:t>
            </a:r>
          </a:p>
          <a:p>
            <a:pPr lvl="1">
              <a:defRPr/>
            </a:pPr>
            <a:endParaRPr lang="en-GB" sz="2400" dirty="0"/>
          </a:p>
          <a:p>
            <a:pPr lvl="1">
              <a:defRPr/>
            </a:pPr>
            <a:endParaRPr lang="en-GB" sz="2400" dirty="0"/>
          </a:p>
        </p:txBody>
      </p:sp>
    </p:spTree>
    <p:extLst>
      <p:ext uri="{BB962C8B-B14F-4D97-AF65-F5344CB8AC3E}">
        <p14:creationId xmlns:p14="http://schemas.microsoft.com/office/powerpoint/2010/main" val="2970078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692696"/>
            <a:ext cx="8229600" cy="5184601"/>
          </a:xfrm>
        </p:spPr>
        <p:txBody>
          <a:bodyPr/>
          <a:lstStyle/>
          <a:p>
            <a:pPr marL="0" indent="0">
              <a:lnSpc>
                <a:spcPct val="120000"/>
              </a:lnSpc>
              <a:buFont typeface="Wingdings 2" pitchFamily="18" charset="2"/>
              <a:buNone/>
              <a:defRPr/>
            </a:pPr>
            <a:r>
              <a:rPr lang="en-GB" sz="2800" b="1" dirty="0"/>
              <a:t>Exam preparation</a:t>
            </a:r>
          </a:p>
          <a:p>
            <a:pPr marL="914400" lvl="3" indent="-457200">
              <a:buBlip>
                <a:blip r:embed="rId2"/>
              </a:buBlip>
              <a:defRPr/>
            </a:pPr>
            <a:r>
              <a:rPr lang="en-GB" sz="2400" dirty="0">
                <a:ea typeface="+mn-ea"/>
                <a:cs typeface="+mn-cs"/>
              </a:rPr>
              <a:t>Advice and Feedback hours</a:t>
            </a:r>
          </a:p>
          <a:p>
            <a:pPr marL="914400" lvl="3" indent="-457200">
              <a:buBlip>
                <a:blip r:embed="rId2"/>
              </a:buBlip>
              <a:defRPr/>
            </a:pPr>
            <a:r>
              <a:rPr lang="en-GB" sz="2400" dirty="0">
                <a:ea typeface="+mn-ea"/>
                <a:cs typeface="+mn-cs"/>
              </a:rPr>
              <a:t>Revision lectures</a:t>
            </a:r>
          </a:p>
          <a:p>
            <a:pPr marL="914400" lvl="3" indent="-457200">
              <a:buBlip>
                <a:blip r:embed="rId2"/>
              </a:buBlip>
              <a:defRPr/>
            </a:pPr>
            <a:r>
              <a:rPr lang="en-GB" sz="2400" dirty="0">
                <a:ea typeface="+mn-ea"/>
                <a:cs typeface="+mn-cs"/>
              </a:rPr>
              <a:t>Study groups</a:t>
            </a:r>
          </a:p>
          <a:p>
            <a:pPr marL="914400" lvl="3" indent="-457200">
              <a:buBlip>
                <a:blip r:embed="rId2"/>
              </a:buBlip>
              <a:defRPr/>
            </a:pPr>
            <a:r>
              <a:rPr lang="en-GB" sz="2400" dirty="0">
                <a:ea typeface="+mn-ea"/>
                <a:cs typeface="+mn-cs"/>
              </a:rPr>
              <a:t>Online resources</a:t>
            </a:r>
          </a:p>
          <a:p>
            <a:pPr marL="914400" lvl="3" indent="-457200">
              <a:buBlip>
                <a:blip r:embed="rId2"/>
              </a:buBlip>
              <a:defRPr/>
            </a:pPr>
            <a:r>
              <a:rPr lang="en-GB" sz="2400" dirty="0">
                <a:ea typeface="+mn-ea"/>
                <a:cs typeface="+mn-cs"/>
              </a:rPr>
              <a:t>Exam rubric</a:t>
            </a:r>
          </a:p>
          <a:p>
            <a:pPr marL="914400" lvl="3" indent="-457200">
              <a:buBlip>
                <a:blip r:embed="rId2"/>
              </a:buBlip>
              <a:defRPr/>
            </a:pPr>
            <a:r>
              <a:rPr lang="en-GB" sz="2400" dirty="0">
                <a:ea typeface="+mn-ea"/>
                <a:cs typeface="+mn-cs"/>
              </a:rPr>
              <a:t>Past papers</a:t>
            </a:r>
          </a:p>
          <a:p>
            <a:pPr eaLnBrk="1" hangingPunct="1">
              <a:lnSpc>
                <a:spcPct val="120000"/>
              </a:lnSpc>
              <a:buFontTx/>
              <a:buNone/>
              <a:defRPr/>
            </a:pPr>
            <a:br>
              <a:rPr lang="en-AU" sz="1400" dirty="0">
                <a:solidFill>
                  <a:srgbClr val="002060"/>
                </a:solidFill>
              </a:rPr>
            </a:br>
            <a:endParaRPr lang="en-AU" sz="1400" dirty="0">
              <a:solidFill>
                <a:srgbClr val="002060"/>
              </a:solidFill>
            </a:endParaRPr>
          </a:p>
        </p:txBody>
      </p:sp>
    </p:spTree>
    <p:extLst>
      <p:ext uri="{BB962C8B-B14F-4D97-AF65-F5344CB8AC3E}">
        <p14:creationId xmlns:p14="http://schemas.microsoft.com/office/powerpoint/2010/main" val="215107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6629" y="79342"/>
            <a:ext cx="7772400" cy="1066800"/>
          </a:xfrm>
        </p:spPr>
        <p:txBody>
          <a:bodyPr wrap="square" anchor="ctr">
            <a:normAutofit/>
          </a:bodyPr>
          <a:lstStyle/>
          <a:p>
            <a:pPr>
              <a:lnSpc>
                <a:spcPct val="90000"/>
              </a:lnSpc>
            </a:pPr>
            <a:r>
              <a:rPr lang="en-GB" sz="4000"/>
              <a:t>Exams</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5</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306629" y="1052736"/>
            <a:ext cx="8219551" cy="5336846"/>
          </a:xfrm>
          <a:prstGeom prst="rect">
            <a:avLst/>
          </a:prstGeom>
          <a:noFill/>
        </p:spPr>
        <p:txBody>
          <a:bodyPr wrap="square" lIns="91440" tIns="45720" rIns="91440" bIns="45720" anchor="t">
            <a:spAutoFit/>
          </a:bodyPr>
          <a:lstStyle/>
          <a:p>
            <a:pPr marL="0" lvl="2">
              <a:lnSpc>
                <a:spcPct val="120000"/>
              </a:lnSpc>
              <a:defRPr/>
            </a:pPr>
            <a:r>
              <a:rPr lang="en-GB" b="1" dirty="0">
                <a:latin typeface="+mn-lt"/>
                <a:ea typeface="+mn-lt"/>
                <a:cs typeface="+mn-lt"/>
              </a:rPr>
              <a:t>Mocks</a:t>
            </a:r>
          </a:p>
          <a:p>
            <a:pPr marL="457200" lvl="2" indent="-457200">
              <a:buBlip>
                <a:blip r:embed="rId3"/>
              </a:buBlip>
              <a:defRPr/>
            </a:pPr>
            <a:r>
              <a:rPr lang="en-GB" dirty="0">
                <a:latin typeface="+mn-lt"/>
                <a:ea typeface="+mn-lt"/>
                <a:cs typeface="+mn-lt"/>
              </a:rPr>
              <a:t>All students must access the </a:t>
            </a:r>
            <a:r>
              <a:rPr lang="en-GB" b="1" dirty="0">
                <a:latin typeface="+mn-lt"/>
                <a:ea typeface="+mn-lt"/>
                <a:cs typeface="+mn-lt"/>
              </a:rPr>
              <a:t>Econometrics Mock Exam Paper</a:t>
            </a:r>
            <a:r>
              <a:rPr lang="en-GB" dirty="0">
                <a:latin typeface="+mn-lt"/>
                <a:ea typeface="+mn-lt"/>
                <a:cs typeface="+mn-lt"/>
              </a:rPr>
              <a:t> to practice:</a:t>
            </a:r>
          </a:p>
          <a:p>
            <a:pPr marL="914400" lvl="3" indent="-457200">
              <a:buBlip>
                <a:blip r:embed="rId3"/>
              </a:buBlip>
              <a:defRPr/>
            </a:pPr>
            <a:r>
              <a:rPr lang="en-GB" dirty="0">
                <a:latin typeface="+mn-lt"/>
                <a:ea typeface="+mn-lt"/>
                <a:cs typeface="+mn-lt"/>
              </a:rPr>
              <a:t>Typing</a:t>
            </a:r>
          </a:p>
          <a:p>
            <a:pPr marL="914400" lvl="3" indent="-457200">
              <a:buBlip>
                <a:blip r:embed="rId3"/>
              </a:buBlip>
              <a:defRPr/>
            </a:pPr>
            <a:r>
              <a:rPr lang="en-GB" dirty="0">
                <a:latin typeface="+mn-lt"/>
                <a:ea typeface="+mn-lt"/>
                <a:cs typeface="+mn-lt"/>
              </a:rPr>
              <a:t>Adding short mathematical expressions using the formula keypad/keyboard shortcuts</a:t>
            </a:r>
          </a:p>
          <a:p>
            <a:pPr marL="914400" lvl="3" indent="-457200">
              <a:buBlip>
                <a:blip r:embed="rId3"/>
              </a:buBlip>
              <a:defRPr/>
            </a:pPr>
            <a:r>
              <a:rPr lang="en-GB" dirty="0">
                <a:latin typeface="+mn-lt"/>
                <a:ea typeface="+mn-lt"/>
                <a:cs typeface="+mn-lt"/>
              </a:rPr>
              <a:t>Uploading images</a:t>
            </a:r>
          </a:p>
          <a:p>
            <a:pPr marL="914400" lvl="3" indent="-457200">
              <a:buBlip>
                <a:blip r:embed="rId3"/>
              </a:buBlip>
              <a:defRPr/>
            </a:pPr>
            <a:r>
              <a:rPr lang="en-GB" dirty="0">
                <a:latin typeface="+mn-lt"/>
                <a:ea typeface="+mn-lt"/>
                <a:cs typeface="+mn-lt"/>
              </a:rPr>
              <a:t>Submitting your work</a:t>
            </a:r>
            <a:endParaRPr lang="en-GB" dirty="0">
              <a:latin typeface="+mn-lt"/>
              <a:cs typeface="Calibri"/>
            </a:endParaRPr>
          </a:p>
          <a:p>
            <a:pPr marL="457200" lvl="2" indent="-457200">
              <a:buBlip>
                <a:blip r:embed="rId3"/>
              </a:buBlip>
              <a:defRPr/>
            </a:pPr>
            <a:r>
              <a:rPr lang="en-GB" dirty="0">
                <a:latin typeface="+mn-lt"/>
                <a:ea typeface="+mn-ea"/>
                <a:cs typeface="Calibri"/>
              </a:rPr>
              <a:t>The </a:t>
            </a:r>
            <a:r>
              <a:rPr lang="en-GB" dirty="0">
                <a:latin typeface="+mn-lt"/>
                <a:cs typeface="Calibri"/>
              </a:rPr>
              <a:t>mock exam </a:t>
            </a:r>
            <a:r>
              <a:rPr lang="en-GB" dirty="0">
                <a:latin typeface="+mn-lt"/>
                <a:ea typeface="+mn-ea"/>
                <a:cs typeface="Calibri"/>
              </a:rPr>
              <a:t>will be available </a:t>
            </a:r>
            <a:r>
              <a:rPr lang="en-GB" dirty="0">
                <a:latin typeface="+mn-lt"/>
                <a:cs typeface="Calibri"/>
              </a:rPr>
              <a:t>on </a:t>
            </a:r>
            <a:r>
              <a:rPr lang="en-GB" dirty="0">
                <a:latin typeface="+mn-lt"/>
                <a:cs typeface="Calibri"/>
                <a:hlinkClick r:id="rId4">
                  <a:extLst>
                    <a:ext uri="{A12FA001-AC4F-418D-AE19-62706E023703}">
                      <ahyp:hlinkClr xmlns:ahyp="http://schemas.microsoft.com/office/drawing/2018/hyperlinkcolor" val="tx"/>
                    </a:ext>
                  </a:extLst>
                </a:hlinkClick>
              </a:rPr>
              <a:t>your WAS</a:t>
            </a:r>
            <a:r>
              <a:rPr lang="en-GB" dirty="0">
                <a:latin typeface="+mn-lt"/>
                <a:cs typeface="Calibri"/>
              </a:rPr>
              <a:t> from 22</a:t>
            </a:r>
            <a:r>
              <a:rPr lang="en-GB" baseline="30000" dirty="0">
                <a:latin typeface="+mn-lt"/>
                <a:cs typeface="Calibri"/>
              </a:rPr>
              <a:t>nd </a:t>
            </a:r>
            <a:r>
              <a:rPr lang="en-GB" dirty="0">
                <a:latin typeface="+mn-lt"/>
                <a:cs typeface="Calibri"/>
              </a:rPr>
              <a:t>April – 3</a:t>
            </a:r>
            <a:r>
              <a:rPr lang="en-GB" baseline="30000" dirty="0">
                <a:latin typeface="+mn-lt"/>
                <a:cs typeface="Calibri"/>
              </a:rPr>
              <a:t>rd</a:t>
            </a:r>
            <a:r>
              <a:rPr lang="en-GB" dirty="0">
                <a:latin typeface="+mn-lt"/>
                <a:cs typeface="Calibri"/>
              </a:rPr>
              <a:t> May at 9.30am each day.</a:t>
            </a:r>
          </a:p>
          <a:p>
            <a:pPr marL="457200" lvl="2" indent="-457200">
              <a:buBlip>
                <a:blip r:embed="rId3"/>
              </a:buBlip>
              <a:defRPr/>
            </a:pPr>
            <a:r>
              <a:rPr lang="en-GB" sz="2400" kern="0" dirty="0">
                <a:latin typeface="+mj-lt"/>
                <a:cs typeface="Calibri"/>
              </a:rPr>
              <a:t>We will take into account if you did a mock when reviewing claims for mitigating circumstances</a:t>
            </a:r>
          </a:p>
          <a:p>
            <a:pPr marL="0" lvl="2">
              <a:defRPr/>
            </a:pPr>
            <a:endParaRPr lang="en-GB" dirty="0">
              <a:latin typeface="+mn-lt"/>
              <a:cs typeface="Calibri"/>
            </a:endParaRPr>
          </a:p>
          <a:p>
            <a:pPr marL="0" lvl="2">
              <a:defRPr/>
            </a:pPr>
            <a:endParaRPr lang="en-GB" b="0" i="0" dirty="0">
              <a:solidFill>
                <a:srgbClr val="000000"/>
              </a:solidFill>
              <a:effectLst/>
              <a:latin typeface="Calibri"/>
              <a:cs typeface="Arial"/>
            </a:endParaRPr>
          </a:p>
        </p:txBody>
      </p:sp>
    </p:spTree>
    <p:extLst>
      <p:ext uri="{BB962C8B-B14F-4D97-AF65-F5344CB8AC3E}">
        <p14:creationId xmlns:p14="http://schemas.microsoft.com/office/powerpoint/2010/main" val="615931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836712"/>
            <a:ext cx="8229600" cy="4968577"/>
          </a:xfrm>
        </p:spPr>
        <p:txBody>
          <a:bodyPr/>
          <a:lstStyle/>
          <a:p>
            <a:pPr marL="0" indent="0">
              <a:lnSpc>
                <a:spcPct val="120000"/>
              </a:lnSpc>
              <a:buFont typeface="Wingdings 2" pitchFamily="18" charset="2"/>
              <a:buNone/>
              <a:defRPr/>
            </a:pPr>
            <a:r>
              <a:rPr lang="en-GB" b="1"/>
              <a:t>Preparation in advance of the exam</a:t>
            </a:r>
          </a:p>
          <a:p>
            <a:pPr marL="914400" lvl="3" indent="-457200">
              <a:buBlip>
                <a:blip r:embed="rId2"/>
              </a:buBlip>
              <a:defRPr/>
            </a:pPr>
            <a:r>
              <a:rPr lang="en-GB" sz="2800">
                <a:ea typeface="+mn-ea"/>
                <a:cs typeface="+mn-cs"/>
              </a:rPr>
              <a:t>Revision strategies</a:t>
            </a:r>
          </a:p>
          <a:p>
            <a:pPr marL="914400" lvl="3" indent="-457200">
              <a:buBlip>
                <a:blip r:embed="rId2"/>
              </a:buBlip>
              <a:defRPr/>
            </a:pPr>
            <a:r>
              <a:rPr lang="en-GB" sz="2800">
                <a:ea typeface="+mn-ea"/>
                <a:cs typeface="+mn-cs"/>
              </a:rPr>
              <a:t>Preparing for exam writing</a:t>
            </a:r>
            <a:endParaRPr lang="en-GB" sz="2800"/>
          </a:p>
          <a:p>
            <a:pPr eaLnBrk="1" hangingPunct="1">
              <a:lnSpc>
                <a:spcPct val="120000"/>
              </a:lnSpc>
              <a:buFontTx/>
              <a:buNone/>
              <a:defRPr/>
            </a:pPr>
            <a:r>
              <a:rPr lang="en-AU" b="1"/>
              <a:t>Strategies during the exam</a:t>
            </a:r>
          </a:p>
          <a:p>
            <a:pPr marL="914400" lvl="3" indent="-457200">
              <a:buBlip>
                <a:blip r:embed="rId2"/>
              </a:buBlip>
              <a:defRPr/>
            </a:pPr>
            <a:r>
              <a:rPr lang="en-GB" sz="2800">
                <a:ea typeface="+mn-ea"/>
                <a:cs typeface="+mn-cs"/>
              </a:rPr>
              <a:t>Time management</a:t>
            </a:r>
          </a:p>
          <a:p>
            <a:pPr marL="914400" lvl="3" indent="-457200">
              <a:buBlip>
                <a:blip r:embed="rId2"/>
              </a:buBlip>
              <a:defRPr/>
            </a:pPr>
            <a:r>
              <a:rPr lang="en-GB" sz="2800">
                <a:ea typeface="+mn-ea"/>
                <a:cs typeface="+mn-cs"/>
              </a:rPr>
              <a:t>Choosing and answering the question</a:t>
            </a:r>
            <a:endParaRPr lang="en-AU" sz="2800" b="1"/>
          </a:p>
          <a:p>
            <a:pPr eaLnBrk="1" hangingPunct="1">
              <a:lnSpc>
                <a:spcPct val="120000"/>
              </a:lnSpc>
              <a:buFontTx/>
              <a:buNone/>
              <a:defRPr/>
            </a:pPr>
            <a:br>
              <a:rPr lang="en-AU" sz="1400">
                <a:solidFill>
                  <a:srgbClr val="002060"/>
                </a:solidFill>
              </a:rPr>
            </a:br>
            <a:endParaRPr lang="en-AU" sz="1400">
              <a:solidFill>
                <a:srgbClr val="002060"/>
              </a:solidFill>
            </a:endParaRPr>
          </a:p>
        </p:txBody>
      </p:sp>
    </p:spTree>
    <p:extLst>
      <p:ext uri="{BB962C8B-B14F-4D97-AF65-F5344CB8AC3E}">
        <p14:creationId xmlns:p14="http://schemas.microsoft.com/office/powerpoint/2010/main" val="788381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875" y="836712"/>
            <a:ext cx="8229600" cy="5112593"/>
          </a:xfrm>
        </p:spPr>
        <p:txBody>
          <a:bodyPr/>
          <a:lstStyle/>
          <a:p>
            <a:pPr marL="0" indent="0">
              <a:lnSpc>
                <a:spcPct val="120000"/>
              </a:lnSpc>
              <a:buFont typeface="Wingdings 2" pitchFamily="18" charset="2"/>
              <a:buNone/>
              <a:defRPr/>
            </a:pPr>
            <a:r>
              <a:rPr lang="en-GB" b="1" dirty="0"/>
              <a:t>Revision process has three or more phases</a:t>
            </a:r>
          </a:p>
          <a:p>
            <a:pPr marL="0" indent="0">
              <a:lnSpc>
                <a:spcPct val="120000"/>
              </a:lnSpc>
              <a:buFont typeface="Wingdings 2" pitchFamily="18" charset="2"/>
              <a:buNone/>
              <a:defRPr/>
            </a:pPr>
            <a:r>
              <a:rPr lang="en-GB" sz="2400" b="1" dirty="0"/>
              <a:t>E.g. 1 </a:t>
            </a:r>
          </a:p>
          <a:p>
            <a:pPr marL="914400" lvl="3" indent="-457200">
              <a:buFont typeface="Wingdings" panose="05000000000000000000" pitchFamily="2" charset="2"/>
              <a:buChar char="Ø"/>
              <a:defRPr/>
            </a:pPr>
            <a:r>
              <a:rPr lang="en-GB" sz="2400" dirty="0">
                <a:ea typeface="+mn-ea"/>
                <a:cs typeface="+mn-cs"/>
              </a:rPr>
              <a:t>Phase 1: Information gathering</a:t>
            </a:r>
            <a:endParaRPr lang="en-GB" sz="2400" dirty="0">
              <a:ea typeface="+mn-ea"/>
              <a:cs typeface="Calibri"/>
            </a:endParaRPr>
          </a:p>
          <a:p>
            <a:pPr marL="914400" lvl="3" indent="-457200">
              <a:buFont typeface="Wingdings" panose="05000000000000000000" pitchFamily="2" charset="2"/>
              <a:buChar char="Ø"/>
              <a:defRPr/>
            </a:pPr>
            <a:r>
              <a:rPr lang="en-GB" sz="2400" dirty="0">
                <a:ea typeface="+mn-ea"/>
                <a:cs typeface="+mn-cs"/>
              </a:rPr>
              <a:t>Phase 2: Revisit and remodel notes</a:t>
            </a:r>
            <a:endParaRPr lang="en-AU" sz="2400" b="1" dirty="0"/>
          </a:p>
          <a:p>
            <a:pPr marL="914400" lvl="3" indent="-457200">
              <a:buFont typeface="Wingdings" panose="05000000000000000000" pitchFamily="2" charset="2"/>
              <a:buChar char="Ø"/>
              <a:defRPr/>
            </a:pPr>
            <a:r>
              <a:rPr lang="en-GB" sz="2400" dirty="0">
                <a:ea typeface="+mn-ea"/>
                <a:cs typeface="+mn-cs"/>
              </a:rPr>
              <a:t>Phase 3: Past papers</a:t>
            </a:r>
            <a:endParaRPr lang="en-AU" sz="2400" b="1" dirty="0"/>
          </a:p>
          <a:p>
            <a:pPr marL="0" indent="0">
              <a:buNone/>
              <a:defRPr/>
            </a:pPr>
            <a:r>
              <a:rPr lang="en-GB" sz="2400" b="1" dirty="0">
                <a:solidFill>
                  <a:srgbClr val="000000"/>
                </a:solidFill>
                <a:cs typeface="Calibri"/>
              </a:rPr>
              <a:t>E.g. 2 (metrics)</a:t>
            </a:r>
          </a:p>
          <a:p>
            <a:pPr lvl="1">
              <a:buFont typeface="Wingdings" panose="05000000000000000000" pitchFamily="2" charset="2"/>
              <a:buChar char="Ø"/>
              <a:defRPr/>
            </a:pPr>
            <a:r>
              <a:rPr lang="en-GB" sz="2400" dirty="0">
                <a:solidFill>
                  <a:srgbClr val="000000"/>
                </a:solidFill>
                <a:cs typeface="Calibri"/>
              </a:rPr>
              <a:t>Prob sets with notes</a:t>
            </a:r>
          </a:p>
          <a:p>
            <a:pPr lvl="1">
              <a:buFont typeface="Wingdings" panose="05000000000000000000" pitchFamily="2" charset="2"/>
              <a:buChar char="Ø"/>
              <a:defRPr/>
            </a:pPr>
            <a:r>
              <a:rPr lang="en-GB" sz="2400" dirty="0">
                <a:solidFill>
                  <a:srgbClr val="000000"/>
                </a:solidFill>
                <a:cs typeface="Calibri"/>
              </a:rPr>
              <a:t>Prob sets without notes</a:t>
            </a:r>
          </a:p>
          <a:p>
            <a:pPr lvl="1">
              <a:buFont typeface="Wingdings" panose="05000000000000000000" pitchFamily="2" charset="2"/>
              <a:buChar char="Ø"/>
              <a:defRPr/>
            </a:pPr>
            <a:r>
              <a:rPr lang="en-GB" sz="2400" dirty="0">
                <a:solidFill>
                  <a:srgbClr val="000000"/>
                </a:solidFill>
                <a:cs typeface="Calibri"/>
              </a:rPr>
              <a:t>Past exam questions</a:t>
            </a:r>
          </a:p>
          <a:p>
            <a:pPr lvl="1">
              <a:buFont typeface="Wingdings" panose="05000000000000000000" pitchFamily="2" charset="2"/>
              <a:buChar char="Ø"/>
              <a:defRPr/>
            </a:pPr>
            <a:r>
              <a:rPr lang="en-GB" sz="2400" dirty="0">
                <a:solidFill>
                  <a:srgbClr val="000000"/>
                </a:solidFill>
                <a:cs typeface="Calibri"/>
              </a:rPr>
              <a:t>Study group compare to solutions</a:t>
            </a:r>
          </a:p>
          <a:p>
            <a:pPr eaLnBrk="1" hangingPunct="1">
              <a:lnSpc>
                <a:spcPct val="120000"/>
              </a:lnSpc>
              <a:buFontTx/>
              <a:buNone/>
              <a:defRPr/>
            </a:pPr>
            <a:br>
              <a:rPr lang="en-AU" sz="1400" dirty="0"/>
            </a:br>
            <a:endParaRPr lang="en-AU" sz="1400" dirty="0">
              <a:solidFill>
                <a:srgbClr val="002060"/>
              </a:solidFill>
            </a:endParaRPr>
          </a:p>
        </p:txBody>
      </p:sp>
    </p:spTree>
    <p:extLst>
      <p:ext uri="{BB962C8B-B14F-4D97-AF65-F5344CB8AC3E}">
        <p14:creationId xmlns:p14="http://schemas.microsoft.com/office/powerpoint/2010/main" val="2464428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764704"/>
            <a:ext cx="8229600" cy="5112593"/>
          </a:xfrm>
        </p:spPr>
        <p:txBody>
          <a:bodyPr/>
          <a:lstStyle/>
          <a:p>
            <a:pPr marL="0" indent="0">
              <a:lnSpc>
                <a:spcPct val="120000"/>
              </a:lnSpc>
              <a:buFont typeface="Wingdings 2" pitchFamily="18" charset="2"/>
              <a:buNone/>
              <a:defRPr/>
            </a:pPr>
            <a:r>
              <a:rPr lang="en-GB" b="1" dirty="0"/>
              <a:t>Before the day / on the day</a:t>
            </a:r>
          </a:p>
          <a:p>
            <a:pPr marL="914400" lvl="3" indent="-457200">
              <a:buBlip>
                <a:blip r:embed="rId3"/>
              </a:buBlip>
              <a:defRPr/>
            </a:pPr>
            <a:r>
              <a:rPr lang="en-GB" sz="2400" dirty="0">
                <a:ea typeface="+mn-ea"/>
                <a:cs typeface="+mn-cs"/>
              </a:rPr>
              <a:t>Check start time</a:t>
            </a:r>
          </a:p>
          <a:p>
            <a:pPr marL="914400" lvl="3" indent="-457200">
              <a:buBlip>
                <a:blip r:embed="rId3"/>
              </a:buBlip>
              <a:defRPr/>
            </a:pPr>
            <a:r>
              <a:rPr lang="en-US" sz="2400" dirty="0"/>
              <a:t>If you have previously arranged it with Disability Services, you will see extra time has been allocated for your exam</a:t>
            </a:r>
            <a:endParaRPr lang="en-GB" sz="2400" dirty="0">
              <a:ea typeface="+mn-ea"/>
              <a:cs typeface="+mn-cs"/>
            </a:endParaRPr>
          </a:p>
          <a:p>
            <a:pPr marL="914400" lvl="3" indent="-457200">
              <a:buBlip>
                <a:blip r:embed="rId3"/>
              </a:buBlip>
              <a:defRPr/>
            </a:pPr>
            <a:r>
              <a:rPr lang="en-GB" sz="2400" dirty="0">
                <a:ea typeface="+mn-ea"/>
                <a:cs typeface="+mn-cs"/>
              </a:rPr>
              <a:t>Use Google Chrome or Mozilla Firefox to access WAS</a:t>
            </a:r>
          </a:p>
          <a:p>
            <a:pPr marL="914400" lvl="3" indent="-457200">
              <a:buBlip>
                <a:blip r:embed="rId3"/>
              </a:buBlip>
              <a:defRPr/>
            </a:pPr>
            <a:r>
              <a:rPr lang="en-GB" sz="2400" dirty="0">
                <a:ea typeface="+mn-ea"/>
                <a:cs typeface="+mn-cs"/>
              </a:rPr>
              <a:t>Equipment: we advise that you don’t use phones or tablets unless you have an external keyboard because formula shortcuts don’t work with onscreen keyboards</a:t>
            </a:r>
          </a:p>
          <a:p>
            <a:pPr marL="914400" lvl="3" indent="-457200">
              <a:buBlip>
                <a:blip r:embed="rId3"/>
              </a:buBlip>
              <a:defRPr/>
            </a:pPr>
            <a:r>
              <a:rPr lang="en-GB" sz="2400" dirty="0">
                <a:ea typeface="+mn-ea"/>
                <a:cs typeface="+mn-cs"/>
              </a:rPr>
              <a:t>Make sure no computer updates are scheduled</a:t>
            </a:r>
          </a:p>
          <a:p>
            <a:pPr marL="914400" lvl="3" indent="-457200">
              <a:buBlip>
                <a:blip r:embed="rId3"/>
              </a:buBlip>
              <a:defRPr/>
            </a:pPr>
            <a:r>
              <a:rPr lang="en-GB" sz="2400" dirty="0">
                <a:ea typeface="+mn-ea"/>
                <a:cs typeface="+mn-cs"/>
              </a:rPr>
              <a:t>Make sure your laptop is fully charged </a:t>
            </a:r>
          </a:p>
          <a:p>
            <a:pPr marL="914400" lvl="3" indent="-457200">
              <a:buBlip>
                <a:blip r:embed="rId3"/>
              </a:buBlip>
              <a:defRPr/>
            </a:pPr>
            <a:endParaRPr lang="en-GB" sz="2800" dirty="0">
              <a:ea typeface="+mn-ea"/>
              <a:cs typeface="+mn-cs"/>
            </a:endParaRPr>
          </a:p>
        </p:txBody>
      </p:sp>
    </p:spTree>
    <p:extLst>
      <p:ext uri="{BB962C8B-B14F-4D97-AF65-F5344CB8AC3E}">
        <p14:creationId xmlns:p14="http://schemas.microsoft.com/office/powerpoint/2010/main" val="3217318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79512" y="-171400"/>
            <a:ext cx="8445624" cy="1143000"/>
          </a:xfrm>
        </p:spPr>
        <p:txBody>
          <a:bodyPr/>
          <a:lstStyle/>
          <a:p>
            <a:r>
              <a:rPr lang="en-GB" sz="4000"/>
              <a:t>Exams</a:t>
            </a:r>
          </a:p>
        </p:txBody>
      </p:sp>
      <p:sp>
        <p:nvSpPr>
          <p:cNvPr id="3" name="Content Placeholder 2"/>
          <p:cNvSpPr>
            <a:spLocks noGrp="1"/>
          </p:cNvSpPr>
          <p:nvPr>
            <p:ph idx="1"/>
          </p:nvPr>
        </p:nvSpPr>
        <p:spPr>
          <a:xfrm>
            <a:off x="179512" y="764704"/>
            <a:ext cx="8229600" cy="5112593"/>
          </a:xfrm>
        </p:spPr>
        <p:txBody>
          <a:bodyPr/>
          <a:lstStyle/>
          <a:p>
            <a:pPr marL="0" indent="0">
              <a:lnSpc>
                <a:spcPct val="120000"/>
              </a:lnSpc>
              <a:buFont typeface="Wingdings 2" pitchFamily="18" charset="2"/>
              <a:buNone/>
              <a:defRPr/>
            </a:pPr>
            <a:r>
              <a:rPr lang="en-GB" b="1" dirty="0"/>
              <a:t>Before the day / on the day</a:t>
            </a:r>
          </a:p>
          <a:p>
            <a:pPr marL="914400" lvl="3" indent="-457200">
              <a:buBlip>
                <a:blip r:embed="rId3"/>
              </a:buBlip>
              <a:defRPr/>
            </a:pPr>
            <a:r>
              <a:rPr lang="en-GB" sz="2800" dirty="0">
                <a:ea typeface="+mn-ea"/>
                <a:cs typeface="+mn-cs"/>
              </a:rPr>
              <a:t>Log into WAS again before the exam starts (the browser will time out after 8 hours and you won’t be able to submit your work)</a:t>
            </a:r>
          </a:p>
          <a:p>
            <a:pPr marL="914400" lvl="3" indent="-457200">
              <a:buBlip>
                <a:blip r:embed="rId3"/>
              </a:buBlip>
              <a:defRPr/>
            </a:pPr>
            <a:r>
              <a:rPr lang="en-GB" sz="2800" dirty="0">
                <a:ea typeface="+mn-ea"/>
                <a:cs typeface="+mn-cs"/>
              </a:rPr>
              <a:t>Read the instructions</a:t>
            </a:r>
          </a:p>
          <a:p>
            <a:pPr marL="914400" lvl="3" indent="-457200">
              <a:buBlip>
                <a:blip r:embed="rId3"/>
              </a:buBlip>
              <a:defRPr/>
            </a:pPr>
            <a:r>
              <a:rPr lang="en-GB" sz="2800" dirty="0">
                <a:ea typeface="+mn-ea"/>
                <a:cs typeface="+mn-cs"/>
              </a:rPr>
              <a:t>Answer the correct number of questions</a:t>
            </a:r>
          </a:p>
          <a:p>
            <a:pPr marL="914400" lvl="3" indent="-457200">
              <a:buBlip>
                <a:blip r:embed="rId3"/>
              </a:buBlip>
              <a:defRPr/>
            </a:pPr>
            <a:r>
              <a:rPr lang="en-US" sz="2800" dirty="0">
                <a:cs typeface="Calibri"/>
              </a:rPr>
              <a:t>A PDF question paper can be downloaded once the exam starts</a:t>
            </a:r>
          </a:p>
          <a:p>
            <a:pPr marL="914400" lvl="3" indent="-457200">
              <a:buBlip>
                <a:blip r:embed="rId3"/>
              </a:buBlip>
              <a:defRPr/>
            </a:pPr>
            <a:endParaRPr lang="en-GB" sz="2800" dirty="0">
              <a:ea typeface="+mn-ea"/>
              <a:cs typeface="+mn-cs"/>
            </a:endParaRPr>
          </a:p>
        </p:txBody>
      </p:sp>
    </p:spTree>
    <p:extLst>
      <p:ext uri="{BB962C8B-B14F-4D97-AF65-F5344CB8AC3E}">
        <p14:creationId xmlns:p14="http://schemas.microsoft.com/office/powerpoint/2010/main" val="1973296198"/>
      </p:ext>
    </p:extLst>
  </p:cSld>
  <p:clrMapOvr>
    <a:masterClrMapping/>
  </p:clrMapOvr>
</p:sld>
</file>

<file path=ppt/theme/theme1.xml><?xml version="1.0" encoding="utf-8"?>
<a:theme xmlns:a="http://schemas.openxmlformats.org/drawingml/2006/main" name="template_warwick_skyblue_2810">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C5BE87EF3C5504EAB7475F6923E513B" ma:contentTypeVersion="9" ma:contentTypeDescription="Create a new document." ma:contentTypeScope="" ma:versionID="fbf498776f2ea18f6bc547f7621dafd3">
  <xsd:schema xmlns:xsd="http://www.w3.org/2001/XMLSchema" xmlns:xs="http://www.w3.org/2001/XMLSchema" xmlns:p="http://schemas.microsoft.com/office/2006/metadata/properties" xmlns:ns2="46160d09-1bcd-4e77-ae89-15dbafc55224" targetNamespace="http://schemas.microsoft.com/office/2006/metadata/properties" ma:root="true" ma:fieldsID="eb96290d17245cd9d5e2be174de331d0" ns2:_="">
    <xsd:import namespace="46160d09-1bcd-4e77-ae89-15dbafc5522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160d09-1bcd-4e77-ae89-15dbafc5522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6C30BC-8E9A-4420-8633-DBDDDEF001DB}">
  <ds:schemaRefs>
    <ds:schemaRef ds:uri="46160d09-1bcd-4e77-ae89-15dbafc5522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528D65B-59BC-409D-8E62-6F5A3619A71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A271FBA-F307-47AF-9273-E375F150DC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template_warwick_skyblue_2810</Template>
  <TotalTime>1237</TotalTime>
  <Words>2306</Words>
  <Application>Microsoft Office PowerPoint</Application>
  <PresentationFormat>On-screen Show (4:3)</PresentationFormat>
  <Paragraphs>295</Paragraphs>
  <Slides>31</Slides>
  <Notes>21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31</vt:i4>
      </vt:variant>
    </vt:vector>
  </HeadingPairs>
  <TitlesOfParts>
    <vt:vector size="41" baseType="lpstr">
      <vt:lpstr>Arial</vt:lpstr>
      <vt:lpstr>Avenir Next Demi Bold</vt:lpstr>
      <vt:lpstr>Calibri</vt:lpstr>
      <vt:lpstr>Times New Roman</vt:lpstr>
      <vt:lpstr>Wingdings</vt:lpstr>
      <vt:lpstr>Wingdings 2</vt:lpstr>
      <vt:lpstr>template_warwick_skyblue_2810</vt:lpstr>
      <vt:lpstr>1_Custom Design</vt:lpstr>
      <vt:lpstr>Custom Design</vt:lpstr>
      <vt:lpstr>Office Theme</vt:lpstr>
      <vt:lpstr>PowerPoint Presentation</vt:lpstr>
      <vt:lpstr>Topics for today’s briefing</vt:lpstr>
      <vt:lpstr>Online exams for Summer 2024</vt:lpstr>
      <vt:lpstr>Exams</vt:lpstr>
      <vt:lpstr>Exams</vt:lpstr>
      <vt:lpstr>Exams</vt:lpstr>
      <vt:lpstr>Exams</vt:lpstr>
      <vt:lpstr>Exams</vt:lpstr>
      <vt:lpstr>Exams</vt:lpstr>
      <vt:lpstr>Exams</vt:lpstr>
      <vt:lpstr>Exams</vt:lpstr>
      <vt:lpstr>Exams</vt:lpstr>
      <vt:lpstr>Exams</vt:lpstr>
      <vt:lpstr>Exams</vt:lpstr>
      <vt:lpstr>Exams: written answers</vt:lpstr>
      <vt:lpstr>Exams: typesetting maths? </vt:lpstr>
      <vt:lpstr>PowerPoint Presentation</vt:lpstr>
      <vt:lpstr>PowerPoint Presentation</vt:lpstr>
      <vt:lpstr>Exams</vt:lpstr>
      <vt:lpstr>Exams</vt:lpstr>
      <vt:lpstr>Exams</vt:lpstr>
      <vt:lpstr>Exams</vt:lpstr>
      <vt:lpstr>Exams</vt:lpstr>
      <vt:lpstr>Exams Support available: Exam Resources web page</vt:lpstr>
      <vt:lpstr>Exams Support available: more sources of support</vt:lpstr>
      <vt:lpstr>Exam Regulations</vt:lpstr>
      <vt:lpstr>Exam Regulations </vt:lpstr>
      <vt:lpstr>Exam Regulations</vt:lpstr>
      <vt:lpstr>Exam Regulations</vt:lpstr>
      <vt:lpstr>Degree classification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Tabitha</dc:creator>
  <cp:lastModifiedBy>Karalis Isaac, Alexander</cp:lastModifiedBy>
  <cp:revision>22</cp:revision>
  <cp:lastPrinted>2019-04-23T09:06:19Z</cp:lastPrinted>
  <dcterms:created xsi:type="dcterms:W3CDTF">2016-01-27T14:39:39Z</dcterms:created>
  <dcterms:modified xsi:type="dcterms:W3CDTF">2024-02-28T13:45:08Z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0x010100FC5BE87EF3C5504EAB7475F6923E513B</vt:lpwstr>
  </property>
</Properties>
</file>