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notesSlides/notesSlide20.xml" ContentType="application/vnd.openxmlformats-officedocument.presentationml.notesSlide+xml"/>
  <Override PartName="/ppt/tags/tag33.xml" ContentType="application/vnd.openxmlformats-officedocument.presentationml.tags+xml"/>
  <Override PartName="/ppt/notesSlides/notesSlide2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2.xml" ContentType="application/vnd.openxmlformats-officedocument.presentationml.notesSlide+xml"/>
  <Override PartName="/ppt/tags/tag3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63" r:id="rId2"/>
    <p:sldId id="390" r:id="rId3"/>
    <p:sldId id="349" r:id="rId4"/>
    <p:sldId id="382" r:id="rId5"/>
    <p:sldId id="351" r:id="rId6"/>
    <p:sldId id="391" r:id="rId7"/>
    <p:sldId id="392" r:id="rId8"/>
    <p:sldId id="393" r:id="rId9"/>
    <p:sldId id="394" r:id="rId10"/>
    <p:sldId id="352" r:id="rId11"/>
    <p:sldId id="356" r:id="rId12"/>
    <p:sldId id="395" r:id="rId13"/>
    <p:sldId id="335" r:id="rId14"/>
    <p:sldId id="336" r:id="rId15"/>
    <p:sldId id="396" r:id="rId16"/>
    <p:sldId id="383" r:id="rId17"/>
    <p:sldId id="337" r:id="rId18"/>
    <p:sldId id="380" r:id="rId19"/>
    <p:sldId id="397" r:id="rId20"/>
    <p:sldId id="398" r:id="rId21"/>
    <p:sldId id="338" r:id="rId22"/>
    <p:sldId id="339" r:id="rId23"/>
    <p:sldId id="340" r:id="rId24"/>
    <p:sldId id="399" r:id="rId25"/>
    <p:sldId id="400" r:id="rId26"/>
    <p:sldId id="401" r:id="rId27"/>
    <p:sldId id="402" r:id="rId28"/>
    <p:sldId id="403" r:id="rId29"/>
    <p:sldId id="404" r:id="rId30"/>
    <p:sldId id="405" r:id="rId31"/>
    <p:sldId id="406" r:id="rId32"/>
    <p:sldId id="407" r:id="rId33"/>
    <p:sldId id="378" r:id="rId34"/>
    <p:sldId id="379" r:id="rId35"/>
    <p:sldId id="385" r:id="rId36"/>
    <p:sldId id="374" r:id="rId37"/>
  </p:sldIdLst>
  <p:sldSz cx="9144000" cy="6858000" type="screen4x3"/>
  <p:notesSz cx="7315200" cy="9601200"/>
  <p:custDataLst>
    <p:tags r:id="rId3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66" autoAdjust="0"/>
  </p:normalViewPr>
  <p:slideViewPr>
    <p:cSldViewPr>
      <p:cViewPr>
        <p:scale>
          <a:sx n="60" d="100"/>
          <a:sy n="60" d="100"/>
        </p:scale>
        <p:origin x="-29" y="-29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621">
              <a:defRPr sz="1200"/>
            </a:lvl1pPr>
          </a:lstStyle>
          <a:p>
            <a:pPr>
              <a:defRPr/>
            </a:pPr>
            <a:endParaRPr lang="en-US" dirty="0"/>
          </a:p>
        </p:txBody>
      </p:sp>
      <p:sp>
        <p:nvSpPr>
          <p:cNvPr id="4099" name="Rectangle 3"/>
          <p:cNvSpPr>
            <a:spLocks noGrp="1" noChangeArrowheads="1"/>
          </p:cNvSpPr>
          <p:nvPr>
            <p:ph type="dt" idx="1"/>
          </p:nvPr>
        </p:nvSpPr>
        <p:spPr bwMode="auto">
          <a:xfrm>
            <a:off x="4142962"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621">
              <a:defRPr sz="1200"/>
            </a:lvl1pPr>
          </a:lstStyle>
          <a:p>
            <a:pPr>
              <a:defRPr/>
            </a:pPr>
            <a:endParaRPr lang="en-US" dirty="0"/>
          </a:p>
        </p:txBody>
      </p:sp>
      <p:sp>
        <p:nvSpPr>
          <p:cNvPr id="44036"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32183" y="4561226"/>
            <a:ext cx="5850835" cy="43202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621">
              <a:defRPr sz="1200"/>
            </a:lvl1pPr>
          </a:lstStyle>
          <a:p>
            <a:pPr>
              <a:defRPr/>
            </a:pPr>
            <a:endParaRPr lang="en-US" dirty="0"/>
          </a:p>
        </p:txBody>
      </p:sp>
      <p:sp>
        <p:nvSpPr>
          <p:cNvPr id="4103" name="Rectangle 7"/>
          <p:cNvSpPr>
            <a:spLocks noGrp="1" noChangeArrowheads="1"/>
          </p:cNvSpPr>
          <p:nvPr>
            <p:ph type="sldNum" sz="quarter" idx="5"/>
          </p:nvPr>
        </p:nvSpPr>
        <p:spPr bwMode="auto">
          <a:xfrm>
            <a:off x="4142962"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621">
              <a:defRPr sz="1200"/>
            </a:lvl1pPr>
          </a:lstStyle>
          <a:p>
            <a:pPr>
              <a:defRPr/>
            </a:pPr>
            <a:fld id="{8D8E9D0D-B455-4FAD-8B17-2E7526A79932}" type="slidenum">
              <a:rPr lang="en-US"/>
              <a:pPr>
                <a:defRPr/>
              </a:pPr>
              <a:t>‹#›</a:t>
            </a:fld>
            <a:endParaRPr lang="en-US" dirty="0"/>
          </a:p>
        </p:txBody>
      </p:sp>
    </p:spTree>
    <p:extLst>
      <p:ext uri="{BB962C8B-B14F-4D97-AF65-F5344CB8AC3E}">
        <p14:creationId xmlns:p14="http://schemas.microsoft.com/office/powerpoint/2010/main" val="2215873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2798060-A2BD-4200-A05B-20FCB135CD88}" type="slidenum">
              <a:rPr lang="en-US" smtClean="0"/>
              <a:pPr/>
              <a:t>1</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US" dirty="0" smtClean="0"/>
          </a:p>
        </p:txBody>
      </p:sp>
      <p:sp>
        <p:nvSpPr>
          <p:cNvPr id="72708" name="Slide Number Placeholder 3"/>
          <p:cNvSpPr>
            <a:spLocks noGrp="1"/>
          </p:cNvSpPr>
          <p:nvPr>
            <p:ph type="sldNum" sz="quarter" idx="5"/>
          </p:nvPr>
        </p:nvSpPr>
        <p:spPr>
          <a:noFill/>
        </p:spPr>
        <p:txBody>
          <a:bodyPr/>
          <a:lstStyle/>
          <a:p>
            <a:fld id="{7B3F0E54-C368-429E-BE0C-9F776E226BFA}" type="slidenum">
              <a:rPr lang="en-US" smtClean="0"/>
              <a:pPr/>
              <a:t>16</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US" smtClean="0"/>
          </a:p>
        </p:txBody>
      </p:sp>
      <p:sp>
        <p:nvSpPr>
          <p:cNvPr id="73732" name="Slide Number Placeholder 3"/>
          <p:cNvSpPr>
            <a:spLocks noGrp="1"/>
          </p:cNvSpPr>
          <p:nvPr>
            <p:ph type="sldNum" sz="quarter" idx="5"/>
          </p:nvPr>
        </p:nvSpPr>
        <p:spPr>
          <a:noFill/>
        </p:spPr>
        <p:txBody>
          <a:bodyPr/>
          <a:lstStyle/>
          <a:p>
            <a:fld id="{01EF825D-215C-4F85-BD10-FBC999D1555E}" type="slidenum">
              <a:rPr lang="en-US" smtClean="0"/>
              <a:pPr/>
              <a:t>19</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p>
        </p:txBody>
      </p:sp>
      <p:sp>
        <p:nvSpPr>
          <p:cNvPr id="74756" name="Slide Number Placeholder 3"/>
          <p:cNvSpPr>
            <a:spLocks noGrp="1"/>
          </p:cNvSpPr>
          <p:nvPr>
            <p:ph type="sldNum" sz="quarter" idx="5"/>
          </p:nvPr>
        </p:nvSpPr>
        <p:spPr>
          <a:noFill/>
        </p:spPr>
        <p:txBody>
          <a:bodyPr/>
          <a:lstStyle/>
          <a:p>
            <a:fld id="{3120BFF3-C362-4F06-AEB2-8781D2473642}" type="slidenum">
              <a:rPr lang="en-US" smtClean="0"/>
              <a:pPr/>
              <a:t>20</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smtClean="0"/>
          </a:p>
        </p:txBody>
      </p:sp>
      <p:sp>
        <p:nvSpPr>
          <p:cNvPr id="76804" name="Slide Number Placeholder 3"/>
          <p:cNvSpPr>
            <a:spLocks noGrp="1"/>
          </p:cNvSpPr>
          <p:nvPr>
            <p:ph type="sldNum" sz="quarter" idx="5"/>
          </p:nvPr>
        </p:nvSpPr>
        <p:spPr>
          <a:noFill/>
        </p:spPr>
        <p:txBody>
          <a:bodyPr/>
          <a:lstStyle/>
          <a:p>
            <a:fld id="{F65CB57C-BC20-436D-8390-D6315E94C7BB}" type="slidenum">
              <a:rPr lang="en-US" smtClean="0"/>
              <a:pPr/>
              <a:t>24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US" smtClean="0"/>
          </a:p>
        </p:txBody>
      </p:sp>
      <p:sp>
        <p:nvSpPr>
          <p:cNvPr id="77828" name="Slide Number Placeholder 3"/>
          <p:cNvSpPr>
            <a:spLocks noGrp="1"/>
          </p:cNvSpPr>
          <p:nvPr>
            <p:ph type="sldNum" sz="quarter" idx="5"/>
          </p:nvPr>
        </p:nvSpPr>
        <p:spPr>
          <a:noFill/>
        </p:spPr>
        <p:txBody>
          <a:bodyPr/>
          <a:lstStyle/>
          <a:p>
            <a:fld id="{0EDDA5FF-8314-4811-9BCA-956370D22436}" type="slidenum">
              <a:rPr lang="en-US" smtClean="0"/>
              <a:pPr/>
              <a:t>25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41962A59-B3A8-44E3-B26D-D2DC5D26C595}" type="slidenum">
              <a:rPr lang="en-US" smtClean="0"/>
              <a:pPr/>
              <a:t>26</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41962A59-B3A8-44E3-B26D-D2DC5D26C595}" type="slidenum">
              <a:rPr lang="en-US" smtClean="0"/>
              <a:pPr/>
              <a:t>27</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F52326A-58E4-4232-9DBD-7196FF618076}" type="slidenum">
              <a:rPr lang="en-US" smtClean="0"/>
              <a:pPr>
                <a:defRPr/>
              </a:pPr>
              <a:t>28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F52326A-58E4-4232-9DBD-7196FF618076}" type="slidenum">
              <a:rPr lang="en-US" smtClean="0"/>
              <a:pPr>
                <a:defRPr/>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F52326A-58E4-4232-9DBD-7196FF618076}" type="slidenum">
              <a:rPr lang="en-US" smtClean="0"/>
              <a:pPr>
                <a:defRPr/>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73DA27DC-2DDB-4C94-ACD7-AA83E53A929A}" type="slidenum">
              <a:rPr lang="en-US" smtClean="0"/>
              <a:pPr/>
              <a:t>2</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F52326A-58E4-4232-9DBD-7196FF618076}" type="slidenum">
              <a:rPr lang="en-US" smtClean="0"/>
              <a:pPr>
                <a:defRPr/>
              </a:pPr>
              <a:t>31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41962A59-B3A8-44E3-B26D-D2DC5D26C595}" type="slidenum">
              <a:rPr lang="en-US" smtClean="0"/>
              <a:pPr/>
              <a:t>32</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4B049788-5836-423D-98B5-FEBB8D0A327D}" type="slidenum">
              <a:rPr lang="en-US" smtClean="0"/>
              <a:pPr/>
              <a:t>35</a:t>
            </a:fld>
            <a:endParaRPr lang="en-US"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4B049788-5836-423D-98B5-FEBB8D0A327D}" type="slidenum">
              <a:rPr lang="en-US" smtClean="0"/>
              <a:pPr/>
              <a:t>4</a:t>
            </a:fld>
            <a:endParaRPr lang="en-US"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4B049788-5836-423D-98B5-FEBB8D0A327D}" type="slidenum">
              <a:rPr lang="en-US" smtClean="0"/>
              <a:pPr/>
              <a:t>5</a:t>
            </a:fld>
            <a:endParaRPr lang="en-US"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8BB7543A-50F4-44B0-A951-70FB42760F42}" type="slidenum">
              <a:rPr lang="en-US" smtClean="0"/>
              <a:pPr/>
              <a:t>6</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smtClean="0"/>
          </a:p>
        </p:txBody>
      </p:sp>
      <p:sp>
        <p:nvSpPr>
          <p:cNvPr id="68612" name="Slide Number Placeholder 3"/>
          <p:cNvSpPr>
            <a:spLocks noGrp="1"/>
          </p:cNvSpPr>
          <p:nvPr>
            <p:ph type="sldNum" sz="quarter" idx="5"/>
          </p:nvPr>
        </p:nvSpPr>
        <p:spPr>
          <a:noFill/>
        </p:spPr>
        <p:txBody>
          <a:bodyPr/>
          <a:lstStyle/>
          <a:p>
            <a:fld id="{8905AA54-D1AB-4481-A700-11033DC1EC3F}"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smtClean="0"/>
          </a:p>
        </p:txBody>
      </p:sp>
      <p:sp>
        <p:nvSpPr>
          <p:cNvPr id="71684" name="Slide Number Placeholder 3"/>
          <p:cNvSpPr>
            <a:spLocks noGrp="1"/>
          </p:cNvSpPr>
          <p:nvPr>
            <p:ph type="sldNum" sz="quarter" idx="5"/>
          </p:nvPr>
        </p:nvSpPr>
        <p:spPr>
          <a:noFill/>
        </p:spPr>
        <p:txBody>
          <a:bodyPr/>
          <a:lstStyle/>
          <a:p>
            <a:fld id="{E531F225-D537-4D6D-8060-B5AC922594FD}" type="slidenum">
              <a:rPr lang="en-US" smtClean="0"/>
              <a:pPr/>
              <a:t>12</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D8E9D0D-B455-4FAD-8B17-2E7526A79932}" type="slidenum">
              <a:rPr lang="en-US" smtClean="0"/>
              <a:pPr>
                <a:defRPr/>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US" smtClean="0"/>
          </a:p>
        </p:txBody>
      </p:sp>
      <p:sp>
        <p:nvSpPr>
          <p:cNvPr id="72708" name="Slide Number Placeholder 3"/>
          <p:cNvSpPr>
            <a:spLocks noGrp="1"/>
          </p:cNvSpPr>
          <p:nvPr>
            <p:ph type="sldNum" sz="quarter" idx="5"/>
          </p:nvPr>
        </p:nvSpPr>
        <p:spPr>
          <a:noFill/>
        </p:spPr>
        <p:txBody>
          <a:bodyPr/>
          <a:lstStyle/>
          <a:p>
            <a:fld id="{7B3F0E54-C368-429E-BE0C-9F776E226BFA}" type="slidenum">
              <a:rPr lang="en-US" smtClean="0"/>
              <a:pPr/>
              <a:t>15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D9936EC-AEF2-4A7B-9C56-FDF1C843652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A4717DC-0D84-4443-A002-5A7C24195C9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56F359E-BCF9-49B6-918E-CB5C42E7279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ABDE7DB-B28C-41A1-B1D0-985C5E8E0D44}"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CAAE82AB-BCEA-4EF7-A744-FFD26B953F8C}"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6A17A5F-289B-436F-B88D-32C516A4122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F6D277C-E5F9-4703-A18A-705F4D4FEF0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A4E4F2B-542B-45CC-B405-F07E45E2741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2474667D-FABC-4625-9A58-CED6DA92ADA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F0231195-AFE8-4520-89E6-4E8DA700D91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4467D2FD-9D10-480F-9CF7-388A8606778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3A32680B-49F7-45B8-8DAA-CA014BBF996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1165E89-904F-4F3C-A0CE-19969112DFE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1EC592F-5F2B-4CC0-AF12-E93FA725669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36CEBD4-96A5-4D36-9041-5843912DD0C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0.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1.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7.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533400" y="609600"/>
            <a:ext cx="8153400" cy="2362200"/>
          </a:xfrm>
        </p:spPr>
        <p:txBody>
          <a:bodyPr/>
          <a:lstStyle/>
          <a:p>
            <a:pPr eaLnBrk="1" hangingPunct="1"/>
            <a:r>
              <a:rPr lang="en-US" dirty="0" smtClean="0">
                <a:solidFill>
                  <a:srgbClr val="002060"/>
                </a:solidFill>
                <a:latin typeface="Times New Roman" pitchFamily="18" charset="0"/>
                <a:cs typeface="Times New Roman" pitchFamily="18" charset="0"/>
              </a:rPr>
              <a:t>Lecture 1: How Deep Are the Roots of Economic Development?</a:t>
            </a:r>
          </a:p>
        </p:txBody>
      </p:sp>
      <p:sp>
        <p:nvSpPr>
          <p:cNvPr id="21507" name="Rectangle 3"/>
          <p:cNvSpPr>
            <a:spLocks noGrp="1" noChangeArrowheads="1"/>
          </p:cNvSpPr>
          <p:nvPr>
            <p:ph type="subTitle" idx="1"/>
          </p:nvPr>
        </p:nvSpPr>
        <p:spPr>
          <a:xfrm>
            <a:off x="1143000" y="4800600"/>
            <a:ext cx="6629400" cy="1295400"/>
          </a:xfrm>
        </p:spPr>
        <p:txBody>
          <a:bodyPr/>
          <a:lstStyle/>
          <a:p>
            <a:pPr eaLnBrk="1" hangingPunct="1"/>
            <a:r>
              <a:rPr lang="en-US" sz="2400" dirty="0" smtClean="0">
                <a:latin typeface="Times New Roman" pitchFamily="18" charset="0"/>
                <a:cs typeface="Times New Roman" pitchFamily="18" charset="0"/>
              </a:rPr>
              <a:t>Summer School on Economic Growth, </a:t>
            </a:r>
          </a:p>
          <a:p>
            <a:pPr eaLnBrk="1" hangingPunct="1"/>
            <a:r>
              <a:rPr lang="en-US" sz="2400" dirty="0" smtClean="0">
                <a:latin typeface="Times New Roman" pitchFamily="18" charset="0"/>
                <a:cs typeface="Times New Roman" pitchFamily="18" charset="0"/>
              </a:rPr>
              <a:t>University of Warwick, July 2013</a:t>
            </a:r>
          </a:p>
        </p:txBody>
      </p:sp>
      <p:graphicFrame>
        <p:nvGraphicFramePr>
          <p:cNvPr id="24592" name="Group 16"/>
          <p:cNvGraphicFramePr>
            <a:graphicFrameLocks noGrp="1"/>
          </p:cNvGraphicFramePr>
          <p:nvPr>
            <p:extLst>
              <p:ext uri="{D42A27DB-BD31-4B8C-83A1-F6EECF244321}">
                <p14:modId xmlns:p14="http://schemas.microsoft.com/office/powerpoint/2010/main" val="1632262370"/>
              </p:ext>
            </p:extLst>
          </p:nvPr>
        </p:nvGraphicFramePr>
        <p:xfrm>
          <a:off x="914400" y="3124200"/>
          <a:ext cx="7391400" cy="1600200"/>
        </p:xfrm>
        <a:graphic>
          <a:graphicData uri="http://schemas.openxmlformats.org/drawingml/2006/table">
            <a:tbl>
              <a:tblPr/>
              <a:tblGrid>
                <a:gridCol w="7391400"/>
              </a:tblGrid>
              <a:tr h="1600200">
                <a:tc>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Romain Wacziarg</a:t>
                      </a:r>
                    </a:p>
                    <a:p>
                      <a:pPr marL="0" marR="0" lvl="0" indent="0" algn="ctr" defTabSz="914400" rtl="0" eaLnBrk="1" fontAlgn="base" latinLnBrk="0" hangingPunct="1">
                        <a:lnSpc>
                          <a:spcPct val="100000"/>
                        </a:lnSpc>
                        <a:spcBef>
                          <a:spcPts val="0"/>
                        </a:spcBef>
                        <a:spcAft>
                          <a:spcPts val="120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UCLA and NBER</a:t>
                      </a:r>
                    </a:p>
                    <a:p>
                      <a:pPr marL="0" marR="0" lvl="0" indent="0" algn="ctr" defTabSz="914400" rtl="0" eaLnBrk="1" fontAlgn="base" latinLnBrk="0" hangingPunct="1">
                        <a:lnSpc>
                          <a:spcPct val="100000"/>
                        </a:lnSpc>
                        <a:spcBef>
                          <a:spcPct val="20000"/>
                        </a:spcBef>
                        <a:spcAft>
                          <a:spcPts val="120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(based on joint work with Enrico Spolaore)</a:t>
                      </a:r>
                    </a:p>
                  </a:txBody>
                  <a:tcPr horzOverflow="overflow">
                    <a:lnL cap="flat">
                      <a:noFill/>
                    </a:lnL>
                    <a:lnR>
                      <a:noFill/>
                    </a:lnR>
                    <a:lnT cap="flat">
                      <a:noFill/>
                    </a:lnT>
                    <a:lnB cap="flat">
                      <a:noFill/>
                    </a:lnB>
                    <a:lnTlToBr>
                      <a:noFill/>
                    </a:lnTlToBr>
                    <a:lnBlToTr>
                      <a:noFill/>
                    </a:lnBlToTr>
                    <a:noFill/>
                  </a:tcPr>
                </a:tc>
              </a:tr>
            </a:tbl>
          </a:graphicData>
        </a:graphic>
      </p:graphicFrame>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143000"/>
          </a:xfrm>
        </p:spPr>
        <p:txBody>
          <a:bodyPr/>
          <a:lstStyle/>
          <a:p>
            <a:r>
              <a:rPr lang="en-US" sz="4000" dirty="0" smtClean="0">
                <a:solidFill>
                  <a:schemeClr val="accent2">
                    <a:lumMod val="50000"/>
                  </a:schemeClr>
                </a:solidFill>
                <a:latin typeface="Times New Roman" pitchFamily="18" charset="0"/>
                <a:cs typeface="Times New Roman" pitchFamily="18" charset="0"/>
              </a:rPr>
              <a:t>Main Themes – and Outline</a:t>
            </a:r>
            <a:endParaRPr lang="en-US" sz="4000" dirty="0">
              <a:solidFill>
                <a:schemeClr val="accent2">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381000" y="1143000"/>
            <a:ext cx="8458200" cy="5105400"/>
          </a:xfrm>
        </p:spPr>
        <p:txBody>
          <a:bodyPr/>
          <a:lstStyle/>
          <a:p>
            <a:pPr marL="514350" indent="-514350">
              <a:buFont typeface="+mj-lt"/>
              <a:buAutoNum type="arabicPeriod"/>
            </a:pPr>
            <a:r>
              <a:rPr lang="en-US" sz="2800" dirty="0" smtClean="0">
                <a:latin typeface="Times New Roman" pitchFamily="18" charset="0"/>
                <a:cs typeface="Times New Roman" pitchFamily="18" charset="0"/>
              </a:rPr>
              <a:t>There is a lot of persistence in development outcomes and technological sophistication.</a:t>
            </a:r>
          </a:p>
          <a:p>
            <a:pPr marL="514350" indent="-514350">
              <a:buFont typeface="+mj-lt"/>
              <a:buAutoNum type="arabicPeriod"/>
            </a:pPr>
            <a:r>
              <a:rPr lang="en-US" sz="2800" dirty="0" smtClean="0">
                <a:latin typeface="Times New Roman" pitchFamily="18" charset="0"/>
                <a:cs typeface="Times New Roman" pitchFamily="18" charset="0"/>
              </a:rPr>
              <a:t>Persistence stems from intergenerational links: ancestry matters</a:t>
            </a:r>
            <a:r>
              <a:rPr lang="en-US" sz="2800" dirty="0">
                <a:latin typeface="Times New Roman" pitchFamily="18" charset="0"/>
                <a:cs typeface="Times New Roman" pitchFamily="18" charset="0"/>
              </a:rPr>
              <a:t>.</a:t>
            </a:r>
          </a:p>
          <a:p>
            <a:pPr marL="514350" indent="-514350">
              <a:buFont typeface="+mj-lt"/>
              <a:buAutoNum type="arabicPeriod"/>
            </a:pPr>
            <a:r>
              <a:rPr lang="en-US" sz="2800" dirty="0" smtClean="0">
                <a:latin typeface="Times New Roman" pitchFamily="18" charset="0"/>
                <a:cs typeface="Times New Roman" pitchFamily="18" charset="0"/>
              </a:rPr>
              <a:t>The mechanisms through which ancestral links matter can take a wide variety of forms and can involve complex interactions between genes and culture.</a:t>
            </a:r>
          </a:p>
          <a:p>
            <a:pPr marL="514350" indent="-514350">
              <a:buFont typeface="+mj-lt"/>
              <a:buAutoNum type="arabicPeriod"/>
            </a:pPr>
            <a:r>
              <a:rPr lang="en-US" sz="2800" dirty="0" smtClean="0">
                <a:latin typeface="Times New Roman" pitchFamily="18" charset="0"/>
                <a:cs typeface="Times New Roman" pitchFamily="18" charset="0"/>
              </a:rPr>
              <a:t>Persistence can occur because of </a:t>
            </a:r>
            <a:r>
              <a:rPr lang="en-US" sz="2800" i="1" dirty="0" smtClean="0">
                <a:latin typeface="Times New Roman" pitchFamily="18" charset="0"/>
                <a:cs typeface="Times New Roman" pitchFamily="18" charset="0"/>
              </a:rPr>
              <a:t>barriers</a:t>
            </a:r>
            <a:r>
              <a:rPr lang="en-US" sz="2800" dirty="0" smtClean="0">
                <a:latin typeface="Times New Roman" pitchFamily="18" charset="0"/>
                <a:cs typeface="Times New Roman" pitchFamily="18" charset="0"/>
              </a:rPr>
              <a:t> to the transmission of technologies (broadly understood), an idea that is too often overlooked.</a:t>
            </a:r>
            <a:endParaRPr lang="en-US" sz="2800" dirty="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4000" dirty="0" smtClean="0">
                <a:solidFill>
                  <a:schemeClr val="accent2">
                    <a:lumMod val="50000"/>
                  </a:schemeClr>
                </a:solidFill>
                <a:latin typeface="Times New Roman" pitchFamily="18" charset="0"/>
                <a:cs typeface="Times New Roman" pitchFamily="18" charset="0"/>
              </a:rPr>
              <a:t>Main References </a:t>
            </a:r>
            <a:endParaRPr lang="en-US" sz="4000" dirty="0">
              <a:solidFill>
                <a:schemeClr val="accent2">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1219200"/>
            <a:ext cx="8686800" cy="4906963"/>
          </a:xfrm>
        </p:spPr>
        <p:txBody>
          <a:bodyPr/>
          <a:lstStyle/>
          <a:p>
            <a:r>
              <a:rPr lang="en-US" sz="2400" dirty="0" smtClean="0">
                <a:latin typeface="Times New Roman" pitchFamily="18" charset="0"/>
                <a:cs typeface="Times New Roman" pitchFamily="18" charset="0"/>
              </a:rPr>
              <a:t>On long-term effects of geography: Jared Diamond (1997), Olsson and Hibbs (EER, 2005) and Ashraf and Galor (AER, 2011)</a:t>
            </a:r>
          </a:p>
          <a:p>
            <a:r>
              <a:rPr lang="en-US" sz="2400" dirty="0" smtClean="0">
                <a:latin typeface="Times New Roman" pitchFamily="18" charset="0"/>
                <a:cs typeface="Times New Roman" pitchFamily="18" charset="0"/>
              </a:rPr>
              <a:t>On reversal of fortune and role of European colonization: Acemoglu, Johnson and Robinson (QJE, 2002), Easterly and Levine (2012)</a:t>
            </a:r>
          </a:p>
          <a:p>
            <a:r>
              <a:rPr lang="en-US" sz="2400" dirty="0" smtClean="0">
                <a:latin typeface="Times New Roman" pitchFamily="18" charset="0"/>
                <a:cs typeface="Times New Roman" pitchFamily="18" charset="0"/>
              </a:rPr>
              <a:t>On ancestry-adjusted variables: Putterman and Weil (QJE, 2010), Comin, Easterly and Gong (AEJ: Macro, 2010).</a:t>
            </a:r>
          </a:p>
          <a:p>
            <a:r>
              <a:rPr lang="en-US" sz="2400" dirty="0" smtClean="0">
                <a:latin typeface="Times New Roman" pitchFamily="18" charset="0"/>
                <a:cs typeface="Times New Roman" pitchFamily="18" charset="0"/>
              </a:rPr>
              <a:t>On genetic distance, barrier effects and development: Spolaore and Wacziarg (2009, 2011, 2013, 2014) – mostly in the next lecture.</a:t>
            </a:r>
          </a:p>
          <a:p>
            <a:endParaRPr lang="en-US" dirty="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52400"/>
            <a:ext cx="8229600" cy="838200"/>
          </a:xfrm>
        </p:spPr>
        <p:txBody>
          <a:bodyPr/>
          <a:lstStyle/>
          <a:p>
            <a:r>
              <a:rPr lang="en-US" sz="4000" dirty="0" smtClean="0">
                <a:solidFill>
                  <a:schemeClr val="accent2">
                    <a:lumMod val="50000"/>
                  </a:schemeClr>
                </a:solidFill>
                <a:latin typeface="Times New Roman" pitchFamily="18" charset="0"/>
                <a:cs typeface="Times New Roman" pitchFamily="18" charset="0"/>
              </a:rPr>
              <a:t>Diamond</a:t>
            </a:r>
          </a:p>
        </p:txBody>
      </p:sp>
      <p:sp>
        <p:nvSpPr>
          <p:cNvPr id="30723" name="Content Placeholder 2"/>
          <p:cNvSpPr>
            <a:spLocks noGrp="1"/>
          </p:cNvSpPr>
          <p:nvPr>
            <p:ph idx="1"/>
          </p:nvPr>
        </p:nvSpPr>
        <p:spPr>
          <a:xfrm>
            <a:off x="304800" y="1066800"/>
            <a:ext cx="8382000" cy="5562600"/>
          </a:xfrm>
        </p:spPr>
        <p:txBody>
          <a:bodyPr/>
          <a:lstStyle/>
          <a:p>
            <a:pPr marL="514350" lvl="1" indent="-514350">
              <a:buFont typeface="Wingdings" pitchFamily="2" charset="2"/>
              <a:buChar char="§"/>
            </a:pPr>
            <a:r>
              <a:rPr lang="en-US" sz="2400" dirty="0" smtClean="0">
                <a:latin typeface="Times New Roman" pitchFamily="18" charset="0"/>
                <a:cs typeface="Times New Roman" pitchFamily="18" charset="0"/>
              </a:rPr>
              <a:t>Deals both with the </a:t>
            </a:r>
            <a:r>
              <a:rPr lang="en-US" sz="2400" i="1" dirty="0" smtClean="0">
                <a:latin typeface="Times New Roman" pitchFamily="18" charset="0"/>
                <a:cs typeface="Times New Roman" pitchFamily="18" charset="0"/>
              </a:rPr>
              <a:t>onset</a:t>
            </a:r>
            <a:r>
              <a:rPr lang="en-US" sz="2400" dirty="0" smtClean="0">
                <a:latin typeface="Times New Roman" pitchFamily="18" charset="0"/>
                <a:cs typeface="Times New Roman" pitchFamily="18" charset="0"/>
              </a:rPr>
              <a:t> and the </a:t>
            </a:r>
            <a:r>
              <a:rPr lang="en-US" sz="2400" i="1" dirty="0" smtClean="0">
                <a:latin typeface="Times New Roman" pitchFamily="18" charset="0"/>
                <a:cs typeface="Times New Roman" pitchFamily="18" charset="0"/>
              </a:rPr>
              <a:t>diffusion</a:t>
            </a:r>
            <a:r>
              <a:rPr lang="en-US" sz="2400" dirty="0" smtClean="0">
                <a:latin typeface="Times New Roman" pitchFamily="18" charset="0"/>
                <a:cs typeface="Times New Roman" pitchFamily="18" charset="0"/>
              </a:rPr>
              <a:t> of the Agricultural Revolution.</a:t>
            </a:r>
          </a:p>
          <a:p>
            <a:pPr marL="514350" lvl="1" indent="-514350">
              <a:buFont typeface="Wingdings" pitchFamily="2" charset="2"/>
              <a:buChar char="§"/>
            </a:pPr>
            <a:r>
              <a:rPr lang="en-US" sz="2400" dirty="0" smtClean="0">
                <a:latin typeface="Times New Roman" pitchFamily="18" charset="0"/>
                <a:cs typeface="Times New Roman" pitchFamily="18" charset="0"/>
              </a:rPr>
              <a:t>Both onset and diffusion are linked to </a:t>
            </a:r>
            <a:r>
              <a:rPr lang="en-US" sz="2400" i="1" dirty="0" smtClean="0">
                <a:latin typeface="Times New Roman" pitchFamily="18" charset="0"/>
                <a:cs typeface="Times New Roman" pitchFamily="18" charset="0"/>
              </a:rPr>
              <a:t>geographic characteristics</a:t>
            </a:r>
            <a:r>
              <a:rPr lang="en-US" sz="2400" dirty="0" smtClean="0">
                <a:latin typeface="Times New Roman" pitchFamily="18" charset="0"/>
                <a:cs typeface="Times New Roman" pitchFamily="18" charset="0"/>
              </a:rPr>
              <a:t> of Eurasia:</a:t>
            </a:r>
          </a:p>
          <a:p>
            <a:pPr marL="914400" lvl="2" indent="-514350">
              <a:buFont typeface="Times New Roman" pitchFamily="18" charset="0"/>
              <a:buChar char="–"/>
            </a:pPr>
            <a:r>
              <a:rPr lang="en-US" sz="2000" dirty="0" smtClean="0">
                <a:latin typeface="Times New Roman" pitchFamily="18" charset="0"/>
                <a:cs typeface="Times New Roman" pitchFamily="18" charset="0"/>
              </a:rPr>
              <a:t>Large land mass, diversity of plant and animal species, larger population (conducive to innovation).</a:t>
            </a:r>
          </a:p>
          <a:p>
            <a:pPr marL="914400" lvl="2" indent="-514350">
              <a:buFont typeface="Times New Roman" pitchFamily="18" charset="0"/>
              <a:buChar char="–"/>
            </a:pPr>
            <a:r>
              <a:rPr lang="en-US" sz="2000" dirty="0" smtClean="0">
                <a:latin typeface="Times New Roman" pitchFamily="18" charset="0"/>
                <a:cs typeface="Times New Roman" pitchFamily="18" charset="0"/>
              </a:rPr>
              <a:t>The horizontal shape of Eurasia facilitates the diffusion of agricultural innovations from their source in the Middle East.</a:t>
            </a:r>
          </a:p>
          <a:p>
            <a:pPr marL="514350" lvl="1" indent="-514350">
              <a:buFont typeface="Wingdings" pitchFamily="2" charset="2"/>
              <a:buChar char="§"/>
            </a:pPr>
            <a:r>
              <a:rPr lang="en-US" sz="2400" dirty="0" smtClean="0">
                <a:latin typeface="Times New Roman" pitchFamily="18" charset="0"/>
                <a:cs typeface="Times New Roman" pitchFamily="18" charset="0"/>
              </a:rPr>
              <a:t>This explains Eurasia’s long term </a:t>
            </a:r>
            <a:r>
              <a:rPr lang="en-US" sz="2400" dirty="0" err="1" smtClean="0">
                <a:latin typeface="Times New Roman" pitchFamily="18" charset="0"/>
                <a:cs typeface="Times New Roman" pitchFamily="18" charset="0"/>
              </a:rPr>
              <a:t>civilizational</a:t>
            </a:r>
            <a:r>
              <a:rPr lang="en-US" sz="2400" dirty="0" smtClean="0">
                <a:latin typeface="Times New Roman" pitchFamily="18" charset="0"/>
                <a:cs typeface="Times New Roman" pitchFamily="18" charset="0"/>
              </a:rPr>
              <a:t> “advantage”: greater incomes, ability to conquer others, and ultimately development of industry. This all persists till today.</a:t>
            </a:r>
          </a:p>
          <a:p>
            <a:pPr marL="514350" lvl="1" indent="-514350">
              <a:buFont typeface="Wingdings" pitchFamily="2" charset="2"/>
              <a:buChar char="§"/>
            </a:pPr>
            <a:r>
              <a:rPr lang="en-US" sz="2400" dirty="0" smtClean="0">
                <a:latin typeface="Times New Roman" pitchFamily="18" charset="0"/>
                <a:cs typeface="Times New Roman" pitchFamily="18" charset="0"/>
              </a:rPr>
              <a:t>The explanation underplays human/cultural factors. Nowhere do the characteristics of human populations enter either on the </a:t>
            </a:r>
            <a:r>
              <a:rPr lang="en-US" sz="2400" i="1" dirty="0" smtClean="0">
                <a:latin typeface="Times New Roman" pitchFamily="18" charset="0"/>
                <a:cs typeface="Times New Roman" pitchFamily="18" charset="0"/>
              </a:rPr>
              <a:t>onset </a:t>
            </a:r>
            <a:r>
              <a:rPr lang="en-US" sz="2400" dirty="0" smtClean="0">
                <a:latin typeface="Times New Roman" pitchFamily="18" charset="0"/>
                <a:cs typeface="Times New Roman" pitchFamily="18" charset="0"/>
              </a:rPr>
              <a:t>or on the </a:t>
            </a:r>
            <a:r>
              <a:rPr lang="en-US" sz="2400" i="1" dirty="0" smtClean="0">
                <a:latin typeface="Times New Roman" pitchFamily="18" charset="0"/>
                <a:cs typeface="Times New Roman" pitchFamily="18" charset="0"/>
              </a:rPr>
              <a:t>diffusion </a:t>
            </a:r>
            <a:r>
              <a:rPr lang="en-US" sz="2400" dirty="0" smtClean="0">
                <a:latin typeface="Times New Roman" pitchFamily="18" charset="0"/>
                <a:cs typeface="Times New Roman" pitchFamily="18" charset="0"/>
              </a:rPr>
              <a:t>fronts.</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12</a:t>
            </a:fld>
            <a:endParaRPr lang="en-US"/>
          </a:p>
        </p:txBody>
      </p:sp>
    </p:spTree>
    <p:custDataLst>
      <p:tags r:id="rId1"/>
    </p:custDataLst>
    <p:extLst>
      <p:ext uri="{BB962C8B-B14F-4D97-AF65-F5344CB8AC3E}">
        <p14:creationId xmlns:p14="http://schemas.microsoft.com/office/powerpoint/2010/main" val="4203057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639791586"/>
              </p:ext>
            </p:extLst>
          </p:nvPr>
        </p:nvGraphicFramePr>
        <p:xfrm>
          <a:off x="228600" y="1228904"/>
          <a:ext cx="8686801" cy="5364480"/>
        </p:xfrm>
        <a:graphic>
          <a:graphicData uri="http://schemas.openxmlformats.org/drawingml/2006/table">
            <a:tbl>
              <a:tblPr/>
              <a:tblGrid>
                <a:gridCol w="2238311"/>
                <a:gridCol w="1213675"/>
                <a:gridCol w="1046963"/>
                <a:gridCol w="1046963"/>
                <a:gridCol w="1046963"/>
                <a:gridCol w="1046963"/>
                <a:gridCol w="1046963"/>
              </a:tblGrid>
              <a:tr h="402821">
                <a:tc>
                  <a:txBody>
                    <a:bodyPr/>
                    <a:lstStyle/>
                    <a:p>
                      <a:pPr marL="0" marR="0" algn="ctr">
                        <a:spcBef>
                          <a:spcPts val="0"/>
                        </a:spcBef>
                        <a:spcAft>
                          <a:spcPts val="0"/>
                        </a:spcAft>
                      </a:pP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latin typeface="Times New Roman"/>
                          <a:ea typeface="Calibri"/>
                          <a:cs typeface="Times New Roman"/>
                        </a:rPr>
                        <a:t>(2</a:t>
                      </a:r>
                      <a:r>
                        <a:rPr lang="en-US" sz="1600" b="1" dirty="0" smtClean="0">
                          <a:latin typeface="Times New Roman"/>
                          <a:ea typeface="Calibri"/>
                          <a:cs typeface="Times New Roman"/>
                        </a:rPr>
                        <a:t>)</a:t>
                      </a:r>
                      <a:endParaRPr lang="en-US" sz="1600" dirty="0" smtClean="0">
                        <a:latin typeface="Consolas"/>
                        <a:ea typeface="Calibri"/>
                        <a:cs typeface="Times New Roman"/>
                      </a:endParaRPr>
                    </a:p>
                    <a:p>
                      <a:pPr marL="0" marR="0" algn="ctr">
                        <a:spcBef>
                          <a:spcPts val="0"/>
                        </a:spcBef>
                        <a:spcAft>
                          <a:spcPts val="0"/>
                        </a:spcAft>
                      </a:pP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242">
                <a:tc>
                  <a:txBody>
                    <a:bodyPr/>
                    <a:lstStyle/>
                    <a:p>
                      <a:pPr marL="0" marR="0" algn="ctr">
                        <a:spcBef>
                          <a:spcPts val="0"/>
                        </a:spcBef>
                        <a:spcAft>
                          <a:spcPts val="0"/>
                        </a:spcAft>
                      </a:pPr>
                      <a:r>
                        <a:rPr lang="en-US" sz="1600" b="1" dirty="0">
                          <a:latin typeface="Times New Roman"/>
                          <a:ea typeface="Calibri"/>
                          <a:cs typeface="Times New Roman"/>
                        </a:rPr>
                        <a:t>Sample:</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Whole World</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Olsson-Hibbs </a:t>
                      </a:r>
                      <a:r>
                        <a:rPr lang="en-US" sz="1600" b="1" dirty="0" smtClean="0">
                          <a:latin typeface="Times New Roman"/>
                          <a:ea typeface="Calibri"/>
                          <a:cs typeface="Times New Roman"/>
                        </a:rPr>
                        <a:t>sample</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Olsson-Hibbs </a:t>
                      </a:r>
                      <a:r>
                        <a:rPr lang="en-US" sz="1600" b="1" dirty="0" smtClean="0">
                          <a:latin typeface="Times New Roman"/>
                          <a:ea typeface="Calibri"/>
                          <a:cs typeface="Times New Roman"/>
                        </a:rPr>
                        <a:t>sample</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Olsson-Hibbs </a:t>
                      </a:r>
                      <a:r>
                        <a:rPr lang="en-US" sz="1600" b="1" dirty="0" smtClean="0">
                          <a:latin typeface="Times New Roman"/>
                          <a:ea typeface="Calibri"/>
                          <a:cs typeface="Times New Roman"/>
                        </a:rPr>
                        <a:t>sample</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Olsson-Hibbs </a:t>
                      </a:r>
                      <a:r>
                        <a:rPr lang="en-US" sz="1600" b="1" dirty="0" smtClean="0">
                          <a:latin typeface="Times New Roman"/>
                          <a:ea typeface="Calibri"/>
                          <a:cs typeface="Times New Roman"/>
                        </a:rPr>
                        <a:t>sample</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Old World only</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Absolute latitude</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0.044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0.052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(6.645)***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(7.524)***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 land area in the tropics</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-0.049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0.209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-0.410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-0.650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-0.421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-0.448</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(0.154)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(0.660)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(1.595)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(2.252)**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(1.641)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(1.646)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Landlocked dummy</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-0.742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-0.518</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-0.499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-0.572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-0.505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-0.226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(4.375)***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(2.687)***</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(2.487)**</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(2.622)**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(2.523)**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(1.160)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Island dummy</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0.643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0.306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0.920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0.560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0.952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1.306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(2.496)**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(1.033)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(3.479)***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(1.996)**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(3.425)***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(4.504)***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Geographic conditions </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0.706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0.768</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0.780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r>
                        <a:rPr lang="en-US" sz="1600" dirty="0">
                          <a:latin typeface="Times New Roman"/>
                          <a:ea typeface="Calibri"/>
                          <a:cs typeface="Times New Roman"/>
                        </a:rPr>
                        <a:t>(Olsson-Hibbs</a:t>
                      </a:r>
                      <a:r>
                        <a:rPr lang="en-US" sz="1600" dirty="0" smtClean="0">
                          <a:latin typeface="Times New Roman"/>
                          <a:ea typeface="Calibri"/>
                          <a:cs typeface="Times New Roman"/>
                        </a:rPr>
                        <a:t>)</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(6.931)***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(4.739)***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(5.167)***</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Biological conditions </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0.585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-0.074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0.086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r>
                        <a:rPr lang="en-US" sz="1600" dirty="0">
                          <a:latin typeface="Times New Roman"/>
                          <a:ea typeface="Calibri"/>
                          <a:cs typeface="Times New Roman"/>
                        </a:rPr>
                        <a:t>(Olsson-Hibbs</a:t>
                      </a:r>
                      <a:r>
                        <a:rPr lang="en-US" sz="1600" dirty="0" smtClean="0">
                          <a:latin typeface="Times New Roman"/>
                          <a:ea typeface="Calibri"/>
                          <a:cs typeface="Times New Roman"/>
                        </a:rPr>
                        <a:t>)</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(4.759)***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(0.483)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(0.581)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Constant</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7.703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7.354</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8.745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8.958</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8.741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8.438</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621">
                <a:tc>
                  <a:txBody>
                    <a:bodyPr/>
                    <a:lstStyle/>
                    <a:p>
                      <a:pPr marL="0" marR="0">
                        <a:spcBef>
                          <a:spcPts val="0"/>
                        </a:spcBef>
                        <a:spcAft>
                          <a:spcPts val="0"/>
                        </a:spcAft>
                      </a:pPr>
                      <a:endParaRPr lang="en-US" sz="1600" dirty="0">
                        <a:latin typeface="Times New Roman"/>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(25.377)***</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(25.360)***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(61.561)***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(58.200)***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(61.352)***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(60.049)***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Observations</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155</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102</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83</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621">
                <a:tc>
                  <a:txBody>
                    <a:bodyPr/>
                    <a:lstStyle/>
                    <a:p>
                      <a:pPr marL="0" marR="0">
                        <a:spcBef>
                          <a:spcPts val="0"/>
                        </a:spcBef>
                        <a:spcAft>
                          <a:spcPts val="0"/>
                        </a:spcAft>
                      </a:pPr>
                      <a:r>
                        <a:rPr lang="en-US" sz="1600" dirty="0">
                          <a:latin typeface="Times New Roman"/>
                          <a:ea typeface="Calibri"/>
                          <a:cs typeface="Times New Roman"/>
                        </a:rPr>
                        <a:t>Adjusted R-squared</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0.440</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0.546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0.521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0.449</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0.516</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0.641</a:t>
                      </a:r>
                      <a:endParaRPr lang="en-US" sz="1600" dirty="0">
                        <a:latin typeface="Consolas"/>
                        <a:ea typeface="Calibri"/>
                        <a:cs typeface="Times New Roman"/>
                      </a:endParaRPr>
                    </a:p>
                  </a:txBody>
                  <a:tcPr marL="70879" marR="708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228599" y="152400"/>
            <a:ext cx="8713559" cy="707886"/>
          </a:xfrm>
          <a:prstGeom prst="rect">
            <a:avLst/>
          </a:prstGeom>
          <a:noFill/>
        </p:spPr>
        <p:txBody>
          <a:bodyPr wrap="square" rtlCol="0">
            <a:spAutoFit/>
          </a:bodyPr>
          <a:lstStyle/>
          <a:p>
            <a:pPr algn="ctr"/>
            <a:r>
              <a:rPr lang="en-US" sz="2000" dirty="0" smtClean="0">
                <a:solidFill>
                  <a:srgbClr val="002060"/>
                </a:solidFill>
                <a:latin typeface="Times New Roman" pitchFamily="18" charset="0"/>
                <a:cs typeface="Times New Roman" pitchFamily="18" charset="0"/>
              </a:rPr>
              <a:t>Table 1 – Geography and Contemporary Development</a:t>
            </a:r>
          </a:p>
          <a:p>
            <a:pPr algn="ctr"/>
            <a:r>
              <a:rPr lang="en-US" sz="2000" dirty="0" smtClean="0">
                <a:solidFill>
                  <a:srgbClr val="002060"/>
                </a:solidFill>
                <a:latin typeface="Times New Roman" pitchFamily="18" charset="0"/>
                <a:cs typeface="Times New Roman" pitchFamily="18" charset="0"/>
              </a:rPr>
              <a:t>(dependent variable: log per capita income, 2005)</a:t>
            </a: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48107298"/>
              </p:ext>
            </p:extLst>
          </p:nvPr>
        </p:nvGraphicFramePr>
        <p:xfrm>
          <a:off x="457201" y="685806"/>
          <a:ext cx="8188937" cy="5733642"/>
        </p:xfrm>
        <a:graphic>
          <a:graphicData uri="http://schemas.openxmlformats.org/drawingml/2006/table">
            <a:tbl>
              <a:tblPr/>
              <a:tblGrid>
                <a:gridCol w="2077789"/>
                <a:gridCol w="1527787"/>
                <a:gridCol w="1527787"/>
                <a:gridCol w="1527787"/>
                <a:gridCol w="1527787"/>
              </a:tblGrid>
              <a:tr h="247934">
                <a:tc>
                  <a:txBody>
                    <a:bodyPr/>
                    <a:lstStyle/>
                    <a:p>
                      <a:pPr marL="0" marR="0" algn="ctr">
                        <a:spcBef>
                          <a:spcPts val="0"/>
                        </a:spcBef>
                        <a:spcAft>
                          <a:spcPts val="0"/>
                        </a:spcAft>
                      </a:pP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(1)</a:t>
                      </a:r>
                      <a:endParaRPr lang="en-US" sz="1600" b="1"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(3)</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3804">
                <a:tc>
                  <a:txBody>
                    <a:bodyPr/>
                    <a:lstStyle/>
                    <a:p>
                      <a:pPr marL="0" marR="0" algn="ctr">
                        <a:spcBef>
                          <a:spcPts val="0"/>
                        </a:spcBef>
                        <a:spcAft>
                          <a:spcPts val="0"/>
                        </a:spcAft>
                      </a:pPr>
                      <a:r>
                        <a:rPr lang="en-US" sz="1600" b="1" dirty="0">
                          <a:solidFill>
                            <a:srgbClr val="002060"/>
                          </a:solidFill>
                          <a:latin typeface="Times New Roman"/>
                          <a:ea typeface="Calibri"/>
                          <a:cs typeface="Times New Roman"/>
                        </a:rPr>
                        <a:t>Dependent Variable:</a:t>
                      </a:r>
                      <a:endParaRPr lang="en-US" sz="1600" dirty="0">
                        <a:solidFill>
                          <a:srgbClr val="002060"/>
                        </a:solidFill>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solidFill>
                            <a:srgbClr val="002060"/>
                          </a:solidFill>
                          <a:latin typeface="Times New Roman"/>
                          <a:ea typeface="Calibri"/>
                          <a:cs typeface="Times New Roman"/>
                        </a:rPr>
                        <a:t>Years since agricultural transition</a:t>
                      </a:r>
                      <a:endParaRPr lang="en-US" sz="1600" dirty="0">
                        <a:solidFill>
                          <a:srgbClr val="002060"/>
                        </a:solidFill>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solidFill>
                            <a:srgbClr val="002060"/>
                          </a:solidFill>
                          <a:latin typeface="Times New Roman"/>
                          <a:ea typeface="Calibri"/>
                          <a:cs typeface="Times New Roman"/>
                        </a:rPr>
                        <a:t>Population density in 1500</a:t>
                      </a:r>
                      <a:endParaRPr lang="en-US" sz="1600" dirty="0">
                        <a:solidFill>
                          <a:srgbClr val="002060"/>
                        </a:solidFill>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solidFill>
                            <a:srgbClr val="002060"/>
                          </a:solidFill>
                          <a:latin typeface="Times New Roman"/>
                          <a:ea typeface="Calibri"/>
                          <a:cs typeface="Times New Roman"/>
                        </a:rPr>
                        <a:t>Population density in 1500</a:t>
                      </a:r>
                      <a:endParaRPr lang="en-US" sz="1600" dirty="0">
                        <a:solidFill>
                          <a:srgbClr val="002060"/>
                        </a:solidFill>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solidFill>
                            <a:srgbClr val="002060"/>
                          </a:solidFill>
                          <a:latin typeface="Times New Roman"/>
                          <a:ea typeface="Calibri"/>
                          <a:cs typeface="Times New Roman"/>
                        </a:rPr>
                        <a:t>Population density in 1500</a:t>
                      </a:r>
                      <a:endParaRPr lang="en-US" sz="1600" dirty="0">
                        <a:solidFill>
                          <a:srgbClr val="002060"/>
                        </a:solidFill>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934">
                <a:tc>
                  <a:txBody>
                    <a:bodyPr/>
                    <a:lstStyle/>
                    <a:p>
                      <a:pPr marL="0" marR="0" algn="ctr">
                        <a:spcBef>
                          <a:spcPts val="0"/>
                        </a:spcBef>
                        <a:spcAft>
                          <a:spcPts val="0"/>
                        </a:spcAft>
                      </a:pPr>
                      <a:r>
                        <a:rPr lang="en-US" sz="1600" b="1" dirty="0">
                          <a:latin typeface="Times New Roman"/>
                          <a:ea typeface="Calibri"/>
                          <a:cs typeface="Times New Roman"/>
                        </a:rPr>
                        <a:t>Estimator:</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OLS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IV</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Absolute latitude</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-0.074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-0.022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0.027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0.020</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(3.637)***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(1.411)</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(2.373)**</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(1.872)*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 land area in the </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-1.052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0.997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1.464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1.636</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r>
                        <a:rPr lang="en-US" sz="1600" dirty="0">
                          <a:latin typeface="Times New Roman"/>
                          <a:ea typeface="Calibri"/>
                          <a:cs typeface="Times New Roman"/>
                        </a:rPr>
                        <a:t>Tropics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(2.356)**</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(2.291)**</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(3.312)***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(3.789)***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186">
                <a:tc>
                  <a:txBody>
                    <a:bodyPr/>
                    <a:lstStyle/>
                    <a:p>
                      <a:pPr marL="0" marR="0">
                        <a:spcBef>
                          <a:spcPts val="0"/>
                        </a:spcBef>
                        <a:spcAft>
                          <a:spcPts val="0"/>
                        </a:spcAft>
                      </a:pPr>
                      <a:r>
                        <a:rPr lang="en-US" sz="1600" dirty="0">
                          <a:latin typeface="Times New Roman"/>
                          <a:ea typeface="Calibri"/>
                          <a:cs typeface="Times New Roman"/>
                        </a:rPr>
                        <a:t>Landlocked </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-0.585</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0.384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0.532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0.702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r>
                        <a:rPr lang="en-US" sz="1600" dirty="0">
                          <a:latin typeface="Times New Roman"/>
                          <a:ea typeface="Calibri"/>
                          <a:cs typeface="Times New Roman"/>
                        </a:rPr>
                        <a:t>Dummy</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(2.306)**</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(1.332)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(1.616)</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(2.158)**</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Island dummy</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-1.085</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0.072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0.391</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0.508</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(3.699)***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(0.188)</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(0.993)</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(1.254)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Number of annual or </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0.017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0.030</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marL="0" marR="0">
                        <a:spcBef>
                          <a:spcPts val="0"/>
                        </a:spcBef>
                        <a:spcAft>
                          <a:spcPts val="0"/>
                        </a:spcAft>
                      </a:pPr>
                      <a:r>
                        <a:rPr lang="en-US" sz="1600" dirty="0">
                          <a:latin typeface="Times New Roman"/>
                          <a:ea typeface="Calibri"/>
                          <a:cs typeface="Times New Roman"/>
                        </a:rPr>
                        <a:t>perennial wild grasses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(0.642)</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(1.105)</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Number of domestic-</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0.554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0.258</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r>
                        <a:rPr lang="en-US" sz="1600" dirty="0">
                          <a:latin typeface="Times New Roman"/>
                          <a:ea typeface="Calibri"/>
                          <a:cs typeface="Times New Roman"/>
                        </a:rPr>
                        <a:t>cable big mammals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(8.349)***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(3.129)***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Years since </a:t>
                      </a:r>
                      <a:r>
                        <a:rPr lang="en-US" sz="1600" dirty="0" smtClean="0">
                          <a:latin typeface="Times New Roman"/>
                          <a:ea typeface="Calibri"/>
                          <a:cs typeface="Times New Roman"/>
                        </a:rPr>
                        <a:t>agriculture </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0.426</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0.584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r>
                        <a:rPr lang="en-US" sz="1600" dirty="0">
                          <a:latin typeface="Times New Roman"/>
                          <a:ea typeface="Calibri"/>
                          <a:cs typeface="Times New Roman"/>
                        </a:rPr>
                        <a:t>t</a:t>
                      </a:r>
                      <a:r>
                        <a:rPr lang="en-US" sz="1600" dirty="0" smtClean="0">
                          <a:latin typeface="Times New Roman"/>
                          <a:ea typeface="Calibri"/>
                          <a:cs typeface="Times New Roman"/>
                        </a:rPr>
                        <a:t>ransition</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(6.694)***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(6.887)***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Constant</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4.657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-0.164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-2.159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-2.814</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934">
                <a:tc>
                  <a:txBody>
                    <a:bodyPr/>
                    <a:lstStyle/>
                    <a:p>
                      <a:pPr marL="0" marR="0">
                        <a:spcBef>
                          <a:spcPts val="0"/>
                        </a:spcBef>
                        <a:spcAft>
                          <a:spcPts val="0"/>
                        </a:spcAft>
                      </a:pPr>
                      <a:endParaRPr lang="en-US" sz="1600" dirty="0">
                        <a:latin typeface="Times New Roman"/>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(9.069)***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(0.379)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(4.421)***</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(5.463)***</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Observations</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100</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100</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98</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98</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934">
                <a:tc>
                  <a:txBody>
                    <a:bodyPr/>
                    <a:lstStyle/>
                    <a:p>
                      <a:pPr marL="0" marR="0">
                        <a:spcBef>
                          <a:spcPts val="0"/>
                        </a:spcBef>
                        <a:spcAft>
                          <a:spcPts val="0"/>
                        </a:spcAft>
                      </a:pPr>
                      <a:r>
                        <a:rPr lang="en-US" sz="1600" dirty="0">
                          <a:latin typeface="Times New Roman"/>
                          <a:ea typeface="Calibri"/>
                          <a:cs typeface="Times New Roman"/>
                        </a:rPr>
                        <a:t>Adjusted R-squared</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0.707</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0.439</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0.393</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a:t>
                      </a:r>
                      <a:endParaRPr lang="en-US" sz="1600" dirty="0">
                        <a:latin typeface="Consolas"/>
                        <a:ea typeface="Calibri"/>
                        <a:cs typeface="Times New Roman"/>
                      </a:endParaRPr>
                    </a:p>
                  </a:txBody>
                  <a:tcPr marL="91696" marR="91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1981200" y="152400"/>
            <a:ext cx="5057538" cy="677108"/>
          </a:xfrm>
          <a:prstGeom prst="rect">
            <a:avLst/>
          </a:prstGeom>
          <a:noFill/>
        </p:spPr>
        <p:txBody>
          <a:bodyPr wrap="none" rtlCol="0">
            <a:spAutoFit/>
          </a:bodyPr>
          <a:lstStyle/>
          <a:p>
            <a:r>
              <a:rPr lang="en-US" sz="2000" dirty="0" smtClean="0">
                <a:solidFill>
                  <a:srgbClr val="002060"/>
                </a:solidFill>
                <a:latin typeface="Times New Roman" pitchFamily="18" charset="0"/>
                <a:cs typeface="Times New Roman" pitchFamily="18" charset="0"/>
              </a:rPr>
              <a:t>Table 2 – Geography and Development in 1500</a:t>
            </a:r>
          </a:p>
          <a:p>
            <a:endParaRPr lang="en-US" dirty="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152400"/>
            <a:ext cx="8763000" cy="838200"/>
          </a:xfrm>
        </p:spPr>
        <p:txBody>
          <a:bodyPr/>
          <a:lstStyle/>
          <a:p>
            <a:r>
              <a:rPr lang="en-US" sz="4000" dirty="0" smtClean="0">
                <a:solidFill>
                  <a:schemeClr val="accent2">
                    <a:lumMod val="50000"/>
                  </a:schemeClr>
                </a:solidFill>
                <a:latin typeface="Times New Roman" pitchFamily="18" charset="0"/>
                <a:cs typeface="Times New Roman" pitchFamily="18" charset="0"/>
              </a:rPr>
              <a:t>Lessons from Diamond et al.</a:t>
            </a:r>
          </a:p>
        </p:txBody>
      </p:sp>
      <p:sp>
        <p:nvSpPr>
          <p:cNvPr id="31747" name="Content Placeholder 2"/>
          <p:cNvSpPr>
            <a:spLocks noGrp="1"/>
          </p:cNvSpPr>
          <p:nvPr>
            <p:ph idx="1"/>
          </p:nvPr>
        </p:nvSpPr>
        <p:spPr>
          <a:xfrm>
            <a:off x="304800" y="1143000"/>
            <a:ext cx="8534400" cy="5410200"/>
          </a:xfrm>
        </p:spPr>
        <p:txBody>
          <a:bodyPr/>
          <a:lstStyle/>
          <a:p>
            <a:pPr marL="514350" lvl="1" indent="-514350">
              <a:buFont typeface="Wingdings" pitchFamily="2" charset="2"/>
              <a:buChar char="§"/>
            </a:pPr>
            <a:r>
              <a:rPr lang="en-US" dirty="0" smtClean="0">
                <a:latin typeface="Times New Roman" pitchFamily="18" charset="0"/>
                <a:cs typeface="Times New Roman" pitchFamily="18" charset="0"/>
              </a:rPr>
              <a:t>The </a:t>
            </a:r>
            <a:r>
              <a:rPr lang="en-US" i="1" dirty="0" smtClean="0">
                <a:latin typeface="Times New Roman" pitchFamily="18" charset="0"/>
                <a:cs typeface="Times New Roman" pitchFamily="18" charset="0"/>
              </a:rPr>
              <a:t>onset</a:t>
            </a:r>
            <a:r>
              <a:rPr lang="en-US" dirty="0" smtClean="0">
                <a:latin typeface="Times New Roman" pitchFamily="18" charset="0"/>
                <a:cs typeface="Times New Roman" pitchFamily="18" charset="0"/>
              </a:rPr>
              <a:t> of the First Big Innovation is due to geography.</a:t>
            </a:r>
          </a:p>
          <a:p>
            <a:pPr marL="514350" lvl="1" indent="-514350">
              <a:buFont typeface="Wingdings" pitchFamily="2" charset="2"/>
              <a:buChar char="§"/>
            </a:pPr>
            <a:r>
              <a:rPr lang="en-US" dirty="0" smtClean="0">
                <a:latin typeface="Times New Roman" pitchFamily="18" charset="0"/>
                <a:cs typeface="Times New Roman" pitchFamily="18" charset="0"/>
              </a:rPr>
              <a:t>The long term </a:t>
            </a:r>
            <a:r>
              <a:rPr lang="en-US" i="1" dirty="0" smtClean="0">
                <a:latin typeface="Times New Roman" pitchFamily="18" charset="0"/>
                <a:cs typeface="Times New Roman" pitchFamily="18" charset="0"/>
              </a:rPr>
              <a:t>diffusion</a:t>
            </a:r>
            <a:r>
              <a:rPr lang="en-US" dirty="0" smtClean="0">
                <a:latin typeface="Times New Roman" pitchFamily="18" charset="0"/>
                <a:cs typeface="Times New Roman" pitchFamily="18" charset="0"/>
              </a:rPr>
              <a:t> of the First Big Innovation was determined by geographic barriers.</a:t>
            </a:r>
          </a:p>
          <a:p>
            <a:pPr marL="514350" lvl="1" indent="-514350">
              <a:buFont typeface="Wingdings" pitchFamily="2" charset="2"/>
              <a:buChar char="§"/>
            </a:pPr>
            <a:r>
              <a:rPr lang="en-US" dirty="0" smtClean="0">
                <a:latin typeface="Times New Roman" pitchFamily="18" charset="0"/>
                <a:cs typeface="Times New Roman" pitchFamily="18" charset="0"/>
              </a:rPr>
              <a:t>The Agricultural Revolution conferred to Eurasians advantages that propelled them to the World Technology Frontier at least until 1492, and arguably accounts for their continued success thereafter.</a:t>
            </a:r>
          </a:p>
          <a:p>
            <a:pPr marL="514350" lvl="1" indent="-514350">
              <a:buFont typeface="Wingdings" pitchFamily="2" charset="2"/>
              <a:buChar char="§"/>
            </a:pPr>
            <a:r>
              <a:rPr lang="en-US" dirty="0" smtClean="0">
                <a:latin typeface="Times New Roman" pitchFamily="18" charset="0"/>
                <a:cs typeface="Times New Roman" pitchFamily="18" charset="0"/>
              </a:rPr>
              <a:t>There is persistence in economic success, due to initial geographic factors.</a:t>
            </a:r>
          </a:p>
          <a:p>
            <a:pPr marL="514350" lvl="1" indent="-514350">
              <a:buFont typeface="Wingdings" pitchFamily="2" charset="2"/>
              <a:buChar char="§"/>
            </a:pPr>
            <a:r>
              <a:rPr lang="en-US" dirty="0" smtClean="0">
                <a:latin typeface="Times New Roman" pitchFamily="18" charset="0"/>
                <a:cs typeface="Times New Roman" pitchFamily="18" charset="0"/>
              </a:rPr>
              <a:t>But…</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15</a:t>
            </a:fld>
            <a:endParaRPr lang="en-US"/>
          </a:p>
        </p:txBody>
      </p:sp>
    </p:spTree>
    <p:custDataLst>
      <p:tags r:id="rId1"/>
    </p:custDataLst>
    <p:extLst>
      <p:ext uri="{BB962C8B-B14F-4D97-AF65-F5344CB8AC3E}">
        <p14:creationId xmlns:p14="http://schemas.microsoft.com/office/powerpoint/2010/main" val="2738853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9525" y="19050"/>
            <a:ext cx="9144000" cy="895350"/>
          </a:xfrm>
        </p:spPr>
        <p:txBody>
          <a:bodyPr/>
          <a:lstStyle/>
          <a:p>
            <a:r>
              <a:rPr lang="en-US" sz="3600" dirty="0" smtClean="0">
                <a:solidFill>
                  <a:srgbClr val="002060"/>
                </a:solidFill>
                <a:latin typeface="Times New Roman" pitchFamily="18" charset="0"/>
                <a:cs typeface="Times New Roman" pitchFamily="18" charset="0"/>
              </a:rPr>
              <a:t>Reversal of Fortune: A Problem for Diamond?</a:t>
            </a:r>
          </a:p>
        </p:txBody>
      </p:sp>
      <p:pic>
        <p:nvPicPr>
          <p:cNvPr id="5" name="Picture 3"/>
          <p:cNvPicPr>
            <a:picLocks noChangeAspect="1" noChangeArrowheads="1"/>
          </p:cNvPicPr>
          <p:nvPr/>
        </p:nvPicPr>
        <p:blipFill>
          <a:blip r:embed="rId4" cstate="print"/>
          <a:srcRect/>
          <a:stretch>
            <a:fillRect/>
          </a:stretch>
        </p:blipFill>
        <p:spPr bwMode="auto">
          <a:xfrm>
            <a:off x="685800" y="1219200"/>
            <a:ext cx="7480586" cy="4356671"/>
          </a:xfrm>
          <a:prstGeom prst="rect">
            <a:avLst/>
          </a:prstGeom>
          <a:noFill/>
          <a:ln w="9525">
            <a:noFill/>
            <a:miter lim="800000"/>
            <a:headEnd/>
            <a:tailEnd/>
          </a:ln>
        </p:spPr>
      </p:pic>
      <p:sp>
        <p:nvSpPr>
          <p:cNvPr id="6" name="TextBox 5"/>
          <p:cNvSpPr txBox="1"/>
          <p:nvPr/>
        </p:nvSpPr>
        <p:spPr>
          <a:xfrm>
            <a:off x="609600" y="5715000"/>
            <a:ext cx="7467600" cy="1015663"/>
          </a:xfrm>
          <a:prstGeom prst="rect">
            <a:avLst/>
          </a:prstGeom>
          <a:noFill/>
        </p:spPr>
        <p:txBody>
          <a:bodyPr wrap="square" rtlCol="0">
            <a:spAutoFit/>
          </a:bodyPr>
          <a:lstStyle/>
          <a:p>
            <a:pPr marL="228600" indent="-228600">
              <a:buFont typeface="Arial" pitchFamily="34" charset="0"/>
              <a:buChar char="•"/>
            </a:pPr>
            <a:r>
              <a:rPr lang="en-US" sz="2000" dirty="0" smtClean="0">
                <a:latin typeface="Times New Roman" pitchFamily="18" charset="0"/>
                <a:cs typeface="Times New Roman" pitchFamily="18" charset="0"/>
              </a:rPr>
              <a:t>Source: Acemoglu, Johnson, Robinson (QJE 2002)</a:t>
            </a:r>
          </a:p>
          <a:p>
            <a:pPr marL="228600" indent="-228600">
              <a:buFont typeface="Arial" pitchFamily="34" charset="0"/>
              <a:buChar char="•"/>
            </a:pPr>
            <a:r>
              <a:rPr lang="en-US" sz="2000" dirty="0" smtClean="0">
                <a:latin typeface="Times New Roman" pitchFamily="18" charset="0"/>
                <a:cs typeface="Times New Roman" pitchFamily="18" charset="0"/>
              </a:rPr>
              <a:t>This picture does not square well with a simple geography story</a:t>
            </a:r>
          </a:p>
          <a:p>
            <a:pPr marL="228600" indent="-228600">
              <a:buFont typeface="Arial" pitchFamily="34" charset="0"/>
              <a:buChar char="•"/>
            </a:pPr>
            <a:r>
              <a:rPr lang="en-US" sz="2000" dirty="0" smtClean="0">
                <a:latin typeface="Times New Roman" pitchFamily="18" charset="0"/>
                <a:cs typeface="Times New Roman" pitchFamily="18" charset="0"/>
              </a:rPr>
              <a:t>This is for a sample of former colonies only…</a:t>
            </a:r>
            <a:endParaRPr lang="en-US" sz="2000" dirty="0">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pPr>
              <a:defRPr/>
            </a:pPr>
            <a:fld id="{B47C0252-CCBA-4B0D-A319-AC11173A5070}" type="slidenum">
              <a:rPr lang="en-US" smtClean="0">
                <a:latin typeface="Times New Roman" pitchFamily="18" charset="0"/>
                <a:cs typeface="Times New Roman" pitchFamily="18" charset="0"/>
              </a:rPr>
              <a:pPr>
                <a:defRPr/>
              </a:pPr>
              <a:t>16</a:t>
            </a:fld>
            <a:endParaRPr lang="en-US" dirty="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3453183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5476354"/>
              </p:ext>
            </p:extLst>
          </p:nvPr>
        </p:nvGraphicFramePr>
        <p:xfrm>
          <a:off x="228600" y="1219200"/>
          <a:ext cx="8778237" cy="4495800"/>
        </p:xfrm>
        <a:graphic>
          <a:graphicData uri="http://schemas.openxmlformats.org/drawingml/2006/table">
            <a:tbl>
              <a:tblPr/>
              <a:tblGrid>
                <a:gridCol w="1676400"/>
                <a:gridCol w="913825"/>
                <a:gridCol w="884192"/>
                <a:gridCol w="883526"/>
                <a:gridCol w="884192"/>
                <a:gridCol w="884192"/>
                <a:gridCol w="883526"/>
                <a:gridCol w="884192"/>
                <a:gridCol w="884192"/>
              </a:tblGrid>
              <a:tr h="228600">
                <a:tc>
                  <a:txBody>
                    <a:bodyPr/>
                    <a:lstStyle/>
                    <a:p>
                      <a:pPr marL="0" marR="0" algn="ctr">
                        <a:spcBef>
                          <a:spcPts val="0"/>
                        </a:spcBef>
                        <a:spcAft>
                          <a:spcPts val="0"/>
                        </a:spcAft>
                      </a:pP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(1)</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(2)</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(3)</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(4)</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(5)</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(6)</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(7)</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(8)</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9277">
                <a:tc>
                  <a:txBody>
                    <a:bodyPr/>
                    <a:lstStyle/>
                    <a:p>
                      <a:pPr marL="0" marR="0" algn="ctr">
                        <a:spcBef>
                          <a:spcPts val="0"/>
                        </a:spcBef>
                        <a:spcAft>
                          <a:spcPts val="0"/>
                        </a:spcAft>
                      </a:pPr>
                      <a:r>
                        <a:rPr lang="en-US" sz="1400" b="1" dirty="0">
                          <a:latin typeface="Times New Roman"/>
                          <a:ea typeface="Calibri"/>
                          <a:cs typeface="Times New Roman"/>
                        </a:rPr>
                        <a:t>Sample:</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Whole World</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Europe Only</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Former European Colony</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Not Former European Colony</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Non </a:t>
                      </a:r>
                      <a:r>
                        <a:rPr lang="en-US" sz="1400" b="1" dirty="0" err="1" smtClean="0">
                          <a:latin typeface="Times New Roman"/>
                          <a:ea typeface="Calibri"/>
                          <a:cs typeface="Times New Roman"/>
                        </a:rPr>
                        <a:t>Indige</a:t>
                      </a:r>
                      <a:r>
                        <a:rPr lang="en-US" sz="1400" b="1" dirty="0" smtClean="0">
                          <a:latin typeface="Times New Roman"/>
                          <a:ea typeface="Calibri"/>
                          <a:cs typeface="Times New Roman"/>
                        </a:rPr>
                        <a:t>-nous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err="1" smtClean="0">
                          <a:latin typeface="Times New Roman"/>
                          <a:ea typeface="Calibri"/>
                          <a:cs typeface="Times New Roman"/>
                        </a:rPr>
                        <a:t>Indige</a:t>
                      </a:r>
                      <a:r>
                        <a:rPr lang="en-US" sz="1400" b="1" dirty="0" smtClean="0">
                          <a:latin typeface="Times New Roman"/>
                          <a:ea typeface="Calibri"/>
                          <a:cs typeface="Times New Roman"/>
                        </a:rPr>
                        <a:t>-nous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400" b="1" dirty="0">
                          <a:latin typeface="Times New Roman"/>
                          <a:ea typeface="Calibri"/>
                          <a:cs typeface="Times New Roman"/>
                        </a:rPr>
                        <a:t>Former </a:t>
                      </a:r>
                      <a:r>
                        <a:rPr lang="fr-FR" sz="1400" b="1" dirty="0" err="1">
                          <a:latin typeface="Times New Roman"/>
                          <a:ea typeface="Calibri"/>
                          <a:cs typeface="Times New Roman"/>
                        </a:rPr>
                        <a:t>European</a:t>
                      </a:r>
                      <a:r>
                        <a:rPr lang="fr-FR" sz="1400" b="1" dirty="0">
                          <a:latin typeface="Times New Roman"/>
                          <a:ea typeface="Calibri"/>
                          <a:cs typeface="Times New Roman"/>
                        </a:rPr>
                        <a:t> </a:t>
                      </a:r>
                      <a:r>
                        <a:rPr lang="fr-FR" sz="1400" b="1" dirty="0" err="1">
                          <a:latin typeface="Times New Roman"/>
                          <a:ea typeface="Calibri"/>
                          <a:cs typeface="Times New Roman"/>
                        </a:rPr>
                        <a:t>colony</a:t>
                      </a:r>
                      <a:r>
                        <a:rPr lang="fr-FR" sz="1400" b="1" dirty="0">
                          <a:latin typeface="Times New Roman"/>
                          <a:ea typeface="Calibri"/>
                          <a:cs typeface="Times New Roman"/>
                        </a:rPr>
                        <a:t>, Non </a:t>
                      </a:r>
                      <a:r>
                        <a:rPr lang="fr-FR" sz="1400" b="1" dirty="0" err="1" smtClean="0">
                          <a:latin typeface="Times New Roman"/>
                          <a:ea typeface="Calibri"/>
                          <a:cs typeface="Times New Roman"/>
                        </a:rPr>
                        <a:t>Indige</a:t>
                      </a:r>
                      <a:r>
                        <a:rPr lang="fr-FR" sz="1400" b="1" dirty="0" smtClean="0">
                          <a:latin typeface="Times New Roman"/>
                          <a:ea typeface="Calibri"/>
                          <a:cs typeface="Times New Roman"/>
                        </a:rPr>
                        <a:t>-nous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400" b="1" dirty="0">
                          <a:latin typeface="Times New Roman"/>
                          <a:ea typeface="Calibri"/>
                          <a:cs typeface="Times New Roman"/>
                        </a:rPr>
                        <a:t>Former </a:t>
                      </a:r>
                      <a:r>
                        <a:rPr lang="fr-FR" sz="1400" b="1" dirty="0" err="1">
                          <a:latin typeface="Times New Roman"/>
                          <a:ea typeface="Calibri"/>
                          <a:cs typeface="Times New Roman"/>
                        </a:rPr>
                        <a:t>European</a:t>
                      </a:r>
                      <a:r>
                        <a:rPr lang="fr-FR" sz="1400" b="1" dirty="0">
                          <a:latin typeface="Times New Roman"/>
                          <a:ea typeface="Calibri"/>
                          <a:cs typeface="Times New Roman"/>
                        </a:rPr>
                        <a:t> </a:t>
                      </a:r>
                      <a:r>
                        <a:rPr lang="en-US" sz="1400" b="1" dirty="0" smtClean="0">
                          <a:latin typeface="Times New Roman"/>
                          <a:ea typeface="Calibri"/>
                          <a:cs typeface="Times New Roman"/>
                        </a:rPr>
                        <a:t>colony</a:t>
                      </a:r>
                      <a:r>
                        <a:rPr lang="en-US" sz="1400" b="1" dirty="0">
                          <a:latin typeface="Times New Roman"/>
                          <a:ea typeface="Calibri"/>
                          <a:cs typeface="Times New Roman"/>
                        </a:rPr>
                        <a:t>, </a:t>
                      </a:r>
                      <a:r>
                        <a:rPr lang="en-US" sz="1400" b="1" dirty="0" err="1" smtClean="0">
                          <a:latin typeface="Times New Roman"/>
                          <a:ea typeface="Calibri"/>
                          <a:cs typeface="Times New Roman"/>
                        </a:rPr>
                        <a:t>Indige</a:t>
                      </a:r>
                      <a:r>
                        <a:rPr lang="en-US" sz="1400" b="1" dirty="0" smtClean="0">
                          <a:latin typeface="Times New Roman"/>
                          <a:ea typeface="Calibri"/>
                          <a:cs typeface="Times New Roman"/>
                        </a:rPr>
                        <a:t>-nous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7316">
                <a:tc>
                  <a:txBody>
                    <a:bodyPr/>
                    <a:lstStyle/>
                    <a:p>
                      <a:pPr marL="0" marR="0" algn="ctr">
                        <a:spcBef>
                          <a:spcPts val="0"/>
                        </a:spcBef>
                        <a:spcAft>
                          <a:spcPts val="0"/>
                        </a:spcAft>
                      </a:pP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n-US" sz="1400" b="1" dirty="0">
                          <a:latin typeface="Times New Roman"/>
                          <a:ea typeface="Calibri"/>
                          <a:cs typeface="Times New Roman"/>
                        </a:rPr>
                        <a:t>With European Countries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7316">
                <a:tc>
                  <a:txBody>
                    <a:bodyPr/>
                    <a:lstStyle/>
                    <a:p>
                      <a:pPr marL="0" marR="0">
                        <a:spcBef>
                          <a:spcPts val="0"/>
                        </a:spcBef>
                        <a:spcAft>
                          <a:spcPts val="0"/>
                        </a:spcAft>
                      </a:pPr>
                      <a:r>
                        <a:rPr lang="en-US" sz="1400" dirty="0">
                          <a:latin typeface="Times New Roman"/>
                          <a:ea typeface="Calibri"/>
                          <a:cs typeface="Times New Roman"/>
                        </a:rPr>
                        <a:t>Log </a:t>
                      </a:r>
                      <a:r>
                        <a:rPr lang="en-US" sz="1400" dirty="0" smtClean="0">
                          <a:latin typeface="Times New Roman"/>
                          <a:ea typeface="Calibri"/>
                          <a:cs typeface="Times New Roman"/>
                        </a:rPr>
                        <a:t>of pop. </a:t>
                      </a:r>
                      <a:r>
                        <a:rPr lang="en-US" sz="1400" dirty="0">
                          <a:latin typeface="Times New Roman"/>
                          <a:ea typeface="Calibri"/>
                          <a:cs typeface="Times New Roman"/>
                        </a:rPr>
                        <a:t>density, </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0.027</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0.117</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0.170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0.193</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7316">
                <a:tc>
                  <a:txBody>
                    <a:bodyPr/>
                    <a:lstStyle/>
                    <a:p>
                      <a:pPr marL="0" marR="0">
                        <a:spcBef>
                          <a:spcPts val="0"/>
                        </a:spcBef>
                        <a:spcAft>
                          <a:spcPts val="0"/>
                        </a:spcAft>
                      </a:pPr>
                      <a:r>
                        <a:rPr lang="en-US" sz="1400" dirty="0" smtClean="0">
                          <a:latin typeface="Times New Roman"/>
                          <a:ea typeface="Calibri"/>
                          <a:cs typeface="Times New Roman"/>
                        </a:rPr>
                        <a:t>1500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(0.389)</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(1.276)</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(2.045)**</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(2.385)**</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94641">
                <a:tc>
                  <a:txBody>
                    <a:bodyPr/>
                    <a:lstStyle/>
                    <a:p>
                      <a:pPr marL="0" marR="0">
                        <a:spcBef>
                          <a:spcPts val="0"/>
                        </a:spcBef>
                        <a:spcAft>
                          <a:spcPts val="0"/>
                        </a:spcAft>
                      </a:pPr>
                      <a:r>
                        <a:rPr lang="en-US" sz="1400" dirty="0">
                          <a:latin typeface="Times New Roman"/>
                          <a:ea typeface="Calibri"/>
                          <a:cs typeface="Times New Roman"/>
                        </a:rPr>
                        <a:t>Beta coefficient on 1500 density</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3.26%</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22.76%</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22.34%</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20.00%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316">
                <a:tc>
                  <a:txBody>
                    <a:bodyPr/>
                    <a:lstStyle/>
                    <a:p>
                      <a:pPr marL="0" marR="0">
                        <a:spcBef>
                          <a:spcPts val="0"/>
                        </a:spcBef>
                        <a:spcAft>
                          <a:spcPts val="0"/>
                        </a:spcAft>
                      </a:pPr>
                      <a:r>
                        <a:rPr lang="en-US" sz="1400" dirty="0">
                          <a:latin typeface="Times New Roman"/>
                          <a:ea typeface="Calibri"/>
                          <a:cs typeface="Times New Roman"/>
                        </a:rPr>
                        <a:t>Observations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171</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35</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73</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138</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316">
                <a:tc>
                  <a:txBody>
                    <a:bodyPr/>
                    <a:lstStyle/>
                    <a:p>
                      <a:pPr marL="0" marR="0">
                        <a:spcBef>
                          <a:spcPts val="0"/>
                        </a:spcBef>
                        <a:spcAft>
                          <a:spcPts val="0"/>
                        </a:spcAft>
                      </a:pPr>
                      <a:r>
                        <a:rPr lang="en-US" sz="1400" dirty="0">
                          <a:latin typeface="Times New Roman"/>
                          <a:ea typeface="Calibri"/>
                          <a:cs typeface="Times New Roman"/>
                        </a:rPr>
                        <a:t>R-squared</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0.001</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0.052</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0.050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0.040</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7316">
                <a:tc>
                  <a:txBody>
                    <a:bodyPr/>
                    <a:lstStyle/>
                    <a:p>
                      <a:pPr marL="0" marR="0" algn="ctr">
                        <a:spcBef>
                          <a:spcPts val="0"/>
                        </a:spcBef>
                        <a:spcAft>
                          <a:spcPts val="0"/>
                        </a:spcAft>
                      </a:pP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n-US" sz="1400" b="1" dirty="0">
                          <a:latin typeface="Times New Roman"/>
                          <a:ea typeface="Calibri"/>
                          <a:cs typeface="Times New Roman"/>
                        </a:rPr>
                        <a:t>Without European Countries</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7316">
                <a:tc>
                  <a:txBody>
                    <a:bodyPr/>
                    <a:lstStyle/>
                    <a:p>
                      <a:pPr marL="0" marR="0">
                        <a:spcBef>
                          <a:spcPts val="0"/>
                        </a:spcBef>
                        <a:spcAft>
                          <a:spcPts val="0"/>
                        </a:spcAft>
                      </a:pPr>
                      <a:r>
                        <a:rPr lang="en-US" sz="1400" dirty="0">
                          <a:latin typeface="Times New Roman"/>
                          <a:ea typeface="Calibri"/>
                          <a:cs typeface="Times New Roman"/>
                        </a:rPr>
                        <a:t>Log </a:t>
                      </a:r>
                      <a:r>
                        <a:rPr lang="en-US" sz="1400" dirty="0" smtClean="0">
                          <a:latin typeface="Times New Roman"/>
                          <a:ea typeface="Calibri"/>
                          <a:cs typeface="Times New Roman"/>
                        </a:rPr>
                        <a:t>of pop. density</a:t>
                      </a:r>
                      <a:r>
                        <a:rPr lang="en-US" sz="1400" dirty="0">
                          <a:latin typeface="Times New Roman"/>
                          <a:ea typeface="Calibri"/>
                          <a:cs typeface="Times New Roman"/>
                        </a:rPr>
                        <a:t>, </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-0.246</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-0.393</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-0.030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-0.232</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-0.117</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dirty="0">
                          <a:solidFill>
                            <a:schemeClr val="tx1"/>
                          </a:solidFill>
                          <a:latin typeface="Times New Roman"/>
                          <a:ea typeface="Calibri"/>
                          <a:cs typeface="Times New Roman"/>
                        </a:rPr>
                        <a:t>-0.371</a:t>
                      </a:r>
                      <a:endParaRPr lang="en-US" sz="1400" b="1" dirty="0">
                        <a:solidFill>
                          <a:schemeClr val="tx1"/>
                        </a:solidFill>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-0.232</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7316">
                <a:tc>
                  <a:txBody>
                    <a:bodyPr/>
                    <a:lstStyle/>
                    <a:p>
                      <a:pPr marL="0" marR="0">
                        <a:spcBef>
                          <a:spcPts val="0"/>
                        </a:spcBef>
                        <a:spcAft>
                          <a:spcPts val="0"/>
                        </a:spcAft>
                      </a:pPr>
                      <a:r>
                        <a:rPr lang="en-US" sz="1400" dirty="0">
                          <a:latin typeface="Times New Roman"/>
                          <a:ea typeface="Calibri"/>
                          <a:cs typeface="Times New Roman"/>
                        </a:rPr>
                        <a:t>year 1500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(3.304)***</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(7.093)***</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(0.184)</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latin typeface="Times New Roman"/>
                          <a:ea typeface="Calibri"/>
                          <a:cs typeface="Times New Roman"/>
                        </a:rPr>
                        <a:t>(2.045)**</a:t>
                      </a:r>
                      <a:endParaRPr lang="en-US" sz="12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(1.112)</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b="1" dirty="0">
                          <a:solidFill>
                            <a:schemeClr val="tx1"/>
                          </a:solidFill>
                          <a:latin typeface="Times New Roman"/>
                          <a:ea typeface="Calibri"/>
                          <a:cs typeface="Times New Roman"/>
                        </a:rPr>
                        <a:t>(4.027)***</a:t>
                      </a:r>
                      <a:endParaRPr lang="en-US" sz="1200" b="1" dirty="0">
                        <a:solidFill>
                          <a:schemeClr val="tx1"/>
                        </a:solidFill>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latin typeface="Times New Roman"/>
                          <a:ea typeface="Calibri"/>
                          <a:cs typeface="Times New Roman"/>
                        </a:rPr>
                        <a:t>(2.740)**</a:t>
                      </a:r>
                      <a:endParaRPr lang="en-US" sz="12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94641">
                <a:tc>
                  <a:txBody>
                    <a:bodyPr/>
                    <a:lstStyle/>
                    <a:p>
                      <a:pPr marL="0" marR="0">
                        <a:spcBef>
                          <a:spcPts val="0"/>
                        </a:spcBef>
                        <a:spcAft>
                          <a:spcPts val="0"/>
                        </a:spcAft>
                      </a:pPr>
                      <a:r>
                        <a:rPr lang="en-US" sz="1400" dirty="0">
                          <a:latin typeface="Times New Roman"/>
                          <a:ea typeface="Calibri"/>
                          <a:cs typeface="Times New Roman"/>
                        </a:rPr>
                        <a:t>Beta coefficient on 1500 density</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-27.77%</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-47.88%</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-3.08%</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-32.81%</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-11.72%</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dirty="0">
                          <a:solidFill>
                            <a:schemeClr val="tx1"/>
                          </a:solidFill>
                          <a:latin typeface="Times New Roman"/>
                          <a:ea typeface="Calibri"/>
                          <a:cs typeface="Times New Roman"/>
                        </a:rPr>
                        <a:t>-51.69%</a:t>
                      </a:r>
                      <a:endParaRPr lang="en-US" sz="1400" b="1" dirty="0">
                        <a:solidFill>
                          <a:schemeClr val="tx1"/>
                        </a:solidFill>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-26.19%</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316">
                <a:tc>
                  <a:txBody>
                    <a:bodyPr/>
                    <a:lstStyle/>
                    <a:p>
                      <a:pPr marL="0" marR="0">
                        <a:spcBef>
                          <a:spcPts val="0"/>
                        </a:spcBef>
                        <a:spcAft>
                          <a:spcPts val="0"/>
                        </a:spcAft>
                      </a:pPr>
                      <a:r>
                        <a:rPr lang="en-US" sz="1400">
                          <a:latin typeface="Times New Roman"/>
                          <a:ea typeface="Calibri"/>
                          <a:cs typeface="Times New Roman"/>
                        </a:rPr>
                        <a:t>Observations</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136</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98</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38</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33</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103</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28</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70</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316">
                <a:tc>
                  <a:txBody>
                    <a:bodyPr/>
                    <a:lstStyle/>
                    <a:p>
                      <a:pPr marL="0" marR="0">
                        <a:spcBef>
                          <a:spcPts val="0"/>
                        </a:spcBef>
                        <a:spcAft>
                          <a:spcPts val="0"/>
                        </a:spcAft>
                      </a:pPr>
                      <a:r>
                        <a:rPr lang="en-US" sz="1400">
                          <a:latin typeface="Times New Roman"/>
                          <a:ea typeface="Calibri"/>
                          <a:cs typeface="Times New Roman"/>
                        </a:rPr>
                        <a:t>R-squared</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0.077</a:t>
                      </a:r>
                      <a:endParaRPr lang="en-US" sz="140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0.229</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0.001</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0.108</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0.014</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0.267</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0.069</a:t>
                      </a:r>
                      <a:endParaRPr lang="en-US" sz="1400" dirty="0">
                        <a:latin typeface="Consolas"/>
                        <a:ea typeface="Calibri"/>
                        <a:cs typeface="Times New Roman"/>
                      </a:endParaRPr>
                    </a:p>
                  </a:txBody>
                  <a:tcPr marL="70697" marR="70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533400" y="151039"/>
            <a:ext cx="8382000" cy="707886"/>
          </a:xfrm>
          <a:prstGeom prst="rect">
            <a:avLst/>
          </a:prstGeom>
          <a:noFill/>
        </p:spPr>
        <p:txBody>
          <a:bodyPr wrap="square" rtlCol="0">
            <a:spAutoFit/>
          </a:bodyPr>
          <a:lstStyle/>
          <a:p>
            <a:pPr algn="ctr"/>
            <a:r>
              <a:rPr lang="en-US" sz="2000" dirty="0" smtClean="0">
                <a:solidFill>
                  <a:srgbClr val="002060"/>
                </a:solidFill>
                <a:latin typeface="Times New Roman" pitchFamily="18" charset="0"/>
                <a:cs typeface="Times New Roman" pitchFamily="18" charset="0"/>
              </a:rPr>
              <a:t>Table 3 – Reversal of Fortune</a:t>
            </a:r>
          </a:p>
          <a:p>
            <a:pPr algn="ctr"/>
            <a:r>
              <a:rPr lang="en-US" sz="2000" dirty="0" smtClean="0">
                <a:solidFill>
                  <a:srgbClr val="002060"/>
                </a:solidFill>
                <a:latin typeface="Times New Roman" pitchFamily="18" charset="0"/>
                <a:cs typeface="Times New Roman" pitchFamily="18" charset="0"/>
              </a:rPr>
              <a:t>(dependent variable: log per capita income, 2005)</a:t>
            </a:r>
            <a:endParaRPr lang="en-US" sz="2000" dirty="0">
              <a:solidFill>
                <a:srgbClr val="002060"/>
              </a:solidFill>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
            <a:ext cx="8229600" cy="1143000"/>
          </a:xfrm>
        </p:spPr>
        <p:txBody>
          <a:bodyPr/>
          <a:lstStyle/>
          <a:p>
            <a:r>
              <a:rPr lang="en-US" sz="4000" dirty="0" smtClean="0">
                <a:solidFill>
                  <a:schemeClr val="accent2">
                    <a:lumMod val="50000"/>
                  </a:schemeClr>
                </a:solidFill>
                <a:latin typeface="Times New Roman" pitchFamily="18" charset="0"/>
                <a:cs typeface="Times New Roman" pitchFamily="18" charset="0"/>
              </a:rPr>
              <a:t>Ancestry Adjustment</a:t>
            </a:r>
            <a:endParaRPr lang="en-US" sz="4000" dirty="0">
              <a:solidFill>
                <a:schemeClr val="accent2">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txBody>
          <a:bodyPr/>
          <a:lstStyle/>
          <a:p>
            <a:r>
              <a:rPr lang="en-US" sz="2800" dirty="0" smtClean="0">
                <a:latin typeface="Times New Roman" pitchFamily="18" charset="0"/>
                <a:cs typeface="Times New Roman" pitchFamily="18" charset="0"/>
              </a:rPr>
              <a:t>A focus on populations rather than locations helps us understand both persistence and reversal of fortune, and sheds light on the spread of economic development. </a:t>
            </a:r>
          </a:p>
          <a:p>
            <a:r>
              <a:rPr lang="en-US" sz="2800" dirty="0" smtClean="0">
                <a:latin typeface="Times New Roman" pitchFamily="18" charset="0"/>
                <a:cs typeface="Times New Roman" pitchFamily="18" charset="0"/>
              </a:rPr>
              <a:t>The need to adjust for population ancestry is at the core of </a:t>
            </a:r>
            <a:r>
              <a:rPr lang="en-US" sz="2800" dirty="0" err="1" smtClean="0">
                <a:latin typeface="Times New Roman" pitchFamily="18" charset="0"/>
                <a:cs typeface="Times New Roman" pitchFamily="18" charset="0"/>
              </a:rPr>
              <a:t>Putterman</a:t>
            </a:r>
            <a:r>
              <a:rPr lang="en-US" sz="2800" dirty="0" smtClean="0">
                <a:latin typeface="Times New Roman" pitchFamily="18" charset="0"/>
                <a:cs typeface="Times New Roman" pitchFamily="18" charset="0"/>
              </a:rPr>
              <a:t> and Weil’s contribution, showing that current economic development is correlated with historical characteristics of a population’s ancestors, including ancestors’ years of experience with agriculture, going back, again, to the Neolithic transition. </a:t>
            </a:r>
            <a:endParaRPr lang="en-US" sz="2800" dirty="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2125500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52400" y="152400"/>
            <a:ext cx="8839200" cy="838200"/>
          </a:xfrm>
        </p:spPr>
        <p:txBody>
          <a:bodyPr/>
          <a:lstStyle/>
          <a:p>
            <a:r>
              <a:rPr lang="en-US" sz="4000" dirty="0" smtClean="0">
                <a:solidFill>
                  <a:schemeClr val="accent2">
                    <a:lumMod val="50000"/>
                  </a:schemeClr>
                </a:solidFill>
                <a:latin typeface="Times New Roman" pitchFamily="18" charset="0"/>
                <a:cs typeface="Times New Roman" pitchFamily="18" charset="0"/>
              </a:rPr>
              <a:t>Putterman &amp; Weil / Easterly &amp; Levine</a:t>
            </a:r>
          </a:p>
        </p:txBody>
      </p:sp>
      <p:sp>
        <p:nvSpPr>
          <p:cNvPr id="3" name="Content Placeholder 2"/>
          <p:cNvSpPr>
            <a:spLocks noGrp="1"/>
          </p:cNvSpPr>
          <p:nvPr>
            <p:ph idx="1"/>
          </p:nvPr>
        </p:nvSpPr>
        <p:spPr>
          <a:xfrm>
            <a:off x="304800" y="1066800"/>
            <a:ext cx="8534400" cy="5181600"/>
          </a:xfrm>
        </p:spPr>
        <p:txBody>
          <a:bodyPr/>
          <a:lstStyle/>
          <a:p>
            <a:r>
              <a:rPr lang="en-US" sz="2800" dirty="0" smtClean="0">
                <a:latin typeface="Times New Roman" pitchFamily="18" charset="0"/>
                <a:cs typeface="Times New Roman" pitchFamily="18" charset="0"/>
              </a:rPr>
              <a:t>“History” is summarized by: </a:t>
            </a:r>
          </a:p>
          <a:p>
            <a:pPr marL="971550" lvl="1" indent="-514350">
              <a:buFontTx/>
              <a:buAutoNum type="arabicPeriod"/>
            </a:pPr>
            <a:r>
              <a:rPr lang="en-US" sz="2400" dirty="0" smtClean="0">
                <a:latin typeface="Times New Roman" pitchFamily="18" charset="0"/>
                <a:cs typeface="Times New Roman" pitchFamily="18" charset="0"/>
              </a:rPr>
              <a:t>Formal political organization (a supra-tribal state) between year 0 and year 1500 (discounted backwards) - </a:t>
            </a:r>
            <a:r>
              <a:rPr lang="en-US" sz="2400" i="1" dirty="0" err="1" smtClean="0">
                <a:latin typeface="Times New Roman" pitchFamily="18" charset="0"/>
                <a:cs typeface="Times New Roman" pitchFamily="18" charset="0"/>
              </a:rPr>
              <a:t>statehist</a:t>
            </a:r>
            <a:endParaRPr lang="en-US" sz="2400" dirty="0" smtClean="0">
              <a:latin typeface="Times New Roman" pitchFamily="18" charset="0"/>
              <a:cs typeface="Times New Roman" pitchFamily="18" charset="0"/>
            </a:endParaRPr>
          </a:p>
          <a:p>
            <a:pPr marL="971550" lvl="1" indent="-514350">
              <a:buFontTx/>
              <a:buAutoNum type="arabicPeriod"/>
            </a:pPr>
            <a:r>
              <a:rPr lang="en-US" sz="2400" dirty="0" smtClean="0">
                <a:latin typeface="Times New Roman" pitchFamily="18" charset="0"/>
                <a:cs typeface="Times New Roman" pitchFamily="18" charset="0"/>
              </a:rPr>
              <a:t>Agriculture, measured by the number of years (in thousands) since the country adopted agriculture – </a:t>
            </a:r>
            <a:r>
              <a:rPr lang="en-US" sz="2400" i="1" dirty="0" err="1" smtClean="0">
                <a:latin typeface="Times New Roman" pitchFamily="18" charset="0"/>
                <a:cs typeface="Times New Roman" pitchFamily="18" charset="0"/>
              </a:rPr>
              <a:t>agyears</a:t>
            </a:r>
            <a:r>
              <a:rPr lang="en-US" sz="24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History so defined has a strong effect on current income per capita</a:t>
            </a:r>
          </a:p>
          <a:p>
            <a:r>
              <a:rPr lang="en-US" sz="2800" dirty="0" smtClean="0">
                <a:latin typeface="Times New Roman" pitchFamily="18" charset="0"/>
                <a:cs typeface="Times New Roman" pitchFamily="18" charset="0"/>
              </a:rPr>
              <a:t>A twist: it is not so much the past history of geographic </a:t>
            </a:r>
            <a:r>
              <a:rPr lang="en-US" sz="2800" i="1" dirty="0" smtClean="0">
                <a:latin typeface="Times New Roman" pitchFamily="18" charset="0"/>
                <a:cs typeface="Times New Roman" pitchFamily="18" charset="0"/>
              </a:rPr>
              <a:t>locations</a:t>
            </a:r>
            <a:r>
              <a:rPr lang="en-US" sz="2800" dirty="0" smtClean="0">
                <a:latin typeface="Times New Roman" pitchFamily="18" charset="0"/>
                <a:cs typeface="Times New Roman" pitchFamily="18" charset="0"/>
              </a:rPr>
              <a:t> that could matter, but the history of </a:t>
            </a:r>
            <a:r>
              <a:rPr lang="en-US" sz="2800" i="1" dirty="0" smtClean="0">
                <a:latin typeface="Times New Roman" pitchFamily="18" charset="0"/>
                <a:cs typeface="Times New Roman" pitchFamily="18" charset="0"/>
              </a:rPr>
              <a:t>ancestor populations </a:t>
            </a:r>
            <a:r>
              <a:rPr lang="en-US" sz="2800" dirty="0" smtClean="0">
                <a:latin typeface="Times New Roman" pitchFamily="18" charset="0"/>
                <a:cs typeface="Times New Roman" pitchFamily="18" charset="0"/>
              </a:rPr>
              <a:t>(“history” is adjusted for migration)</a:t>
            </a:r>
          </a:p>
          <a:p>
            <a:r>
              <a:rPr lang="en-US" sz="2800" dirty="0" smtClean="0">
                <a:latin typeface="Times New Roman" pitchFamily="18" charset="0"/>
                <a:cs typeface="Times New Roman" pitchFamily="18" charset="0"/>
              </a:rPr>
              <a:t>Among those, Europeans play a central role.</a:t>
            </a:r>
          </a:p>
          <a:p>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19</a:t>
            </a:fld>
            <a:endParaRPr lang="en-US"/>
          </a:p>
        </p:txBody>
      </p:sp>
    </p:spTree>
    <p:custDataLst>
      <p:tags r:id="rId1"/>
    </p:custDataLst>
    <p:extLst>
      <p:ext uri="{BB962C8B-B14F-4D97-AF65-F5344CB8AC3E}">
        <p14:creationId xmlns:p14="http://schemas.microsoft.com/office/powerpoint/2010/main" val="2649744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19050"/>
            <a:ext cx="8229600" cy="1047750"/>
          </a:xfrm>
        </p:spPr>
        <p:txBody>
          <a:bodyPr/>
          <a:lstStyle/>
          <a:p>
            <a:pPr eaLnBrk="1" hangingPunct="1"/>
            <a:r>
              <a:rPr lang="en-US" sz="4000" dirty="0" smtClean="0">
                <a:solidFill>
                  <a:schemeClr val="accent2">
                    <a:lumMod val="75000"/>
                  </a:schemeClr>
                </a:solidFill>
                <a:latin typeface="Times New Roman" pitchFamily="18" charset="0"/>
              </a:rPr>
              <a:t>Two Recessions</a:t>
            </a:r>
          </a:p>
        </p:txBody>
      </p:sp>
      <p:sp>
        <p:nvSpPr>
          <p:cNvPr id="23555" name="Rectangle 3"/>
          <p:cNvSpPr>
            <a:spLocks noGrp="1" noChangeArrowheads="1"/>
          </p:cNvSpPr>
          <p:nvPr>
            <p:ph type="body" idx="1"/>
          </p:nvPr>
        </p:nvSpPr>
        <p:spPr>
          <a:xfrm>
            <a:off x="609600" y="1143000"/>
            <a:ext cx="8077200" cy="5410200"/>
          </a:xfrm>
        </p:spPr>
        <p:txBody>
          <a:bodyPr/>
          <a:lstStyle/>
          <a:p>
            <a:pPr marL="228600" indent="-228600"/>
            <a:r>
              <a:rPr lang="en-US" sz="2400" dirty="0" smtClean="0">
                <a:latin typeface="Times New Roman" pitchFamily="18" charset="0"/>
                <a:cs typeface="Times New Roman" pitchFamily="18" charset="0"/>
              </a:rPr>
              <a:t>Peak to trough, US GDP in the Great Recession fell by a cumulative 4%.</a:t>
            </a:r>
          </a:p>
          <a:p>
            <a:pPr marL="228600" indent="-228600"/>
            <a:r>
              <a:rPr lang="en-US" sz="2400" dirty="0" smtClean="0">
                <a:latin typeface="Times New Roman" pitchFamily="18" charset="0"/>
                <a:cs typeface="Times New Roman" pitchFamily="18" charset="0"/>
              </a:rPr>
              <a:t>PPP Income per Capita in Norway - the richest country in the world - in 2008 was $61,460, according to World Bank data.</a:t>
            </a:r>
          </a:p>
          <a:p>
            <a:pPr marL="228600" indent="-228600"/>
            <a:r>
              <a:rPr lang="en-US" sz="2400" dirty="0" smtClean="0">
                <a:latin typeface="Times New Roman" pitchFamily="18" charset="0"/>
                <a:cs typeface="Times New Roman" pitchFamily="18" charset="0"/>
              </a:rPr>
              <a:t>PPP Income per Capita in Congo (Zaire) -  the poorest country in the world - in 2011 was $340.</a:t>
            </a:r>
          </a:p>
          <a:p>
            <a:pPr marL="228600" indent="-228600"/>
            <a:r>
              <a:rPr lang="en-US" sz="2400" dirty="0" smtClean="0">
                <a:latin typeface="Times New Roman" pitchFamily="18" charset="0"/>
                <a:cs typeface="Times New Roman" pitchFamily="18" charset="0"/>
              </a:rPr>
              <a:t>“Peak to trough”, </a:t>
            </a:r>
            <a:r>
              <a:rPr lang="en-US" sz="2400" i="1" dirty="0" smtClean="0">
                <a:latin typeface="Times New Roman" pitchFamily="18" charset="0"/>
                <a:cs typeface="Times New Roman" pitchFamily="18" charset="0"/>
              </a:rPr>
              <a:t>that</a:t>
            </a:r>
            <a:r>
              <a:rPr lang="en-US" sz="2400" dirty="0" smtClean="0">
                <a:latin typeface="Times New Roman" pitchFamily="18" charset="0"/>
                <a:cs typeface="Times New Roman" pitchFamily="18" charset="0"/>
              </a:rPr>
              <a:t> “recession” involves a total income difference of 18,000%.</a:t>
            </a:r>
          </a:p>
          <a:p>
            <a:pPr marL="228600" indent="-228600"/>
            <a:r>
              <a:rPr lang="en-US" sz="2400" dirty="0" smtClean="0">
                <a:latin typeface="Times New Roman" pitchFamily="18" charset="0"/>
                <a:cs typeface="Times New Roman" pitchFamily="18" charset="0"/>
              </a:rPr>
              <a:t>The problem of development dwarfs the problem many have been worrying about recently, as serious as it seems.</a:t>
            </a:r>
          </a:p>
          <a:p>
            <a:pPr marL="228600" indent="-228600"/>
            <a:r>
              <a:rPr lang="en-US" sz="2400" dirty="0" smtClean="0">
                <a:latin typeface="Times New Roman" pitchFamily="18" charset="0"/>
                <a:cs typeface="Times New Roman" pitchFamily="18" charset="0"/>
              </a:rPr>
              <a:t>Today I would like to focus attention on the determinants of long run economic growth…</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2</a:t>
            </a:fld>
            <a:endParaRPr lang="en-US"/>
          </a:p>
        </p:txBody>
      </p:sp>
    </p:spTree>
    <p:custDataLst>
      <p:tags r:id="rId1"/>
    </p:custDataLst>
    <p:extLst>
      <p:ext uri="{BB962C8B-B14F-4D97-AF65-F5344CB8AC3E}">
        <p14:creationId xmlns:p14="http://schemas.microsoft.com/office/powerpoint/2010/main" val="155698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fade">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fade">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fade">
                                      <p:cBhvr>
                                        <p:cTn id="17" dur="500"/>
                                        <p:tgtEl>
                                          <p:spTgt spid="235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fade">
                                      <p:cBhvr>
                                        <p:cTn id="22" dur="500"/>
                                        <p:tgtEl>
                                          <p:spTgt spid="235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fade">
                                      <p:cBhvr>
                                        <p:cTn id="27" dur="500"/>
                                        <p:tgtEl>
                                          <p:spTgt spid="235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555">
                                            <p:txEl>
                                              <p:pRg st="5" end="5"/>
                                            </p:txEl>
                                          </p:spTgt>
                                        </p:tgtEl>
                                        <p:attrNameLst>
                                          <p:attrName>style.visibility</p:attrName>
                                        </p:attrNameLst>
                                      </p:cBhvr>
                                      <p:to>
                                        <p:strVal val="visible"/>
                                      </p:to>
                                    </p:set>
                                    <p:animEffect transition="in" filter="fade">
                                      <p:cBhvr>
                                        <p:cTn id="32" dur="500"/>
                                        <p:tgtEl>
                                          <p:spTgt spid="23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152400"/>
            <a:ext cx="8229600" cy="838200"/>
          </a:xfrm>
        </p:spPr>
        <p:txBody>
          <a:bodyPr/>
          <a:lstStyle/>
          <a:p>
            <a:r>
              <a:rPr lang="en-US" sz="4000" dirty="0" smtClean="0">
                <a:solidFill>
                  <a:schemeClr val="accent2">
                    <a:lumMod val="50000"/>
                  </a:schemeClr>
                </a:solidFill>
                <a:latin typeface="Times New Roman" pitchFamily="18" charset="0"/>
                <a:cs typeface="Times New Roman" pitchFamily="18" charset="0"/>
              </a:rPr>
              <a:t>PW’s Twist</a:t>
            </a:r>
          </a:p>
        </p:txBody>
      </p:sp>
      <p:pic>
        <p:nvPicPr>
          <p:cNvPr id="33795" name="Picture 2"/>
          <p:cNvPicPr>
            <a:picLocks noChangeAspect="1" noChangeArrowheads="1"/>
          </p:cNvPicPr>
          <p:nvPr/>
        </p:nvPicPr>
        <p:blipFill>
          <a:blip r:embed="rId4" cstate="print"/>
          <a:srcRect/>
          <a:stretch>
            <a:fillRect/>
          </a:stretch>
        </p:blipFill>
        <p:spPr bwMode="auto">
          <a:xfrm>
            <a:off x="381000" y="1066800"/>
            <a:ext cx="8466138" cy="56769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20</a:t>
            </a:fld>
            <a:endParaRPr lang="en-US"/>
          </a:p>
        </p:txBody>
      </p:sp>
    </p:spTree>
    <p:custDataLst>
      <p:tags r:id="rId1"/>
    </p:custDataLst>
    <p:extLst>
      <p:ext uri="{BB962C8B-B14F-4D97-AF65-F5344CB8AC3E}">
        <p14:creationId xmlns:p14="http://schemas.microsoft.com/office/powerpoint/2010/main" val="4687570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33447527"/>
              </p:ext>
            </p:extLst>
          </p:nvPr>
        </p:nvGraphicFramePr>
        <p:xfrm>
          <a:off x="152400" y="1066800"/>
          <a:ext cx="8686835" cy="3922776"/>
        </p:xfrm>
        <a:graphic>
          <a:graphicData uri="http://schemas.openxmlformats.org/drawingml/2006/table">
            <a:tbl>
              <a:tblPr/>
              <a:tblGrid>
                <a:gridCol w="2699650"/>
                <a:gridCol w="1197437"/>
                <a:gridCol w="1197437"/>
                <a:gridCol w="1197437"/>
                <a:gridCol w="1197437"/>
                <a:gridCol w="1197437"/>
              </a:tblGrid>
              <a:tr h="1143000">
                <a:tc>
                  <a:txBody>
                    <a:bodyPr/>
                    <a:lstStyle/>
                    <a:p>
                      <a:pPr marL="0" marR="0">
                        <a:spcBef>
                          <a:spcPts val="0"/>
                        </a:spcBef>
                        <a:spcAft>
                          <a:spcPts val="0"/>
                        </a:spcAft>
                      </a:pPr>
                      <a:endParaRPr lang="en-US" sz="1600" dirty="0">
                        <a:latin typeface="Times New Roman"/>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Log per capita income 2005</a:t>
                      </a:r>
                      <a:endParaRPr lang="en-US" sz="1600" dirty="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Years of Agriculture</a:t>
                      </a:r>
                      <a:endParaRPr lang="en-US" sz="1600" dirty="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Ancestry adjusted years of agriculture</a:t>
                      </a:r>
                      <a:endParaRPr lang="en-US" sz="1600" dirty="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State history</a:t>
                      </a:r>
                      <a:endParaRPr lang="en-US" sz="160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Ancestry adjusted state history</a:t>
                      </a:r>
                      <a:endParaRPr lang="en-US" sz="160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94944">
                <a:tc>
                  <a:txBody>
                    <a:bodyPr/>
                    <a:lstStyle/>
                    <a:p>
                      <a:pPr marL="0" marR="0">
                        <a:spcBef>
                          <a:spcPts val="0"/>
                        </a:spcBef>
                        <a:spcAft>
                          <a:spcPts val="0"/>
                        </a:spcAft>
                      </a:pPr>
                      <a:r>
                        <a:rPr lang="en-US" sz="1600" b="1" dirty="0">
                          <a:latin typeface="Times New Roman"/>
                          <a:ea typeface="Calibri"/>
                          <a:cs typeface="Times New Roman"/>
                        </a:rPr>
                        <a:t>Years of agriculture</a:t>
                      </a:r>
                      <a:endParaRPr lang="en-US" sz="1600" dirty="0">
                        <a:latin typeface="Consolas"/>
                        <a:ea typeface="Calibri"/>
                        <a:cs typeface="Times New Roman"/>
                      </a:endParaRPr>
                    </a:p>
                    <a:p>
                      <a:pPr marL="0" marR="0">
                        <a:spcBef>
                          <a:spcPts val="0"/>
                        </a:spcBef>
                        <a:spcAft>
                          <a:spcPts val="0"/>
                        </a:spcAft>
                      </a:pPr>
                      <a:r>
                        <a:rPr lang="en-US" sz="1600" b="1" dirty="0">
                          <a:latin typeface="Times New Roman"/>
                          <a:ea typeface="Calibri"/>
                          <a:cs typeface="Times New Roman"/>
                        </a:rPr>
                        <a:t> </a:t>
                      </a:r>
                      <a:endParaRPr lang="en-US" sz="1600" dirty="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0.228</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1.000</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944">
                <a:tc>
                  <a:txBody>
                    <a:bodyPr/>
                    <a:lstStyle/>
                    <a:p>
                      <a:pPr marL="0" marR="0">
                        <a:spcBef>
                          <a:spcPts val="0"/>
                        </a:spcBef>
                        <a:spcAft>
                          <a:spcPts val="0"/>
                        </a:spcAft>
                      </a:pPr>
                      <a:r>
                        <a:rPr lang="en-US" sz="1600" b="1">
                          <a:latin typeface="Times New Roman"/>
                          <a:ea typeface="Calibri"/>
                          <a:cs typeface="Times New Roman"/>
                        </a:rPr>
                        <a:t>Ancestry-adjusted years of agriculture</a:t>
                      </a:r>
                      <a:endParaRPr lang="en-US" sz="160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0.457</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0.817</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1.000</a:t>
                      </a:r>
                      <a:endParaRPr lang="en-US" sz="1600" dirty="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944">
                <a:tc>
                  <a:txBody>
                    <a:bodyPr/>
                    <a:lstStyle/>
                    <a:p>
                      <a:pPr marL="0" marR="0">
                        <a:spcBef>
                          <a:spcPts val="0"/>
                        </a:spcBef>
                        <a:spcAft>
                          <a:spcPts val="0"/>
                        </a:spcAft>
                      </a:pPr>
                      <a:r>
                        <a:rPr lang="en-US" sz="1600" b="1">
                          <a:latin typeface="Times New Roman"/>
                          <a:ea typeface="Calibri"/>
                          <a:cs typeface="Times New Roman"/>
                        </a:rPr>
                        <a:t>State history</a:t>
                      </a:r>
                      <a:endParaRPr lang="en-US" sz="1600">
                        <a:latin typeface="Consolas"/>
                        <a:ea typeface="Calibri"/>
                        <a:cs typeface="Times New Roman"/>
                      </a:endParaRPr>
                    </a:p>
                    <a:p>
                      <a:pPr marL="0" marR="0">
                        <a:spcBef>
                          <a:spcPts val="0"/>
                        </a:spcBef>
                        <a:spcAft>
                          <a:spcPts val="0"/>
                        </a:spcAft>
                      </a:pPr>
                      <a:r>
                        <a:rPr lang="en-US" sz="1600" b="1">
                          <a:latin typeface="Times New Roman"/>
                          <a:ea typeface="Calibri"/>
                          <a:cs typeface="Times New Roman"/>
                        </a:rPr>
                        <a:t>   </a:t>
                      </a:r>
                      <a:endParaRPr lang="en-US" sz="160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0.257</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0.618</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0.457</a:t>
                      </a:r>
                      <a:endParaRPr lang="en-US" sz="1600" dirty="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1.000</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944">
                <a:tc>
                  <a:txBody>
                    <a:bodyPr/>
                    <a:lstStyle/>
                    <a:p>
                      <a:pPr marL="0" marR="0">
                        <a:spcBef>
                          <a:spcPts val="0"/>
                        </a:spcBef>
                        <a:spcAft>
                          <a:spcPts val="0"/>
                        </a:spcAft>
                      </a:pPr>
                      <a:r>
                        <a:rPr lang="en-US" sz="1600" b="1">
                          <a:latin typeface="Times New Roman"/>
                          <a:ea typeface="Calibri"/>
                          <a:cs typeface="Times New Roman"/>
                        </a:rPr>
                        <a:t>Ancestry-adjusted state history</a:t>
                      </a:r>
                      <a:endParaRPr lang="en-US" sz="1600">
                        <a:latin typeface="Consolas"/>
                        <a:ea typeface="Calibri"/>
                        <a:cs typeface="Times New Roman"/>
                      </a:endParaRPr>
                    </a:p>
                  </a:txBody>
                  <a:tcPr marL="87089" marR="870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0.481</a:t>
                      </a:r>
                      <a:endParaRPr lang="en-US" sz="1600" dirty="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0.424</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0.613</a:t>
                      </a:r>
                      <a:endParaRPr lang="en-US" sz="160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0.783</a:t>
                      </a:r>
                      <a:endParaRPr lang="en-US" sz="1600" dirty="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1.000</a:t>
                      </a:r>
                      <a:endParaRPr lang="en-US" sz="1600" dirty="0">
                        <a:latin typeface="Consolas"/>
                        <a:ea typeface="Calibri"/>
                        <a:cs typeface="Times New Roman"/>
                      </a:endParaRPr>
                    </a:p>
                  </a:txBody>
                  <a:tcPr marL="87089" marR="870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533399" y="228600"/>
            <a:ext cx="7924801" cy="707886"/>
          </a:xfrm>
          <a:prstGeom prst="rect">
            <a:avLst/>
          </a:prstGeom>
          <a:noFill/>
        </p:spPr>
        <p:txBody>
          <a:bodyPr wrap="square" rtlCol="0">
            <a:spAutoFit/>
          </a:bodyPr>
          <a:lstStyle/>
          <a:p>
            <a:pPr algn="ctr"/>
            <a:r>
              <a:rPr lang="en-US" sz="2000" dirty="0" smtClean="0">
                <a:solidFill>
                  <a:srgbClr val="002060"/>
                </a:solidFill>
                <a:latin typeface="Times New Roman" pitchFamily="18" charset="0"/>
                <a:cs typeface="Times New Roman" pitchFamily="18" charset="0"/>
              </a:rPr>
              <a:t>Table 4 – Historical correlates of development, </a:t>
            </a:r>
          </a:p>
          <a:p>
            <a:pPr algn="ctr"/>
            <a:r>
              <a:rPr lang="en-US" sz="2000" dirty="0" smtClean="0">
                <a:solidFill>
                  <a:srgbClr val="002060"/>
                </a:solidFill>
                <a:latin typeface="Times New Roman" pitchFamily="18" charset="0"/>
                <a:cs typeface="Times New Roman" pitchFamily="18" charset="0"/>
              </a:rPr>
              <a:t>with and without ancestry adjustment</a:t>
            </a:r>
            <a:endParaRPr lang="en-US" sz="2000" dirty="0">
              <a:solidFill>
                <a:srgbClr val="002060"/>
              </a:solidFill>
              <a:latin typeface="Times New Roman" pitchFamily="18" charset="0"/>
              <a:cs typeface="Times New Roman" pitchFamily="18" charset="0"/>
            </a:endParaRPr>
          </a:p>
        </p:txBody>
      </p:sp>
      <p:sp>
        <p:nvSpPr>
          <p:cNvPr id="4" name="Oval 3"/>
          <p:cNvSpPr/>
          <p:nvPr/>
        </p:nvSpPr>
        <p:spPr>
          <a:xfrm>
            <a:off x="3352800" y="2362200"/>
            <a:ext cx="685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5" name="Oval 4"/>
          <p:cNvSpPr/>
          <p:nvPr/>
        </p:nvSpPr>
        <p:spPr>
          <a:xfrm>
            <a:off x="3352800" y="4419600"/>
            <a:ext cx="685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6" name="Oval 5"/>
          <p:cNvSpPr/>
          <p:nvPr/>
        </p:nvSpPr>
        <p:spPr>
          <a:xfrm>
            <a:off x="3352800" y="3733800"/>
            <a:ext cx="685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7" name="Oval 6"/>
          <p:cNvSpPr/>
          <p:nvPr/>
        </p:nvSpPr>
        <p:spPr>
          <a:xfrm>
            <a:off x="3352800" y="3048000"/>
            <a:ext cx="685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31081190"/>
              </p:ext>
            </p:extLst>
          </p:nvPr>
        </p:nvGraphicFramePr>
        <p:xfrm>
          <a:off x="457200" y="698037"/>
          <a:ext cx="8229599" cy="6159963"/>
        </p:xfrm>
        <a:graphic>
          <a:graphicData uri="http://schemas.openxmlformats.org/drawingml/2006/table">
            <a:tbl>
              <a:tblPr/>
              <a:tblGrid>
                <a:gridCol w="3124031"/>
                <a:gridCol w="1276392"/>
                <a:gridCol w="1276392"/>
                <a:gridCol w="1276392"/>
                <a:gridCol w="1276392"/>
              </a:tblGrid>
              <a:tr h="211390">
                <a:tc>
                  <a:txBody>
                    <a:bodyPr/>
                    <a:lstStyle/>
                    <a:p>
                      <a:pPr marL="0" marR="0" algn="ct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(1)</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(2)</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(3)</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(4)</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4283">
                <a:tc>
                  <a:txBody>
                    <a:bodyPr/>
                    <a:lstStyle/>
                    <a:p>
                      <a:pPr marL="0" marR="0" algn="ctr">
                        <a:spcBef>
                          <a:spcPts val="0"/>
                        </a:spcBef>
                        <a:spcAft>
                          <a:spcPts val="0"/>
                        </a:spcAft>
                      </a:pPr>
                      <a:r>
                        <a:rPr lang="en-US" sz="1400" b="1" dirty="0">
                          <a:latin typeface="Times New Roman"/>
                          <a:ea typeface="Calibri"/>
                          <a:cs typeface="Times New Roman"/>
                        </a:rPr>
                        <a:t>Main </a:t>
                      </a:r>
                      <a:r>
                        <a:rPr lang="en-US" sz="1400" b="1" dirty="0" err="1">
                          <a:latin typeface="Times New Roman"/>
                          <a:ea typeface="Calibri"/>
                          <a:cs typeface="Times New Roman"/>
                        </a:rPr>
                        <a:t>regressor</a:t>
                      </a:r>
                      <a:r>
                        <a:rPr lang="en-US" sz="1400" b="1" dirty="0">
                          <a:latin typeface="Times New Roman"/>
                          <a:ea typeface="Calibri"/>
                          <a:cs typeface="Times New Roman"/>
                        </a:rPr>
                        <a:t>:</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Years of agriculture</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Ancestry-adjusted years of agriculture</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State history</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Ancestry-adjusted state history</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b="1" dirty="0">
                          <a:latin typeface="Times New Roman"/>
                          <a:ea typeface="Calibri"/>
                          <a:cs typeface="Times New Roman"/>
                        </a:rPr>
                        <a:t>Years of agriculture</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a:latin typeface="Times New Roman"/>
                          <a:ea typeface="Calibri"/>
                          <a:cs typeface="Times New Roman"/>
                        </a:rPr>
                        <a:t>0.019</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211390">
                <a:tc>
                  <a:txBody>
                    <a:bodyPr/>
                    <a:lstStyle/>
                    <a:p>
                      <a:pPr marL="0" marR="0">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dirty="0">
                          <a:latin typeface="Times New Roman"/>
                          <a:ea typeface="Calibri"/>
                          <a:cs typeface="Times New Roman"/>
                        </a:rPr>
                        <a:t>(0.535)</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b="1" dirty="0">
                          <a:latin typeface="Times New Roman"/>
                          <a:ea typeface="Calibri"/>
                          <a:cs typeface="Times New Roman"/>
                        </a:rPr>
                        <a:t>Ancestry-adjusted years </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a:latin typeface="Times New Roman"/>
                          <a:ea typeface="Calibri"/>
                          <a:cs typeface="Times New Roman"/>
                        </a:rPr>
                        <a:t>0.099</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1390">
                <a:tc>
                  <a:txBody>
                    <a:bodyPr/>
                    <a:lstStyle/>
                    <a:p>
                      <a:pPr marL="0" marR="0">
                        <a:spcBef>
                          <a:spcPts val="0"/>
                        </a:spcBef>
                        <a:spcAft>
                          <a:spcPts val="0"/>
                        </a:spcAft>
                      </a:pPr>
                      <a:r>
                        <a:rPr lang="en-US" sz="1400" b="1" dirty="0">
                          <a:latin typeface="Times New Roman"/>
                          <a:ea typeface="Calibri"/>
                          <a:cs typeface="Times New Roman"/>
                        </a:rPr>
                        <a:t>of agriculture</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dirty="0">
                          <a:latin typeface="Times New Roman"/>
                          <a:ea typeface="Calibri"/>
                          <a:cs typeface="Times New Roman"/>
                        </a:rPr>
                        <a:t>(2.347)**</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b="1" dirty="0">
                          <a:latin typeface="Times New Roman"/>
                          <a:ea typeface="Calibri"/>
                          <a:cs typeface="Times New Roman"/>
                        </a:rPr>
                        <a:t>State history</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dirty="0">
                          <a:latin typeface="Times New Roman"/>
                          <a:ea typeface="Calibri"/>
                          <a:cs typeface="Times New Roman"/>
                        </a:rPr>
                        <a:t>0.074</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1390">
                <a:tc>
                  <a:txBody>
                    <a:bodyPr/>
                    <a:lstStyle/>
                    <a:p>
                      <a:pPr marL="0" marR="0">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dirty="0">
                          <a:latin typeface="Times New Roman"/>
                          <a:ea typeface="Calibri"/>
                          <a:cs typeface="Times New Roman"/>
                        </a:rPr>
                        <a:t>(0.245)</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b="1" dirty="0">
                          <a:latin typeface="Times New Roman"/>
                          <a:ea typeface="Calibri"/>
                          <a:cs typeface="Times New Roman"/>
                        </a:rPr>
                        <a:t>Ancestry-adjusted state </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dirty="0">
                          <a:latin typeface="Times New Roman"/>
                          <a:ea typeface="Calibri"/>
                          <a:cs typeface="Times New Roman"/>
                        </a:rPr>
                        <a:t>1.217</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37712">
                <a:tc>
                  <a:txBody>
                    <a:bodyPr/>
                    <a:lstStyle/>
                    <a:p>
                      <a:pPr marL="0" marR="0">
                        <a:spcBef>
                          <a:spcPts val="0"/>
                        </a:spcBef>
                        <a:spcAft>
                          <a:spcPts val="0"/>
                        </a:spcAft>
                      </a:pPr>
                      <a:r>
                        <a:rPr lang="en-US" sz="1400" b="1" dirty="0" smtClean="0">
                          <a:latin typeface="Times New Roman"/>
                          <a:ea typeface="Calibri"/>
                          <a:cs typeface="Times New Roman"/>
                        </a:rPr>
                        <a:t>History</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dirty="0">
                          <a:latin typeface="Times New Roman"/>
                          <a:ea typeface="Calibri"/>
                          <a:cs typeface="Times New Roman"/>
                        </a:rPr>
                        <a:t>(3.306)***</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dirty="0">
                          <a:latin typeface="Times New Roman"/>
                          <a:ea typeface="Calibri"/>
                          <a:cs typeface="Times New Roman"/>
                        </a:rPr>
                        <a:t>Absolute </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0.042</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0.040</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0.047</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0.046</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37712">
                <a:tc>
                  <a:txBody>
                    <a:bodyPr/>
                    <a:lstStyle/>
                    <a:p>
                      <a:pPr marL="0" marR="0">
                        <a:spcBef>
                          <a:spcPts val="0"/>
                        </a:spcBef>
                        <a:spcAft>
                          <a:spcPts val="0"/>
                        </a:spcAft>
                      </a:pPr>
                      <a:r>
                        <a:rPr lang="en-US" sz="1400">
                          <a:latin typeface="Times New Roman"/>
                          <a:ea typeface="Calibri"/>
                          <a:cs typeface="Times New Roman"/>
                        </a:rPr>
                        <a:t>latitude</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(6.120)***</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(6.168)***</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(7.483)***</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(7.313)***</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a:latin typeface="Times New Roman"/>
                          <a:ea typeface="Calibri"/>
                          <a:cs typeface="Times New Roman"/>
                        </a:rPr>
                        <a:t>% land area </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-0.188</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-0.148</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0.061</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0.269</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1390">
                <a:tc>
                  <a:txBody>
                    <a:bodyPr/>
                    <a:lstStyle/>
                    <a:p>
                      <a:pPr marL="0" marR="0">
                        <a:spcBef>
                          <a:spcPts val="0"/>
                        </a:spcBef>
                        <a:spcAft>
                          <a:spcPts val="0"/>
                        </a:spcAft>
                      </a:pPr>
                      <a:r>
                        <a:rPr lang="en-US" sz="1400">
                          <a:latin typeface="Times New Roman"/>
                          <a:ea typeface="Calibri"/>
                          <a:cs typeface="Times New Roman"/>
                        </a:rPr>
                        <a:t>in the tropics</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(0.592)</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(0.502)</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(0.200)</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(0.914)</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a:latin typeface="Times New Roman"/>
                          <a:ea typeface="Calibri"/>
                          <a:cs typeface="Times New Roman"/>
                        </a:rPr>
                        <a:t>Landlocked </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-0.753</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-0.671</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-0.697</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-0.555</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37712">
                <a:tc>
                  <a:txBody>
                    <a:bodyPr/>
                    <a:lstStyle/>
                    <a:p>
                      <a:pPr marL="0" marR="0">
                        <a:spcBef>
                          <a:spcPts val="0"/>
                        </a:spcBef>
                        <a:spcAft>
                          <a:spcPts val="0"/>
                        </a:spcAft>
                      </a:pPr>
                      <a:r>
                        <a:rPr lang="en-US" sz="1400">
                          <a:latin typeface="Times New Roman"/>
                          <a:ea typeface="Calibri"/>
                          <a:cs typeface="Times New Roman"/>
                        </a:rPr>
                        <a:t>dummy</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(4.354)***</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(3.847)***</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(4.122)***</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(3.201)***</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a:latin typeface="Times New Roman"/>
                          <a:ea typeface="Calibri"/>
                          <a:cs typeface="Times New Roman"/>
                        </a:rPr>
                        <a:t>Island </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0.681</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0.562</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0.531</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0.503</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1390">
                <a:tc>
                  <a:txBody>
                    <a:bodyPr/>
                    <a:lstStyle/>
                    <a:p>
                      <a:pPr marL="0" marR="0">
                        <a:spcBef>
                          <a:spcPts val="0"/>
                        </a:spcBef>
                        <a:spcAft>
                          <a:spcPts val="0"/>
                        </a:spcAft>
                      </a:pPr>
                      <a:r>
                        <a:rPr lang="en-US" sz="1400">
                          <a:latin typeface="Times New Roman"/>
                          <a:ea typeface="Calibri"/>
                          <a:cs typeface="Times New Roman"/>
                        </a:rPr>
                        <a:t>dummy</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(2.550)**</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(2.555)**</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(2.216)**</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(2.338)**</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a:latin typeface="Times New Roman"/>
                          <a:ea typeface="Calibri"/>
                          <a:cs typeface="Times New Roman"/>
                        </a:rPr>
                        <a:t>Constant</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7.699</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7.270</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7.458</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6.773</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37712">
                <a:tc>
                  <a:txBody>
                    <a:bodyPr/>
                    <a:lstStyle/>
                    <a:p>
                      <a:pPr marL="0" marR="0">
                        <a:spcBef>
                          <a:spcPts val="0"/>
                        </a:spcBef>
                        <a:spcAft>
                          <a:spcPts val="0"/>
                        </a:spcAft>
                      </a:pPr>
                      <a:endParaRPr lang="en-US" sz="1400">
                        <a:latin typeface="Times New Roman"/>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(22.429)***</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(21.455)***</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(22.338)***</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(19.539)***</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337712">
                <a:tc>
                  <a:txBody>
                    <a:bodyPr/>
                    <a:lstStyle/>
                    <a:p>
                      <a:pPr marL="0" marR="0">
                        <a:spcBef>
                          <a:spcPts val="0"/>
                        </a:spcBef>
                        <a:spcAft>
                          <a:spcPts val="0"/>
                        </a:spcAft>
                      </a:pPr>
                      <a:r>
                        <a:rPr lang="en-US" sz="1400">
                          <a:latin typeface="Times New Roman"/>
                          <a:ea typeface="Calibri"/>
                          <a:cs typeface="Times New Roman"/>
                        </a:rPr>
                        <a:t>Beta coefficients on the bold variable</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3.75%</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17.23%</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1.50%</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21.59%</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a:latin typeface="Times New Roman"/>
                          <a:ea typeface="Calibri"/>
                          <a:cs typeface="Times New Roman"/>
                        </a:rPr>
                        <a:t>Observations</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150</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148</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136</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135</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390">
                <a:tc>
                  <a:txBody>
                    <a:bodyPr/>
                    <a:lstStyle/>
                    <a:p>
                      <a:pPr marL="0" marR="0">
                        <a:spcBef>
                          <a:spcPts val="0"/>
                        </a:spcBef>
                        <a:spcAft>
                          <a:spcPts val="0"/>
                        </a:spcAft>
                      </a:pPr>
                      <a:r>
                        <a:rPr lang="en-US" sz="1400" dirty="0">
                          <a:latin typeface="Times New Roman"/>
                          <a:ea typeface="Calibri"/>
                          <a:cs typeface="Times New Roman"/>
                        </a:rPr>
                        <a:t>R-squared</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0.475</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0.523</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0.558</a:t>
                      </a:r>
                      <a:endParaRPr lang="en-US" sz="140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0.588</a:t>
                      </a:r>
                      <a:endParaRPr lang="en-US" sz="1400" dirty="0">
                        <a:latin typeface="Consolas"/>
                        <a:ea typeface="Calibri"/>
                        <a:cs typeface="Times New Roman"/>
                      </a:endParaRPr>
                    </a:p>
                  </a:txBody>
                  <a:tcPr marL="63373" marR="63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1243418" y="0"/>
            <a:ext cx="6957289" cy="707886"/>
          </a:xfrm>
          <a:prstGeom prst="rect">
            <a:avLst/>
          </a:prstGeom>
          <a:noFill/>
        </p:spPr>
        <p:txBody>
          <a:bodyPr wrap="none" rtlCol="0">
            <a:spAutoFit/>
          </a:bodyPr>
          <a:lstStyle/>
          <a:p>
            <a:pPr algn="ctr"/>
            <a:r>
              <a:rPr lang="en-US" sz="2000" dirty="0" smtClean="0">
                <a:solidFill>
                  <a:srgbClr val="002060"/>
                </a:solidFill>
                <a:latin typeface="Times New Roman" pitchFamily="18" charset="0"/>
                <a:cs typeface="Times New Roman" pitchFamily="18" charset="0"/>
              </a:rPr>
              <a:t>Table 5 – The History of Populations and Economic Development</a:t>
            </a:r>
          </a:p>
          <a:p>
            <a:pPr algn="ctr"/>
            <a:r>
              <a:rPr lang="en-US" sz="2000" dirty="0" smtClean="0">
                <a:solidFill>
                  <a:srgbClr val="002060"/>
                </a:solidFill>
                <a:latin typeface="Times New Roman" pitchFamily="18" charset="0"/>
                <a:cs typeface="Times New Roman" pitchFamily="18" charset="0"/>
              </a:rPr>
              <a:t>(Dependent variable: log per capita income, 2005)</a:t>
            </a:r>
            <a:endParaRPr lang="en-US" sz="2000" dirty="0">
              <a:solidFill>
                <a:srgbClr val="002060"/>
              </a:solidFill>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8308321"/>
              </p:ext>
            </p:extLst>
          </p:nvPr>
        </p:nvGraphicFramePr>
        <p:xfrm>
          <a:off x="152400" y="914400"/>
          <a:ext cx="8778240" cy="5138928"/>
        </p:xfrm>
        <a:graphic>
          <a:graphicData uri="http://schemas.openxmlformats.org/drawingml/2006/table">
            <a:tbl>
              <a:tblPr/>
              <a:tblGrid>
                <a:gridCol w="3016767"/>
                <a:gridCol w="1138955"/>
                <a:gridCol w="1205653"/>
                <a:gridCol w="1138955"/>
                <a:gridCol w="1138955"/>
                <a:gridCol w="1138955"/>
              </a:tblGrid>
              <a:tr h="283464">
                <a:tc>
                  <a:txBody>
                    <a:bodyPr/>
                    <a:lstStyle/>
                    <a:p>
                      <a:pPr marL="0" marR="0" algn="ctr">
                        <a:spcBef>
                          <a:spcPts val="0"/>
                        </a:spcBef>
                        <a:spcAft>
                          <a:spcPts val="0"/>
                        </a:spcAft>
                      </a:pP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(1)</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(2)</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(3)</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(4)</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(5)</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7320">
                <a:tc>
                  <a:txBody>
                    <a:bodyPr/>
                    <a:lstStyle/>
                    <a:p>
                      <a:pPr marL="0" marR="0" algn="ctr">
                        <a:spcBef>
                          <a:spcPts val="0"/>
                        </a:spcBef>
                        <a:spcAft>
                          <a:spcPts val="0"/>
                        </a:spcAft>
                      </a:pPr>
                      <a:r>
                        <a:rPr lang="en-US" sz="1600" b="1" dirty="0">
                          <a:latin typeface="Times New Roman"/>
                          <a:ea typeface="Calibri"/>
                          <a:cs typeface="Times New Roman"/>
                        </a:rPr>
                        <a:t>Main </a:t>
                      </a:r>
                      <a:r>
                        <a:rPr lang="en-US" sz="1600" b="1" dirty="0" err="1">
                          <a:latin typeface="Times New Roman"/>
                          <a:ea typeface="Calibri"/>
                          <a:cs typeface="Times New Roman"/>
                        </a:rPr>
                        <a:t>regressor</a:t>
                      </a:r>
                      <a:r>
                        <a:rPr lang="en-US" sz="1600" b="1" dirty="0">
                          <a:latin typeface="Times New Roman"/>
                          <a:ea typeface="Calibri"/>
                          <a:cs typeface="Times New Roman"/>
                        </a:rPr>
                        <a:t>:</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Share of Europeans</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Sample with less than 30% of Europeans</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Control </a:t>
                      </a:r>
                      <a:r>
                        <a:rPr lang="en-US" sz="1600" b="1" dirty="0" smtClean="0">
                          <a:latin typeface="Times New Roman"/>
                          <a:ea typeface="Calibri"/>
                          <a:cs typeface="Times New Roman"/>
                        </a:rPr>
                        <a:t>for years </a:t>
                      </a:r>
                      <a:r>
                        <a:rPr lang="en-US" sz="1600" b="1" dirty="0">
                          <a:latin typeface="Times New Roman"/>
                          <a:ea typeface="Calibri"/>
                          <a:cs typeface="Times New Roman"/>
                        </a:rPr>
                        <a:t>of agriculture</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Control </a:t>
                      </a:r>
                      <a:r>
                        <a:rPr lang="en-US" sz="1600" b="1" dirty="0" smtClean="0">
                          <a:latin typeface="Times New Roman"/>
                          <a:ea typeface="Calibri"/>
                          <a:cs typeface="Times New Roman"/>
                        </a:rPr>
                        <a:t>for state </a:t>
                      </a:r>
                      <a:r>
                        <a:rPr lang="en-US" sz="1600" b="1" dirty="0">
                          <a:latin typeface="Times New Roman"/>
                          <a:ea typeface="Calibri"/>
                          <a:cs typeface="Times New Roman"/>
                        </a:rPr>
                        <a:t>history</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Control for genetic distance</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0416">
                <a:tc>
                  <a:txBody>
                    <a:bodyPr/>
                    <a:lstStyle/>
                    <a:p>
                      <a:pPr marL="0" marR="0">
                        <a:spcBef>
                          <a:spcPts val="0"/>
                        </a:spcBef>
                        <a:spcAft>
                          <a:spcPts val="0"/>
                        </a:spcAft>
                      </a:pPr>
                      <a:r>
                        <a:rPr lang="en-US" sz="1600" dirty="0">
                          <a:latin typeface="Times New Roman"/>
                          <a:ea typeface="Calibri"/>
                          <a:cs typeface="Times New Roman"/>
                        </a:rPr>
                        <a:t>Share of </a:t>
                      </a:r>
                      <a:r>
                        <a:rPr lang="en-US" sz="1600" dirty="0" smtClean="0">
                          <a:latin typeface="Times New Roman"/>
                          <a:ea typeface="Calibri"/>
                          <a:cs typeface="Times New Roman"/>
                        </a:rPr>
                        <a:t>Europeans descendants, </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1" dirty="0">
                          <a:latin typeface="Times New Roman"/>
                          <a:ea typeface="Calibri"/>
                          <a:cs typeface="Times New Roman"/>
                        </a:rPr>
                        <a:t>1.058</a:t>
                      </a:r>
                      <a:endParaRPr lang="en-US" sz="1600" b="1"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1" dirty="0">
                          <a:latin typeface="Times New Roman"/>
                          <a:ea typeface="Calibri"/>
                          <a:cs typeface="Times New Roman"/>
                        </a:rPr>
                        <a:t>2.892</a:t>
                      </a:r>
                      <a:endParaRPr lang="en-US" sz="1600" b="1"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1">
                          <a:latin typeface="Times New Roman"/>
                          <a:ea typeface="Calibri"/>
                          <a:cs typeface="Times New Roman"/>
                        </a:rPr>
                        <a:t>1.079</a:t>
                      </a:r>
                      <a:endParaRPr lang="en-US" sz="1600" b="1">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1">
                          <a:latin typeface="Times New Roman"/>
                          <a:ea typeface="Calibri"/>
                          <a:cs typeface="Times New Roman"/>
                        </a:rPr>
                        <a:t>1.108</a:t>
                      </a:r>
                      <a:endParaRPr lang="en-US" sz="1600" b="1">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1">
                          <a:latin typeface="Times New Roman"/>
                          <a:ea typeface="Calibri"/>
                          <a:cs typeface="Times New Roman"/>
                        </a:rPr>
                        <a:t>0.863</a:t>
                      </a:r>
                      <a:endParaRPr lang="en-US" sz="1600" b="1">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r>
                        <a:rPr lang="en-US" sz="1600">
                          <a:latin typeface="Times New Roman"/>
                          <a:ea typeface="Calibri"/>
                          <a:cs typeface="Times New Roman"/>
                        </a:rPr>
                        <a:t>per Putterman and Weil</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1">
                          <a:latin typeface="Times New Roman"/>
                          <a:ea typeface="Calibri"/>
                          <a:cs typeface="Times New Roman"/>
                        </a:rPr>
                        <a:t>(4.743)***</a:t>
                      </a:r>
                      <a:endParaRPr lang="en-US" sz="1600" b="1">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1" dirty="0">
                          <a:latin typeface="Times New Roman"/>
                          <a:ea typeface="Calibri"/>
                          <a:cs typeface="Times New Roman"/>
                        </a:rPr>
                        <a:t>(3.506)***</a:t>
                      </a:r>
                      <a:endParaRPr lang="en-US" sz="1600" b="1"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1" dirty="0">
                          <a:latin typeface="Times New Roman"/>
                          <a:ea typeface="Calibri"/>
                          <a:cs typeface="Times New Roman"/>
                        </a:rPr>
                        <a:t>(4.782)***</a:t>
                      </a:r>
                      <a:endParaRPr lang="en-US" sz="1600" b="1"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1" dirty="0">
                          <a:latin typeface="Times New Roman"/>
                          <a:ea typeface="Calibri"/>
                          <a:cs typeface="Times New Roman"/>
                        </a:rPr>
                        <a:t>(5.519)***</a:t>
                      </a:r>
                      <a:endParaRPr lang="en-US" sz="1600" b="1"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1" dirty="0">
                          <a:latin typeface="Times New Roman"/>
                          <a:ea typeface="Calibri"/>
                          <a:cs typeface="Times New Roman"/>
                        </a:rPr>
                        <a:t>(3.601)***</a:t>
                      </a:r>
                      <a:endParaRPr lang="en-US" sz="1600" b="1"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Ancestry-adjusted years of </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0.105</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r>
                        <a:rPr lang="en-US" sz="1600">
                          <a:latin typeface="Times New Roman"/>
                          <a:ea typeface="Calibri"/>
                          <a:cs typeface="Times New Roman"/>
                        </a:rPr>
                        <a:t>agriculture, in thousands</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(2.696)***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Ancestry-adjusted state history</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1.089</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(3.108)***</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Fst genetic distance to the USA, </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-4.576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r>
                        <a:rPr lang="en-US" sz="1600">
                          <a:latin typeface="Times New Roman"/>
                          <a:ea typeface="Calibri"/>
                          <a:cs typeface="Times New Roman"/>
                        </a:rPr>
                        <a:t>weighted</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(2.341)**</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Constant</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8.064</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7.853</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7.676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7.195</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8.637</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3088">
                <a:tc>
                  <a:txBody>
                    <a:bodyPr/>
                    <a:lstStyle/>
                    <a:p>
                      <a:pPr marL="0" marR="0">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(24.338)***</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(17.030)***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(21.984)***</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(21.594)***</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(20.941)***</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Observations</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150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92</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147</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134</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149</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R-squared</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0.526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0.340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0.580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0.656</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0.545</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1524000" y="76200"/>
            <a:ext cx="6248400" cy="707886"/>
          </a:xfrm>
          <a:prstGeom prst="rect">
            <a:avLst/>
          </a:prstGeom>
          <a:noFill/>
        </p:spPr>
        <p:txBody>
          <a:bodyPr wrap="square" rtlCol="0">
            <a:spAutoFit/>
          </a:bodyPr>
          <a:lstStyle/>
          <a:p>
            <a:pPr algn="ctr"/>
            <a:r>
              <a:rPr lang="en-US" sz="2000" dirty="0" smtClean="0">
                <a:solidFill>
                  <a:srgbClr val="002060"/>
                </a:solidFill>
                <a:latin typeface="Times New Roman" pitchFamily="18" charset="0"/>
                <a:cs typeface="Times New Roman" pitchFamily="18" charset="0"/>
              </a:rPr>
              <a:t>Table 6 – Europeans and Development</a:t>
            </a:r>
          </a:p>
          <a:p>
            <a:pPr algn="ctr"/>
            <a:r>
              <a:rPr lang="en-US" sz="2000" dirty="0" smtClean="0">
                <a:solidFill>
                  <a:srgbClr val="002060"/>
                </a:solidFill>
                <a:latin typeface="Times New Roman" pitchFamily="18" charset="0"/>
                <a:cs typeface="Times New Roman" pitchFamily="18" charset="0"/>
              </a:rPr>
              <a:t>(dependent variable: log per capita income, 2005)</a:t>
            </a:r>
            <a:endParaRPr lang="en-US" sz="2000" dirty="0">
              <a:solidFill>
                <a:srgbClr val="002060"/>
              </a:solidFill>
              <a:latin typeface="Times New Roman" pitchFamily="18" charset="0"/>
              <a:cs typeface="Times New Roman" pitchFamily="18" charset="0"/>
            </a:endParaRPr>
          </a:p>
        </p:txBody>
      </p:sp>
      <p:sp>
        <p:nvSpPr>
          <p:cNvPr id="4" name="TextBox 3"/>
          <p:cNvSpPr txBox="1"/>
          <p:nvPr/>
        </p:nvSpPr>
        <p:spPr>
          <a:xfrm>
            <a:off x="152400" y="6488668"/>
            <a:ext cx="48768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(Geography controls included, not reported)</a:t>
            </a:r>
            <a:endParaRPr lang="en-US" sz="1600" dirty="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152400"/>
            <a:ext cx="8229600" cy="838200"/>
          </a:xfrm>
        </p:spPr>
        <p:txBody>
          <a:bodyPr/>
          <a:lstStyle/>
          <a:p>
            <a:r>
              <a:rPr lang="en-US" sz="4000" dirty="0" smtClean="0">
                <a:solidFill>
                  <a:schemeClr val="accent2">
                    <a:lumMod val="50000"/>
                  </a:schemeClr>
                </a:solidFill>
                <a:latin typeface="Times New Roman" pitchFamily="18" charset="0"/>
                <a:cs typeface="Times New Roman" pitchFamily="18" charset="0"/>
              </a:rPr>
              <a:t>Lessons from Putterman-Weil (1)</a:t>
            </a:r>
          </a:p>
        </p:txBody>
      </p:sp>
      <p:sp>
        <p:nvSpPr>
          <p:cNvPr id="35843" name="Content Placeholder 9"/>
          <p:cNvSpPr>
            <a:spLocks noGrp="1"/>
          </p:cNvSpPr>
          <p:nvPr>
            <p:ph idx="1"/>
          </p:nvPr>
        </p:nvSpPr>
        <p:spPr>
          <a:xfrm>
            <a:off x="381000" y="1066800"/>
            <a:ext cx="8458200" cy="5410200"/>
          </a:xfrm>
        </p:spPr>
        <p:txBody>
          <a:bodyPr/>
          <a:lstStyle/>
          <a:p>
            <a:r>
              <a:rPr lang="en-US" sz="2800" dirty="0" smtClean="0">
                <a:latin typeface="Times New Roman" pitchFamily="18" charset="0"/>
                <a:cs typeface="Times New Roman" pitchFamily="18" charset="0"/>
              </a:rPr>
              <a:t>Historical factors – experience with settled agriculture and with formal political institutions, going back thousands of years – predict current income per capita.</a:t>
            </a:r>
          </a:p>
          <a:p>
            <a:r>
              <a:rPr lang="en-US" sz="2800" dirty="0" smtClean="0">
                <a:latin typeface="Times New Roman" pitchFamily="18" charset="0"/>
                <a:cs typeface="Times New Roman" pitchFamily="18" charset="0"/>
              </a:rPr>
              <a:t>It is a </a:t>
            </a:r>
            <a:r>
              <a:rPr lang="en-US" sz="2800" i="1" dirty="0" smtClean="0">
                <a:latin typeface="Times New Roman" pitchFamily="18" charset="0"/>
                <a:cs typeface="Times New Roman" pitchFamily="18" charset="0"/>
              </a:rPr>
              <a:t>population’s</a:t>
            </a:r>
            <a:r>
              <a:rPr lang="en-US" sz="2800" dirty="0" smtClean="0">
                <a:latin typeface="Times New Roman" pitchFamily="18" charset="0"/>
                <a:cs typeface="Times New Roman" pitchFamily="18" charset="0"/>
              </a:rPr>
              <a:t> history, not a </a:t>
            </a:r>
            <a:r>
              <a:rPr lang="en-US" sz="2800" i="1" dirty="0" smtClean="0">
                <a:latin typeface="Times New Roman" pitchFamily="18" charset="0"/>
                <a:cs typeface="Times New Roman" pitchFamily="18" charset="0"/>
              </a:rPr>
              <a:t>location’s</a:t>
            </a:r>
            <a:r>
              <a:rPr lang="en-US" sz="2800" dirty="0" smtClean="0">
                <a:latin typeface="Times New Roman" pitchFamily="18" charset="0"/>
                <a:cs typeface="Times New Roman" pitchFamily="18" charset="0"/>
              </a:rPr>
              <a:t> history, that matters most.</a:t>
            </a:r>
          </a:p>
          <a:p>
            <a:r>
              <a:rPr lang="en-US" sz="2800" dirty="0" smtClean="0">
                <a:latin typeface="Times New Roman" pitchFamily="18" charset="0"/>
                <a:cs typeface="Times New Roman" pitchFamily="18" charset="0"/>
              </a:rPr>
              <a:t>Having a large population of European ancestry confers a strong advantage in development:</a:t>
            </a:r>
          </a:p>
          <a:p>
            <a:pPr lvl="1"/>
            <a:r>
              <a:rPr lang="en-US" sz="2400" dirty="0" smtClean="0">
                <a:latin typeface="Times New Roman" pitchFamily="18" charset="0"/>
                <a:cs typeface="Times New Roman" pitchFamily="18" charset="0"/>
              </a:rPr>
              <a:t>A variable capturing the extent of European ancestry accounts for 41% of variation in per capita income.</a:t>
            </a:r>
          </a:p>
          <a:p>
            <a:r>
              <a:rPr lang="en-US" sz="2800" dirty="0" smtClean="0">
                <a:latin typeface="Times New Roman" pitchFamily="18" charset="0"/>
                <a:cs typeface="Times New Roman" pitchFamily="18" charset="0"/>
              </a:rPr>
              <a:t>This helps reconcile some of Diamond’s observations with the observation that there has been a reversal of fortune among former colonies.</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24</a:t>
            </a:fld>
            <a:endParaRPr lang="en-US"/>
          </a:p>
        </p:txBody>
      </p:sp>
    </p:spTree>
    <p:custDataLst>
      <p:tags r:id="rId1"/>
    </p:custDataLst>
    <p:extLst>
      <p:ext uri="{BB962C8B-B14F-4D97-AF65-F5344CB8AC3E}">
        <p14:creationId xmlns:p14="http://schemas.microsoft.com/office/powerpoint/2010/main" val="1515606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152400"/>
            <a:ext cx="8229600" cy="838200"/>
          </a:xfrm>
        </p:spPr>
        <p:txBody>
          <a:bodyPr/>
          <a:lstStyle/>
          <a:p>
            <a:r>
              <a:rPr lang="en-US" sz="4000" dirty="0" smtClean="0">
                <a:solidFill>
                  <a:schemeClr val="accent2">
                    <a:lumMod val="50000"/>
                  </a:schemeClr>
                </a:solidFill>
                <a:latin typeface="Times New Roman" pitchFamily="18" charset="0"/>
                <a:cs typeface="Times New Roman" pitchFamily="18" charset="0"/>
              </a:rPr>
              <a:t>Lessons from Putterman-Weil (2)</a:t>
            </a:r>
          </a:p>
        </p:txBody>
      </p:sp>
      <p:sp>
        <p:nvSpPr>
          <p:cNvPr id="36867" name="Content Placeholder 9"/>
          <p:cNvSpPr>
            <a:spLocks noGrp="1"/>
          </p:cNvSpPr>
          <p:nvPr>
            <p:ph idx="1"/>
          </p:nvPr>
        </p:nvSpPr>
        <p:spPr>
          <a:xfrm>
            <a:off x="381000" y="1066800"/>
            <a:ext cx="8458200" cy="5181600"/>
          </a:xfrm>
        </p:spPr>
        <p:txBody>
          <a:bodyPr/>
          <a:lstStyle/>
          <a:p>
            <a:r>
              <a:rPr lang="en-US" sz="2800" dirty="0" smtClean="0">
                <a:latin typeface="Times New Roman" pitchFamily="18" charset="0"/>
                <a:cs typeface="Times New Roman" pitchFamily="18" charset="0"/>
              </a:rPr>
              <a:t>Quoting PW: </a:t>
            </a:r>
          </a:p>
          <a:p>
            <a:pPr lvl="1"/>
            <a:r>
              <a:rPr lang="en-US" sz="2400" dirty="0" smtClean="0">
                <a:latin typeface="Times New Roman" pitchFamily="18" charset="0"/>
                <a:cs typeface="Times New Roman" pitchFamily="18" charset="0"/>
              </a:rPr>
              <a:t>“people who moved from one region to another carried the human capabilities built up in that area with them” </a:t>
            </a:r>
          </a:p>
          <a:p>
            <a:pPr lvl="1"/>
            <a:r>
              <a:rPr lang="en-US" sz="2400" dirty="0" smtClean="0">
                <a:latin typeface="Times New Roman" pitchFamily="18" charset="0"/>
                <a:cs typeface="Times New Roman" pitchFamily="18" charset="0"/>
              </a:rPr>
              <a:t>“Europeans and to some extent East and South Asians carried their historically bequeathed human capital with them to the Americas, Australia, Malaysia, and elsewhere”</a:t>
            </a:r>
          </a:p>
          <a:p>
            <a:r>
              <a:rPr lang="en-US" sz="2800" dirty="0" smtClean="0">
                <a:latin typeface="Times New Roman" pitchFamily="18" charset="0"/>
                <a:cs typeface="Times New Roman" pitchFamily="18" charset="0"/>
              </a:rPr>
              <a:t>Human ancestry matters, </a:t>
            </a:r>
          </a:p>
          <a:p>
            <a:r>
              <a:rPr lang="en-US" sz="2800" dirty="0" smtClean="0">
                <a:latin typeface="Times New Roman" pitchFamily="18" charset="0"/>
                <a:cs typeface="Times New Roman" pitchFamily="18" charset="0"/>
              </a:rPr>
              <a:t>Factors conducive to development are transmitted along genealogical lines</a:t>
            </a:r>
            <a:r>
              <a:rPr lang="en-US" sz="2800" dirty="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25</a:t>
            </a:fld>
            <a:endParaRPr lang="en-US"/>
          </a:p>
        </p:txBody>
      </p:sp>
    </p:spTree>
    <p:custDataLst>
      <p:tags r:id="rId1"/>
    </p:custDataLst>
    <p:extLst>
      <p:ext uri="{BB962C8B-B14F-4D97-AF65-F5344CB8AC3E}">
        <p14:creationId xmlns:p14="http://schemas.microsoft.com/office/powerpoint/2010/main" val="10395439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0"/>
            <a:ext cx="8229600" cy="944563"/>
          </a:xfrm>
        </p:spPr>
        <p:txBody>
          <a:bodyPr/>
          <a:lstStyle/>
          <a:p>
            <a:pPr eaLnBrk="1" hangingPunct="1"/>
            <a:r>
              <a:rPr lang="en-US" sz="4000" dirty="0" smtClean="0">
                <a:solidFill>
                  <a:schemeClr val="accent2">
                    <a:lumMod val="50000"/>
                  </a:schemeClr>
                </a:solidFill>
                <a:latin typeface="Times New Roman" pitchFamily="18" charset="0"/>
              </a:rPr>
              <a:t>Comin, Easterly and Gong</a:t>
            </a:r>
          </a:p>
        </p:txBody>
      </p:sp>
      <p:sp>
        <p:nvSpPr>
          <p:cNvPr id="39939" name="Rectangle 3"/>
          <p:cNvSpPr>
            <a:spLocks noGrp="1" noChangeArrowheads="1"/>
          </p:cNvSpPr>
          <p:nvPr>
            <p:ph type="body" idx="1"/>
          </p:nvPr>
        </p:nvSpPr>
        <p:spPr>
          <a:xfrm>
            <a:off x="228600" y="1066800"/>
            <a:ext cx="8686800" cy="5334000"/>
          </a:xfrm>
        </p:spPr>
        <p:txBody>
          <a:bodyPr/>
          <a:lstStyle/>
          <a:p>
            <a:pPr eaLnBrk="1" hangingPunct="1">
              <a:spcBef>
                <a:spcPts val="600"/>
              </a:spcBef>
            </a:pPr>
            <a:r>
              <a:rPr lang="en-US" sz="2800" dirty="0" smtClean="0">
                <a:latin typeface="Times New Roman" pitchFamily="18" charset="0"/>
              </a:rPr>
              <a:t>CEG present a dataset of technology adoption in 1,000 BC, 0 AD, 1,500 AD and the </a:t>
            </a:r>
            <a:r>
              <a:rPr lang="en-US" sz="2800" i="1" dirty="0" smtClean="0">
                <a:latin typeface="Times New Roman" pitchFamily="18" charset="0"/>
              </a:rPr>
              <a:t>current </a:t>
            </a:r>
            <a:r>
              <a:rPr lang="en-US" sz="2800" dirty="0" smtClean="0">
                <a:latin typeface="Times New Roman" pitchFamily="18" charset="0"/>
              </a:rPr>
              <a:t>period.</a:t>
            </a:r>
          </a:p>
          <a:p>
            <a:pPr eaLnBrk="1" hangingPunct="1">
              <a:spcBef>
                <a:spcPts val="600"/>
              </a:spcBef>
            </a:pPr>
            <a:r>
              <a:rPr lang="en-US" sz="2800" dirty="0" smtClean="0">
                <a:latin typeface="Times New Roman" pitchFamily="18" charset="0"/>
              </a:rPr>
              <a:t>For 1,000 BC, 0 AD technological adoption is measured along the extensive margin, for 11 separate technologies (e.g. writing, pottery, metal work, bronze or iron weapons…). </a:t>
            </a:r>
          </a:p>
          <a:p>
            <a:pPr eaLnBrk="1" hangingPunct="1">
              <a:spcBef>
                <a:spcPts val="600"/>
              </a:spcBef>
            </a:pPr>
            <a:r>
              <a:rPr lang="en-US" sz="2800" dirty="0" smtClean="0">
                <a:latin typeface="Times New Roman" pitchFamily="18" charset="0"/>
              </a:rPr>
              <a:t>For 1,500 AD technological adoption is also measured along the extensive margin, for 24 separate technologies (e.g. muskets, wheel, compass, block printing…). </a:t>
            </a:r>
          </a:p>
          <a:p>
            <a:pPr eaLnBrk="1" hangingPunct="1">
              <a:spcBef>
                <a:spcPts val="600"/>
              </a:spcBef>
            </a:pPr>
            <a:r>
              <a:rPr lang="en-US" sz="2800" dirty="0" smtClean="0">
                <a:latin typeface="Times New Roman" pitchFamily="18" charset="0"/>
              </a:rPr>
              <a:t>For 10 current technologies, adoption is measured along the </a:t>
            </a:r>
            <a:r>
              <a:rPr lang="en-US" sz="2800" i="1" dirty="0" smtClean="0">
                <a:latin typeface="Times New Roman" pitchFamily="18" charset="0"/>
              </a:rPr>
              <a:t>intensive</a:t>
            </a:r>
            <a:r>
              <a:rPr lang="en-US" sz="2800" dirty="0" smtClean="0">
                <a:latin typeface="Times New Roman" pitchFamily="18" charset="0"/>
              </a:rPr>
              <a:t> margin relative to the US (frontier) – electricity, internet, </a:t>
            </a:r>
            <a:r>
              <a:rPr lang="en-US" sz="2800" dirty="0" err="1" smtClean="0">
                <a:latin typeface="Times New Roman" pitchFamily="18" charset="0"/>
              </a:rPr>
              <a:t>cellphones</a:t>
            </a:r>
            <a:r>
              <a:rPr lang="en-US" sz="2800" dirty="0" smtClean="0">
                <a:latin typeface="Times New Roman" pitchFamily="18" charset="0"/>
              </a:rPr>
              <a:t>, etc…</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26</a:t>
            </a:fld>
            <a:endParaRPr lang="en-US"/>
          </a:p>
        </p:txBody>
      </p:sp>
    </p:spTree>
    <p:custDataLst>
      <p:tags r:id="rId1"/>
    </p:custDataLst>
    <p:extLst>
      <p:ext uri="{BB962C8B-B14F-4D97-AF65-F5344CB8AC3E}">
        <p14:creationId xmlns:p14="http://schemas.microsoft.com/office/powerpoint/2010/main" val="12824050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0"/>
            <a:ext cx="8229600" cy="944563"/>
          </a:xfrm>
        </p:spPr>
        <p:txBody>
          <a:bodyPr/>
          <a:lstStyle/>
          <a:p>
            <a:pPr eaLnBrk="1" hangingPunct="1"/>
            <a:r>
              <a:rPr lang="en-US" sz="4000" dirty="0" smtClean="0">
                <a:solidFill>
                  <a:schemeClr val="accent2">
                    <a:lumMod val="50000"/>
                  </a:schemeClr>
                </a:solidFill>
                <a:latin typeface="Times New Roman" pitchFamily="18" charset="0"/>
              </a:rPr>
              <a:t>Findings</a:t>
            </a:r>
            <a:endParaRPr lang="en-US" sz="3600" dirty="0" smtClean="0">
              <a:solidFill>
                <a:schemeClr val="accent2">
                  <a:lumMod val="50000"/>
                </a:schemeClr>
              </a:solidFill>
              <a:latin typeface="Times New Roman" pitchFamily="18" charset="0"/>
            </a:endParaRPr>
          </a:p>
        </p:txBody>
      </p:sp>
      <p:sp>
        <p:nvSpPr>
          <p:cNvPr id="39939" name="Rectangle 3"/>
          <p:cNvSpPr>
            <a:spLocks noGrp="1" noChangeArrowheads="1"/>
          </p:cNvSpPr>
          <p:nvPr>
            <p:ph type="body" idx="1"/>
          </p:nvPr>
        </p:nvSpPr>
        <p:spPr>
          <a:xfrm>
            <a:off x="381000" y="1066800"/>
            <a:ext cx="8382000" cy="5334000"/>
          </a:xfrm>
        </p:spPr>
        <p:txBody>
          <a:bodyPr/>
          <a:lstStyle/>
          <a:p>
            <a:pPr eaLnBrk="1" hangingPunct="1">
              <a:spcBef>
                <a:spcPts val="600"/>
              </a:spcBef>
            </a:pPr>
            <a:r>
              <a:rPr lang="en-US" sz="2400" dirty="0" smtClean="0">
                <a:latin typeface="Times New Roman" pitchFamily="18" charset="0"/>
              </a:rPr>
              <a:t>Past technological advancement (as far as 1,000 BC) is strongly associated with current economic development.</a:t>
            </a:r>
          </a:p>
          <a:p>
            <a:pPr eaLnBrk="1" hangingPunct="1">
              <a:spcBef>
                <a:spcPts val="600"/>
              </a:spcBef>
            </a:pPr>
            <a:r>
              <a:rPr lang="en-US" sz="2400" dirty="0" smtClean="0">
                <a:latin typeface="Times New Roman" pitchFamily="18" charset="0"/>
              </a:rPr>
              <a:t>Past technological advancement (as far as 1,000 BC) is strongly associated with current technological advancement, but </a:t>
            </a:r>
            <a:r>
              <a:rPr lang="en-US" sz="2400" i="1" dirty="0" smtClean="0">
                <a:latin typeface="Times New Roman" pitchFamily="18" charset="0"/>
              </a:rPr>
              <a:t>only</a:t>
            </a:r>
            <a:r>
              <a:rPr lang="en-US" sz="2400" dirty="0" smtClean="0">
                <a:latin typeface="Times New Roman" pitchFamily="18" charset="0"/>
              </a:rPr>
              <a:t> if controlling for settlement by Europeans.</a:t>
            </a:r>
          </a:p>
          <a:p>
            <a:pPr>
              <a:spcBef>
                <a:spcPts val="600"/>
              </a:spcBef>
            </a:pPr>
            <a:r>
              <a:rPr lang="en-US" sz="2400" dirty="0" smtClean="0">
                <a:latin typeface="Times New Roman" pitchFamily="18" charset="0"/>
                <a:cs typeface="Times New Roman" pitchFamily="18" charset="0"/>
              </a:rPr>
              <a:t>“</a:t>
            </a:r>
            <a:r>
              <a:rPr lang="en-US" sz="2400" dirty="0" smtClean="0">
                <a:solidFill>
                  <a:schemeClr val="tx1"/>
                </a:solidFill>
                <a:latin typeface="Times New Roman" pitchFamily="18" charset="0"/>
                <a:cs typeface="Times New Roman" pitchFamily="18" charset="0"/>
              </a:rPr>
              <a:t>once we control for the most obvious historical example of replacement of the indigenous technology by technologies brought by new settlers, technology in ancient times becomes an even more significant predictor of development today.</a:t>
            </a:r>
            <a:r>
              <a:rPr lang="en-US" sz="2400" dirty="0" smtClean="0">
                <a:latin typeface="Times New Roman" pitchFamily="18" charset="0"/>
                <a:cs typeface="Times New Roman" pitchFamily="18" charset="0"/>
              </a:rPr>
              <a:t>”</a:t>
            </a:r>
          </a:p>
          <a:p>
            <a:pPr>
              <a:spcBef>
                <a:spcPts val="600"/>
              </a:spcBef>
            </a:pPr>
            <a:r>
              <a:rPr lang="en-US" sz="2400" dirty="0" smtClean="0">
                <a:latin typeface="Times New Roman" pitchFamily="18" charset="0"/>
                <a:cs typeface="Times New Roman" pitchFamily="18" charset="0"/>
              </a:rPr>
              <a:t>1,500 AD technological advancement is significantly related to current advancement, whether or not European involvement is controlled for.  What happened to reversals of fortune?</a:t>
            </a:r>
          </a:p>
          <a:p>
            <a:pPr>
              <a:spcBef>
                <a:spcPts val="600"/>
              </a:spcBef>
            </a:pPr>
            <a:r>
              <a:rPr lang="en-US" sz="2400" dirty="0" smtClean="0">
                <a:latin typeface="Times New Roman" pitchFamily="18" charset="0"/>
                <a:cs typeface="Times New Roman" pitchFamily="18" charset="0"/>
              </a:rPr>
              <a:t>Let’s look at some actual regressions…</a:t>
            </a:r>
          </a:p>
          <a:p>
            <a:pPr eaLnBrk="1" hangingPunct="1">
              <a:lnSpc>
                <a:spcPct val="120000"/>
              </a:lnSpc>
              <a:spcBef>
                <a:spcPts val="600"/>
              </a:spcBef>
            </a:pPr>
            <a:endParaRPr lang="en-US" sz="2400" dirty="0" smtClean="0">
              <a:latin typeface="Times New Roman" pitchFamily="18" charset="0"/>
            </a:endParaRP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27</a:t>
            </a:fld>
            <a:endParaRPr lang="en-US"/>
          </a:p>
        </p:txBody>
      </p:sp>
    </p:spTree>
    <p:custDataLst>
      <p:tags r:id="rId1"/>
    </p:custDataLst>
    <p:extLst>
      <p:ext uri="{BB962C8B-B14F-4D97-AF65-F5344CB8AC3E}">
        <p14:creationId xmlns:p14="http://schemas.microsoft.com/office/powerpoint/2010/main" val="3062274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lstStyle/>
          <a:p>
            <a:r>
              <a:rPr lang="en-US" sz="4000" dirty="0" smtClean="0">
                <a:solidFill>
                  <a:schemeClr val="accent2">
                    <a:lumMod val="50000"/>
                  </a:schemeClr>
                </a:solidFill>
                <a:latin typeface="Times New Roman" pitchFamily="18" charset="0"/>
                <a:cs typeface="Times New Roman" pitchFamily="18" charset="0"/>
              </a:rPr>
              <a:t>Technology is Very Time Persistent</a:t>
            </a:r>
            <a:endParaRPr lang="en-US" sz="4000" dirty="0">
              <a:solidFill>
                <a:schemeClr val="accent2">
                  <a:lumMod val="50000"/>
                </a:schemeClr>
              </a:solidFill>
              <a:latin typeface="Times New Roman" pitchFamily="18" charset="0"/>
              <a:cs typeface="Times New Roman" pitchFamily="18" charset="0"/>
            </a:endParaRPr>
          </a:p>
        </p:txBody>
      </p:sp>
      <p:pic>
        <p:nvPicPr>
          <p:cNvPr id="142338" name="Picture 2"/>
          <p:cNvPicPr>
            <a:picLocks noChangeAspect="1" noChangeArrowheads="1"/>
          </p:cNvPicPr>
          <p:nvPr/>
        </p:nvPicPr>
        <p:blipFill>
          <a:blip r:embed="rId4" cstate="print"/>
          <a:srcRect/>
          <a:stretch>
            <a:fillRect/>
          </a:stretch>
        </p:blipFill>
        <p:spPr bwMode="auto">
          <a:xfrm>
            <a:off x="0" y="1600200"/>
            <a:ext cx="8990989" cy="3609240"/>
          </a:xfrm>
          <a:prstGeom prst="rect">
            <a:avLst/>
          </a:prstGeom>
          <a:noFill/>
          <a:ln w="9525">
            <a:noFill/>
            <a:miter lim="800000"/>
            <a:headEnd/>
            <a:tailEnd/>
          </a:ln>
        </p:spPr>
      </p:pic>
      <p:sp>
        <p:nvSpPr>
          <p:cNvPr id="5" name="TextBox 4"/>
          <p:cNvSpPr txBox="1"/>
          <p:nvPr/>
        </p:nvSpPr>
        <p:spPr>
          <a:xfrm>
            <a:off x="1066800" y="5334000"/>
            <a:ext cx="6477000" cy="1015663"/>
          </a:xfrm>
          <a:prstGeom prst="rect">
            <a:avLst/>
          </a:prstGeom>
          <a:noFill/>
        </p:spPr>
        <p:txBody>
          <a:bodyPr wrap="square" rtlCol="0">
            <a:spAutoFit/>
          </a:bodyPr>
          <a:lstStyle/>
          <a:p>
            <a:r>
              <a:rPr lang="en-US" sz="2000" dirty="0" smtClean="0">
                <a:latin typeface="Times New Roman" pitchFamily="18" charset="0"/>
                <a:cs typeface="Times New Roman" pitchFamily="18" charset="0"/>
              </a:rPr>
              <a:t>(correlations would be </a:t>
            </a:r>
            <a:r>
              <a:rPr lang="en-US" sz="2000" i="1" dirty="0" smtClean="0">
                <a:latin typeface="Times New Roman" pitchFamily="18" charset="0"/>
                <a:cs typeface="Times New Roman" pitchFamily="18" charset="0"/>
              </a:rPr>
              <a:t>smaller</a:t>
            </a:r>
            <a:r>
              <a:rPr lang="en-US" sz="2000" dirty="0" smtClean="0">
                <a:latin typeface="Times New Roman" pitchFamily="18" charset="0"/>
                <a:cs typeface="Times New Roman" pitchFamily="18" charset="0"/>
              </a:rPr>
              <a:t> with technology adoption in the current period – we’ll discuss why later – as a preview, it has to do with the Industrial Revolution)</a:t>
            </a:r>
            <a:endParaRPr lang="en-US" sz="2000"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pPr>
              <a:defRPr/>
            </a:pPr>
            <a:fld id="{B47C0252-CCBA-4B0D-A319-AC11173A5070}" type="slidenum">
              <a:rPr lang="en-US" smtClean="0"/>
              <a:pPr>
                <a:defRPr/>
              </a:pPr>
              <a:t>28</a:t>
            </a:fld>
            <a:endParaRPr lang="en-US"/>
          </a:p>
        </p:txBody>
      </p:sp>
    </p:spTree>
    <p:custDataLst>
      <p:tags r:id="rId1"/>
    </p:custDataLst>
    <p:extLst>
      <p:ext uri="{BB962C8B-B14F-4D97-AF65-F5344CB8AC3E}">
        <p14:creationId xmlns:p14="http://schemas.microsoft.com/office/powerpoint/2010/main" val="9337508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p:cNvPicPr>
            <a:picLocks noChangeAspect="1" noChangeArrowheads="1"/>
          </p:cNvPicPr>
          <p:nvPr/>
        </p:nvPicPr>
        <p:blipFill>
          <a:blip r:embed="rId4" cstate="print"/>
          <a:srcRect/>
          <a:stretch>
            <a:fillRect/>
          </a:stretch>
        </p:blipFill>
        <p:spPr bwMode="auto">
          <a:xfrm rot="5400000">
            <a:off x="1127275" y="-963988"/>
            <a:ext cx="6747936" cy="8675918"/>
          </a:xfrm>
          <a:prstGeom prst="rect">
            <a:avLst/>
          </a:prstGeom>
          <a:noFill/>
          <a:ln w="9525">
            <a:noFill/>
            <a:miter lim="800000"/>
            <a:headEnd/>
            <a:tailEnd/>
          </a:ln>
        </p:spPr>
      </p:pic>
      <p:sp>
        <p:nvSpPr>
          <p:cNvPr id="5" name="Oval 4"/>
          <p:cNvSpPr/>
          <p:nvPr/>
        </p:nvSpPr>
        <p:spPr>
          <a:xfrm>
            <a:off x="3810000" y="14478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629400" y="14478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495800" y="20574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181600" y="27432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315200" y="20574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8001000" y="26670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pPr>
              <a:defRPr/>
            </a:pPr>
            <a:fld id="{B47C0252-CCBA-4B0D-A319-AC11173A5070}" type="slidenum">
              <a:rPr lang="en-US" smtClean="0"/>
              <a:pPr>
                <a:defRPr/>
              </a:pPr>
              <a:t>29</a:t>
            </a:fld>
            <a:endParaRPr lang="en-US"/>
          </a:p>
        </p:txBody>
      </p:sp>
    </p:spTree>
    <p:custDataLst>
      <p:tags r:id="rId1"/>
    </p:custDataLst>
    <p:extLst>
      <p:ext uri="{BB962C8B-B14F-4D97-AF65-F5344CB8AC3E}">
        <p14:creationId xmlns:p14="http://schemas.microsoft.com/office/powerpoint/2010/main" val="4011867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77"/>
            <a:ext cx="8229600" cy="1143000"/>
          </a:xfrm>
        </p:spPr>
        <p:txBody>
          <a:bodyPr/>
          <a:lstStyle/>
          <a:p>
            <a:r>
              <a:rPr lang="en-US" sz="4000" dirty="0" smtClean="0">
                <a:solidFill>
                  <a:srgbClr val="002060"/>
                </a:solidFill>
                <a:latin typeface="Times New Roman" pitchFamily="18" charset="0"/>
                <a:cs typeface="Times New Roman" pitchFamily="18" charset="0"/>
              </a:rPr>
              <a:t>The Perennial Question</a:t>
            </a:r>
            <a:endParaRPr lang="en-US"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1219200"/>
            <a:ext cx="8839200" cy="5105400"/>
          </a:xfrm>
        </p:spPr>
        <p:txBody>
          <a:bodyPr/>
          <a:lstStyle/>
          <a:p>
            <a:r>
              <a:rPr lang="en-US" sz="2700" dirty="0" smtClean="0">
                <a:latin typeface="Times New Roman" pitchFamily="18" charset="0"/>
                <a:cs typeface="Times New Roman" pitchFamily="18" charset="0"/>
              </a:rPr>
              <a:t>What accounts for these vast differences in income per capita?</a:t>
            </a:r>
          </a:p>
          <a:p>
            <a:r>
              <a:rPr lang="en-US" sz="2700" dirty="0" smtClean="0">
                <a:latin typeface="Times New Roman" pitchFamily="18" charset="0"/>
                <a:cs typeface="Times New Roman" pitchFamily="18" charset="0"/>
              </a:rPr>
              <a:t>Decades ago, the emphasis was on the accumulation of factors of production and exogenous technological progress. </a:t>
            </a:r>
          </a:p>
          <a:p>
            <a:r>
              <a:rPr lang="en-US" sz="2700" dirty="0" smtClean="0">
                <a:latin typeface="Times New Roman" pitchFamily="18" charset="0"/>
                <a:cs typeface="Times New Roman" pitchFamily="18" charset="0"/>
              </a:rPr>
              <a:t>Later, the focus switched to policies and incentives endogenously affecting factor accumulation and innovation. </a:t>
            </a:r>
          </a:p>
          <a:p>
            <a:r>
              <a:rPr lang="en-US" sz="2700" dirty="0" smtClean="0">
                <a:latin typeface="Times New Roman" pitchFamily="18" charset="0"/>
                <a:cs typeface="Times New Roman" pitchFamily="18" charset="0"/>
              </a:rPr>
              <a:t>More recently, the attention has moved to the institutional framework underlying these policies and incentives. </a:t>
            </a:r>
          </a:p>
          <a:p>
            <a:r>
              <a:rPr lang="en-US" sz="2700" dirty="0">
                <a:latin typeface="Times New Roman" pitchFamily="18" charset="0"/>
                <a:cs typeface="Times New Roman" pitchFamily="18" charset="0"/>
              </a:rPr>
              <a:t>The question remains as to why the proximate </a:t>
            </a:r>
            <a:r>
              <a:rPr lang="en-US" sz="2700" dirty="0" smtClean="0">
                <a:latin typeface="Times New Roman" pitchFamily="18" charset="0"/>
                <a:cs typeface="Times New Roman" pitchFamily="18" charset="0"/>
              </a:rPr>
              <a:t>determinants </a:t>
            </a:r>
            <a:r>
              <a:rPr lang="en-US" sz="2700" dirty="0">
                <a:latin typeface="Times New Roman" pitchFamily="18" charset="0"/>
                <a:cs typeface="Times New Roman" pitchFamily="18" charset="0"/>
              </a:rPr>
              <a:t>of the wealth of nations vary across countries. </a:t>
            </a:r>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p:cNvPicPr>
            <a:picLocks noChangeAspect="1" noChangeArrowheads="1"/>
          </p:cNvPicPr>
          <p:nvPr/>
        </p:nvPicPr>
        <p:blipFill>
          <a:blip r:embed="rId4" cstate="print"/>
          <a:srcRect/>
          <a:stretch>
            <a:fillRect/>
          </a:stretch>
        </p:blipFill>
        <p:spPr bwMode="auto">
          <a:xfrm rot="5400000">
            <a:off x="1241670" y="-985295"/>
            <a:ext cx="6536031" cy="8811426"/>
          </a:xfrm>
          <a:prstGeom prst="rect">
            <a:avLst/>
          </a:prstGeom>
          <a:noFill/>
          <a:ln w="9525">
            <a:noFill/>
            <a:miter lim="800000"/>
            <a:headEnd/>
            <a:tailEnd/>
          </a:ln>
        </p:spPr>
      </p:pic>
      <p:sp>
        <p:nvSpPr>
          <p:cNvPr id="5" name="Oval 4"/>
          <p:cNvSpPr/>
          <p:nvPr/>
        </p:nvSpPr>
        <p:spPr>
          <a:xfrm>
            <a:off x="3962400" y="17526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858000" y="17526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648200" y="23622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410200" y="30480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543800" y="24384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8229600" y="3048000"/>
            <a:ext cx="533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pPr>
              <a:defRPr/>
            </a:pPr>
            <a:fld id="{B47C0252-CCBA-4B0D-A319-AC11173A5070}" type="slidenum">
              <a:rPr lang="en-US" smtClean="0"/>
              <a:pPr>
                <a:defRPr/>
              </a:pPr>
              <a:t>30</a:t>
            </a:fld>
            <a:endParaRPr lang="en-US"/>
          </a:p>
        </p:txBody>
      </p:sp>
    </p:spTree>
    <p:custDataLst>
      <p:tags r:id="rId1"/>
    </p:custDataLst>
    <p:extLst>
      <p:ext uri="{BB962C8B-B14F-4D97-AF65-F5344CB8AC3E}">
        <p14:creationId xmlns:p14="http://schemas.microsoft.com/office/powerpoint/2010/main" val="31546842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4000" dirty="0" smtClean="0">
                <a:solidFill>
                  <a:schemeClr val="accent2">
                    <a:lumMod val="50000"/>
                  </a:schemeClr>
                </a:solidFill>
                <a:latin typeface="Times New Roman" pitchFamily="18" charset="0"/>
                <a:cs typeface="Times New Roman" pitchFamily="18" charset="0"/>
              </a:rPr>
              <a:t>CEG in a Nutshell</a:t>
            </a:r>
            <a:endParaRPr lang="en-US" sz="4000" dirty="0">
              <a:solidFill>
                <a:schemeClr val="accent2">
                  <a:lumMod val="50000"/>
                </a:schemeClr>
              </a:solidFill>
              <a:latin typeface="Times New Roman" pitchFamily="18" charset="0"/>
              <a:cs typeface="Times New Roman" pitchFamily="18" charset="0"/>
            </a:endParaRPr>
          </a:p>
        </p:txBody>
      </p:sp>
      <p:pic>
        <p:nvPicPr>
          <p:cNvPr id="139266" name="Picture 2"/>
          <p:cNvPicPr>
            <a:picLocks noChangeAspect="1" noChangeArrowheads="1"/>
          </p:cNvPicPr>
          <p:nvPr/>
        </p:nvPicPr>
        <p:blipFill>
          <a:blip r:embed="rId4" cstate="print"/>
          <a:srcRect/>
          <a:stretch>
            <a:fillRect/>
          </a:stretch>
        </p:blipFill>
        <p:spPr bwMode="auto">
          <a:xfrm>
            <a:off x="0" y="762000"/>
            <a:ext cx="4741739" cy="4648200"/>
          </a:xfrm>
          <a:prstGeom prst="rect">
            <a:avLst/>
          </a:prstGeom>
          <a:noFill/>
          <a:ln w="9525">
            <a:noFill/>
            <a:miter lim="800000"/>
            <a:headEnd/>
            <a:tailEnd/>
          </a:ln>
        </p:spPr>
      </p:pic>
      <p:pic>
        <p:nvPicPr>
          <p:cNvPr id="139267" name="Picture 3"/>
          <p:cNvPicPr>
            <a:picLocks noChangeAspect="1" noChangeArrowheads="1"/>
          </p:cNvPicPr>
          <p:nvPr/>
        </p:nvPicPr>
        <p:blipFill>
          <a:blip r:embed="rId5" cstate="print"/>
          <a:srcRect/>
          <a:stretch>
            <a:fillRect/>
          </a:stretch>
        </p:blipFill>
        <p:spPr bwMode="auto">
          <a:xfrm>
            <a:off x="4571638" y="838200"/>
            <a:ext cx="4572362" cy="4550827"/>
          </a:xfrm>
          <a:prstGeom prst="rect">
            <a:avLst/>
          </a:prstGeom>
          <a:noFill/>
          <a:ln w="9525">
            <a:noFill/>
            <a:miter lim="800000"/>
            <a:headEnd/>
            <a:tailEnd/>
          </a:ln>
        </p:spPr>
      </p:pic>
      <p:sp>
        <p:nvSpPr>
          <p:cNvPr id="6" name="TextBox 5"/>
          <p:cNvSpPr txBox="1"/>
          <p:nvPr/>
        </p:nvSpPr>
        <p:spPr>
          <a:xfrm>
            <a:off x="228600" y="5410200"/>
            <a:ext cx="8763000" cy="1323439"/>
          </a:xfrm>
          <a:prstGeom prst="rect">
            <a:avLst/>
          </a:prstGeom>
          <a:noFill/>
        </p:spPr>
        <p:txBody>
          <a:bodyPr wrap="square" rtlCol="0">
            <a:spAutoFit/>
          </a:bodyPr>
          <a:lstStyle/>
          <a:p>
            <a:pPr marL="228600" indent="-228600">
              <a:buFont typeface="Arial" pitchFamily="34" charset="0"/>
              <a:buChar char="•"/>
            </a:pPr>
            <a:r>
              <a:rPr lang="en-US" sz="2000" dirty="0" smtClean="0">
                <a:latin typeface="Times New Roman" pitchFamily="18" charset="0"/>
                <a:cs typeface="Times New Roman" pitchFamily="18" charset="0"/>
              </a:rPr>
              <a:t>Similar relationships exist, though less strongly, for 1000 BC and 0 BC technologies.</a:t>
            </a:r>
          </a:p>
          <a:p>
            <a:pPr marL="228600" indent="-228600">
              <a:buFont typeface="Arial" pitchFamily="34" charset="0"/>
              <a:buChar char="•"/>
            </a:pPr>
            <a:r>
              <a:rPr lang="en-US" sz="2000" dirty="0" smtClean="0">
                <a:latin typeface="Times New Roman" pitchFamily="18" charset="0"/>
                <a:cs typeface="Times New Roman" pitchFamily="18" charset="0"/>
              </a:rPr>
              <a:t>Similar relationships exist, though less strongly, when not </a:t>
            </a:r>
            <a:r>
              <a:rPr lang="en-US" sz="2000" dirty="0" err="1" smtClean="0">
                <a:latin typeface="Times New Roman" pitchFamily="18" charset="0"/>
                <a:cs typeface="Times New Roman" pitchFamily="18" charset="0"/>
              </a:rPr>
              <a:t>partialing</a:t>
            </a:r>
            <a:r>
              <a:rPr lang="en-US" sz="2000" dirty="0" smtClean="0">
                <a:latin typeface="Times New Roman" pitchFamily="18" charset="0"/>
                <a:cs typeface="Times New Roman" pitchFamily="18" charset="0"/>
              </a:rPr>
              <a:t> out the effect of European settlement.</a:t>
            </a:r>
            <a:endParaRPr lang="en-US" sz="2000" dirty="0">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pPr>
              <a:defRPr/>
            </a:pPr>
            <a:fld id="{B47C0252-CCBA-4B0D-A319-AC11173A5070}" type="slidenum">
              <a:rPr lang="en-US" smtClean="0"/>
              <a:pPr>
                <a:defRPr/>
              </a:pPr>
              <a:t>31</a:t>
            </a:fld>
            <a:endParaRPr lang="en-US" dirty="0"/>
          </a:p>
        </p:txBody>
      </p:sp>
    </p:spTree>
    <p:custDataLst>
      <p:tags r:id="rId1"/>
    </p:custDataLst>
    <p:extLst>
      <p:ext uri="{BB962C8B-B14F-4D97-AF65-F5344CB8AC3E}">
        <p14:creationId xmlns:p14="http://schemas.microsoft.com/office/powerpoint/2010/main" val="21800649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152400"/>
            <a:ext cx="8229600" cy="944563"/>
          </a:xfrm>
        </p:spPr>
        <p:txBody>
          <a:bodyPr/>
          <a:lstStyle/>
          <a:p>
            <a:pPr eaLnBrk="1" hangingPunct="1"/>
            <a:r>
              <a:rPr lang="en-US" sz="4000" dirty="0" smtClean="0">
                <a:solidFill>
                  <a:schemeClr val="accent2">
                    <a:lumMod val="50000"/>
                  </a:schemeClr>
                </a:solidFill>
                <a:latin typeface="Times New Roman" pitchFamily="18" charset="0"/>
              </a:rPr>
              <a:t>Lessons from CEG</a:t>
            </a:r>
            <a:endParaRPr lang="en-US" sz="3600" dirty="0" smtClean="0">
              <a:solidFill>
                <a:schemeClr val="accent2">
                  <a:lumMod val="50000"/>
                </a:schemeClr>
              </a:solidFill>
              <a:latin typeface="Times New Roman" pitchFamily="18" charset="0"/>
            </a:endParaRPr>
          </a:p>
        </p:txBody>
      </p:sp>
      <p:sp>
        <p:nvSpPr>
          <p:cNvPr id="39939" name="Rectangle 3"/>
          <p:cNvSpPr>
            <a:spLocks noGrp="1" noChangeArrowheads="1"/>
          </p:cNvSpPr>
          <p:nvPr>
            <p:ph type="body" idx="1"/>
          </p:nvPr>
        </p:nvSpPr>
        <p:spPr>
          <a:xfrm>
            <a:off x="228600" y="1143000"/>
            <a:ext cx="8686800" cy="5486400"/>
          </a:xfrm>
        </p:spPr>
        <p:txBody>
          <a:bodyPr/>
          <a:lstStyle/>
          <a:p>
            <a:pPr eaLnBrk="1" hangingPunct="1">
              <a:spcBef>
                <a:spcPts val="600"/>
              </a:spcBef>
            </a:pPr>
            <a:r>
              <a:rPr lang="en-US" sz="2400" dirty="0" smtClean="0">
                <a:latin typeface="Times New Roman" pitchFamily="18" charset="0"/>
              </a:rPr>
              <a:t>Technological advancement is persistent </a:t>
            </a:r>
            <a:r>
              <a:rPr lang="en-US" sz="2400" i="1" dirty="0" smtClean="0">
                <a:latin typeface="Times New Roman" pitchFamily="18" charset="0"/>
              </a:rPr>
              <a:t>through </a:t>
            </a:r>
            <a:r>
              <a:rPr lang="en-US" sz="2400" i="1" dirty="0" err="1" smtClean="0">
                <a:latin typeface="Times New Roman" pitchFamily="18" charset="0"/>
              </a:rPr>
              <a:t>millenia</a:t>
            </a:r>
            <a:r>
              <a:rPr lang="en-US" sz="2400" i="1" dirty="0" smtClean="0">
                <a:latin typeface="Times New Roman" pitchFamily="18" charset="0"/>
              </a:rPr>
              <a:t>.</a:t>
            </a:r>
            <a:endParaRPr lang="en-US" sz="2400" dirty="0" smtClean="0">
              <a:latin typeface="Times New Roman" pitchFamily="18" charset="0"/>
            </a:endParaRPr>
          </a:p>
          <a:p>
            <a:pPr eaLnBrk="1" hangingPunct="1">
              <a:spcBef>
                <a:spcPts val="600"/>
              </a:spcBef>
            </a:pPr>
            <a:r>
              <a:rPr lang="en-US" sz="2400" dirty="0" smtClean="0">
                <a:latin typeface="Times New Roman" pitchFamily="18" charset="0"/>
                <a:cs typeface="Times New Roman" pitchFamily="18" charset="0"/>
              </a:rPr>
              <a:t>The relationship is strongest between 1500 AD technology and current technology. i.e. technological advancement before and after the industrial revolution are strongly correlated.</a:t>
            </a:r>
          </a:p>
          <a:p>
            <a:pPr eaLnBrk="1" hangingPunct="1">
              <a:spcBef>
                <a:spcPts val="600"/>
              </a:spcBef>
            </a:pPr>
            <a:r>
              <a:rPr lang="en-US" sz="2400" dirty="0" smtClean="0">
                <a:latin typeface="Times New Roman" pitchFamily="18" charset="0"/>
                <a:cs typeface="Times New Roman" pitchFamily="18" charset="0"/>
              </a:rPr>
              <a:t>Controlling for ancestry and/or European settlement reinforces the relationship, as Europeans tended to settle in locations that were technologically backward in the deep historical past (Americas, Oceania), and brought with them advanced technologies.</a:t>
            </a:r>
          </a:p>
          <a:p>
            <a:pPr eaLnBrk="1" hangingPunct="1">
              <a:spcBef>
                <a:spcPts val="600"/>
              </a:spcBef>
            </a:pPr>
            <a:r>
              <a:rPr lang="en-US" sz="2400" dirty="0" smtClean="0">
                <a:latin typeface="Times New Roman" pitchFamily="18" charset="0"/>
                <a:cs typeface="Times New Roman" pitchFamily="18" charset="0"/>
              </a:rPr>
              <a:t>The first observations lend credence to Diamond’s conjecture that the Neolithic advantage translates into a </a:t>
            </a:r>
            <a:r>
              <a:rPr lang="en-US" sz="2400" dirty="0">
                <a:latin typeface="Times New Roman" pitchFamily="18" charset="0"/>
                <a:cs typeface="Times New Roman" pitchFamily="18" charset="0"/>
              </a:rPr>
              <a:t>current</a:t>
            </a:r>
            <a:r>
              <a:rPr lang="en-US" sz="2400" dirty="0" smtClean="0">
                <a:latin typeface="Times New Roman" pitchFamily="18" charset="0"/>
                <a:cs typeface="Times New Roman" pitchFamily="18" charset="0"/>
              </a:rPr>
              <a:t> advantage.</a:t>
            </a:r>
          </a:p>
          <a:p>
            <a:pPr eaLnBrk="1" hangingPunct="1">
              <a:spcBef>
                <a:spcPts val="600"/>
              </a:spcBef>
            </a:pPr>
            <a:r>
              <a:rPr lang="en-US" sz="2400" dirty="0" smtClean="0">
                <a:latin typeface="Times New Roman" pitchFamily="18" charset="0"/>
                <a:cs typeface="Times New Roman" pitchFamily="18" charset="0"/>
              </a:rPr>
              <a:t>The last observation is entirely consistent with Putterman and Weil’s findings: ancestry matters to explain persistence.</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32</a:t>
            </a:fld>
            <a:endParaRPr lang="en-US"/>
          </a:p>
        </p:txBody>
      </p:sp>
    </p:spTree>
    <p:custDataLst>
      <p:tags r:id="rId1"/>
    </p:custDataLst>
    <p:extLst>
      <p:ext uri="{BB962C8B-B14F-4D97-AF65-F5344CB8AC3E}">
        <p14:creationId xmlns:p14="http://schemas.microsoft.com/office/powerpoint/2010/main" val="14124253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
            <a:ext cx="8229600" cy="1143000"/>
          </a:xfrm>
        </p:spPr>
        <p:txBody>
          <a:bodyPr/>
          <a:lstStyle/>
          <a:p>
            <a:r>
              <a:rPr lang="en-US" sz="4000" dirty="0" smtClean="0">
                <a:solidFill>
                  <a:srgbClr val="002060"/>
                </a:solidFill>
                <a:latin typeface="Times New Roman" pitchFamily="18" charset="0"/>
                <a:cs typeface="Times New Roman" pitchFamily="18" charset="0"/>
              </a:rPr>
              <a:t>Mechanisms</a:t>
            </a:r>
            <a:endParaRPr lang="en-US" sz="4000"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983163"/>
          </a:xfrm>
        </p:spPr>
        <p:txBody>
          <a:bodyPr/>
          <a:lstStyle/>
          <a:p>
            <a:r>
              <a:rPr lang="en-US" sz="2800" dirty="0" smtClean="0">
                <a:latin typeface="Times New Roman" pitchFamily="18" charset="0"/>
                <a:cs typeface="Times New Roman" pitchFamily="18" charset="0"/>
              </a:rPr>
              <a:t>Intergenerational transmission can take place through </a:t>
            </a:r>
            <a:r>
              <a:rPr lang="en-US" sz="2800" b="1" dirty="0" smtClean="0">
                <a:latin typeface="Times New Roman" pitchFamily="18" charset="0"/>
                <a:cs typeface="Times New Roman" pitchFamily="18" charset="0"/>
              </a:rPr>
              <a:t>different inheritance systems</a:t>
            </a:r>
            <a:r>
              <a:rPr lang="en-US" sz="2800" dirty="0" smtClean="0">
                <a:latin typeface="Times New Roman" pitchFamily="18" charset="0"/>
                <a:cs typeface="Times New Roman" pitchFamily="18" charset="0"/>
              </a:rPr>
              <a:t>: </a:t>
            </a:r>
            <a:r>
              <a:rPr lang="en-US" sz="2800" b="1" dirty="0" smtClean="0">
                <a:solidFill>
                  <a:srgbClr val="002060"/>
                </a:solidFill>
                <a:latin typeface="Times New Roman" pitchFamily="18" charset="0"/>
                <a:cs typeface="Times New Roman" pitchFamily="18" charset="0"/>
              </a:rPr>
              <a:t>biological</a:t>
            </a:r>
            <a:r>
              <a:rPr lang="en-US" sz="2800" dirty="0" smtClean="0">
                <a:latin typeface="Times New Roman" pitchFamily="18" charset="0"/>
                <a:cs typeface="Times New Roman" pitchFamily="18" charset="0"/>
              </a:rPr>
              <a:t>,</a:t>
            </a:r>
            <a:r>
              <a:rPr lang="en-US" sz="2800" dirty="0" smtClean="0">
                <a:solidFill>
                  <a:srgbClr val="FF0000"/>
                </a:solidFill>
                <a:latin typeface="Times New Roman" pitchFamily="18" charset="0"/>
                <a:cs typeface="Times New Roman" pitchFamily="18" charset="0"/>
              </a:rPr>
              <a:t> </a:t>
            </a:r>
            <a:r>
              <a:rPr lang="en-US" sz="2800" b="1" dirty="0" smtClean="0">
                <a:solidFill>
                  <a:srgbClr val="002060"/>
                </a:solidFill>
                <a:latin typeface="Times New Roman" pitchFamily="18" charset="0"/>
                <a:cs typeface="Times New Roman" pitchFamily="18" charset="0"/>
              </a:rPr>
              <a:t>cultural</a:t>
            </a:r>
            <a:r>
              <a:rPr lang="en-US" sz="2800" b="1" dirty="0" smtClean="0">
                <a:latin typeface="Times New Roman" pitchFamily="18" charset="0"/>
                <a:cs typeface="Times New Roman" pitchFamily="18" charset="0"/>
              </a:rPr>
              <a:t>,</a:t>
            </a:r>
            <a:r>
              <a:rPr lang="en-US" sz="2800" b="1" dirty="0" smtClean="0">
                <a:solidFill>
                  <a:srgbClr val="FF000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or</a:t>
            </a:r>
            <a:r>
              <a:rPr lang="en-US" sz="2800" b="1" dirty="0" smtClean="0">
                <a:latin typeface="Times New Roman" pitchFamily="18" charset="0"/>
                <a:cs typeface="Times New Roman" pitchFamily="18" charset="0"/>
              </a:rPr>
              <a:t> </a:t>
            </a:r>
            <a:r>
              <a:rPr lang="en-US" sz="2800" b="1" dirty="0" smtClean="0">
                <a:solidFill>
                  <a:srgbClr val="002060"/>
                </a:solidFill>
                <a:latin typeface="Times New Roman" pitchFamily="18" charset="0"/>
                <a:cs typeface="Times New Roman" pitchFamily="18" charset="0"/>
              </a:rPr>
              <a:t>dual</a:t>
            </a:r>
            <a:r>
              <a:rPr lang="en-US" sz="2800" b="1" dirty="0" smtClean="0">
                <a:solidFill>
                  <a:srgbClr val="FF000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(gene-culture interaction)</a:t>
            </a:r>
          </a:p>
          <a:p>
            <a:r>
              <a:rPr lang="en-US" sz="2800" dirty="0" smtClean="0">
                <a:latin typeface="Times New Roman" pitchFamily="18" charset="0"/>
                <a:cs typeface="Times New Roman" pitchFamily="18" charset="0"/>
              </a:rPr>
              <a:t>The effects of inherited traits on productivity and other economic outcomes may be </a:t>
            </a:r>
            <a:r>
              <a:rPr lang="en-US" sz="2800" b="1" dirty="0" smtClean="0">
                <a:solidFill>
                  <a:srgbClr val="002060"/>
                </a:solidFill>
                <a:latin typeface="Times New Roman" pitchFamily="18" charset="0"/>
                <a:cs typeface="Times New Roman" pitchFamily="18" charset="0"/>
              </a:rPr>
              <a:t>direct</a:t>
            </a:r>
            <a:r>
              <a:rPr lang="en-US" sz="2800" dirty="0" smtClean="0">
                <a:solidFill>
                  <a:srgbClr val="00206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or operate as </a:t>
            </a:r>
            <a:r>
              <a:rPr lang="en-US" sz="2800" b="1" dirty="0" smtClean="0">
                <a:solidFill>
                  <a:srgbClr val="002060"/>
                </a:solidFill>
                <a:latin typeface="Times New Roman" pitchFamily="18" charset="0"/>
                <a:cs typeface="Times New Roman" pitchFamily="18" charset="0"/>
              </a:rPr>
              <a:t>barriers</a:t>
            </a:r>
            <a:r>
              <a:rPr lang="en-US" sz="2800" dirty="0" smtClean="0">
                <a:solidFill>
                  <a:srgbClr val="00206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to the transmission of productivity-enhancing innovations</a:t>
            </a:r>
          </a:p>
          <a:p>
            <a:r>
              <a:rPr lang="en-US" sz="2800" dirty="0" smtClean="0">
                <a:latin typeface="Times New Roman" pitchFamily="18" charset="0"/>
                <a:cs typeface="Times New Roman" pitchFamily="18" charset="0"/>
              </a:rPr>
              <a:t>We provide a </a:t>
            </a:r>
            <a:r>
              <a:rPr lang="en-US" sz="2800" b="1" dirty="0" smtClean="0">
                <a:latin typeface="Times New Roman" pitchFamily="18" charset="0"/>
                <a:cs typeface="Times New Roman" pitchFamily="18" charset="0"/>
              </a:rPr>
              <a:t>general taxonomy </a:t>
            </a:r>
            <a:r>
              <a:rPr lang="en-US" sz="2800" dirty="0" smtClean="0">
                <a:latin typeface="Times New Roman" pitchFamily="18" charset="0"/>
                <a:cs typeface="Times New Roman" pitchFamily="18" charset="0"/>
              </a:rPr>
              <a:t>to discuss different channels through which inherited human characteristics may impact economic development.</a:t>
            </a:r>
          </a:p>
        </p:txBody>
      </p:sp>
    </p:spTree>
    <p:custDataLst>
      <p:tags r:id="rId1"/>
    </p:custDataLst>
    <p:extLst>
      <p:ext uri="{BB962C8B-B14F-4D97-AF65-F5344CB8AC3E}">
        <p14:creationId xmlns:p14="http://schemas.microsoft.com/office/powerpoint/2010/main" val="19368608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sz="4000" dirty="0" smtClean="0">
                <a:solidFill>
                  <a:srgbClr val="002060"/>
                </a:solidFill>
                <a:latin typeface="Times New Roman" pitchFamily="18" charset="0"/>
                <a:cs typeface="Times New Roman" pitchFamily="18" charset="0"/>
              </a:rPr>
              <a:t>A Taxonomy</a:t>
            </a:r>
            <a:endParaRPr lang="en-US" sz="4000" dirty="0">
              <a:solidFill>
                <a:srgbClr val="002060"/>
              </a:solidFill>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62700080"/>
              </p:ext>
            </p:extLst>
          </p:nvPr>
        </p:nvGraphicFramePr>
        <p:xfrm>
          <a:off x="228600" y="914400"/>
          <a:ext cx="8481081" cy="579511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827027"/>
                <a:gridCol w="2827027"/>
                <a:gridCol w="2827027"/>
              </a:tblGrid>
              <a:tr h="1042519">
                <a:tc>
                  <a:txBody>
                    <a:bodyPr/>
                    <a:lstStyle/>
                    <a:p>
                      <a:endParaRPr lang="en-US" sz="1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800" b="0" dirty="0" smtClean="0">
                          <a:solidFill>
                            <a:schemeClr val="tx1"/>
                          </a:solidFill>
                          <a:latin typeface="Times New Roman" pitchFamily="18" charset="0"/>
                          <a:cs typeface="Times New Roman" pitchFamily="18" charset="0"/>
                        </a:rPr>
                        <a:t>Direct Effect</a:t>
                      </a:r>
                      <a:endParaRPr lang="en-US" sz="2800" b="0" dirty="0">
                        <a:solidFill>
                          <a:schemeClr val="tx1"/>
                        </a:solidFill>
                        <a:latin typeface="Times New Roman" pitchFamily="18" charset="0"/>
                        <a:cs typeface="Times New Roman" pitchFamily="18" charset="0"/>
                      </a:endParaRPr>
                    </a:p>
                  </a:txBody>
                  <a:tcPr marL="121158" marR="121158" marT="60579" marB="605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800" b="0" dirty="0" smtClean="0">
                          <a:solidFill>
                            <a:schemeClr val="tx1"/>
                          </a:solidFill>
                          <a:latin typeface="Times New Roman" pitchFamily="18" charset="0"/>
                          <a:cs typeface="Times New Roman" pitchFamily="18" charset="0"/>
                        </a:rPr>
                        <a:t>Barrier</a:t>
                      </a:r>
                      <a:r>
                        <a:rPr lang="en-US" sz="2800" b="0" baseline="0" dirty="0" smtClean="0">
                          <a:solidFill>
                            <a:schemeClr val="tx1"/>
                          </a:solidFill>
                          <a:latin typeface="Times New Roman" pitchFamily="18" charset="0"/>
                          <a:cs typeface="Times New Roman" pitchFamily="18" charset="0"/>
                        </a:rPr>
                        <a:t> Effect</a:t>
                      </a:r>
                      <a:endParaRPr lang="en-US" sz="2800" b="0" dirty="0">
                        <a:solidFill>
                          <a:schemeClr val="tx1"/>
                        </a:solidFill>
                        <a:latin typeface="Times New Roman" pitchFamily="18" charset="0"/>
                        <a:cs typeface="Times New Roman" pitchFamily="18" charset="0"/>
                      </a:endParaRPr>
                    </a:p>
                  </a:txBody>
                  <a:tcPr marL="121158" marR="121158" marT="60579" marB="605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67934">
                <a:tc>
                  <a:txBody>
                    <a:bodyPr/>
                    <a:lstStyle/>
                    <a:p>
                      <a:r>
                        <a:rPr lang="en-US" sz="2800" b="0" dirty="0" smtClean="0">
                          <a:latin typeface="Times New Roman" pitchFamily="18" charset="0"/>
                          <a:cs typeface="Times New Roman" pitchFamily="18" charset="0"/>
                        </a:rPr>
                        <a:t>Biological</a:t>
                      </a:r>
                    </a:p>
                    <a:p>
                      <a:r>
                        <a:rPr lang="en-US" sz="2800" b="0" dirty="0" smtClean="0">
                          <a:latin typeface="Times New Roman" pitchFamily="18" charset="0"/>
                          <a:cs typeface="Times New Roman" pitchFamily="18" charset="0"/>
                        </a:rPr>
                        <a:t>(genetic</a:t>
                      </a:r>
                      <a:r>
                        <a:rPr lang="en-US" sz="2800" b="0" baseline="0" dirty="0" smtClean="0">
                          <a:latin typeface="Times New Roman" pitchFamily="18" charset="0"/>
                          <a:cs typeface="Times New Roman" pitchFamily="18" charset="0"/>
                        </a:rPr>
                        <a:t> or epigenetic)</a:t>
                      </a:r>
                      <a:endParaRPr lang="en-US" sz="2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b="0" dirty="0" smtClean="0">
                          <a:latin typeface="Times New Roman" pitchFamily="18" charset="0"/>
                          <a:cs typeface="Times New Roman" pitchFamily="18" charset="0"/>
                        </a:rPr>
                        <a:t>e.g.  </a:t>
                      </a:r>
                      <a:r>
                        <a:rPr lang="en-US" sz="2400" b="0" dirty="0" err="1" smtClean="0">
                          <a:latin typeface="Times New Roman" pitchFamily="18" charset="0"/>
                          <a:cs typeface="Times New Roman" pitchFamily="18" charset="0"/>
                        </a:rPr>
                        <a:t>Galor-Moav</a:t>
                      </a:r>
                      <a:r>
                        <a:rPr lang="en-US" sz="2400" b="0" baseline="0" dirty="0" smtClean="0">
                          <a:latin typeface="Times New Roman" pitchFamily="18" charset="0"/>
                          <a:cs typeface="Times New Roman" pitchFamily="18" charset="0"/>
                        </a:rPr>
                        <a:t> (2002), Clark (2007) </a:t>
                      </a:r>
                      <a:endParaRPr lang="en-US" sz="24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endParaRPr lang="en-US" sz="2400" b="0" dirty="0" smtClean="0">
                        <a:latin typeface="Times New Roman" pitchFamily="18" charset="0"/>
                        <a:cs typeface="Times New Roman" pitchFamily="18" charset="0"/>
                      </a:endParaRPr>
                    </a:p>
                    <a:p>
                      <a:r>
                        <a:rPr lang="en-US" sz="2400" b="0" dirty="0" smtClean="0">
                          <a:latin typeface="Times New Roman" pitchFamily="18" charset="0"/>
                          <a:cs typeface="Times New Roman" pitchFamily="18" charset="0"/>
                        </a:rPr>
                        <a:t> </a:t>
                      </a:r>
                      <a:endParaRPr lang="en-US" sz="2400" b="0" dirty="0">
                        <a:latin typeface="Times New Roman" pitchFamily="18" charset="0"/>
                        <a:cs typeface="Times New Roman" pitchFamily="18" charset="0"/>
                      </a:endParaRPr>
                    </a:p>
                    <a:p>
                      <a:endParaRPr lang="en-US" sz="24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dirty="0" smtClean="0">
                          <a:latin typeface="Times New Roman" pitchFamily="18" charset="0"/>
                          <a:cs typeface="Times New Roman" pitchFamily="18" charset="0"/>
                        </a:rPr>
                        <a:t>e.g., Spolaore and Wacziarg (2009)</a:t>
                      </a:r>
                    </a:p>
                    <a:p>
                      <a:endParaRPr lang="en-US" sz="2400" b="0" dirty="0" smtClean="0">
                        <a:latin typeface="Times New Roman" pitchFamily="18" charset="0"/>
                        <a:cs typeface="Times New Roman" pitchFamily="18" charset="0"/>
                      </a:endParaRPr>
                    </a:p>
                    <a:p>
                      <a:endParaRPr lang="en-US" sz="2400" b="0" dirty="0" smtClean="0">
                        <a:latin typeface="Times New Roman" pitchFamily="18" charset="0"/>
                        <a:cs typeface="Times New Roman" pitchFamily="18" charset="0"/>
                      </a:endParaRPr>
                    </a:p>
                    <a:p>
                      <a:endParaRPr lang="en-US" sz="24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67934">
                <a:tc>
                  <a:txBody>
                    <a:bodyPr/>
                    <a:lstStyle/>
                    <a:p>
                      <a:r>
                        <a:rPr lang="en-US" sz="2800" b="0" dirty="0" smtClean="0">
                          <a:latin typeface="Times New Roman" pitchFamily="18" charset="0"/>
                          <a:cs typeface="Times New Roman" pitchFamily="18" charset="0"/>
                        </a:rPr>
                        <a:t>Cultural</a:t>
                      </a:r>
                    </a:p>
                    <a:p>
                      <a:r>
                        <a:rPr lang="en-US" sz="2800" b="0" dirty="0" smtClean="0">
                          <a:latin typeface="Times New Roman" pitchFamily="18" charset="0"/>
                          <a:cs typeface="Times New Roman" pitchFamily="18" charset="0"/>
                        </a:rPr>
                        <a:t>(behavioral</a:t>
                      </a:r>
                      <a:r>
                        <a:rPr lang="en-US" sz="2800" b="0" baseline="0" dirty="0" smtClean="0">
                          <a:latin typeface="Times New Roman" pitchFamily="18" charset="0"/>
                          <a:cs typeface="Times New Roman" pitchFamily="18" charset="0"/>
                        </a:rPr>
                        <a:t> or</a:t>
                      </a:r>
                    </a:p>
                    <a:p>
                      <a:r>
                        <a:rPr lang="en-US" sz="2800" b="0" baseline="0" dirty="0" smtClean="0">
                          <a:latin typeface="Times New Roman" pitchFamily="18" charset="0"/>
                          <a:cs typeface="Times New Roman" pitchFamily="18" charset="0"/>
                        </a:rPr>
                        <a:t>symbolic)</a:t>
                      </a:r>
                      <a:endParaRPr lang="en-US" sz="2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b="0" dirty="0" smtClean="0">
                          <a:latin typeface="Times New Roman" pitchFamily="18" charset="0"/>
                          <a:cs typeface="Times New Roman" pitchFamily="18" charset="0"/>
                        </a:rPr>
                        <a:t>e.g. Max</a:t>
                      </a:r>
                      <a:r>
                        <a:rPr lang="en-US" sz="2400" b="0" baseline="0" dirty="0" smtClean="0">
                          <a:latin typeface="Times New Roman" pitchFamily="18" charset="0"/>
                          <a:cs typeface="Times New Roman" pitchFamily="18" charset="0"/>
                        </a:rPr>
                        <a:t> Weber</a:t>
                      </a:r>
                    </a:p>
                    <a:p>
                      <a:r>
                        <a:rPr lang="en-US" sz="2400" b="0" baseline="0" dirty="0" smtClean="0">
                          <a:latin typeface="Times New Roman" pitchFamily="18" charset="0"/>
                          <a:cs typeface="Times New Roman" pitchFamily="18" charset="0"/>
                        </a:rPr>
                        <a:t>and many others (</a:t>
                      </a:r>
                      <a:r>
                        <a:rPr lang="en-US" sz="2400" b="0" baseline="0" dirty="0" err="1" smtClean="0">
                          <a:latin typeface="Times New Roman" pitchFamily="18" charset="0"/>
                          <a:cs typeface="Times New Roman" pitchFamily="18" charset="0"/>
                        </a:rPr>
                        <a:t>Bisin-Verdier</a:t>
                      </a:r>
                      <a:r>
                        <a:rPr lang="en-US" sz="2400" b="0" baseline="0" dirty="0" smtClean="0">
                          <a:latin typeface="Times New Roman" pitchFamily="18" charset="0"/>
                          <a:cs typeface="Times New Roman" pitchFamily="18" charset="0"/>
                        </a:rPr>
                        <a:t>, </a:t>
                      </a:r>
                      <a:r>
                        <a:rPr lang="en-US" sz="2400" b="0" baseline="0" dirty="0" err="1" smtClean="0">
                          <a:latin typeface="Times New Roman" pitchFamily="18" charset="0"/>
                          <a:cs typeface="Times New Roman" pitchFamily="18" charset="0"/>
                        </a:rPr>
                        <a:t>Tabellini</a:t>
                      </a:r>
                      <a:r>
                        <a:rPr lang="en-US" sz="2400" b="0" baseline="0" dirty="0" smtClean="0">
                          <a:latin typeface="Times New Roman" pitchFamily="18" charset="0"/>
                          <a:cs typeface="Times New Roman" pitchFamily="18" charset="0"/>
                        </a:rPr>
                        <a:t>, </a:t>
                      </a:r>
                      <a:r>
                        <a:rPr lang="en-US" sz="2400" b="0" baseline="0" dirty="0" err="1" smtClean="0">
                          <a:latin typeface="Times New Roman" pitchFamily="18" charset="0"/>
                          <a:cs typeface="Times New Roman" pitchFamily="18" charset="0"/>
                        </a:rPr>
                        <a:t>Alesina-Giuliano</a:t>
                      </a:r>
                      <a:r>
                        <a:rPr lang="en-US" sz="2400" b="0" baseline="0" dirty="0" smtClean="0">
                          <a:latin typeface="Times New Roman" pitchFamily="18" charset="0"/>
                          <a:cs typeface="Times New Roman" pitchFamily="18" charset="0"/>
                        </a:rPr>
                        <a:t>, ..)</a:t>
                      </a:r>
                      <a:endParaRPr lang="en-US" sz="2400" b="0" dirty="0" smtClean="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sz="2400" dirty="0"/>
                    </a:p>
                  </a:txBody>
                  <a:tcPr marL="121158" marR="121158" marT="60579" marB="60579"/>
                </a:tc>
              </a:tr>
              <a:tr h="1267934">
                <a:tc>
                  <a:txBody>
                    <a:bodyPr/>
                    <a:lstStyle/>
                    <a:p>
                      <a:r>
                        <a:rPr lang="en-US" sz="2800" b="0" dirty="0" smtClean="0">
                          <a:latin typeface="Times New Roman" pitchFamily="18" charset="0"/>
                          <a:cs typeface="Times New Roman" pitchFamily="18" charset="0"/>
                        </a:rPr>
                        <a:t>Dual</a:t>
                      </a:r>
                    </a:p>
                    <a:p>
                      <a:r>
                        <a:rPr lang="en-US" sz="2800" b="0" dirty="0" smtClean="0">
                          <a:latin typeface="Times New Roman" pitchFamily="18" charset="0"/>
                          <a:cs typeface="Times New Roman" pitchFamily="18" charset="0"/>
                        </a:rPr>
                        <a:t>(gene-culture</a:t>
                      </a:r>
                      <a:r>
                        <a:rPr lang="en-US" sz="2800" b="0" baseline="0" dirty="0" smtClean="0">
                          <a:latin typeface="Times New Roman" pitchFamily="18" charset="0"/>
                          <a:cs typeface="Times New Roman" pitchFamily="18" charset="0"/>
                        </a:rPr>
                        <a:t> interaction)</a:t>
                      </a:r>
                      <a:endParaRPr lang="en-US" sz="2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800" b="0" dirty="0" smtClean="0">
                        <a:latin typeface="Times New Roman" pitchFamily="18" charset="0"/>
                        <a:cs typeface="Times New Roman" pitchFamily="18" charset="0"/>
                      </a:endParaRPr>
                    </a:p>
                    <a:p>
                      <a:r>
                        <a:rPr lang="en-US" sz="2400" b="0" baseline="0" dirty="0" smtClean="0">
                          <a:latin typeface="Times New Roman" pitchFamily="18" charset="0"/>
                          <a:cs typeface="Times New Roman" pitchFamily="18" charset="0"/>
                        </a:rPr>
                        <a:t>e.g., Boyd and </a:t>
                      </a:r>
                      <a:r>
                        <a:rPr lang="en-US" sz="2400" b="0" baseline="0" dirty="0" err="1" smtClean="0">
                          <a:latin typeface="Times New Roman" pitchFamily="18" charset="0"/>
                          <a:cs typeface="Times New Roman" pitchFamily="18" charset="0"/>
                        </a:rPr>
                        <a:t>Richerson</a:t>
                      </a:r>
                      <a:endParaRPr lang="en-US" sz="24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dirty="0"/>
                    </a:p>
                  </a:txBody>
                  <a:tcPr/>
                </a:tc>
              </a:tr>
            </a:tbl>
          </a:graphicData>
        </a:graphic>
      </p:graphicFrame>
      <p:grpSp>
        <p:nvGrpSpPr>
          <p:cNvPr id="8" name="Group 7"/>
          <p:cNvGrpSpPr/>
          <p:nvPr/>
        </p:nvGrpSpPr>
        <p:grpSpPr>
          <a:xfrm>
            <a:off x="228600" y="914400"/>
            <a:ext cx="2819400" cy="1073497"/>
            <a:chOff x="228600" y="914400"/>
            <a:chExt cx="2819400" cy="1073497"/>
          </a:xfrm>
        </p:grpSpPr>
        <p:cxnSp>
          <p:nvCxnSpPr>
            <p:cNvPr id="5" name="Straight Connector 4"/>
            <p:cNvCxnSpPr/>
            <p:nvPr/>
          </p:nvCxnSpPr>
          <p:spPr>
            <a:xfrm>
              <a:off x="228600" y="914400"/>
              <a:ext cx="2819400" cy="1066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 y="1280011"/>
              <a:ext cx="1752600" cy="707886"/>
            </a:xfrm>
            <a:prstGeom prst="rect">
              <a:avLst/>
            </a:prstGeom>
            <a:noFill/>
          </p:spPr>
          <p:txBody>
            <a:bodyPr wrap="square" rtlCol="0">
              <a:spAutoFit/>
            </a:bodyPr>
            <a:lstStyle/>
            <a:p>
              <a:r>
                <a:rPr lang="en-US" sz="2000" dirty="0" smtClean="0">
                  <a:latin typeface="Times New Roman" pitchFamily="18" charset="0"/>
                  <a:cs typeface="Times New Roman" pitchFamily="18" charset="0"/>
                </a:rPr>
                <a:t>Type of transmission</a:t>
              </a:r>
              <a:endParaRPr lang="en-US" sz="2000" dirty="0">
                <a:latin typeface="Times New Roman" pitchFamily="18" charset="0"/>
                <a:cs typeface="Times New Roman" pitchFamily="18" charset="0"/>
              </a:endParaRPr>
            </a:p>
          </p:txBody>
        </p:sp>
        <p:sp>
          <p:nvSpPr>
            <p:cNvPr id="7" name="TextBox 6"/>
            <p:cNvSpPr txBox="1"/>
            <p:nvPr/>
          </p:nvSpPr>
          <p:spPr>
            <a:xfrm>
              <a:off x="1257300" y="925286"/>
              <a:ext cx="1790700" cy="707886"/>
            </a:xfrm>
            <a:prstGeom prst="rect">
              <a:avLst/>
            </a:prstGeom>
            <a:noFill/>
          </p:spPr>
          <p:txBody>
            <a:bodyPr wrap="square" rtlCol="0">
              <a:spAutoFit/>
            </a:bodyPr>
            <a:lstStyle/>
            <a:p>
              <a:pPr algn="r"/>
              <a:r>
                <a:rPr lang="en-US" sz="2000" dirty="0" smtClean="0">
                  <a:latin typeface="Times New Roman" pitchFamily="18" charset="0"/>
                  <a:cs typeface="Times New Roman" pitchFamily="18" charset="0"/>
                </a:rPr>
                <a:t>Mechanism of impact</a:t>
              </a:r>
              <a:endParaRPr lang="en-US" sz="2000" dirty="0">
                <a:latin typeface="Times New Roman" pitchFamily="18" charset="0"/>
                <a:cs typeface="Times New Roman" pitchFamily="18" charset="0"/>
              </a:endParaRPr>
            </a:p>
          </p:txBody>
        </p:sp>
      </p:grpSp>
    </p:spTree>
    <p:custDataLst>
      <p:tags r:id="rId1"/>
    </p:custDataLst>
    <p:extLst>
      <p:ext uri="{BB962C8B-B14F-4D97-AF65-F5344CB8AC3E}">
        <p14:creationId xmlns:p14="http://schemas.microsoft.com/office/powerpoint/2010/main" val="3693537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0"/>
            <a:ext cx="8229600" cy="990600"/>
          </a:xfrm>
        </p:spPr>
        <p:txBody>
          <a:bodyPr/>
          <a:lstStyle/>
          <a:p>
            <a:pPr eaLnBrk="1" hangingPunct="1"/>
            <a:r>
              <a:rPr lang="en-US" sz="4000" dirty="0" smtClean="0">
                <a:solidFill>
                  <a:srgbClr val="002060"/>
                </a:solidFill>
                <a:latin typeface="Times New Roman" pitchFamily="18" charset="0"/>
                <a:cs typeface="Times New Roman" pitchFamily="18" charset="0"/>
              </a:rPr>
              <a:t>Taking Stock</a:t>
            </a:r>
          </a:p>
        </p:txBody>
      </p:sp>
      <p:sp>
        <p:nvSpPr>
          <p:cNvPr id="61443" name="Rectangle 3"/>
          <p:cNvSpPr>
            <a:spLocks noGrp="1" noChangeArrowheads="1"/>
          </p:cNvSpPr>
          <p:nvPr>
            <p:ph type="body" idx="1"/>
          </p:nvPr>
        </p:nvSpPr>
        <p:spPr>
          <a:xfrm>
            <a:off x="533400" y="990600"/>
            <a:ext cx="8001000" cy="5334000"/>
          </a:xfrm>
        </p:spPr>
        <p:txBody>
          <a:bodyPr/>
          <a:lstStyle/>
          <a:p>
            <a:pPr marL="400050" indent="-400050" eaLnBrk="1" hangingPunct="1">
              <a:spcBef>
                <a:spcPts val="0"/>
              </a:spcBef>
              <a:spcAft>
                <a:spcPts val="600"/>
              </a:spcAft>
            </a:pPr>
            <a:r>
              <a:rPr lang="en-US" sz="2400" dirty="0" smtClean="0">
                <a:latin typeface="Times New Roman" pitchFamily="18" charset="0"/>
                <a:cs typeface="Times New Roman" pitchFamily="18" charset="0"/>
              </a:rPr>
              <a:t>Technology and development are very persistent (Diamond, Comin, Easterly and Gong).</a:t>
            </a:r>
          </a:p>
          <a:p>
            <a:pPr marL="400050" indent="-400050" eaLnBrk="1" hangingPunct="1">
              <a:spcBef>
                <a:spcPts val="0"/>
              </a:spcBef>
              <a:spcAft>
                <a:spcPts val="600"/>
              </a:spcAft>
            </a:pPr>
            <a:r>
              <a:rPr lang="en-US" sz="2400" dirty="0" smtClean="0">
                <a:latin typeface="Times New Roman" pitchFamily="18" charset="0"/>
                <a:cs typeface="Times New Roman" pitchFamily="18" charset="0"/>
              </a:rPr>
              <a:t>This persistence exists particularly across </a:t>
            </a:r>
            <a:r>
              <a:rPr lang="en-US" sz="2400" i="1" dirty="0" smtClean="0">
                <a:latin typeface="Times New Roman" pitchFamily="18" charset="0"/>
                <a:cs typeface="Times New Roman" pitchFamily="18" charset="0"/>
              </a:rPr>
              <a:t>populations</a:t>
            </a:r>
            <a:r>
              <a:rPr lang="en-US" sz="2400" dirty="0" smtClean="0">
                <a:latin typeface="Times New Roman" pitchFamily="18" charset="0"/>
                <a:cs typeface="Times New Roman" pitchFamily="18" charset="0"/>
              </a:rPr>
              <a:t> rather than </a:t>
            </a:r>
            <a:r>
              <a:rPr lang="en-US" sz="2400" i="1" dirty="0" smtClean="0">
                <a:latin typeface="Times New Roman" pitchFamily="18" charset="0"/>
                <a:cs typeface="Times New Roman" pitchFamily="18" charset="0"/>
              </a:rPr>
              <a:t>locations</a:t>
            </a:r>
            <a:r>
              <a:rPr lang="en-US" sz="2400" dirty="0" smtClean="0">
                <a:latin typeface="Times New Roman" pitchFamily="18" charset="0"/>
                <a:cs typeface="Times New Roman" pitchFamily="18" charset="0"/>
              </a:rPr>
              <a:t> (Putterman and Weil).</a:t>
            </a:r>
          </a:p>
          <a:p>
            <a:pPr marL="400050" indent="-400050" eaLnBrk="1" hangingPunct="1">
              <a:spcBef>
                <a:spcPts val="0"/>
              </a:spcBef>
              <a:spcAft>
                <a:spcPts val="600"/>
              </a:spcAft>
            </a:pPr>
            <a:r>
              <a:rPr lang="en-US" sz="2400" dirty="0" smtClean="0">
                <a:latin typeface="Times New Roman" pitchFamily="18" charset="0"/>
                <a:cs typeface="Times New Roman" pitchFamily="18" charset="0"/>
              </a:rPr>
              <a:t>Advantages obtained from the adoption of an old technological breakthrough (agriculture) can help with the </a:t>
            </a:r>
            <a:r>
              <a:rPr lang="en-US" sz="2400" i="1" dirty="0" smtClean="0">
                <a:latin typeface="Times New Roman" pitchFamily="18" charset="0"/>
                <a:cs typeface="Times New Roman" pitchFamily="18" charset="0"/>
              </a:rPr>
              <a:t>onset</a:t>
            </a:r>
            <a:r>
              <a:rPr lang="en-US" sz="2400" dirty="0" smtClean="0">
                <a:latin typeface="Times New Roman" pitchFamily="18" charset="0"/>
                <a:cs typeface="Times New Roman" pitchFamily="18" charset="0"/>
              </a:rPr>
              <a:t> of a new major innovation (industry).</a:t>
            </a:r>
          </a:p>
          <a:p>
            <a:pPr marL="609600" indent="-609600" eaLnBrk="1" hangingPunct="1">
              <a:lnSpc>
                <a:spcPct val="130000"/>
              </a:lnSpc>
            </a:pPr>
            <a:endParaRPr lang="en-US" sz="2400" dirty="0" smtClean="0">
              <a:latin typeface="Times New Roman" pitchFamily="18" charset="0"/>
              <a:cs typeface="Times New Roman" pitchFamily="18" charset="0"/>
            </a:endParaRPr>
          </a:p>
          <a:p>
            <a:pPr marL="609600" indent="-609600" eaLnBrk="1" hangingPunct="1">
              <a:lnSpc>
                <a:spcPct val="130000"/>
              </a:lnSpc>
            </a:pP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latin typeface="Times New Roman" pitchFamily="18" charset="0"/>
                <a:cs typeface="Times New Roman" pitchFamily="18" charset="0"/>
              </a:rPr>
              <a:pPr>
                <a:defRPr/>
              </a:pPr>
              <a:t>35</a:t>
            </a:fld>
            <a:endParaRPr lang="en-US" dirty="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18411279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4000" dirty="0" smtClean="0">
                <a:solidFill>
                  <a:srgbClr val="002060"/>
                </a:solidFill>
                <a:latin typeface="Times New Roman" pitchFamily="18" charset="0"/>
                <a:cs typeface="Times New Roman" pitchFamily="18" charset="0"/>
              </a:rPr>
              <a:t>Policy pessimism?</a:t>
            </a:r>
            <a:endParaRPr lang="en-US" sz="4000"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a:xfrm>
            <a:off x="228600" y="990600"/>
            <a:ext cx="8686800" cy="5562600"/>
          </a:xfrm>
        </p:spPr>
        <p:txBody>
          <a:bodyPr/>
          <a:lstStyle/>
          <a:p>
            <a:r>
              <a:rPr lang="en-US" sz="2400" dirty="0" smtClean="0">
                <a:latin typeface="Times New Roman" pitchFamily="18" charset="0"/>
                <a:cs typeface="Times New Roman" pitchFamily="18" charset="0"/>
              </a:rPr>
              <a:t>Long-term history, while very important, is not a deterministic straightjacket. </a:t>
            </a:r>
          </a:p>
          <a:p>
            <a:pPr lvl="1"/>
            <a:r>
              <a:rPr lang="en-US" sz="2000" dirty="0" smtClean="0">
                <a:latin typeface="Times New Roman" pitchFamily="18" charset="0"/>
                <a:cs typeface="Times New Roman" pitchFamily="18" charset="0"/>
              </a:rPr>
              <a:t>In Putterman and Weil, the R-squared on state history, agriculture adoption and the fraction of European descent jointly does not exceed 60%. </a:t>
            </a:r>
          </a:p>
          <a:p>
            <a:pPr lvl="1"/>
            <a:r>
              <a:rPr lang="en-US" sz="2000" dirty="0">
                <a:latin typeface="Times New Roman" pitchFamily="18" charset="0"/>
                <a:cs typeface="Times New Roman" pitchFamily="18" charset="0"/>
              </a:rPr>
              <a:t>In CEG, R-squares are at best 20-25% depending on the specification.</a:t>
            </a:r>
          </a:p>
          <a:p>
            <a:r>
              <a:rPr lang="en-US" sz="2400" dirty="0" smtClean="0">
                <a:latin typeface="Times New Roman" pitchFamily="18" charset="0"/>
                <a:cs typeface="Times New Roman" pitchFamily="18" charset="0"/>
              </a:rPr>
              <a:t>There </a:t>
            </a:r>
            <a:r>
              <a:rPr lang="en-US" sz="2400" dirty="0">
                <a:latin typeface="Times New Roman" pitchFamily="18" charset="0"/>
                <a:cs typeface="Times New Roman" pitchFamily="18" charset="0"/>
              </a:rPr>
              <a:t>have also been significant shifts in the technological frontier, with populations at the periphery becoming major innovators, and former frontier societies falling </a:t>
            </a:r>
            <a:r>
              <a:rPr lang="en-US" sz="2400" dirty="0" smtClean="0">
                <a:latin typeface="Times New Roman" pitchFamily="18" charset="0"/>
                <a:cs typeface="Times New Roman" pitchFamily="18" charset="0"/>
              </a:rPr>
              <a:t>behind.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There </a:t>
            </a:r>
            <a:r>
              <a:rPr lang="en-US" sz="2400" dirty="0">
                <a:latin typeface="Times New Roman" pitchFamily="18" charset="0"/>
                <a:cs typeface="Times New Roman" pitchFamily="18" charset="0"/>
              </a:rPr>
              <a:t>is much scope for variations, exceptions and </a:t>
            </a:r>
            <a:r>
              <a:rPr lang="en-US" sz="2400" dirty="0" smtClean="0">
                <a:latin typeface="Times New Roman" pitchFamily="18" charset="0"/>
                <a:cs typeface="Times New Roman" pitchFamily="18" charset="0"/>
              </a:rPr>
              <a:t>contingencies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Mokyr</a:t>
            </a:r>
            <a:r>
              <a:rPr lang="en-U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The impact of historical factors changes over time. </a:t>
            </a:r>
            <a:r>
              <a:rPr lang="en-US" sz="2400" dirty="0" smtClean="0">
                <a:latin typeface="Times New Roman" pitchFamily="18" charset="0"/>
                <a:cs typeface="Times New Roman" pitchFamily="18" charset="0"/>
              </a:rPr>
              <a:t>There may not be any change in deep rooted factors, but the effect of deep-rooted factors can change.</a:t>
            </a:r>
          </a:p>
          <a:p>
            <a:r>
              <a:rPr lang="en-US" sz="2400" dirty="0" smtClean="0">
                <a:latin typeface="Times New Roman" pitchFamily="18" charset="0"/>
                <a:cs typeface="Times New Roman" pitchFamily="18" charset="0"/>
              </a:rPr>
              <a:t>Another source of optimism may come from barriers approach.</a:t>
            </a:r>
            <a:endParaRPr lang="en-US" sz="2400" dirty="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28600" y="76200"/>
            <a:ext cx="8686800" cy="1143000"/>
          </a:xfrm>
        </p:spPr>
        <p:txBody>
          <a:bodyPr/>
          <a:lstStyle/>
          <a:p>
            <a:pPr eaLnBrk="1" hangingPunct="1"/>
            <a:r>
              <a:rPr lang="en-US" sz="4000" dirty="0" smtClean="0">
                <a:solidFill>
                  <a:srgbClr val="002060"/>
                </a:solidFill>
                <a:latin typeface="Times New Roman" pitchFamily="18" charset="0"/>
                <a:cs typeface="Times New Roman" pitchFamily="18" charset="0"/>
              </a:rPr>
              <a:t>A Schematic View of Development</a:t>
            </a:r>
            <a:endParaRPr lang="en-US" sz="3600" dirty="0" smtClean="0">
              <a:latin typeface="Times New Roman" pitchFamily="18" charset="0"/>
              <a:cs typeface="Times New Roman" pitchFamily="18" charset="0"/>
            </a:endParaRPr>
          </a:p>
        </p:txBody>
      </p:sp>
      <p:grpSp>
        <p:nvGrpSpPr>
          <p:cNvPr id="2" name="Group 54"/>
          <p:cNvGrpSpPr/>
          <p:nvPr/>
        </p:nvGrpSpPr>
        <p:grpSpPr>
          <a:xfrm>
            <a:off x="228600" y="3048000"/>
            <a:ext cx="8915400" cy="1754326"/>
            <a:chOff x="228600" y="2971800"/>
            <a:chExt cx="8915400" cy="1754326"/>
          </a:xfrm>
        </p:grpSpPr>
        <p:sp>
          <p:nvSpPr>
            <p:cNvPr id="5" name="TextBox 4"/>
            <p:cNvSpPr txBox="1"/>
            <p:nvPr/>
          </p:nvSpPr>
          <p:spPr>
            <a:xfrm>
              <a:off x="7543800" y="3657600"/>
              <a:ext cx="1600200" cy="369332"/>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Development</a:t>
              </a:r>
              <a:endParaRPr lang="en-US" dirty="0">
                <a:latin typeface="Times New Roman" pitchFamily="18" charset="0"/>
                <a:cs typeface="Times New Roman" pitchFamily="18" charset="0"/>
              </a:endParaRPr>
            </a:p>
          </p:txBody>
        </p:sp>
        <p:sp>
          <p:nvSpPr>
            <p:cNvPr id="6" name="TextBox 5"/>
            <p:cNvSpPr txBox="1"/>
            <p:nvPr/>
          </p:nvSpPr>
          <p:spPr>
            <a:xfrm>
              <a:off x="5715000" y="2971800"/>
              <a:ext cx="1600200" cy="1754326"/>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Accumulation of factors</a:t>
              </a:r>
            </a:p>
            <a:p>
              <a:pPr marL="228600" indent="-228600"/>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Technological innovation or adoption</a:t>
              </a:r>
              <a:endParaRPr lang="en-US" dirty="0">
                <a:latin typeface="Times New Roman" pitchFamily="18" charset="0"/>
                <a:cs typeface="Times New Roman" pitchFamily="18" charset="0"/>
              </a:endParaRPr>
            </a:p>
          </p:txBody>
        </p:sp>
        <p:sp>
          <p:nvSpPr>
            <p:cNvPr id="7" name="TextBox 6"/>
            <p:cNvSpPr txBox="1"/>
            <p:nvPr/>
          </p:nvSpPr>
          <p:spPr>
            <a:xfrm>
              <a:off x="4114800" y="3200400"/>
              <a:ext cx="1219200" cy="1200329"/>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Policies giving the “right” incentives</a:t>
              </a:r>
              <a:endParaRPr lang="en-US" dirty="0">
                <a:latin typeface="Times New Roman" pitchFamily="18" charset="0"/>
                <a:cs typeface="Times New Roman" pitchFamily="18" charset="0"/>
              </a:endParaRPr>
            </a:p>
          </p:txBody>
        </p:sp>
        <p:sp>
          <p:nvSpPr>
            <p:cNvPr id="9" name="TextBox 8"/>
            <p:cNvSpPr txBox="1"/>
            <p:nvPr/>
          </p:nvSpPr>
          <p:spPr>
            <a:xfrm>
              <a:off x="2362200" y="3581400"/>
              <a:ext cx="1371600" cy="369332"/>
            </a:xfrm>
            <a:prstGeom prst="rect">
              <a:avLst/>
            </a:prstGeom>
            <a:noFill/>
            <a:ln>
              <a:solidFill>
                <a:schemeClr val="tx1"/>
              </a:solidFill>
            </a:ln>
          </p:spPr>
          <p:txBody>
            <a:bodyPr wrap="square" rtlCol="0">
              <a:spAutoFit/>
            </a:bodyPr>
            <a:lstStyle/>
            <a:p>
              <a:pPr marL="228600" indent="-228600"/>
              <a:r>
                <a:rPr lang="en-US" dirty="0" smtClean="0">
                  <a:latin typeface="Times New Roman" pitchFamily="18" charset="0"/>
                  <a:cs typeface="Times New Roman" pitchFamily="18" charset="0"/>
                </a:rPr>
                <a:t>Institutions</a:t>
              </a:r>
              <a:endParaRPr lang="en-US" dirty="0">
                <a:latin typeface="Times New Roman" pitchFamily="18" charset="0"/>
                <a:cs typeface="Times New Roman" pitchFamily="18" charset="0"/>
              </a:endParaRPr>
            </a:p>
          </p:txBody>
        </p:sp>
        <p:sp>
          <p:nvSpPr>
            <p:cNvPr id="10" name="TextBox 9"/>
            <p:cNvSpPr txBox="1"/>
            <p:nvPr/>
          </p:nvSpPr>
          <p:spPr>
            <a:xfrm>
              <a:off x="228600" y="3276600"/>
              <a:ext cx="1524000" cy="923330"/>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Geography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Deep history</a:t>
              </a:r>
              <a:endParaRPr lang="en-US" dirty="0">
                <a:latin typeface="Times New Roman" pitchFamily="18" charset="0"/>
                <a:cs typeface="Times New Roman" pitchFamily="18" charset="0"/>
              </a:endParaRPr>
            </a:p>
          </p:txBody>
        </p:sp>
        <p:cxnSp>
          <p:nvCxnSpPr>
            <p:cNvPr id="12" name="Straight Arrow Connector 11"/>
            <p:cNvCxnSpPr>
              <a:stCxn id="10" idx="3"/>
              <a:endCxn id="9" idx="1"/>
            </p:cNvCxnSpPr>
            <p:nvPr/>
          </p:nvCxnSpPr>
          <p:spPr>
            <a:xfrm>
              <a:off x="1752600" y="3738265"/>
              <a:ext cx="609600" cy="2780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 idx="3"/>
              <a:endCxn id="7" idx="1"/>
            </p:cNvCxnSpPr>
            <p:nvPr/>
          </p:nvCxnSpPr>
          <p:spPr>
            <a:xfrm>
              <a:off x="3733800" y="3766066"/>
              <a:ext cx="381000" cy="3449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6" idx="1"/>
            </p:cNvCxnSpPr>
            <p:nvPr/>
          </p:nvCxnSpPr>
          <p:spPr>
            <a:xfrm>
              <a:off x="5334000" y="3800565"/>
              <a:ext cx="381000" cy="4839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3"/>
              <a:endCxn id="5" idx="1"/>
            </p:cNvCxnSpPr>
            <p:nvPr/>
          </p:nvCxnSpPr>
          <p:spPr>
            <a:xfrm flipV="1">
              <a:off x="7315200" y="3842266"/>
              <a:ext cx="228600" cy="669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23" name="Slide Number Placeholder 122"/>
          <p:cNvSpPr>
            <a:spLocks noGrp="1"/>
          </p:cNvSpPr>
          <p:nvPr>
            <p:ph type="sldNum" sz="quarter" idx="12"/>
          </p:nvPr>
        </p:nvSpPr>
        <p:spPr/>
        <p:txBody>
          <a:bodyPr/>
          <a:lstStyle/>
          <a:p>
            <a:pPr>
              <a:defRPr/>
            </a:pPr>
            <a:fld id="{B47C0252-CCBA-4B0D-A319-AC11173A5070}" type="slidenum">
              <a:rPr lang="en-US" smtClean="0">
                <a:latin typeface="Times New Roman" pitchFamily="18" charset="0"/>
                <a:cs typeface="Times New Roman" pitchFamily="18" charset="0"/>
              </a:rPr>
              <a:pPr>
                <a:defRPr/>
              </a:pPr>
              <a:t>4</a:t>
            </a:fld>
            <a:endParaRPr lang="en-US" dirty="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1912" y="304800"/>
            <a:ext cx="9020175" cy="1143000"/>
          </a:xfrm>
        </p:spPr>
        <p:txBody>
          <a:bodyPr/>
          <a:lstStyle/>
          <a:p>
            <a:pPr eaLnBrk="1" hangingPunct="1"/>
            <a:r>
              <a:rPr lang="en-US" sz="4000" dirty="0" smtClean="0">
                <a:solidFill>
                  <a:srgbClr val="002060"/>
                </a:solidFill>
                <a:latin typeface="Times New Roman" pitchFamily="18" charset="0"/>
                <a:cs typeface="Times New Roman" pitchFamily="18" charset="0"/>
              </a:rPr>
              <a:t>A Schematic View of Development</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(with minor complicating factors)</a:t>
            </a:r>
          </a:p>
        </p:txBody>
      </p:sp>
      <p:grpSp>
        <p:nvGrpSpPr>
          <p:cNvPr id="2" name="Group 54"/>
          <p:cNvGrpSpPr/>
          <p:nvPr/>
        </p:nvGrpSpPr>
        <p:grpSpPr>
          <a:xfrm>
            <a:off x="228600" y="2971800"/>
            <a:ext cx="8915400" cy="1754326"/>
            <a:chOff x="228600" y="2971800"/>
            <a:chExt cx="8915400" cy="1754326"/>
          </a:xfrm>
        </p:grpSpPr>
        <p:sp>
          <p:nvSpPr>
            <p:cNvPr id="5" name="TextBox 4"/>
            <p:cNvSpPr txBox="1"/>
            <p:nvPr/>
          </p:nvSpPr>
          <p:spPr>
            <a:xfrm>
              <a:off x="7543800" y="3657600"/>
              <a:ext cx="1600200" cy="369332"/>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Development</a:t>
              </a:r>
              <a:endParaRPr lang="en-US" dirty="0">
                <a:latin typeface="Times New Roman" pitchFamily="18" charset="0"/>
                <a:cs typeface="Times New Roman" pitchFamily="18" charset="0"/>
              </a:endParaRPr>
            </a:p>
          </p:txBody>
        </p:sp>
        <p:sp>
          <p:nvSpPr>
            <p:cNvPr id="6" name="TextBox 5"/>
            <p:cNvSpPr txBox="1"/>
            <p:nvPr/>
          </p:nvSpPr>
          <p:spPr>
            <a:xfrm>
              <a:off x="5715000" y="2971800"/>
              <a:ext cx="1600200" cy="1754326"/>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Accumulation of factors</a:t>
              </a:r>
            </a:p>
            <a:p>
              <a:pPr marL="228600" indent="-228600"/>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Technological innovation or adoption</a:t>
              </a:r>
              <a:endParaRPr lang="en-US" dirty="0">
                <a:latin typeface="Times New Roman" pitchFamily="18" charset="0"/>
                <a:cs typeface="Times New Roman" pitchFamily="18" charset="0"/>
              </a:endParaRPr>
            </a:p>
          </p:txBody>
        </p:sp>
        <p:sp>
          <p:nvSpPr>
            <p:cNvPr id="7" name="TextBox 6"/>
            <p:cNvSpPr txBox="1"/>
            <p:nvPr/>
          </p:nvSpPr>
          <p:spPr>
            <a:xfrm>
              <a:off x="4114800" y="3200400"/>
              <a:ext cx="1219200" cy="1200329"/>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Policies giving the “right” incentives</a:t>
              </a:r>
              <a:endParaRPr lang="en-US" dirty="0">
                <a:latin typeface="Times New Roman" pitchFamily="18" charset="0"/>
                <a:cs typeface="Times New Roman" pitchFamily="18" charset="0"/>
              </a:endParaRPr>
            </a:p>
          </p:txBody>
        </p:sp>
        <p:sp>
          <p:nvSpPr>
            <p:cNvPr id="9" name="TextBox 8"/>
            <p:cNvSpPr txBox="1"/>
            <p:nvPr/>
          </p:nvSpPr>
          <p:spPr>
            <a:xfrm>
              <a:off x="2362200" y="3581400"/>
              <a:ext cx="1371600" cy="369332"/>
            </a:xfrm>
            <a:prstGeom prst="rect">
              <a:avLst/>
            </a:prstGeom>
            <a:noFill/>
            <a:ln>
              <a:solidFill>
                <a:schemeClr val="tx1"/>
              </a:solidFill>
            </a:ln>
          </p:spPr>
          <p:txBody>
            <a:bodyPr wrap="square" rtlCol="0">
              <a:spAutoFit/>
            </a:bodyPr>
            <a:lstStyle/>
            <a:p>
              <a:pPr marL="228600" indent="-228600"/>
              <a:r>
                <a:rPr lang="en-US" dirty="0" smtClean="0">
                  <a:latin typeface="Times New Roman" pitchFamily="18" charset="0"/>
                  <a:cs typeface="Times New Roman" pitchFamily="18" charset="0"/>
                </a:rPr>
                <a:t>Institutions</a:t>
              </a:r>
              <a:endParaRPr lang="en-US" dirty="0">
                <a:latin typeface="Times New Roman" pitchFamily="18" charset="0"/>
                <a:cs typeface="Times New Roman" pitchFamily="18" charset="0"/>
              </a:endParaRPr>
            </a:p>
          </p:txBody>
        </p:sp>
        <p:sp>
          <p:nvSpPr>
            <p:cNvPr id="10" name="TextBox 9"/>
            <p:cNvSpPr txBox="1"/>
            <p:nvPr/>
          </p:nvSpPr>
          <p:spPr>
            <a:xfrm>
              <a:off x="228600" y="3276600"/>
              <a:ext cx="1524000" cy="923330"/>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Geography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Deep history</a:t>
              </a:r>
              <a:endParaRPr lang="en-US" dirty="0">
                <a:latin typeface="Times New Roman" pitchFamily="18" charset="0"/>
                <a:cs typeface="Times New Roman" pitchFamily="18" charset="0"/>
              </a:endParaRPr>
            </a:p>
          </p:txBody>
        </p:sp>
        <p:cxnSp>
          <p:nvCxnSpPr>
            <p:cNvPr id="12" name="Straight Arrow Connector 11"/>
            <p:cNvCxnSpPr>
              <a:stCxn id="10" idx="3"/>
              <a:endCxn id="9" idx="1"/>
            </p:cNvCxnSpPr>
            <p:nvPr/>
          </p:nvCxnSpPr>
          <p:spPr>
            <a:xfrm>
              <a:off x="1752600" y="3738265"/>
              <a:ext cx="609600" cy="2780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 idx="3"/>
              <a:endCxn id="7" idx="1"/>
            </p:cNvCxnSpPr>
            <p:nvPr/>
          </p:nvCxnSpPr>
          <p:spPr>
            <a:xfrm>
              <a:off x="3733800" y="3766066"/>
              <a:ext cx="381000" cy="3449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6" idx="1"/>
            </p:cNvCxnSpPr>
            <p:nvPr/>
          </p:nvCxnSpPr>
          <p:spPr>
            <a:xfrm>
              <a:off x="5334000" y="3800565"/>
              <a:ext cx="381000" cy="4839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3"/>
              <a:endCxn id="5" idx="1"/>
            </p:cNvCxnSpPr>
            <p:nvPr/>
          </p:nvCxnSpPr>
          <p:spPr>
            <a:xfrm flipV="1">
              <a:off x="7315200" y="3842266"/>
              <a:ext cx="228600" cy="669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23" name="Slide Number Placeholder 122"/>
          <p:cNvSpPr>
            <a:spLocks noGrp="1"/>
          </p:cNvSpPr>
          <p:nvPr>
            <p:ph type="sldNum" sz="quarter" idx="12"/>
          </p:nvPr>
        </p:nvSpPr>
        <p:spPr/>
        <p:txBody>
          <a:bodyPr/>
          <a:lstStyle/>
          <a:p>
            <a:pPr>
              <a:defRPr/>
            </a:pPr>
            <a:fld id="{B47C0252-CCBA-4B0D-A319-AC11173A5070}" type="slidenum">
              <a:rPr lang="en-US" smtClean="0">
                <a:latin typeface="Times New Roman" pitchFamily="18" charset="0"/>
                <a:cs typeface="Times New Roman" pitchFamily="18" charset="0"/>
              </a:rPr>
              <a:pPr>
                <a:defRPr/>
              </a:pPr>
              <a:t>5</a:t>
            </a:fld>
            <a:endParaRPr lang="en-US" dirty="0">
              <a:latin typeface="Times New Roman" pitchFamily="18" charset="0"/>
              <a:cs typeface="Times New Roman" pitchFamily="18" charset="0"/>
            </a:endParaRPr>
          </a:p>
        </p:txBody>
      </p:sp>
      <p:grpSp>
        <p:nvGrpSpPr>
          <p:cNvPr id="3" name="Group 125"/>
          <p:cNvGrpSpPr/>
          <p:nvPr/>
        </p:nvGrpSpPr>
        <p:grpSpPr>
          <a:xfrm>
            <a:off x="990600" y="1676400"/>
            <a:ext cx="7353300" cy="3049726"/>
            <a:chOff x="990600" y="1676400"/>
            <a:chExt cx="7353300" cy="3049726"/>
          </a:xfrm>
        </p:grpSpPr>
        <p:grpSp>
          <p:nvGrpSpPr>
            <p:cNvPr id="4" name="Group 90"/>
            <p:cNvGrpSpPr/>
            <p:nvPr/>
          </p:nvGrpSpPr>
          <p:grpSpPr>
            <a:xfrm>
              <a:off x="990600" y="2971800"/>
              <a:ext cx="7353300" cy="1754326"/>
              <a:chOff x="990600" y="2971800"/>
              <a:chExt cx="7353300" cy="1754326"/>
            </a:xfrm>
          </p:grpSpPr>
          <p:grpSp>
            <p:nvGrpSpPr>
              <p:cNvPr id="8" name="Group 56"/>
              <p:cNvGrpSpPr/>
              <p:nvPr/>
            </p:nvGrpSpPr>
            <p:grpSpPr>
              <a:xfrm>
                <a:off x="990600" y="2971800"/>
                <a:ext cx="7353300" cy="685800"/>
                <a:chOff x="990600" y="2971800"/>
                <a:chExt cx="7353300" cy="685800"/>
              </a:xfrm>
            </p:grpSpPr>
            <p:cxnSp>
              <p:nvCxnSpPr>
                <p:cNvPr id="44" name="Curved Connector 43"/>
                <p:cNvCxnSpPr>
                  <a:stCxn id="10" idx="0"/>
                  <a:endCxn id="7" idx="0"/>
                </p:cNvCxnSpPr>
                <p:nvPr/>
              </p:nvCxnSpPr>
              <p:spPr>
                <a:xfrm rot="5400000" flipH="1" flipV="1">
                  <a:off x="2819400" y="1371600"/>
                  <a:ext cx="76200" cy="3733800"/>
                </a:xfrm>
                <a:prstGeom prst="curvedConnector3">
                  <a:avLst>
                    <a:gd name="adj1" fmla="val 580000"/>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Curved Connector 47"/>
                <p:cNvCxnSpPr>
                  <a:stCxn id="10" idx="0"/>
                  <a:endCxn id="6" idx="0"/>
                </p:cNvCxnSpPr>
                <p:nvPr/>
              </p:nvCxnSpPr>
              <p:spPr>
                <a:xfrm rot="5400000" flipH="1" flipV="1">
                  <a:off x="3600450" y="361950"/>
                  <a:ext cx="304800" cy="5524500"/>
                </a:xfrm>
                <a:prstGeom prst="curvedConnector3">
                  <a:avLst>
                    <a:gd name="adj1" fmla="val 287500"/>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Curved Connector 50"/>
                <p:cNvCxnSpPr>
                  <a:stCxn id="10" idx="0"/>
                  <a:endCxn id="5" idx="0"/>
                </p:cNvCxnSpPr>
                <p:nvPr/>
              </p:nvCxnSpPr>
              <p:spPr>
                <a:xfrm rot="16200000" flipH="1">
                  <a:off x="4476750" y="-209550"/>
                  <a:ext cx="381000" cy="7353300"/>
                </a:xfrm>
                <a:prstGeom prst="curvedConnector3">
                  <a:avLst>
                    <a:gd name="adj1" fmla="val -321000"/>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74" name="Curved Connector 73"/>
              <p:cNvCxnSpPr>
                <a:stCxn id="9" idx="2"/>
                <a:endCxn id="6" idx="2"/>
              </p:cNvCxnSpPr>
              <p:nvPr/>
            </p:nvCxnSpPr>
            <p:spPr>
              <a:xfrm rot="16200000" flipH="1">
                <a:off x="4393853" y="2604879"/>
                <a:ext cx="775394" cy="3467100"/>
              </a:xfrm>
              <a:prstGeom prst="curvedConnector3">
                <a:avLst>
                  <a:gd name="adj1" fmla="val 167808"/>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7" name="Curved Connector 76"/>
              <p:cNvCxnSpPr>
                <a:stCxn id="9" idx="2"/>
                <a:endCxn id="5" idx="2"/>
              </p:cNvCxnSpPr>
              <p:nvPr/>
            </p:nvCxnSpPr>
            <p:spPr>
              <a:xfrm rot="16200000" flipH="1">
                <a:off x="5657850" y="1340882"/>
                <a:ext cx="76200" cy="5295900"/>
              </a:xfrm>
              <a:prstGeom prst="curvedConnector3">
                <a:avLst>
                  <a:gd name="adj1" fmla="val 259000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4" name="Curved Connector 83"/>
              <p:cNvCxnSpPr>
                <a:stCxn id="7" idx="2"/>
                <a:endCxn id="5" idx="2"/>
              </p:cNvCxnSpPr>
              <p:nvPr/>
            </p:nvCxnSpPr>
            <p:spPr>
              <a:xfrm rot="5400000" flipH="1" flipV="1">
                <a:off x="6347251" y="2404081"/>
                <a:ext cx="373797" cy="3619500"/>
              </a:xfrm>
              <a:prstGeom prst="curvedConnector3">
                <a:avLst>
                  <a:gd name="adj1" fmla="val -210989"/>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25" name="TextBox 124"/>
            <p:cNvSpPr txBox="1"/>
            <p:nvPr/>
          </p:nvSpPr>
          <p:spPr>
            <a:xfrm>
              <a:off x="1676400" y="1676400"/>
              <a:ext cx="3733800"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The exclusion restrictions</a:t>
              </a:r>
              <a:endParaRPr lang="en-US" sz="2000" dirty="0">
                <a:solidFill>
                  <a:srgbClr val="FF0000"/>
                </a:solidFill>
                <a:latin typeface="Times New Roman" pitchFamily="18" charset="0"/>
                <a:cs typeface="Times New Roman" pitchFamily="18" charset="0"/>
              </a:endParaRPr>
            </a:p>
          </p:txBody>
        </p:sp>
      </p:grpSp>
      <p:grpSp>
        <p:nvGrpSpPr>
          <p:cNvPr id="11" name="Group 127"/>
          <p:cNvGrpSpPr/>
          <p:nvPr/>
        </p:nvGrpSpPr>
        <p:grpSpPr>
          <a:xfrm>
            <a:off x="2362200" y="2971800"/>
            <a:ext cx="5981701" cy="3524310"/>
            <a:chOff x="2362200" y="2971800"/>
            <a:chExt cx="5981701" cy="3524310"/>
          </a:xfrm>
        </p:grpSpPr>
        <p:grpSp>
          <p:nvGrpSpPr>
            <p:cNvPr id="13" name="Group 121"/>
            <p:cNvGrpSpPr/>
            <p:nvPr/>
          </p:nvGrpSpPr>
          <p:grpSpPr>
            <a:xfrm>
              <a:off x="3048000" y="2971800"/>
              <a:ext cx="5295901" cy="1754326"/>
              <a:chOff x="3048000" y="2971800"/>
              <a:chExt cx="5295901" cy="1754326"/>
            </a:xfrm>
          </p:grpSpPr>
          <p:cxnSp>
            <p:nvCxnSpPr>
              <p:cNvPr id="93" name="Curved Connector 92"/>
              <p:cNvCxnSpPr>
                <a:stCxn id="5" idx="2"/>
                <a:endCxn id="6" idx="2"/>
              </p:cNvCxnSpPr>
              <p:nvPr/>
            </p:nvCxnSpPr>
            <p:spPr>
              <a:xfrm rot="5400000">
                <a:off x="7079903" y="3462129"/>
                <a:ext cx="699194" cy="1828800"/>
              </a:xfrm>
              <a:prstGeom prst="curvedConnector3">
                <a:avLst>
                  <a:gd name="adj1" fmla="val 199719"/>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6" name="Curved Connector 95"/>
              <p:cNvCxnSpPr>
                <a:stCxn id="5" idx="2"/>
                <a:endCxn id="7" idx="2"/>
              </p:cNvCxnSpPr>
              <p:nvPr/>
            </p:nvCxnSpPr>
            <p:spPr>
              <a:xfrm rot="5400000">
                <a:off x="6347252" y="2404080"/>
                <a:ext cx="373797" cy="3619500"/>
              </a:xfrm>
              <a:prstGeom prst="curvedConnector3">
                <a:avLst>
                  <a:gd name="adj1" fmla="val 561729"/>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2" name="Curved Connector 101"/>
              <p:cNvCxnSpPr>
                <a:stCxn id="5" idx="2"/>
                <a:endCxn id="9" idx="2"/>
              </p:cNvCxnSpPr>
              <p:nvPr/>
            </p:nvCxnSpPr>
            <p:spPr>
              <a:xfrm rot="5400000" flipH="1">
                <a:off x="5657850" y="1340882"/>
                <a:ext cx="76200" cy="5295900"/>
              </a:xfrm>
              <a:prstGeom prst="curvedConnector3">
                <a:avLst>
                  <a:gd name="adj1" fmla="val -345000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6" name="Curved Connector 105"/>
              <p:cNvCxnSpPr>
                <a:stCxn id="7" idx="0"/>
                <a:endCxn id="9" idx="0"/>
              </p:cNvCxnSpPr>
              <p:nvPr/>
            </p:nvCxnSpPr>
            <p:spPr>
              <a:xfrm rot="16200000" flipH="1" flipV="1">
                <a:off x="3695700" y="2552700"/>
                <a:ext cx="381000" cy="1676400"/>
              </a:xfrm>
              <a:prstGeom prst="curvedConnector3">
                <a:avLst>
                  <a:gd name="adj1" fmla="val -36000"/>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0" name="Curved Connector 109"/>
              <p:cNvCxnSpPr>
                <a:stCxn id="6" idx="0"/>
                <a:endCxn id="9" idx="0"/>
              </p:cNvCxnSpPr>
              <p:nvPr/>
            </p:nvCxnSpPr>
            <p:spPr>
              <a:xfrm rot="16200000" flipH="1" flipV="1">
                <a:off x="4476750" y="1543050"/>
                <a:ext cx="609600" cy="3467100"/>
              </a:xfrm>
              <a:prstGeom prst="curvedConnector3">
                <a:avLst>
                  <a:gd name="adj1" fmla="val -65625"/>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5" name="Curved Connector 114"/>
              <p:cNvCxnSpPr>
                <a:stCxn id="6" idx="0"/>
                <a:endCxn id="7" idx="0"/>
              </p:cNvCxnSpPr>
              <p:nvPr/>
            </p:nvCxnSpPr>
            <p:spPr>
              <a:xfrm rot="16200000" flipH="1" flipV="1">
                <a:off x="5505450" y="2190750"/>
                <a:ext cx="228600" cy="1790700"/>
              </a:xfrm>
              <a:prstGeom prst="curvedConnector3">
                <a:avLst>
                  <a:gd name="adj1" fmla="val -100000"/>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
          <p:nvSpPr>
            <p:cNvPr id="127" name="TextBox 126"/>
            <p:cNvSpPr txBox="1"/>
            <p:nvPr/>
          </p:nvSpPr>
          <p:spPr>
            <a:xfrm>
              <a:off x="2362200" y="6096000"/>
              <a:ext cx="2209800" cy="400110"/>
            </a:xfrm>
            <a:prstGeom prst="rect">
              <a:avLst/>
            </a:prstGeom>
            <a:noFill/>
          </p:spPr>
          <p:txBody>
            <a:bodyPr wrap="square" rtlCol="0">
              <a:spAutoFit/>
            </a:bodyPr>
            <a:lstStyle/>
            <a:p>
              <a:r>
                <a:rPr lang="en-US" sz="2000" dirty="0" smtClean="0">
                  <a:solidFill>
                    <a:srgbClr val="0070C0"/>
                  </a:solidFill>
                  <a:latin typeface="Times New Roman" pitchFamily="18" charset="0"/>
                  <a:cs typeface="Times New Roman" pitchFamily="18" charset="0"/>
                </a:rPr>
                <a:t>Reverse causality</a:t>
              </a:r>
              <a:endParaRPr lang="en-US" sz="2000" dirty="0">
                <a:solidFill>
                  <a:srgbClr val="0070C0"/>
                </a:solidFill>
                <a:latin typeface="Times New Roman" pitchFamily="18" charset="0"/>
                <a:cs typeface="Times New Roman" pitchFamily="18" charset="0"/>
              </a:endParaRP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 presetClass="exit" presetSubtype="16" fill="hold" nodeType="clickEffect">
                                  <p:stCondLst>
                                    <p:cond delay="0"/>
                                  </p:stCondLst>
                                  <p:childTnLst>
                                    <p:animEffect transition="out" filter="box(in)">
                                      <p:cBhvr>
                                        <p:cTn id="19" dur="500"/>
                                        <p:tgtEl>
                                          <p:spTgt spid="11"/>
                                        </p:tgtEl>
                                      </p:cBhvr>
                                    </p:animEffect>
                                    <p:set>
                                      <p:cBhvr>
                                        <p:cTn id="20" dur="1" fill="hold">
                                          <p:stCondLst>
                                            <p:cond delay="499"/>
                                          </p:stCondLst>
                                        </p:cTn>
                                        <p:tgtEl>
                                          <p:spTgt spid="11"/>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 presetClass="exit" presetSubtype="16" fill="hold" nodeType="clickEffect">
                                  <p:stCondLst>
                                    <p:cond delay="0"/>
                                  </p:stCondLst>
                                  <p:childTnLst>
                                    <p:animEffect transition="out" filter="box(in)">
                                      <p:cBhvr>
                                        <p:cTn id="24" dur="500"/>
                                        <p:tgtEl>
                                          <p:spTgt spid="3"/>
                                        </p:tgtEl>
                                      </p:cBhvr>
                                    </p:animEffect>
                                    <p:set>
                                      <p:cBhvr>
                                        <p:cTn id="25"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152400"/>
            <a:ext cx="8229600" cy="685800"/>
          </a:xfrm>
        </p:spPr>
        <p:txBody>
          <a:bodyPr/>
          <a:lstStyle/>
          <a:p>
            <a:pPr eaLnBrk="1" hangingPunct="1"/>
            <a:r>
              <a:rPr lang="en-US" sz="4000" dirty="0" smtClean="0">
                <a:solidFill>
                  <a:schemeClr val="accent2">
                    <a:lumMod val="50000"/>
                  </a:schemeClr>
                </a:solidFill>
                <a:latin typeface="Times New Roman" pitchFamily="18" charset="0"/>
              </a:rPr>
              <a:t>Focus of the Session</a:t>
            </a:r>
          </a:p>
        </p:txBody>
      </p:sp>
      <p:sp>
        <p:nvSpPr>
          <p:cNvPr id="23555" name="Rectangle 3"/>
          <p:cNvSpPr>
            <a:spLocks noGrp="1" noChangeArrowheads="1"/>
          </p:cNvSpPr>
          <p:nvPr>
            <p:ph type="body" idx="1"/>
          </p:nvPr>
        </p:nvSpPr>
        <p:spPr>
          <a:xfrm>
            <a:off x="381000" y="990600"/>
            <a:ext cx="8382000" cy="5562600"/>
          </a:xfrm>
        </p:spPr>
        <p:txBody>
          <a:bodyPr/>
          <a:lstStyle/>
          <a:p>
            <a:pPr marL="228600" indent="-228600">
              <a:defRPr/>
            </a:pPr>
            <a:r>
              <a:rPr lang="en-US" sz="2800" dirty="0" smtClean="0">
                <a:latin typeface="Times New Roman" pitchFamily="18" charset="0"/>
                <a:cs typeface="Times New Roman" pitchFamily="18" charset="0"/>
              </a:rPr>
              <a:t>I survey </a:t>
            </a:r>
            <a:r>
              <a:rPr lang="en-US" sz="2800" b="1" dirty="0" smtClean="0">
                <a:latin typeface="Times New Roman" pitchFamily="18" charset="0"/>
                <a:cs typeface="Times New Roman" pitchFamily="18" charset="0"/>
              </a:rPr>
              <a:t>recent findings </a:t>
            </a:r>
            <a:r>
              <a:rPr lang="en-US" sz="2800" dirty="0" smtClean="0">
                <a:latin typeface="Times New Roman" pitchFamily="18" charset="0"/>
                <a:cs typeface="Times New Roman" pitchFamily="18" charset="0"/>
              </a:rPr>
              <a:t>on history and development, focusing on a small set of recent empirical contributions.</a:t>
            </a:r>
          </a:p>
          <a:p>
            <a:pPr marL="228600" indent="-228600">
              <a:defRPr/>
            </a:pPr>
            <a:r>
              <a:rPr lang="en-US" sz="2800" dirty="0" smtClean="0">
                <a:latin typeface="Times New Roman" pitchFamily="18" charset="0"/>
                <a:cs typeface="Times New Roman" pitchFamily="18" charset="0"/>
              </a:rPr>
              <a:t>I employ a </a:t>
            </a:r>
            <a:r>
              <a:rPr lang="en-US" sz="2800" b="1" dirty="0" smtClean="0">
                <a:latin typeface="Times New Roman" pitchFamily="18" charset="0"/>
                <a:cs typeface="Times New Roman" pitchFamily="18" charset="0"/>
              </a:rPr>
              <a:t>unified empirical framework </a:t>
            </a:r>
            <a:r>
              <a:rPr lang="en-US" sz="2800" dirty="0" smtClean="0">
                <a:latin typeface="Times New Roman" pitchFamily="18" charset="0"/>
                <a:cs typeface="Times New Roman" pitchFamily="18" charset="0"/>
              </a:rPr>
              <a:t>to summarize these findings.</a:t>
            </a:r>
          </a:p>
          <a:p>
            <a:pPr marL="228600" indent="-228600">
              <a:defRPr/>
            </a:pPr>
            <a:r>
              <a:rPr lang="en-US" sz="2800" dirty="0" smtClean="0">
                <a:latin typeface="Times New Roman" pitchFamily="18" charset="0"/>
                <a:cs typeface="Times New Roman" pitchFamily="18" charset="0"/>
              </a:rPr>
              <a:t>I start with contributions that demonstrate the long run </a:t>
            </a:r>
            <a:r>
              <a:rPr lang="en-US" sz="2800" b="1" dirty="0" smtClean="0">
                <a:latin typeface="Times New Roman" pitchFamily="18" charset="0"/>
                <a:cs typeface="Times New Roman" pitchFamily="18" charset="0"/>
              </a:rPr>
              <a:t>persistence</a:t>
            </a:r>
            <a:r>
              <a:rPr lang="en-US" sz="2800" i="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of economic performance. </a:t>
            </a:r>
          </a:p>
          <a:p>
            <a:pPr marL="228600" indent="-228600">
              <a:defRPr/>
            </a:pPr>
            <a:r>
              <a:rPr lang="en-US" sz="2800" dirty="0" smtClean="0">
                <a:latin typeface="Times New Roman" pitchFamily="18" charset="0"/>
                <a:cs typeface="Times New Roman" pitchFamily="18" charset="0"/>
              </a:rPr>
              <a:t>I argue that the persistence can be understood as the result of the </a:t>
            </a:r>
            <a:r>
              <a:rPr lang="en-US" sz="2800" b="1" dirty="0" smtClean="0">
                <a:latin typeface="Times New Roman" pitchFamily="18" charset="0"/>
                <a:cs typeface="Times New Roman" pitchFamily="18" charset="0"/>
              </a:rPr>
              <a:t>intergenerational transmission </a:t>
            </a:r>
            <a:r>
              <a:rPr lang="en-US" sz="2800" dirty="0" smtClean="0">
                <a:latin typeface="Times New Roman" pitchFamily="18" charset="0"/>
                <a:cs typeface="Times New Roman" pitchFamily="18" charset="0"/>
              </a:rPr>
              <a:t>of traits that matter for development.</a:t>
            </a:r>
          </a:p>
          <a:p>
            <a:pPr marL="228600" indent="-228600">
              <a:defRPr/>
            </a:pPr>
            <a:r>
              <a:rPr lang="en-US" sz="2800" dirty="0" smtClean="0">
                <a:latin typeface="Times New Roman" pitchFamily="18" charset="0"/>
                <a:cs typeface="Times New Roman" pitchFamily="18" charset="0"/>
              </a:rPr>
              <a:t>I discuss the </a:t>
            </a:r>
            <a:r>
              <a:rPr lang="en-US" sz="2800" b="1" dirty="0" smtClean="0">
                <a:latin typeface="Times New Roman" pitchFamily="18" charset="0"/>
                <a:cs typeface="Times New Roman" pitchFamily="18" charset="0"/>
              </a:rPr>
              <a:t>mechanisms</a:t>
            </a:r>
            <a:r>
              <a:rPr lang="en-US" sz="2800" dirty="0" smtClean="0">
                <a:latin typeface="Times New Roman" pitchFamily="18" charset="0"/>
                <a:cs typeface="Times New Roman" pitchFamily="18" charset="0"/>
              </a:rPr>
              <a:t> by which intergenerational transmission can affect economic outcomes. </a:t>
            </a:r>
          </a:p>
          <a:p>
            <a:pPr marL="0" indent="0">
              <a:buFontTx/>
              <a:buNone/>
              <a:defRPr/>
            </a:pPr>
            <a:endParaRPr lang="en-US" sz="20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6</a:t>
            </a:fld>
            <a:endParaRPr lang="en-US"/>
          </a:p>
        </p:txBody>
      </p:sp>
    </p:spTree>
    <p:custDataLst>
      <p:tags r:id="rId1"/>
    </p:custDataLst>
    <p:extLst>
      <p:ext uri="{BB962C8B-B14F-4D97-AF65-F5344CB8AC3E}">
        <p14:creationId xmlns:p14="http://schemas.microsoft.com/office/powerpoint/2010/main" val="688713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152400"/>
            <a:ext cx="8229600" cy="838200"/>
          </a:xfrm>
        </p:spPr>
        <p:txBody>
          <a:bodyPr/>
          <a:lstStyle/>
          <a:p>
            <a:r>
              <a:rPr lang="en-US" sz="4000" dirty="0" smtClean="0">
                <a:solidFill>
                  <a:schemeClr val="accent2">
                    <a:lumMod val="50000"/>
                  </a:schemeClr>
                </a:solidFill>
                <a:latin typeface="Times New Roman" pitchFamily="18" charset="0"/>
                <a:cs typeface="Times New Roman" pitchFamily="18" charset="0"/>
              </a:rPr>
              <a:t>Two Big Innovations</a:t>
            </a:r>
          </a:p>
        </p:txBody>
      </p:sp>
      <p:sp>
        <p:nvSpPr>
          <p:cNvPr id="27651" name="Content Placeholder 2"/>
          <p:cNvSpPr>
            <a:spLocks noGrp="1"/>
          </p:cNvSpPr>
          <p:nvPr>
            <p:ph idx="1"/>
          </p:nvPr>
        </p:nvSpPr>
        <p:spPr>
          <a:xfrm>
            <a:off x="457200" y="1066800"/>
            <a:ext cx="8229600" cy="5334000"/>
          </a:xfrm>
        </p:spPr>
        <p:txBody>
          <a:bodyPr/>
          <a:lstStyle/>
          <a:p>
            <a:r>
              <a:rPr lang="en-US" sz="2800" dirty="0" smtClean="0">
                <a:latin typeface="Times New Roman" pitchFamily="18" charset="0"/>
                <a:cs typeface="Times New Roman" pitchFamily="18" charset="0"/>
              </a:rPr>
              <a:t>The Neolithic Revolution</a:t>
            </a:r>
          </a:p>
          <a:p>
            <a:pPr lvl="1"/>
            <a:r>
              <a:rPr lang="en-US" sz="2400" dirty="0" smtClean="0">
                <a:latin typeface="Times New Roman" pitchFamily="18" charset="0"/>
                <a:cs typeface="Times New Roman" pitchFamily="18" charset="0"/>
              </a:rPr>
              <a:t>Agriculture was actually “invented” about 7 times.</a:t>
            </a:r>
          </a:p>
          <a:p>
            <a:pPr lvl="1"/>
            <a:r>
              <a:rPr lang="en-US" sz="2400" dirty="0" smtClean="0">
                <a:latin typeface="Times New Roman" pitchFamily="18" charset="0"/>
                <a:cs typeface="Times New Roman" pitchFamily="18" charset="0"/>
              </a:rPr>
              <a:t>The most significant was the discovery of agriculture in the Fertile Crescent about 7,000-9,000 years BC – source of the Eurasian explosion.</a:t>
            </a:r>
          </a:p>
          <a:p>
            <a:pPr lvl="1"/>
            <a:r>
              <a:rPr lang="en-US" sz="2400" dirty="0" smtClean="0">
                <a:latin typeface="Times New Roman" pitchFamily="18" charset="0"/>
                <a:cs typeface="Times New Roman" pitchFamily="18" charset="0"/>
              </a:rPr>
              <a:t>These discoveries spread through Eurasia, Africa and the Americas.</a:t>
            </a:r>
          </a:p>
          <a:p>
            <a:r>
              <a:rPr lang="en-US" sz="2800" dirty="0" smtClean="0">
                <a:latin typeface="Times New Roman" pitchFamily="18" charset="0"/>
                <a:cs typeface="Times New Roman" pitchFamily="18" charset="0"/>
              </a:rPr>
              <a:t>The Industrial Revolution</a:t>
            </a:r>
          </a:p>
          <a:p>
            <a:pPr lvl="1"/>
            <a:r>
              <a:rPr lang="en-US" sz="2400" dirty="0" smtClean="0">
                <a:latin typeface="Times New Roman" pitchFamily="18" charset="0"/>
                <a:cs typeface="Times New Roman" pitchFamily="18" charset="0"/>
              </a:rPr>
              <a:t>“Invented” only once, in Northwestern Europe, in the late 18</a:t>
            </a:r>
            <a:r>
              <a:rPr lang="en-US" sz="2400" baseline="30000" dirty="0" smtClean="0">
                <a:latin typeface="Times New Roman" pitchFamily="18" charset="0"/>
                <a:cs typeface="Times New Roman" pitchFamily="18" charset="0"/>
              </a:rPr>
              <a:t>th</a:t>
            </a:r>
            <a:r>
              <a:rPr lang="en-US" sz="2400" dirty="0" smtClean="0">
                <a:latin typeface="Times New Roman" pitchFamily="18" charset="0"/>
                <a:cs typeface="Times New Roman" pitchFamily="18" charset="0"/>
              </a:rPr>
              <a:t> Century (</a:t>
            </a:r>
            <a:r>
              <a:rPr lang="en-US" sz="2400" dirty="0" err="1" smtClean="0">
                <a:latin typeface="Times New Roman" pitchFamily="18" charset="0"/>
                <a:cs typeface="Times New Roman" pitchFamily="18" charset="0"/>
              </a:rPr>
              <a:t>Mokyr</a:t>
            </a:r>
            <a:r>
              <a:rPr lang="en-US" sz="2400" dirty="0" smtClean="0">
                <a:latin typeface="Times New Roman" pitchFamily="18" charset="0"/>
                <a:cs typeface="Times New Roman" pitchFamily="18" charset="0"/>
              </a:rPr>
              <a:t>, 2005).</a:t>
            </a:r>
          </a:p>
          <a:p>
            <a:pPr lvl="1"/>
            <a:r>
              <a:rPr lang="en-US" sz="2400" dirty="0" smtClean="0">
                <a:latin typeface="Times New Roman" pitchFamily="18" charset="0"/>
                <a:cs typeface="Times New Roman" pitchFamily="18" charset="0"/>
              </a:rPr>
              <a:t>That discovery is still spreading.</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7</a:t>
            </a:fld>
            <a:endParaRPr lang="en-US"/>
          </a:p>
        </p:txBody>
      </p:sp>
    </p:spTree>
    <p:custDataLst>
      <p:tags r:id="rId1"/>
    </p:custDataLst>
    <p:extLst>
      <p:ext uri="{BB962C8B-B14F-4D97-AF65-F5344CB8AC3E}">
        <p14:creationId xmlns:p14="http://schemas.microsoft.com/office/powerpoint/2010/main" val="3503031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0"/>
            <a:ext cx="8229600" cy="1143000"/>
          </a:xfrm>
        </p:spPr>
        <p:txBody>
          <a:bodyPr/>
          <a:lstStyle/>
          <a:p>
            <a:r>
              <a:rPr lang="en-US" sz="4000" dirty="0" smtClean="0">
                <a:solidFill>
                  <a:schemeClr val="accent2">
                    <a:lumMod val="50000"/>
                  </a:schemeClr>
                </a:solidFill>
                <a:latin typeface="Times New Roman" pitchFamily="18" charset="0"/>
                <a:cs typeface="Times New Roman" pitchFamily="18" charset="0"/>
              </a:rPr>
              <a:t>Persistence</a:t>
            </a:r>
            <a:endParaRPr lang="en-US" sz="4000" dirty="0">
              <a:solidFill>
                <a:schemeClr val="accent2">
                  <a:lumMod val="50000"/>
                </a:schemeClr>
              </a:solidFill>
              <a:latin typeface="Times New Roman" pitchFamily="18" charset="0"/>
              <a:cs typeface="Times New Roman" pitchFamily="18" charset="0"/>
            </a:endParaRPr>
          </a:p>
        </p:txBody>
      </p:sp>
      <p:sp>
        <p:nvSpPr>
          <p:cNvPr id="4" name="Content Placeholder 3"/>
          <p:cNvSpPr>
            <a:spLocks noGrp="1"/>
          </p:cNvSpPr>
          <p:nvPr>
            <p:ph idx="1"/>
          </p:nvPr>
        </p:nvSpPr>
        <p:spPr>
          <a:xfrm>
            <a:off x="457200" y="1143000"/>
            <a:ext cx="8382000" cy="4983163"/>
          </a:xfrm>
        </p:spPr>
        <p:txBody>
          <a:bodyPr/>
          <a:lstStyle/>
          <a:p>
            <a:pPr marL="0" indent="0"/>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Technology and productivity tend to be highly persistent even at very long horizons. </a:t>
            </a:r>
          </a:p>
          <a:p>
            <a:pPr marL="0" indent="0"/>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The Neolithic advantage continues to have effects on productivity and income per capita in more recent times, consistent with Jared Diamond’s hypothesis.</a:t>
            </a:r>
          </a:p>
          <a:p>
            <a:pPr marL="0" indent="0"/>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Countries using the most advanced technologies in the year 1,000 B.C. </a:t>
            </a:r>
            <a:r>
              <a:rPr lang="en-US" sz="2800" i="1" dirty="0" smtClean="0">
                <a:latin typeface="Times New Roman" pitchFamily="18" charset="0"/>
                <a:cs typeface="Times New Roman" pitchFamily="18" charset="0"/>
              </a:rPr>
              <a:t>tend to </a:t>
            </a:r>
            <a:r>
              <a:rPr lang="en-US" sz="2800" dirty="0" smtClean="0">
                <a:latin typeface="Times New Roman" pitchFamily="18" charset="0"/>
                <a:cs typeface="Times New Roman" pitchFamily="18" charset="0"/>
              </a:rPr>
              <a:t>remain the users of the most advanced technologies in 1,500 and today, particularly if we correct for their populations’ changing ancestry (Comin, Easterly and Gong, 2010).</a:t>
            </a: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B47C0252-CCBA-4B0D-A319-AC11173A5070}" type="slidenum">
              <a:rPr lang="en-US" smtClean="0"/>
              <a:pPr>
                <a:defRPr/>
              </a:pPr>
              <a:t>8</a:t>
            </a:fld>
            <a:endParaRPr lang="en-US"/>
          </a:p>
        </p:txBody>
      </p:sp>
    </p:spTree>
    <p:custDataLst>
      <p:tags r:id="rId1"/>
    </p:custDataLst>
    <p:extLst>
      <p:ext uri="{BB962C8B-B14F-4D97-AF65-F5344CB8AC3E}">
        <p14:creationId xmlns:p14="http://schemas.microsoft.com/office/powerpoint/2010/main" val="4142186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
            <a:ext cx="8229600" cy="1143000"/>
          </a:xfrm>
        </p:spPr>
        <p:txBody>
          <a:bodyPr/>
          <a:lstStyle/>
          <a:p>
            <a:r>
              <a:rPr lang="en-US" sz="4000" dirty="0">
                <a:solidFill>
                  <a:schemeClr val="accent2">
                    <a:lumMod val="50000"/>
                  </a:schemeClr>
                </a:solidFill>
                <a:latin typeface="Times New Roman" pitchFamily="18" charset="0"/>
                <a:cs typeface="Times New Roman" pitchFamily="18" charset="0"/>
              </a:rPr>
              <a:t>C</a:t>
            </a:r>
            <a:r>
              <a:rPr lang="en-US" sz="4000" dirty="0" smtClean="0">
                <a:solidFill>
                  <a:schemeClr val="accent2">
                    <a:lumMod val="50000"/>
                  </a:schemeClr>
                </a:solidFill>
                <a:latin typeface="Times New Roman" pitchFamily="18" charset="0"/>
                <a:cs typeface="Times New Roman" pitchFamily="18" charset="0"/>
              </a:rPr>
              <a:t>entral Theme: Ancestry Matters</a:t>
            </a:r>
            <a:endParaRPr lang="en-US" sz="4000" dirty="0">
              <a:solidFill>
                <a:schemeClr val="accent2">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txBody>
          <a:bodyPr/>
          <a:lstStyle/>
          <a:p>
            <a:r>
              <a:rPr lang="en-US" sz="2800" dirty="0" smtClean="0">
                <a:latin typeface="Times New Roman" pitchFamily="18" charset="0"/>
                <a:cs typeface="Times New Roman" pitchFamily="18" charset="0"/>
              </a:rPr>
              <a:t>To explain persistence, </a:t>
            </a:r>
            <a:r>
              <a:rPr lang="en-US" sz="2800" i="1" dirty="0" smtClean="0">
                <a:latin typeface="Times New Roman" pitchFamily="18" charset="0"/>
                <a:cs typeface="Times New Roman" pitchFamily="18" charset="0"/>
              </a:rPr>
              <a:t>ancestry matters</a:t>
            </a:r>
            <a:r>
              <a:rPr lang="en-US" sz="28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A growing body of new empirical work has focused on the measurement and estimation of long-term effects of historical variables on contemporary income by explicitly taking into account the </a:t>
            </a:r>
            <a:r>
              <a:rPr lang="en-US" sz="2800" i="1" dirty="0" smtClean="0">
                <a:latin typeface="Times New Roman" pitchFamily="18" charset="0"/>
                <a:cs typeface="Times New Roman" pitchFamily="18" charset="0"/>
              </a:rPr>
              <a:t>ancestral composition</a:t>
            </a:r>
            <a:r>
              <a:rPr lang="en-US" sz="2800" dirty="0" smtClean="0">
                <a:latin typeface="Times New Roman" pitchFamily="18" charset="0"/>
                <a:cs typeface="Times New Roman" pitchFamily="18" charset="0"/>
              </a:rPr>
              <a:t> of current populations.</a:t>
            </a:r>
          </a:p>
          <a:p>
            <a:r>
              <a:rPr lang="en-US" sz="2800" dirty="0" smtClean="0">
                <a:latin typeface="Times New Roman" pitchFamily="18" charset="0"/>
                <a:cs typeface="Times New Roman" pitchFamily="18" charset="0"/>
              </a:rPr>
              <a:t>Traits affecting development are transmitted from one generation to the next within populations over the long run, explaining why deep historical factors still affect outcomes today. </a:t>
            </a:r>
          </a:p>
        </p:txBody>
      </p:sp>
      <p:sp>
        <p:nvSpPr>
          <p:cNvPr id="4" name="Slide Number Placeholder 3"/>
          <p:cNvSpPr>
            <a:spLocks noGrp="1"/>
          </p:cNvSpPr>
          <p:nvPr>
            <p:ph type="sldNum" sz="quarter" idx="12"/>
          </p:nvPr>
        </p:nvSpPr>
        <p:spPr/>
        <p:txBody>
          <a:bodyPr/>
          <a:lstStyle/>
          <a:p>
            <a:pPr>
              <a:defRPr/>
            </a:pPr>
            <a:fld id="{B47C0252-CCBA-4B0D-A319-AC11173A5070}" type="slidenum">
              <a:rPr lang="en-US" smtClean="0"/>
              <a:pPr>
                <a:defRPr/>
              </a:pPr>
              <a:t>9</a:t>
            </a:fld>
            <a:endParaRPr lang="en-US"/>
          </a:p>
        </p:txBody>
      </p:sp>
    </p:spTree>
    <p:custDataLst>
      <p:tags r:id="rId1"/>
    </p:custDataLst>
    <p:extLst>
      <p:ext uri="{BB962C8B-B14F-4D97-AF65-F5344CB8AC3E}">
        <p14:creationId xmlns:p14="http://schemas.microsoft.com/office/powerpoint/2010/main" val="333394430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OWBARVISIBLE" val="True"/>
  <p:tag name="CSVFORMAT" val="0"/>
  <p:tag name="COUNTDOWNSTYLE" val="-1"/>
  <p:tag name="COUNTDOWNSECONDS" val="10"/>
  <p:tag name="BACKUPSESSIONS" val="True"/>
  <p:tag name="REVIEWONLY" val="False"/>
  <p:tag name="RACEENDPOINTS" val="100"/>
  <p:tag name="PARTICIPANTSINLEADERBOARD" val="5"/>
  <p:tag name="BUBBLESIZEVISIBLE" val="True"/>
  <p:tag name="CUSTOMGRIDBACKCOLOR" val="-2830136"/>
  <p:tag name="CUSTOMCELLBACKCOLOR3" val="-268652"/>
  <p:tag name="DISPLAYDEVICENUMBER" val="True"/>
  <p:tag name="AUTOSIZEGRID" val="True"/>
  <p:tag name="POLLINGCYCLE" val="2"/>
  <p:tag name="INCLUDENONRESPONDERS" val="False"/>
  <p:tag name="CORRECTPOINTVALUE" val="100"/>
  <p:tag name="ZEROBASED" val="False"/>
  <p:tag name="FIBDISPLAYRESULTS" val="True"/>
  <p:tag name="PRRESPONSE1" val="10"/>
  <p:tag name="PRRESPONSE5" val="6"/>
  <p:tag name="PRRESPONSE9" val="2"/>
  <p:tag name="USESECONDARYMONITOR" val="True"/>
  <p:tag name="ANSWERNOWTEXT" val="Answer Now"/>
  <p:tag name="INPUTSOURCE" val="1"/>
  <p:tag name="CHARTVALUEFORMAT" val="0%"/>
  <p:tag name="STDCHART" val="1"/>
  <p:tag name="TEAMSINLEADERBOARD" val="5"/>
  <p:tag name="BUBBLEGROUPING" val="3"/>
  <p:tag name="CUSTOMCELLBACKCOLOR2" val="-13395457"/>
  <p:tag name="DISPLAYDEVICEID" val="True"/>
  <p:tag name="GRIDPOSITION" val="1"/>
  <p:tag name="RESETCHARTS" val="True"/>
  <p:tag name="INCORRECTPOINTVALUE" val="0"/>
  <p:tag name="CHARTSCALE" val="True"/>
  <p:tag name="FIBDISPLAYKEYWORDS" val="True"/>
  <p:tag name="PRRESPONSE6" val="5"/>
  <p:tag name="SHOWFLASHWARNING" val="True"/>
  <p:tag name="EXPANDSHOWBAR" val="True"/>
  <p:tag name="RESPCOUNTERSTYLE" val="-1"/>
  <p:tag name="ALLOWDUPLICATES" val="False"/>
  <p:tag name="AUTOUPDATEALIASES" val="True"/>
  <p:tag name="MAXRESPONDERS" val="5"/>
  <p:tag name="CUSTOMCELLFORECOLOR" val="-16777216"/>
  <p:tag name="DISPLAYNAME" val="True"/>
  <p:tag name="GRIDFONTSIZE" val="12"/>
  <p:tag name="INCLUDEPPT" val="True"/>
  <p:tag name="AUTOADJUSTPARTRANGE" val="True"/>
  <p:tag name="PRRESPONSE2" val="9"/>
  <p:tag name="PRRESPONSE8" val="3"/>
  <p:tag name="POWERPOINTVERSION" val="14.0"/>
  <p:tag name="RESPCOUNTERFORMAT" val="0"/>
  <p:tag name="AUTOADVANCE" val="False"/>
  <p:tag name="SKIPREMAININGRACESLIDES" val="True"/>
  <p:tag name="CUSTOMCELLBACKCOLOR1" val="-657956"/>
  <p:tag name="GRIDROTATIONINTERVAL" val="2"/>
  <p:tag name="MULTIRESPDIVISOR" val="1"/>
  <p:tag name="ADVANCEDSETTINGSVIEW" val="False"/>
  <p:tag name="PRRESPONSE4" val="7"/>
  <p:tag name="TPVERSION" val="2008"/>
  <p:tag name="RESPTABLESTYLE" val="-1"/>
  <p:tag name="RACERSMAXDISPLAYED" val="5"/>
  <p:tag name="DEFAULTNUMTEAMS" val="5"/>
  <p:tag name="GRIDSIZE" val="{Width=800, Height=600}"/>
  <p:tag name="REALTIMEBACKUP" val="False"/>
  <p:tag name="PRRESPONSE3" val="8"/>
  <p:tag name="SAVECSVWITHSESSION" val="True"/>
  <p:tag name="BACKUPMAINTENANCE" val="7"/>
  <p:tag name="BUBBLEVALUEFORMAT" val="0.0"/>
  <p:tag name="CHARTCOLORS" val="0"/>
  <p:tag name="FIBNUMRESULTS" val="5"/>
  <p:tag name="ALWAYSOPENPOLL" val="False"/>
  <p:tag name="ROTATIONINTERVAL" val="2"/>
  <p:tag name="USESCHEMECOLORS" val="True"/>
  <p:tag name="REALTIMEBACKUPPATH" val="(None)"/>
  <p:tag name="BULLETTYPE" val="3"/>
  <p:tag name="BUBBLENAMEVISIBLE" val="True"/>
  <p:tag name="ALLOWUSERFEEDBACK" val="True"/>
  <p:tag name="ANSWERNOWSTYLE" val="-1"/>
  <p:tag name="GRIDOPACITY" val="90"/>
  <p:tag name="PRRESPONSE10" val="1"/>
  <p:tag name="CHARTLABELS" val="0"/>
  <p:tag name="RACEANIMATIONSPEED" val="3"/>
  <p:tag name="NUMRESPONSES" val="1"/>
  <p:tag name="CUSTOMCELLBACKCOLOR4" val="-8355712"/>
  <p:tag name="PRRESPONSE7" val="4"/>
  <p:tag name="FIBINCLUDEOTHER" val="True"/>
  <p:tag name="DELIMITERS" val="3.1"/>
  <p:tag name="CHECKFORUPDATES" val="True"/>
  <p:tag name="TASKPANEKEY" val="01952fe7-aa9f-4fc3-9fdb-f2fe710e0bbd"/>
  <p:tag name="TPFULLVERSION" val="4.5.1.2243"/>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2731</TotalTime>
  <Words>3234</Words>
  <Application>Microsoft Office PowerPoint</Application>
  <PresentationFormat>On-screen Show (4:3)</PresentationFormat>
  <Paragraphs>672</Paragraphs>
  <Slides>36</Slides>
  <Notes>22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Default Design</vt:lpstr>
      <vt:lpstr>Lecture 1: How Deep Are the Roots of Economic Development?</vt:lpstr>
      <vt:lpstr>Two Recessions</vt:lpstr>
      <vt:lpstr>The Perennial Question</vt:lpstr>
      <vt:lpstr>A Schematic View of Development</vt:lpstr>
      <vt:lpstr>A Schematic View of Development (with minor complicating factors)</vt:lpstr>
      <vt:lpstr>Focus of the Session</vt:lpstr>
      <vt:lpstr>Two Big Innovations</vt:lpstr>
      <vt:lpstr>Persistence</vt:lpstr>
      <vt:lpstr>Central Theme: Ancestry Matters</vt:lpstr>
      <vt:lpstr>Main Themes – and Outline</vt:lpstr>
      <vt:lpstr>Main References </vt:lpstr>
      <vt:lpstr>Diamond</vt:lpstr>
      <vt:lpstr>PowerPoint Presentation</vt:lpstr>
      <vt:lpstr>PowerPoint Presentation</vt:lpstr>
      <vt:lpstr>Lessons from Diamond et al.</vt:lpstr>
      <vt:lpstr>Reversal of Fortune: A Problem for Diamond?</vt:lpstr>
      <vt:lpstr>PowerPoint Presentation</vt:lpstr>
      <vt:lpstr>Ancestry Adjustment</vt:lpstr>
      <vt:lpstr>Putterman &amp; Weil / Easterly &amp; Levine</vt:lpstr>
      <vt:lpstr>PW’s Twist</vt:lpstr>
      <vt:lpstr>PowerPoint Presentation</vt:lpstr>
      <vt:lpstr>PowerPoint Presentation</vt:lpstr>
      <vt:lpstr>PowerPoint Presentation</vt:lpstr>
      <vt:lpstr>Lessons from Putterman-Weil (1)</vt:lpstr>
      <vt:lpstr>Lessons from Putterman-Weil (2)</vt:lpstr>
      <vt:lpstr>Comin, Easterly and Gong</vt:lpstr>
      <vt:lpstr>Findings</vt:lpstr>
      <vt:lpstr>Technology is Very Time Persistent</vt:lpstr>
      <vt:lpstr>PowerPoint Presentation</vt:lpstr>
      <vt:lpstr>PowerPoint Presentation</vt:lpstr>
      <vt:lpstr>CEG in a Nutshell</vt:lpstr>
      <vt:lpstr>Lessons from CEG</vt:lpstr>
      <vt:lpstr>Mechanisms</vt:lpstr>
      <vt:lpstr>A Taxonomy</vt:lpstr>
      <vt:lpstr>Taking Stock</vt:lpstr>
      <vt:lpstr>Policy pessimism?</vt:lpstr>
    </vt:vector>
  </TitlesOfParts>
  <Company>Stanford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Romain Wacziarg</dc:creator>
  <cp:lastModifiedBy>Romain Wacziarg</cp:lastModifiedBy>
  <cp:revision>361</cp:revision>
  <dcterms:created xsi:type="dcterms:W3CDTF">2005-11-05T07:33:04Z</dcterms:created>
  <dcterms:modified xsi:type="dcterms:W3CDTF">2013-07-08T22:23:59Z</dcterms:modified>
</cp:coreProperties>
</file>