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5.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4" r:id="rId1"/>
    <p:sldMasterId id="2147483707" r:id="rId2"/>
    <p:sldMasterId id="2147483720" r:id="rId3"/>
    <p:sldMasterId id="2147483738" r:id="rId4"/>
    <p:sldMasterId id="2147483750" r:id="rId5"/>
    <p:sldMasterId id="2147483768" r:id="rId6"/>
  </p:sldMasterIdLst>
  <p:notesMasterIdLst>
    <p:notesMasterId r:id="rId35"/>
  </p:notesMasterIdLst>
  <p:handoutMasterIdLst>
    <p:handoutMasterId r:id="rId36"/>
  </p:handoutMasterIdLst>
  <p:sldIdLst>
    <p:sldId id="337" r:id="rId7"/>
    <p:sldId id="369" r:id="rId8"/>
    <p:sldId id="362" r:id="rId9"/>
    <p:sldId id="385" r:id="rId10"/>
    <p:sldId id="384" r:id="rId11"/>
    <p:sldId id="387" r:id="rId12"/>
    <p:sldId id="363" r:id="rId13"/>
    <p:sldId id="395" r:id="rId14"/>
    <p:sldId id="412" r:id="rId15"/>
    <p:sldId id="413" r:id="rId16"/>
    <p:sldId id="411" r:id="rId17"/>
    <p:sldId id="408" r:id="rId18"/>
    <p:sldId id="409" r:id="rId19"/>
    <p:sldId id="396" r:id="rId20"/>
    <p:sldId id="391" r:id="rId21"/>
    <p:sldId id="388" r:id="rId22"/>
    <p:sldId id="418" r:id="rId23"/>
    <p:sldId id="394" r:id="rId24"/>
    <p:sldId id="405" r:id="rId25"/>
    <p:sldId id="400" r:id="rId26"/>
    <p:sldId id="415" r:id="rId27"/>
    <p:sldId id="397" r:id="rId28"/>
    <p:sldId id="390" r:id="rId29"/>
    <p:sldId id="398" r:id="rId30"/>
    <p:sldId id="404" r:id="rId31"/>
    <p:sldId id="407" r:id="rId32"/>
    <p:sldId id="410" r:id="rId33"/>
    <p:sldId id="417" r:id="rId34"/>
  </p:sldIdLst>
  <p:sldSz cx="9144000" cy="5143500" type="screen16x9"/>
  <p:notesSz cx="6797675"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521415D9-36F7-43E2-AB2F-B90AF26B5E84}">
      <p14:sectionLst xmlns:p14="http://schemas.microsoft.com/office/powerpoint/2010/main">
        <p14:section name="Default Section" id="{60A3749A-9D09-430C-B1C9-55B567342F4B}">
          <p14:sldIdLst/>
        </p14:section>
        <p14:section name="Intro" id="{F772F23E-3225-4A38-A31A-F4A986F0B730}">
          <p14:sldIdLst>
            <p14:sldId id="337"/>
            <p14:sldId id="369"/>
            <p14:sldId id="362"/>
            <p14:sldId id="385"/>
            <p14:sldId id="384"/>
            <p14:sldId id="387"/>
            <p14:sldId id="363"/>
            <p14:sldId id="395"/>
            <p14:sldId id="412"/>
            <p14:sldId id="413"/>
            <p14:sldId id="411"/>
            <p14:sldId id="408"/>
            <p14:sldId id="409"/>
            <p14:sldId id="396"/>
            <p14:sldId id="391"/>
            <p14:sldId id="388"/>
            <p14:sldId id="418"/>
            <p14:sldId id="394"/>
            <p14:sldId id="405"/>
            <p14:sldId id="400"/>
            <p14:sldId id="415"/>
            <p14:sldId id="397"/>
            <p14:sldId id="390"/>
            <p14:sldId id="398"/>
            <p14:sldId id="404"/>
            <p14:sldId id="407"/>
            <p14:sldId id="410"/>
            <p14:sldId id="417"/>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rkins, Andrew" initials="HA" lastIdx="1" clrIdx="0">
    <p:extLst>
      <p:ext uri="{19B8F6BF-5375-455C-9EA6-DF929625EA0E}">
        <p15:presenceInfo xmlns:p15="http://schemas.microsoft.com/office/powerpoint/2012/main" userId="S-1-5-21-94802787-2259107539-412602403-15615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59" autoAdjust="0"/>
    <p:restoredTop sz="83372" autoAdjust="0"/>
  </p:normalViewPr>
  <p:slideViewPr>
    <p:cSldViewPr showGuides="1">
      <p:cViewPr>
        <p:scale>
          <a:sx n="125" d="100"/>
          <a:sy n="125" d="100"/>
        </p:scale>
        <p:origin x="372" y="90"/>
      </p:cViewPr>
      <p:guideLst>
        <p:guide orient="horz" pos="1620"/>
        <p:guide pos="2880"/>
      </p:guideLst>
    </p:cSldViewPr>
  </p:slideViewPr>
  <p:outlineViewPr>
    <p:cViewPr>
      <p:scale>
        <a:sx n="33" d="100"/>
        <a:sy n="33" d="100"/>
      </p:scale>
      <p:origin x="0" y="-2964"/>
    </p:cViewPr>
  </p:outlineViewPr>
  <p:notesTextViewPr>
    <p:cViewPr>
      <p:scale>
        <a:sx n="1" d="1"/>
        <a:sy n="1" d="1"/>
      </p:scale>
      <p:origin x="0" y="0"/>
    </p:cViewPr>
  </p:notesTextViewPr>
  <p:notesViewPr>
    <p:cSldViewPr>
      <p:cViewPr varScale="1">
        <p:scale>
          <a:sx n="81" d="100"/>
          <a:sy n="81" d="100"/>
        </p:scale>
        <p:origin x="399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dirty="0"/>
          </a:p>
        </p:txBody>
      </p:sp>
      <p:sp>
        <p:nvSpPr>
          <p:cNvPr id="47107" name="Rectangle 1027"/>
          <p:cNvSpPr>
            <a:spLocks noGrp="1" noChangeArrowheads="1"/>
          </p:cNvSpPr>
          <p:nvPr>
            <p:ph type="dt" sz="quarter"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dirty="0"/>
          </a:p>
        </p:txBody>
      </p:sp>
      <p:sp>
        <p:nvSpPr>
          <p:cNvPr id="47108" name="Rectangle 1028"/>
          <p:cNvSpPr>
            <a:spLocks noGrp="1" noChangeArrowheads="1"/>
          </p:cNvSpPr>
          <p:nvPr>
            <p:ph type="ftr" sz="quarter" idx="2"/>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dirty="0"/>
          </a:p>
        </p:txBody>
      </p:sp>
      <p:sp>
        <p:nvSpPr>
          <p:cNvPr id="47109" name="Rectangle 1029"/>
          <p:cNvSpPr>
            <a:spLocks noGrp="1" noChangeArrowheads="1"/>
          </p:cNvSpPr>
          <p:nvPr>
            <p:ph type="sldNum" sz="quarter" idx="3"/>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dirty="0"/>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dirty="0"/>
          </a:p>
        </p:txBody>
      </p:sp>
      <p:sp>
        <p:nvSpPr>
          <p:cNvPr id="16387" name="Rectangle 2051"/>
          <p:cNvSpPr>
            <a:spLocks noGrp="1" noChangeArrowheads="1"/>
          </p:cNvSpPr>
          <p:nvPr>
            <p:ph type="dt"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dirty="0"/>
          </a:p>
        </p:txBody>
      </p:sp>
      <p:sp>
        <p:nvSpPr>
          <p:cNvPr id="8196" name="Rectangle 2052"/>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6993" y="4715153"/>
            <a:ext cx="4983689"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dirty="0"/>
          </a:p>
        </p:txBody>
      </p:sp>
      <p:sp>
        <p:nvSpPr>
          <p:cNvPr id="16391" name="Rectangle 2055"/>
          <p:cNvSpPr>
            <a:spLocks noGrp="1" noChangeArrowheads="1"/>
          </p:cNvSpPr>
          <p:nvPr>
            <p:ph type="sldNum" sz="quarter" idx="5"/>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dirty="0"/>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8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8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8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8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8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a:t>
            </a:fld>
            <a:endParaRPr lang="en-GB" altLang="en-US" dirty="0"/>
          </a:p>
        </p:txBody>
      </p:sp>
    </p:spTree>
    <p:extLst>
      <p:ext uri="{BB962C8B-B14F-4D97-AF65-F5344CB8AC3E}">
        <p14:creationId xmlns:p14="http://schemas.microsoft.com/office/powerpoint/2010/main" val="1070296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3</a:t>
            </a:fld>
            <a:endParaRPr lang="en-GB" altLang="en-US" dirty="0"/>
          </a:p>
        </p:txBody>
      </p:sp>
    </p:spTree>
    <p:extLst>
      <p:ext uri="{BB962C8B-B14F-4D97-AF65-F5344CB8AC3E}">
        <p14:creationId xmlns:p14="http://schemas.microsoft.com/office/powerpoint/2010/main" val="3649656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7</a:t>
            </a:fld>
            <a:endParaRPr lang="en-GB" altLang="en-US" dirty="0"/>
          </a:p>
        </p:txBody>
      </p:sp>
    </p:spTree>
    <p:extLst>
      <p:ext uri="{BB962C8B-B14F-4D97-AF65-F5344CB8AC3E}">
        <p14:creationId xmlns:p14="http://schemas.microsoft.com/office/powerpoint/2010/main" val="750366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9</a:t>
            </a:fld>
            <a:endParaRPr lang="en-GB" altLang="en-US" dirty="0"/>
          </a:p>
        </p:txBody>
      </p:sp>
    </p:spTree>
    <p:extLst>
      <p:ext uri="{BB962C8B-B14F-4D97-AF65-F5344CB8AC3E}">
        <p14:creationId xmlns:p14="http://schemas.microsoft.com/office/powerpoint/2010/main" val="4257130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11</a:t>
            </a:fld>
            <a:endParaRPr lang="en-GB" altLang="en-US" dirty="0"/>
          </a:p>
        </p:txBody>
      </p:sp>
    </p:spTree>
    <p:extLst>
      <p:ext uri="{BB962C8B-B14F-4D97-AF65-F5344CB8AC3E}">
        <p14:creationId xmlns:p14="http://schemas.microsoft.com/office/powerpoint/2010/main" val="1105927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baseline="0" dirty="0"/>
              <a:t>Rent = dependent</a:t>
            </a:r>
          </a:p>
          <a:p>
            <a:pPr marL="171450" indent="-171450">
              <a:buFontTx/>
              <a:buChar char="-"/>
            </a:pPr>
            <a:r>
              <a:rPr lang="en-GB" baseline="0" dirty="0"/>
              <a:t>Time – </a:t>
            </a:r>
            <a:r>
              <a:rPr lang="en-GB" baseline="0" dirty="0" err="1"/>
              <a:t>sep</a:t>
            </a:r>
            <a:r>
              <a:rPr lang="en-GB" baseline="0" dirty="0"/>
              <a:t> = 0, Nov = 1</a:t>
            </a:r>
          </a:p>
          <a:p>
            <a:pPr marL="171450" indent="-171450">
              <a:buFontTx/>
              <a:buChar char="-"/>
            </a:pPr>
            <a:r>
              <a:rPr lang="en-GB" baseline="0" dirty="0"/>
              <a:t>Treated – NY neighbourhoods get 1, Dallas get a value of 0</a:t>
            </a:r>
          </a:p>
          <a:p>
            <a:pPr marL="171450" indent="-171450">
              <a:buFontTx/>
              <a:buChar char="-"/>
            </a:pPr>
            <a:r>
              <a:rPr lang="en-GB" baseline="0" dirty="0"/>
              <a:t>Then interact these terms to get my did estimate, and I’ll explain the intuition behind that variable in the next slide</a:t>
            </a:r>
          </a:p>
          <a:p>
            <a:pPr marL="171450" indent="-171450">
              <a:buFontTx/>
              <a:buChar char="-"/>
            </a:pPr>
            <a:r>
              <a:rPr lang="en-GB" baseline="0" dirty="0"/>
              <a:t>But first summary, NY higher mean, larger range between highest and lowest property and a higher standard deviation in general. </a:t>
            </a:r>
            <a:endParaRPr lang="en-GB" dirty="0"/>
          </a:p>
          <a:p>
            <a:endParaRPr lang="en-GB" baseline="0" dirty="0"/>
          </a:p>
          <a:p>
            <a:r>
              <a:rPr lang="en-GB" baseline="0" dirty="0"/>
              <a:t>NYH= </a:t>
            </a:r>
            <a:r>
              <a:rPr lang="en-GB" baseline="0" dirty="0" err="1"/>
              <a:t>Tribecca</a:t>
            </a:r>
            <a:r>
              <a:rPr lang="en-GB" baseline="0" dirty="0"/>
              <a:t>, NYL = </a:t>
            </a:r>
            <a:r>
              <a:rPr lang="en-GB" baseline="0" dirty="0" err="1"/>
              <a:t>williamsbridge</a:t>
            </a:r>
            <a:endParaRPr lang="en-GB" baseline="0" dirty="0"/>
          </a:p>
          <a:p>
            <a:r>
              <a:rPr lang="en-GB" baseline="0" dirty="0"/>
              <a:t>TXH- Preston Hollow, Southeast Dallas </a:t>
            </a:r>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17</a:t>
            </a:fld>
            <a:endParaRPr lang="en-GB" altLang="en-US"/>
          </a:p>
        </p:txBody>
      </p:sp>
    </p:spTree>
    <p:extLst>
      <p:ext uri="{BB962C8B-B14F-4D97-AF65-F5344CB8AC3E}">
        <p14:creationId xmlns:p14="http://schemas.microsoft.com/office/powerpoint/2010/main" val="1014278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baseline="0" dirty="0" smtClean="0"/>
              <a:t>Empirical Specification influenced by </a:t>
            </a:r>
            <a:r>
              <a:rPr lang="en-GB" sz="2000" dirty="0" err="1" smtClean="0"/>
              <a:t>Guryan</a:t>
            </a:r>
            <a:r>
              <a:rPr lang="en-GB" sz="2000" dirty="0" smtClean="0"/>
              <a:t> et al. (2009)</a:t>
            </a:r>
            <a:endParaRPr lang="en-GB" baseline="0" dirty="0" smtClean="0"/>
          </a:p>
          <a:p>
            <a:endParaRPr lang="en-GB" baseline="0" dirty="0" smtClean="0"/>
          </a:p>
          <a:p>
            <a:r>
              <a:rPr lang="en-GB" baseline="0" dirty="0" smtClean="0"/>
              <a:t>Model 1: Pre-Determined Skill Peer Effects</a:t>
            </a:r>
          </a:p>
          <a:p>
            <a:r>
              <a:rPr lang="en-GB" baseline="0" dirty="0" smtClean="0"/>
              <a:t>How performance relates to the pre-determined ability of the team runners and the competition</a:t>
            </a:r>
          </a:p>
          <a:p>
            <a:endParaRPr lang="en-GB" baseline="0" dirty="0" smtClean="0"/>
          </a:p>
          <a:p>
            <a:r>
              <a:rPr lang="en-GB" baseline="0" dirty="0" smtClean="0"/>
              <a:t>Control for Ability of 1</a:t>
            </a:r>
            <a:r>
              <a:rPr lang="en-GB" baseline="30000" dirty="0" smtClean="0"/>
              <a:t>st</a:t>
            </a:r>
            <a:r>
              <a:rPr lang="en-GB" baseline="0" dirty="0" smtClean="0"/>
              <a:t> pair (Main explanatory variable to assess peer effects), Ability of 2</a:t>
            </a:r>
            <a:r>
              <a:rPr lang="en-GB" baseline="30000" dirty="0" smtClean="0"/>
              <a:t>nd</a:t>
            </a:r>
            <a:r>
              <a:rPr lang="en-GB" baseline="0" dirty="0" smtClean="0"/>
              <a:t> pair, Ability of the Competition of the 1</a:t>
            </a:r>
            <a:r>
              <a:rPr lang="en-GB" baseline="30000" dirty="0" smtClean="0"/>
              <a:t>st</a:t>
            </a:r>
            <a:r>
              <a:rPr lang="en-GB" baseline="0" dirty="0" smtClean="0"/>
              <a:t> pair, Ability of the Competition of the 2</a:t>
            </a:r>
            <a:r>
              <a:rPr lang="en-GB" baseline="30000" dirty="0" smtClean="0"/>
              <a:t>nd</a:t>
            </a:r>
            <a:r>
              <a:rPr lang="en-GB" baseline="0" dirty="0" smtClean="0"/>
              <a:t> pair, Gender and whether it is a Final or Preliminary race, Interaction between Gender and Ability of the 1</a:t>
            </a:r>
            <a:r>
              <a:rPr lang="en-GB" baseline="30000" dirty="0" smtClean="0"/>
              <a:t>st</a:t>
            </a:r>
            <a:r>
              <a:rPr lang="en-GB" baseline="0" dirty="0" smtClean="0"/>
              <a:t> Pair, Control for the different race meets </a:t>
            </a:r>
          </a:p>
          <a:p>
            <a:endParaRPr lang="en-GB" baseline="0" dirty="0" smtClean="0"/>
          </a:p>
          <a:p>
            <a:r>
              <a:rPr lang="en-GB" baseline="0" dirty="0" smtClean="0"/>
              <a:t>Model 2: In-Race Peer Effects</a:t>
            </a:r>
          </a:p>
          <a:p>
            <a:r>
              <a:rPr lang="en-GB" baseline="0" dirty="0" smtClean="0"/>
              <a:t>How performance relates to the contemporaneous performance of peers</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Control for </a:t>
            </a:r>
            <a:r>
              <a:rPr lang="en-GB" baseline="0" dirty="0" err="1" smtClean="0"/>
              <a:t>Timeof</a:t>
            </a:r>
            <a:r>
              <a:rPr lang="en-GB" baseline="0" dirty="0" smtClean="0"/>
              <a:t> 1</a:t>
            </a:r>
            <a:r>
              <a:rPr lang="en-GB" baseline="30000" dirty="0" smtClean="0"/>
              <a:t>st</a:t>
            </a:r>
            <a:r>
              <a:rPr lang="en-GB" baseline="0" dirty="0" smtClean="0"/>
              <a:t> pair (Main explanatory variable to assess peer effects), Ability of 2</a:t>
            </a:r>
            <a:r>
              <a:rPr lang="en-GB" baseline="30000" dirty="0" smtClean="0"/>
              <a:t>nd</a:t>
            </a:r>
            <a:r>
              <a:rPr lang="en-GB" baseline="0" dirty="0" smtClean="0"/>
              <a:t> pair, Time of the Competition of the 1</a:t>
            </a:r>
            <a:r>
              <a:rPr lang="en-GB" baseline="30000" dirty="0" smtClean="0"/>
              <a:t>st</a:t>
            </a:r>
            <a:r>
              <a:rPr lang="en-GB" baseline="0" dirty="0" smtClean="0"/>
              <a:t> pair, Time of the Competition of the 2</a:t>
            </a:r>
            <a:r>
              <a:rPr lang="en-GB" baseline="30000" dirty="0" smtClean="0"/>
              <a:t>nd</a:t>
            </a:r>
            <a:r>
              <a:rPr lang="en-GB" baseline="0" dirty="0" smtClean="0"/>
              <a:t> pair, Gender and whether it is a Final or Preliminary race, Interaction between Gender and Time of the 1</a:t>
            </a:r>
            <a:r>
              <a:rPr lang="en-GB" baseline="30000" dirty="0" smtClean="0"/>
              <a:t>st</a:t>
            </a:r>
            <a:r>
              <a:rPr lang="en-GB" baseline="0" dirty="0" smtClean="0"/>
              <a:t> Pair, Control for the different race meets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Interaction between Gender and Explanatory Variable Ability1 or Time1, is the main contribution to the literature. These terms reveal if there is a gender effect of peer effects, if one gender experiences more dominant peer effects than the other.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Meet dummies – Partially control for within competition heterogeneity, such as weather, crowd atmosphere, quality of the track etc. These factors are likely to have an impact on performance, but will differ between competitions. Chosen to include meet dummies over race dummies, as race dummies automatically control for the gender of the race, which means including a separate gender and gender interaction into the regression results in multicollinearity and observations are dropped.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Impact of competition – it is possible that being involved in a fierce and competitive race could cause all runners to run a faster time, however, considering the pair’s finishing position after the 2 laps, it is likely that the pair will still finish in the ‘correct’ order according to their ability</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Rank – the rank of each pair at the end of their 2 laps based on the time they ran, effectively isolates the 2 sets of laps</a:t>
            </a:r>
            <a:endParaRP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01C1550-5415-4CE4-9963-9CA8E7DEC9B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5027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Regressio</a:t>
            </a:r>
            <a:r>
              <a:rPr lang="en-GB" baseline="0" dirty="0" smtClean="0"/>
              <a:t>n tables for Model A and Model B</a:t>
            </a:r>
          </a:p>
          <a:p>
            <a:r>
              <a:rPr lang="en-GB" dirty="0" smtClean="0"/>
              <a:t>Columns (1) (2) and (5) use Time and</a:t>
            </a:r>
            <a:r>
              <a:rPr lang="en-GB" baseline="0" dirty="0" smtClean="0"/>
              <a:t> (3) (4) and (6) use Rank as the measure of performance</a:t>
            </a:r>
          </a:p>
          <a:p>
            <a:endParaRPr lang="en-GB" baseline="0" dirty="0" smtClean="0"/>
          </a:p>
          <a:p>
            <a:r>
              <a:rPr lang="en-GB" baseline="0" dirty="0" smtClean="0"/>
              <a:t>Column (1) and (3), Model A without gender interaction, coefficient on Ability1 is positive therefore increasing the Ability value of the 1</a:t>
            </a:r>
            <a:r>
              <a:rPr lang="en-GB" baseline="30000" dirty="0" smtClean="0"/>
              <a:t>st</a:t>
            </a:r>
            <a:r>
              <a:rPr lang="en-GB" baseline="0" dirty="0" smtClean="0"/>
              <a:t> pair (ability worsens) increases the Time/Rank of the 2</a:t>
            </a:r>
            <a:r>
              <a:rPr lang="en-GB" baseline="30000" dirty="0" smtClean="0"/>
              <a:t>nd</a:t>
            </a:r>
            <a:r>
              <a:rPr lang="en-GB" baseline="0" dirty="0" smtClean="0"/>
              <a:t> pair → Positive peer effects</a:t>
            </a:r>
          </a:p>
          <a:p>
            <a:endParaRPr lang="en-GB" baseline="0" dirty="0" smtClean="0"/>
          </a:p>
          <a:p>
            <a:r>
              <a:rPr lang="en-GB" baseline="0" dirty="0" smtClean="0"/>
              <a:t>Column (2), Model A with gender interaction using Time, coefficient on Ability 1 is insignificant, coefficient on Gender interaction is positive → Only females obtain peer effects from the ability of the 1</a:t>
            </a:r>
            <a:r>
              <a:rPr lang="en-GB" baseline="30000" dirty="0" smtClean="0"/>
              <a:t>st</a:t>
            </a:r>
            <a:r>
              <a:rPr lang="en-GB" baseline="0" dirty="0" smtClean="0"/>
              <a:t> pair</a:t>
            </a:r>
          </a:p>
          <a:p>
            <a:endParaRPr lang="en-GB" baseline="0" dirty="0" smtClean="0"/>
          </a:p>
          <a:p>
            <a:r>
              <a:rPr lang="en-GB" baseline="0" dirty="0" smtClean="0"/>
              <a:t>Column (4) Model A with gender interaction using Rank, again coefficient on Ability 1 insignificant, coefficient on Gender interaction becomes insignificant </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Column (5), Model B with gender interaction, coefficient on Time1 and Rank1 is positive therefore increasing the Time/Rank of the 1</a:t>
            </a:r>
            <a:r>
              <a:rPr lang="en-GB" baseline="30000" dirty="0" smtClean="0"/>
              <a:t>st</a:t>
            </a:r>
            <a:r>
              <a:rPr lang="en-GB" baseline="0" dirty="0" smtClean="0"/>
              <a:t> pair increases the Time/Rank of the 2</a:t>
            </a:r>
            <a:r>
              <a:rPr lang="en-GB" baseline="30000" dirty="0" smtClean="0"/>
              <a:t>nd</a:t>
            </a:r>
            <a:r>
              <a:rPr lang="en-GB" baseline="0" dirty="0" smtClean="0"/>
              <a:t> pair → Positive peer effects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Coefficient on both Gender interactions is insignificant → No difference in peer effects by gender</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The results highlighted in the darker shade of blue could be of interest. They suggest that as the value of Ability of the Competition of the 1</a:t>
            </a:r>
            <a:r>
              <a:rPr lang="en-GB" baseline="30000" dirty="0" smtClean="0"/>
              <a:t>st</a:t>
            </a:r>
            <a:r>
              <a:rPr lang="en-GB" baseline="0" dirty="0" smtClean="0"/>
              <a:t> and 2</a:t>
            </a:r>
            <a:r>
              <a:rPr lang="en-GB" baseline="30000" dirty="0" smtClean="0"/>
              <a:t>nd</a:t>
            </a:r>
            <a:r>
              <a:rPr lang="en-GB" baseline="0" dirty="0" smtClean="0"/>
              <a:t> pair increases, the Rank of the 2nd pair decreases. More broadly, as Ability of the competition of both pairs gets worse, the finishing position of the 2</a:t>
            </a:r>
            <a:r>
              <a:rPr lang="en-GB" baseline="30000" dirty="0" smtClean="0"/>
              <a:t>nd</a:t>
            </a:r>
            <a:r>
              <a:rPr lang="en-GB" baseline="0" dirty="0" smtClean="0"/>
              <a:t> pair gets higher → Negative peer effects. Suggests that runners are more concerned about the ability of their own and their teammates competition, as opposed to the ability of their teammates. I aim to investigate this effect in my future progression.</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01C1550-5415-4CE4-9963-9CA8E7DEC9B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0397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2" descr="M:\DV\EXTERNAL AFFAIRS - University Marketing\Branding\Brand Implementation Programme\templates\work in progress PPT\Graphics\16_9\16-9_split_8-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36512" y="0"/>
            <a:ext cx="9180512" cy="5143500"/>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107504" y="3471850"/>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479962"/>
            <a:ext cx="6400800" cy="540060"/>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632487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en-GB" noProof="0"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dirty="0"/>
          </a:p>
        </p:txBody>
      </p:sp>
    </p:spTree>
    <p:extLst>
      <p:ext uri="{BB962C8B-B14F-4D97-AF65-F5344CB8AC3E}">
        <p14:creationId xmlns:p14="http://schemas.microsoft.com/office/powerpoint/2010/main" val="3030375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dirty="0"/>
          </a:p>
        </p:txBody>
      </p:sp>
    </p:spTree>
    <p:extLst>
      <p:ext uri="{BB962C8B-B14F-4D97-AF65-F5344CB8AC3E}">
        <p14:creationId xmlns:p14="http://schemas.microsoft.com/office/powerpoint/2010/main" val="17297275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dirty="0"/>
          </a:p>
        </p:txBody>
      </p:sp>
    </p:spTree>
    <p:extLst>
      <p:ext uri="{BB962C8B-B14F-4D97-AF65-F5344CB8AC3E}">
        <p14:creationId xmlns:p14="http://schemas.microsoft.com/office/powerpoint/2010/main" val="3883139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2" descr="M:\DV\EXTERNAL AFFAIRS - University Marketing\Branding\Brand Implementation Programme\templates\work in progress PPT\Graphics\16_9\16-9_split_8-12_sky_blue.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6512" y="0"/>
            <a:ext cx="9180512" cy="5143500"/>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107505" y="3471850"/>
            <a:ext cx="7056784" cy="972108"/>
          </a:xfrm>
        </p:spPr>
        <p:txBody>
          <a:bodyPr/>
          <a:lstStyle>
            <a:lvl1pPr>
              <a:defRPr sz="4000"/>
            </a:lvl1pPr>
          </a:lstStyle>
          <a:p>
            <a:pPr lvl="0"/>
            <a:r>
              <a:rPr lang="en-US" altLang="en-US" noProof="0" smtClean="0"/>
              <a:t>Click to edit Master title style</a:t>
            </a:r>
            <a:endParaRPr lang="en-GB" altLang="en-US" noProof="0" dirty="0"/>
          </a:p>
        </p:txBody>
      </p:sp>
      <p:sp>
        <p:nvSpPr>
          <p:cNvPr id="49156" name="Rectangle 4"/>
          <p:cNvSpPr>
            <a:spLocks noGrp="1" noChangeArrowheads="1"/>
          </p:cNvSpPr>
          <p:nvPr>
            <p:ph type="subTitle" idx="1"/>
          </p:nvPr>
        </p:nvSpPr>
        <p:spPr>
          <a:xfrm>
            <a:off x="107504" y="4479962"/>
            <a:ext cx="6400800" cy="540060"/>
          </a:xfrm>
        </p:spPr>
        <p:txBody>
          <a:bodyPr/>
          <a:lstStyle>
            <a:lvl1pPr marL="0" indent="0" algn="l">
              <a:buFontTx/>
              <a:buNone/>
              <a:defRPr/>
            </a:lvl1pPr>
          </a:lstStyle>
          <a:p>
            <a:pPr lvl="0"/>
            <a:r>
              <a:rPr lang="en-US" altLang="en-US" noProof="0" smtClean="0"/>
              <a:t>Click to edit Master subtitle style</a:t>
            </a:r>
            <a:endParaRPr lang="en-GB" altLang="en-US" noProof="0" dirty="0"/>
          </a:p>
        </p:txBody>
      </p:sp>
      <p:pic>
        <p:nvPicPr>
          <p:cNvPr id="5" name="Picture 2" descr="M:\DV\EXTERNAL AFFAIRS - University Marketing\Branding\Brand Implementation Programme\templates\work in progress PPT\Graphics\16_9\16-9_split_8-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36512" y="0"/>
            <a:ext cx="9180512"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21985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2" descr="M:\DV\EXTERNAL AFFAIRS - University Marketing\Branding\Brand Implementation Programme\templates\work in progress PPT\Graphics\16_9\16-9_split_6-12_sky_bluel.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6512" y="0"/>
            <a:ext cx="9179488" cy="5143500"/>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251520" y="2319722"/>
            <a:ext cx="7056784" cy="972108"/>
          </a:xfrm>
        </p:spPr>
        <p:txBody>
          <a:bodyPr/>
          <a:lstStyle>
            <a:lvl1pPr>
              <a:defRPr sz="4000"/>
            </a:lvl1pPr>
          </a:lstStyle>
          <a:p>
            <a:pPr lvl="0"/>
            <a:r>
              <a:rPr lang="en-US" altLang="en-US" noProof="0" smtClean="0"/>
              <a:t>Click to edit Master title style</a:t>
            </a:r>
            <a:endParaRPr lang="en-GB" altLang="en-US" noProof="0" dirty="0"/>
          </a:p>
        </p:txBody>
      </p:sp>
      <p:sp>
        <p:nvSpPr>
          <p:cNvPr id="49156" name="Rectangle 4"/>
          <p:cNvSpPr>
            <a:spLocks noGrp="1" noChangeArrowheads="1"/>
          </p:cNvSpPr>
          <p:nvPr>
            <p:ph type="subTitle" idx="1"/>
          </p:nvPr>
        </p:nvSpPr>
        <p:spPr>
          <a:xfrm>
            <a:off x="259432" y="3376477"/>
            <a:ext cx="6400800" cy="995474"/>
          </a:xfrm>
        </p:spPr>
        <p:txBody>
          <a:bodyPr/>
          <a:lstStyle>
            <a:lvl1pPr marL="0" indent="0" algn="l">
              <a:buFontTx/>
              <a:buNone/>
              <a:defRPr/>
            </a:lvl1pPr>
          </a:lstStyle>
          <a:p>
            <a:pPr lvl="0"/>
            <a:r>
              <a:rPr lang="en-US" altLang="en-US" noProof="0" smtClean="0"/>
              <a:t>Click to edit Master subtitle style</a:t>
            </a:r>
            <a:endParaRPr lang="en-GB" altLang="en-US" noProof="0" dirty="0"/>
          </a:p>
        </p:txBody>
      </p:sp>
      <p:pic>
        <p:nvPicPr>
          <p:cNvPr id="6" name="Picture 2" descr="M:\DV\EXTERNAL AFFAIRS - University Marketing\Branding\Brand Implementation Programme\templates\work in progress PPT\Graphics\16_9\16-9_split_6-12_sky_bluel.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36512" y="0"/>
            <a:ext cx="9179488"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8000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71450"/>
            <a:ext cx="7772400" cy="456084"/>
          </a:xfrm>
        </p:spPr>
        <p:txBody>
          <a:bodyPr/>
          <a:lstStyle>
            <a:lvl1pPr>
              <a:defRPr sz="3000" b="0" strike="noStrike" spc="-113">
                <a:effectLst/>
                <a:latin typeface="Calibri Light" panose="020F0302020204030204" pitchFamily="34" charset="0"/>
              </a:defRPr>
            </a:lvl1pPr>
          </a:lstStyle>
          <a:p>
            <a:r>
              <a:rPr lang="en-US" smtClean="0"/>
              <a:t>Click to edit Master title style</a:t>
            </a:r>
            <a:endParaRPr lang="en-GB" dirty="0"/>
          </a:p>
        </p:txBody>
      </p:sp>
      <p:sp>
        <p:nvSpPr>
          <p:cNvPr id="3" name="Content Placeholder 2"/>
          <p:cNvSpPr>
            <a:spLocks noGrp="1"/>
          </p:cNvSpPr>
          <p:nvPr>
            <p:ph idx="1"/>
          </p:nvPr>
        </p:nvSpPr>
        <p:spPr>
          <a:xfrm>
            <a:off x="685800" y="884684"/>
            <a:ext cx="7772400" cy="3487266"/>
          </a:xfrm>
        </p:spPr>
        <p:txBody>
          <a:bodyPr/>
          <a:lstStyle>
            <a:lvl1pPr marL="457189" indent="-457189">
              <a:buClr>
                <a:schemeClr val="accent6">
                  <a:lumMod val="50000"/>
                </a:schemeClr>
              </a:buClr>
              <a:buFont typeface="Wingdings 3" panose="05040102010807070707" pitchFamily="18" charset="2"/>
              <a:buChar char=""/>
              <a:defRPr sz="2100">
                <a:latin typeface="Calibri Light" panose="020F0302020204030204" pitchFamily="34" charset="0"/>
              </a:defRPr>
            </a:lvl1pPr>
            <a:lvl2pPr marL="742931" indent="-285743">
              <a:buClr>
                <a:schemeClr val="accent2"/>
              </a:buClr>
              <a:buSzPct val="85000"/>
              <a:buFont typeface="Wingdings 3" panose="05040102010807070707" pitchFamily="18" charset="2"/>
              <a:buChar char="w"/>
              <a:defRPr sz="1800">
                <a:latin typeface="Calibri Light" panose="020F0302020204030204" pitchFamily="34" charset="0"/>
              </a:defRPr>
            </a:lvl2pPr>
            <a:lvl3pPr marL="1142972" indent="-228594">
              <a:buClr>
                <a:schemeClr val="accent2"/>
              </a:buClr>
              <a:buFont typeface="Arial" panose="020B0604020202020204" pitchFamily="34" charset="0"/>
              <a:buChar char="•"/>
              <a:defRPr sz="1500">
                <a:latin typeface="Calibri Light" panose="020F0302020204030204" pitchFamily="34" charset="0"/>
              </a:defRPr>
            </a:lvl3pPr>
            <a:lvl4pPr>
              <a:buClr>
                <a:schemeClr val="accent2"/>
              </a:buClr>
              <a:defRPr sz="1200">
                <a:latin typeface="Calibri Light" panose="020F0302020204030204" pitchFamily="34" charset="0"/>
              </a:defRPr>
            </a:lvl4pPr>
            <a:lvl5pPr>
              <a:buClr>
                <a:schemeClr val="accent2"/>
              </a:buClr>
              <a:defRPr sz="1200">
                <a:latin typeface="Calibri Light" panose="020F030202020403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4"/>
          <p:cNvSpPr>
            <a:spLocks noGrp="1" noChangeArrowheads="1"/>
          </p:cNvSpPr>
          <p:nvPr>
            <p:ph type="dt" sz="half" idx="10"/>
          </p:nvPr>
        </p:nvSpPr>
        <p:spPr>
          <a:xfrm>
            <a:off x="152400" y="4461098"/>
            <a:ext cx="1905000" cy="342900"/>
          </a:xfrm>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xfrm>
            <a:off x="3276600" y="4461098"/>
            <a:ext cx="2895600" cy="342900"/>
          </a:xfrm>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xfrm>
            <a:off x="7010400" y="4461098"/>
            <a:ext cx="1905000" cy="342900"/>
          </a:xfrm>
          <a:ln/>
        </p:spPr>
        <p:txBody>
          <a:bodyPr/>
          <a:lstStyle>
            <a:lvl1pPr>
              <a:defRPr/>
            </a:lvl1pPr>
          </a:lstStyle>
          <a:p>
            <a:pPr>
              <a:defRPr/>
            </a:pPr>
            <a:fld id="{E70D8804-937B-40C3-8369-0CF62D082B6D}" type="slidenum">
              <a:rPr lang="en-GB" altLang="en-US" smtClean="0"/>
              <a:pPr>
                <a:defRPr/>
              </a:pPr>
              <a:t>‹#›</a:t>
            </a:fld>
            <a:endParaRPr lang="en-GB" altLang="en-US" dirty="0"/>
          </a:p>
        </p:txBody>
      </p:sp>
      <p:cxnSp>
        <p:nvCxnSpPr>
          <p:cNvPr id="9" name="Straight Connector 8"/>
          <p:cNvCxnSpPr/>
          <p:nvPr/>
        </p:nvCxnSpPr>
        <p:spPr bwMode="auto">
          <a:xfrm>
            <a:off x="685800" y="699542"/>
            <a:ext cx="7772400" cy="0"/>
          </a:xfrm>
          <a:prstGeom prst="line">
            <a:avLst/>
          </a:prstGeom>
          <a:ln>
            <a:solidFill>
              <a:schemeClr val="accent6">
                <a:lumMod val="50000"/>
              </a:schemeClr>
            </a:solidFill>
            <a:headEnd type="none" w="med" len="med"/>
            <a:tailEnd type="none" w="med" len="med"/>
          </a:ln>
          <a:effectLst/>
          <a:ex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userDrawn="1"/>
        </p:nvCxnSpPr>
        <p:spPr bwMode="auto">
          <a:xfrm>
            <a:off x="685800" y="699542"/>
            <a:ext cx="7772400" cy="0"/>
          </a:xfrm>
          <a:prstGeom prst="line">
            <a:avLst/>
          </a:prstGeom>
          <a:ln>
            <a:headEnd type="none" w="med" len="med"/>
            <a:tailEnd type="none" w="med" len="med"/>
          </a:ln>
          <a:extLst/>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5712358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2" descr="M:\DV\EXTERNAL AFFAIRS - University Marketing\Branding\Brand Implementation Programme\templates\work in progress PPT\Graphics\16_9\16-9_split_1-12_sky_blue.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b="90997"/>
          <a:stretch/>
        </p:blipFill>
        <p:spPr bwMode="auto">
          <a:xfrm>
            <a:off x="0" y="0"/>
            <a:ext cx="9144000" cy="360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189" indent="0">
              <a:buNone/>
              <a:defRPr sz="1800"/>
            </a:lvl2pPr>
            <a:lvl3pPr marL="914378" indent="0">
              <a:buNone/>
              <a:defRPr sz="1600"/>
            </a:lvl3pPr>
            <a:lvl4pPr marL="1371566" indent="0">
              <a:buNone/>
              <a:defRPr sz="1400"/>
            </a:lvl4pPr>
            <a:lvl5pPr marL="1828754" indent="0">
              <a:buNone/>
              <a:defRPr sz="1400"/>
            </a:lvl5pPr>
            <a:lvl6pPr marL="2285943" indent="0">
              <a:buNone/>
              <a:defRPr sz="1400"/>
            </a:lvl6pPr>
            <a:lvl7pPr marL="2743132" indent="0">
              <a:buNone/>
              <a:defRPr sz="1400"/>
            </a:lvl7pPr>
            <a:lvl8pPr marL="3200320" indent="0">
              <a:buNone/>
              <a:defRPr sz="1400"/>
            </a:lvl8pPr>
            <a:lvl9pPr marL="3657509" indent="0">
              <a:buNone/>
              <a:defRPr sz="1400"/>
            </a:lvl9pPr>
          </a:lstStyle>
          <a:p>
            <a:pPr lvl="0"/>
            <a:r>
              <a:rPr lang="en-US" smtClean="0"/>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smtClean="0"/>
              <a:pPr>
                <a:defRPr/>
              </a:pPr>
              <a:t>‹#›</a:t>
            </a:fld>
            <a:endParaRPr lang="en-GB" altLang="en-US" dirty="0"/>
          </a:p>
        </p:txBody>
      </p:sp>
      <p:pic>
        <p:nvPicPr>
          <p:cNvPr id="8" name="Picture 2" descr="M:\DV\EXTERNAL AFFAIRS - University Marketing\Branding\Brand Implementation Programme\templates\work in progress PPT\Graphics\16_9\16-9_split_1-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b="90997"/>
          <a:stretch/>
        </p:blipFill>
        <p:spPr bwMode="auto">
          <a:xfrm>
            <a:off x="0" y="0"/>
            <a:ext cx="9144000" cy="3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15943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smtClean="0"/>
              <a:pPr>
                <a:defRPr/>
              </a:pPr>
              <a:t>‹#›</a:t>
            </a:fld>
            <a:endParaRPr lang="en-GB" altLang="en-US" dirty="0"/>
          </a:p>
        </p:txBody>
      </p:sp>
      <p:sp>
        <p:nvSpPr>
          <p:cNvPr id="8" name="Title 1"/>
          <p:cNvSpPr>
            <a:spLocks noGrp="1"/>
          </p:cNvSpPr>
          <p:nvPr>
            <p:ph type="title"/>
          </p:nvPr>
        </p:nvSpPr>
        <p:spPr>
          <a:xfrm>
            <a:off x="685800" y="171450"/>
            <a:ext cx="7772400" cy="456084"/>
          </a:xfrm>
        </p:spPr>
        <p:txBody>
          <a:bodyPr/>
          <a:lstStyle>
            <a:lvl1pPr>
              <a:defRPr sz="3600">
                <a:latin typeface="Calibri Light" panose="020F0302020204030204" pitchFamily="34" charset="0"/>
              </a:defRPr>
            </a:lvl1pPr>
          </a:lstStyle>
          <a:p>
            <a:r>
              <a:rPr lang="en-US" smtClean="0"/>
              <a:t>Click to edit Master title style</a:t>
            </a:r>
            <a:endParaRPr lang="en-GB" dirty="0"/>
          </a:p>
        </p:txBody>
      </p:sp>
      <p:cxnSp>
        <p:nvCxnSpPr>
          <p:cNvPr id="9" name="Straight Connector 8"/>
          <p:cNvCxnSpPr/>
          <p:nvPr/>
        </p:nvCxnSpPr>
        <p:spPr bwMode="auto">
          <a:xfrm>
            <a:off x="685800" y="699542"/>
            <a:ext cx="7772400" cy="0"/>
          </a:xfrm>
          <a:prstGeom prst="line">
            <a:avLst/>
          </a:prstGeom>
          <a:ln>
            <a:solidFill>
              <a:schemeClr val="accent6">
                <a:lumMod val="50000"/>
              </a:schemeClr>
            </a:solidFill>
            <a:headEnd type="none" w="med" len="med"/>
            <a:tailEnd type="none" w="med" len="med"/>
          </a:ln>
          <a:ex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bwMode="auto">
          <a:xfrm>
            <a:off x="685800" y="699542"/>
            <a:ext cx="7772400" cy="0"/>
          </a:xfrm>
          <a:prstGeom prst="line">
            <a:avLst/>
          </a:prstGeom>
          <a:ln>
            <a:headEnd type="none" w="med" len="med"/>
            <a:tailEnd type="none" w="med" len="med"/>
          </a:ln>
          <a:extLst/>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735406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smtClean="0"/>
              <a:pPr>
                <a:defRPr/>
              </a:pPr>
              <a:t>‹#›</a:t>
            </a:fld>
            <a:endParaRPr lang="en-GB" altLang="en-US" dirty="0"/>
          </a:p>
        </p:txBody>
      </p:sp>
      <p:sp>
        <p:nvSpPr>
          <p:cNvPr id="10" name="Title 1"/>
          <p:cNvSpPr>
            <a:spLocks noGrp="1"/>
          </p:cNvSpPr>
          <p:nvPr>
            <p:ph type="title"/>
          </p:nvPr>
        </p:nvSpPr>
        <p:spPr>
          <a:xfrm>
            <a:off x="685800" y="171450"/>
            <a:ext cx="7772400" cy="456084"/>
          </a:xfrm>
        </p:spPr>
        <p:txBody>
          <a:bodyPr/>
          <a:lstStyle>
            <a:lvl1pPr>
              <a:defRPr sz="3600">
                <a:latin typeface="Calibri Light" panose="020F0302020204030204" pitchFamily="34" charset="0"/>
              </a:defRPr>
            </a:lvl1pPr>
          </a:lstStyle>
          <a:p>
            <a:r>
              <a:rPr lang="en-US" smtClean="0"/>
              <a:t>Click to edit Master title style</a:t>
            </a:r>
            <a:endParaRPr lang="en-GB" dirty="0"/>
          </a:p>
        </p:txBody>
      </p:sp>
      <p:cxnSp>
        <p:nvCxnSpPr>
          <p:cNvPr id="11" name="Straight Connector 10"/>
          <p:cNvCxnSpPr/>
          <p:nvPr/>
        </p:nvCxnSpPr>
        <p:spPr bwMode="auto">
          <a:xfrm>
            <a:off x="685800" y="699542"/>
            <a:ext cx="7772400" cy="0"/>
          </a:xfrm>
          <a:prstGeom prst="line">
            <a:avLst/>
          </a:prstGeom>
          <a:ln>
            <a:solidFill>
              <a:schemeClr val="accent6">
                <a:lumMod val="50000"/>
              </a:schemeClr>
            </a:solidFill>
            <a:headEnd type="none" w="med" len="med"/>
            <a:tailEnd type="none" w="med" len="med"/>
          </a:ln>
          <a:ex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bwMode="auto">
          <a:xfrm>
            <a:off x="685800" y="699542"/>
            <a:ext cx="7772400" cy="0"/>
          </a:xfrm>
          <a:prstGeom prst="line">
            <a:avLst/>
          </a:prstGeom>
          <a:ln>
            <a:headEnd type="none" w="med" len="med"/>
            <a:tailEnd type="none" w="med" len="med"/>
          </a:ln>
          <a:extLst/>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6739095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smtClean="0"/>
              <a:pPr>
                <a:defRPr/>
              </a:pPr>
              <a:t>‹#›</a:t>
            </a:fld>
            <a:endParaRPr lang="en-GB" altLang="en-US" dirty="0"/>
          </a:p>
        </p:txBody>
      </p:sp>
    </p:spTree>
    <p:extLst>
      <p:ext uri="{BB962C8B-B14F-4D97-AF65-F5344CB8AC3E}">
        <p14:creationId xmlns:p14="http://schemas.microsoft.com/office/powerpoint/2010/main" val="2095461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2" descr="M:\DV\EXTERNAL AFFAIRS - University Marketing\Branding\Brand Implementation Programme\templates\work in progress PPT\Graphics\16_9\16-9_split_6-12_sky_bluel.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36512" y="0"/>
            <a:ext cx="9179488" cy="5143500"/>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251520" y="2319722"/>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376476"/>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16736517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smtClean="0"/>
              <a:pPr>
                <a:defRPr/>
              </a:pPr>
              <a:t>‹#›</a:t>
            </a:fld>
            <a:endParaRPr lang="en-GB" altLang="en-US" dirty="0"/>
          </a:p>
        </p:txBody>
      </p:sp>
    </p:spTree>
    <p:extLst>
      <p:ext uri="{BB962C8B-B14F-4D97-AF65-F5344CB8AC3E}">
        <p14:creationId xmlns:p14="http://schemas.microsoft.com/office/powerpoint/2010/main" val="35880600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smtClean="0"/>
              <a:pPr>
                <a:defRPr/>
              </a:pPr>
              <a:t>‹#›</a:t>
            </a:fld>
            <a:endParaRPr lang="en-GB" altLang="en-US" dirty="0"/>
          </a:p>
        </p:txBody>
      </p:sp>
    </p:spTree>
    <p:extLst>
      <p:ext uri="{BB962C8B-B14F-4D97-AF65-F5344CB8AC3E}">
        <p14:creationId xmlns:p14="http://schemas.microsoft.com/office/powerpoint/2010/main" val="22138679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smtClean="0"/>
              <a:pPr>
                <a:defRPr/>
              </a:pPr>
              <a:t>‹#›</a:t>
            </a:fld>
            <a:endParaRPr lang="en-GB" altLang="en-US" dirty="0"/>
          </a:p>
        </p:txBody>
      </p:sp>
    </p:spTree>
    <p:extLst>
      <p:ext uri="{BB962C8B-B14F-4D97-AF65-F5344CB8AC3E}">
        <p14:creationId xmlns:p14="http://schemas.microsoft.com/office/powerpoint/2010/main" val="26256492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smtClean="0"/>
              <a:pPr>
                <a:defRPr/>
              </a:pPr>
              <a:t>‹#›</a:t>
            </a:fld>
            <a:endParaRPr lang="en-GB" altLang="en-US" dirty="0"/>
          </a:p>
        </p:txBody>
      </p:sp>
    </p:spTree>
    <p:extLst>
      <p:ext uri="{BB962C8B-B14F-4D97-AF65-F5344CB8AC3E}">
        <p14:creationId xmlns:p14="http://schemas.microsoft.com/office/powerpoint/2010/main" val="19643772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smtClean="0"/>
              <a:pPr>
                <a:defRPr/>
              </a:pPr>
              <a:t>‹#›</a:t>
            </a:fld>
            <a:endParaRPr lang="en-GB" altLang="en-US" dirty="0"/>
          </a:p>
        </p:txBody>
      </p:sp>
    </p:spTree>
    <p:extLst>
      <p:ext uri="{BB962C8B-B14F-4D97-AF65-F5344CB8AC3E}">
        <p14:creationId xmlns:p14="http://schemas.microsoft.com/office/powerpoint/2010/main" val="22041240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9144000" cy="51435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866216" y="1574800"/>
            <a:ext cx="6619244" cy="2008236"/>
          </a:xfrm>
        </p:spPr>
        <p:txBody>
          <a:bodyPr anchor="b"/>
          <a:lstStyle>
            <a:lvl1pPr>
              <a:defRPr sz="4050"/>
            </a:lvl1pPr>
          </a:lstStyle>
          <a:p>
            <a:r>
              <a:rPr lang="en-US" smtClean="0"/>
              <a:t>Click to edit Master title style</a:t>
            </a:r>
            <a:endParaRPr lang="en-US" dirty="0"/>
          </a:p>
        </p:txBody>
      </p:sp>
      <p:sp>
        <p:nvSpPr>
          <p:cNvPr id="3" name="Subtitle 2"/>
          <p:cNvSpPr>
            <a:spLocks noGrp="1"/>
          </p:cNvSpPr>
          <p:nvPr>
            <p:ph type="subTitle" idx="1"/>
          </p:nvPr>
        </p:nvSpPr>
        <p:spPr bwMode="gray">
          <a:xfrm>
            <a:off x="866216" y="3583035"/>
            <a:ext cx="6619244" cy="646065"/>
          </a:xfrm>
        </p:spPr>
        <p:txBody>
          <a:bodyPr anchor="t"/>
          <a:lstStyle>
            <a:lvl1pPr marL="0" indent="0" algn="l">
              <a:buNone/>
              <a:defRPr cap="all">
                <a:solidFill>
                  <a:schemeClr val="accent1">
                    <a:lumMod val="60000"/>
                    <a:lumOff val="4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619239" y="1344169"/>
            <a:ext cx="742949" cy="228599"/>
          </a:xfrm>
        </p:spPr>
        <p:txBody>
          <a:bodyPr anchor="t"/>
          <a:lstStyle>
            <a:lvl1pPr algn="l">
              <a:defRPr b="0" i="0">
                <a:solidFill>
                  <a:schemeClr val="bg1">
                    <a:alpha val="60000"/>
                  </a:schemeClr>
                </a:solidFill>
              </a:defRPr>
            </a:lvl1pPr>
          </a:lstStyle>
          <a:p>
            <a:fld id="{5923F103-BC34-4FE4-A40E-EDDEECFDA5D0}" type="datetimeFigureOut">
              <a:rPr lang="en-US" dirty="0"/>
              <a:pPr/>
              <a:t>12/3/2018</a:t>
            </a:fld>
            <a:endParaRPr lang="en-US" dirty="0"/>
          </a:p>
        </p:txBody>
      </p:sp>
      <p:sp>
        <p:nvSpPr>
          <p:cNvPr id="5" name="Footer Placeholder 4"/>
          <p:cNvSpPr>
            <a:spLocks noGrp="1"/>
          </p:cNvSpPr>
          <p:nvPr>
            <p:ph type="ftr" sz="quarter" idx="11"/>
          </p:nvPr>
        </p:nvSpPr>
        <p:spPr bwMode="gray">
          <a:xfrm rot="5400000">
            <a:off x="6713982" y="2420874"/>
            <a:ext cx="2894846" cy="2286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7764406" y="221797"/>
            <a:ext cx="628649" cy="57576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225913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866216" y="1952625"/>
            <a:ext cx="6619244" cy="2562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873937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9144000" cy="51435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2008234"/>
            <a:ext cx="3263269" cy="1712868"/>
          </a:xfrm>
        </p:spPr>
        <p:txBody>
          <a:bodyPr anchor="ctr"/>
          <a:lstStyle>
            <a:lvl1pPr algn="l">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71670" y="2008233"/>
            <a:ext cx="2818159" cy="1712868"/>
          </a:xfrm>
        </p:spPr>
        <p:txBody>
          <a:bodyPr anchor="ctr"/>
          <a:lstStyle>
            <a:lvl1pPr marL="0" indent="0" algn="l">
              <a:buNone/>
              <a:defRPr sz="1500" cap="all">
                <a:solidFill>
                  <a:schemeClr val="accent1">
                    <a:lumMod val="60000"/>
                    <a:lumOff val="4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124679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66215" y="1952625"/>
            <a:ext cx="3618869" cy="256222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56535" y="1952625"/>
            <a:ext cx="3618869" cy="25622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618979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6216" y="1952625"/>
            <a:ext cx="3618868" cy="43219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66215" y="2384822"/>
            <a:ext cx="3618869" cy="213002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56535" y="1952625"/>
            <a:ext cx="3618869" cy="43219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56535" y="2384822"/>
            <a:ext cx="3618869" cy="2130029"/>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7836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71450"/>
            <a:ext cx="7772400" cy="456084"/>
          </a:xfrm>
        </p:spPr>
        <p:txBody>
          <a:bodyPr/>
          <a:lstStyle>
            <a:lvl1pPr>
              <a:defRPr sz="3200" spc="-150">
                <a:latin typeface="Calibri Light" panose="020F030202020403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685800" y="884684"/>
            <a:ext cx="7772400" cy="3487266"/>
          </a:xfrm>
        </p:spPr>
        <p:txBody>
          <a:bodyPr/>
          <a:lstStyle>
            <a:lvl1pPr marL="457200" indent="-457200">
              <a:buClr>
                <a:schemeClr val="accent2"/>
              </a:buClr>
              <a:buFont typeface="Wingdings 3" panose="05040102010807070707" pitchFamily="18" charset="2"/>
              <a:buChar char=""/>
              <a:defRPr sz="2400">
                <a:latin typeface="Calibri Light" panose="020F0302020204030204" pitchFamily="34" charset="0"/>
              </a:defRPr>
            </a:lvl1pPr>
            <a:lvl2pPr>
              <a:buClr>
                <a:schemeClr val="accent2"/>
              </a:buClr>
              <a:defRPr sz="2000">
                <a:latin typeface="Calibri Light" panose="020F0302020204030204" pitchFamily="34" charset="0"/>
              </a:defRPr>
            </a:lvl2pPr>
            <a:lvl3pPr marL="1143000" indent="-228600">
              <a:buClr>
                <a:schemeClr val="accent2"/>
              </a:buClr>
              <a:buFont typeface="Calibri" panose="020F0502020204030204" pitchFamily="34" charset="0"/>
              <a:buChar char="»"/>
              <a:defRPr sz="1800">
                <a:latin typeface="Calibri Light" panose="020F0302020204030204" pitchFamily="34" charset="0"/>
              </a:defRPr>
            </a:lvl3pPr>
            <a:lvl4pPr>
              <a:buClr>
                <a:schemeClr val="accent2"/>
              </a:buClr>
              <a:defRPr sz="1600">
                <a:latin typeface="Calibri Light" panose="020F0302020204030204" pitchFamily="34" charset="0"/>
              </a:defRPr>
            </a:lvl4pPr>
            <a:lvl5pPr>
              <a:buClr>
                <a:schemeClr val="accent2"/>
              </a:buClr>
              <a:defRPr sz="1400">
                <a:latin typeface="Calibri Light" panose="020F03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Rectangle 4"/>
          <p:cNvSpPr>
            <a:spLocks noGrp="1" noChangeArrowheads="1"/>
          </p:cNvSpPr>
          <p:nvPr>
            <p:ph type="dt" sz="half" idx="10"/>
          </p:nvPr>
        </p:nvSpPr>
        <p:spPr>
          <a:xfrm>
            <a:off x="152400" y="4461098"/>
            <a:ext cx="1905000" cy="342900"/>
          </a:xfrm>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xfrm>
            <a:off x="3276600" y="4461098"/>
            <a:ext cx="2895600" cy="342900"/>
          </a:xfrm>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xfrm>
            <a:off x="7010400" y="4461098"/>
            <a:ext cx="1905000" cy="342900"/>
          </a:xfrm>
          <a:ln/>
        </p:spPr>
        <p:txBody>
          <a:bodyPr/>
          <a:lstStyle>
            <a:lvl1pPr>
              <a:defRPr/>
            </a:lvl1pPr>
          </a:lstStyle>
          <a:p>
            <a:pPr>
              <a:defRPr/>
            </a:pPr>
            <a:fld id="{E70D8804-937B-40C3-8369-0CF62D082B6D}" type="slidenum">
              <a:rPr lang="en-GB" altLang="en-US"/>
              <a:pPr>
                <a:defRPr/>
              </a:pPr>
              <a:t>‹#›</a:t>
            </a:fld>
            <a:endParaRPr lang="en-GB" altLang="en-US" dirty="0"/>
          </a:p>
        </p:txBody>
      </p:sp>
      <p:cxnSp>
        <p:nvCxnSpPr>
          <p:cNvPr id="9" name="Straight Connector 8"/>
          <p:cNvCxnSpPr/>
          <p:nvPr userDrawn="1"/>
        </p:nvCxnSpPr>
        <p:spPr bwMode="auto">
          <a:xfrm>
            <a:off x="685800" y="699542"/>
            <a:ext cx="7772400" cy="0"/>
          </a:xfrm>
          <a:prstGeom prst="line">
            <a:avLst/>
          </a:prstGeom>
          <a:ln>
            <a:headEnd type="none" w="med" len="med"/>
            <a:tailEnd type="none" w="med" len="med"/>
          </a:ln>
          <a:extLst/>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013331676"/>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866216" y="730251"/>
            <a:ext cx="6571060" cy="530223"/>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2683397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1342552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9144000" cy="51435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971550"/>
            <a:ext cx="2094869" cy="1200150"/>
          </a:xfrm>
        </p:spPr>
        <p:txBody>
          <a:bodyPr anchor="b"/>
          <a:lstStyle>
            <a:lvl1pPr algn="l">
              <a:defRPr sz="1800" b="0"/>
            </a:lvl1pPr>
          </a:lstStyle>
          <a:p>
            <a:r>
              <a:rPr lang="en-US" smtClean="0"/>
              <a:t>Click to edit Master title style</a:t>
            </a:r>
            <a:endParaRPr lang="en-US" dirty="0"/>
          </a:p>
        </p:txBody>
      </p:sp>
      <p:sp>
        <p:nvSpPr>
          <p:cNvPr id="3" name="Content Placeholder 2"/>
          <p:cNvSpPr>
            <a:spLocks noGrp="1"/>
          </p:cNvSpPr>
          <p:nvPr>
            <p:ph idx="1"/>
          </p:nvPr>
        </p:nvSpPr>
        <p:spPr>
          <a:xfrm>
            <a:off x="4335859" y="1085850"/>
            <a:ext cx="3892550" cy="3429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215" y="2346961"/>
            <a:ext cx="2094869" cy="2171699"/>
          </a:xfrm>
        </p:spPr>
        <p:txBody>
          <a:bodyPr/>
          <a:lstStyle>
            <a:lvl1pPr marL="0" indent="0">
              <a:buNone/>
              <a:defRPr sz="1050">
                <a:solidFill>
                  <a:schemeClr val="accent1">
                    <a:lumMod val="60000"/>
                    <a:lumOff val="4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959279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9144000" cy="51435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1270000"/>
            <a:ext cx="2898851" cy="1301750"/>
          </a:xfrm>
        </p:spPr>
        <p:txBody>
          <a:bodyPr anchor="b">
            <a:normAutofit/>
          </a:bodyPr>
          <a:lstStyle>
            <a:lvl1pPr algn="l">
              <a:defRPr sz="27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910903" y="857250"/>
            <a:ext cx="2420395"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marL="0" lvl="0" indent="0" algn="ctr">
              <a:buNone/>
            </a:pPr>
            <a:r>
              <a:rPr lang="en-US" smtClean="0"/>
              <a:t>Drag picture to placeholder or click icon to add</a:t>
            </a:r>
            <a:endParaRPr lang="en-US" dirty="0"/>
          </a:p>
        </p:txBody>
      </p:sp>
      <p:sp>
        <p:nvSpPr>
          <p:cNvPr id="4" name="Text Placeholder 3"/>
          <p:cNvSpPr>
            <a:spLocks noGrp="1"/>
          </p:cNvSpPr>
          <p:nvPr>
            <p:ph type="body" sz="half" idx="2"/>
          </p:nvPr>
        </p:nvSpPr>
        <p:spPr bwMode="gray">
          <a:xfrm>
            <a:off x="866216" y="2743200"/>
            <a:ext cx="2894409" cy="1028700"/>
          </a:xfrm>
        </p:spPr>
        <p:txBody>
          <a:bodyPr>
            <a:normAutofit/>
          </a:bodyPr>
          <a:lstStyle>
            <a:lvl1pPr marL="0" indent="0">
              <a:buNone/>
              <a:defRPr sz="1050">
                <a:solidFill>
                  <a:schemeClr val="accent1">
                    <a:lumMod val="60000"/>
                    <a:lumOff val="4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3398431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9144000" cy="51435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3727445"/>
            <a:ext cx="6619244" cy="425054"/>
          </a:xfrm>
        </p:spPr>
        <p:txBody>
          <a:bodyPr anchor="b">
            <a:normAutofit/>
          </a:bodyPr>
          <a:lstStyle>
            <a:lvl1pPr algn="l">
              <a:defRPr sz="1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216" y="514350"/>
            <a:ext cx="6619244" cy="257175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66215" y="4152499"/>
            <a:ext cx="6619244" cy="370284"/>
          </a:xfrm>
        </p:spPr>
        <p:txBody>
          <a:bodyPr>
            <a:normAutofit/>
          </a:bodyPr>
          <a:lstStyle>
            <a:lvl1pPr marL="0" indent="0">
              <a:buNone/>
              <a:defRPr sz="900">
                <a:solidFill>
                  <a:schemeClr val="accent1">
                    <a:lumMod val="60000"/>
                    <a:lumOff val="4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672637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9144000" cy="51435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1598" y="797563"/>
            <a:ext cx="6623862" cy="1029740"/>
          </a:xfrm>
        </p:spPr>
        <p:txBody>
          <a:bodyPr/>
          <a:lstStyle>
            <a:lvl1pPr>
              <a:defRPr sz="30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216" y="2657475"/>
            <a:ext cx="6619244" cy="1857375"/>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15890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9144000" cy="51435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661175" y="455502"/>
            <a:ext cx="601434" cy="1200329"/>
          </a:xfrm>
          <a:prstGeom prst="rect">
            <a:avLst/>
          </a:prstGeom>
          <a:noFill/>
        </p:spPr>
        <p:txBody>
          <a:bodyPr wrap="square" rtlCol="0">
            <a:spAutoFit/>
          </a:bodyPr>
          <a:lstStyle/>
          <a:p>
            <a:pPr algn="r"/>
            <a:r>
              <a:rPr lang="en-US" sz="7200" b="0" i="0" dirty="0">
                <a:solidFill>
                  <a:schemeClr val="accent1">
                    <a:lumMod val="60000"/>
                    <a:lumOff val="40000"/>
                  </a:schemeClr>
                </a:solidFill>
                <a:latin typeface="Arial"/>
                <a:cs typeface="Arial"/>
              </a:rPr>
              <a:t>“</a:t>
            </a:r>
          </a:p>
        </p:txBody>
      </p:sp>
      <p:sp>
        <p:nvSpPr>
          <p:cNvPr id="13" name="TextBox 12"/>
          <p:cNvSpPr txBox="1"/>
          <p:nvPr/>
        </p:nvSpPr>
        <p:spPr bwMode="gray">
          <a:xfrm>
            <a:off x="7413344" y="1960341"/>
            <a:ext cx="489572" cy="1200329"/>
          </a:xfrm>
          <a:prstGeom prst="rect">
            <a:avLst/>
          </a:prstGeom>
          <a:noFill/>
        </p:spPr>
        <p:txBody>
          <a:bodyPr wrap="square" rtlCol="0">
            <a:spAutoFit/>
          </a:bodyPr>
          <a:lstStyle/>
          <a:p>
            <a:pPr algn="r"/>
            <a:r>
              <a:rPr lang="en-US" sz="72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86408" y="736600"/>
            <a:ext cx="6340430" cy="2022474"/>
          </a:xfrm>
        </p:spPr>
        <p:txBody>
          <a:bodyPr/>
          <a:lstStyle>
            <a:lvl1pPr>
              <a:defRPr sz="3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459459" y="2759074"/>
            <a:ext cx="5798414" cy="256631"/>
          </a:xfrm>
        </p:spPr>
        <p:txBody>
          <a:bodyPr anchor="t">
            <a:normAutofit/>
          </a:bodyPr>
          <a:lstStyle>
            <a:lvl1pPr marL="0" indent="0">
              <a:buNone/>
              <a:defRPr lang="en-US" sz="1050" b="0" i="0" kern="1200" cap="small" dirty="0">
                <a:solidFill>
                  <a:schemeClr val="accent1">
                    <a:lumMod val="60000"/>
                    <a:lumOff val="40000"/>
                  </a:schemeClr>
                </a:solidFill>
                <a:latin typeface="+mn-lt"/>
                <a:ea typeface="+mn-ea"/>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0" name="Text Placeholder 3"/>
          <p:cNvSpPr>
            <a:spLocks noGrp="1"/>
          </p:cNvSpPr>
          <p:nvPr>
            <p:ph type="body" sz="half" idx="2"/>
          </p:nvPr>
        </p:nvSpPr>
        <p:spPr>
          <a:xfrm>
            <a:off x="866216" y="3771899"/>
            <a:ext cx="6933673" cy="748393"/>
          </a:xfrm>
        </p:spPr>
        <p:txBody>
          <a:bodyPr anchor="ctr">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971964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9144000" cy="51435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1778000"/>
            <a:ext cx="6619245" cy="1366886"/>
          </a:xfrm>
        </p:spPr>
        <p:txBody>
          <a:bodyPr anchor="b"/>
          <a:lstStyle>
            <a:lvl1pPr algn="l">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216" y="3768725"/>
            <a:ext cx="6619244" cy="645300"/>
          </a:xfrm>
        </p:spPr>
        <p:txBody>
          <a:bodyPr anchor="t"/>
          <a:lstStyle>
            <a:lvl1pPr marL="0" indent="0" algn="l">
              <a:buNone/>
              <a:defRPr sz="1500" cap="none">
                <a:solidFill>
                  <a:schemeClr val="accent1">
                    <a:lumMod val="60000"/>
                    <a:lumOff val="4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8352349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216" y="730251"/>
            <a:ext cx="6619244" cy="530223"/>
          </a:xfrm>
        </p:spPr>
        <p:txBody>
          <a:bodyPr/>
          <a:lstStyle>
            <a:lvl1pPr>
              <a:defRPr sz="2700"/>
            </a:lvl1pPr>
          </a:lstStyle>
          <a:p>
            <a:r>
              <a:rPr lang="en-US" smtClean="0"/>
              <a:t>Click to edit Master title style</a:t>
            </a:r>
            <a:endParaRPr lang="en-US" dirty="0"/>
          </a:p>
        </p:txBody>
      </p:sp>
      <p:sp>
        <p:nvSpPr>
          <p:cNvPr id="3" name="Text Placeholder 2"/>
          <p:cNvSpPr>
            <a:spLocks noGrp="1"/>
          </p:cNvSpPr>
          <p:nvPr>
            <p:ph type="body" idx="1"/>
          </p:nvPr>
        </p:nvSpPr>
        <p:spPr>
          <a:xfrm>
            <a:off x="866215" y="1952626"/>
            <a:ext cx="2356409"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16" name="Text Placeholder 3"/>
          <p:cNvSpPr>
            <a:spLocks noGrp="1"/>
          </p:cNvSpPr>
          <p:nvPr>
            <p:ph type="body" sz="half" idx="15"/>
          </p:nvPr>
        </p:nvSpPr>
        <p:spPr>
          <a:xfrm>
            <a:off x="866215" y="2384823"/>
            <a:ext cx="2356409" cy="2135470"/>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Text Placeholder 4"/>
          <p:cNvSpPr>
            <a:spLocks noGrp="1"/>
          </p:cNvSpPr>
          <p:nvPr>
            <p:ph type="body" sz="quarter" idx="3"/>
          </p:nvPr>
        </p:nvSpPr>
        <p:spPr>
          <a:xfrm>
            <a:off x="3384541" y="1952625"/>
            <a:ext cx="2360257"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19" name="Text Placeholder 3"/>
          <p:cNvSpPr>
            <a:spLocks noGrp="1"/>
          </p:cNvSpPr>
          <p:nvPr>
            <p:ph type="body" sz="half" idx="16"/>
          </p:nvPr>
        </p:nvSpPr>
        <p:spPr>
          <a:xfrm>
            <a:off x="3384541" y="2384823"/>
            <a:ext cx="2360257" cy="2135470"/>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4" name="Text Placeholder 4"/>
          <p:cNvSpPr>
            <a:spLocks noGrp="1"/>
          </p:cNvSpPr>
          <p:nvPr>
            <p:ph type="body" sz="quarter" idx="13"/>
          </p:nvPr>
        </p:nvSpPr>
        <p:spPr>
          <a:xfrm>
            <a:off x="5916101" y="1952626"/>
            <a:ext cx="2359298"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Text Placeholder 3"/>
          <p:cNvSpPr>
            <a:spLocks noGrp="1"/>
          </p:cNvSpPr>
          <p:nvPr>
            <p:ph type="body" sz="half" idx="17"/>
          </p:nvPr>
        </p:nvSpPr>
        <p:spPr>
          <a:xfrm>
            <a:off x="5916247" y="2384822"/>
            <a:ext cx="2359152" cy="2135470"/>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cxnSp>
        <p:nvCxnSpPr>
          <p:cNvPr id="17" name="Straight Connector 16"/>
          <p:cNvCxnSpPr/>
          <p:nvPr/>
        </p:nvCxnSpPr>
        <p:spPr>
          <a:xfrm>
            <a:off x="3302978" y="1927225"/>
            <a:ext cx="0" cy="261937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29301" y="1927225"/>
            <a:ext cx="0" cy="261937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973438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216" y="730251"/>
            <a:ext cx="6619244" cy="530223"/>
          </a:xfrm>
        </p:spPr>
        <p:txBody>
          <a:bodyPr/>
          <a:lstStyle>
            <a:lvl1pPr>
              <a:defRPr sz="2700"/>
            </a:lvl1pPr>
          </a:lstStyle>
          <a:p>
            <a:r>
              <a:rPr lang="en-US" smtClean="0"/>
              <a:t>Click to edit Master title style</a:t>
            </a:r>
            <a:endParaRPr lang="en-US" dirty="0"/>
          </a:p>
        </p:txBody>
      </p:sp>
      <p:sp>
        <p:nvSpPr>
          <p:cNvPr id="3" name="Text Placeholder 2"/>
          <p:cNvSpPr>
            <a:spLocks noGrp="1"/>
          </p:cNvSpPr>
          <p:nvPr>
            <p:ph type="body" idx="1"/>
          </p:nvPr>
        </p:nvSpPr>
        <p:spPr>
          <a:xfrm>
            <a:off x="866215" y="3399633"/>
            <a:ext cx="2287829"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19" name="Picture Placeholder 2"/>
          <p:cNvSpPr>
            <a:spLocks noGrp="1" noChangeAspect="1"/>
          </p:cNvSpPr>
          <p:nvPr>
            <p:ph type="pic" idx="15"/>
          </p:nvPr>
        </p:nvSpPr>
        <p:spPr>
          <a:xfrm>
            <a:off x="1000915" y="1952625"/>
            <a:ext cx="2018432" cy="1193633"/>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Drag picture to placeholder or click icon to add</a:t>
            </a:r>
            <a:endParaRPr lang="en-US" dirty="0"/>
          </a:p>
        </p:txBody>
      </p:sp>
      <p:sp>
        <p:nvSpPr>
          <p:cNvPr id="22" name="Text Placeholder 3"/>
          <p:cNvSpPr>
            <a:spLocks noGrp="1"/>
          </p:cNvSpPr>
          <p:nvPr>
            <p:ph type="body" sz="half" idx="18"/>
          </p:nvPr>
        </p:nvSpPr>
        <p:spPr>
          <a:xfrm>
            <a:off x="866215" y="3831830"/>
            <a:ext cx="2287829" cy="68846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Text Placeholder 4"/>
          <p:cNvSpPr>
            <a:spLocks noGrp="1"/>
          </p:cNvSpPr>
          <p:nvPr>
            <p:ph type="body" sz="quarter" idx="3"/>
          </p:nvPr>
        </p:nvSpPr>
        <p:spPr>
          <a:xfrm>
            <a:off x="3426649" y="3399634"/>
            <a:ext cx="2287829"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1" name="Picture Placeholder 2"/>
          <p:cNvSpPr>
            <a:spLocks noGrp="1" noChangeAspect="1"/>
          </p:cNvSpPr>
          <p:nvPr>
            <p:ph type="pic" idx="21"/>
          </p:nvPr>
        </p:nvSpPr>
        <p:spPr>
          <a:xfrm>
            <a:off x="3561347" y="1952625"/>
            <a:ext cx="2018432" cy="1193633"/>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Drag picture to placeholder or click icon to add</a:t>
            </a:r>
            <a:endParaRPr lang="en-US" dirty="0"/>
          </a:p>
        </p:txBody>
      </p:sp>
      <p:sp>
        <p:nvSpPr>
          <p:cNvPr id="23" name="Text Placeholder 3"/>
          <p:cNvSpPr>
            <a:spLocks noGrp="1"/>
          </p:cNvSpPr>
          <p:nvPr>
            <p:ph type="body" sz="half" idx="19"/>
          </p:nvPr>
        </p:nvSpPr>
        <p:spPr>
          <a:xfrm>
            <a:off x="3427629" y="3831829"/>
            <a:ext cx="2287829" cy="68846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4" name="Text Placeholder 4"/>
          <p:cNvSpPr>
            <a:spLocks noGrp="1"/>
          </p:cNvSpPr>
          <p:nvPr>
            <p:ph type="body" sz="quarter" idx="13"/>
          </p:nvPr>
        </p:nvSpPr>
        <p:spPr>
          <a:xfrm>
            <a:off x="5987082" y="3399634"/>
            <a:ext cx="2288321"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2" name="Picture Placeholder 2"/>
          <p:cNvSpPr>
            <a:spLocks noGrp="1" noChangeAspect="1"/>
          </p:cNvSpPr>
          <p:nvPr>
            <p:ph type="pic" idx="22"/>
          </p:nvPr>
        </p:nvSpPr>
        <p:spPr>
          <a:xfrm>
            <a:off x="6122273" y="1952625"/>
            <a:ext cx="2018432" cy="1193633"/>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Drag picture to placeholder or click icon to add</a:t>
            </a:r>
            <a:endParaRPr lang="en-US" dirty="0"/>
          </a:p>
        </p:txBody>
      </p:sp>
      <p:sp>
        <p:nvSpPr>
          <p:cNvPr id="24" name="Text Placeholder 3"/>
          <p:cNvSpPr>
            <a:spLocks noGrp="1"/>
          </p:cNvSpPr>
          <p:nvPr>
            <p:ph type="body" sz="half" idx="20"/>
          </p:nvPr>
        </p:nvSpPr>
        <p:spPr>
          <a:xfrm>
            <a:off x="5987081" y="3831828"/>
            <a:ext cx="2288322" cy="68846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cxnSp>
        <p:nvCxnSpPr>
          <p:cNvPr id="43" name="Straight Connector 42"/>
          <p:cNvCxnSpPr/>
          <p:nvPr/>
        </p:nvCxnSpPr>
        <p:spPr>
          <a:xfrm>
            <a:off x="3304373" y="1927225"/>
            <a:ext cx="0" cy="261937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848352" y="1927225"/>
            <a:ext cx="0" cy="261937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12/3/2018</a:t>
            </a:fld>
            <a:endParaRPr lang="en-US" dirty="0"/>
          </a:p>
        </p:txBody>
      </p:sp>
      <p:sp>
        <p:nvSpPr>
          <p:cNvPr id="8" name="Footer Placeholder 7"/>
          <p:cNvSpPr>
            <a:spLocks noGrp="1"/>
          </p:cNvSpPr>
          <p:nvPr>
            <p:ph type="ftr" sz="quarter" idx="11"/>
          </p:nvPr>
        </p:nvSpPr>
        <p:spPr>
          <a:xfrm>
            <a:off x="420833" y="4793879"/>
            <a:ext cx="2733212" cy="2286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771958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2" descr="M:\DV\EXTERNAL AFFAIRS - University Marketing\Branding\Brand Implementation Programme\templates\work in progress PPT\Graphics\16_9\16-9_split_1-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b="90997"/>
          <a:stretch/>
        </p:blipFill>
        <p:spPr bwMode="auto">
          <a:xfrm>
            <a:off x="0" y="0"/>
            <a:ext cx="9144000" cy="360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5800" y="1163235"/>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dirty="0"/>
          </a:p>
        </p:txBody>
      </p:sp>
    </p:spTree>
    <p:extLst>
      <p:ext uri="{BB962C8B-B14F-4D97-AF65-F5344CB8AC3E}">
        <p14:creationId xmlns:p14="http://schemas.microsoft.com/office/powerpoint/2010/main" val="343312289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66216" y="730251"/>
            <a:ext cx="6619244" cy="530223"/>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216" y="1952625"/>
            <a:ext cx="6619244" cy="2562225"/>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021580" y="4793879"/>
            <a:ext cx="742949" cy="228599"/>
          </a:xfrm>
        </p:spPr>
        <p:txBody>
          <a:bodyPr/>
          <a:lstStyle/>
          <a:p>
            <a:fld id="{53086D93-FCAC-47E0-A2EE-787E62CA814C}" type="datetimeFigureOut">
              <a:rPr lang="en-US" dirty="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1242012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9144000" cy="51435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6438927" y="958850"/>
            <a:ext cx="1057474" cy="3561443"/>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216" y="958850"/>
            <a:ext cx="4692019" cy="356144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989829" y="4793879"/>
            <a:ext cx="744101" cy="228599"/>
          </a:xfrm>
        </p:spPr>
        <p:txBody>
          <a:bodyPr/>
          <a:lstStyle/>
          <a:p>
            <a:fld id="{CDA879A6-0FD0-4734-A311-86BFCA472E6E}" type="datetimeFigureOut">
              <a:rPr lang="en-US" dirty="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022862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46404" y="569214"/>
            <a:ext cx="7063740" cy="3031236"/>
          </a:xfrm>
        </p:spPr>
        <p:txBody>
          <a:bodyPr anchor="b">
            <a:normAutofit/>
          </a:bodyPr>
          <a:lstStyle>
            <a:lvl1pPr algn="l">
              <a:lnSpc>
                <a:spcPct val="85000"/>
              </a:lnSpc>
              <a:defRPr sz="495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46404" y="3600450"/>
            <a:ext cx="7063740" cy="1268730"/>
          </a:xfrm>
        </p:spPr>
        <p:txBody>
          <a:bodyPr>
            <a:normAutofit/>
          </a:bodyPr>
          <a:lstStyle>
            <a:lvl1pPr marL="0" indent="0" algn="l">
              <a:buNone/>
              <a:defRPr sz="1500" baseline="0">
                <a:solidFill>
                  <a:schemeClr val="tx1">
                    <a:lumMod val="85000"/>
                  </a:schemeClr>
                </a:solidFill>
              </a:defRPr>
            </a:lvl1pPr>
            <a:lvl2pPr marL="342900" indent="0" algn="ctr">
              <a:buNone/>
              <a:defRPr sz="1500"/>
            </a:lvl2pPr>
            <a:lvl3pPr marL="685800" indent="0" algn="ctr">
              <a:buNone/>
              <a:defRPr sz="15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smtClean="0"/>
              <a:t>Click to edit Master subtitle style</a:t>
            </a:r>
            <a:endParaRPr lang="en-US" dirty="0"/>
          </a:p>
        </p:txBody>
      </p:sp>
      <p:sp>
        <p:nvSpPr>
          <p:cNvPr id="7" name="Rectangle 6"/>
          <p:cNvSpPr/>
          <p:nvPr/>
        </p:nvSpPr>
        <p:spPr>
          <a:xfrm>
            <a:off x="0" y="0"/>
            <a:ext cx="3429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lvl1pPr>
              <a:defRPr>
                <a:solidFill>
                  <a:schemeClr val="bg2">
                    <a:lumMod val="20000"/>
                    <a:lumOff val="80000"/>
                  </a:schemeClr>
                </a:solidFill>
              </a:defRPr>
            </a:lvl1pPr>
          </a:lstStyle>
          <a:p>
            <a:fld id="{125DF16E-CB1F-BF42-8610-494950A57C74}" type="datetime1">
              <a:rPr lang="en-GB" smtClean="0"/>
              <a:t>03/12/2018</a:t>
            </a:fld>
            <a:endParaRPr lang="en-GB"/>
          </a:p>
        </p:txBody>
      </p:sp>
      <p:sp>
        <p:nvSpPr>
          <p:cNvPr id="9" name="Footer Placeholder 8"/>
          <p:cNvSpPr>
            <a:spLocks noGrp="1"/>
          </p:cNvSpPr>
          <p:nvPr>
            <p:ph type="ftr" sz="quarter" idx="11"/>
          </p:nvPr>
        </p:nvSpPr>
        <p:spPr/>
        <p:txBody>
          <a:bodyPr/>
          <a:lstStyle>
            <a:lvl1pPr>
              <a:defRPr>
                <a:solidFill>
                  <a:schemeClr val="bg2">
                    <a:lumMod val="20000"/>
                    <a:lumOff val="80000"/>
                  </a:schemeClr>
                </a:solidFill>
              </a:defRPr>
            </a:lvl1pPr>
          </a:lstStyle>
          <a:p>
            <a:endParaRPr lang="en-GB"/>
          </a:p>
        </p:txBody>
      </p:sp>
      <p:sp>
        <p:nvSpPr>
          <p:cNvPr id="10" name="Slide Number Placeholder 9"/>
          <p:cNvSpPr>
            <a:spLocks noGrp="1"/>
          </p:cNvSpPr>
          <p:nvPr>
            <p:ph type="sldNum" sz="quarter" idx="12"/>
          </p:nvPr>
        </p:nvSpPr>
        <p:spPr/>
        <p:txBody>
          <a:bodyPr/>
          <a:lstStyle>
            <a:lvl1pPr>
              <a:defRPr>
                <a:solidFill>
                  <a:schemeClr val="bg2">
                    <a:lumMod val="60000"/>
                    <a:lumOff val="40000"/>
                  </a:schemeClr>
                </a:solidFill>
              </a:defRPr>
            </a:lvl1pPr>
          </a:lstStyle>
          <a:p>
            <a:fld id="{833AC204-B25E-47F2-8380-259383C1AD7A}" type="slidenum">
              <a:rPr lang="en-GB" smtClean="0"/>
              <a:t>‹#›</a:t>
            </a:fld>
            <a:endParaRPr lang="en-GB"/>
          </a:p>
        </p:txBody>
      </p:sp>
    </p:spTree>
    <p:extLst>
      <p:ext uri="{BB962C8B-B14F-4D97-AF65-F5344CB8AC3E}">
        <p14:creationId xmlns:p14="http://schemas.microsoft.com/office/powerpoint/2010/main" val="4046726954"/>
      </p:ext>
    </p:extLst>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428BBE5-486F-5744-B3E3-D9395DC2B8C8}" type="datetime1">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AC204-B25E-47F2-8380-259383C1AD7A}" type="slidenum">
              <a:rPr lang="en-GB" smtClean="0"/>
              <a:t>‹#›</a:t>
            </a:fld>
            <a:endParaRPr lang="en-GB"/>
          </a:p>
        </p:txBody>
      </p:sp>
    </p:spTree>
    <p:extLst>
      <p:ext uri="{BB962C8B-B14F-4D97-AF65-F5344CB8AC3E}">
        <p14:creationId xmlns:p14="http://schemas.microsoft.com/office/powerpoint/2010/main" val="18776893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46404" y="569214"/>
            <a:ext cx="7063740" cy="3031236"/>
          </a:xfrm>
        </p:spPr>
        <p:txBody>
          <a:bodyPr anchor="b">
            <a:normAutofit/>
          </a:bodyPr>
          <a:lstStyle>
            <a:lvl1pPr>
              <a:lnSpc>
                <a:spcPct val="85000"/>
              </a:lnSpc>
              <a:defRPr sz="4950" b="0"/>
            </a:lvl1pPr>
          </a:lstStyle>
          <a:p>
            <a:r>
              <a:rPr lang="en-US" smtClean="0"/>
              <a:t>Click to edit Master title style</a:t>
            </a:r>
            <a:endParaRPr lang="en-US" dirty="0"/>
          </a:p>
        </p:txBody>
      </p:sp>
      <p:sp>
        <p:nvSpPr>
          <p:cNvPr id="3" name="Text Placeholder 2"/>
          <p:cNvSpPr>
            <a:spLocks noGrp="1"/>
          </p:cNvSpPr>
          <p:nvPr>
            <p:ph type="body" idx="1"/>
          </p:nvPr>
        </p:nvSpPr>
        <p:spPr>
          <a:xfrm>
            <a:off x="946404" y="3600450"/>
            <a:ext cx="7063740" cy="1268730"/>
          </a:xfrm>
        </p:spPr>
        <p:txBody>
          <a:bodyPr anchor="t">
            <a:normAutofit/>
          </a:bodyPr>
          <a:lstStyle>
            <a:lvl1pPr marL="0" indent="0">
              <a:buNone/>
              <a:defRPr sz="15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3D7B79-7842-DE4F-A5B5-486168E31E36}" type="datetime1">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AC204-B25E-47F2-8380-259383C1AD7A}" type="slidenum">
              <a:rPr lang="en-GB" smtClean="0"/>
              <a:t>‹#›</a:t>
            </a:fld>
            <a:endParaRPr lang="en-GB"/>
          </a:p>
        </p:txBody>
      </p:sp>
      <p:sp>
        <p:nvSpPr>
          <p:cNvPr id="7" name="Rectangle 6"/>
          <p:cNvSpPr/>
          <p:nvPr/>
        </p:nvSpPr>
        <p:spPr>
          <a:xfrm>
            <a:off x="0" y="0"/>
            <a:ext cx="3429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389089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46404" y="1371602"/>
            <a:ext cx="3360420" cy="3263503"/>
          </a:xfrm>
        </p:spPr>
        <p:txBody>
          <a:bodyPr/>
          <a:lstStyle>
            <a:lvl1pPr>
              <a:defRPr sz="1350"/>
            </a:lvl1pPr>
            <a:lvl2pPr>
              <a:defRPr sz="1200"/>
            </a:lvl2pPr>
            <a:lvl3pPr>
              <a:defRPr sz="105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4860" y="1371602"/>
            <a:ext cx="3360420" cy="3263503"/>
          </a:xfrm>
        </p:spPr>
        <p:txBody>
          <a:bodyPr/>
          <a:lstStyle>
            <a:lvl1pPr>
              <a:defRPr sz="1350"/>
            </a:lvl1pPr>
            <a:lvl2pPr>
              <a:defRPr sz="1200"/>
            </a:lvl2pPr>
            <a:lvl3pPr>
              <a:defRPr sz="105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C912222-173F-2145-8266-8CD054C6352B}" type="datetime1">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3AC204-B25E-47F2-8380-259383C1AD7A}" type="slidenum">
              <a:rPr lang="en-GB" smtClean="0"/>
              <a:t>‹#›</a:t>
            </a:fld>
            <a:endParaRPr lang="en-GB"/>
          </a:p>
        </p:txBody>
      </p:sp>
    </p:spTree>
    <p:extLst>
      <p:ext uri="{BB962C8B-B14F-4D97-AF65-F5344CB8AC3E}">
        <p14:creationId xmlns:p14="http://schemas.microsoft.com/office/powerpoint/2010/main" val="105151761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46404" y="1287889"/>
            <a:ext cx="3360420" cy="548640"/>
          </a:xfrm>
        </p:spPr>
        <p:txBody>
          <a:bodyPr anchor="b">
            <a:normAutofit/>
          </a:bodyPr>
          <a:lstStyle>
            <a:lvl1pPr marL="0" indent="0">
              <a:spcBef>
                <a:spcPts val="0"/>
              </a:spcBef>
              <a:buNone/>
              <a:defRPr sz="1350" b="0">
                <a:solidFill>
                  <a:schemeClr val="tx2"/>
                </a:solidFill>
              </a:defRPr>
            </a:lvl1pPr>
            <a:lvl2pPr marL="342900" indent="0">
              <a:buNone/>
              <a:defRPr sz="135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946404" y="1880662"/>
            <a:ext cx="3360420" cy="2748488"/>
          </a:xfrm>
        </p:spPr>
        <p:txBody>
          <a:bodyPr/>
          <a:lstStyle>
            <a:lvl1pPr>
              <a:defRPr sz="1350"/>
            </a:lvl1pPr>
            <a:lvl2pPr>
              <a:defRPr sz="1200"/>
            </a:lvl2pPr>
            <a:lvl3pPr>
              <a:defRPr sz="105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4599432" y="1287889"/>
            <a:ext cx="3364992" cy="548640"/>
          </a:xfrm>
        </p:spPr>
        <p:txBody>
          <a:bodyPr anchor="b">
            <a:normAutofit/>
          </a:bodyPr>
          <a:lstStyle>
            <a:lvl1pPr marL="0" indent="0">
              <a:buFontTx/>
              <a:buNone/>
              <a:defRPr lang="en-US" sz="1350" b="0" kern="1200" spc="8" baseline="0" dirty="0">
                <a:solidFill>
                  <a:schemeClr val="tx2"/>
                </a:solidFill>
                <a:latin typeface="+mn-lt"/>
                <a:ea typeface="+mn-ea"/>
                <a:cs typeface="+mn-cs"/>
              </a:defRPr>
            </a:lvl1pPr>
          </a:lstStyle>
          <a:p>
            <a:pPr marL="0" lvl="0" indent="0" algn="l" defTabSz="685800" rtl="0" eaLnBrk="1" latinLnBrk="0" hangingPunct="1">
              <a:lnSpc>
                <a:spcPct val="95000"/>
              </a:lnSpc>
              <a:spcBef>
                <a:spcPts val="0"/>
              </a:spcBef>
              <a:spcAft>
                <a:spcPts val="150"/>
              </a:spcAft>
              <a:buClr>
                <a:schemeClr val="accent1"/>
              </a:buClr>
              <a:buSzPct val="80000"/>
              <a:buNone/>
            </a:pPr>
            <a:r>
              <a:rPr lang="en-US" smtClean="0"/>
              <a:t>Click to edit Master text styles</a:t>
            </a:r>
          </a:p>
        </p:txBody>
      </p:sp>
      <p:sp>
        <p:nvSpPr>
          <p:cNvPr id="6" name="Content Placeholder 5"/>
          <p:cNvSpPr>
            <a:spLocks noGrp="1"/>
          </p:cNvSpPr>
          <p:nvPr>
            <p:ph sz="quarter" idx="4"/>
          </p:nvPr>
        </p:nvSpPr>
        <p:spPr>
          <a:xfrm>
            <a:off x="4594860" y="1880662"/>
            <a:ext cx="3360420" cy="2748488"/>
          </a:xfrm>
        </p:spPr>
        <p:txBody>
          <a:bodyPr/>
          <a:lstStyle>
            <a:lvl1pPr>
              <a:defRPr sz="1350"/>
            </a:lvl1pPr>
            <a:lvl2pPr>
              <a:defRPr sz="1200"/>
            </a:lvl2pPr>
            <a:lvl3pPr>
              <a:defRPr sz="105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4DF10A8-74F4-E44E-A44D-67E64A507334}" type="datetime1">
              <a:rPr lang="en-GB" smtClean="0"/>
              <a:t>03/12/2018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33AC204-B25E-47F2-8380-259383C1AD7A}" type="slidenum">
              <a:rPr lang="en-GB" smtClean="0"/>
              <a:t>‹#›</a:t>
            </a:fld>
            <a:endParaRPr lang="en-GB"/>
          </a:p>
        </p:txBody>
      </p:sp>
    </p:spTree>
    <p:extLst>
      <p:ext uri="{BB962C8B-B14F-4D97-AF65-F5344CB8AC3E}">
        <p14:creationId xmlns:p14="http://schemas.microsoft.com/office/powerpoint/2010/main" val="23725976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A8406CE-F622-FB4E-AA44-9D3422ADBC33}" type="datetime1">
              <a:rPr lang="en-GB" smtClean="0"/>
              <a:t>03/12/2018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33AC204-B25E-47F2-8380-259383C1AD7A}" type="slidenum">
              <a:rPr lang="en-GB" smtClean="0"/>
              <a:t>‹#›</a:t>
            </a:fld>
            <a:endParaRPr lang="en-GB"/>
          </a:p>
        </p:txBody>
      </p:sp>
    </p:spTree>
    <p:extLst>
      <p:ext uri="{BB962C8B-B14F-4D97-AF65-F5344CB8AC3E}">
        <p14:creationId xmlns:p14="http://schemas.microsoft.com/office/powerpoint/2010/main" val="105690997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D87771-632A-C74F-BF50-FF49008F9396}" type="datetime1">
              <a:rPr lang="en-GB" smtClean="0"/>
              <a:t>03/12/2018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33AC204-B25E-47F2-8380-259383C1AD7A}" type="slidenum">
              <a:rPr lang="en-GB" smtClean="0"/>
              <a:t>‹#›</a:t>
            </a:fld>
            <a:endParaRPr lang="en-GB"/>
          </a:p>
        </p:txBody>
      </p:sp>
    </p:spTree>
    <p:extLst>
      <p:ext uri="{BB962C8B-B14F-4D97-AF65-F5344CB8AC3E}">
        <p14:creationId xmlns:p14="http://schemas.microsoft.com/office/powerpoint/2010/main" val="34931053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342902"/>
            <a:ext cx="2400300" cy="1200148"/>
          </a:xfrm>
        </p:spPr>
        <p:txBody>
          <a:bodyPr anchor="b">
            <a:normAutofit/>
          </a:bodyPr>
          <a:lstStyle>
            <a:lvl1pPr>
              <a:defRPr sz="2100" b="0" baseline="0"/>
            </a:lvl1pPr>
          </a:lstStyle>
          <a:p>
            <a:r>
              <a:rPr lang="en-US" smtClean="0"/>
              <a:t>Click to edit Master title style</a:t>
            </a:r>
            <a:endParaRPr lang="en-US" dirty="0"/>
          </a:p>
        </p:txBody>
      </p:sp>
      <p:sp>
        <p:nvSpPr>
          <p:cNvPr id="3" name="Content Placeholder 2"/>
          <p:cNvSpPr>
            <a:spLocks noGrp="1"/>
          </p:cNvSpPr>
          <p:nvPr>
            <p:ph idx="1"/>
          </p:nvPr>
        </p:nvSpPr>
        <p:spPr>
          <a:xfrm>
            <a:off x="3378200" y="514350"/>
            <a:ext cx="4559300" cy="4114800"/>
          </a:xfrm>
        </p:spPr>
        <p:txBody>
          <a:bodyPr/>
          <a:lstStyle>
            <a:lvl1pPr>
              <a:defRPr sz="1350"/>
            </a:lvl1pPr>
            <a:lvl2pPr>
              <a:defRPr sz="1200"/>
            </a:lvl2pPr>
            <a:lvl3pPr>
              <a:defRPr sz="105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30936" y="1574802"/>
            <a:ext cx="2400300" cy="2857501"/>
          </a:xfrm>
        </p:spPr>
        <p:txBody>
          <a:bodyPr>
            <a:normAutofit/>
          </a:bodyPr>
          <a:lstStyle>
            <a:lvl1pPr marL="0" indent="0">
              <a:lnSpc>
                <a:spcPct val="114000"/>
              </a:lnSpc>
              <a:spcBef>
                <a:spcPts val="600"/>
              </a:spcBef>
              <a:buNone/>
              <a:defRPr sz="9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41B36B-A225-1A4A-8153-8F41EA6E4B9F}" type="datetime1">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3AC204-B25E-47F2-8380-259383C1AD7A}" type="slidenum">
              <a:rPr lang="en-GB" smtClean="0"/>
              <a:t>‹#›</a:t>
            </a:fld>
            <a:endParaRPr lang="en-GB"/>
          </a:p>
        </p:txBody>
      </p:sp>
    </p:spTree>
    <p:extLst>
      <p:ext uri="{BB962C8B-B14F-4D97-AF65-F5344CB8AC3E}">
        <p14:creationId xmlns:p14="http://schemas.microsoft.com/office/powerpoint/2010/main" val="620540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dirty="0"/>
          </a:p>
        </p:txBody>
      </p:sp>
      <p:sp>
        <p:nvSpPr>
          <p:cNvPr id="8" name="Title 1"/>
          <p:cNvSpPr>
            <a:spLocks noGrp="1"/>
          </p:cNvSpPr>
          <p:nvPr>
            <p:ph type="title"/>
          </p:nvPr>
        </p:nvSpPr>
        <p:spPr>
          <a:xfrm>
            <a:off x="685800" y="171450"/>
            <a:ext cx="7772400" cy="456084"/>
          </a:xfrm>
        </p:spPr>
        <p:txBody>
          <a:bodyPr/>
          <a:lstStyle>
            <a:lvl1pPr>
              <a:defRPr sz="3600">
                <a:latin typeface="Calibri Light" panose="020F0302020204030204" pitchFamily="34" charset="0"/>
              </a:defRPr>
            </a:lvl1pPr>
          </a:lstStyle>
          <a:p>
            <a:r>
              <a:rPr lang="en-US" dirty="0"/>
              <a:t>Click to edit Master title style</a:t>
            </a:r>
            <a:endParaRPr lang="en-GB" dirty="0"/>
          </a:p>
        </p:txBody>
      </p:sp>
      <p:cxnSp>
        <p:nvCxnSpPr>
          <p:cNvPr id="9" name="Straight Connector 8"/>
          <p:cNvCxnSpPr/>
          <p:nvPr userDrawn="1"/>
        </p:nvCxnSpPr>
        <p:spPr bwMode="auto">
          <a:xfrm>
            <a:off x="685800" y="699542"/>
            <a:ext cx="7772400" cy="0"/>
          </a:xfrm>
          <a:prstGeom prst="line">
            <a:avLst/>
          </a:prstGeom>
          <a:ln>
            <a:headEnd type="none" w="med" len="med"/>
            <a:tailEnd type="none" w="med" len="med"/>
          </a:ln>
          <a:extLst/>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340231946"/>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1" y="3829050"/>
            <a:ext cx="8469630" cy="131445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3943350"/>
            <a:ext cx="7486650" cy="685800"/>
          </a:xfrm>
        </p:spPr>
        <p:txBody>
          <a:bodyPr anchor="b">
            <a:normAutofit/>
          </a:bodyPr>
          <a:lstStyle>
            <a:lvl1pPr>
              <a:defRPr sz="21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 y="2"/>
            <a:ext cx="8469630" cy="3846692"/>
          </a:xfrm>
          <a:solidFill>
            <a:schemeClr val="accent1"/>
          </a:solidFill>
        </p:spPr>
        <p:txBody>
          <a:bodyPr anchor="t"/>
          <a:lstStyle>
            <a:lvl1pPr marL="0" indent="0">
              <a:buNone/>
              <a:defRPr sz="2400">
                <a:solidFill>
                  <a:schemeClr val="bg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5800" y="4581444"/>
            <a:ext cx="7486650" cy="447758"/>
          </a:xfrm>
        </p:spPr>
        <p:txBody>
          <a:bodyPr>
            <a:normAutofit/>
          </a:bodyPr>
          <a:lstStyle>
            <a:lvl1pPr marL="0" indent="0">
              <a:lnSpc>
                <a:spcPct val="100000"/>
              </a:lnSpc>
              <a:spcBef>
                <a:spcPts val="600"/>
              </a:spcBef>
              <a:buNone/>
              <a:defRPr sz="975">
                <a:solidFill>
                  <a:schemeClr val="bg1">
                    <a:lumMod val="85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DE8EDF-2F1C-2545-BA23-2682D0596BF0}" type="datetime1">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3AC204-B25E-47F2-8380-259383C1AD7A}" type="slidenum">
              <a:rPr lang="en-GB" smtClean="0"/>
              <a:t>‹#›</a:t>
            </a:fld>
            <a:endParaRPr lang="en-GB"/>
          </a:p>
        </p:txBody>
      </p:sp>
    </p:spTree>
    <p:extLst>
      <p:ext uri="{BB962C8B-B14F-4D97-AF65-F5344CB8AC3E}">
        <p14:creationId xmlns:p14="http://schemas.microsoft.com/office/powerpoint/2010/main" val="17102605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EBC6A1-8822-094D-B8F3-A69F7C0B86A3}" type="datetime1">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AC204-B25E-47F2-8380-259383C1AD7A}" type="slidenum">
              <a:rPr lang="en-GB" smtClean="0"/>
              <a:t>‹#›</a:t>
            </a:fld>
            <a:endParaRPr lang="en-GB"/>
          </a:p>
        </p:txBody>
      </p:sp>
    </p:spTree>
    <p:extLst>
      <p:ext uri="{BB962C8B-B14F-4D97-AF65-F5344CB8AC3E}">
        <p14:creationId xmlns:p14="http://schemas.microsoft.com/office/powerpoint/2010/main" val="17372490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5" y="285750"/>
            <a:ext cx="1857375" cy="442317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71501" y="285750"/>
            <a:ext cx="5800725" cy="442317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FD60C3-970B-5F40-A334-B4744E3515C5}" type="datetime1">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AC204-B25E-47F2-8380-259383C1AD7A}" type="slidenum">
              <a:rPr lang="en-GB" smtClean="0"/>
              <a:t>‹#›</a:t>
            </a:fld>
            <a:endParaRPr lang="en-GB"/>
          </a:p>
        </p:txBody>
      </p:sp>
    </p:spTree>
    <p:extLst>
      <p:ext uri="{BB962C8B-B14F-4D97-AF65-F5344CB8AC3E}">
        <p14:creationId xmlns:p14="http://schemas.microsoft.com/office/powerpoint/2010/main" val="12001888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020" y="1327155"/>
            <a:ext cx="7080026" cy="1371601"/>
          </a:xfrm>
        </p:spPr>
        <p:txBody>
          <a:bodyPr anchor="b">
            <a:normAutofit/>
          </a:bodyPr>
          <a:lstStyle>
            <a:lvl1pPr algn="ctr">
              <a:defRPr sz="4050"/>
            </a:lvl1pPr>
          </a:lstStyle>
          <a:p>
            <a:r>
              <a:rPr lang="en-US"/>
              <a:t>Click to edit Master title style</a:t>
            </a:r>
            <a:endParaRPr lang="en-US" dirty="0"/>
          </a:p>
        </p:txBody>
      </p:sp>
      <p:sp>
        <p:nvSpPr>
          <p:cNvPr id="3" name="Subtitle 2"/>
          <p:cNvSpPr>
            <a:spLocks noGrp="1"/>
          </p:cNvSpPr>
          <p:nvPr>
            <p:ph type="subTitle" idx="1"/>
          </p:nvPr>
        </p:nvSpPr>
        <p:spPr>
          <a:xfrm>
            <a:off x="1028020" y="2698755"/>
            <a:ext cx="7080026" cy="787400"/>
          </a:xfrm>
        </p:spPr>
        <p:txBody>
          <a:bodyPr anchor="t"/>
          <a:lstStyle>
            <a:lvl1pPr marL="0" indent="0" algn="ctr">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A585E26-C806-4662-A374-44C91A699264}"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2713217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585E26-C806-4662-A374-44C91A699264}"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35591488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71551" y="1320801"/>
            <a:ext cx="7192913" cy="1371610"/>
          </a:xfrm>
        </p:spPr>
        <p:txBody>
          <a:bodyPr anchor="b"/>
          <a:lstStyle>
            <a:lvl1pPr algn="ctr">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971551" y="2692409"/>
            <a:ext cx="7192913" cy="1130291"/>
          </a:xfrm>
        </p:spPr>
        <p:txBody>
          <a:bodyPr anchor="t"/>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A585E26-C806-4662-A374-44C91A699264}"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219412339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347" y="1299337"/>
            <a:ext cx="3795373" cy="304406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52169" y="1299337"/>
            <a:ext cx="3798499" cy="304406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A585E26-C806-4662-A374-44C91A699264}"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36056975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46" y="1300880"/>
            <a:ext cx="3816804" cy="3111577"/>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3864" y="1300880"/>
            <a:ext cx="3816804" cy="3111577"/>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54404" y="1376441"/>
            <a:ext cx="3657258" cy="408663"/>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754404" y="1785103"/>
            <a:ext cx="3657258" cy="2558297"/>
          </a:xfrm>
        </p:spPr>
        <p:txBody>
          <a:bodyPr anchor="t">
            <a:normAutofit/>
          </a:bodyPr>
          <a:lstStyle>
            <a:lvl1pPr>
              <a:defRPr sz="1350"/>
            </a:lvl1pPr>
            <a:lvl2pPr>
              <a:defRPr sz="1200"/>
            </a:lvl2pPr>
            <a:lvl3pPr>
              <a:defRPr sz="1050"/>
            </a:lvl3pPr>
            <a:lvl4pPr>
              <a:defRPr sz="900"/>
            </a:lvl4pPr>
            <a:lvl5pPr>
              <a:defRPr sz="9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21225" y="1376441"/>
            <a:ext cx="3671498" cy="408662"/>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721225" y="1785103"/>
            <a:ext cx="3671498" cy="2558297"/>
          </a:xfrm>
        </p:spPr>
        <p:txBody>
          <a:bodyPr anchor="t">
            <a:normAutofit/>
          </a:bodyPr>
          <a:lstStyle>
            <a:lvl1pPr>
              <a:defRPr sz="1350"/>
            </a:lvl1pPr>
            <a:lvl2pPr>
              <a:defRPr sz="1200"/>
            </a:lvl2pPr>
            <a:lvl3pPr>
              <a:defRPr sz="1050"/>
            </a:lvl3pPr>
            <a:lvl4pPr>
              <a:defRPr sz="900"/>
            </a:lvl4pPr>
            <a:lvl5pPr>
              <a:defRPr sz="9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A585E26-C806-4662-A374-44C91A699264}" type="datetimeFigureOut">
              <a:rPr lang="en-GB" smtClean="0"/>
              <a:t>03/12/2018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113024760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A585E26-C806-4662-A374-44C91A699264}" type="datetimeFigureOut">
              <a:rPr lang="en-GB" smtClean="0"/>
              <a:t>03/12/2018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30952991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585E26-C806-4662-A374-44C91A699264}" type="datetimeFigureOut">
              <a:rPr lang="en-GB" smtClean="0"/>
              <a:t>03/12/2018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3173932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buClr>
                <a:schemeClr val="accent2"/>
              </a:buCl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dirty="0"/>
          </a:p>
        </p:txBody>
      </p:sp>
      <p:sp>
        <p:nvSpPr>
          <p:cNvPr id="10" name="Title 1"/>
          <p:cNvSpPr>
            <a:spLocks noGrp="1"/>
          </p:cNvSpPr>
          <p:nvPr>
            <p:ph type="title"/>
          </p:nvPr>
        </p:nvSpPr>
        <p:spPr>
          <a:xfrm>
            <a:off x="685800" y="171450"/>
            <a:ext cx="7772400" cy="456084"/>
          </a:xfrm>
        </p:spPr>
        <p:txBody>
          <a:bodyPr/>
          <a:lstStyle>
            <a:lvl1pPr>
              <a:defRPr sz="3600">
                <a:latin typeface="Calibri Light" panose="020F0302020204030204" pitchFamily="34" charset="0"/>
              </a:defRPr>
            </a:lvl1pPr>
          </a:lstStyle>
          <a:p>
            <a:r>
              <a:rPr lang="en-US" dirty="0"/>
              <a:t>Click to edit Master title style</a:t>
            </a:r>
            <a:endParaRPr lang="en-GB" dirty="0"/>
          </a:p>
        </p:txBody>
      </p:sp>
      <p:cxnSp>
        <p:nvCxnSpPr>
          <p:cNvPr id="11" name="Straight Connector 10"/>
          <p:cNvCxnSpPr/>
          <p:nvPr userDrawn="1"/>
        </p:nvCxnSpPr>
        <p:spPr bwMode="auto">
          <a:xfrm>
            <a:off x="685800" y="699542"/>
            <a:ext cx="7772400" cy="0"/>
          </a:xfrm>
          <a:prstGeom prst="line">
            <a:avLst/>
          </a:prstGeom>
          <a:ln>
            <a:headEnd type="none" w="med" len="med"/>
            <a:tailEnd type="none" w="med" len="med"/>
          </a:ln>
          <a:extLst/>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560263450"/>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7" y="457200"/>
            <a:ext cx="2780167" cy="1366439"/>
          </a:xfrm>
        </p:spPr>
        <p:txBody>
          <a:bodyPr anchor="b">
            <a:normAutofit/>
          </a:bodyPr>
          <a:lstStyle>
            <a:lvl1pPr algn="ctr">
              <a:defRPr sz="1800" b="0"/>
            </a:lvl1pPr>
          </a:lstStyle>
          <a:p>
            <a:r>
              <a:rPr lang="en-US"/>
              <a:t>Click to edit Master title style</a:t>
            </a:r>
            <a:endParaRPr lang="en-US" dirty="0"/>
          </a:p>
        </p:txBody>
      </p:sp>
      <p:sp>
        <p:nvSpPr>
          <p:cNvPr id="3" name="Content Placeholder 2"/>
          <p:cNvSpPr>
            <a:spLocks noGrp="1"/>
          </p:cNvSpPr>
          <p:nvPr>
            <p:ph idx="1"/>
          </p:nvPr>
        </p:nvSpPr>
        <p:spPr>
          <a:xfrm>
            <a:off x="3641725" y="457200"/>
            <a:ext cx="4808943" cy="38862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347" y="1823639"/>
            <a:ext cx="2780167" cy="2519761"/>
          </a:xfrm>
        </p:spPr>
        <p:txBody>
          <a:bodyPr anchor="t">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FA585E26-C806-4662-A374-44C91A699264}"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35814787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0249" y="457200"/>
            <a:ext cx="2688125" cy="3903624"/>
          </a:xfrm>
          <a:prstGeom prst="rect">
            <a:avLst/>
          </a:prstGeom>
        </p:spPr>
      </p:pic>
      <p:sp>
        <p:nvSpPr>
          <p:cNvPr id="2" name="Title 1"/>
          <p:cNvSpPr>
            <a:spLocks noGrp="1"/>
          </p:cNvSpPr>
          <p:nvPr>
            <p:ph type="title"/>
          </p:nvPr>
        </p:nvSpPr>
        <p:spPr>
          <a:xfrm>
            <a:off x="685347" y="457442"/>
            <a:ext cx="4451212" cy="1372004"/>
          </a:xfrm>
        </p:spPr>
        <p:txBody>
          <a:bodyPr anchor="b">
            <a:no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81914" y="572776"/>
            <a:ext cx="2456813" cy="3684617"/>
          </a:xfr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685347" y="1829445"/>
            <a:ext cx="4451212" cy="2532101"/>
          </a:xfrm>
        </p:spPr>
        <p:txBody>
          <a:bodyPr anchor="t">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FA585E26-C806-4662-A374-44C91A699264}"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391682366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413" y="410855"/>
            <a:ext cx="7606349" cy="2862605"/>
          </a:xfrm>
          <a:prstGeom prst="rect">
            <a:avLst/>
          </a:prstGeom>
        </p:spPr>
      </p:pic>
      <p:sp>
        <p:nvSpPr>
          <p:cNvPr id="2" name="Title 1"/>
          <p:cNvSpPr>
            <a:spLocks noGrp="1"/>
          </p:cNvSpPr>
          <p:nvPr>
            <p:ph type="title"/>
          </p:nvPr>
        </p:nvSpPr>
        <p:spPr>
          <a:xfrm>
            <a:off x="685354" y="3423941"/>
            <a:ext cx="7766495" cy="407604"/>
          </a:xfrm>
        </p:spPr>
        <p:txBody>
          <a:bodyPr anchor="b">
            <a:normAutofit/>
          </a:bodyPr>
          <a:lstStyle>
            <a:lvl1pPr algn="ctr">
              <a:defRPr sz="21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77012" y="521257"/>
            <a:ext cx="7384010" cy="2644253"/>
          </a:xfrm>
          <a:effectLst>
            <a:outerShdw blurRad="38100" dist="25400" dir="4440000">
              <a:srgbClr val="000000">
                <a:alpha val="36000"/>
              </a:srgbClr>
            </a:outerShdw>
          </a:effectLst>
        </p:spPr>
        <p:txBody>
          <a:bodyPr anchor="t">
            <a:normAutofit/>
          </a:bodyPr>
          <a:lstStyle>
            <a:lvl1pPr marL="0" indent="0" algn="ctr">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85346" y="3831546"/>
            <a:ext cx="7765322" cy="511854"/>
          </a:xfrm>
        </p:spPr>
        <p:txBody>
          <a:bodyPr anchor="t"/>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A585E26-C806-4662-A374-44C91A699264}"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337857194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6" y="456328"/>
            <a:ext cx="7765322" cy="2650758"/>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85346" y="3221385"/>
            <a:ext cx="7765322" cy="1126370"/>
          </a:xfrm>
        </p:spPr>
        <p:txBody>
          <a:bodyPr anchor="ctr"/>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A585E26-C806-4662-A374-44C91A699264}"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391305349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457200"/>
            <a:ext cx="6977064" cy="2244678"/>
          </a:xfrm>
        </p:spPr>
        <p:txBody>
          <a:bodyPr anchor="ctr"/>
          <a:lstStyle>
            <a:lvl1pPr>
              <a:defRPr sz="2400"/>
            </a:lvl1pPr>
          </a:lstStyle>
          <a:p>
            <a:r>
              <a:rPr lang="en-US"/>
              <a:t>Click to edit Master title style</a:t>
            </a:r>
            <a:endParaRPr lang="en-US" dirty="0"/>
          </a:p>
        </p:txBody>
      </p:sp>
      <p:sp>
        <p:nvSpPr>
          <p:cNvPr id="12" name="Text Placeholder 3"/>
          <p:cNvSpPr>
            <a:spLocks noGrp="1"/>
          </p:cNvSpPr>
          <p:nvPr>
            <p:ph type="body" sz="half" idx="13"/>
          </p:nvPr>
        </p:nvSpPr>
        <p:spPr>
          <a:xfrm>
            <a:off x="1290484" y="2707524"/>
            <a:ext cx="6564224" cy="399562"/>
          </a:xfrm>
        </p:spPr>
        <p:txBody>
          <a:bodyPr anchor="t">
            <a:normAutofit/>
          </a:bodyPr>
          <a:lstStyle>
            <a:lvl1pPr marL="0" indent="0" algn="r">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4" name="Text Placeholder 3"/>
          <p:cNvSpPr>
            <a:spLocks noGrp="1"/>
          </p:cNvSpPr>
          <p:nvPr>
            <p:ph type="body" sz="half" idx="2"/>
          </p:nvPr>
        </p:nvSpPr>
        <p:spPr>
          <a:xfrm>
            <a:off x="685346" y="3228265"/>
            <a:ext cx="7765322" cy="1117122"/>
          </a:xfrm>
        </p:spPr>
        <p:txBody>
          <a:bodyPr anchor="ctr">
            <a:normAutofit/>
          </a:bodyPr>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A585E26-C806-4662-A374-44C91A699264}"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5CA822-7395-467E-AAE5-D126F30E7F5D}" type="slidenum">
              <a:rPr lang="en-GB" smtClean="0"/>
              <a:t>‹#›</a:t>
            </a:fld>
            <a:endParaRPr lang="en-GB"/>
          </a:p>
        </p:txBody>
      </p:sp>
      <p:sp>
        <p:nvSpPr>
          <p:cNvPr id="11" name="TextBox 10"/>
          <p:cNvSpPr txBox="1"/>
          <p:nvPr/>
        </p:nvSpPr>
        <p:spPr>
          <a:xfrm>
            <a:off x="742950" y="663597"/>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3" name="TextBox 12"/>
          <p:cNvSpPr txBox="1"/>
          <p:nvPr/>
        </p:nvSpPr>
        <p:spPr>
          <a:xfrm>
            <a:off x="7878537" y="2196194"/>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14533970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46" y="1595207"/>
            <a:ext cx="7765322" cy="1883876"/>
          </a:xfrm>
        </p:spPr>
        <p:txBody>
          <a:bodyPr anchor="b"/>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85339" y="3487917"/>
            <a:ext cx="7764149" cy="855483"/>
          </a:xfrm>
        </p:spPr>
        <p:txBody>
          <a:bodyPr anchor="t"/>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A585E26-C806-4662-A374-44C91A699264}"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163381034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346" y="457200"/>
            <a:ext cx="7765322" cy="7278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346" y="1414462"/>
            <a:ext cx="2475738" cy="432197"/>
          </a:xfrm>
        </p:spPr>
        <p:txBody>
          <a:bodyPr anchor="b">
            <a:noAutofit/>
          </a:bodyPr>
          <a:lstStyle>
            <a:lvl1pPr marL="0" indent="0" algn="ctr">
              <a:buNone/>
              <a:defRPr sz="18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8" name="Text Placeholder 3"/>
          <p:cNvSpPr>
            <a:spLocks noGrp="1"/>
          </p:cNvSpPr>
          <p:nvPr>
            <p:ph type="body" sz="half" idx="15"/>
          </p:nvPr>
        </p:nvSpPr>
        <p:spPr>
          <a:xfrm>
            <a:off x="685346" y="1928812"/>
            <a:ext cx="2475738" cy="2414588"/>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9" name="Text Placeholder 4"/>
          <p:cNvSpPr>
            <a:spLocks noGrp="1"/>
          </p:cNvSpPr>
          <p:nvPr>
            <p:ph type="body" sz="quarter" idx="3"/>
          </p:nvPr>
        </p:nvSpPr>
        <p:spPr>
          <a:xfrm>
            <a:off x="3335033" y="1414462"/>
            <a:ext cx="2475738" cy="432197"/>
          </a:xfrm>
        </p:spPr>
        <p:txBody>
          <a:bodyPr anchor="b">
            <a:noAutofit/>
          </a:bodyPr>
          <a:lstStyle>
            <a:lvl1pPr marL="0" indent="0" algn="ctr">
              <a:buNone/>
              <a:defRPr sz="18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0" name="Text Placeholder 3"/>
          <p:cNvSpPr>
            <a:spLocks noGrp="1"/>
          </p:cNvSpPr>
          <p:nvPr>
            <p:ph type="body" sz="half" idx="16"/>
          </p:nvPr>
        </p:nvSpPr>
        <p:spPr>
          <a:xfrm>
            <a:off x="3331076" y="1928812"/>
            <a:ext cx="2475738" cy="2414588"/>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11" name="Text Placeholder 4"/>
          <p:cNvSpPr>
            <a:spLocks noGrp="1"/>
          </p:cNvSpPr>
          <p:nvPr>
            <p:ph type="body" sz="quarter" idx="13"/>
          </p:nvPr>
        </p:nvSpPr>
        <p:spPr>
          <a:xfrm>
            <a:off x="5974929" y="1414462"/>
            <a:ext cx="2475738" cy="432197"/>
          </a:xfrm>
        </p:spPr>
        <p:txBody>
          <a:bodyPr anchor="b">
            <a:noAutofit/>
          </a:bodyPr>
          <a:lstStyle>
            <a:lvl1pPr marL="0" indent="0" algn="ctr">
              <a:buNone/>
              <a:defRPr sz="18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2" name="Text Placeholder 3"/>
          <p:cNvSpPr>
            <a:spLocks noGrp="1"/>
          </p:cNvSpPr>
          <p:nvPr>
            <p:ph type="body" sz="half" idx="17"/>
          </p:nvPr>
        </p:nvSpPr>
        <p:spPr>
          <a:xfrm>
            <a:off x="5974929" y="1928812"/>
            <a:ext cx="2475738" cy="2414588"/>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3" name="Date Placeholder 2"/>
          <p:cNvSpPr>
            <a:spLocks noGrp="1"/>
          </p:cNvSpPr>
          <p:nvPr>
            <p:ph type="dt" sz="half" idx="10"/>
          </p:nvPr>
        </p:nvSpPr>
        <p:spPr/>
        <p:txBody>
          <a:bodyPr/>
          <a:lstStyle/>
          <a:p>
            <a:fld id="{FA585E26-C806-4662-A374-44C91A699264}" type="datetimeFigureOut">
              <a:rPr lang="en-GB" smtClean="0"/>
              <a:t>03/12/2018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42374434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472" y="1363661"/>
            <a:ext cx="2504979" cy="1385888"/>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850" y="1363661"/>
            <a:ext cx="2504979" cy="1385888"/>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2038" y="1363661"/>
            <a:ext cx="2504979" cy="1385888"/>
          </a:xfrm>
          <a:prstGeom prst="rect">
            <a:avLst/>
          </a:prstGeom>
        </p:spPr>
      </p:pic>
      <p:sp>
        <p:nvSpPr>
          <p:cNvPr id="30" name="Title 1"/>
          <p:cNvSpPr>
            <a:spLocks noGrp="1"/>
          </p:cNvSpPr>
          <p:nvPr>
            <p:ph type="title"/>
          </p:nvPr>
        </p:nvSpPr>
        <p:spPr>
          <a:xfrm>
            <a:off x="685346" y="457200"/>
            <a:ext cx="7765322" cy="7278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5346" y="2928079"/>
            <a:ext cx="2475738" cy="432197"/>
          </a:xfrm>
        </p:spPr>
        <p:txBody>
          <a:bodyPr anchor="b">
            <a:noAutofit/>
          </a:bodyPr>
          <a:lstStyle>
            <a:lvl1pPr marL="0" indent="0" algn="ctr">
              <a:buNone/>
              <a:defRPr sz="15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20" name="Picture Placeholder 2"/>
          <p:cNvSpPr>
            <a:spLocks noGrp="1" noChangeAspect="1"/>
          </p:cNvSpPr>
          <p:nvPr>
            <p:ph type="pic" idx="15"/>
          </p:nvPr>
        </p:nvSpPr>
        <p:spPr>
          <a:xfrm>
            <a:off x="763577" y="1454188"/>
            <a:ext cx="2319276" cy="1202216"/>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1" name="Text Placeholder 3"/>
          <p:cNvSpPr>
            <a:spLocks noGrp="1"/>
          </p:cNvSpPr>
          <p:nvPr>
            <p:ph type="body" sz="half" idx="18"/>
          </p:nvPr>
        </p:nvSpPr>
        <p:spPr>
          <a:xfrm>
            <a:off x="685346" y="3360276"/>
            <a:ext cx="2475738" cy="983125"/>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22" name="Text Placeholder 4"/>
          <p:cNvSpPr>
            <a:spLocks noGrp="1"/>
          </p:cNvSpPr>
          <p:nvPr>
            <p:ph type="body" sz="quarter" idx="3"/>
          </p:nvPr>
        </p:nvSpPr>
        <p:spPr>
          <a:xfrm>
            <a:off x="3332091" y="2928079"/>
            <a:ext cx="2475738" cy="432197"/>
          </a:xfrm>
        </p:spPr>
        <p:txBody>
          <a:bodyPr anchor="b">
            <a:noAutofit/>
          </a:bodyPr>
          <a:lstStyle>
            <a:lvl1pPr marL="0" indent="0" algn="ctr">
              <a:buNone/>
              <a:defRPr sz="15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23" name="Picture Placeholder 2"/>
          <p:cNvSpPr>
            <a:spLocks noGrp="1" noChangeAspect="1"/>
          </p:cNvSpPr>
          <p:nvPr>
            <p:ph type="pic" idx="21"/>
          </p:nvPr>
        </p:nvSpPr>
        <p:spPr>
          <a:xfrm>
            <a:off x="3409307" y="1454321"/>
            <a:ext cx="2319276" cy="1206123"/>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4" name="Text Placeholder 3"/>
          <p:cNvSpPr>
            <a:spLocks noGrp="1"/>
          </p:cNvSpPr>
          <p:nvPr>
            <p:ph type="body" sz="half" idx="19"/>
          </p:nvPr>
        </p:nvSpPr>
        <p:spPr>
          <a:xfrm>
            <a:off x="3331076" y="3360276"/>
            <a:ext cx="2475738" cy="983125"/>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25" name="Text Placeholder 4"/>
          <p:cNvSpPr>
            <a:spLocks noGrp="1"/>
          </p:cNvSpPr>
          <p:nvPr>
            <p:ph type="body" sz="quarter" idx="13"/>
          </p:nvPr>
        </p:nvSpPr>
        <p:spPr>
          <a:xfrm>
            <a:off x="5975023" y="2928079"/>
            <a:ext cx="2475738" cy="432197"/>
          </a:xfrm>
        </p:spPr>
        <p:txBody>
          <a:bodyPr anchor="b">
            <a:noAutofit/>
          </a:bodyPr>
          <a:lstStyle>
            <a:lvl1pPr marL="0" indent="0" algn="ctr">
              <a:buNone/>
              <a:defRPr sz="15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26" name="Picture Placeholder 2"/>
          <p:cNvSpPr>
            <a:spLocks noGrp="1" noChangeAspect="1"/>
          </p:cNvSpPr>
          <p:nvPr>
            <p:ph type="pic" idx="22"/>
          </p:nvPr>
        </p:nvSpPr>
        <p:spPr>
          <a:xfrm>
            <a:off x="6056774" y="1450824"/>
            <a:ext cx="2319276" cy="1205471"/>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7" name="Text Placeholder 3"/>
          <p:cNvSpPr>
            <a:spLocks noGrp="1"/>
          </p:cNvSpPr>
          <p:nvPr>
            <p:ph type="body" sz="half" idx="20"/>
          </p:nvPr>
        </p:nvSpPr>
        <p:spPr>
          <a:xfrm>
            <a:off x="5974929" y="3360274"/>
            <a:ext cx="2475738" cy="983126"/>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3" name="Date Placeholder 2"/>
          <p:cNvSpPr>
            <a:spLocks noGrp="1"/>
          </p:cNvSpPr>
          <p:nvPr>
            <p:ph type="dt" sz="half" idx="10"/>
          </p:nvPr>
        </p:nvSpPr>
        <p:spPr/>
        <p:txBody>
          <a:bodyPr/>
          <a:lstStyle/>
          <a:p>
            <a:fld id="{FA585E26-C806-4662-A374-44C91A699264}" type="datetimeFigureOut">
              <a:rPr lang="en-GB" smtClean="0"/>
              <a:t>03/12/2018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162050032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585E26-C806-4662-A374-44C91A699264}"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327224887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7302" y="457200"/>
            <a:ext cx="1713365" cy="38862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85347" y="457200"/>
            <a:ext cx="5937654" cy="3886201"/>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585E26-C806-4662-A374-44C91A699264}"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5CA822-7395-467E-AAE5-D126F30E7F5D}" type="slidenum">
              <a:rPr lang="en-GB" smtClean="0"/>
              <a:t>‹#›</a:t>
            </a:fld>
            <a:endParaRPr lang="en-GB"/>
          </a:p>
        </p:txBody>
      </p:sp>
    </p:spTree>
    <p:extLst>
      <p:ext uri="{BB962C8B-B14F-4D97-AF65-F5344CB8AC3E}">
        <p14:creationId xmlns:p14="http://schemas.microsoft.com/office/powerpoint/2010/main" val="4245944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dirty="0"/>
          </a:p>
        </p:txBody>
      </p:sp>
    </p:spTree>
    <p:extLst>
      <p:ext uri="{BB962C8B-B14F-4D97-AF65-F5344CB8AC3E}">
        <p14:creationId xmlns:p14="http://schemas.microsoft.com/office/powerpoint/2010/main" val="4241723126"/>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34900" y="2314324"/>
            <a:ext cx="8447150" cy="2478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435894" y="765324"/>
            <a:ext cx="8245162" cy="1106260"/>
          </a:xfrm>
          <a:effectLst/>
        </p:spPr>
        <p:txBody>
          <a:bodyPr anchor="b">
            <a:normAutofit/>
          </a:bodyPr>
          <a:lstStyle>
            <a:lvl1pPr>
              <a:defRPr sz="27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35895" y="1871584"/>
            <a:ext cx="8245160" cy="442741"/>
          </a:xfrm>
        </p:spPr>
        <p:txBody>
          <a:bodyPr anchor="t">
            <a:normAutofit/>
          </a:bodyPr>
          <a:lstStyle>
            <a:lvl1pPr marL="0" indent="0" algn="l">
              <a:buNone/>
              <a:defRPr sz="1200" cap="all">
                <a:solidFill>
                  <a:schemeClr val="accent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5704463" y="4467103"/>
            <a:ext cx="2133600" cy="273844"/>
          </a:xfrm>
        </p:spPr>
        <p:txBody>
          <a:bodyPr/>
          <a:lstStyle>
            <a:lvl1pPr>
              <a:defRPr>
                <a:solidFill>
                  <a:schemeClr val="accent1">
                    <a:lumMod val="75000"/>
                    <a:lumOff val="25000"/>
                  </a:schemeClr>
                </a:solidFill>
              </a:defRPr>
            </a:lvl1pPr>
          </a:lstStyle>
          <a:p>
            <a:fld id="{F1FA49CC-EC56-4F7B-856D-89406740E310}" type="datetimeFigureOut">
              <a:rPr lang="en-GB" smtClean="0"/>
              <a:t>03/12/2018</a:t>
            </a:fld>
            <a:endParaRPr lang="en-GB"/>
          </a:p>
        </p:txBody>
      </p:sp>
      <p:sp>
        <p:nvSpPr>
          <p:cNvPr id="5" name="Footer Placeholder 4"/>
          <p:cNvSpPr>
            <a:spLocks noGrp="1"/>
          </p:cNvSpPr>
          <p:nvPr>
            <p:ph type="ftr" sz="quarter" idx="11"/>
          </p:nvPr>
        </p:nvSpPr>
        <p:spPr>
          <a:xfrm>
            <a:off x="435894" y="4463859"/>
            <a:ext cx="5187908" cy="273844"/>
          </a:xfrm>
        </p:spPr>
        <p:txBody>
          <a:bodyPr/>
          <a:lstStyle>
            <a:lvl1pPr>
              <a:defRPr>
                <a:solidFill>
                  <a:schemeClr val="accent1">
                    <a:lumMod val="75000"/>
                    <a:lumOff val="25000"/>
                  </a:schemeClr>
                </a:solidFill>
              </a:defRPr>
            </a:lvl1pPr>
          </a:lstStyle>
          <a:p>
            <a:endParaRPr lang="en-GB"/>
          </a:p>
        </p:txBody>
      </p:sp>
      <p:sp>
        <p:nvSpPr>
          <p:cNvPr id="6" name="Slide Number Placeholder 5"/>
          <p:cNvSpPr>
            <a:spLocks noGrp="1"/>
          </p:cNvSpPr>
          <p:nvPr>
            <p:ph type="sldNum" sz="quarter" idx="12"/>
          </p:nvPr>
        </p:nvSpPr>
        <p:spPr>
          <a:xfrm>
            <a:off x="7918725" y="4467103"/>
            <a:ext cx="762330" cy="273844"/>
          </a:xfrm>
        </p:spPr>
        <p:txBody>
          <a:bodyPr/>
          <a:lstStyle>
            <a:lvl1pPr>
              <a:defRPr>
                <a:solidFill>
                  <a:schemeClr val="accent1">
                    <a:lumMod val="75000"/>
                    <a:lumOff val="25000"/>
                  </a:schemeClr>
                </a:solidFill>
              </a:defRPr>
            </a:lvl1pPr>
          </a:lstStyle>
          <a:p>
            <a:fld id="{068586C0-7657-44F1-9A30-FFC5A91CBC2E}" type="slidenum">
              <a:rPr lang="en-GB" smtClean="0"/>
              <a:t>‹#›</a:t>
            </a:fld>
            <a:endParaRPr lang="en-GB"/>
          </a:p>
        </p:txBody>
      </p:sp>
    </p:spTree>
    <p:extLst>
      <p:ext uri="{BB962C8B-B14F-4D97-AF65-F5344CB8AC3E}">
        <p14:creationId xmlns:p14="http://schemas.microsoft.com/office/powerpoint/2010/main" val="296571421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330214" y="460805"/>
            <a:ext cx="8482004" cy="89197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4" y="526617"/>
            <a:ext cx="8272212" cy="7603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35895" y="1635373"/>
            <a:ext cx="8272211" cy="27587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FA49CC-EC56-4F7B-856D-89406740E310}"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7918725" y="4467103"/>
            <a:ext cx="789381" cy="273844"/>
          </a:xfrm>
        </p:spPr>
        <p:txBody>
          <a:bodyPr/>
          <a:lstStyle/>
          <a:p>
            <a:fld id="{068586C0-7657-44F1-9A30-FFC5A91CBC2E}" type="slidenum">
              <a:rPr lang="en-GB" smtClean="0"/>
              <a:t>‹#›</a:t>
            </a:fld>
            <a:endParaRPr lang="en-GB"/>
          </a:p>
        </p:txBody>
      </p:sp>
    </p:spTree>
    <p:extLst>
      <p:ext uri="{BB962C8B-B14F-4D97-AF65-F5344CB8AC3E}">
        <p14:creationId xmlns:p14="http://schemas.microsoft.com/office/powerpoint/2010/main" val="419289057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335863" y="3856481"/>
            <a:ext cx="8468145" cy="944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5" y="2282933"/>
            <a:ext cx="8272211" cy="1123130"/>
          </a:xfrm>
        </p:spPr>
        <p:txBody>
          <a:bodyPr anchor="b">
            <a:normAutofit/>
          </a:bodyPr>
          <a:lstStyle>
            <a:lvl1pPr algn="l">
              <a:defRPr sz="27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35895" y="3406063"/>
            <a:ext cx="8272211" cy="450417"/>
          </a:xfrm>
        </p:spPr>
        <p:txBody>
          <a:bodyPr anchor="t">
            <a:normAutofit/>
          </a:bodyPr>
          <a:lstStyle>
            <a:lvl1pPr marL="0" indent="0" algn="l">
              <a:buNone/>
              <a:defRPr sz="1350" cap="all">
                <a:solidFill>
                  <a:schemeClr val="accent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F1FA49CC-EC56-4F7B-856D-89406740E310}" type="datetimeFigureOut">
              <a:rPr lang="en-GB" smtClean="0"/>
              <a:t>03/12/2018</a:t>
            </a:fld>
            <a:endParaRPr lang="en-GB"/>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068586C0-7657-44F1-9A30-FFC5A91CBC2E}" type="slidenum">
              <a:rPr lang="en-GB" smtClean="0"/>
              <a:t>‹#›</a:t>
            </a:fld>
            <a:endParaRPr lang="en-GB"/>
          </a:p>
        </p:txBody>
      </p:sp>
    </p:spTree>
    <p:extLst>
      <p:ext uri="{BB962C8B-B14F-4D97-AF65-F5344CB8AC3E}">
        <p14:creationId xmlns:p14="http://schemas.microsoft.com/office/powerpoint/2010/main" val="50786998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334487" y="454916"/>
            <a:ext cx="8475027" cy="944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5" y="547244"/>
            <a:ext cx="8272212" cy="74124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35895" y="1671003"/>
            <a:ext cx="4066793" cy="272478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1313" y="1671003"/>
            <a:ext cx="4066794" cy="272478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FA49CC-EC56-4F7B-856D-89406740E310}"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8586C0-7657-44F1-9A30-FFC5A91CBC2E}" type="slidenum">
              <a:rPr lang="en-GB" smtClean="0"/>
              <a:t>‹#›</a:t>
            </a:fld>
            <a:endParaRPr lang="en-GB"/>
          </a:p>
        </p:txBody>
      </p:sp>
    </p:spTree>
    <p:extLst>
      <p:ext uri="{BB962C8B-B14F-4D97-AF65-F5344CB8AC3E}">
        <p14:creationId xmlns:p14="http://schemas.microsoft.com/office/powerpoint/2010/main" val="344383223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334487" y="454916"/>
            <a:ext cx="8475027" cy="944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435895" y="547244"/>
            <a:ext cx="8272212" cy="74124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65415" y="1688169"/>
            <a:ext cx="3815306" cy="402004"/>
          </a:xfrm>
        </p:spPr>
        <p:txBody>
          <a:bodyPr anchor="b">
            <a:noAutofit/>
          </a:bodyPr>
          <a:lstStyle>
            <a:lvl1pPr marL="0" indent="0">
              <a:buNone/>
              <a:defRPr sz="1650" b="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35896" y="2194540"/>
            <a:ext cx="4044825" cy="220124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92802" y="1688169"/>
            <a:ext cx="3815305" cy="415030"/>
          </a:xfrm>
        </p:spPr>
        <p:txBody>
          <a:bodyPr anchor="b">
            <a:noAutofit/>
          </a:bodyPr>
          <a:lstStyle>
            <a:lvl1pPr marL="0" indent="0">
              <a:buNone/>
              <a:defRPr sz="1650" b="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63282" y="2194540"/>
            <a:ext cx="4044825" cy="220124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FA49CC-EC56-4F7B-856D-89406740E310}" type="datetimeFigureOut">
              <a:rPr lang="en-GB" smtClean="0"/>
              <a:t>03/12/2018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68586C0-7657-44F1-9A30-FFC5A91CBC2E}" type="slidenum">
              <a:rPr lang="en-GB" smtClean="0"/>
              <a:t>‹#›</a:t>
            </a:fld>
            <a:endParaRPr lang="en-GB"/>
          </a:p>
        </p:txBody>
      </p:sp>
    </p:spTree>
    <p:extLst>
      <p:ext uri="{BB962C8B-B14F-4D97-AF65-F5344CB8AC3E}">
        <p14:creationId xmlns:p14="http://schemas.microsoft.com/office/powerpoint/2010/main" val="351111119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1FA49CC-EC56-4F7B-856D-89406740E310}" type="datetimeFigureOut">
              <a:rPr lang="en-GB" smtClean="0"/>
              <a:t>03/12/2018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8586C0-7657-44F1-9A30-FFC5A91CBC2E}" type="slidenum">
              <a:rPr lang="en-GB" smtClean="0"/>
              <a:t>‹#›</a:t>
            </a:fld>
            <a:endParaRPr lang="en-GB"/>
          </a:p>
        </p:txBody>
      </p:sp>
      <p:sp>
        <p:nvSpPr>
          <p:cNvPr id="7" name="Rectangle 6"/>
          <p:cNvSpPr>
            <a:spLocks noChangeAspect="1"/>
          </p:cNvSpPr>
          <p:nvPr/>
        </p:nvSpPr>
        <p:spPr>
          <a:xfrm>
            <a:off x="330512" y="454916"/>
            <a:ext cx="8475027" cy="944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431921" y="547244"/>
            <a:ext cx="8272212" cy="741249"/>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38342906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A49CC-EC56-4F7B-856D-89406740E310}" type="datetimeFigureOut">
              <a:rPr lang="en-GB" smtClean="0"/>
              <a:t>03/12/2018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68586C0-7657-44F1-9A30-FFC5A91CBC2E}" type="slidenum">
              <a:rPr lang="en-GB" smtClean="0"/>
              <a:t>‹#›</a:t>
            </a:fld>
            <a:endParaRPr lang="en-GB"/>
          </a:p>
        </p:txBody>
      </p:sp>
    </p:spTree>
    <p:extLst>
      <p:ext uri="{BB962C8B-B14F-4D97-AF65-F5344CB8AC3E}">
        <p14:creationId xmlns:p14="http://schemas.microsoft.com/office/powerpoint/2010/main" val="21134761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335863" y="3856480"/>
            <a:ext cx="8473650" cy="9560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4" y="3946722"/>
            <a:ext cx="3682084" cy="517136"/>
          </a:xfrm>
        </p:spPr>
        <p:txBody>
          <a:bodyPr anchor="ctr"/>
          <a:lstStyle>
            <a:lvl1pPr algn="l">
              <a:defRPr sz="15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35862" y="450900"/>
            <a:ext cx="8469630" cy="3153600"/>
          </a:xfrm>
        </p:spPr>
        <p:txBody>
          <a:bodyPr anchor="ctr">
            <a:normAutofit/>
          </a:bodyPr>
          <a:lstStyle>
            <a:lvl1pPr>
              <a:defRPr sz="1500">
                <a:solidFill>
                  <a:schemeClr val="tx2"/>
                </a:solidFill>
              </a:defRPr>
            </a:lvl1pPr>
            <a:lvl2pPr>
              <a:defRPr sz="1350">
                <a:solidFill>
                  <a:schemeClr val="tx2"/>
                </a:solidFill>
              </a:defRPr>
            </a:lvl2pPr>
            <a:lvl3pPr>
              <a:defRPr sz="1200">
                <a:solidFill>
                  <a:schemeClr val="tx2"/>
                </a:solidFill>
              </a:defRPr>
            </a:lvl3pPr>
            <a:lvl4pPr>
              <a:defRPr sz="1050">
                <a:solidFill>
                  <a:schemeClr val="tx2"/>
                </a:solidFill>
              </a:defRPr>
            </a:lvl4pPr>
            <a:lvl5pPr>
              <a:defRPr sz="1050">
                <a:solidFill>
                  <a:schemeClr val="tx2"/>
                </a:solidFill>
              </a:defRPr>
            </a:lvl5pPr>
            <a:lvl6pPr>
              <a:defRPr sz="1050">
                <a:solidFill>
                  <a:schemeClr val="tx2"/>
                </a:solidFill>
              </a:defRPr>
            </a:lvl6pPr>
            <a:lvl7pPr>
              <a:defRPr sz="1050">
                <a:solidFill>
                  <a:schemeClr val="tx2"/>
                </a:solidFill>
              </a:defRPr>
            </a:lvl7pPr>
            <a:lvl8pPr>
              <a:defRPr sz="1050">
                <a:solidFill>
                  <a:schemeClr val="tx2"/>
                </a:solidFill>
              </a:defRPr>
            </a:lvl8pPr>
            <a:lvl9pPr>
              <a:defRPr sz="105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305618" y="3946723"/>
            <a:ext cx="4402490" cy="517136"/>
          </a:xfrm>
        </p:spPr>
        <p:txBody>
          <a:bodyPr anchor="ctr">
            <a:normAutofit/>
          </a:bodyPr>
          <a:lstStyle>
            <a:lvl1pPr marL="0" indent="0" algn="r">
              <a:buNone/>
              <a:defRPr sz="825">
                <a:solidFill>
                  <a:schemeClr val="bg1"/>
                </a:solidFill>
              </a:defRPr>
            </a:lvl1pPr>
            <a:lvl2pPr marL="342900" indent="0">
              <a:buNone/>
              <a:defRPr sz="825"/>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F1FA49CC-EC56-4F7B-856D-89406740E310}" type="datetimeFigureOut">
              <a:rPr lang="en-GB" smtClean="0"/>
              <a:t>03/12/2018</a:t>
            </a:fld>
            <a:endParaRPr lang="en-GB"/>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068586C0-7657-44F1-9A30-FFC5A91CBC2E}" type="slidenum">
              <a:rPr lang="en-GB" smtClean="0"/>
              <a:t>‹#›</a:t>
            </a:fld>
            <a:endParaRPr lang="en-GB"/>
          </a:p>
        </p:txBody>
      </p:sp>
    </p:spTree>
    <p:extLst>
      <p:ext uri="{BB962C8B-B14F-4D97-AF65-F5344CB8AC3E}">
        <p14:creationId xmlns:p14="http://schemas.microsoft.com/office/powerpoint/2010/main" val="83503540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5895" y="3520042"/>
            <a:ext cx="8272212" cy="425054"/>
          </a:xfrm>
        </p:spPr>
        <p:txBody>
          <a:bodyPr anchor="b">
            <a:normAutofit/>
          </a:bodyPr>
          <a:lstStyle>
            <a:lvl1pPr algn="l">
              <a:defRPr sz="18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5863" y="449794"/>
            <a:ext cx="8468144" cy="266793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435894" y="3945096"/>
            <a:ext cx="8272213" cy="449003"/>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FA49CC-EC56-4F7B-856D-89406740E310}" type="datetimeFigureOut">
              <a:rPr lang="en-GB" smtClean="0"/>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8586C0-7657-44F1-9A30-FFC5A91CBC2E}" type="slidenum">
              <a:rPr lang="en-GB" smtClean="0"/>
              <a:t>‹#›</a:t>
            </a:fld>
            <a:endParaRPr lang="en-GB"/>
          </a:p>
        </p:txBody>
      </p:sp>
    </p:spTree>
    <p:extLst>
      <p:ext uri="{BB962C8B-B14F-4D97-AF65-F5344CB8AC3E}">
        <p14:creationId xmlns:p14="http://schemas.microsoft.com/office/powerpoint/2010/main" val="94174107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330214" y="460805"/>
            <a:ext cx="8482004" cy="89197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435894" y="526617"/>
            <a:ext cx="8272212" cy="76035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FA49CC-EC56-4F7B-856D-89406740E310}" type="datetimeFigureOut">
              <a:rPr lang="en-GB" smtClean="0"/>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8586C0-7657-44F1-9A30-FFC5A91CBC2E}" type="slidenum">
              <a:rPr lang="en-GB" smtClean="0"/>
              <a:t>‹#›</a:t>
            </a:fld>
            <a:endParaRPr lang="en-GB"/>
          </a:p>
        </p:txBody>
      </p:sp>
    </p:spTree>
    <p:extLst>
      <p:ext uri="{BB962C8B-B14F-4D97-AF65-F5344CB8AC3E}">
        <p14:creationId xmlns:p14="http://schemas.microsoft.com/office/powerpoint/2010/main" val="2888953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dirty="0"/>
          </a:p>
        </p:txBody>
      </p:sp>
    </p:spTree>
    <p:extLst>
      <p:ext uri="{BB962C8B-B14F-4D97-AF65-F5344CB8AC3E}">
        <p14:creationId xmlns:p14="http://schemas.microsoft.com/office/powerpoint/2010/main" val="2164974198"/>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6629401" y="449794"/>
            <a:ext cx="2180113" cy="436271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1" y="506795"/>
            <a:ext cx="1503123" cy="388730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81193" y="506795"/>
            <a:ext cx="5922209" cy="388730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745255" y="4467103"/>
            <a:ext cx="996106" cy="273844"/>
          </a:xfrm>
        </p:spPr>
        <p:txBody>
          <a:bodyPr/>
          <a:lstStyle>
            <a:lvl1pPr>
              <a:defRPr>
                <a:solidFill>
                  <a:schemeClr val="accent1">
                    <a:lumMod val="75000"/>
                    <a:lumOff val="25000"/>
                  </a:schemeClr>
                </a:solidFill>
              </a:defRPr>
            </a:lvl1pPr>
          </a:lstStyle>
          <a:p>
            <a:fld id="{F1FA49CC-EC56-4F7B-856D-89406740E310}" type="datetimeFigureOut">
              <a:rPr lang="en-GB" smtClean="0"/>
              <a:t>03/12/2018</a:t>
            </a:fld>
            <a:endParaRPr lang="en-GB"/>
          </a:p>
        </p:txBody>
      </p:sp>
      <p:sp>
        <p:nvSpPr>
          <p:cNvPr id="5" name="Footer Placeholder 4"/>
          <p:cNvSpPr>
            <a:spLocks noGrp="1"/>
          </p:cNvSpPr>
          <p:nvPr>
            <p:ph type="ftr" sz="quarter" idx="11"/>
          </p:nvPr>
        </p:nvSpPr>
        <p:spPr>
          <a:xfrm>
            <a:off x="581193" y="4463859"/>
            <a:ext cx="5922209" cy="273844"/>
          </a:xfrm>
        </p:spPr>
        <p:txBody>
          <a:bodyPr/>
          <a:lstStyle/>
          <a:p>
            <a:endParaRPr lang="en-GB"/>
          </a:p>
        </p:txBody>
      </p:sp>
      <p:sp>
        <p:nvSpPr>
          <p:cNvPr id="6" name="Slide Number Placeholder 5"/>
          <p:cNvSpPr>
            <a:spLocks noGrp="1"/>
          </p:cNvSpPr>
          <p:nvPr>
            <p:ph type="sldNum" sz="quarter" idx="12"/>
          </p:nvPr>
        </p:nvSpPr>
        <p:spPr>
          <a:xfrm>
            <a:off x="7834962" y="4467103"/>
            <a:ext cx="873146" cy="273844"/>
          </a:xfrm>
        </p:spPr>
        <p:txBody>
          <a:bodyPr/>
          <a:lstStyle>
            <a:lvl1pPr>
              <a:defRPr>
                <a:solidFill>
                  <a:schemeClr val="accent1">
                    <a:lumMod val="75000"/>
                    <a:lumOff val="25000"/>
                  </a:schemeClr>
                </a:solidFill>
              </a:defRPr>
            </a:lvl1pPr>
          </a:lstStyle>
          <a:p>
            <a:fld id="{068586C0-7657-44F1-9A30-FFC5A91CBC2E}" type="slidenum">
              <a:rPr lang="en-GB" smtClean="0"/>
              <a:t>‹#›</a:t>
            </a:fld>
            <a:endParaRPr lang="en-GB"/>
          </a:p>
        </p:txBody>
      </p:sp>
    </p:spTree>
    <p:extLst>
      <p:ext uri="{BB962C8B-B14F-4D97-AF65-F5344CB8AC3E}">
        <p14:creationId xmlns:p14="http://schemas.microsoft.com/office/powerpoint/2010/main" val="2477195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dirty="0"/>
          </a:p>
        </p:txBody>
      </p:sp>
    </p:spTree>
    <p:extLst>
      <p:ext uri="{BB962C8B-B14F-4D97-AF65-F5344CB8AC3E}">
        <p14:creationId xmlns:p14="http://schemas.microsoft.com/office/powerpoint/2010/main" val="4039666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image" Target="../media/image4.jpeg"/><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18" Type="http://schemas.openxmlformats.org/officeDocument/2006/relationships/theme" Target="../theme/theme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slideLayout" Target="../slideLayouts/slideLayout69.xml"/><Relationship Id="rId2" Type="http://schemas.openxmlformats.org/officeDocument/2006/relationships/slideLayout" Target="../slideLayouts/slideLayout54.xml"/><Relationship Id="rId16" Type="http://schemas.openxmlformats.org/officeDocument/2006/relationships/slideLayout" Target="../slideLayouts/slideLayout68.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6.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dirty="0"/>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dirty="0"/>
          </a:p>
        </p:txBody>
      </p:sp>
    </p:spTree>
    <p:extLst>
      <p:ext uri="{BB962C8B-B14F-4D97-AF65-F5344CB8AC3E}">
        <p14:creationId xmlns:p14="http://schemas.microsoft.com/office/powerpoint/2010/main" val="110877730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Clr>
          <a:schemeClr val="accent2"/>
        </a:buClr>
        <a:buFont typeface="Wingdings 3" panose="05040102010807070707" pitchFamily="18" charset="2"/>
        <a:buChar char=""/>
        <a:defRPr sz="3200">
          <a:solidFill>
            <a:schemeClr val="tx1"/>
          </a:solidFill>
          <a:latin typeface="Calibri Light" panose="020F0302020204030204" pitchFamily="34" charset="0"/>
          <a:ea typeface="+mn-ea"/>
          <a:cs typeface="+mn-cs"/>
        </a:defRPr>
      </a:lvl1pPr>
      <a:lvl2pPr marL="742950" indent="-285750" algn="l" rtl="0" eaLnBrk="1" fontAlgn="base" hangingPunct="1">
        <a:spcBef>
          <a:spcPct val="20000"/>
        </a:spcBef>
        <a:spcAft>
          <a:spcPct val="0"/>
        </a:spcAft>
        <a:buClr>
          <a:schemeClr val="accent2"/>
        </a:buClr>
        <a:buChar char="–"/>
        <a:defRPr sz="2800">
          <a:solidFill>
            <a:schemeClr val="tx1"/>
          </a:solidFill>
          <a:latin typeface="Calibri Light" panose="020F0302020204030204" pitchFamily="34" charset="0"/>
        </a:defRPr>
      </a:lvl2pPr>
      <a:lvl3pPr marL="1143000" indent="-228600" algn="l" rtl="0" eaLnBrk="1" fontAlgn="base" hangingPunct="1">
        <a:spcBef>
          <a:spcPct val="20000"/>
        </a:spcBef>
        <a:spcAft>
          <a:spcPct val="0"/>
        </a:spcAft>
        <a:buClr>
          <a:schemeClr val="accent2"/>
        </a:buClr>
        <a:buFont typeface="Calibri" panose="020F0502020204030204" pitchFamily="34" charset="0"/>
        <a:buChar char="»"/>
        <a:defRPr sz="2400">
          <a:solidFill>
            <a:schemeClr val="tx1"/>
          </a:solidFill>
          <a:latin typeface="Calibri Light" panose="020F0302020204030204" pitchFamily="34" charset="0"/>
        </a:defRPr>
      </a:lvl3pPr>
      <a:lvl4pPr marL="1600200" indent="-228600" algn="l" rtl="0" eaLnBrk="1" fontAlgn="base" hangingPunct="1">
        <a:spcBef>
          <a:spcPct val="20000"/>
        </a:spcBef>
        <a:spcAft>
          <a:spcPct val="0"/>
        </a:spcAft>
        <a:buClr>
          <a:schemeClr val="accent2"/>
        </a:buClr>
        <a:buChar char="–"/>
        <a:defRPr sz="2000">
          <a:solidFill>
            <a:schemeClr val="tx1"/>
          </a:solidFill>
          <a:latin typeface="Calibri Light" panose="020F0302020204030204" pitchFamily="34" charset="0"/>
        </a:defRPr>
      </a:lvl4pPr>
      <a:lvl5pPr marL="2057400" indent="-228600" algn="l" rtl="0" eaLnBrk="1" fontAlgn="base" hangingPunct="1">
        <a:spcBef>
          <a:spcPct val="20000"/>
        </a:spcBef>
        <a:spcAft>
          <a:spcPct val="0"/>
        </a:spcAft>
        <a:buClr>
          <a:schemeClr val="accent2"/>
        </a:buClr>
        <a:buChar char="»"/>
        <a:defRPr sz="2000">
          <a:solidFill>
            <a:schemeClr val="tx1"/>
          </a:solidFill>
          <a:latin typeface="Calibri Light" panose="020F0302020204030204" pitchFamily="34"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dirty="0"/>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smtClean="0"/>
              <a:pPr>
                <a:defRPr/>
              </a:pPr>
              <a:t>‹#›</a:t>
            </a:fld>
            <a:endParaRPr lang="en-GB" altLang="en-US" dirty="0"/>
          </a:p>
        </p:txBody>
      </p:sp>
    </p:spTree>
    <p:extLst>
      <p:ext uri="{BB962C8B-B14F-4D97-AF65-F5344CB8AC3E}">
        <p14:creationId xmlns:p14="http://schemas.microsoft.com/office/powerpoint/2010/main" val="276982951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189" algn="l" rtl="0" eaLnBrk="1" fontAlgn="base" hangingPunct="1">
        <a:spcBef>
          <a:spcPct val="0"/>
        </a:spcBef>
        <a:spcAft>
          <a:spcPct val="0"/>
        </a:spcAft>
        <a:defRPr sz="4400" b="1">
          <a:solidFill>
            <a:schemeClr val="tx2"/>
          </a:solidFill>
          <a:latin typeface="Arial" charset="0"/>
        </a:defRPr>
      </a:lvl6pPr>
      <a:lvl7pPr marL="914378" algn="l" rtl="0" eaLnBrk="1" fontAlgn="base" hangingPunct="1">
        <a:spcBef>
          <a:spcPct val="0"/>
        </a:spcBef>
        <a:spcAft>
          <a:spcPct val="0"/>
        </a:spcAft>
        <a:defRPr sz="4400" b="1">
          <a:solidFill>
            <a:schemeClr val="tx2"/>
          </a:solidFill>
          <a:latin typeface="Arial" charset="0"/>
        </a:defRPr>
      </a:lvl7pPr>
      <a:lvl8pPr marL="1371566" algn="l" rtl="0" eaLnBrk="1" fontAlgn="base" hangingPunct="1">
        <a:spcBef>
          <a:spcPct val="0"/>
        </a:spcBef>
        <a:spcAft>
          <a:spcPct val="0"/>
        </a:spcAft>
        <a:defRPr sz="4400" b="1">
          <a:solidFill>
            <a:schemeClr val="tx2"/>
          </a:solidFill>
          <a:latin typeface="Arial" charset="0"/>
        </a:defRPr>
      </a:lvl8pPr>
      <a:lvl9pPr marL="1828754" algn="l" rtl="0" eaLnBrk="1" fontAlgn="base" hangingPunct="1">
        <a:spcBef>
          <a:spcPct val="0"/>
        </a:spcBef>
        <a:spcAft>
          <a:spcPct val="0"/>
        </a:spcAft>
        <a:defRPr sz="4400" b="1">
          <a:solidFill>
            <a:schemeClr val="tx2"/>
          </a:solidFill>
          <a:latin typeface="Arial" charset="0"/>
        </a:defRPr>
      </a:lvl9pPr>
    </p:titleStyle>
    <p:bodyStyle>
      <a:lvl1pPr marL="457189" indent="-457189" algn="l" rtl="0" eaLnBrk="1" fontAlgn="base" hangingPunct="1">
        <a:spcBef>
          <a:spcPct val="20000"/>
        </a:spcBef>
        <a:spcAft>
          <a:spcPct val="0"/>
        </a:spcAft>
        <a:buClr>
          <a:schemeClr val="accent6">
            <a:lumMod val="50000"/>
          </a:schemeClr>
        </a:buClr>
        <a:buFont typeface="Wingdings 3" panose="05040102010807070707" pitchFamily="18" charset="2"/>
        <a:buChar char=""/>
        <a:defRPr sz="3200">
          <a:solidFill>
            <a:schemeClr val="tx1"/>
          </a:solidFill>
          <a:latin typeface="Calibri Light" panose="020F0302020204030204" pitchFamily="34" charset="0"/>
          <a:ea typeface="+mn-ea"/>
          <a:cs typeface="+mn-cs"/>
        </a:defRPr>
      </a:lvl1pPr>
      <a:lvl2pPr marL="742931" indent="-285743" algn="l" rtl="0" eaLnBrk="1" fontAlgn="base" hangingPunct="1">
        <a:spcBef>
          <a:spcPct val="20000"/>
        </a:spcBef>
        <a:spcAft>
          <a:spcPct val="0"/>
        </a:spcAft>
        <a:buClr>
          <a:schemeClr val="accent2"/>
        </a:buClr>
        <a:buChar char="–"/>
        <a:defRPr sz="2800">
          <a:solidFill>
            <a:schemeClr val="tx1"/>
          </a:solidFill>
          <a:latin typeface="Calibri Light" panose="020F0302020204030204" pitchFamily="34" charset="0"/>
        </a:defRPr>
      </a:lvl2pPr>
      <a:lvl3pPr marL="1142972" indent="-228594" algn="l" rtl="0" eaLnBrk="1" fontAlgn="base" hangingPunct="1">
        <a:spcBef>
          <a:spcPct val="20000"/>
        </a:spcBef>
        <a:spcAft>
          <a:spcPct val="0"/>
        </a:spcAft>
        <a:buClr>
          <a:schemeClr val="accent2"/>
        </a:buClr>
        <a:buFont typeface="Calibri" panose="020F0502020204030204" pitchFamily="34" charset="0"/>
        <a:buChar char="»"/>
        <a:defRPr sz="2400">
          <a:solidFill>
            <a:schemeClr val="tx1"/>
          </a:solidFill>
          <a:latin typeface="Calibri Light" panose="020F0302020204030204" pitchFamily="34" charset="0"/>
        </a:defRPr>
      </a:lvl3pPr>
      <a:lvl4pPr marL="1600160" indent="-228594" algn="l" rtl="0" eaLnBrk="1" fontAlgn="base" hangingPunct="1">
        <a:spcBef>
          <a:spcPct val="20000"/>
        </a:spcBef>
        <a:spcAft>
          <a:spcPct val="0"/>
        </a:spcAft>
        <a:buClr>
          <a:schemeClr val="accent2"/>
        </a:buClr>
        <a:buChar char="–"/>
        <a:defRPr sz="2000">
          <a:solidFill>
            <a:schemeClr val="tx1"/>
          </a:solidFill>
          <a:latin typeface="Calibri Light" panose="020F0302020204030204" pitchFamily="34" charset="0"/>
        </a:defRPr>
      </a:lvl4pPr>
      <a:lvl5pPr marL="2057348" indent="-228594" algn="l" rtl="0" eaLnBrk="1" fontAlgn="base" hangingPunct="1">
        <a:spcBef>
          <a:spcPct val="20000"/>
        </a:spcBef>
        <a:spcAft>
          <a:spcPct val="0"/>
        </a:spcAft>
        <a:buClr>
          <a:schemeClr val="accent2"/>
        </a:buClr>
        <a:buChar char="»"/>
        <a:defRPr sz="2000">
          <a:solidFill>
            <a:schemeClr val="tx1"/>
          </a:solidFill>
          <a:latin typeface="Calibri Light" panose="020F0302020204030204" pitchFamily="34" charset="0"/>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5"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9144000" cy="51435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866216" y="730251"/>
            <a:ext cx="6571060" cy="530223"/>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6216" y="1952625"/>
            <a:ext cx="6571060" cy="25622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89829" y="4793879"/>
            <a:ext cx="742949" cy="228599"/>
          </a:xfrm>
          <a:prstGeom prst="rect">
            <a:avLst/>
          </a:prstGeom>
        </p:spPr>
        <p:txBody>
          <a:bodyPr vert="horz" lIns="91440" tIns="45720" rIns="91440" bIns="45720" rtlCol="0" anchor="ctr"/>
          <a:lstStyle>
            <a:lvl1pPr algn="r">
              <a:defRPr sz="750" b="1" i="0">
                <a:solidFill>
                  <a:schemeClr val="accent1"/>
                </a:solidFill>
              </a:defRPr>
            </a:lvl1pPr>
          </a:lstStyle>
          <a:p>
            <a:fld id="{2BE451C3-0FF4-47C4-B829-773ADF60F88C}" type="datetimeFigureOut">
              <a:rPr lang="en-US" dirty="0"/>
              <a:t>12/3/2018</a:t>
            </a:fld>
            <a:endParaRPr lang="en-US" dirty="0"/>
          </a:p>
        </p:txBody>
      </p:sp>
      <p:sp>
        <p:nvSpPr>
          <p:cNvPr id="5" name="Footer Placeholder 4"/>
          <p:cNvSpPr>
            <a:spLocks noGrp="1"/>
          </p:cNvSpPr>
          <p:nvPr>
            <p:ph type="ftr" sz="quarter" idx="3"/>
          </p:nvPr>
        </p:nvSpPr>
        <p:spPr>
          <a:xfrm>
            <a:off x="420833" y="4793879"/>
            <a:ext cx="2894846" cy="228601"/>
          </a:xfrm>
          <a:prstGeom prst="rect">
            <a:avLst/>
          </a:prstGeom>
        </p:spPr>
        <p:txBody>
          <a:bodyPr vert="horz" lIns="91440" tIns="45720" rIns="91440" bIns="45720" rtlCol="0" anchor="ctr"/>
          <a:lstStyle>
            <a:lvl1pPr algn="l">
              <a:defRPr sz="750" b="1" i="0">
                <a:solidFill>
                  <a:schemeClr val="accent1"/>
                </a:solidFill>
              </a:defRPr>
            </a:lvl1pPr>
          </a:lstStyle>
          <a:p>
            <a:endParaRPr lang="en-US" dirty="0"/>
          </a:p>
        </p:txBody>
      </p:sp>
      <p:sp>
        <p:nvSpPr>
          <p:cNvPr id="21" name="Rectangle 20"/>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7764406" y="221797"/>
            <a:ext cx="628649" cy="575765"/>
          </a:xfrm>
          <a:prstGeom prst="rect">
            <a:avLst/>
          </a:prstGeom>
        </p:spPr>
        <p:txBody>
          <a:bodyPr vert="horz" lIns="91440" tIns="45720" rIns="91440" bIns="45720" rtlCol="0" anchor="b"/>
          <a:lstStyle>
            <a:lvl1pPr algn="ctr">
              <a:defRPr sz="2100" b="0" i="0">
                <a:solidFill>
                  <a:schemeClr val="bg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60649544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Lst>
  <p:hf sldNum="0" hdr="0" ftr="0" dt="0"/>
  <p:txStyles>
    <p:titleStyle>
      <a:lvl1pPr algn="l" defTabSz="342900" rtl="0" eaLnBrk="1" latinLnBrk="0" hangingPunct="1">
        <a:spcBef>
          <a:spcPct val="0"/>
        </a:spcBef>
        <a:buNone/>
        <a:defRPr sz="27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b="0" i="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b="0" i="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18195" y="0"/>
            <a:ext cx="73152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274320"/>
            <a:ext cx="7269480" cy="99417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46404" y="1371602"/>
            <a:ext cx="6446520" cy="326350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8069582" y="748903"/>
            <a:ext cx="1428749" cy="273844"/>
          </a:xfrm>
          <a:prstGeom prst="rect">
            <a:avLst/>
          </a:prstGeom>
        </p:spPr>
        <p:txBody>
          <a:bodyPr vert="horz" lIns="91440" tIns="45720" rIns="91440" bIns="45720" rtlCol="0" anchor="ctr"/>
          <a:lstStyle>
            <a:lvl1pPr algn="r">
              <a:defRPr sz="788" b="0">
                <a:solidFill>
                  <a:schemeClr val="tx2">
                    <a:lumMod val="20000"/>
                    <a:lumOff val="80000"/>
                  </a:schemeClr>
                </a:solidFill>
              </a:defRPr>
            </a:lvl1pPr>
          </a:lstStyle>
          <a:p>
            <a:fld id="{CF67BB6C-6AC1-A345-B7A7-BFC9CCC8D4DB}" type="datetime1">
              <a:rPr lang="en-GB" smtClean="0"/>
              <a:t>03/12/2018</a:t>
            </a:fld>
            <a:endParaRPr lang="en-GB"/>
          </a:p>
        </p:txBody>
      </p:sp>
      <p:sp>
        <p:nvSpPr>
          <p:cNvPr id="5" name="Footer Placeholder 4"/>
          <p:cNvSpPr>
            <a:spLocks noGrp="1"/>
          </p:cNvSpPr>
          <p:nvPr>
            <p:ph type="ftr" sz="quarter" idx="3"/>
          </p:nvPr>
        </p:nvSpPr>
        <p:spPr>
          <a:xfrm rot="16200000">
            <a:off x="7440930" y="3034903"/>
            <a:ext cx="2686050" cy="273844"/>
          </a:xfrm>
          <a:prstGeom prst="rect">
            <a:avLst/>
          </a:prstGeom>
        </p:spPr>
        <p:txBody>
          <a:bodyPr vert="horz" lIns="91440" tIns="45720" rIns="91440" bIns="45720" rtlCol="0" anchor="ctr"/>
          <a:lstStyle>
            <a:lvl1pPr algn="l">
              <a:defRPr sz="788">
                <a:solidFill>
                  <a:schemeClr val="tx2">
                    <a:lumMod val="20000"/>
                    <a:lumOff val="80000"/>
                  </a:schemeClr>
                </a:solidFill>
              </a:defRPr>
            </a:lvl1pPr>
          </a:lstStyle>
          <a:p>
            <a:endParaRPr lang="en-GB"/>
          </a:p>
        </p:txBody>
      </p:sp>
      <p:sp>
        <p:nvSpPr>
          <p:cNvPr id="6" name="Slide Number Placeholder 5"/>
          <p:cNvSpPr>
            <a:spLocks noGrp="1"/>
          </p:cNvSpPr>
          <p:nvPr>
            <p:ph type="sldNum" sz="quarter" idx="4"/>
          </p:nvPr>
        </p:nvSpPr>
        <p:spPr>
          <a:xfrm>
            <a:off x="8441055" y="4629152"/>
            <a:ext cx="685800" cy="445294"/>
          </a:xfrm>
          <a:prstGeom prst="rect">
            <a:avLst/>
          </a:prstGeom>
        </p:spPr>
        <p:txBody>
          <a:bodyPr vert="horz" lIns="27432" tIns="45720" rIns="27432" bIns="45720" rtlCol="0" anchor="ctr">
            <a:normAutofit/>
          </a:bodyPr>
          <a:lstStyle>
            <a:lvl1pPr algn="ctr">
              <a:defRPr sz="2400">
                <a:solidFill>
                  <a:schemeClr val="tx2">
                    <a:lumMod val="60000"/>
                    <a:lumOff val="40000"/>
                  </a:schemeClr>
                </a:solidFill>
              </a:defRPr>
            </a:lvl1pPr>
          </a:lstStyle>
          <a:p>
            <a:fld id="{833AC204-B25E-47F2-8380-259383C1AD7A}" type="slidenum">
              <a:rPr lang="en-GB" smtClean="0"/>
              <a:t>‹#›</a:t>
            </a:fld>
            <a:endParaRPr lang="en-GB"/>
          </a:p>
        </p:txBody>
      </p:sp>
    </p:spTree>
    <p:extLst>
      <p:ext uri="{BB962C8B-B14F-4D97-AF65-F5344CB8AC3E}">
        <p14:creationId xmlns:p14="http://schemas.microsoft.com/office/powerpoint/2010/main" val="378727418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hdr="0" ftr="0" dt="0"/>
  <p:txStyles>
    <p:titleStyle>
      <a:lvl1pPr algn="l" defTabSz="685800" rtl="0" eaLnBrk="1" latinLnBrk="0" hangingPunct="1">
        <a:lnSpc>
          <a:spcPct val="90000"/>
        </a:lnSpc>
        <a:spcBef>
          <a:spcPct val="0"/>
        </a:spcBef>
        <a:buNone/>
        <a:defRPr sz="3000" kern="1200" spc="-38" baseline="0">
          <a:solidFill>
            <a:schemeClr val="tx1"/>
          </a:solidFill>
          <a:latin typeface="+mj-lt"/>
          <a:ea typeface="+mj-ea"/>
          <a:cs typeface="+mj-cs"/>
        </a:defRPr>
      </a:lvl1pPr>
    </p:titleStyle>
    <p:body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350" kern="1200" spc="8" baseline="0">
          <a:solidFill>
            <a:schemeClr val="tx1"/>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85000"/>
              <a:lumOff val="1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85000"/>
              <a:lumOff val="1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85000"/>
              <a:lumOff val="1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85000"/>
              <a:lumOff val="1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85000"/>
              <a:lumOff val="1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85000"/>
              <a:lumOff val="1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85000"/>
              <a:lumOff val="1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85000"/>
              <a:lumOff val="1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6" y="457200"/>
            <a:ext cx="7765322" cy="727838"/>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346" y="1299337"/>
            <a:ext cx="7765322" cy="3044063"/>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759052" y="4412457"/>
            <a:ext cx="2057400" cy="273844"/>
          </a:xfrm>
          <a:prstGeom prst="rect">
            <a:avLst/>
          </a:prstGeom>
        </p:spPr>
        <p:txBody>
          <a:bodyPr vert="horz" lIns="91440" tIns="45720" rIns="91440" bIns="45720" rtlCol="0" anchor="ctr"/>
          <a:lstStyle>
            <a:lvl1pPr algn="r">
              <a:defRPr sz="750">
                <a:solidFill>
                  <a:schemeClr val="tx1">
                    <a:lumMod val="95000"/>
                  </a:schemeClr>
                </a:solidFill>
                <a:effectLst>
                  <a:outerShdw blurRad="50800" dist="38100" dir="2700000" algn="tl" rotWithShape="0">
                    <a:schemeClr val="bg1">
                      <a:alpha val="43000"/>
                    </a:schemeClr>
                  </a:outerShdw>
                </a:effectLst>
              </a:defRPr>
            </a:lvl1pPr>
          </a:lstStyle>
          <a:p>
            <a:fld id="{FA585E26-C806-4662-A374-44C91A699264}" type="datetimeFigureOut">
              <a:rPr lang="en-GB" smtClean="0"/>
              <a:t>03/12/2018</a:t>
            </a:fld>
            <a:endParaRPr lang="en-GB"/>
          </a:p>
        </p:txBody>
      </p:sp>
      <p:sp>
        <p:nvSpPr>
          <p:cNvPr id="5" name="Footer Placeholder 4"/>
          <p:cNvSpPr>
            <a:spLocks noGrp="1"/>
          </p:cNvSpPr>
          <p:nvPr>
            <p:ph type="ftr" sz="quarter" idx="3"/>
          </p:nvPr>
        </p:nvSpPr>
        <p:spPr>
          <a:xfrm>
            <a:off x="685347" y="4412457"/>
            <a:ext cx="5004649" cy="273844"/>
          </a:xfrm>
          <a:prstGeom prst="rect">
            <a:avLst/>
          </a:prstGeom>
        </p:spPr>
        <p:txBody>
          <a:bodyPr vert="horz" lIns="91440" tIns="45720" rIns="91440" bIns="45720" rtlCol="0" anchor="ctr"/>
          <a:lstStyle>
            <a:lvl1pPr algn="l">
              <a:defRPr sz="750">
                <a:solidFill>
                  <a:schemeClr val="tx1">
                    <a:lumMod val="95000"/>
                  </a:schemeClr>
                </a:solidFill>
                <a:effectLst>
                  <a:outerShdw blurRad="50800" dist="38100" dir="2700000" algn="tl" rotWithShape="0">
                    <a:schemeClr val="bg1">
                      <a:alpha val="43000"/>
                    </a:schemeClr>
                  </a:outerShdw>
                </a:effectLst>
              </a:defRPr>
            </a:lvl1pPr>
          </a:lstStyle>
          <a:p>
            <a:endParaRPr lang="en-GB"/>
          </a:p>
        </p:txBody>
      </p:sp>
      <p:sp>
        <p:nvSpPr>
          <p:cNvPr id="6" name="Slide Number Placeholder 5"/>
          <p:cNvSpPr>
            <a:spLocks noGrp="1"/>
          </p:cNvSpPr>
          <p:nvPr>
            <p:ph type="sldNum" sz="quarter" idx="4"/>
          </p:nvPr>
        </p:nvSpPr>
        <p:spPr>
          <a:xfrm>
            <a:off x="7885509" y="4412457"/>
            <a:ext cx="565159" cy="273844"/>
          </a:xfrm>
          <a:prstGeom prst="rect">
            <a:avLst/>
          </a:prstGeom>
        </p:spPr>
        <p:txBody>
          <a:bodyPr vert="horz" lIns="91440" tIns="45720" rIns="91440" bIns="45720" rtlCol="0" anchor="ctr"/>
          <a:lstStyle>
            <a:lvl1pPr algn="r">
              <a:defRPr sz="750">
                <a:solidFill>
                  <a:schemeClr val="tx1">
                    <a:lumMod val="95000"/>
                  </a:schemeClr>
                </a:solidFill>
                <a:effectLst>
                  <a:outerShdw blurRad="50800" dist="38100" dir="2700000" algn="tl" rotWithShape="0">
                    <a:schemeClr val="bg1">
                      <a:alpha val="43000"/>
                    </a:schemeClr>
                  </a:outerShdw>
                </a:effectLst>
              </a:defRPr>
            </a:lvl1pPr>
          </a:lstStyle>
          <a:p>
            <a:fld id="{4B5CA822-7395-467E-AAE5-D126F30E7F5D}" type="slidenum">
              <a:rPr lang="en-GB" smtClean="0"/>
              <a:t>‹#›</a:t>
            </a:fld>
            <a:endParaRPr lang="en-GB"/>
          </a:p>
        </p:txBody>
      </p:sp>
    </p:spTree>
    <p:extLst>
      <p:ext uri="{BB962C8B-B14F-4D97-AF65-F5344CB8AC3E}">
        <p14:creationId xmlns:p14="http://schemas.microsoft.com/office/powerpoint/2010/main" val="99418756"/>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ctr" defTabSz="342900" rtl="0" eaLnBrk="1" latinLnBrk="0" hangingPunct="1">
        <a:spcBef>
          <a:spcPct val="0"/>
        </a:spcBef>
        <a:buNone/>
        <a:defRPr sz="3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29500" algn="l" defTabSz="342900" rtl="0" eaLnBrk="1" latinLnBrk="0" hangingPunct="1">
        <a:spcBef>
          <a:spcPct val="20000"/>
        </a:spcBef>
        <a:spcAft>
          <a:spcPts val="450"/>
        </a:spcAft>
        <a:buClr>
          <a:schemeClr val="tx2"/>
        </a:buClr>
        <a:buSzPct val="70000"/>
        <a:buFont typeface="Wingdings 2" charset="2"/>
        <a:buChar char=""/>
        <a:defRPr sz="15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540000" indent="-202500" algn="l" defTabSz="342900" rtl="0" eaLnBrk="1" latinLnBrk="0" hangingPunct="1">
        <a:spcBef>
          <a:spcPct val="20000"/>
        </a:spcBef>
        <a:spcAft>
          <a:spcPts val="450"/>
        </a:spcAft>
        <a:buClr>
          <a:schemeClr val="tx2"/>
        </a:buClr>
        <a:buSzPct val="70000"/>
        <a:buFont typeface="Wingdings 2" charset="2"/>
        <a:buChar char=""/>
        <a:defRPr sz="13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769500" indent="-162000" algn="l" defTabSz="342900" rtl="0" eaLnBrk="1" latinLnBrk="0" hangingPunct="1">
        <a:spcBef>
          <a:spcPct val="20000"/>
        </a:spcBef>
        <a:spcAft>
          <a:spcPts val="450"/>
        </a:spcAft>
        <a:buClr>
          <a:schemeClr val="tx2"/>
        </a:buClr>
        <a:buSzPct val="70000"/>
        <a:buFont typeface="Wingdings 2" charset="2"/>
        <a:buChar char=""/>
        <a:defRPr sz="12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039500" indent="-16200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255500" indent="-16200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15109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18013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0917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23296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5894" y="528843"/>
            <a:ext cx="8272212" cy="892166"/>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35894" y="1752002"/>
            <a:ext cx="8272212" cy="2642096"/>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04464" y="4467103"/>
            <a:ext cx="2133599" cy="273844"/>
          </a:xfrm>
          <a:prstGeom prst="rect">
            <a:avLst/>
          </a:prstGeom>
        </p:spPr>
        <p:txBody>
          <a:bodyPr vert="horz" lIns="91440" tIns="45720" rIns="91440" bIns="45720" rtlCol="0" anchor="ctr"/>
          <a:lstStyle>
            <a:lvl1pPr algn="r">
              <a:defRPr sz="675">
                <a:solidFill>
                  <a:schemeClr val="accent2"/>
                </a:solidFill>
              </a:defRPr>
            </a:lvl1pPr>
          </a:lstStyle>
          <a:p>
            <a:fld id="{F1FA49CC-EC56-4F7B-856D-89406740E310}" type="datetimeFigureOut">
              <a:rPr lang="en-GB" smtClean="0"/>
              <a:t>03/12/2018</a:t>
            </a:fld>
            <a:endParaRPr lang="en-GB"/>
          </a:p>
        </p:txBody>
      </p:sp>
      <p:sp>
        <p:nvSpPr>
          <p:cNvPr id="5" name="Footer Placeholder 4"/>
          <p:cNvSpPr>
            <a:spLocks noGrp="1"/>
          </p:cNvSpPr>
          <p:nvPr>
            <p:ph type="ftr" sz="quarter" idx="3"/>
          </p:nvPr>
        </p:nvSpPr>
        <p:spPr>
          <a:xfrm>
            <a:off x="435894" y="4463859"/>
            <a:ext cx="5187908" cy="273844"/>
          </a:xfrm>
          <a:prstGeom prst="rect">
            <a:avLst/>
          </a:prstGeom>
        </p:spPr>
        <p:txBody>
          <a:bodyPr vert="horz" lIns="91440" tIns="45720" rIns="91440" bIns="45720" rtlCol="0" anchor="ctr"/>
          <a:lstStyle>
            <a:lvl1pPr algn="l">
              <a:defRPr sz="675" cap="all">
                <a:solidFill>
                  <a:schemeClr val="accent2"/>
                </a:solidFill>
              </a:defRPr>
            </a:lvl1pPr>
          </a:lstStyle>
          <a:p>
            <a:endParaRPr lang="en-GB"/>
          </a:p>
        </p:txBody>
      </p:sp>
      <p:sp>
        <p:nvSpPr>
          <p:cNvPr id="6" name="Slide Number Placeholder 5"/>
          <p:cNvSpPr>
            <a:spLocks noGrp="1"/>
          </p:cNvSpPr>
          <p:nvPr>
            <p:ph type="sldNum" sz="quarter" idx="4"/>
          </p:nvPr>
        </p:nvSpPr>
        <p:spPr>
          <a:xfrm>
            <a:off x="7918725" y="4467103"/>
            <a:ext cx="789383" cy="273844"/>
          </a:xfrm>
          <a:prstGeom prst="rect">
            <a:avLst/>
          </a:prstGeom>
        </p:spPr>
        <p:txBody>
          <a:bodyPr vert="horz" lIns="91440" tIns="45720" rIns="91440" bIns="45720" rtlCol="0" anchor="ctr"/>
          <a:lstStyle>
            <a:lvl1pPr algn="r">
              <a:defRPr sz="675">
                <a:solidFill>
                  <a:schemeClr val="accent2"/>
                </a:solidFill>
              </a:defRPr>
            </a:lvl1pPr>
          </a:lstStyle>
          <a:p>
            <a:fld id="{068586C0-7657-44F1-9A30-FFC5A91CBC2E}" type="slidenum">
              <a:rPr lang="en-GB" smtClean="0"/>
              <a:t>‹#›</a:t>
            </a:fld>
            <a:endParaRPr lang="en-GB"/>
          </a:p>
        </p:txBody>
      </p:sp>
      <p:sp>
        <p:nvSpPr>
          <p:cNvPr id="9" name="Rectangle 8"/>
          <p:cNvSpPr/>
          <p:nvPr/>
        </p:nvSpPr>
        <p:spPr>
          <a:xfrm>
            <a:off x="334901" y="342900"/>
            <a:ext cx="2777490" cy="7124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6031610" y="340232"/>
            <a:ext cx="2777490" cy="73916"/>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181373" y="342900"/>
            <a:ext cx="2777490" cy="6858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82588420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342900" rtl="0" eaLnBrk="1" latinLnBrk="0" hangingPunct="1">
        <a:spcBef>
          <a:spcPct val="0"/>
        </a:spcBef>
        <a:buNone/>
        <a:defRPr sz="21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9500" indent="-229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1350" kern="1200">
          <a:solidFill>
            <a:schemeClr val="tx2"/>
          </a:solidFill>
          <a:latin typeface="+mn-lt"/>
          <a:ea typeface="+mn-ea"/>
          <a:cs typeface="+mn-cs"/>
        </a:defRPr>
      </a:lvl1pPr>
      <a:lvl2pPr marL="472500" indent="-229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2pPr>
      <a:lvl3pPr marL="675000" indent="-202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1050" kern="1200">
          <a:solidFill>
            <a:schemeClr val="tx2"/>
          </a:solidFill>
          <a:latin typeface="+mn-lt"/>
          <a:ea typeface="+mn-ea"/>
          <a:cs typeface="+mn-cs"/>
        </a:defRPr>
      </a:lvl3pPr>
      <a:lvl4pPr marL="931500" indent="-175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4pPr>
      <a:lvl5pPr marL="1201500" indent="-175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5pPr>
      <a:lvl6pPr marL="1425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6pPr>
      <a:lvl7pPr marL="1650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7pPr>
      <a:lvl8pPr marL="1875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8pPr>
      <a:lvl9pPr marL="2100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6.xml"/><Relationship Id="rId1" Type="http://schemas.openxmlformats.org/officeDocument/2006/relationships/vmlDrawing" Target="../drawings/vmlDrawing1.vml"/><Relationship Id="rId6" Type="http://schemas.openxmlformats.org/officeDocument/2006/relationships/image" Target="../media/image17.png"/><Relationship Id="rId5" Type="http://schemas.openxmlformats.org/officeDocument/2006/relationships/image" Target="../media/image16.w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7.xml"/><Relationship Id="rId1" Type="http://schemas.openxmlformats.org/officeDocument/2006/relationships/slideLayout" Target="../slideLayouts/slideLayout71.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6.xml"/><Relationship Id="rId4" Type="http://schemas.openxmlformats.org/officeDocument/2006/relationships/image" Target="../media/image26.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hyperlink" Target="https://warwick.ac.uk/services/aro/dar/quality/categories/examinations/marking/ug2017/" TargetMode="Externa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31590"/>
            <a:ext cx="7772400" cy="1021556"/>
          </a:xfrm>
        </p:spPr>
        <p:txBody>
          <a:bodyPr/>
          <a:lstStyle/>
          <a:p>
            <a:r>
              <a:rPr lang="en-GB" dirty="0"/>
              <a:t>EC331 – RAE Project</a:t>
            </a:r>
          </a:p>
        </p:txBody>
      </p:sp>
      <p:sp>
        <p:nvSpPr>
          <p:cNvPr id="3" name="Text Placeholder 2"/>
          <p:cNvSpPr>
            <a:spLocks noGrp="1"/>
          </p:cNvSpPr>
          <p:nvPr>
            <p:ph type="body" idx="1"/>
          </p:nvPr>
        </p:nvSpPr>
        <p:spPr>
          <a:xfrm>
            <a:off x="722313" y="2814762"/>
            <a:ext cx="7772400" cy="1557188"/>
          </a:xfrm>
        </p:spPr>
        <p:txBody>
          <a:bodyPr/>
          <a:lstStyle/>
          <a:p>
            <a:r>
              <a:rPr lang="en-GB" dirty="0"/>
              <a:t>Dr Andrew Harkins</a:t>
            </a:r>
          </a:p>
          <a:p>
            <a:endParaRPr lang="en-GB" dirty="0"/>
          </a:p>
          <a:p>
            <a:r>
              <a:rPr lang="en-GB" sz="2400" dirty="0"/>
              <a:t>Term 1 – </a:t>
            </a:r>
            <a:r>
              <a:rPr lang="en-GB" sz="2400" dirty="0" smtClean="0"/>
              <a:t>2018/19</a:t>
            </a:r>
            <a:endParaRPr lang="en-GB" sz="2400" dirty="0"/>
          </a:p>
        </p:txBody>
      </p:sp>
    </p:spTree>
    <p:extLst>
      <p:ext uri="{BB962C8B-B14F-4D97-AF65-F5344CB8AC3E}">
        <p14:creationId xmlns:p14="http://schemas.microsoft.com/office/powerpoint/2010/main" val="29977099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Research Question</a:t>
            </a:r>
          </a:p>
        </p:txBody>
      </p:sp>
      <p:sp>
        <p:nvSpPr>
          <p:cNvPr id="3" name="Content Placeholder 2"/>
          <p:cNvSpPr>
            <a:spLocks noGrp="1"/>
          </p:cNvSpPr>
          <p:nvPr>
            <p:ph idx="1"/>
          </p:nvPr>
        </p:nvSpPr>
        <p:spPr/>
        <p:txBody>
          <a:bodyPr/>
          <a:lstStyle/>
          <a:p>
            <a:r>
              <a:rPr lang="en-GB" dirty="0"/>
              <a:t>Production Networks</a:t>
            </a:r>
          </a:p>
          <a:p>
            <a:r>
              <a:rPr lang="en-GB" dirty="0"/>
              <a:t>Acemoglu et al (2012): The Network Origins of Aggregate Fluctuations</a:t>
            </a:r>
          </a:p>
          <a:p>
            <a:r>
              <a:rPr lang="en-GB" dirty="0"/>
              <a:t>Can micro shocks be propagated into macro fluctuations</a:t>
            </a:r>
          </a:p>
          <a:p>
            <a:r>
              <a:rPr lang="en-GB" dirty="0"/>
              <a:t>Weighted value of an transactions between firms/sectors</a:t>
            </a:r>
          </a:p>
          <a:p>
            <a:r>
              <a:rPr lang="en-GB" dirty="0"/>
              <a:t>Theory based, Few firm level empirical testing</a:t>
            </a:r>
          </a:p>
          <a:p>
            <a:r>
              <a:rPr lang="en-GB" dirty="0"/>
              <a:t>Expand to sectoral level: structure of an economy</a:t>
            </a:r>
          </a:p>
          <a:p>
            <a:r>
              <a:rPr lang="en-GB" dirty="0"/>
              <a:t>Highlight important sectors, evaluate propagative structures</a:t>
            </a:r>
          </a:p>
          <a:p>
            <a:r>
              <a:rPr lang="en-GB" dirty="0"/>
              <a:t>3 economies</a:t>
            </a:r>
          </a:p>
        </p:txBody>
      </p:sp>
    </p:spTree>
    <p:extLst>
      <p:ext uri="{BB962C8B-B14F-4D97-AF65-F5344CB8AC3E}">
        <p14:creationId xmlns:p14="http://schemas.microsoft.com/office/powerpoint/2010/main" val="10882668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F497D"/>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043608" y="-9232"/>
            <a:ext cx="6912768" cy="5159950"/>
          </a:xfrm>
          <a:prstGeom prst="rect">
            <a:avLst/>
          </a:prstGeom>
        </p:spPr>
      </p:pic>
    </p:spTree>
    <p:extLst>
      <p:ext uri="{BB962C8B-B14F-4D97-AF65-F5344CB8AC3E}">
        <p14:creationId xmlns:p14="http://schemas.microsoft.com/office/powerpoint/2010/main" val="15995076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141" y="0"/>
            <a:ext cx="9122859" cy="5115620"/>
          </a:xfrm>
          <a:prstGeom prst="rect">
            <a:avLst/>
          </a:prstGeom>
        </p:spPr>
      </p:pic>
    </p:spTree>
    <p:extLst>
      <p:ext uri="{BB962C8B-B14F-4D97-AF65-F5344CB8AC3E}">
        <p14:creationId xmlns:p14="http://schemas.microsoft.com/office/powerpoint/2010/main" val="13710091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9144000" cy="5125025"/>
          </a:xfrm>
          <a:prstGeom prst="rect">
            <a:avLst/>
          </a:prstGeom>
        </p:spPr>
      </p:pic>
    </p:spTree>
    <p:extLst>
      <p:ext uri="{BB962C8B-B14F-4D97-AF65-F5344CB8AC3E}">
        <p14:creationId xmlns:p14="http://schemas.microsoft.com/office/powerpoint/2010/main" val="34821217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3200" dirty="0" smtClean="0"/>
              <a:t>Presentation Style</a:t>
            </a:r>
            <a:endParaRPr lang="en-GB" sz="3200" dirty="0"/>
          </a:p>
        </p:txBody>
      </p:sp>
      <p:sp>
        <p:nvSpPr>
          <p:cNvPr id="5" name="Content Placeholder 4"/>
          <p:cNvSpPr>
            <a:spLocks noGrp="1"/>
          </p:cNvSpPr>
          <p:nvPr>
            <p:ph idx="1"/>
          </p:nvPr>
        </p:nvSpPr>
        <p:spPr/>
        <p:txBody>
          <a:bodyPr/>
          <a:lstStyle/>
          <a:p>
            <a:pPr marL="0" indent="0">
              <a:buNone/>
            </a:pPr>
            <a:endParaRPr lang="en-GB" sz="2400" dirty="0" smtClean="0"/>
          </a:p>
          <a:p>
            <a:pPr marL="0" indent="0">
              <a:buNone/>
            </a:pPr>
            <a:r>
              <a:rPr lang="en-GB" sz="2400" dirty="0" smtClean="0"/>
              <a:t>Visual style</a:t>
            </a:r>
          </a:p>
          <a:p>
            <a:pPr marL="0" indent="0">
              <a:buNone/>
            </a:pPr>
            <a:endParaRPr lang="en-GB" sz="1000" dirty="0" smtClean="0"/>
          </a:p>
          <a:p>
            <a:pPr marL="0" indent="0">
              <a:buNone/>
            </a:pPr>
            <a:r>
              <a:rPr lang="en-GB" sz="2400" dirty="0" smtClean="0">
                <a:solidFill>
                  <a:schemeClr val="accent5"/>
                </a:solidFill>
              </a:rPr>
              <a:t>Summary statistics</a:t>
            </a:r>
          </a:p>
          <a:p>
            <a:pPr marL="0" indent="0">
              <a:buNone/>
            </a:pPr>
            <a:endParaRPr lang="en-GB" sz="1000" dirty="0" smtClean="0"/>
          </a:p>
          <a:p>
            <a:pPr marL="0" indent="0">
              <a:buNone/>
            </a:pPr>
            <a:r>
              <a:rPr lang="en-GB" sz="2400" dirty="0" smtClean="0"/>
              <a:t>Model</a:t>
            </a:r>
          </a:p>
          <a:p>
            <a:pPr marL="0" indent="0">
              <a:buNone/>
            </a:pPr>
            <a:endParaRPr lang="en-GB" sz="1000" dirty="0" smtClean="0"/>
          </a:p>
          <a:p>
            <a:pPr marL="0" indent="0">
              <a:buNone/>
            </a:pPr>
            <a:r>
              <a:rPr lang="en-GB" sz="2400" dirty="0" smtClean="0"/>
              <a:t>Results</a:t>
            </a:r>
            <a:endParaRPr lang="en-GB" sz="2400" dirty="0"/>
          </a:p>
        </p:txBody>
      </p:sp>
    </p:spTree>
    <p:extLst>
      <p:ext uri="{BB962C8B-B14F-4D97-AF65-F5344CB8AC3E}">
        <p14:creationId xmlns:p14="http://schemas.microsoft.com/office/powerpoint/2010/main" val="1280146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6512" y="0"/>
            <a:ext cx="9172577" cy="5143500"/>
          </a:xfrm>
          <a:prstGeom prst="rect">
            <a:avLst/>
          </a:prstGeom>
        </p:spPr>
      </p:pic>
    </p:spTree>
    <p:extLst>
      <p:ext uri="{BB962C8B-B14F-4D97-AF65-F5344CB8AC3E}">
        <p14:creationId xmlns:p14="http://schemas.microsoft.com/office/powerpoint/2010/main" val="9816039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43608" y="-3173"/>
            <a:ext cx="7488832" cy="5146673"/>
          </a:xfrm>
          <a:prstGeom prst="rect">
            <a:avLst/>
          </a:prstGeom>
        </p:spPr>
      </p:pic>
    </p:spTree>
    <p:extLst>
      <p:ext uri="{BB962C8B-B14F-4D97-AF65-F5344CB8AC3E}">
        <p14:creationId xmlns:p14="http://schemas.microsoft.com/office/powerpoint/2010/main" val="13490386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518029"/>
            <a:ext cx="7772400" cy="685569"/>
          </a:xfrm>
        </p:spPr>
        <p:txBody>
          <a:bodyPr/>
          <a:lstStyle/>
          <a:p>
            <a:r>
              <a:rPr lang="en-GB" dirty="0">
                <a:latin typeface="Times New Roman" panose="02020603050405020304" pitchFamily="18" charset="0"/>
                <a:cs typeface="Times New Roman" panose="02020603050405020304" pitchFamily="18" charset="0"/>
              </a:rPr>
              <a:t>Variables/Summary Statistics</a:t>
            </a:r>
          </a:p>
        </p:txBody>
      </p:sp>
      <p:sp>
        <p:nvSpPr>
          <p:cNvPr id="3" name="Text Placeholder 2"/>
          <p:cNvSpPr>
            <a:spLocks noGrp="1"/>
          </p:cNvSpPr>
          <p:nvPr>
            <p:ph type="body" idx="1"/>
          </p:nvPr>
        </p:nvSpPr>
        <p:spPr>
          <a:xfrm>
            <a:off x="95590" y="1612327"/>
            <a:ext cx="4392487" cy="3191671"/>
          </a:xfrm>
        </p:spPr>
        <p:txBody>
          <a:bodyPr/>
          <a:lstStyle/>
          <a:p>
            <a:pPr marL="457200" indent="-457200">
              <a:buFont typeface="Wingdings" panose="05000000000000000000" pitchFamily="2" charset="2"/>
              <a:buChar char="Ø"/>
            </a:pPr>
            <a:endParaRPr lang="en-GB"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
            </a:pPr>
            <a:r>
              <a:rPr lang="en-GB" sz="2000" dirty="0">
                <a:latin typeface="Times New Roman" panose="02020603050405020304" pitchFamily="18" charset="0"/>
                <a:cs typeface="Times New Roman" panose="02020603050405020304" pitchFamily="18" charset="0"/>
              </a:rPr>
              <a:t>rent (rental price)</a:t>
            </a:r>
          </a:p>
          <a:p>
            <a:pPr marL="457200" indent="-457200">
              <a:buFont typeface="Wingdings" panose="05000000000000000000" pitchFamily="2" charset="2"/>
              <a:buChar char="§"/>
            </a:pPr>
            <a:r>
              <a:rPr lang="en-GB" sz="2000" dirty="0">
                <a:latin typeface="Times New Roman" panose="02020603050405020304" pitchFamily="18" charset="0"/>
                <a:cs typeface="Times New Roman" panose="02020603050405020304" pitchFamily="18" charset="0"/>
              </a:rPr>
              <a:t>time (time dummy)</a:t>
            </a:r>
          </a:p>
          <a:p>
            <a:pPr marL="457200" indent="-457200">
              <a:buFont typeface="Wingdings" panose="05000000000000000000" pitchFamily="2" charset="2"/>
              <a:buChar char="§"/>
            </a:pPr>
            <a:r>
              <a:rPr lang="en-GB" sz="2000" dirty="0">
                <a:latin typeface="Times New Roman" panose="02020603050405020304" pitchFamily="18" charset="0"/>
                <a:cs typeface="Times New Roman" panose="02020603050405020304" pitchFamily="18" charset="0"/>
              </a:rPr>
              <a:t>treated (treatment dummy)</a:t>
            </a:r>
          </a:p>
          <a:p>
            <a:pPr marL="457200" indent="-457200">
              <a:buFont typeface="Wingdings" panose="05000000000000000000" pitchFamily="2" charset="2"/>
              <a:buChar char="§"/>
            </a:pPr>
            <a:r>
              <a:rPr lang="en-GB" sz="2000" dirty="0">
                <a:latin typeface="Times New Roman" panose="02020603050405020304" pitchFamily="18" charset="0"/>
                <a:cs typeface="Times New Roman" panose="02020603050405020304" pitchFamily="18" charset="0"/>
              </a:rPr>
              <a:t>did (time*treated)</a:t>
            </a:r>
          </a:p>
        </p:txBody>
      </p:sp>
      <p:sp>
        <p:nvSpPr>
          <p:cNvPr id="7" name="Control 2"/>
          <p:cNvSpPr>
            <a:spLocks noChangeArrowheads="1" noChangeShapeType="1"/>
          </p:cNvSpPr>
          <p:nvPr/>
        </p:nvSpPr>
        <p:spPr bwMode="auto">
          <a:xfrm>
            <a:off x="3827463" y="3506788"/>
            <a:ext cx="4832350" cy="4359275"/>
          </a:xfrm>
          <a:prstGeom prst="rect">
            <a:avLst/>
          </a:prstGeom>
          <a:noFill/>
          <a:ln>
            <a:noFill/>
          </a:ln>
          <a:effectLst/>
          <a:extLst>
            <a:ext uri="{91240B29-F687-4F45-9708-019B960494DF}">
              <a14:hiddenLine xmlns:a14="http://schemas.microsoft.com/office/drawing/2010/main" w="25400">
                <a:no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0" tIns="0" rIns="0" bIns="0" numCol="1" anchor="t" anchorCtr="0" compatLnSpc="1">
            <a:prstTxWarp prst="textNoShape">
              <a:avLst/>
            </a:prstTxWarp>
          </a:bodyPr>
          <a:lstStyle/>
          <a:p>
            <a:endParaRPr lang="en-GB"/>
          </a:p>
        </p:txBody>
      </p:sp>
      <p:graphicFrame>
        <p:nvGraphicFramePr>
          <p:cNvPr id="9" name="Object 8"/>
          <p:cNvGraphicFramePr>
            <a:graphicFrameLocks noChangeAspect="1"/>
          </p:cNvGraphicFramePr>
          <p:nvPr>
            <p:extLst/>
          </p:nvPr>
        </p:nvGraphicFramePr>
        <p:xfrm>
          <a:off x="4102100" y="2197100"/>
          <a:ext cx="914400" cy="198438"/>
        </p:xfrm>
        <a:graphic>
          <a:graphicData uri="http://schemas.openxmlformats.org/presentationml/2006/ole">
            <mc:AlternateContent xmlns:mc="http://schemas.openxmlformats.org/markup-compatibility/2006">
              <mc:Choice xmlns:v="urn:schemas-microsoft-com:vml" Requires="v">
                <p:oleObj spid="_x0000_s1026" name="Equation" r:id="rId4" imgW="914400" imgH="198720" progId="Equation.DSMT4">
                  <p:embed/>
                </p:oleObj>
              </mc:Choice>
              <mc:Fallback>
                <p:oleObj name="Equation" r:id="rId4" imgW="914400" imgH="198720" progId="Equation.DSMT4">
                  <p:embed/>
                  <p:pic>
                    <p:nvPicPr>
                      <p:cNvPr id="9" name="Object 8"/>
                      <p:cNvPicPr/>
                      <p:nvPr/>
                    </p:nvPicPr>
                    <p:blipFill>
                      <a:blip r:embed="rId5"/>
                      <a:stretch>
                        <a:fillRect/>
                      </a:stretch>
                    </p:blipFill>
                    <p:spPr>
                      <a:xfrm>
                        <a:off x="4102100" y="2197100"/>
                        <a:ext cx="914400" cy="198438"/>
                      </a:xfrm>
                      <a:prstGeom prst="rect">
                        <a:avLst/>
                      </a:prstGeom>
                    </p:spPr>
                  </p:pic>
                </p:oleObj>
              </mc:Fallback>
            </mc:AlternateContent>
          </a:graphicData>
        </a:graphic>
      </p:graphicFrame>
      <p:sp>
        <p:nvSpPr>
          <p:cNvPr id="5" name="Rectangle 40"/>
          <p:cNvSpPr>
            <a:spLocks noChangeArrowheads="1"/>
          </p:cNvSpPr>
          <p:nvPr/>
        </p:nvSpPr>
        <p:spPr bwMode="auto">
          <a:xfrm flipV="1">
            <a:off x="2601591" y="418767"/>
            <a:ext cx="41702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r>
              <a:rPr kumimoji="0" lang="en-US" altLang="en-US" sz="26400" b="0" i="0" u="none" strike="noStrike" cap="none" normalizeH="0" baseline="0" dirty="0">
                <a:ln>
                  <a:noFill/>
                </a:ln>
                <a:solidFill>
                  <a:schemeClr val="tx1"/>
                </a:solidFill>
                <a:effectLst/>
                <a:latin typeface="Arial" panose="020B0604020202020204" pitchFamily="34" charset="0"/>
              </a:rPr>
              <a:t/>
            </a:r>
            <a:br>
              <a:rPr kumimoji="0" lang="en-US" altLang="en-US" sz="264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2089" name="Picture 41" descr="https://gyazo.com/c4d0f2c62d64a9798a8cce8a692a3b9c.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0409" y="2197100"/>
            <a:ext cx="5152033" cy="1915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9605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3200" dirty="0" smtClean="0"/>
              <a:t>Presentation Style</a:t>
            </a:r>
            <a:endParaRPr lang="en-GB" sz="3200" dirty="0"/>
          </a:p>
        </p:txBody>
      </p:sp>
      <p:sp>
        <p:nvSpPr>
          <p:cNvPr id="5" name="Content Placeholder 4"/>
          <p:cNvSpPr>
            <a:spLocks noGrp="1"/>
          </p:cNvSpPr>
          <p:nvPr>
            <p:ph idx="1"/>
          </p:nvPr>
        </p:nvSpPr>
        <p:spPr/>
        <p:txBody>
          <a:bodyPr/>
          <a:lstStyle/>
          <a:p>
            <a:pPr marL="0" indent="0">
              <a:buNone/>
            </a:pPr>
            <a:endParaRPr lang="en-GB" sz="2400" dirty="0" smtClean="0"/>
          </a:p>
          <a:p>
            <a:pPr marL="0" indent="0">
              <a:buNone/>
            </a:pPr>
            <a:r>
              <a:rPr lang="en-GB" sz="2400" dirty="0" smtClean="0"/>
              <a:t>Visual style</a:t>
            </a:r>
          </a:p>
          <a:p>
            <a:pPr marL="0" indent="0">
              <a:buNone/>
            </a:pPr>
            <a:endParaRPr lang="en-GB" sz="1000" dirty="0" smtClean="0"/>
          </a:p>
          <a:p>
            <a:pPr marL="0" indent="0">
              <a:buNone/>
            </a:pPr>
            <a:r>
              <a:rPr lang="en-GB" sz="2400" dirty="0" smtClean="0"/>
              <a:t>Summary statistics</a:t>
            </a:r>
          </a:p>
          <a:p>
            <a:pPr marL="0" indent="0">
              <a:buNone/>
            </a:pPr>
            <a:endParaRPr lang="en-GB" sz="1000" dirty="0" smtClean="0"/>
          </a:p>
          <a:p>
            <a:pPr marL="0" indent="0">
              <a:buNone/>
            </a:pPr>
            <a:r>
              <a:rPr lang="en-GB" sz="2400" dirty="0" smtClean="0">
                <a:solidFill>
                  <a:schemeClr val="accent5"/>
                </a:solidFill>
              </a:rPr>
              <a:t>Model</a:t>
            </a:r>
          </a:p>
          <a:p>
            <a:pPr marL="0" indent="0">
              <a:buNone/>
            </a:pPr>
            <a:endParaRPr lang="en-GB" sz="1000" dirty="0" smtClean="0"/>
          </a:p>
          <a:p>
            <a:pPr marL="0" indent="0">
              <a:buNone/>
            </a:pPr>
            <a:r>
              <a:rPr lang="en-GB" sz="2400" dirty="0" smtClean="0"/>
              <a:t>Results</a:t>
            </a:r>
            <a:endParaRPr lang="en-GB" sz="2400" dirty="0"/>
          </a:p>
        </p:txBody>
      </p:sp>
    </p:spTree>
    <p:extLst>
      <p:ext uri="{BB962C8B-B14F-4D97-AF65-F5344CB8AC3E}">
        <p14:creationId xmlns:p14="http://schemas.microsoft.com/office/powerpoint/2010/main" val="30403323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28730" y="0"/>
            <a:ext cx="7281183" cy="5132073"/>
          </a:xfrm>
          <a:prstGeom prst="rect">
            <a:avLst/>
          </a:prstGeom>
        </p:spPr>
      </p:pic>
    </p:spTree>
    <p:extLst>
      <p:ext uri="{BB962C8B-B14F-4D97-AF65-F5344CB8AC3E}">
        <p14:creationId xmlns:p14="http://schemas.microsoft.com/office/powerpoint/2010/main" val="37384798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80915-8030-4B80-ACC0-837C27C14BD9}"/>
              </a:ext>
            </a:extLst>
          </p:cNvPr>
          <p:cNvSpPr>
            <a:spLocks noGrp="1"/>
          </p:cNvSpPr>
          <p:nvPr>
            <p:ph type="title"/>
          </p:nvPr>
        </p:nvSpPr>
        <p:spPr/>
        <p:txBody>
          <a:bodyPr/>
          <a:lstStyle/>
          <a:p>
            <a:r>
              <a:rPr lang="en-GB" dirty="0" smtClean="0"/>
              <a:t>Timeline</a:t>
            </a:r>
            <a:endParaRPr lang="en-GB" dirty="0"/>
          </a:p>
        </p:txBody>
      </p:sp>
      <p:sp>
        <p:nvSpPr>
          <p:cNvPr id="3" name="Content Placeholder 2">
            <a:extLst>
              <a:ext uri="{FF2B5EF4-FFF2-40B4-BE49-F238E27FC236}">
                <a16:creationId xmlns:a16="http://schemas.microsoft.com/office/drawing/2014/main" id="{4DE52FB3-D3D5-4D75-8585-82467B519A6C}"/>
              </a:ext>
            </a:extLst>
          </p:cNvPr>
          <p:cNvSpPr>
            <a:spLocks noGrp="1"/>
          </p:cNvSpPr>
          <p:nvPr>
            <p:ph idx="1"/>
          </p:nvPr>
        </p:nvSpPr>
        <p:spPr/>
        <p:txBody>
          <a:bodyPr/>
          <a:lstStyle/>
          <a:p>
            <a:pPr marL="0" indent="0">
              <a:buNone/>
            </a:pPr>
            <a:r>
              <a:rPr lang="en-GB" dirty="0" smtClean="0"/>
              <a:t>Term 1</a:t>
            </a:r>
          </a:p>
          <a:p>
            <a:pPr lvl="1"/>
            <a:r>
              <a:rPr lang="en-GB" dirty="0" smtClean="0"/>
              <a:t>Weeks 3-4: My research and advice on developing a project idea</a:t>
            </a:r>
          </a:p>
          <a:p>
            <a:pPr lvl="1"/>
            <a:r>
              <a:rPr lang="en-GB" dirty="0" smtClean="0"/>
              <a:t>Weeks 5-7: Reading group presentations</a:t>
            </a:r>
          </a:p>
          <a:p>
            <a:pPr lvl="1"/>
            <a:r>
              <a:rPr lang="en-GB" dirty="0"/>
              <a:t>Monday 19th Nov (Week 8): Submit 1000-word literature review </a:t>
            </a:r>
            <a:r>
              <a:rPr lang="en-GB" dirty="0"/>
              <a:t>– </a:t>
            </a:r>
            <a:r>
              <a:rPr lang="en-GB" dirty="0"/>
              <a:t>(8%)</a:t>
            </a:r>
            <a:endParaRPr lang="en-GB" dirty="0"/>
          </a:p>
          <a:p>
            <a:pPr lvl="1">
              <a:buClr>
                <a:schemeClr val="accent5"/>
              </a:buClr>
            </a:pPr>
            <a:r>
              <a:rPr lang="en-GB" dirty="0" smtClean="0">
                <a:solidFill>
                  <a:schemeClr val="accent5"/>
                </a:solidFill>
              </a:rPr>
              <a:t>(Data collection over Christmas break)</a:t>
            </a:r>
            <a:endParaRPr lang="en-GB" dirty="0">
              <a:solidFill>
                <a:schemeClr val="accent5"/>
              </a:solidFill>
            </a:endParaRPr>
          </a:p>
          <a:p>
            <a:pPr marL="0" indent="0">
              <a:buNone/>
            </a:pPr>
            <a:r>
              <a:rPr lang="en-GB" dirty="0" smtClean="0"/>
              <a:t>Term 2</a:t>
            </a:r>
          </a:p>
          <a:p>
            <a:pPr lvl="1"/>
            <a:r>
              <a:rPr lang="en-GB" dirty="0"/>
              <a:t>Weeks </a:t>
            </a:r>
            <a:r>
              <a:rPr lang="en-GB" dirty="0" smtClean="0"/>
              <a:t>1-3: First assessed presentation (dataset/method) – (6%)</a:t>
            </a:r>
          </a:p>
          <a:p>
            <a:pPr lvl="1"/>
            <a:r>
              <a:rPr lang="en-GB" dirty="0" smtClean="0"/>
              <a:t>Weeks 6-9: Second </a:t>
            </a:r>
            <a:r>
              <a:rPr lang="en-GB" dirty="0"/>
              <a:t>assessed presentation </a:t>
            </a:r>
            <a:r>
              <a:rPr lang="en-GB" dirty="0" smtClean="0"/>
              <a:t>(results) </a:t>
            </a:r>
            <a:r>
              <a:rPr lang="en-GB" dirty="0"/>
              <a:t>– (6</a:t>
            </a:r>
            <a:r>
              <a:rPr lang="en-GB" dirty="0" smtClean="0"/>
              <a:t>%)</a:t>
            </a:r>
          </a:p>
          <a:p>
            <a:pPr marL="0" indent="0">
              <a:buNone/>
            </a:pPr>
            <a:r>
              <a:rPr lang="en-GB" dirty="0" smtClean="0"/>
              <a:t>Term 3</a:t>
            </a:r>
          </a:p>
          <a:p>
            <a:pPr lvl="1"/>
            <a:r>
              <a:rPr lang="en-GB" dirty="0" smtClean="0"/>
              <a:t>Thursday 25</a:t>
            </a:r>
            <a:r>
              <a:rPr lang="en-GB" baseline="30000" dirty="0" smtClean="0"/>
              <a:t>th</a:t>
            </a:r>
            <a:r>
              <a:rPr lang="en-GB" dirty="0" smtClean="0"/>
              <a:t> Apr (Week 1): Submit final project – (80%)</a:t>
            </a:r>
            <a:endParaRPr lang="en-GB" dirty="0"/>
          </a:p>
        </p:txBody>
      </p:sp>
    </p:spTree>
    <p:extLst>
      <p:ext uri="{BB962C8B-B14F-4D97-AF65-F5344CB8AC3E}">
        <p14:creationId xmlns:p14="http://schemas.microsoft.com/office/powerpoint/2010/main" val="17942914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15616" y="0"/>
            <a:ext cx="6912768" cy="5159951"/>
          </a:xfrm>
          <a:prstGeom prst="rect">
            <a:avLst/>
          </a:prstGeom>
        </p:spPr>
      </p:pic>
    </p:spTree>
    <p:extLst>
      <p:ext uri="{BB962C8B-B14F-4D97-AF65-F5344CB8AC3E}">
        <p14:creationId xmlns:p14="http://schemas.microsoft.com/office/powerpoint/2010/main" val="17938522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50" dirty="0"/>
              <a:t>Models</a:t>
            </a:r>
            <a:endParaRPr lang="en-GB" sz="4050" dirty="0"/>
          </a:p>
        </p:txBody>
      </p:sp>
      <p:sp>
        <p:nvSpPr>
          <p:cNvPr id="10" name="Rectangle 9"/>
          <p:cNvSpPr/>
          <p:nvPr/>
        </p:nvSpPr>
        <p:spPr>
          <a:xfrm>
            <a:off x="423623" y="1536128"/>
            <a:ext cx="5483358" cy="369332"/>
          </a:xfrm>
          <a:prstGeom prst="rect">
            <a:avLst/>
          </a:prstGeom>
        </p:spPr>
        <p:txBody>
          <a:bodyPr wrap="square">
            <a:spAutoFit/>
          </a:bodyPr>
          <a:lstStyle/>
          <a:p>
            <a:pPr marL="257175" indent="-257175" defTabSz="685800" fontAlgn="auto">
              <a:spcBef>
                <a:spcPts val="0"/>
              </a:spcBef>
              <a:spcAft>
                <a:spcPts val="0"/>
              </a:spcAft>
              <a:buClr>
                <a:srgbClr val="4590B8"/>
              </a:buClr>
              <a:buFont typeface="Wingdings" panose="05000000000000000000" pitchFamily="2" charset="2"/>
              <a:buChar char="§"/>
            </a:pPr>
            <a:r>
              <a:rPr lang="en-GB" sz="1800" b="1" dirty="0">
                <a:solidFill>
                  <a:srgbClr val="3D3D3D"/>
                </a:solidFill>
                <a:latin typeface="Gill Sans MT" panose="020B0502020104020203"/>
                <a:ea typeface="Calibri" panose="020F0502020204030204" pitchFamily="34" charset="0"/>
                <a:cs typeface="Times New Roman" panose="02020603050405020304" pitchFamily="18" charset="0"/>
              </a:rPr>
              <a:t>Model A): Pre-Determined Skill Peer Effects</a:t>
            </a:r>
            <a:endParaRPr lang="en-GB" sz="3600" i="1" dirty="0">
              <a:solidFill>
                <a:srgbClr val="3D3D3D"/>
              </a:solidFill>
              <a:latin typeface="Gill Sans MT" panose="020B0502020104020203"/>
              <a:ea typeface="Calibri" panose="020F0502020204030204" pitchFamily="34" charset="0"/>
              <a:cs typeface="Times New Roman" panose="02020603050405020304" pitchFamily="18" charset="0"/>
            </a:endParaRPr>
          </a:p>
        </p:txBody>
      </p:sp>
      <p:sp>
        <p:nvSpPr>
          <p:cNvPr id="11" name="Rectangle 10"/>
          <p:cNvSpPr/>
          <p:nvPr/>
        </p:nvSpPr>
        <p:spPr>
          <a:xfrm>
            <a:off x="423624" y="2767316"/>
            <a:ext cx="4514335" cy="369332"/>
          </a:xfrm>
          <a:prstGeom prst="rect">
            <a:avLst/>
          </a:prstGeom>
        </p:spPr>
        <p:txBody>
          <a:bodyPr wrap="square">
            <a:spAutoFit/>
          </a:bodyPr>
          <a:lstStyle/>
          <a:p>
            <a:pPr marL="257175" indent="-257175" defTabSz="685800" fontAlgn="auto">
              <a:spcBef>
                <a:spcPts val="0"/>
              </a:spcBef>
              <a:spcAft>
                <a:spcPts val="0"/>
              </a:spcAft>
              <a:buClr>
                <a:srgbClr val="4590B8"/>
              </a:buClr>
              <a:buFont typeface="Wingdings" panose="05000000000000000000" pitchFamily="2" charset="2"/>
              <a:buChar char="§"/>
            </a:pPr>
            <a:r>
              <a:rPr lang="en-GB" sz="1800" b="1" dirty="0">
                <a:solidFill>
                  <a:srgbClr val="3D3D3D"/>
                </a:solidFill>
                <a:latin typeface="Gill Sans MT" panose="020B0502020104020203"/>
                <a:ea typeface="Calibri" panose="020F0502020204030204" pitchFamily="34" charset="0"/>
                <a:cs typeface="Times New Roman" panose="02020603050405020304" pitchFamily="18" charset="0"/>
              </a:rPr>
              <a:t>Model B): In-Race Peer Effects</a:t>
            </a:r>
            <a:endParaRPr lang="en-GB" sz="3600" i="1" dirty="0">
              <a:solidFill>
                <a:srgbClr val="3D3D3D"/>
              </a:solidFill>
              <a:latin typeface="Gill Sans MT" panose="020B0502020104020203"/>
              <a:ea typeface="Calibri" panose="020F0502020204030204" pitchFamily="34" charset="0"/>
              <a:cs typeface="Times New Roman" panose="02020603050405020304" pitchFamily="18" charset="0"/>
            </a:endParaRPr>
          </a:p>
        </p:txBody>
      </p:sp>
      <p:pic>
        <p:nvPicPr>
          <p:cNvPr id="12" name="Picture 11"/>
          <p:cNvPicPr>
            <a:picLocks noChangeAspect="1"/>
          </p:cNvPicPr>
          <p:nvPr/>
        </p:nvPicPr>
        <p:blipFill>
          <a:blip r:embed="rId3"/>
          <a:stretch>
            <a:fillRect/>
          </a:stretch>
        </p:blipFill>
        <p:spPr>
          <a:xfrm>
            <a:off x="528912" y="3178598"/>
            <a:ext cx="8179194" cy="607796"/>
          </a:xfrm>
          <a:prstGeom prst="rect">
            <a:avLst/>
          </a:prstGeom>
        </p:spPr>
      </p:pic>
      <p:grpSp>
        <p:nvGrpSpPr>
          <p:cNvPr id="18" name="Group 17"/>
          <p:cNvGrpSpPr/>
          <p:nvPr/>
        </p:nvGrpSpPr>
        <p:grpSpPr>
          <a:xfrm>
            <a:off x="423623" y="3951742"/>
            <a:ext cx="6432474" cy="310473"/>
            <a:chOff x="317986" y="6194967"/>
            <a:chExt cx="8576632" cy="413964"/>
          </a:xfrm>
        </p:grpSpPr>
        <p:sp>
          <p:nvSpPr>
            <p:cNvPr id="14" name="Rectangle 13"/>
            <p:cNvSpPr/>
            <p:nvPr/>
          </p:nvSpPr>
          <p:spPr>
            <a:xfrm>
              <a:off x="317986" y="6208822"/>
              <a:ext cx="8576632" cy="400109"/>
            </a:xfrm>
            <a:prstGeom prst="rect">
              <a:avLst/>
            </a:prstGeom>
          </p:spPr>
          <p:txBody>
            <a:bodyPr wrap="square">
              <a:spAutoFit/>
            </a:bodyPr>
            <a:lstStyle/>
            <a:p>
              <a:pPr defTabSz="685800" fontAlgn="auto">
                <a:spcBef>
                  <a:spcPts val="0"/>
                </a:spcBef>
                <a:spcAft>
                  <a:spcPts val="0"/>
                </a:spcAft>
                <a:buClr>
                  <a:srgbClr val="4590B8"/>
                </a:buClr>
              </a:pPr>
              <a:r>
                <a:rPr lang="en-GB" sz="1350" dirty="0">
                  <a:solidFill>
                    <a:srgbClr val="3D3D3D"/>
                  </a:solidFill>
                  <a:latin typeface="Gill Sans MT" panose="020B0502020104020203"/>
                  <a:ea typeface="Calibri" panose="020F0502020204030204" pitchFamily="34" charset="0"/>
                  <a:cs typeface="Times New Roman" panose="02020603050405020304" pitchFamily="18" charset="0"/>
                </a:rPr>
                <a:t>where      represents college fixed effects and           represents meet dummies. </a:t>
              </a:r>
            </a:p>
          </p:txBody>
        </p:sp>
        <p:pic>
          <p:nvPicPr>
            <p:cNvPr id="15" name="Picture 14"/>
            <p:cNvPicPr>
              <a:picLocks noChangeAspect="1"/>
            </p:cNvPicPr>
            <p:nvPr/>
          </p:nvPicPr>
          <p:blipFill>
            <a:blip r:embed="rId4"/>
            <a:stretch>
              <a:fillRect/>
            </a:stretch>
          </p:blipFill>
          <p:spPr>
            <a:xfrm>
              <a:off x="1055717" y="6194967"/>
              <a:ext cx="324285" cy="399120"/>
            </a:xfrm>
            <a:prstGeom prst="rect">
              <a:avLst/>
            </a:prstGeom>
          </p:spPr>
        </p:pic>
        <p:pic>
          <p:nvPicPr>
            <p:cNvPr id="17" name="Picture 16"/>
            <p:cNvPicPr>
              <a:picLocks noChangeAspect="1"/>
            </p:cNvPicPr>
            <p:nvPr/>
          </p:nvPicPr>
          <p:blipFill>
            <a:blip r:embed="rId5"/>
            <a:stretch>
              <a:fillRect/>
            </a:stretch>
          </p:blipFill>
          <p:spPr>
            <a:xfrm>
              <a:off x="4677641" y="6197302"/>
              <a:ext cx="636618" cy="377255"/>
            </a:xfrm>
            <a:prstGeom prst="rect">
              <a:avLst/>
            </a:prstGeom>
          </p:spPr>
        </p:pic>
      </p:grpSp>
      <p:pic>
        <p:nvPicPr>
          <p:cNvPr id="19" name="Picture 18"/>
          <p:cNvPicPr>
            <a:picLocks noChangeAspect="1"/>
          </p:cNvPicPr>
          <p:nvPr/>
        </p:nvPicPr>
        <p:blipFill>
          <a:blip r:embed="rId6"/>
          <a:stretch>
            <a:fillRect/>
          </a:stretch>
        </p:blipFill>
        <p:spPr>
          <a:xfrm>
            <a:off x="528912" y="1945938"/>
            <a:ext cx="8179195" cy="573691"/>
          </a:xfrm>
          <a:prstGeom prst="rect">
            <a:avLst/>
          </a:prstGeom>
        </p:spPr>
      </p:pic>
      <p:sp>
        <p:nvSpPr>
          <p:cNvPr id="20" name="Rectangle 19"/>
          <p:cNvSpPr/>
          <p:nvPr/>
        </p:nvSpPr>
        <p:spPr>
          <a:xfrm>
            <a:off x="423622" y="4328268"/>
            <a:ext cx="8284484" cy="646331"/>
          </a:xfrm>
          <a:prstGeom prst="rect">
            <a:avLst/>
          </a:prstGeom>
        </p:spPr>
        <p:txBody>
          <a:bodyPr wrap="square">
            <a:spAutoFit/>
          </a:bodyPr>
          <a:lstStyle/>
          <a:p>
            <a:pPr marL="257175" indent="-257175" defTabSz="685800" fontAlgn="auto">
              <a:spcBef>
                <a:spcPts val="0"/>
              </a:spcBef>
              <a:spcAft>
                <a:spcPts val="0"/>
              </a:spcAft>
              <a:buClr>
                <a:srgbClr val="4590B8"/>
              </a:buClr>
              <a:buFont typeface="Wingdings" panose="05000000000000000000" pitchFamily="2" charset="2"/>
              <a:buChar char="§"/>
            </a:pPr>
            <a:r>
              <a:rPr lang="en-GB" sz="1800" b="1" dirty="0">
                <a:solidFill>
                  <a:srgbClr val="3D3D3D"/>
                </a:solidFill>
                <a:latin typeface="Gill Sans MT" panose="020B0502020104020203"/>
                <a:ea typeface="Calibri" panose="020F0502020204030204" pitchFamily="34" charset="0"/>
                <a:cs typeface="Times New Roman" panose="02020603050405020304" pitchFamily="18" charset="0"/>
              </a:rPr>
              <a:t>Improve models by replacing Time with Rank, as an alternative measure of performance</a:t>
            </a:r>
            <a:endParaRPr lang="en-GB" sz="3600" i="1" dirty="0">
              <a:solidFill>
                <a:srgbClr val="3D3D3D"/>
              </a:solidFill>
              <a:latin typeface="Gill Sans MT" panose="020B0502020104020203"/>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77047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3200" dirty="0" smtClean="0"/>
              <a:t>Presentation Style</a:t>
            </a:r>
            <a:endParaRPr lang="en-GB" sz="3200" dirty="0"/>
          </a:p>
        </p:txBody>
      </p:sp>
      <p:sp>
        <p:nvSpPr>
          <p:cNvPr id="5" name="Content Placeholder 4"/>
          <p:cNvSpPr>
            <a:spLocks noGrp="1"/>
          </p:cNvSpPr>
          <p:nvPr>
            <p:ph idx="1"/>
          </p:nvPr>
        </p:nvSpPr>
        <p:spPr/>
        <p:txBody>
          <a:bodyPr/>
          <a:lstStyle/>
          <a:p>
            <a:pPr marL="0" indent="0">
              <a:buNone/>
            </a:pPr>
            <a:endParaRPr lang="en-GB" sz="2400" dirty="0" smtClean="0"/>
          </a:p>
          <a:p>
            <a:pPr marL="0" indent="0">
              <a:buNone/>
            </a:pPr>
            <a:r>
              <a:rPr lang="en-GB" sz="2400" dirty="0" smtClean="0"/>
              <a:t>Visual style</a:t>
            </a:r>
          </a:p>
          <a:p>
            <a:pPr marL="0" indent="0">
              <a:buNone/>
            </a:pPr>
            <a:endParaRPr lang="en-GB" sz="1000" dirty="0" smtClean="0"/>
          </a:p>
          <a:p>
            <a:pPr marL="0" indent="0">
              <a:buNone/>
            </a:pPr>
            <a:r>
              <a:rPr lang="en-GB" sz="2400" dirty="0" smtClean="0"/>
              <a:t>Summary statistics</a:t>
            </a:r>
          </a:p>
          <a:p>
            <a:pPr marL="0" indent="0">
              <a:buNone/>
            </a:pPr>
            <a:endParaRPr lang="en-GB" sz="1000" dirty="0" smtClean="0"/>
          </a:p>
          <a:p>
            <a:pPr marL="0" indent="0">
              <a:buNone/>
            </a:pPr>
            <a:r>
              <a:rPr lang="en-GB" sz="2400" dirty="0" smtClean="0"/>
              <a:t>Model</a:t>
            </a:r>
          </a:p>
          <a:p>
            <a:pPr marL="0" indent="0">
              <a:buNone/>
            </a:pPr>
            <a:endParaRPr lang="en-GB" sz="1000" dirty="0" smtClean="0">
              <a:solidFill>
                <a:srgbClr val="C00000"/>
              </a:solidFill>
            </a:endParaRPr>
          </a:p>
          <a:p>
            <a:pPr marL="0" indent="0">
              <a:buNone/>
            </a:pPr>
            <a:r>
              <a:rPr lang="en-GB" sz="2400" dirty="0" smtClean="0">
                <a:solidFill>
                  <a:srgbClr val="C00000"/>
                </a:solidFill>
              </a:rPr>
              <a:t>Results</a:t>
            </a:r>
            <a:endParaRPr lang="en-GB" sz="2400" dirty="0">
              <a:solidFill>
                <a:srgbClr val="C00000"/>
              </a:solidFill>
            </a:endParaRPr>
          </a:p>
        </p:txBody>
      </p:sp>
    </p:spTree>
    <p:extLst>
      <p:ext uri="{BB962C8B-B14F-4D97-AF65-F5344CB8AC3E}">
        <p14:creationId xmlns:p14="http://schemas.microsoft.com/office/powerpoint/2010/main" val="40970576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Favorability graphs</a:t>
            </a:r>
            <a:endParaRPr lang="en-US" dirty="0"/>
          </a:p>
        </p:txBody>
      </p:sp>
      <p:pic>
        <p:nvPicPr>
          <p:cNvPr id="4" name="Picture 3"/>
          <p:cNvPicPr>
            <a:picLocks noChangeAspect="1"/>
          </p:cNvPicPr>
          <p:nvPr/>
        </p:nvPicPr>
        <p:blipFill>
          <a:blip r:embed="rId2"/>
          <a:stretch>
            <a:fillRect/>
          </a:stretch>
        </p:blipFill>
        <p:spPr>
          <a:xfrm>
            <a:off x="3246723" y="2424137"/>
            <a:ext cx="2730902" cy="1986111"/>
          </a:xfrm>
          <a:prstGeom prst="rect">
            <a:avLst/>
          </a:prstGeom>
        </p:spPr>
      </p:pic>
      <p:pic>
        <p:nvPicPr>
          <p:cNvPr id="5" name="Picture 4"/>
          <p:cNvPicPr>
            <a:picLocks noChangeAspect="1"/>
          </p:cNvPicPr>
          <p:nvPr/>
        </p:nvPicPr>
        <p:blipFill>
          <a:blip r:embed="rId3"/>
          <a:stretch>
            <a:fillRect/>
          </a:stretch>
        </p:blipFill>
        <p:spPr>
          <a:xfrm>
            <a:off x="309169" y="2424138"/>
            <a:ext cx="2682140" cy="1950647"/>
          </a:xfrm>
          <a:prstGeom prst="rect">
            <a:avLst/>
          </a:prstGeom>
        </p:spPr>
      </p:pic>
      <p:pic>
        <p:nvPicPr>
          <p:cNvPr id="9" name="Picture 8"/>
          <p:cNvPicPr>
            <a:picLocks noChangeAspect="1"/>
          </p:cNvPicPr>
          <p:nvPr/>
        </p:nvPicPr>
        <p:blipFill>
          <a:blip r:embed="rId4"/>
          <a:stretch>
            <a:fillRect/>
          </a:stretch>
        </p:blipFill>
        <p:spPr>
          <a:xfrm>
            <a:off x="6233038" y="2424137"/>
            <a:ext cx="2730902" cy="1986111"/>
          </a:xfrm>
          <a:prstGeom prst="rect">
            <a:avLst/>
          </a:prstGeom>
        </p:spPr>
      </p:pic>
    </p:spTree>
    <p:extLst>
      <p:ext uri="{BB962C8B-B14F-4D97-AF65-F5344CB8AC3E}">
        <p14:creationId xmlns:p14="http://schemas.microsoft.com/office/powerpoint/2010/main" val="38033832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Correlation statistics</a:t>
            </a:r>
            <a:endParaRPr lang="en-US" dirty="0"/>
          </a:p>
        </p:txBody>
      </p:sp>
      <p:graphicFrame>
        <p:nvGraphicFramePr>
          <p:cNvPr id="4" name="Table 3"/>
          <p:cNvGraphicFramePr>
            <a:graphicFrameLocks noGrp="1"/>
          </p:cNvGraphicFramePr>
          <p:nvPr>
            <p:extLst/>
          </p:nvPr>
        </p:nvGraphicFramePr>
        <p:xfrm>
          <a:off x="950771" y="1814330"/>
          <a:ext cx="6941415" cy="1388965"/>
        </p:xfrm>
        <a:graphic>
          <a:graphicData uri="http://schemas.openxmlformats.org/drawingml/2006/table">
            <a:tbl>
              <a:tblPr firstRow="1" bandRow="1">
                <a:tableStyleId>{D113A9D2-9D6B-4929-AA2D-F23B5EE8CBE7}</a:tableStyleId>
              </a:tblPr>
              <a:tblGrid>
                <a:gridCol w="1618156">
                  <a:extLst>
                    <a:ext uri="{9D8B030D-6E8A-4147-A177-3AD203B41FA5}">
                      <a16:colId xmlns:a16="http://schemas.microsoft.com/office/drawing/2014/main" val="20000"/>
                    </a:ext>
                  </a:extLst>
                </a:gridCol>
                <a:gridCol w="1151327">
                  <a:extLst>
                    <a:ext uri="{9D8B030D-6E8A-4147-A177-3AD203B41FA5}">
                      <a16:colId xmlns:a16="http://schemas.microsoft.com/office/drawing/2014/main" val="20001"/>
                    </a:ext>
                  </a:extLst>
                </a:gridCol>
                <a:gridCol w="1151327">
                  <a:extLst>
                    <a:ext uri="{9D8B030D-6E8A-4147-A177-3AD203B41FA5}">
                      <a16:colId xmlns:a16="http://schemas.microsoft.com/office/drawing/2014/main" val="20002"/>
                    </a:ext>
                  </a:extLst>
                </a:gridCol>
                <a:gridCol w="1436712">
                  <a:extLst>
                    <a:ext uri="{9D8B030D-6E8A-4147-A177-3AD203B41FA5}">
                      <a16:colId xmlns:a16="http://schemas.microsoft.com/office/drawing/2014/main" val="20003"/>
                    </a:ext>
                  </a:extLst>
                </a:gridCol>
                <a:gridCol w="1583893">
                  <a:extLst>
                    <a:ext uri="{9D8B030D-6E8A-4147-A177-3AD203B41FA5}">
                      <a16:colId xmlns:a16="http://schemas.microsoft.com/office/drawing/2014/main" val="20004"/>
                    </a:ext>
                  </a:extLst>
                </a:gridCol>
              </a:tblGrid>
              <a:tr h="277793">
                <a:tc>
                  <a:txBody>
                    <a:bodyPr/>
                    <a:lstStyle/>
                    <a:p>
                      <a:endParaRPr lang="en-US" sz="1000" b="0" dirty="0"/>
                    </a:p>
                  </a:txBody>
                  <a:tcPr marL="68580" marR="68580" marT="34290" marB="34290">
                    <a:lnL w="9525" cap="rnd" cmpd="sng" algn="ctr">
                      <a:noFill/>
                      <a:prstDash val="solid"/>
                    </a:lnL>
                    <a:lnR w="12700" cap="flat" cmpd="sng" algn="ctr">
                      <a:solidFill>
                        <a:schemeClr val="tx1"/>
                      </a:solidFill>
                      <a:prstDash val="solid"/>
                      <a:round/>
                      <a:headEnd type="none" w="med" len="med"/>
                      <a:tailEnd type="none" w="med" len="med"/>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00" b="0" dirty="0" smtClean="0"/>
                        <a:t>thermclint</a:t>
                      </a:r>
                      <a:endParaRPr lang="en-US" sz="1000" b="0" dirty="0"/>
                    </a:p>
                  </a:txBody>
                  <a:tcPr marL="68580" marR="68580" marT="34290" marB="34290">
                    <a:lnL w="12700" cap="flat" cmpd="sng" algn="ctr">
                      <a:solidFill>
                        <a:schemeClr val="tx1"/>
                      </a:solidFill>
                      <a:prstDash val="solid"/>
                      <a:round/>
                      <a:headEnd type="none" w="med" len="med"/>
                      <a:tailEnd type="none" w="med" len="med"/>
                    </a:lnL>
                    <a:lnR>
                      <a:noFill/>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00" b="0" smtClean="0"/>
                        <a:t>thermtrump</a:t>
                      </a:r>
                      <a:endParaRPr lang="en-US" sz="1000" b="0" dirty="0"/>
                    </a:p>
                  </a:txBody>
                  <a:tcPr marL="68580" marR="68580" marT="34290" marB="34290">
                    <a:lnL>
                      <a:noFill/>
                    </a:lnL>
                    <a:lnR>
                      <a:noFill/>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00" b="0" dirty="0" smtClean="0"/>
                        <a:t>thermotherclint</a:t>
                      </a:r>
                      <a:endParaRPr lang="en-US" sz="1000" b="0" dirty="0"/>
                    </a:p>
                  </a:txBody>
                  <a:tcPr marL="68580" marR="68580" marT="34290" marB="34290">
                    <a:lnL>
                      <a:noFill/>
                    </a:lnL>
                    <a:lnR>
                      <a:noFill/>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00" b="0" dirty="0" smtClean="0"/>
                        <a:t>thermothertrump</a:t>
                      </a:r>
                      <a:endParaRPr lang="en-US" sz="1000" b="0" dirty="0"/>
                    </a:p>
                  </a:txBody>
                  <a:tcPr marL="68580" marR="68580" marT="34290" marB="34290">
                    <a:lnL>
                      <a:noFill/>
                    </a:lnL>
                    <a:lnR w="9525" cap="rnd" cmpd="sng" algn="ctr">
                      <a:noFill/>
                      <a:prstDash val="solid"/>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77793">
                <a:tc>
                  <a:txBody>
                    <a:bodyPr/>
                    <a:lstStyle/>
                    <a:p>
                      <a:r>
                        <a:rPr lang="en-US" sz="1000" b="0" dirty="0" smtClean="0"/>
                        <a:t>thermclint</a:t>
                      </a:r>
                      <a:endParaRPr lang="en-US" sz="1000" b="0" dirty="0"/>
                    </a:p>
                  </a:txBody>
                  <a:tcPr marL="68580" marR="68580" marT="34290" marB="34290">
                    <a:lnL w="9525" cap="rnd" cmpd="sng" algn="ctr">
                      <a:no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r>
                        <a:rPr lang="en-US" sz="1000" b="0" dirty="0" smtClean="0"/>
                        <a:t>1</a:t>
                      </a:r>
                      <a:endParaRPr lang="en-US" sz="1000" b="0" dirty="0"/>
                    </a:p>
                  </a:txBody>
                  <a:tcPr marL="68580" marR="68580" marT="34290" marB="34290">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endParaRPr lang="en-US" sz="1000" b="0" dirty="0"/>
                    </a:p>
                  </a:txBody>
                  <a:tcPr marL="68580" marR="68580" marT="34290" marB="3429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endParaRPr lang="en-US" sz="1000" b="0" dirty="0"/>
                    </a:p>
                  </a:txBody>
                  <a:tcPr marL="68580" marR="68580" marT="34290" marB="3429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endParaRPr lang="en-US" sz="1000" b="0" dirty="0"/>
                    </a:p>
                  </a:txBody>
                  <a:tcPr marL="68580" marR="68580" marT="34290" marB="34290">
                    <a:lnL>
                      <a:noFill/>
                    </a:lnL>
                    <a:lnR w="9525" cap="rnd" cmpd="sng" algn="ctr">
                      <a:noFill/>
                      <a:prstDash val="soli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77793">
                <a:tc>
                  <a:txBody>
                    <a:bodyPr/>
                    <a:lstStyle/>
                    <a:p>
                      <a:r>
                        <a:rPr lang="en-US" sz="1000" b="0" dirty="0" smtClean="0"/>
                        <a:t>thermtrump</a:t>
                      </a:r>
                      <a:endParaRPr lang="en-US" sz="1000" b="0" dirty="0"/>
                    </a:p>
                  </a:txBody>
                  <a:tcPr marL="68580" marR="68580" marT="34290" marB="34290">
                    <a:lnL w="9525" cap="rnd" cmpd="sng" algn="ctr">
                      <a:noFill/>
                      <a:prstDash val="soli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1000" b="0" dirty="0" smtClean="0"/>
                        <a:t>-0.624</a:t>
                      </a:r>
                      <a:endParaRPr lang="en-US" sz="1000" b="0" dirty="0"/>
                    </a:p>
                  </a:txBody>
                  <a:tcPr marL="68580" marR="68580" marT="34290" marB="34290">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r>
                        <a:rPr lang="en-US" sz="1000" b="0" dirty="0" smtClean="0"/>
                        <a:t>1</a:t>
                      </a:r>
                      <a:endParaRPr lang="en-US" sz="1000" b="0" dirty="0"/>
                    </a:p>
                  </a:txBody>
                  <a:tcPr marL="68580" marR="68580" marT="34290" marB="34290">
                    <a:lnL>
                      <a:noFill/>
                    </a:lnL>
                    <a:lnR>
                      <a:noFill/>
                    </a:lnR>
                    <a:lnT>
                      <a:noFill/>
                    </a:lnT>
                    <a:lnB>
                      <a:noFill/>
                    </a:lnB>
                    <a:lnTlToBr w="12700" cmpd="sng">
                      <a:noFill/>
                      <a:prstDash val="solid"/>
                    </a:lnTlToBr>
                    <a:lnBlToTr w="12700" cmpd="sng">
                      <a:noFill/>
                      <a:prstDash val="solid"/>
                    </a:lnBlToTr>
                  </a:tcPr>
                </a:tc>
                <a:tc>
                  <a:txBody>
                    <a:bodyPr/>
                    <a:lstStyle/>
                    <a:p>
                      <a:endParaRPr lang="en-US" sz="1000" b="0"/>
                    </a:p>
                  </a:txBody>
                  <a:tcPr marL="68580" marR="68580" marT="34290" marB="34290">
                    <a:lnL>
                      <a:noFill/>
                    </a:lnL>
                    <a:lnR>
                      <a:noFill/>
                    </a:lnR>
                    <a:lnT>
                      <a:noFill/>
                    </a:lnT>
                    <a:lnB>
                      <a:noFill/>
                    </a:lnB>
                    <a:lnTlToBr w="12700" cmpd="sng">
                      <a:noFill/>
                      <a:prstDash val="solid"/>
                    </a:lnTlToBr>
                    <a:lnBlToTr w="12700" cmpd="sng">
                      <a:noFill/>
                      <a:prstDash val="solid"/>
                    </a:lnBlToTr>
                  </a:tcPr>
                </a:tc>
                <a:tc>
                  <a:txBody>
                    <a:bodyPr/>
                    <a:lstStyle/>
                    <a:p>
                      <a:endParaRPr lang="en-US" sz="1000" b="0"/>
                    </a:p>
                  </a:txBody>
                  <a:tcPr marL="68580" marR="68580" marT="34290" marB="34290">
                    <a:lnL>
                      <a:noFill/>
                    </a:lnL>
                    <a:lnR w="9525" cap="rnd" cmpd="sng" algn="ctr">
                      <a:noFill/>
                      <a:prstDash val="soli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77793">
                <a:tc>
                  <a:txBody>
                    <a:bodyPr/>
                    <a:lstStyle/>
                    <a:p>
                      <a:r>
                        <a:rPr lang="en-US" sz="1000" b="0" dirty="0" smtClean="0"/>
                        <a:t>thermotherclint</a:t>
                      </a:r>
                      <a:endParaRPr lang="en-US" sz="1000" b="0" dirty="0"/>
                    </a:p>
                  </a:txBody>
                  <a:tcPr marL="68580" marR="68580" marT="34290" marB="34290">
                    <a:lnL w="9525" cap="rnd" cmpd="sng" algn="ctr">
                      <a:noFill/>
                      <a:prstDash val="soli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1000" b="0" dirty="0" smtClean="0"/>
                        <a:t>0.763</a:t>
                      </a:r>
                      <a:endParaRPr lang="en-US" sz="1000" b="0" dirty="0"/>
                    </a:p>
                  </a:txBody>
                  <a:tcPr marL="68580" marR="68580" marT="34290" marB="34290">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r>
                        <a:rPr lang="en-US" sz="1000" b="0" dirty="0" smtClean="0"/>
                        <a:t>-0.541</a:t>
                      </a:r>
                      <a:endParaRPr lang="en-US" sz="1000" b="0" dirty="0"/>
                    </a:p>
                  </a:txBody>
                  <a:tcPr marL="68580" marR="68580" marT="34290" marB="34290">
                    <a:lnL>
                      <a:noFill/>
                    </a:lnL>
                    <a:lnR>
                      <a:noFill/>
                    </a:lnR>
                    <a:lnT>
                      <a:noFill/>
                    </a:lnT>
                    <a:lnB>
                      <a:noFill/>
                    </a:lnB>
                    <a:lnTlToBr w="12700" cmpd="sng">
                      <a:noFill/>
                      <a:prstDash val="solid"/>
                    </a:lnTlToBr>
                    <a:lnBlToTr w="12700" cmpd="sng">
                      <a:noFill/>
                      <a:prstDash val="solid"/>
                    </a:lnBlToTr>
                  </a:tcPr>
                </a:tc>
                <a:tc>
                  <a:txBody>
                    <a:bodyPr/>
                    <a:lstStyle/>
                    <a:p>
                      <a:r>
                        <a:rPr lang="en-US" sz="1000" b="0" dirty="0" smtClean="0"/>
                        <a:t>1</a:t>
                      </a:r>
                      <a:endParaRPr lang="en-US" sz="1000" b="0" dirty="0"/>
                    </a:p>
                  </a:txBody>
                  <a:tcPr marL="68580" marR="68580" marT="34290" marB="34290">
                    <a:lnL>
                      <a:noFill/>
                    </a:lnL>
                    <a:lnR>
                      <a:noFill/>
                    </a:lnR>
                    <a:lnT>
                      <a:noFill/>
                    </a:lnT>
                    <a:lnB>
                      <a:noFill/>
                    </a:lnB>
                    <a:lnTlToBr w="12700" cmpd="sng">
                      <a:noFill/>
                      <a:prstDash val="solid"/>
                    </a:lnTlToBr>
                    <a:lnBlToTr w="12700" cmpd="sng">
                      <a:noFill/>
                      <a:prstDash val="solid"/>
                    </a:lnBlToTr>
                  </a:tcPr>
                </a:tc>
                <a:tc>
                  <a:txBody>
                    <a:bodyPr/>
                    <a:lstStyle/>
                    <a:p>
                      <a:endParaRPr lang="en-US" sz="1000" b="0"/>
                    </a:p>
                  </a:txBody>
                  <a:tcPr marL="68580" marR="68580" marT="34290" marB="34290">
                    <a:lnL>
                      <a:noFill/>
                    </a:lnL>
                    <a:lnR w="9525" cap="rnd" cmpd="sng" algn="ctr">
                      <a:noFill/>
                      <a:prstDash val="soli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77793">
                <a:tc>
                  <a:txBody>
                    <a:bodyPr/>
                    <a:lstStyle/>
                    <a:p>
                      <a:r>
                        <a:rPr lang="en-US" sz="1000" b="0" smtClean="0"/>
                        <a:t>thermothertrump</a:t>
                      </a:r>
                      <a:endParaRPr lang="en-US" sz="1000" b="0" dirty="0"/>
                    </a:p>
                  </a:txBody>
                  <a:tcPr marL="68580" marR="68580" marT="34290" marB="34290">
                    <a:lnL w="9525" cap="rnd" cmpd="sng" algn="ctr">
                      <a:noFill/>
                      <a:prstDash val="solid"/>
                    </a:lnL>
                    <a:lnR w="12700" cap="flat" cmpd="sng" algn="ctr">
                      <a:solidFill>
                        <a:schemeClr val="tx1"/>
                      </a:solidFill>
                      <a:prstDash val="solid"/>
                      <a:round/>
                      <a:headEnd type="none" w="med" len="med"/>
                      <a:tailEnd type="none" w="med" len="med"/>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-0.598</a:t>
                      </a:r>
                      <a:endParaRPr lang="en-US" sz="1000" b="0" dirty="0"/>
                    </a:p>
                  </a:txBody>
                  <a:tcPr marL="68580" marR="68580" marT="34290" marB="34290">
                    <a:lnL w="12700" cap="flat" cmpd="sng" algn="ctr">
                      <a:solidFill>
                        <a:schemeClr val="tx1"/>
                      </a:solidFill>
                      <a:prstDash val="solid"/>
                      <a:round/>
                      <a:headEnd type="none" w="med" len="med"/>
                      <a:tailEnd type="none" w="med" len="med"/>
                    </a:lnL>
                    <a:lnR>
                      <a:noFill/>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0.859</a:t>
                      </a:r>
                      <a:endParaRPr lang="en-US" sz="1000" b="0" dirty="0"/>
                    </a:p>
                  </a:txBody>
                  <a:tcPr marL="68580" marR="68580" marT="34290" marB="34290">
                    <a:lnL>
                      <a:noFill/>
                    </a:lnL>
                    <a:lnR>
                      <a:noFill/>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-0.466</a:t>
                      </a:r>
                      <a:endParaRPr lang="en-US" sz="1000" b="0" dirty="0"/>
                    </a:p>
                  </a:txBody>
                  <a:tcPr marL="68580" marR="68580" marT="34290" marB="34290">
                    <a:lnL>
                      <a:noFill/>
                    </a:lnL>
                    <a:lnR>
                      <a:noFill/>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1</a:t>
                      </a:r>
                      <a:endParaRPr lang="en-US" sz="1000" b="0" dirty="0"/>
                    </a:p>
                  </a:txBody>
                  <a:tcPr marL="68580" marR="68580" marT="34290" marB="34290">
                    <a:lnL>
                      <a:noFill/>
                    </a:lnL>
                    <a:lnR w="9525" cap="rnd" cmpd="sng" algn="ctr">
                      <a:noFill/>
                      <a:prstDash val="solid"/>
                    </a:lnR>
                    <a:lnT>
                      <a:noFill/>
                    </a:lnT>
                    <a:lnB w="9525" cap="rnd"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graphicFrame>
        <p:nvGraphicFramePr>
          <p:cNvPr id="5" name="Table 4"/>
          <p:cNvGraphicFramePr>
            <a:graphicFrameLocks noGrp="1"/>
          </p:cNvGraphicFramePr>
          <p:nvPr>
            <p:extLst/>
          </p:nvPr>
        </p:nvGraphicFramePr>
        <p:xfrm>
          <a:off x="950770" y="3333509"/>
          <a:ext cx="6941418" cy="1578210"/>
        </p:xfrm>
        <a:graphic>
          <a:graphicData uri="http://schemas.openxmlformats.org/drawingml/2006/table">
            <a:tbl>
              <a:tblPr firstRow="1" bandRow="1">
                <a:tableStyleId>{D113A9D2-9D6B-4929-AA2D-F23B5EE8CBE7}</a:tableStyleId>
              </a:tblPr>
              <a:tblGrid>
                <a:gridCol w="1293959">
                  <a:extLst>
                    <a:ext uri="{9D8B030D-6E8A-4147-A177-3AD203B41FA5}">
                      <a16:colId xmlns:a16="http://schemas.microsoft.com/office/drawing/2014/main" val="20000"/>
                    </a:ext>
                  </a:extLst>
                </a:gridCol>
                <a:gridCol w="973856">
                  <a:extLst>
                    <a:ext uri="{9D8B030D-6E8A-4147-A177-3AD203B41FA5}">
                      <a16:colId xmlns:a16="http://schemas.microsoft.com/office/drawing/2014/main" val="20001"/>
                    </a:ext>
                  </a:extLst>
                </a:gridCol>
                <a:gridCol w="1157651">
                  <a:extLst>
                    <a:ext uri="{9D8B030D-6E8A-4147-A177-3AD203B41FA5}">
                      <a16:colId xmlns:a16="http://schemas.microsoft.com/office/drawing/2014/main" val="20002"/>
                    </a:ext>
                  </a:extLst>
                </a:gridCol>
                <a:gridCol w="1097060">
                  <a:extLst>
                    <a:ext uri="{9D8B030D-6E8A-4147-A177-3AD203B41FA5}">
                      <a16:colId xmlns:a16="http://schemas.microsoft.com/office/drawing/2014/main" val="20003"/>
                    </a:ext>
                  </a:extLst>
                </a:gridCol>
                <a:gridCol w="1209446">
                  <a:extLst>
                    <a:ext uri="{9D8B030D-6E8A-4147-A177-3AD203B41FA5}">
                      <a16:colId xmlns:a16="http://schemas.microsoft.com/office/drawing/2014/main" val="20004"/>
                    </a:ext>
                  </a:extLst>
                </a:gridCol>
                <a:gridCol w="1209446">
                  <a:extLst>
                    <a:ext uri="{9D8B030D-6E8A-4147-A177-3AD203B41FA5}">
                      <a16:colId xmlns:a16="http://schemas.microsoft.com/office/drawing/2014/main" val="20005"/>
                    </a:ext>
                  </a:extLst>
                </a:gridCol>
              </a:tblGrid>
              <a:tr h="263035">
                <a:tc>
                  <a:txBody>
                    <a:bodyPr/>
                    <a:lstStyle/>
                    <a:p>
                      <a:endParaRPr lang="en-US" sz="1000" b="0" dirty="0"/>
                    </a:p>
                  </a:txBody>
                  <a:tcPr marL="68580" marR="68580" marT="34290" marB="34290">
                    <a:lnL w="9525" cap="rnd" cmpd="sng" algn="ctr">
                      <a:noFill/>
                      <a:prstDash val="solid"/>
                    </a:lnL>
                    <a:lnR w="12700" cap="flat" cmpd="sng" algn="ctr">
                      <a:solidFill>
                        <a:schemeClr val="tx1"/>
                      </a:solidFill>
                      <a:prstDash val="solid"/>
                      <a:round/>
                      <a:headEnd type="none" w="med" len="med"/>
                      <a:tailEnd type="none" w="med" len="med"/>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00" b="0" dirty="0" smtClean="0"/>
                        <a:t>thermclint</a:t>
                      </a:r>
                      <a:endParaRPr lang="en-US" sz="1000" b="0" dirty="0"/>
                    </a:p>
                  </a:txBody>
                  <a:tcPr marL="68580" marR="68580" marT="34290" marB="34290">
                    <a:lnL w="12700" cap="flat" cmpd="sng" algn="ctr">
                      <a:solidFill>
                        <a:schemeClr val="tx1"/>
                      </a:solidFill>
                      <a:prstDash val="solid"/>
                      <a:round/>
                      <a:headEnd type="none" w="med" len="med"/>
                      <a:tailEnd type="none" w="med" len="med"/>
                    </a:lnL>
                    <a:lnR>
                      <a:noFill/>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00" b="0" smtClean="0"/>
                        <a:t>thermtrump</a:t>
                      </a:r>
                      <a:endParaRPr lang="en-US" sz="1000" b="0" dirty="0"/>
                    </a:p>
                  </a:txBody>
                  <a:tcPr marL="68580" marR="68580" marT="34290" marB="34290">
                    <a:lnL>
                      <a:noFill/>
                    </a:lnL>
                    <a:lnR>
                      <a:noFill/>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00" b="0" dirty="0" smtClean="0"/>
                        <a:t>CNN</a:t>
                      </a:r>
                      <a:endParaRPr lang="en-US" sz="1000" b="0" dirty="0"/>
                    </a:p>
                  </a:txBody>
                  <a:tcPr marL="68580" marR="68580" marT="34290" marB="34290">
                    <a:lnL>
                      <a:noFill/>
                    </a:lnL>
                    <a:lnR>
                      <a:noFill/>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00" b="0" dirty="0" smtClean="0"/>
                        <a:t>MSNBC</a:t>
                      </a:r>
                      <a:endParaRPr lang="en-US" sz="1000" b="0" dirty="0"/>
                    </a:p>
                  </a:txBody>
                  <a:tcPr marL="68580" marR="68580" marT="34290" marB="34290">
                    <a:lnL>
                      <a:noFill/>
                    </a:lnL>
                    <a:lnR w="9525" cap="rnd" cmpd="sng" algn="ctr">
                      <a:noFill/>
                      <a:prstDash val="solid"/>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00" b="0" dirty="0" smtClean="0"/>
                        <a:t>Fox News</a:t>
                      </a:r>
                      <a:endParaRPr lang="en-US" sz="1000" b="0" dirty="0"/>
                    </a:p>
                  </a:txBody>
                  <a:tcPr marL="68580" marR="68580" marT="34290" marB="34290">
                    <a:lnL>
                      <a:noFill/>
                    </a:lnL>
                    <a:lnR w="9525" cap="rnd" cmpd="sng" algn="ctr">
                      <a:noFill/>
                      <a:prstDash val="solid"/>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63035">
                <a:tc>
                  <a:txBody>
                    <a:bodyPr/>
                    <a:lstStyle/>
                    <a:p>
                      <a:r>
                        <a:rPr lang="en-US" sz="1000" b="0" dirty="0" smtClean="0"/>
                        <a:t>thermclint</a:t>
                      </a:r>
                      <a:endParaRPr lang="en-US" sz="1000" b="0" dirty="0"/>
                    </a:p>
                  </a:txBody>
                  <a:tcPr marL="68580" marR="68580" marT="34290" marB="34290">
                    <a:lnL w="9525" cap="rnd" cmpd="sng" algn="ctr">
                      <a:no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r>
                        <a:rPr lang="en-US" sz="1000" b="0" dirty="0" smtClean="0"/>
                        <a:t>1</a:t>
                      </a:r>
                      <a:endParaRPr lang="en-US" sz="1000" b="0" dirty="0"/>
                    </a:p>
                  </a:txBody>
                  <a:tcPr marL="68580" marR="68580" marT="34290" marB="34290">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endParaRPr lang="en-US" sz="1000" b="0" dirty="0"/>
                    </a:p>
                  </a:txBody>
                  <a:tcPr marL="68580" marR="68580" marT="34290" marB="3429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endParaRPr lang="en-US" sz="1000" b="0" dirty="0"/>
                    </a:p>
                  </a:txBody>
                  <a:tcPr marL="68580" marR="68580" marT="34290" marB="3429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endParaRPr lang="en-US" sz="1000" b="0" dirty="0"/>
                    </a:p>
                  </a:txBody>
                  <a:tcPr marL="68580" marR="68580" marT="34290" marB="34290">
                    <a:lnL>
                      <a:noFill/>
                    </a:lnL>
                    <a:lnR w="9525" cap="rnd" cmpd="sng" algn="ctr">
                      <a:noFill/>
                      <a:prstDash val="soli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endParaRPr lang="en-US" sz="1000" b="0" dirty="0"/>
                    </a:p>
                  </a:txBody>
                  <a:tcPr marL="68580" marR="68580" marT="34290" marB="34290">
                    <a:lnL>
                      <a:noFill/>
                    </a:lnL>
                    <a:lnR w="9525" cap="rnd" cmpd="sng" algn="ctr">
                      <a:noFill/>
                      <a:prstDash val="soli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63035">
                <a:tc>
                  <a:txBody>
                    <a:bodyPr/>
                    <a:lstStyle/>
                    <a:p>
                      <a:r>
                        <a:rPr lang="en-US" sz="1000" b="0" dirty="0" smtClean="0"/>
                        <a:t>thermtrump</a:t>
                      </a:r>
                      <a:endParaRPr lang="en-US" sz="1000" b="0" dirty="0"/>
                    </a:p>
                  </a:txBody>
                  <a:tcPr marL="68580" marR="68580" marT="34290" marB="34290">
                    <a:lnL w="9525" cap="rnd" cmpd="sng" algn="ctr">
                      <a:noFill/>
                      <a:prstDash val="soli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1000" b="0" dirty="0" smtClean="0"/>
                        <a:t>-0.628</a:t>
                      </a:r>
                      <a:endParaRPr lang="en-US" sz="1000" b="0" dirty="0"/>
                    </a:p>
                  </a:txBody>
                  <a:tcPr marL="68580" marR="68580" marT="34290" marB="34290">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r>
                        <a:rPr lang="en-US" sz="1000" b="0" dirty="0" smtClean="0"/>
                        <a:t>1</a:t>
                      </a:r>
                      <a:endParaRPr lang="en-US" sz="1000" b="0" dirty="0"/>
                    </a:p>
                  </a:txBody>
                  <a:tcPr marL="68580" marR="68580" marT="34290" marB="34290">
                    <a:lnL>
                      <a:noFill/>
                    </a:lnL>
                    <a:lnR>
                      <a:noFill/>
                    </a:lnR>
                    <a:lnT>
                      <a:noFill/>
                    </a:lnT>
                    <a:lnB>
                      <a:noFill/>
                    </a:lnB>
                    <a:lnTlToBr w="12700" cmpd="sng">
                      <a:noFill/>
                      <a:prstDash val="solid"/>
                    </a:lnTlToBr>
                    <a:lnBlToTr w="12700" cmpd="sng">
                      <a:noFill/>
                      <a:prstDash val="solid"/>
                    </a:lnBlToTr>
                  </a:tcPr>
                </a:tc>
                <a:tc>
                  <a:txBody>
                    <a:bodyPr/>
                    <a:lstStyle/>
                    <a:p>
                      <a:endParaRPr lang="en-US" sz="1000" b="0"/>
                    </a:p>
                  </a:txBody>
                  <a:tcPr marL="68580" marR="68580" marT="34290" marB="34290">
                    <a:lnL>
                      <a:noFill/>
                    </a:lnL>
                    <a:lnR>
                      <a:noFill/>
                    </a:lnR>
                    <a:lnT>
                      <a:noFill/>
                    </a:lnT>
                    <a:lnB>
                      <a:noFill/>
                    </a:lnB>
                    <a:lnTlToBr w="12700" cmpd="sng">
                      <a:noFill/>
                      <a:prstDash val="solid"/>
                    </a:lnTlToBr>
                    <a:lnBlToTr w="12700" cmpd="sng">
                      <a:noFill/>
                      <a:prstDash val="solid"/>
                    </a:lnBlToTr>
                  </a:tcPr>
                </a:tc>
                <a:tc>
                  <a:txBody>
                    <a:bodyPr/>
                    <a:lstStyle/>
                    <a:p>
                      <a:endParaRPr lang="en-US" sz="1000" b="0" dirty="0"/>
                    </a:p>
                  </a:txBody>
                  <a:tcPr marL="68580" marR="68580" marT="34290" marB="34290">
                    <a:lnL>
                      <a:noFill/>
                    </a:lnL>
                    <a:lnR w="9525" cap="rnd" cmpd="sng" algn="ctr">
                      <a:noFill/>
                      <a:prstDash val="solid"/>
                    </a:lnR>
                    <a:lnT>
                      <a:noFill/>
                    </a:lnT>
                    <a:lnB>
                      <a:noFill/>
                    </a:lnB>
                    <a:lnTlToBr w="12700" cmpd="sng">
                      <a:noFill/>
                      <a:prstDash val="solid"/>
                    </a:lnTlToBr>
                    <a:lnBlToTr w="12700" cmpd="sng">
                      <a:noFill/>
                      <a:prstDash val="solid"/>
                    </a:lnBlToTr>
                  </a:tcPr>
                </a:tc>
                <a:tc>
                  <a:txBody>
                    <a:bodyPr/>
                    <a:lstStyle/>
                    <a:p>
                      <a:endParaRPr lang="en-US" sz="1000" b="0"/>
                    </a:p>
                  </a:txBody>
                  <a:tcPr marL="68580" marR="68580" marT="34290" marB="34290">
                    <a:lnL>
                      <a:noFill/>
                    </a:lnL>
                    <a:lnR w="9525" cap="rnd" cmpd="sng" algn="ctr">
                      <a:noFill/>
                      <a:prstDash val="soli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63035">
                <a:tc>
                  <a:txBody>
                    <a:bodyPr/>
                    <a:lstStyle/>
                    <a:p>
                      <a:r>
                        <a:rPr lang="en-US" sz="1000" b="0" dirty="0" smtClean="0"/>
                        <a:t>CNN</a:t>
                      </a:r>
                      <a:endParaRPr lang="en-US" sz="1000" b="0" dirty="0"/>
                    </a:p>
                  </a:txBody>
                  <a:tcPr marL="68580" marR="68580" marT="34290" marB="34290">
                    <a:lnL w="9525" cap="rnd" cmpd="sng" algn="ctr">
                      <a:noFill/>
                      <a:prstDash val="soli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sz="1000" b="0" dirty="0" smtClean="0"/>
                        <a:t>0.254</a:t>
                      </a:r>
                      <a:endParaRPr lang="en-US" sz="1000" b="0" dirty="0"/>
                    </a:p>
                  </a:txBody>
                  <a:tcPr marL="68580" marR="68580" marT="34290" marB="34290">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r>
                        <a:rPr lang="en-US" sz="1000" b="0" dirty="0" smtClean="0"/>
                        <a:t>-0.224</a:t>
                      </a:r>
                      <a:endParaRPr lang="en-US" sz="1000" b="0" dirty="0"/>
                    </a:p>
                  </a:txBody>
                  <a:tcPr marL="68580" marR="68580" marT="34290" marB="34290">
                    <a:lnL>
                      <a:noFill/>
                    </a:lnL>
                    <a:lnR>
                      <a:noFill/>
                    </a:lnR>
                    <a:lnT>
                      <a:noFill/>
                    </a:lnT>
                    <a:lnB>
                      <a:noFill/>
                    </a:lnB>
                    <a:lnTlToBr w="12700" cmpd="sng">
                      <a:noFill/>
                      <a:prstDash val="solid"/>
                    </a:lnTlToBr>
                    <a:lnBlToTr w="12700" cmpd="sng">
                      <a:noFill/>
                      <a:prstDash val="solid"/>
                    </a:lnBlToTr>
                  </a:tcPr>
                </a:tc>
                <a:tc>
                  <a:txBody>
                    <a:bodyPr/>
                    <a:lstStyle/>
                    <a:p>
                      <a:r>
                        <a:rPr lang="en-US" sz="1000" b="0" dirty="0" smtClean="0"/>
                        <a:t>1</a:t>
                      </a:r>
                      <a:endParaRPr lang="en-US" sz="1000" b="0" dirty="0"/>
                    </a:p>
                  </a:txBody>
                  <a:tcPr marL="68580" marR="68580" marT="34290" marB="34290">
                    <a:lnL>
                      <a:noFill/>
                    </a:lnL>
                    <a:lnR>
                      <a:noFill/>
                    </a:lnR>
                    <a:lnT>
                      <a:noFill/>
                    </a:lnT>
                    <a:lnB>
                      <a:noFill/>
                    </a:lnB>
                    <a:lnTlToBr w="12700" cmpd="sng">
                      <a:noFill/>
                      <a:prstDash val="solid"/>
                    </a:lnTlToBr>
                    <a:lnBlToTr w="12700" cmpd="sng">
                      <a:noFill/>
                      <a:prstDash val="solid"/>
                    </a:lnBlToTr>
                  </a:tcPr>
                </a:tc>
                <a:tc>
                  <a:txBody>
                    <a:bodyPr/>
                    <a:lstStyle/>
                    <a:p>
                      <a:endParaRPr lang="en-US" sz="1000" b="0" dirty="0"/>
                    </a:p>
                  </a:txBody>
                  <a:tcPr marL="68580" marR="68580" marT="34290" marB="34290">
                    <a:lnL>
                      <a:noFill/>
                    </a:lnL>
                    <a:lnR w="9525" cap="rnd" cmpd="sng" algn="ctr">
                      <a:noFill/>
                      <a:prstDash val="solid"/>
                    </a:lnR>
                    <a:lnT>
                      <a:noFill/>
                    </a:lnT>
                    <a:lnB>
                      <a:noFill/>
                    </a:lnB>
                    <a:lnTlToBr w="12700" cmpd="sng">
                      <a:noFill/>
                      <a:prstDash val="solid"/>
                    </a:lnTlToBr>
                    <a:lnBlToTr w="12700" cmpd="sng">
                      <a:noFill/>
                      <a:prstDash val="solid"/>
                    </a:lnBlToTr>
                  </a:tcPr>
                </a:tc>
                <a:tc>
                  <a:txBody>
                    <a:bodyPr/>
                    <a:lstStyle/>
                    <a:p>
                      <a:endParaRPr lang="en-US" sz="1000" b="0"/>
                    </a:p>
                  </a:txBody>
                  <a:tcPr marL="68580" marR="68580" marT="34290" marB="34290">
                    <a:lnL>
                      <a:noFill/>
                    </a:lnL>
                    <a:lnR w="9525" cap="rnd" cmpd="sng" algn="ctr">
                      <a:noFill/>
                      <a:prstDash val="soli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63035">
                <a:tc>
                  <a:txBody>
                    <a:bodyPr/>
                    <a:lstStyle/>
                    <a:p>
                      <a:r>
                        <a:rPr lang="en-US" sz="1000" b="0" dirty="0" smtClean="0"/>
                        <a:t>MSNBC</a:t>
                      </a:r>
                      <a:endParaRPr lang="en-US" sz="1000" b="0" dirty="0"/>
                    </a:p>
                  </a:txBody>
                  <a:tcPr marL="68580" marR="68580" marT="34290" marB="34290">
                    <a:lnL w="9525" cap="rnd" cmpd="sng" algn="ctr">
                      <a:noFill/>
                      <a:prstDash val="solid"/>
                    </a:lnL>
                    <a:lnR w="12700" cap="flat" cmpd="sng" algn="ctr">
                      <a:solidFill>
                        <a:schemeClr val="tx1"/>
                      </a:solidFill>
                      <a:prstDash val="solid"/>
                      <a:round/>
                      <a:headEnd type="none" w="med" len="med"/>
                      <a:tailEnd type="none" w="med" len="med"/>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0.246</a:t>
                      </a:r>
                      <a:endParaRPr lang="en-US" sz="1000" b="0" dirty="0"/>
                    </a:p>
                  </a:txBody>
                  <a:tcPr marL="68580" marR="68580" marT="34290" marB="34290">
                    <a:lnL w="12700" cap="flat" cmpd="sng" algn="ctr">
                      <a:solidFill>
                        <a:schemeClr val="tx1"/>
                      </a:solidFill>
                      <a:prstDash val="solid"/>
                      <a:round/>
                      <a:headEnd type="none" w="med" len="med"/>
                      <a:tailEnd type="none" w="med" len="med"/>
                    </a:lnL>
                    <a:lnR>
                      <a:noFill/>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-0.227</a:t>
                      </a:r>
                      <a:endParaRPr lang="en-US" sz="1000" b="0" dirty="0"/>
                    </a:p>
                  </a:txBody>
                  <a:tcPr marL="68580" marR="68580" marT="34290" marB="34290">
                    <a:lnL>
                      <a:noFill/>
                    </a:lnL>
                    <a:lnR>
                      <a:noFill/>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0.415</a:t>
                      </a:r>
                      <a:endParaRPr lang="en-US" sz="1000" b="0" dirty="0"/>
                    </a:p>
                  </a:txBody>
                  <a:tcPr marL="68580" marR="68580" marT="34290" marB="34290">
                    <a:lnL>
                      <a:noFill/>
                    </a:lnL>
                    <a:lnR>
                      <a:noFill/>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1</a:t>
                      </a:r>
                      <a:endParaRPr lang="en-US" sz="1000" b="0" dirty="0"/>
                    </a:p>
                  </a:txBody>
                  <a:tcPr marL="68580" marR="68580" marT="34290" marB="34290">
                    <a:lnL>
                      <a:noFill/>
                    </a:lnL>
                    <a:lnR w="9525" cap="rnd" cmpd="sng" algn="ctr">
                      <a:noFill/>
                      <a:prstDash val="solid"/>
                    </a:lnR>
                    <a:lnT>
                      <a:noFill/>
                    </a:lnT>
                    <a:lnB w="9525" cap="rnd" cmpd="sng" algn="ctr">
                      <a:noFill/>
                      <a:prstDash val="solid"/>
                    </a:lnB>
                    <a:lnTlToBr w="12700" cmpd="sng">
                      <a:noFill/>
                      <a:prstDash val="solid"/>
                    </a:lnTlToBr>
                    <a:lnBlToTr w="12700" cmpd="sng">
                      <a:noFill/>
                      <a:prstDash val="solid"/>
                    </a:lnBlToTr>
                  </a:tcPr>
                </a:tc>
                <a:tc>
                  <a:txBody>
                    <a:bodyPr/>
                    <a:lstStyle/>
                    <a:p>
                      <a:endParaRPr lang="en-US" sz="1000" b="0" dirty="0"/>
                    </a:p>
                  </a:txBody>
                  <a:tcPr marL="68580" marR="68580" marT="34290" marB="34290">
                    <a:lnL>
                      <a:noFill/>
                    </a:lnL>
                    <a:lnR w="9525" cap="rnd" cmpd="sng" algn="ctr">
                      <a:noFill/>
                      <a:prstDash val="solid"/>
                    </a:lnR>
                    <a:lnT>
                      <a:noFill/>
                    </a:lnT>
                    <a:lnB w="9525" cap="rnd"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63035">
                <a:tc>
                  <a:txBody>
                    <a:bodyPr/>
                    <a:lstStyle/>
                    <a:p>
                      <a:r>
                        <a:rPr lang="en-US" sz="1000" b="0" dirty="0" smtClean="0"/>
                        <a:t>Fox News</a:t>
                      </a:r>
                      <a:endParaRPr lang="en-US" sz="1000" b="0" dirty="0"/>
                    </a:p>
                  </a:txBody>
                  <a:tcPr marL="68580" marR="68580" marT="34290" marB="34290">
                    <a:lnL w="9525" cap="rnd" cmpd="sng" algn="ctr">
                      <a:noFill/>
                      <a:prstDash val="solid"/>
                    </a:lnL>
                    <a:lnR w="12700" cap="flat" cmpd="sng" algn="ctr">
                      <a:solidFill>
                        <a:schemeClr val="tx1"/>
                      </a:solidFill>
                      <a:prstDash val="solid"/>
                      <a:round/>
                      <a:headEnd type="none" w="med" len="med"/>
                      <a:tailEnd type="none" w="med" len="med"/>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-0.403</a:t>
                      </a:r>
                      <a:endParaRPr lang="en-US" sz="1000" b="0" dirty="0"/>
                    </a:p>
                  </a:txBody>
                  <a:tcPr marL="68580" marR="68580" marT="34290" marB="34290">
                    <a:lnL w="12700" cap="flat" cmpd="sng" algn="ctr">
                      <a:solidFill>
                        <a:schemeClr val="tx1"/>
                      </a:solidFill>
                      <a:prstDash val="solid"/>
                      <a:round/>
                      <a:headEnd type="none" w="med" len="med"/>
                      <a:tailEnd type="none" w="med" len="med"/>
                    </a:lnL>
                    <a:lnR>
                      <a:noFill/>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0.502</a:t>
                      </a:r>
                      <a:endParaRPr lang="en-US" sz="1000" b="0" dirty="0"/>
                    </a:p>
                  </a:txBody>
                  <a:tcPr marL="68580" marR="68580" marT="34290" marB="34290">
                    <a:lnL>
                      <a:noFill/>
                    </a:lnL>
                    <a:lnR>
                      <a:noFill/>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0.0252</a:t>
                      </a:r>
                      <a:endParaRPr lang="en-US" sz="1000" b="0" dirty="0"/>
                    </a:p>
                  </a:txBody>
                  <a:tcPr marL="68580" marR="68580" marT="34290" marB="34290">
                    <a:lnL>
                      <a:noFill/>
                    </a:lnL>
                    <a:lnR>
                      <a:noFill/>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-0.0228</a:t>
                      </a:r>
                      <a:endParaRPr lang="en-US" sz="1000" b="0" dirty="0"/>
                    </a:p>
                  </a:txBody>
                  <a:tcPr marL="68580" marR="68580" marT="34290" marB="34290">
                    <a:lnL>
                      <a:noFill/>
                    </a:lnL>
                    <a:lnR w="9525" cap="rnd" cmpd="sng" algn="ctr">
                      <a:noFill/>
                      <a:prstDash val="solid"/>
                    </a:lnR>
                    <a:lnT>
                      <a:noFill/>
                    </a:lnT>
                    <a:lnB w="9525" cap="rnd" cmpd="sng" algn="ctr">
                      <a:noFill/>
                      <a:prstDash val="solid"/>
                    </a:lnB>
                    <a:lnTlToBr w="12700" cmpd="sng">
                      <a:noFill/>
                      <a:prstDash val="solid"/>
                    </a:lnTlToBr>
                    <a:lnBlToTr w="12700" cmpd="sng">
                      <a:noFill/>
                      <a:prstDash val="solid"/>
                    </a:lnBlToTr>
                  </a:tcPr>
                </a:tc>
                <a:tc>
                  <a:txBody>
                    <a:bodyPr/>
                    <a:lstStyle/>
                    <a:p>
                      <a:r>
                        <a:rPr lang="en-US" sz="1000" b="0" dirty="0" smtClean="0"/>
                        <a:t>1</a:t>
                      </a:r>
                      <a:endParaRPr lang="en-US" sz="1000" b="0" dirty="0"/>
                    </a:p>
                  </a:txBody>
                  <a:tcPr marL="68580" marR="68580" marT="34290" marB="34290">
                    <a:lnL>
                      <a:noFill/>
                    </a:lnL>
                    <a:lnR w="9525" cap="rnd" cmpd="sng" algn="ctr">
                      <a:noFill/>
                      <a:prstDash val="solid"/>
                    </a:lnR>
                    <a:lnT>
                      <a:noFill/>
                    </a:lnT>
                    <a:lnB w="9525" cap="rnd"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390786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199" y="0"/>
            <a:ext cx="9172577" cy="5143500"/>
          </a:xfrm>
          <a:prstGeom prst="rect">
            <a:avLst/>
          </a:prstGeom>
        </p:spPr>
      </p:pic>
    </p:spTree>
    <p:extLst>
      <p:ext uri="{BB962C8B-B14F-4D97-AF65-F5344CB8AC3E}">
        <p14:creationId xmlns:p14="http://schemas.microsoft.com/office/powerpoint/2010/main" val="26264416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
            <a:ext cx="9172575" cy="5143499"/>
          </a:xfrm>
          <a:prstGeom prst="rect">
            <a:avLst/>
          </a:prstGeom>
        </p:spPr>
      </p:pic>
    </p:spTree>
    <p:extLst>
      <p:ext uri="{BB962C8B-B14F-4D97-AF65-F5344CB8AC3E}">
        <p14:creationId xmlns:p14="http://schemas.microsoft.com/office/powerpoint/2010/main" val="41870899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404" y="-20538"/>
            <a:ext cx="7269480" cy="994172"/>
          </a:xfrm>
        </p:spPr>
        <p:txBody>
          <a:bodyPr/>
          <a:lstStyle/>
          <a:p>
            <a:r>
              <a:rPr lang="en-GB" dirty="0" smtClean="0"/>
              <a:t>Results-Other </a:t>
            </a:r>
            <a:r>
              <a:rPr lang="en-GB" dirty="0" smtClean="0"/>
              <a:t>Effects</a:t>
            </a:r>
            <a:endParaRPr lang="en-GB" dirty="0"/>
          </a:p>
        </p:txBody>
      </p:sp>
      <p:sp>
        <p:nvSpPr>
          <p:cNvPr id="4" name="Slide Number Placeholder 3"/>
          <p:cNvSpPr>
            <a:spLocks noGrp="1"/>
          </p:cNvSpPr>
          <p:nvPr>
            <p:ph type="sldNum" sz="quarter" idx="12"/>
          </p:nvPr>
        </p:nvSpPr>
        <p:spPr/>
        <p:txBody>
          <a:bodyPr>
            <a:normAutofit lnSpcReduction="10000"/>
          </a:bodyPr>
          <a:lstStyle/>
          <a:p>
            <a:pPr defTabSz="685800" fontAlgn="auto">
              <a:spcBef>
                <a:spcPts val="0"/>
              </a:spcBef>
              <a:spcAft>
                <a:spcPts val="0"/>
              </a:spcAft>
            </a:pPr>
            <a:fld id="{833AC204-B25E-47F2-8380-259383C1AD7A}" type="slidenum">
              <a:rPr lang="en-GB">
                <a:solidFill>
                  <a:srgbClr val="46464A">
                    <a:lumMod val="60000"/>
                    <a:lumOff val="40000"/>
                  </a:srgbClr>
                </a:solidFill>
                <a:latin typeface="Century Schoolbook" panose="02040604050505020304"/>
                <a:cs typeface="+mn-cs"/>
              </a:rPr>
              <a:pPr defTabSz="685800" fontAlgn="auto">
                <a:spcBef>
                  <a:spcPts val="0"/>
                </a:spcBef>
                <a:spcAft>
                  <a:spcPts val="0"/>
                </a:spcAft>
              </a:pPr>
              <a:t>27</a:t>
            </a:fld>
            <a:endParaRPr lang="en-GB">
              <a:solidFill>
                <a:srgbClr val="46464A">
                  <a:lumMod val="60000"/>
                  <a:lumOff val="40000"/>
                </a:srgbClr>
              </a:solidFill>
              <a:latin typeface="Century Schoolbook" panose="02040604050505020304"/>
              <a:cs typeface="+mn-cs"/>
            </a:endParaRPr>
          </a:p>
        </p:txBody>
      </p:sp>
      <p:sp>
        <p:nvSpPr>
          <p:cNvPr id="9" name="Content Placeholder 8"/>
          <p:cNvSpPr>
            <a:spLocks noGrp="1"/>
          </p:cNvSpPr>
          <p:nvPr>
            <p:ph idx="1"/>
          </p:nvPr>
        </p:nvSpPr>
        <p:spPr>
          <a:xfrm>
            <a:off x="1626203" y="843558"/>
            <a:ext cx="5237798" cy="3263503"/>
          </a:xfrm>
        </p:spPr>
        <p:txBody>
          <a:bodyPr/>
          <a:lstStyle/>
          <a:p>
            <a:endParaRPr lang="en-GB" dirty="0" smtClean="0"/>
          </a:p>
          <a:p>
            <a:endParaRPr lang="en-GB" dirty="0"/>
          </a:p>
          <a:p>
            <a:r>
              <a:rPr lang="en-GB" dirty="0" smtClean="0"/>
              <a:t>Controls include:</a:t>
            </a:r>
          </a:p>
          <a:p>
            <a:pPr lvl="1"/>
            <a:r>
              <a:rPr lang="en-GB" dirty="0"/>
              <a:t>Absolute Difference Between Parents’ </a:t>
            </a:r>
            <a:r>
              <a:rPr lang="en-GB" dirty="0" smtClean="0"/>
              <a:t>Education</a:t>
            </a:r>
          </a:p>
          <a:p>
            <a:pPr lvl="1"/>
            <a:r>
              <a:rPr lang="en-GB" dirty="0" smtClean="0"/>
              <a:t>Urbanisation</a:t>
            </a:r>
          </a:p>
          <a:p>
            <a:pPr lvl="1"/>
            <a:r>
              <a:rPr lang="en-GB" dirty="0" smtClean="0"/>
              <a:t>Absolute Net Migration</a:t>
            </a:r>
          </a:p>
          <a:p>
            <a:pPr lvl="1"/>
            <a:r>
              <a:rPr lang="en-GB" dirty="0"/>
              <a:t>Birth </a:t>
            </a:r>
            <a:r>
              <a:rPr lang="en-GB" dirty="0" smtClean="0"/>
              <a:t>Cohorts</a:t>
            </a:r>
          </a:p>
          <a:p>
            <a:pPr lvl="0">
              <a:buClr>
                <a:srgbClr val="6F6F74"/>
              </a:buClr>
            </a:pPr>
            <a:r>
              <a:rPr lang="en-GB" dirty="0" smtClean="0">
                <a:solidFill>
                  <a:srgbClr val="000000"/>
                </a:solidFill>
              </a:rPr>
              <a:t>A control for gender was found to be insignificant</a:t>
            </a:r>
          </a:p>
          <a:p>
            <a:pPr lvl="0">
              <a:buClr>
                <a:srgbClr val="6F6F74"/>
              </a:buClr>
            </a:pPr>
            <a:endParaRPr lang="en-GB" dirty="0">
              <a:solidFill>
                <a:srgbClr val="000000"/>
              </a:solidFill>
            </a:endParaRPr>
          </a:p>
          <a:p>
            <a:pPr lvl="1"/>
            <a:endParaRPr lang="en-GB" dirty="0" smtClean="0"/>
          </a:p>
          <a:p>
            <a:pPr lvl="1"/>
            <a:endParaRPr lang="en-GB" dirty="0" smtClean="0"/>
          </a:p>
          <a:p>
            <a:pPr lvl="1"/>
            <a:endParaRPr lang="en-GB" dirty="0"/>
          </a:p>
        </p:txBody>
      </p:sp>
      <mc:AlternateContent xmlns:mc="http://schemas.openxmlformats.org/markup-compatibility/2006">
        <mc:Choice xmlns:a14="http://schemas.microsoft.com/office/drawing/2010/main" Requires="a14">
          <p:sp>
            <p:nvSpPr>
              <p:cNvPr id="7" name="Rectangle 6"/>
              <p:cNvSpPr/>
              <p:nvPr/>
            </p:nvSpPr>
            <p:spPr>
              <a:xfrm>
                <a:off x="953598" y="1093698"/>
                <a:ext cx="7121022" cy="253916"/>
              </a:xfrm>
              <a:prstGeom prst="rect">
                <a:avLst/>
              </a:prstGeom>
            </p:spPr>
            <p:txBody>
              <a:bodyPr wrap="square">
                <a:spAutoFit/>
              </a:bodyPr>
              <a:lstStyle/>
              <a:p>
                <a:pPr defTabSz="685800" fontAlgn="auto">
                  <a:spcBef>
                    <a:spcPts val="0"/>
                  </a:spcBef>
                  <a:spcAft>
                    <a:spcPts val="0"/>
                  </a:spcAft>
                </a:pPr>
                <a14:m>
                  <m:oMath xmlns:m="http://schemas.openxmlformats.org/officeDocument/2006/math">
                    <m:sSub>
                      <m:sSubPr>
                        <m:ctrlPr>
                          <a:rPr lang="en-US" sz="1050" i="1">
                            <a:solidFill>
                              <a:srgbClr val="000000"/>
                            </a:solidFill>
                            <a:latin typeface="Cambria Math" panose="02040503050406030204" pitchFamily="18" charset="0"/>
                            <a:cs typeface="+mn-cs"/>
                          </a:rPr>
                        </m:ctrlPr>
                      </m:sSubPr>
                      <m:e>
                        <m:r>
                          <a:rPr lang="en-GB" sz="1050" i="1">
                            <a:solidFill>
                              <a:srgbClr val="000000"/>
                            </a:solidFill>
                            <a:latin typeface="Cambria Math" charset="0"/>
                            <a:cs typeface="+mn-cs"/>
                          </a:rPr>
                          <m:t>𝑅𝐸𝑑𝑢</m:t>
                        </m:r>
                      </m:e>
                      <m:sub>
                        <m:r>
                          <a:rPr lang="en-GB" sz="1050" i="1">
                            <a:solidFill>
                              <a:srgbClr val="000000"/>
                            </a:solidFill>
                            <a:latin typeface="Cambria Math" charset="0"/>
                            <a:cs typeface="+mn-cs"/>
                          </a:rPr>
                          <m:t>𝑖</m:t>
                        </m:r>
                      </m:sub>
                    </m:sSub>
                    <m:r>
                      <a:rPr lang="en-GB" sz="1050" i="1">
                        <a:solidFill>
                          <a:srgbClr val="000000"/>
                        </a:solidFill>
                        <a:latin typeface="Cambria Math" charset="0"/>
                        <a:cs typeface="+mn-cs"/>
                      </a:rPr>
                      <m:t>=</m:t>
                    </m:r>
                    <m:sSub>
                      <m:sSubPr>
                        <m:ctrlPr>
                          <a:rPr lang="en-US" sz="1050" i="1">
                            <a:solidFill>
                              <a:srgbClr val="000000"/>
                            </a:solidFill>
                            <a:latin typeface="Cambria Math" panose="02040503050406030204" pitchFamily="18" charset="0"/>
                            <a:cs typeface="+mn-cs"/>
                          </a:rPr>
                        </m:ctrlPr>
                      </m:sSubPr>
                      <m:e>
                        <m:sSub>
                          <m:sSubPr>
                            <m:ctrlPr>
                              <a:rPr lang="en-US" sz="1050" i="1">
                                <a:solidFill>
                                  <a:srgbClr val="000000"/>
                                </a:solidFill>
                                <a:latin typeface="Cambria Math" panose="02040503050406030204" pitchFamily="18" charset="0"/>
                                <a:ea typeface="Cambria Math" charset="0"/>
                                <a:cs typeface="Cambria Math" charset="0"/>
                              </a:rPr>
                            </m:ctrlPr>
                          </m:sSubPr>
                          <m:e>
                            <m:r>
                              <a:rPr lang="en-US" sz="1050" i="1">
                                <a:solidFill>
                                  <a:srgbClr val="000000"/>
                                </a:solidFill>
                                <a:latin typeface="Cambria Math" charset="0"/>
                                <a:ea typeface="Cambria Math" charset="0"/>
                                <a:cs typeface="Cambria Math" charset="0"/>
                              </a:rPr>
                              <m:t>𝛽</m:t>
                            </m:r>
                          </m:e>
                          <m:sub>
                            <m:r>
                              <a:rPr lang="en-GB" sz="1050" i="1">
                                <a:solidFill>
                                  <a:srgbClr val="000000"/>
                                </a:solidFill>
                                <a:latin typeface="Cambria Math" charset="0"/>
                                <a:ea typeface="Cambria Math" charset="0"/>
                                <a:cs typeface="Cambria Math" charset="0"/>
                              </a:rPr>
                              <m:t>1</m:t>
                            </m:r>
                          </m:sub>
                        </m:sSub>
                        <m:r>
                          <a:rPr lang="en-GB" sz="1050" i="1">
                            <a:solidFill>
                              <a:srgbClr val="000000"/>
                            </a:solidFill>
                            <a:latin typeface="Cambria Math" charset="0"/>
                            <a:cs typeface="+mn-cs"/>
                          </a:rPr>
                          <m:t>𝑃</m:t>
                        </m:r>
                        <m:r>
                          <a:rPr lang="en-GB" sz="1050" i="1">
                            <a:solidFill>
                              <a:srgbClr val="000000"/>
                            </a:solidFill>
                            <a:latin typeface="Cambria Math" charset="0"/>
                            <a:cs typeface="+mn-cs"/>
                          </a:rPr>
                          <m:t>𝐸𝑑𝑢</m:t>
                        </m:r>
                      </m:e>
                      <m:sub>
                        <m:r>
                          <a:rPr lang="en-GB" sz="1050" i="1">
                            <a:solidFill>
                              <a:srgbClr val="000000"/>
                            </a:solidFill>
                            <a:latin typeface="Cambria Math" charset="0"/>
                            <a:cs typeface="+mn-cs"/>
                          </a:rPr>
                          <m:t>𝑖</m:t>
                        </m:r>
                      </m:sub>
                    </m:sSub>
                  </m:oMath>
                </a14:m>
                <a:r>
                  <a:rPr lang="en-US" sz="1050" dirty="0">
                    <a:solidFill>
                      <a:srgbClr val="000000"/>
                    </a:solidFill>
                    <a:latin typeface="Century Schoolbook" panose="02040604050505020304"/>
                    <a:cs typeface="+mn-cs"/>
                  </a:rPr>
                  <a:t>+</a:t>
                </a:r>
                <a14:m>
                  <m:oMath xmlns:m="http://schemas.openxmlformats.org/officeDocument/2006/math">
                    <m:sSub>
                      <m:sSubPr>
                        <m:ctrlPr>
                          <a:rPr lang="en-US" sz="1050" i="1">
                            <a:solidFill>
                              <a:srgbClr val="000000"/>
                            </a:solidFill>
                            <a:latin typeface="Cambria Math" panose="02040503050406030204" pitchFamily="18" charset="0"/>
                            <a:cs typeface="+mn-cs"/>
                          </a:rPr>
                        </m:ctrlPr>
                      </m:sSubPr>
                      <m:e>
                        <m:sSub>
                          <m:sSubPr>
                            <m:ctrlPr>
                              <a:rPr lang="en-US" sz="1050" b="1" i="1">
                                <a:solidFill>
                                  <a:srgbClr val="000000"/>
                                </a:solidFill>
                                <a:latin typeface="Cambria Math" panose="02040503050406030204" pitchFamily="18" charset="0"/>
                                <a:ea typeface="Cambria Math" charset="0"/>
                                <a:cs typeface="Cambria Math" charset="0"/>
                              </a:rPr>
                            </m:ctrlPr>
                          </m:sSubPr>
                          <m:e>
                            <m:r>
                              <a:rPr lang="en-US" sz="1050" b="1" i="1">
                                <a:solidFill>
                                  <a:srgbClr val="000000"/>
                                </a:solidFill>
                                <a:latin typeface="Cambria Math" charset="0"/>
                                <a:ea typeface="Cambria Math" charset="0"/>
                                <a:cs typeface="Cambria Math" charset="0"/>
                              </a:rPr>
                              <m:t>𝜷</m:t>
                            </m:r>
                          </m:e>
                          <m:sub>
                            <m:r>
                              <a:rPr lang="en-GB" sz="1050" b="1" i="1">
                                <a:solidFill>
                                  <a:srgbClr val="000000"/>
                                </a:solidFill>
                                <a:latin typeface="Cambria Math" charset="0"/>
                                <a:ea typeface="Cambria Math" charset="0"/>
                                <a:cs typeface="Cambria Math" charset="0"/>
                              </a:rPr>
                              <m:t>𝟐</m:t>
                            </m:r>
                          </m:sub>
                        </m:sSub>
                        <m:r>
                          <a:rPr lang="en-GB" sz="1050" b="1" i="1">
                            <a:solidFill>
                              <a:srgbClr val="000000"/>
                            </a:solidFill>
                            <a:latin typeface="Cambria Math" charset="0"/>
                            <a:ea typeface="Cambria Math" charset="0"/>
                            <a:cs typeface="Cambria Math" charset="0"/>
                          </a:rPr>
                          <m:t>𝑼𝒓𝒃𝑷𝒐𝒑</m:t>
                        </m:r>
                      </m:e>
                      <m:sub>
                        <m:r>
                          <a:rPr lang="en-GB" sz="1050" i="1">
                            <a:solidFill>
                              <a:srgbClr val="000000"/>
                            </a:solidFill>
                            <a:latin typeface="Cambria Math" charset="0"/>
                            <a:cs typeface="+mn-cs"/>
                          </a:rPr>
                          <m:t>𝑖</m:t>
                        </m:r>
                      </m:sub>
                    </m:sSub>
                    <m:r>
                      <m:rPr>
                        <m:nor/>
                      </m:rPr>
                      <a:rPr lang="en-US" sz="1050" dirty="0">
                        <a:solidFill>
                          <a:srgbClr val="000000"/>
                        </a:solidFill>
                        <a:latin typeface="Century Schoolbook" panose="02040604050505020304"/>
                        <a:cs typeface="+mn-cs"/>
                      </a:rPr>
                      <m:t>+</m:t>
                    </m:r>
                    <m:sSub>
                      <m:sSubPr>
                        <m:ctrlPr>
                          <a:rPr lang="en-US" sz="1050" i="1">
                            <a:solidFill>
                              <a:srgbClr val="000000"/>
                            </a:solidFill>
                            <a:latin typeface="Cambria Math" panose="02040503050406030204" pitchFamily="18" charset="0"/>
                            <a:cs typeface="+mn-cs"/>
                          </a:rPr>
                        </m:ctrlPr>
                      </m:sSubPr>
                      <m:e>
                        <m:sSub>
                          <m:sSubPr>
                            <m:ctrlPr>
                              <a:rPr lang="en-US" sz="1050" b="1" i="1">
                                <a:solidFill>
                                  <a:srgbClr val="000000"/>
                                </a:solidFill>
                                <a:latin typeface="Cambria Math" panose="02040503050406030204" pitchFamily="18" charset="0"/>
                                <a:ea typeface="Cambria Math" charset="0"/>
                                <a:cs typeface="Cambria Math" charset="0"/>
                              </a:rPr>
                            </m:ctrlPr>
                          </m:sSubPr>
                          <m:e>
                            <m:r>
                              <a:rPr lang="en-US" sz="1050" b="1" i="1">
                                <a:solidFill>
                                  <a:srgbClr val="000000"/>
                                </a:solidFill>
                                <a:latin typeface="Cambria Math" charset="0"/>
                                <a:ea typeface="Cambria Math" charset="0"/>
                                <a:cs typeface="Cambria Math" charset="0"/>
                              </a:rPr>
                              <m:t>𝜷</m:t>
                            </m:r>
                          </m:e>
                          <m:sub>
                            <m:r>
                              <a:rPr lang="en-GB" sz="1050" b="1" i="1">
                                <a:solidFill>
                                  <a:srgbClr val="000000"/>
                                </a:solidFill>
                                <a:latin typeface="Cambria Math" charset="0"/>
                                <a:ea typeface="Cambria Math" charset="0"/>
                                <a:cs typeface="Cambria Math" charset="0"/>
                              </a:rPr>
                              <m:t>𝟑</m:t>
                            </m:r>
                          </m:sub>
                        </m:sSub>
                        <m:r>
                          <a:rPr lang="en-GB" sz="1050" b="1" i="1">
                            <a:solidFill>
                              <a:srgbClr val="000000"/>
                            </a:solidFill>
                            <a:latin typeface="Cambria Math" charset="0"/>
                            <a:ea typeface="Cambria Math" charset="0"/>
                            <a:cs typeface="Cambria Math" charset="0"/>
                          </a:rPr>
                          <m:t>𝑨𝒃𝒔𝑵𝒆𝒕𝑴𝒊𝒈𝒓</m:t>
                        </m:r>
                      </m:e>
                      <m:sub>
                        <m:r>
                          <a:rPr lang="en-GB" sz="1050" b="1" i="1">
                            <a:solidFill>
                              <a:srgbClr val="000000"/>
                            </a:solidFill>
                            <a:latin typeface="Cambria Math" charset="0"/>
                            <a:cs typeface="+mn-cs"/>
                          </a:rPr>
                          <m:t>𝒊</m:t>
                        </m:r>
                      </m:sub>
                    </m:sSub>
                    <m:r>
                      <m:rPr>
                        <m:nor/>
                      </m:rPr>
                      <a:rPr lang="en-GB" sz="1050">
                        <a:solidFill>
                          <a:srgbClr val="000000"/>
                        </a:solidFill>
                        <a:latin typeface="Cambria Math" charset="0"/>
                        <a:cs typeface="+mn-cs"/>
                      </a:rPr>
                      <m:t>+</m:t>
                    </m:r>
                    <m:sSub>
                      <m:sSubPr>
                        <m:ctrlPr>
                          <a:rPr lang="en-US" sz="1050" i="1">
                            <a:solidFill>
                              <a:srgbClr val="000000"/>
                            </a:solidFill>
                            <a:latin typeface="Cambria Math" panose="02040503050406030204" pitchFamily="18" charset="0"/>
                            <a:cs typeface="+mn-cs"/>
                          </a:rPr>
                        </m:ctrlPr>
                      </m:sSubPr>
                      <m:e>
                        <m:sSub>
                          <m:sSubPr>
                            <m:ctrlPr>
                              <a:rPr lang="en-US" sz="1050" i="1">
                                <a:solidFill>
                                  <a:srgbClr val="000000"/>
                                </a:solidFill>
                                <a:latin typeface="Cambria Math" panose="02040503050406030204" pitchFamily="18" charset="0"/>
                                <a:ea typeface="Cambria Math" charset="0"/>
                                <a:cs typeface="Cambria Math" charset="0"/>
                              </a:rPr>
                            </m:ctrlPr>
                          </m:sSubPr>
                          <m:e>
                            <m:sSub>
                              <m:sSubPr>
                                <m:ctrlPr>
                                  <a:rPr lang="en-US" sz="1050" i="1">
                                    <a:solidFill>
                                      <a:srgbClr val="000000"/>
                                    </a:solidFill>
                                    <a:latin typeface="Cambria Math" panose="02040503050406030204" pitchFamily="18" charset="0"/>
                                    <a:cs typeface="+mn-cs"/>
                                  </a:rPr>
                                </m:ctrlPr>
                              </m:sSubPr>
                              <m:e>
                                <m:sSub>
                                  <m:sSubPr>
                                    <m:ctrlPr>
                                      <a:rPr lang="en-US" sz="1050" i="1">
                                        <a:solidFill>
                                          <a:srgbClr val="000000"/>
                                        </a:solidFill>
                                        <a:latin typeface="Cambria Math" panose="02040503050406030204" pitchFamily="18" charset="0"/>
                                        <a:ea typeface="Cambria Math" charset="0"/>
                                        <a:cs typeface="Cambria Math" charset="0"/>
                                      </a:rPr>
                                    </m:ctrlPr>
                                  </m:sSubPr>
                                  <m:e>
                                    <m:r>
                                      <a:rPr lang="en-US" sz="1050" i="1">
                                        <a:solidFill>
                                          <a:srgbClr val="000000"/>
                                        </a:solidFill>
                                        <a:latin typeface="Cambria Math" charset="0"/>
                                        <a:ea typeface="Cambria Math" charset="0"/>
                                        <a:cs typeface="Cambria Math" charset="0"/>
                                      </a:rPr>
                                      <m:t>𝛽</m:t>
                                    </m:r>
                                  </m:e>
                                  <m:sub>
                                    <m:r>
                                      <a:rPr lang="en-GB" sz="1050" i="1">
                                        <a:solidFill>
                                          <a:srgbClr val="000000"/>
                                        </a:solidFill>
                                        <a:latin typeface="Cambria Math" charset="0"/>
                                        <a:ea typeface="Cambria Math" charset="0"/>
                                        <a:cs typeface="Cambria Math" charset="0"/>
                                      </a:rPr>
                                      <m:t>4</m:t>
                                    </m:r>
                                  </m:sub>
                                </m:sSub>
                                <m:r>
                                  <a:rPr lang="en-GB" sz="1050" i="1">
                                    <a:solidFill>
                                      <a:srgbClr val="000000"/>
                                    </a:solidFill>
                                    <a:latin typeface="Cambria Math" charset="0"/>
                                    <a:cs typeface="+mn-cs"/>
                                  </a:rPr>
                                  <m:t>𝑃𝐸𝑑𝑢</m:t>
                                </m:r>
                                <m:r>
                                  <a:rPr lang="en-GB" sz="1050" i="1">
                                    <a:solidFill>
                                      <a:srgbClr val="000000"/>
                                    </a:solidFill>
                                    <a:latin typeface="Cambria Math" charset="0"/>
                                    <a:cs typeface="+mn-cs"/>
                                  </a:rPr>
                                  <m:t>∗</m:t>
                                </m:r>
                                <m:r>
                                  <a:rPr lang="en-GB" sz="1050" i="1">
                                    <a:solidFill>
                                      <a:srgbClr val="000000"/>
                                    </a:solidFill>
                                    <a:latin typeface="Cambria Math" charset="0"/>
                                    <a:ea typeface="Cambria Math" charset="0"/>
                                    <a:cs typeface="Cambria Math" charset="0"/>
                                  </a:rPr>
                                  <m:t>𝑈𝑟𝑏𝑃𝑜𝑝</m:t>
                                </m:r>
                              </m:e>
                              <m:sub>
                                <m:r>
                                  <a:rPr lang="en-GB" sz="1050" i="1">
                                    <a:solidFill>
                                      <a:srgbClr val="000000"/>
                                    </a:solidFill>
                                    <a:latin typeface="Cambria Math" charset="0"/>
                                    <a:cs typeface="+mn-cs"/>
                                  </a:rPr>
                                  <m:t>𝑖</m:t>
                                </m:r>
                              </m:sub>
                            </m:sSub>
                            <m:r>
                              <a:rPr lang="en-GB" sz="1050" i="1">
                                <a:solidFill>
                                  <a:srgbClr val="000000"/>
                                </a:solidFill>
                                <a:latin typeface="Cambria Math" charset="0"/>
                                <a:cs typeface="+mn-cs"/>
                              </a:rPr>
                              <m:t>+</m:t>
                            </m:r>
                            <m:r>
                              <a:rPr lang="en-US" sz="1050" i="1">
                                <a:solidFill>
                                  <a:srgbClr val="000000"/>
                                </a:solidFill>
                                <a:latin typeface="Cambria Math" charset="0"/>
                                <a:ea typeface="Cambria Math" charset="0"/>
                                <a:cs typeface="Cambria Math" charset="0"/>
                              </a:rPr>
                              <m:t>𝛽</m:t>
                            </m:r>
                          </m:e>
                          <m:sub>
                            <m:r>
                              <a:rPr lang="en-GB" sz="1050" i="1">
                                <a:solidFill>
                                  <a:srgbClr val="000000"/>
                                </a:solidFill>
                                <a:latin typeface="Cambria Math" charset="0"/>
                                <a:ea typeface="Cambria Math" charset="0"/>
                                <a:cs typeface="Cambria Math" charset="0"/>
                              </a:rPr>
                              <m:t>5</m:t>
                            </m:r>
                          </m:sub>
                        </m:sSub>
                        <m:r>
                          <a:rPr lang="en-GB" sz="1050" i="1">
                            <a:solidFill>
                              <a:srgbClr val="000000"/>
                            </a:solidFill>
                            <a:latin typeface="Cambria Math" charset="0"/>
                            <a:cs typeface="+mn-cs"/>
                          </a:rPr>
                          <m:t>𝑃𝐸𝑑𝑢</m:t>
                        </m:r>
                        <m:r>
                          <a:rPr lang="en-GB" sz="1050" i="1">
                            <a:solidFill>
                              <a:srgbClr val="000000"/>
                            </a:solidFill>
                            <a:latin typeface="Cambria Math" charset="0"/>
                            <a:cs typeface="+mn-cs"/>
                          </a:rPr>
                          <m:t>∗</m:t>
                        </m:r>
                        <m:r>
                          <a:rPr lang="en-GB" sz="1050" i="1">
                            <a:solidFill>
                              <a:srgbClr val="000000"/>
                            </a:solidFill>
                            <a:latin typeface="Cambria Math" charset="0"/>
                            <a:cs typeface="+mn-cs"/>
                          </a:rPr>
                          <m:t>𝐴𝑏𝑠𝑁𝑒𝑡𝑀𝑖𝑔𝑟</m:t>
                        </m:r>
                      </m:e>
                      <m:sub>
                        <m:r>
                          <a:rPr lang="en-GB" sz="1050" i="1">
                            <a:solidFill>
                              <a:srgbClr val="000000"/>
                            </a:solidFill>
                            <a:latin typeface="Cambria Math" charset="0"/>
                            <a:cs typeface="+mn-cs"/>
                          </a:rPr>
                          <m:t>𝑖</m:t>
                        </m:r>
                      </m:sub>
                    </m:sSub>
                    <m:r>
                      <m:rPr>
                        <m:nor/>
                      </m:rPr>
                      <a:rPr lang="en-GB" sz="1050">
                        <a:solidFill>
                          <a:srgbClr val="000000"/>
                        </a:solidFill>
                        <a:latin typeface="Cambria Math" charset="0"/>
                        <a:cs typeface="+mn-cs"/>
                      </a:rPr>
                      <m:t>+</m:t>
                    </m:r>
                    <m:sSub>
                      <m:sSubPr>
                        <m:ctrlPr>
                          <a:rPr lang="en-US" sz="1050" b="1" i="1">
                            <a:solidFill>
                              <a:srgbClr val="000000"/>
                            </a:solidFill>
                            <a:latin typeface="Cambria Math" panose="02040503050406030204" pitchFamily="18" charset="0"/>
                            <a:cs typeface="+mn-cs"/>
                          </a:rPr>
                        </m:ctrlPr>
                      </m:sSubPr>
                      <m:e>
                        <m:sSub>
                          <m:sSubPr>
                            <m:ctrlPr>
                              <a:rPr lang="en-US" sz="1050" b="1" i="1">
                                <a:solidFill>
                                  <a:srgbClr val="000000"/>
                                </a:solidFill>
                                <a:latin typeface="Cambria Math" panose="02040503050406030204" pitchFamily="18" charset="0"/>
                                <a:ea typeface="Cambria Math" charset="0"/>
                                <a:cs typeface="Cambria Math" charset="0"/>
                              </a:rPr>
                            </m:ctrlPr>
                          </m:sSubPr>
                          <m:e>
                            <m:r>
                              <a:rPr lang="en-US" sz="1050" b="1" i="1">
                                <a:solidFill>
                                  <a:srgbClr val="000000"/>
                                </a:solidFill>
                                <a:latin typeface="Cambria Math" charset="0"/>
                                <a:ea typeface="Cambria Math" charset="0"/>
                                <a:cs typeface="Cambria Math" charset="0"/>
                              </a:rPr>
                              <m:t>𝜷</m:t>
                            </m:r>
                          </m:e>
                          <m:sub>
                            <m:r>
                              <a:rPr lang="en-GB" sz="1050" b="1" i="1">
                                <a:solidFill>
                                  <a:srgbClr val="000000"/>
                                </a:solidFill>
                                <a:latin typeface="Cambria Math" charset="0"/>
                                <a:ea typeface="Cambria Math" charset="0"/>
                                <a:cs typeface="Cambria Math" charset="0"/>
                              </a:rPr>
                              <m:t>𝟔</m:t>
                            </m:r>
                          </m:sub>
                        </m:sSub>
                        <m:r>
                          <a:rPr lang="en-GB" sz="1050" b="1" i="1">
                            <a:solidFill>
                              <a:srgbClr val="000000"/>
                            </a:solidFill>
                            <a:latin typeface="Cambria Math" charset="0"/>
                            <a:ea typeface="Cambria Math" charset="0"/>
                            <a:cs typeface="Cambria Math" charset="0"/>
                          </a:rPr>
                          <m:t>𝑪𝒐𝒏𝒕𝒓𝒐𝒍𝒔</m:t>
                        </m:r>
                      </m:e>
                      <m:sub>
                        <m:r>
                          <a:rPr lang="en-GB" sz="1050" b="1" i="1">
                            <a:solidFill>
                              <a:srgbClr val="000000"/>
                            </a:solidFill>
                            <a:latin typeface="Cambria Math" charset="0"/>
                            <a:cs typeface="+mn-cs"/>
                          </a:rPr>
                          <m:t>𝒊</m:t>
                        </m:r>
                      </m:sub>
                    </m:sSub>
                    <m:r>
                      <m:rPr>
                        <m:nor/>
                      </m:rPr>
                      <a:rPr lang="en-US" sz="1050" dirty="0">
                        <a:solidFill>
                          <a:srgbClr val="000000"/>
                        </a:solidFill>
                        <a:latin typeface="Century Schoolbook" panose="02040604050505020304"/>
                        <a:cs typeface="+mn-cs"/>
                      </a:rPr>
                      <m:t>+</m:t>
                    </m:r>
                    <m:sSub>
                      <m:sSubPr>
                        <m:ctrlPr>
                          <a:rPr lang="en-US" sz="1050" i="1" dirty="0">
                            <a:solidFill>
                              <a:srgbClr val="000000"/>
                            </a:solidFill>
                            <a:latin typeface="Cambria Math" panose="02040503050406030204" pitchFamily="18" charset="0"/>
                            <a:ea typeface="Cambria Math" charset="0"/>
                            <a:cs typeface="Cambria Math" charset="0"/>
                          </a:rPr>
                        </m:ctrlPr>
                      </m:sSubPr>
                      <m:e>
                        <m:r>
                          <a:rPr lang="en-US" sz="1050" i="1" dirty="0">
                            <a:solidFill>
                              <a:srgbClr val="000000"/>
                            </a:solidFill>
                            <a:latin typeface="Cambria Math" charset="0"/>
                            <a:ea typeface="Cambria Math" charset="0"/>
                            <a:cs typeface="Cambria Math" charset="0"/>
                          </a:rPr>
                          <m:t>𝜀</m:t>
                        </m:r>
                      </m:e>
                      <m:sub>
                        <m:r>
                          <a:rPr lang="en-GB" sz="1050" i="1" dirty="0">
                            <a:solidFill>
                              <a:srgbClr val="000000"/>
                            </a:solidFill>
                            <a:latin typeface="Cambria Math" charset="0"/>
                            <a:ea typeface="Cambria Math" charset="0"/>
                            <a:cs typeface="Cambria Math" charset="0"/>
                          </a:rPr>
                          <m:t>𝑖𝑡</m:t>
                        </m:r>
                      </m:sub>
                    </m:sSub>
                  </m:oMath>
                </a14:m>
                <a:endParaRPr lang="en-GB" sz="1050" dirty="0">
                  <a:solidFill>
                    <a:srgbClr val="000000"/>
                  </a:solidFill>
                  <a:latin typeface="Century Schoolbook" panose="02040604050505020304"/>
                  <a:cs typeface="+mn-cs"/>
                </a:endParaRPr>
              </a:p>
            </p:txBody>
          </p:sp>
        </mc:Choice>
        <mc:Fallback>
          <p:sp>
            <p:nvSpPr>
              <p:cNvPr id="7" name="Rectangle 6"/>
              <p:cNvSpPr>
                <a:spLocks noRot="1" noChangeAspect="1" noMove="1" noResize="1" noEditPoints="1" noAdjustHandles="1" noChangeArrowheads="1" noChangeShapeType="1" noTextEdit="1"/>
              </p:cNvSpPr>
              <p:nvPr/>
            </p:nvSpPr>
            <p:spPr>
              <a:xfrm>
                <a:off x="953598" y="1093698"/>
                <a:ext cx="7121022" cy="253916"/>
              </a:xfrm>
              <a:prstGeom prst="rect">
                <a:avLst/>
              </a:prstGeom>
              <a:blipFill>
                <a:blip r:embed="rId2"/>
                <a:stretch>
                  <a:fillRect b="-11905"/>
                </a:stretch>
              </a:blipFill>
            </p:spPr>
            <p:txBody>
              <a:bodyPr/>
              <a:lstStyle/>
              <a:p>
                <a:r>
                  <a:rPr lang="en-GB">
                    <a:noFill/>
                  </a:rP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3279677439"/>
              </p:ext>
            </p:extLst>
          </p:nvPr>
        </p:nvGraphicFramePr>
        <p:xfrm>
          <a:off x="1300344" y="3291830"/>
          <a:ext cx="5935953" cy="1303330"/>
        </p:xfrm>
        <a:graphic>
          <a:graphicData uri="http://schemas.openxmlformats.org/drawingml/2006/table">
            <a:tbl>
              <a:tblPr>
                <a:tableStyleId>{616DA210-FB5B-4158-B5E0-FEB733F419BA}</a:tableStyleId>
              </a:tblPr>
              <a:tblGrid>
                <a:gridCol w="1811910">
                  <a:extLst>
                    <a:ext uri="{9D8B030D-6E8A-4147-A177-3AD203B41FA5}">
                      <a16:colId xmlns:a16="http://schemas.microsoft.com/office/drawing/2014/main" val="20000"/>
                    </a:ext>
                  </a:extLst>
                </a:gridCol>
                <a:gridCol w="512678">
                  <a:extLst>
                    <a:ext uri="{9D8B030D-6E8A-4147-A177-3AD203B41FA5}">
                      <a16:colId xmlns:a16="http://schemas.microsoft.com/office/drawing/2014/main" val="20001"/>
                    </a:ext>
                  </a:extLst>
                </a:gridCol>
                <a:gridCol w="721423">
                  <a:extLst>
                    <a:ext uri="{9D8B030D-6E8A-4147-A177-3AD203B41FA5}">
                      <a16:colId xmlns:a16="http://schemas.microsoft.com/office/drawing/2014/main" val="20002"/>
                    </a:ext>
                  </a:extLst>
                </a:gridCol>
                <a:gridCol w="480949">
                  <a:extLst>
                    <a:ext uri="{9D8B030D-6E8A-4147-A177-3AD203B41FA5}">
                      <a16:colId xmlns:a16="http://schemas.microsoft.com/office/drawing/2014/main" val="20003"/>
                    </a:ext>
                  </a:extLst>
                </a:gridCol>
                <a:gridCol w="485197">
                  <a:extLst>
                    <a:ext uri="{9D8B030D-6E8A-4147-A177-3AD203B41FA5}">
                      <a16:colId xmlns:a16="http://schemas.microsoft.com/office/drawing/2014/main" val="20004"/>
                    </a:ext>
                  </a:extLst>
                </a:gridCol>
                <a:gridCol w="519210">
                  <a:extLst>
                    <a:ext uri="{9D8B030D-6E8A-4147-A177-3AD203B41FA5}">
                      <a16:colId xmlns:a16="http://schemas.microsoft.com/office/drawing/2014/main" val="20005"/>
                    </a:ext>
                  </a:extLst>
                </a:gridCol>
                <a:gridCol w="561107">
                  <a:extLst>
                    <a:ext uri="{9D8B030D-6E8A-4147-A177-3AD203B41FA5}">
                      <a16:colId xmlns:a16="http://schemas.microsoft.com/office/drawing/2014/main" val="20006"/>
                    </a:ext>
                  </a:extLst>
                </a:gridCol>
                <a:gridCol w="278124">
                  <a:extLst>
                    <a:ext uri="{9D8B030D-6E8A-4147-A177-3AD203B41FA5}">
                      <a16:colId xmlns:a16="http://schemas.microsoft.com/office/drawing/2014/main" val="20007"/>
                    </a:ext>
                  </a:extLst>
                </a:gridCol>
                <a:gridCol w="565355">
                  <a:extLst>
                    <a:ext uri="{9D8B030D-6E8A-4147-A177-3AD203B41FA5}">
                      <a16:colId xmlns:a16="http://schemas.microsoft.com/office/drawing/2014/main" val="20013"/>
                    </a:ext>
                  </a:extLst>
                </a:gridCol>
              </a:tblGrid>
              <a:tr h="276379">
                <a:tc>
                  <a:txBody>
                    <a:bodyPr/>
                    <a:lstStyle/>
                    <a:p>
                      <a:pPr algn="l" fontAlgn="b"/>
                      <a:endParaRPr lang="en-US" sz="1050" b="0" i="0" u="none" strike="noStrike" dirty="0">
                        <a:solidFill>
                          <a:srgbClr val="000000"/>
                        </a:solidFill>
                        <a:effectLst/>
                        <a:latin typeface="+mn-lt"/>
                      </a:endParaRPr>
                    </a:p>
                  </a:txBody>
                  <a:tcPr marL="2059" marR="2059" marT="2059"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r>
                        <a:rPr lang="mr-IN" sz="1050" u="none" strike="noStrike">
                          <a:effectLst/>
                        </a:rPr>
                        <a:t>Coef.           </a:t>
                      </a:r>
                      <a:endParaRPr lang="mr-IN" sz="1050" b="0" i="0" u="none" strike="noStrike">
                        <a:solidFill>
                          <a:srgbClr val="000000"/>
                        </a:solidFill>
                        <a:effectLst/>
                        <a:latin typeface="+mn-lt"/>
                      </a:endParaRPr>
                    </a:p>
                  </a:txBody>
                  <a:tcPr marL="2059" marR="2059" marT="2059"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r>
                        <a:rPr lang="mr-IN" sz="1050" u="none" strike="noStrike" dirty="0" err="1" smtClean="0">
                          <a:effectLst/>
                        </a:rPr>
                        <a:t>Std</a:t>
                      </a:r>
                      <a:r>
                        <a:rPr lang="mr-IN" sz="1050" u="none" strike="noStrike" dirty="0" smtClean="0">
                          <a:effectLst/>
                        </a:rPr>
                        <a:t>.</a:t>
                      </a:r>
                      <a:r>
                        <a:rPr lang="en-GB" sz="1050" u="none" strike="noStrike" baseline="0" dirty="0" smtClean="0">
                          <a:effectLst/>
                        </a:rPr>
                        <a:t> </a:t>
                      </a:r>
                      <a:r>
                        <a:rPr lang="mr-IN" sz="1050" u="none" strike="noStrike" dirty="0" err="1" smtClean="0">
                          <a:effectLst/>
                        </a:rPr>
                        <a:t>Err</a:t>
                      </a:r>
                      <a:r>
                        <a:rPr lang="mr-IN" sz="1050" u="none" strike="noStrike" dirty="0">
                          <a:effectLst/>
                        </a:rPr>
                        <a:t>.  </a:t>
                      </a:r>
                      <a:endParaRPr lang="mr-IN" sz="1050" b="0" i="0" u="none" strike="noStrike" dirty="0">
                        <a:solidFill>
                          <a:srgbClr val="000000"/>
                        </a:solidFill>
                        <a:effectLst/>
                        <a:latin typeface="+mn-lt"/>
                      </a:endParaRPr>
                    </a:p>
                  </a:txBody>
                  <a:tcPr marL="2059" marR="2059" marT="2059"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r>
                        <a:rPr lang="en-US" sz="1050" u="none" strike="noStrike">
                          <a:effectLst/>
                        </a:rPr>
                        <a:t>t</a:t>
                      </a:r>
                      <a:endParaRPr lang="en-US" sz="1050" b="0" i="0" u="none" strike="noStrike">
                        <a:solidFill>
                          <a:srgbClr val="000000"/>
                        </a:solidFill>
                        <a:effectLst/>
                        <a:latin typeface="+mn-lt"/>
                      </a:endParaRPr>
                    </a:p>
                  </a:txBody>
                  <a:tcPr marL="2059" marR="2059" marT="2059"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r>
                        <a:rPr lang="mr-IN" sz="1050" u="none" strike="noStrike">
                          <a:effectLst/>
                        </a:rPr>
                        <a:t>P&gt;t</a:t>
                      </a:r>
                      <a:endParaRPr lang="mr-IN" sz="1050" b="0" i="0" u="none" strike="noStrike">
                        <a:solidFill>
                          <a:srgbClr val="000000"/>
                        </a:solidFill>
                        <a:effectLst/>
                        <a:latin typeface="+mn-lt"/>
                      </a:endParaRPr>
                    </a:p>
                  </a:txBody>
                  <a:tcPr marL="2059" marR="2059" marT="2059"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gridSpan="2">
                  <a:txBody>
                    <a:bodyPr/>
                    <a:lstStyle/>
                    <a:p>
                      <a:pPr algn="ctr" fontAlgn="b"/>
                      <a:r>
                        <a:rPr lang="en-US" sz="1050" u="none" strike="noStrike">
                          <a:effectLst/>
                        </a:rPr>
                        <a:t>[95% Conf. Interval]</a:t>
                      </a:r>
                      <a:endParaRPr lang="en-US" sz="1050" b="0" i="0" u="none" strike="noStrike">
                        <a:solidFill>
                          <a:srgbClr val="000000"/>
                        </a:solidFill>
                        <a:effectLst/>
                        <a:latin typeface="+mn-lt"/>
                      </a:endParaRPr>
                    </a:p>
                  </a:txBody>
                  <a:tcPr marL="2059" marR="2059" marT="2059"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GB"/>
                    </a:p>
                  </a:txBody>
                  <a:tcPr/>
                </a:tc>
                <a:tc>
                  <a:txBody>
                    <a:bodyPr/>
                    <a:lstStyle/>
                    <a:p>
                      <a:pPr algn="l" fontAlgn="b"/>
                      <a:endParaRPr lang="en-US" sz="1050" b="0" i="0" u="none" strike="noStrike">
                        <a:solidFill>
                          <a:srgbClr val="000000"/>
                        </a:solidFill>
                        <a:effectLst/>
                        <a:latin typeface="+mn-lt"/>
                      </a:endParaRPr>
                    </a:p>
                  </a:txBody>
                  <a:tcPr marL="2059" marR="2059" marT="2059"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endParaRPr lang="en-US" sz="1050" b="0" i="0" u="none" strike="noStrike" dirty="0">
                        <a:solidFill>
                          <a:srgbClr val="000000"/>
                        </a:solidFill>
                        <a:effectLst/>
                        <a:latin typeface="+mn-lt"/>
                      </a:endParaRPr>
                    </a:p>
                  </a:txBody>
                  <a:tcPr marL="2059" marR="2059" marT="2059"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39219">
                <a:tc>
                  <a:txBody>
                    <a:bodyPr/>
                    <a:lstStyle/>
                    <a:p>
                      <a:pPr algn="l" fontAlgn="b"/>
                      <a:endParaRPr lang="en-US" sz="1050" b="0" i="0" u="none" strike="noStrike" dirty="0">
                        <a:solidFill>
                          <a:srgbClr val="000000"/>
                        </a:solidFill>
                        <a:effectLst/>
                        <a:latin typeface="+mn-lt"/>
                      </a:endParaRPr>
                    </a:p>
                  </a:txBody>
                  <a:tcPr marL="2059" marR="2059" marT="205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050" b="0" i="0" u="none" strike="noStrike" dirty="0">
                        <a:solidFill>
                          <a:srgbClr val="000000"/>
                        </a:solidFill>
                        <a:effectLst/>
                        <a:latin typeface="+mn-lt"/>
                      </a:endParaRPr>
                    </a:p>
                  </a:txBody>
                  <a:tcPr marL="2059" marR="2059" marT="205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050" b="0" i="0" u="none" strike="noStrike" dirty="0">
                        <a:solidFill>
                          <a:srgbClr val="000000"/>
                        </a:solidFill>
                        <a:effectLst/>
                        <a:latin typeface="+mn-lt"/>
                      </a:endParaRPr>
                    </a:p>
                  </a:txBody>
                  <a:tcPr marL="2059" marR="2059" marT="205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050" b="0" i="0" u="none" strike="noStrike" dirty="0">
                        <a:solidFill>
                          <a:srgbClr val="000000"/>
                        </a:solidFill>
                        <a:effectLst/>
                        <a:latin typeface="+mn-lt"/>
                      </a:endParaRPr>
                    </a:p>
                  </a:txBody>
                  <a:tcPr marL="2059" marR="2059" marT="205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050" b="0" i="0" u="none" strike="noStrike" dirty="0">
                        <a:solidFill>
                          <a:srgbClr val="000000"/>
                        </a:solidFill>
                        <a:effectLst/>
                        <a:latin typeface="+mn-lt"/>
                      </a:endParaRPr>
                    </a:p>
                  </a:txBody>
                  <a:tcPr marL="2059" marR="2059" marT="205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050" b="0" i="0" u="none" strike="noStrike" dirty="0">
                        <a:solidFill>
                          <a:srgbClr val="000000"/>
                        </a:solidFill>
                        <a:effectLst/>
                        <a:latin typeface="+mn-lt"/>
                      </a:endParaRPr>
                    </a:p>
                  </a:txBody>
                  <a:tcPr marL="2059" marR="2059" marT="205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050" b="0" i="0" u="none" strike="noStrike" dirty="0">
                        <a:solidFill>
                          <a:srgbClr val="000000"/>
                        </a:solidFill>
                        <a:effectLst/>
                        <a:latin typeface="+mn-lt"/>
                      </a:endParaRPr>
                    </a:p>
                  </a:txBody>
                  <a:tcPr marL="2059" marR="2059" marT="205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050" b="0" i="0" u="none" strike="noStrike" dirty="0">
                        <a:solidFill>
                          <a:srgbClr val="000000"/>
                        </a:solidFill>
                        <a:effectLst/>
                        <a:latin typeface="+mn-lt"/>
                      </a:endParaRPr>
                    </a:p>
                  </a:txBody>
                  <a:tcPr marL="2059" marR="2059" marT="205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050" b="0" i="0" u="none" strike="noStrike" dirty="0">
                        <a:solidFill>
                          <a:srgbClr val="000000"/>
                        </a:solidFill>
                        <a:effectLst/>
                        <a:latin typeface="+mn-lt"/>
                      </a:endParaRPr>
                    </a:p>
                  </a:txBody>
                  <a:tcPr marL="2059" marR="2059" marT="205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41923">
                <a:tc>
                  <a:txBody>
                    <a:bodyPr/>
                    <a:lstStyle/>
                    <a:p>
                      <a:pPr algn="l" fontAlgn="b"/>
                      <a:r>
                        <a:rPr lang="en-US" sz="1050" u="none" strike="noStrike" dirty="0" err="1">
                          <a:effectLst/>
                        </a:rPr>
                        <a:t>assomatpar</a:t>
                      </a:r>
                      <a:endParaRPr lang="en-US"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fontAlgn="b"/>
                      <a:r>
                        <a:rPr lang="hr-HR" sz="1050" u="none" strike="noStrike" dirty="0" smtClean="0">
                          <a:effectLst/>
                        </a:rPr>
                        <a:t>0.136</a:t>
                      </a:r>
                      <a:r>
                        <a:rPr lang="en-GB" sz="1050" u="none" strike="noStrike" dirty="0" smtClean="0">
                          <a:effectLst/>
                        </a:rPr>
                        <a:t>**</a:t>
                      </a:r>
                      <a:endParaRPr lang="hr-HR"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fontAlgn="b"/>
                      <a:r>
                        <a:rPr lang="hr-HR" sz="1050" u="none" strike="noStrike" dirty="0">
                          <a:effectLst/>
                        </a:rPr>
                        <a:t>0.013</a:t>
                      </a:r>
                      <a:endParaRPr lang="hr-HR"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fontAlgn="b"/>
                      <a:r>
                        <a:rPr lang="nb-NO" sz="1050" u="none" strike="noStrike">
                          <a:effectLst/>
                        </a:rPr>
                        <a:t>10.45</a:t>
                      </a:r>
                      <a:endParaRPr lang="nb-NO" sz="1050" b="0" i="0" u="none" strike="noStrike">
                        <a:solidFill>
                          <a:srgbClr val="000000"/>
                        </a:solidFill>
                        <a:effectLst/>
                        <a:latin typeface="Century Schoolbook" charset="0"/>
                      </a:endParaRPr>
                    </a:p>
                  </a:txBody>
                  <a:tcPr marL="4763" marR="4763" marT="476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fontAlgn="b"/>
                      <a:r>
                        <a:rPr lang="nb-NO" sz="1050" u="none" strike="noStrike">
                          <a:effectLst/>
                        </a:rPr>
                        <a:t>0.000</a:t>
                      </a:r>
                      <a:endParaRPr lang="nb-NO" sz="1050" b="0" i="0" u="none" strike="noStrike">
                        <a:solidFill>
                          <a:srgbClr val="000000"/>
                        </a:solidFill>
                        <a:effectLst/>
                        <a:latin typeface="Century Schoolbook" charset="0"/>
                      </a:endParaRPr>
                    </a:p>
                  </a:txBody>
                  <a:tcPr marL="4763" marR="4763" marT="476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fontAlgn="b"/>
                      <a:r>
                        <a:rPr lang="fi-FI" sz="1050" u="none" strike="noStrike">
                          <a:effectLst/>
                        </a:rPr>
                        <a:t>0.102</a:t>
                      </a:r>
                      <a:endParaRPr lang="fi-FI" sz="1050" b="0" i="0" u="none" strike="noStrike">
                        <a:solidFill>
                          <a:srgbClr val="000000"/>
                        </a:solidFill>
                        <a:effectLst/>
                        <a:latin typeface="Century Schoolbook" charset="0"/>
                      </a:endParaRPr>
                    </a:p>
                  </a:txBody>
                  <a:tcPr marL="4763" marR="4763" marT="476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fontAlgn="b"/>
                      <a:r>
                        <a:rPr lang="is-IS" sz="1050" u="none" strike="noStrike">
                          <a:effectLst/>
                        </a:rPr>
                        <a:t>0.169</a:t>
                      </a:r>
                      <a:endParaRPr lang="is-IS" sz="1050" b="0" i="0" u="none" strike="noStrike">
                        <a:solidFill>
                          <a:srgbClr val="000000"/>
                        </a:solidFill>
                        <a:effectLst/>
                        <a:latin typeface="Century Schoolbook" charset="0"/>
                      </a:endParaRPr>
                    </a:p>
                  </a:txBody>
                  <a:tcPr marL="4763" marR="4763" marT="476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endParaRPr lang="en-US" sz="1050" b="0" i="0" u="none" strike="noStrike">
                        <a:solidFill>
                          <a:srgbClr val="000000"/>
                        </a:solidFill>
                        <a:effectLst/>
                        <a:latin typeface="Century Schoolbook" charset="0"/>
                      </a:endParaRPr>
                    </a:p>
                  </a:txBody>
                  <a:tcPr marL="4763" marR="4763" marT="476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fontAlgn="b"/>
                      <a:endParaRPr lang="nb-NO" sz="1050" b="0" i="0" u="none" strike="noStrike">
                        <a:solidFill>
                          <a:srgbClr val="000000"/>
                        </a:solidFill>
                        <a:effectLst/>
                        <a:latin typeface="Century Schoolbook" charset="0"/>
                      </a:endParaRPr>
                    </a:p>
                  </a:txBody>
                  <a:tcPr marL="4763" marR="4763" marT="476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41923">
                <a:tc>
                  <a:txBody>
                    <a:bodyPr/>
                    <a:lstStyle/>
                    <a:p>
                      <a:pPr algn="l" fontAlgn="b"/>
                      <a:r>
                        <a:rPr lang="en-US" sz="1050" u="none" strike="noStrike">
                          <a:effectLst/>
                        </a:rPr>
                        <a:t>urbpopyear</a:t>
                      </a:r>
                      <a:endParaRPr lang="en-US" sz="1050" b="0" i="0" u="none" strike="noStrike">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dirty="0" smtClean="0">
                          <a:effectLst/>
                        </a:rPr>
                        <a:t>0.022**</a:t>
                      </a:r>
                      <a:endParaRPr lang="nb-NO"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dirty="0">
                          <a:effectLst/>
                        </a:rPr>
                        <a:t>0.002</a:t>
                      </a:r>
                      <a:endParaRPr lang="nb-NO"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dirty="0">
                          <a:effectLst/>
                        </a:rPr>
                        <a:t>11.53</a:t>
                      </a:r>
                      <a:endParaRPr lang="nb-NO"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a:effectLst/>
                        </a:rPr>
                        <a:t>0.000</a:t>
                      </a:r>
                      <a:endParaRPr lang="nb-NO" sz="1050" b="0" i="0" u="none" strike="noStrike">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a:effectLst/>
                        </a:rPr>
                        <a:t>0.017</a:t>
                      </a:r>
                      <a:endParaRPr lang="nb-NO" sz="1050" b="0" i="0" u="none" strike="noStrike">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a:effectLst/>
                        </a:rPr>
                        <a:t>0.027</a:t>
                      </a:r>
                      <a:endParaRPr lang="nb-NO" sz="1050" b="0" i="0" u="none" strike="noStrike">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endParaRPr lang="en-US" sz="1050" b="0" i="0" u="none" strike="noStrike">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endParaRPr lang="is-IS" sz="1050" b="0" i="0" u="none" strike="noStrike">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41923">
                <a:tc>
                  <a:txBody>
                    <a:bodyPr/>
                    <a:lstStyle/>
                    <a:p>
                      <a:pPr algn="l" fontAlgn="b"/>
                      <a:r>
                        <a:rPr lang="en-US" sz="1050" u="none" strike="noStrike">
                          <a:effectLst/>
                        </a:rPr>
                        <a:t>netmigrabs </a:t>
                      </a:r>
                      <a:endParaRPr lang="en-US" sz="1050" b="0" i="0" u="none" strike="noStrike">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dirty="0" smtClean="0">
                          <a:effectLst/>
                        </a:rPr>
                        <a:t>-</a:t>
                      </a:r>
                      <a:r>
                        <a:rPr lang="nb-NO" sz="1050" u="none" strike="noStrike" dirty="0" smtClean="0">
                          <a:effectLst/>
                        </a:rPr>
                        <a:t>0.045**</a:t>
                      </a:r>
                      <a:endParaRPr lang="mr-IN"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is-IS" sz="1050" u="none" strike="noStrike">
                          <a:effectLst/>
                        </a:rPr>
                        <a:t>0.006</a:t>
                      </a:r>
                      <a:endParaRPr lang="is-IS" sz="1050" b="0" i="0" u="none" strike="noStrike">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dirty="0" smtClean="0">
                          <a:effectLst/>
                        </a:rPr>
                        <a:t>-7.13</a:t>
                      </a:r>
                      <a:endParaRPr lang="mr-IN"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dirty="0">
                          <a:effectLst/>
                        </a:rPr>
                        <a:t>0.001</a:t>
                      </a:r>
                      <a:endParaRPr lang="nb-NO"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dirty="0" smtClean="0">
                          <a:effectLst/>
                        </a:rPr>
                        <a:t>-0.061</a:t>
                      </a:r>
                      <a:endParaRPr lang="mr-IN"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en-GB" sz="1050" u="none" strike="noStrike" dirty="0" smtClean="0">
                          <a:effectLst/>
                        </a:rPr>
                        <a:t>-0.029</a:t>
                      </a:r>
                      <a:endParaRPr lang="mr-IN"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endParaRPr lang="en-US" sz="1050" b="0" i="0" u="none" strike="noStrike">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endParaRPr lang="mr-IN"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141923">
                <a:tc>
                  <a:txBody>
                    <a:bodyPr/>
                    <a:lstStyle/>
                    <a:p>
                      <a:pPr algn="l" fontAlgn="b"/>
                      <a:r>
                        <a:rPr lang="en-US" sz="1050" u="none" strike="noStrike" dirty="0" err="1">
                          <a:effectLst/>
                        </a:rPr>
                        <a:t>assomatpar</a:t>
                      </a:r>
                      <a:endParaRPr lang="en-US"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hr-HR" sz="1050" u="none" strike="noStrike" dirty="0" smtClean="0">
                          <a:effectLst/>
                        </a:rPr>
                        <a:t>0.136</a:t>
                      </a:r>
                      <a:r>
                        <a:rPr lang="en-GB" sz="1050" u="none" strike="noStrike" dirty="0" smtClean="0">
                          <a:effectLst/>
                        </a:rPr>
                        <a:t>**</a:t>
                      </a:r>
                      <a:endParaRPr lang="hr-HR"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hr-HR" sz="1050" u="none" strike="noStrike" dirty="0">
                          <a:effectLst/>
                        </a:rPr>
                        <a:t>0.013</a:t>
                      </a:r>
                      <a:endParaRPr lang="hr-HR"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dirty="0">
                          <a:effectLst/>
                        </a:rPr>
                        <a:t>10.45</a:t>
                      </a:r>
                      <a:endParaRPr lang="nb-NO"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nb-NO" sz="1050" u="none" strike="noStrike" dirty="0">
                          <a:effectLst/>
                        </a:rPr>
                        <a:t>0.000</a:t>
                      </a:r>
                      <a:endParaRPr lang="nb-NO"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fi-FI" sz="1050" u="none" strike="noStrike" dirty="0">
                          <a:effectLst/>
                        </a:rPr>
                        <a:t>0.102</a:t>
                      </a:r>
                      <a:endParaRPr lang="fi-FI"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is-IS" sz="1050" u="none" strike="noStrike" dirty="0">
                          <a:effectLst/>
                        </a:rPr>
                        <a:t>0.169</a:t>
                      </a:r>
                      <a:endParaRPr lang="is-IS"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endParaRPr lang="en-US"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endParaRPr lang="nb-NO" sz="1050" b="0" i="0" u="none" strike="noStrike" dirty="0">
                        <a:solidFill>
                          <a:srgbClr val="000000"/>
                        </a:solidFill>
                        <a:effectLst/>
                        <a:latin typeface="Century Schoolbook" charset="0"/>
                      </a:endParaRPr>
                    </a:p>
                  </a:txBody>
                  <a:tcPr marL="4763" marR="4763" marT="4763"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3190262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98858"/>
            <a:ext cx="8272212" cy="760350"/>
          </a:xfrm>
        </p:spPr>
        <p:txBody>
          <a:bodyPr>
            <a:normAutofit/>
          </a:bodyPr>
          <a:lstStyle/>
          <a:p>
            <a:r>
              <a:rPr lang="en-GB" sz="4050" dirty="0"/>
              <a:t>Results</a:t>
            </a:r>
            <a:endParaRPr lang="en-GB" sz="4050" dirty="0"/>
          </a:p>
        </p:txBody>
      </p:sp>
      <p:sp>
        <p:nvSpPr>
          <p:cNvPr id="11" name="TextBox 10"/>
          <p:cNvSpPr txBox="1"/>
          <p:nvPr/>
        </p:nvSpPr>
        <p:spPr>
          <a:xfrm>
            <a:off x="6184780" y="522939"/>
            <a:ext cx="2959220" cy="784830"/>
          </a:xfrm>
          <a:prstGeom prst="rect">
            <a:avLst/>
          </a:prstGeom>
          <a:noFill/>
        </p:spPr>
        <p:txBody>
          <a:bodyPr wrap="square" rtlCol="0">
            <a:spAutoFit/>
          </a:bodyPr>
          <a:lstStyle/>
          <a:p>
            <a:pPr marL="557213" lvl="1" indent="-214313" defTabSz="685800" fontAlgn="auto">
              <a:spcBef>
                <a:spcPts val="0"/>
              </a:spcBef>
              <a:spcAft>
                <a:spcPts val="0"/>
              </a:spcAft>
              <a:buFont typeface="Wingdings" panose="05000000000000000000" pitchFamily="2" charset="2"/>
              <a:buChar char="§"/>
            </a:pPr>
            <a:r>
              <a:rPr lang="en-GB" sz="1500" dirty="0">
                <a:solidFill>
                  <a:prstClr val="white"/>
                </a:solidFill>
                <a:latin typeface="Gill Sans MT" panose="020B0502020104020203"/>
                <a:cs typeface="+mn-cs"/>
              </a:rPr>
              <a:t>*10% Significance level</a:t>
            </a:r>
          </a:p>
          <a:p>
            <a:pPr marL="557213" lvl="1" indent="-214313" defTabSz="685800" fontAlgn="auto">
              <a:spcBef>
                <a:spcPts val="0"/>
              </a:spcBef>
              <a:spcAft>
                <a:spcPts val="0"/>
              </a:spcAft>
              <a:buFont typeface="Wingdings" panose="05000000000000000000" pitchFamily="2" charset="2"/>
              <a:buChar char="§"/>
            </a:pPr>
            <a:r>
              <a:rPr lang="en-GB" sz="1500" dirty="0">
                <a:solidFill>
                  <a:prstClr val="white"/>
                </a:solidFill>
                <a:latin typeface="Gill Sans MT" panose="020B0502020104020203"/>
                <a:cs typeface="+mn-cs"/>
              </a:rPr>
              <a:t>**5% Significance level</a:t>
            </a:r>
          </a:p>
          <a:p>
            <a:pPr marL="557213" lvl="1" indent="-214313" defTabSz="685800" fontAlgn="auto">
              <a:spcBef>
                <a:spcPts val="0"/>
              </a:spcBef>
              <a:spcAft>
                <a:spcPts val="0"/>
              </a:spcAft>
              <a:buFont typeface="Wingdings" panose="05000000000000000000" pitchFamily="2" charset="2"/>
              <a:buChar char="§"/>
            </a:pPr>
            <a:r>
              <a:rPr lang="en-GB" sz="1500" dirty="0">
                <a:solidFill>
                  <a:prstClr val="white"/>
                </a:solidFill>
                <a:latin typeface="Gill Sans MT" panose="020B0502020104020203"/>
                <a:cs typeface="+mn-cs"/>
              </a:rPr>
              <a:t>***1% </a:t>
            </a:r>
            <a:r>
              <a:rPr lang="en-GB" sz="1500" dirty="0">
                <a:solidFill>
                  <a:prstClr val="white"/>
                </a:solidFill>
                <a:latin typeface="Gill Sans MT" panose="020B0502020104020203"/>
                <a:cs typeface="+mn-cs"/>
              </a:rPr>
              <a:t>Significance </a:t>
            </a:r>
            <a:r>
              <a:rPr lang="en-GB" sz="1500" dirty="0">
                <a:solidFill>
                  <a:prstClr val="white"/>
                </a:solidFill>
                <a:latin typeface="Gill Sans MT" panose="020B0502020104020203"/>
                <a:cs typeface="+mn-cs"/>
              </a:rPr>
              <a:t>level</a:t>
            </a:r>
          </a:p>
        </p:txBody>
      </p:sp>
      <p:graphicFrame>
        <p:nvGraphicFramePr>
          <p:cNvPr id="9" name="Table 8"/>
          <p:cNvGraphicFramePr>
            <a:graphicFrameLocks noGrp="1"/>
          </p:cNvGraphicFramePr>
          <p:nvPr>
            <p:extLst/>
          </p:nvPr>
        </p:nvGraphicFramePr>
        <p:xfrm>
          <a:off x="399088" y="1680719"/>
          <a:ext cx="3810962" cy="3291840"/>
        </p:xfrm>
        <a:graphic>
          <a:graphicData uri="http://schemas.openxmlformats.org/drawingml/2006/table">
            <a:tbl>
              <a:tblPr>
                <a:tableStyleId>{5DA37D80-6434-44D0-A028-1B22A696006F}</a:tableStyleId>
              </a:tblPr>
              <a:tblGrid>
                <a:gridCol w="991562">
                  <a:extLst>
                    <a:ext uri="{9D8B030D-6E8A-4147-A177-3AD203B41FA5}">
                      <a16:colId xmlns:a16="http://schemas.microsoft.com/office/drawing/2014/main" val="20000"/>
                    </a:ext>
                  </a:extLst>
                </a:gridCol>
                <a:gridCol w="704850">
                  <a:extLst>
                    <a:ext uri="{9D8B030D-6E8A-4147-A177-3AD203B41FA5}">
                      <a16:colId xmlns:a16="http://schemas.microsoft.com/office/drawing/2014/main" val="20001"/>
                    </a:ext>
                  </a:extLst>
                </a:gridCol>
                <a:gridCol w="704850">
                  <a:extLst>
                    <a:ext uri="{9D8B030D-6E8A-4147-A177-3AD203B41FA5}">
                      <a16:colId xmlns:a16="http://schemas.microsoft.com/office/drawing/2014/main" val="20002"/>
                    </a:ext>
                  </a:extLst>
                </a:gridCol>
                <a:gridCol w="704850">
                  <a:extLst>
                    <a:ext uri="{9D8B030D-6E8A-4147-A177-3AD203B41FA5}">
                      <a16:colId xmlns:a16="http://schemas.microsoft.com/office/drawing/2014/main" val="20003"/>
                    </a:ext>
                  </a:extLst>
                </a:gridCol>
                <a:gridCol w="704850">
                  <a:extLst>
                    <a:ext uri="{9D8B030D-6E8A-4147-A177-3AD203B41FA5}">
                      <a16:colId xmlns:a16="http://schemas.microsoft.com/office/drawing/2014/main" val="20004"/>
                    </a:ext>
                  </a:extLst>
                </a:gridCol>
              </a:tblGrid>
              <a:tr h="137160">
                <a:tc>
                  <a:txBody>
                    <a:bodyPr/>
                    <a:lstStyle/>
                    <a:p>
                      <a:pPr marL="0" marR="0">
                        <a:spcBef>
                          <a:spcPts val="0"/>
                        </a:spcBef>
                        <a:spcAft>
                          <a:spcPts val="0"/>
                        </a:spcAft>
                      </a:pPr>
                      <a:r>
                        <a:rPr lang="en-US" sz="900" b="1" dirty="0">
                          <a:effectLst/>
                        </a:rPr>
                        <a:t>VARIABLES</a:t>
                      </a:r>
                      <a:endParaRPr lang="en-US" sz="900" b="1"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dirty="0" smtClean="0">
                          <a:effectLst/>
                        </a:rPr>
                        <a:t>(1)</a:t>
                      </a:r>
                      <a:endParaRPr lang="en-US" sz="900" b="1"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dirty="0" smtClean="0">
                          <a:effectLst/>
                        </a:rPr>
                        <a:t>(2)</a:t>
                      </a:r>
                      <a:endParaRPr lang="en-US" sz="900" b="1"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dirty="0" smtClean="0">
                          <a:effectLst/>
                        </a:rPr>
                        <a:t>(3)</a:t>
                      </a:r>
                      <a:endParaRPr lang="en-US" sz="900" b="1"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dirty="0" smtClean="0">
                          <a:effectLst/>
                        </a:rPr>
                        <a:t>(4)</a:t>
                      </a:r>
                      <a:endParaRPr lang="en-US" sz="900" b="1" dirty="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00"/>
                  </a:ext>
                </a:extLst>
              </a:tr>
              <a:tr h="137160">
                <a:tc>
                  <a:txBody>
                    <a:bodyPr/>
                    <a:lstStyle/>
                    <a:p>
                      <a:pPr marL="0" marR="0">
                        <a:spcBef>
                          <a:spcPts val="0"/>
                        </a:spcBef>
                        <a:spcAft>
                          <a:spcPts val="0"/>
                        </a:spcAft>
                      </a:pPr>
                      <a:r>
                        <a:rPr lang="en-US" sz="900" dirty="0">
                          <a:effectLst/>
                        </a:rPr>
                        <a:t>Ability1</a:t>
                      </a:r>
                      <a:endParaRPr lang="en-US" sz="900"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dirty="0">
                          <a:effectLst/>
                        </a:rPr>
                        <a:t>0.526**</a:t>
                      </a:r>
                      <a:endParaRPr lang="en-US" sz="900" b="1" dirty="0">
                        <a:effectLst/>
                        <a:latin typeface="Calibri" charset="0"/>
                        <a:ea typeface="Times New Roman" charset="0"/>
                        <a:cs typeface="Times New Roman" charset="0"/>
                      </a:endParaRPr>
                    </a:p>
                  </a:txBody>
                  <a:tcPr marL="26474" marR="26474" marT="0" marB="0">
                    <a:solidFill>
                      <a:schemeClr val="accent3">
                        <a:lumMod val="60000"/>
                        <a:lumOff val="40000"/>
                      </a:schemeClr>
                    </a:solidFill>
                  </a:tcPr>
                </a:tc>
                <a:tc>
                  <a:txBody>
                    <a:bodyPr/>
                    <a:lstStyle/>
                    <a:p>
                      <a:pPr marL="0" marR="0" algn="ctr">
                        <a:spcBef>
                          <a:spcPts val="0"/>
                        </a:spcBef>
                        <a:spcAft>
                          <a:spcPts val="0"/>
                        </a:spcAft>
                      </a:pPr>
                      <a:r>
                        <a:rPr lang="en-US" sz="900" dirty="0">
                          <a:effectLst/>
                        </a:rPr>
                        <a:t>0.221</a:t>
                      </a:r>
                      <a:endParaRPr lang="en-US" sz="900"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dirty="0">
                          <a:effectLst/>
                        </a:rPr>
                        <a:t>0.696*</a:t>
                      </a:r>
                      <a:endParaRPr lang="en-US" sz="900" b="1" dirty="0">
                        <a:effectLst/>
                        <a:latin typeface="Calibri" charset="0"/>
                        <a:ea typeface="Times New Roman" charset="0"/>
                        <a:cs typeface="Times New Roman" charset="0"/>
                      </a:endParaRPr>
                    </a:p>
                  </a:txBody>
                  <a:tcPr marL="26474" marR="26474" marT="0" marB="0">
                    <a:solidFill>
                      <a:schemeClr val="accent3">
                        <a:lumMod val="60000"/>
                        <a:lumOff val="40000"/>
                      </a:schemeClr>
                    </a:solidFill>
                  </a:tcPr>
                </a:tc>
                <a:tc>
                  <a:txBody>
                    <a:bodyPr/>
                    <a:lstStyle/>
                    <a:p>
                      <a:pPr marL="0" marR="0" algn="ctr">
                        <a:spcBef>
                          <a:spcPts val="0"/>
                        </a:spcBef>
                        <a:spcAft>
                          <a:spcPts val="0"/>
                        </a:spcAft>
                      </a:pPr>
                      <a:r>
                        <a:rPr lang="en-US" sz="900" dirty="0">
                          <a:effectLst/>
                        </a:rPr>
                        <a:t>0.728</a:t>
                      </a:r>
                      <a:endParaRPr lang="en-US" sz="900" dirty="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01"/>
                  </a:ext>
                </a:extLst>
              </a:tr>
              <a:tr h="137160">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(0.213)</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(0.279)</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(0.353)</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(0.532)</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02"/>
                  </a:ext>
                </a:extLst>
              </a:tr>
              <a:tr h="137160">
                <a:tc>
                  <a:txBody>
                    <a:bodyPr/>
                    <a:lstStyle/>
                    <a:p>
                      <a:pPr marL="0" marR="0">
                        <a:spcBef>
                          <a:spcPts val="0"/>
                        </a:spcBef>
                        <a:spcAft>
                          <a:spcPts val="0"/>
                        </a:spcAft>
                      </a:pPr>
                      <a:r>
                        <a:rPr lang="en-US" sz="900">
                          <a:effectLst/>
                        </a:rPr>
                        <a:t>Ability2</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2.445***</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2.432***</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4.421***</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4.423***</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03"/>
                  </a:ext>
                </a:extLst>
              </a:tr>
              <a:tr h="137160">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(0.188)</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(0.190)</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(0.308)</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(0.307)</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04"/>
                  </a:ext>
                </a:extLst>
              </a:tr>
              <a:tr h="137160">
                <a:tc>
                  <a:txBody>
                    <a:bodyPr/>
                    <a:lstStyle/>
                    <a:p>
                      <a:pPr marL="0" marR="0">
                        <a:spcBef>
                          <a:spcPts val="0"/>
                        </a:spcBef>
                        <a:spcAft>
                          <a:spcPts val="0"/>
                        </a:spcAft>
                      </a:pPr>
                      <a:r>
                        <a:rPr lang="en-US" sz="900">
                          <a:effectLst/>
                        </a:rPr>
                        <a:t>Ability1Comp</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0.141</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0.116</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dirty="0">
                          <a:effectLst/>
                        </a:rPr>
                        <a:t>-1.100**</a:t>
                      </a:r>
                      <a:endParaRPr lang="en-US" sz="900"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0" dirty="0">
                          <a:effectLst/>
                        </a:rPr>
                        <a:t>-1.097**</a:t>
                      </a:r>
                      <a:endParaRPr lang="en-US" sz="900" b="0" dirty="0">
                        <a:effectLst/>
                        <a:latin typeface="Calibri" charset="0"/>
                        <a:ea typeface="Times New Roman" charset="0"/>
                        <a:cs typeface="Times New Roman" charset="0"/>
                      </a:endParaRPr>
                    </a:p>
                  </a:txBody>
                  <a:tcPr marL="26474" marR="26474" marT="0" marB="0">
                    <a:noFill/>
                  </a:tcPr>
                </a:tc>
                <a:extLst>
                  <a:ext uri="{0D108BD9-81ED-4DB2-BD59-A6C34878D82A}">
                    <a16:rowId xmlns:a16="http://schemas.microsoft.com/office/drawing/2014/main" val="10005"/>
                  </a:ext>
                </a:extLst>
              </a:tr>
              <a:tr h="137160">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(0.354)</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(0.353)</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(0.484)</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dirty="0">
                          <a:effectLst/>
                        </a:rPr>
                        <a:t>(0.487)</a:t>
                      </a:r>
                      <a:endParaRPr lang="en-US" sz="900" dirty="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06"/>
                  </a:ext>
                </a:extLst>
              </a:tr>
              <a:tr h="137160">
                <a:tc>
                  <a:txBody>
                    <a:bodyPr/>
                    <a:lstStyle/>
                    <a:p>
                      <a:pPr marL="0" marR="0">
                        <a:spcBef>
                          <a:spcPts val="0"/>
                        </a:spcBef>
                        <a:spcAft>
                          <a:spcPts val="0"/>
                        </a:spcAft>
                      </a:pPr>
                      <a:r>
                        <a:rPr lang="en-US" sz="900">
                          <a:effectLst/>
                        </a:rPr>
                        <a:t>Ability2Comp</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dirty="0">
                          <a:effectLst/>
                        </a:rPr>
                        <a:t>-0.334</a:t>
                      </a:r>
                      <a:endParaRPr lang="en-US" sz="900"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-0.373</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-4.012***</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0" dirty="0">
                          <a:effectLst/>
                        </a:rPr>
                        <a:t>-4.008***</a:t>
                      </a:r>
                      <a:endParaRPr lang="en-US" sz="900" b="0" dirty="0">
                        <a:effectLst/>
                        <a:latin typeface="Calibri" charset="0"/>
                        <a:ea typeface="Times New Roman" charset="0"/>
                        <a:cs typeface="Times New Roman" charset="0"/>
                      </a:endParaRPr>
                    </a:p>
                  </a:txBody>
                  <a:tcPr marL="26474" marR="26474" marT="0" marB="0">
                    <a:noFill/>
                  </a:tcPr>
                </a:tc>
                <a:extLst>
                  <a:ext uri="{0D108BD9-81ED-4DB2-BD59-A6C34878D82A}">
                    <a16:rowId xmlns:a16="http://schemas.microsoft.com/office/drawing/2014/main" val="10007"/>
                  </a:ext>
                </a:extLst>
              </a:tr>
              <a:tr h="137160">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(0.321)</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dirty="0">
                          <a:effectLst/>
                        </a:rPr>
                        <a:t>(0.320)</a:t>
                      </a:r>
                      <a:endParaRPr lang="en-US" sz="900"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(0.604)</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(0.602)</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08"/>
                  </a:ext>
                </a:extLst>
              </a:tr>
              <a:tr h="137160">
                <a:tc>
                  <a:txBody>
                    <a:bodyPr/>
                    <a:lstStyle/>
                    <a:p>
                      <a:pPr marL="0" marR="0">
                        <a:spcBef>
                          <a:spcPts val="0"/>
                        </a:spcBef>
                        <a:spcAft>
                          <a:spcPts val="0"/>
                        </a:spcAft>
                      </a:pPr>
                      <a:r>
                        <a:rPr lang="en-US" sz="900">
                          <a:effectLst/>
                        </a:rPr>
                        <a:t>Female</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6.996***</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6.702***</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0.162</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dirty="0">
                          <a:effectLst/>
                        </a:rPr>
                        <a:t>0.192</a:t>
                      </a:r>
                      <a:endParaRPr lang="en-US" sz="900" dirty="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09"/>
                  </a:ext>
                </a:extLst>
              </a:tr>
              <a:tr h="137160">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(0.0907)</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(0.165)</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dirty="0">
                          <a:effectLst/>
                        </a:rPr>
                        <a:t>(0.134)</a:t>
                      </a:r>
                      <a:endParaRPr lang="en-US" sz="900"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dirty="0">
                          <a:effectLst/>
                        </a:rPr>
                        <a:t>(0.300)</a:t>
                      </a:r>
                      <a:endParaRPr lang="en-US" sz="900" dirty="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10"/>
                  </a:ext>
                </a:extLst>
              </a:tr>
              <a:tr h="137160">
                <a:tc>
                  <a:txBody>
                    <a:bodyPr/>
                    <a:lstStyle/>
                    <a:p>
                      <a:pPr marL="0" marR="0">
                        <a:spcBef>
                          <a:spcPts val="0"/>
                        </a:spcBef>
                        <a:spcAft>
                          <a:spcPts val="0"/>
                        </a:spcAft>
                      </a:pPr>
                      <a:r>
                        <a:rPr lang="en-US" sz="900">
                          <a:effectLst/>
                        </a:rPr>
                        <a:t>Final</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-0.556***</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-0.566***</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0.363*</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0.364*</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11"/>
                  </a:ext>
                </a:extLst>
              </a:tr>
              <a:tr h="137160">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(0.124)</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(0.124)</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(0.217)</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(0.216)</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12"/>
                  </a:ext>
                </a:extLst>
              </a:tr>
              <a:tr h="137160">
                <a:tc>
                  <a:txBody>
                    <a:bodyPr/>
                    <a:lstStyle/>
                    <a:p>
                      <a:pPr marL="0" marR="0">
                        <a:spcBef>
                          <a:spcPts val="0"/>
                        </a:spcBef>
                        <a:spcAft>
                          <a:spcPts val="0"/>
                        </a:spcAft>
                      </a:pPr>
                      <a:r>
                        <a:rPr lang="en-US" sz="900" dirty="0" smtClean="0">
                          <a:effectLst/>
                        </a:rPr>
                        <a:t>Female*Ability1</a:t>
                      </a:r>
                      <a:endParaRPr lang="en-US" sz="900"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dirty="0">
                          <a:effectLst/>
                        </a:rPr>
                        <a:t>0.631*</a:t>
                      </a:r>
                      <a:endParaRPr lang="en-US" sz="900" b="1" dirty="0">
                        <a:effectLst/>
                        <a:latin typeface="Calibri" charset="0"/>
                        <a:ea typeface="Times New Roman" charset="0"/>
                        <a:cs typeface="Times New Roman" charset="0"/>
                      </a:endParaRPr>
                    </a:p>
                  </a:txBody>
                  <a:tcPr marL="26474" marR="26474" marT="0" marB="0">
                    <a:solidFill>
                      <a:schemeClr val="accent1">
                        <a:lumMod val="40000"/>
                        <a:lumOff val="60000"/>
                      </a:schemeClr>
                    </a:solidFill>
                  </a:tcPr>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dirty="0">
                          <a:effectLst/>
                        </a:rPr>
                        <a:t>-0.0647</a:t>
                      </a:r>
                      <a:endParaRPr lang="en-US" sz="900" b="1" dirty="0">
                        <a:effectLst/>
                        <a:latin typeface="Calibri" charset="0"/>
                        <a:ea typeface="Times New Roman" charset="0"/>
                        <a:cs typeface="Times New Roman" charset="0"/>
                      </a:endParaRPr>
                    </a:p>
                  </a:txBody>
                  <a:tcPr marL="26474" marR="26474" marT="0" marB="0">
                    <a:solidFill>
                      <a:schemeClr val="accent1">
                        <a:lumMod val="40000"/>
                        <a:lumOff val="60000"/>
                      </a:schemeClr>
                    </a:solidFill>
                  </a:tcPr>
                </a:tc>
                <a:extLst>
                  <a:ext uri="{0D108BD9-81ED-4DB2-BD59-A6C34878D82A}">
                    <a16:rowId xmlns:a16="http://schemas.microsoft.com/office/drawing/2014/main" val="10013"/>
                  </a:ext>
                </a:extLst>
              </a:tr>
              <a:tr h="137160">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(0.369)</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dirty="0">
                          <a:effectLst/>
                        </a:rPr>
                        <a:t>(0.641)</a:t>
                      </a:r>
                      <a:endParaRPr lang="en-US" sz="900" dirty="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14"/>
                  </a:ext>
                </a:extLst>
              </a:tr>
              <a:tr h="137160">
                <a:tc>
                  <a:txBody>
                    <a:bodyPr/>
                    <a:lstStyle/>
                    <a:p>
                      <a:pPr marL="0" marR="0">
                        <a:spcBef>
                          <a:spcPts val="0"/>
                        </a:spcBef>
                        <a:spcAft>
                          <a:spcPts val="0"/>
                        </a:spcAft>
                      </a:pPr>
                      <a:r>
                        <a:rPr lang="en-US" sz="900">
                          <a:effectLst/>
                        </a:rPr>
                        <a:t>Constant</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45.38***</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45.57***</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3.599***</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3.579***</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15"/>
                  </a:ext>
                </a:extLst>
              </a:tr>
              <a:tr h="137160">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(0.389)</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(0.402)</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(0.608)</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(0.627)</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16"/>
                  </a:ext>
                </a:extLst>
              </a:tr>
              <a:tr h="137160">
                <a:tc>
                  <a:txBody>
                    <a:bodyPr/>
                    <a:lstStyle/>
                    <a:p>
                      <a:pPr marL="0" marR="0">
                        <a:spcBef>
                          <a:spcPts val="0"/>
                        </a:spcBef>
                        <a:spcAft>
                          <a:spcPts val="0"/>
                        </a:spcAft>
                      </a:pPr>
                      <a:r>
                        <a:rPr lang="en-US" sz="900" dirty="0">
                          <a:effectLst/>
                        </a:rPr>
                        <a:t> </a:t>
                      </a:r>
                      <a:endParaRPr lang="en-US" sz="900"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17"/>
                  </a:ext>
                </a:extLst>
              </a:tr>
              <a:tr h="137160">
                <a:tc>
                  <a:txBody>
                    <a:bodyPr/>
                    <a:lstStyle/>
                    <a:p>
                      <a:pPr marL="0" marR="0">
                        <a:spcBef>
                          <a:spcPts val="0"/>
                        </a:spcBef>
                        <a:spcAft>
                          <a:spcPts val="0"/>
                        </a:spcAft>
                      </a:pPr>
                      <a:r>
                        <a:rPr lang="en-US" sz="900" b="0" dirty="0">
                          <a:effectLst/>
                        </a:rPr>
                        <a:t>Observations</a:t>
                      </a:r>
                      <a:endParaRPr lang="en-US" sz="900" b="0"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848</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848</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848</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848</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18"/>
                  </a:ext>
                </a:extLst>
              </a:tr>
              <a:tr h="137160">
                <a:tc>
                  <a:txBody>
                    <a:bodyPr/>
                    <a:lstStyle/>
                    <a:p>
                      <a:pPr marL="0" marR="0">
                        <a:spcBef>
                          <a:spcPts val="0"/>
                        </a:spcBef>
                        <a:spcAft>
                          <a:spcPts val="0"/>
                        </a:spcAft>
                      </a:pPr>
                      <a:r>
                        <a:rPr lang="en-US" sz="900" b="0" dirty="0">
                          <a:effectLst/>
                        </a:rPr>
                        <a:t>R-squared</a:t>
                      </a:r>
                      <a:endParaRPr lang="en-US" sz="900" b="0"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0.932</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0.932</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0.360</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0.360</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19"/>
                  </a:ext>
                </a:extLst>
              </a:tr>
              <a:tr h="137160">
                <a:tc>
                  <a:txBody>
                    <a:bodyPr/>
                    <a:lstStyle/>
                    <a:p>
                      <a:pPr marL="0" marR="0">
                        <a:spcBef>
                          <a:spcPts val="0"/>
                        </a:spcBef>
                        <a:spcAft>
                          <a:spcPts val="0"/>
                        </a:spcAft>
                      </a:pPr>
                      <a:r>
                        <a:rPr lang="en-US" sz="900" b="0" dirty="0">
                          <a:effectLst/>
                        </a:rPr>
                        <a:t>Number of </a:t>
                      </a:r>
                      <a:r>
                        <a:rPr lang="en-US" sz="900" b="0" dirty="0" smtClean="0">
                          <a:effectLst/>
                        </a:rPr>
                        <a:t>colleges</a:t>
                      </a:r>
                      <a:endParaRPr lang="en-US" sz="900" b="0"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135</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135</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135</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135</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20"/>
                  </a:ext>
                </a:extLst>
              </a:tr>
              <a:tr h="137160">
                <a:tc>
                  <a:txBody>
                    <a:bodyPr/>
                    <a:lstStyle/>
                    <a:p>
                      <a:pPr marL="0" marR="0">
                        <a:spcBef>
                          <a:spcPts val="0"/>
                        </a:spcBef>
                        <a:spcAft>
                          <a:spcPts val="0"/>
                        </a:spcAft>
                      </a:pPr>
                      <a:r>
                        <a:rPr lang="en-US" sz="900" b="0">
                          <a:effectLst/>
                        </a:rPr>
                        <a:t>College FE</a:t>
                      </a:r>
                      <a:endParaRPr lang="en-US" sz="900" b="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YES</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YES</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YES</a:t>
                      </a:r>
                      <a:endParaRPr lang="en-US" sz="90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a:effectLst/>
                        </a:rPr>
                        <a:t>YES</a:t>
                      </a:r>
                      <a:endParaRPr lang="en-US" sz="90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21"/>
                  </a:ext>
                </a:extLst>
              </a:tr>
              <a:tr h="137160">
                <a:tc>
                  <a:txBody>
                    <a:bodyPr/>
                    <a:lstStyle/>
                    <a:p>
                      <a:pPr marL="0" marR="0">
                        <a:spcBef>
                          <a:spcPts val="0"/>
                        </a:spcBef>
                        <a:spcAft>
                          <a:spcPts val="0"/>
                        </a:spcAft>
                      </a:pPr>
                      <a:r>
                        <a:rPr lang="en-US" sz="900" b="1" dirty="0" smtClean="0">
                          <a:effectLst/>
                        </a:rPr>
                        <a:t>TIME</a:t>
                      </a:r>
                      <a:endParaRPr lang="en-US" sz="900" b="1"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a:effectLst/>
                        </a:rPr>
                        <a:t>YES</a:t>
                      </a:r>
                      <a:endParaRPr lang="en-US" sz="900" b="1">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a:effectLst/>
                        </a:rPr>
                        <a:t>YES</a:t>
                      </a:r>
                      <a:endParaRPr lang="en-US" sz="900" b="1">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a:effectLst/>
                        </a:rPr>
                        <a:t>NO</a:t>
                      </a:r>
                      <a:endParaRPr lang="en-US" sz="900" b="1">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a:effectLst/>
                        </a:rPr>
                        <a:t>NO</a:t>
                      </a:r>
                      <a:endParaRPr lang="en-US" sz="900" b="1">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22"/>
                  </a:ext>
                </a:extLst>
              </a:tr>
              <a:tr h="137160">
                <a:tc>
                  <a:txBody>
                    <a:bodyPr/>
                    <a:lstStyle/>
                    <a:p>
                      <a:pPr marL="0" marR="0">
                        <a:spcBef>
                          <a:spcPts val="0"/>
                        </a:spcBef>
                        <a:spcAft>
                          <a:spcPts val="0"/>
                        </a:spcAft>
                      </a:pPr>
                      <a:r>
                        <a:rPr lang="en-US" sz="900" b="1" dirty="0" smtClean="0">
                          <a:effectLst/>
                        </a:rPr>
                        <a:t>RANK</a:t>
                      </a:r>
                      <a:endParaRPr lang="en-US" sz="900" b="1" dirty="0">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a:effectLst/>
                        </a:rPr>
                        <a:t>NO</a:t>
                      </a:r>
                      <a:endParaRPr lang="en-US" sz="900" b="1">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a:effectLst/>
                        </a:rPr>
                        <a:t>NO</a:t>
                      </a:r>
                      <a:endParaRPr lang="en-US" sz="900" b="1">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a:effectLst/>
                        </a:rPr>
                        <a:t>YES</a:t>
                      </a:r>
                      <a:endParaRPr lang="en-US" sz="900" b="1">
                        <a:effectLst/>
                        <a:latin typeface="Calibri" charset="0"/>
                        <a:ea typeface="Times New Roman" charset="0"/>
                        <a:cs typeface="Times New Roman" charset="0"/>
                      </a:endParaRPr>
                    </a:p>
                  </a:txBody>
                  <a:tcPr marL="26474" marR="26474" marT="0" marB="0"/>
                </a:tc>
                <a:tc>
                  <a:txBody>
                    <a:bodyPr/>
                    <a:lstStyle/>
                    <a:p>
                      <a:pPr marL="0" marR="0" algn="ctr">
                        <a:spcBef>
                          <a:spcPts val="0"/>
                        </a:spcBef>
                        <a:spcAft>
                          <a:spcPts val="0"/>
                        </a:spcAft>
                      </a:pPr>
                      <a:r>
                        <a:rPr lang="en-US" sz="900" b="1" dirty="0">
                          <a:effectLst/>
                        </a:rPr>
                        <a:t>YES</a:t>
                      </a:r>
                      <a:endParaRPr lang="en-US" sz="900" b="1" dirty="0">
                        <a:effectLst/>
                        <a:latin typeface="Calibri" charset="0"/>
                        <a:ea typeface="Times New Roman" charset="0"/>
                        <a:cs typeface="Times New Roman" charset="0"/>
                      </a:endParaRPr>
                    </a:p>
                  </a:txBody>
                  <a:tcPr marL="26474" marR="26474" marT="0" marB="0"/>
                </a:tc>
                <a:extLst>
                  <a:ext uri="{0D108BD9-81ED-4DB2-BD59-A6C34878D82A}">
                    <a16:rowId xmlns:a16="http://schemas.microsoft.com/office/drawing/2014/main" val="10023"/>
                  </a:ext>
                </a:extLst>
              </a:tr>
            </a:tbl>
          </a:graphicData>
        </a:graphic>
      </p:graphicFrame>
      <p:sp>
        <p:nvSpPr>
          <p:cNvPr id="12" name="Rectangle 11"/>
          <p:cNvSpPr/>
          <p:nvPr/>
        </p:nvSpPr>
        <p:spPr>
          <a:xfrm>
            <a:off x="399089" y="1322786"/>
            <a:ext cx="5483358" cy="369332"/>
          </a:xfrm>
          <a:prstGeom prst="rect">
            <a:avLst/>
          </a:prstGeom>
        </p:spPr>
        <p:txBody>
          <a:bodyPr wrap="square">
            <a:spAutoFit/>
          </a:bodyPr>
          <a:lstStyle/>
          <a:p>
            <a:pPr marL="257175" indent="-257175" defTabSz="685800" fontAlgn="auto">
              <a:spcBef>
                <a:spcPts val="0"/>
              </a:spcBef>
              <a:spcAft>
                <a:spcPts val="0"/>
              </a:spcAft>
              <a:buClr>
                <a:srgbClr val="4590B8"/>
              </a:buClr>
              <a:buFont typeface="Wingdings" panose="05000000000000000000" pitchFamily="2" charset="2"/>
              <a:buChar char="§"/>
            </a:pPr>
            <a:r>
              <a:rPr lang="en-GB" sz="1800" b="1" dirty="0">
                <a:solidFill>
                  <a:srgbClr val="3D3D3D"/>
                </a:solidFill>
                <a:latin typeface="Gill Sans MT" panose="020B0502020104020203"/>
                <a:ea typeface="Calibri" panose="020F0502020204030204" pitchFamily="34" charset="0"/>
                <a:cs typeface="Times New Roman" panose="02020603050405020304" pitchFamily="18" charset="0"/>
              </a:rPr>
              <a:t>Model A):</a:t>
            </a:r>
            <a:endParaRPr lang="en-GB" sz="3600" i="1" dirty="0">
              <a:solidFill>
                <a:srgbClr val="3D3D3D"/>
              </a:solidFill>
              <a:latin typeface="Gill Sans MT" panose="020B0502020104020203"/>
              <a:ea typeface="Calibri" panose="020F0502020204030204" pitchFamily="34" charset="0"/>
              <a:cs typeface="Times New Roman" panose="02020603050405020304" pitchFamily="18" charset="0"/>
            </a:endParaRPr>
          </a:p>
        </p:txBody>
      </p:sp>
      <p:sp>
        <p:nvSpPr>
          <p:cNvPr id="13" name="Rectangle 12"/>
          <p:cNvSpPr/>
          <p:nvPr/>
        </p:nvSpPr>
        <p:spPr>
          <a:xfrm>
            <a:off x="4210050" y="1322786"/>
            <a:ext cx="5483358" cy="369332"/>
          </a:xfrm>
          <a:prstGeom prst="rect">
            <a:avLst/>
          </a:prstGeom>
        </p:spPr>
        <p:txBody>
          <a:bodyPr wrap="square">
            <a:spAutoFit/>
          </a:bodyPr>
          <a:lstStyle/>
          <a:p>
            <a:pPr marL="257175" indent="-257175" defTabSz="685800" fontAlgn="auto">
              <a:spcBef>
                <a:spcPts val="0"/>
              </a:spcBef>
              <a:spcAft>
                <a:spcPts val="0"/>
              </a:spcAft>
              <a:buClr>
                <a:srgbClr val="4590B8"/>
              </a:buClr>
              <a:buFont typeface="Wingdings" panose="05000000000000000000" pitchFamily="2" charset="2"/>
              <a:buChar char="§"/>
            </a:pPr>
            <a:r>
              <a:rPr lang="en-GB" sz="1800" b="1" dirty="0">
                <a:solidFill>
                  <a:srgbClr val="3D3D3D"/>
                </a:solidFill>
                <a:latin typeface="Gill Sans MT" panose="020B0502020104020203"/>
                <a:ea typeface="Calibri" panose="020F0502020204030204" pitchFamily="34" charset="0"/>
                <a:cs typeface="Times New Roman" panose="02020603050405020304" pitchFamily="18" charset="0"/>
              </a:rPr>
              <a:t>Model B):</a:t>
            </a:r>
            <a:endParaRPr lang="en-GB" sz="3600" i="1" dirty="0">
              <a:solidFill>
                <a:srgbClr val="3D3D3D"/>
              </a:solidFill>
              <a:latin typeface="Gill Sans MT" panose="020B0502020104020203"/>
              <a:ea typeface="Calibri" panose="020F0502020204030204" pitchFamily="34" charset="0"/>
              <a:cs typeface="Times New Roman" panose="02020603050405020304" pitchFamily="18"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358528491"/>
              </p:ext>
            </p:extLst>
          </p:nvPr>
        </p:nvGraphicFramePr>
        <p:xfrm>
          <a:off x="5682422" y="1418520"/>
          <a:ext cx="2886075" cy="3703320"/>
        </p:xfrm>
        <a:graphic>
          <a:graphicData uri="http://schemas.openxmlformats.org/drawingml/2006/table">
            <a:tbl>
              <a:tblPr>
                <a:tableStyleId>{5DA37D80-6434-44D0-A028-1B22A696006F}</a:tableStyleId>
              </a:tblPr>
              <a:tblGrid>
                <a:gridCol w="946979">
                  <a:extLst>
                    <a:ext uri="{9D8B030D-6E8A-4147-A177-3AD203B41FA5}">
                      <a16:colId xmlns:a16="http://schemas.microsoft.com/office/drawing/2014/main" val="20000"/>
                    </a:ext>
                  </a:extLst>
                </a:gridCol>
                <a:gridCol w="969548">
                  <a:extLst>
                    <a:ext uri="{9D8B030D-6E8A-4147-A177-3AD203B41FA5}">
                      <a16:colId xmlns:a16="http://schemas.microsoft.com/office/drawing/2014/main" val="20001"/>
                    </a:ext>
                  </a:extLst>
                </a:gridCol>
                <a:gridCol w="969548">
                  <a:extLst>
                    <a:ext uri="{9D8B030D-6E8A-4147-A177-3AD203B41FA5}">
                      <a16:colId xmlns:a16="http://schemas.microsoft.com/office/drawing/2014/main" val="20002"/>
                    </a:ext>
                  </a:extLst>
                </a:gridCol>
              </a:tblGrid>
              <a:tr h="131445">
                <a:tc>
                  <a:txBody>
                    <a:bodyPr/>
                    <a:lstStyle/>
                    <a:p>
                      <a:pPr marL="0" marR="0">
                        <a:spcBef>
                          <a:spcPts val="0"/>
                        </a:spcBef>
                        <a:spcAft>
                          <a:spcPts val="0"/>
                        </a:spcAft>
                      </a:pPr>
                      <a:r>
                        <a:rPr lang="en-US" sz="900" b="1" dirty="0">
                          <a:effectLst/>
                        </a:rPr>
                        <a:t>VARIABLES</a:t>
                      </a:r>
                      <a:endParaRPr lang="en-US" sz="900" b="1"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b="1" dirty="0" smtClean="0">
                          <a:effectLst/>
                        </a:rPr>
                        <a:t>(5)</a:t>
                      </a:r>
                      <a:endParaRPr lang="en-US" sz="900" b="1"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b="1" dirty="0" smtClean="0">
                          <a:effectLst/>
                        </a:rPr>
                        <a:t>(6)</a:t>
                      </a:r>
                      <a:endParaRPr lang="en-US" sz="900" b="1"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00"/>
                  </a:ext>
                </a:extLst>
              </a:tr>
              <a:tr h="131445">
                <a:tc>
                  <a:txBody>
                    <a:bodyPr/>
                    <a:lstStyle/>
                    <a:p>
                      <a:pPr marL="0" marR="0">
                        <a:spcBef>
                          <a:spcPts val="0"/>
                        </a:spcBef>
                        <a:spcAft>
                          <a:spcPts val="0"/>
                        </a:spcAft>
                      </a:pPr>
                      <a:r>
                        <a:rPr lang="en-US" sz="900" dirty="0">
                          <a:effectLst/>
                        </a:rPr>
                        <a:t>Time1</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b="1" dirty="0">
                          <a:effectLst/>
                        </a:rPr>
                        <a:t>0.410***</a:t>
                      </a:r>
                      <a:endParaRPr lang="en-US" sz="900" b="1" dirty="0">
                        <a:effectLst/>
                        <a:latin typeface="Calibri" charset="0"/>
                        <a:ea typeface="Times New Roman" charset="0"/>
                        <a:cs typeface="Times New Roman" charset="0"/>
                      </a:endParaRPr>
                    </a:p>
                  </a:txBody>
                  <a:tcPr marL="22944" marR="22944" marT="0" marB="0">
                    <a:solidFill>
                      <a:schemeClr val="accent3">
                        <a:lumMod val="60000"/>
                        <a:lumOff val="40000"/>
                      </a:schemeClr>
                    </a:solidFill>
                  </a:tcPr>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01"/>
                  </a:ext>
                </a:extLst>
              </a:tr>
              <a:tr h="131445">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(0.0746)</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02"/>
                  </a:ext>
                </a:extLst>
              </a:tr>
              <a:tr h="131445">
                <a:tc>
                  <a:txBody>
                    <a:bodyPr/>
                    <a:lstStyle/>
                    <a:p>
                      <a:pPr marL="0" marR="0">
                        <a:spcBef>
                          <a:spcPts val="0"/>
                        </a:spcBef>
                        <a:spcAft>
                          <a:spcPts val="0"/>
                        </a:spcAft>
                      </a:pPr>
                      <a:r>
                        <a:rPr lang="en-US" sz="900">
                          <a:effectLst/>
                        </a:rPr>
                        <a:t>Ability2</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2.213***</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4.102***</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03"/>
                  </a:ext>
                </a:extLst>
              </a:tr>
              <a:tr h="131445">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(0.175)</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(0.285)</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04"/>
                  </a:ext>
                </a:extLst>
              </a:tr>
              <a:tr h="131445">
                <a:tc>
                  <a:txBody>
                    <a:bodyPr/>
                    <a:lstStyle/>
                    <a:p>
                      <a:pPr marL="0" marR="0">
                        <a:spcBef>
                          <a:spcPts val="0"/>
                        </a:spcBef>
                        <a:spcAft>
                          <a:spcPts val="0"/>
                        </a:spcAft>
                      </a:pPr>
                      <a:r>
                        <a:rPr lang="en-US" sz="900">
                          <a:effectLst/>
                        </a:rPr>
                        <a:t>Time1Comp</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-0.0690</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05"/>
                  </a:ext>
                </a:extLst>
              </a:tr>
              <a:tr h="131445">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(0.109)</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06"/>
                  </a:ext>
                </a:extLst>
              </a:tr>
              <a:tr h="131445">
                <a:tc>
                  <a:txBody>
                    <a:bodyPr/>
                    <a:lstStyle/>
                    <a:p>
                      <a:pPr marL="0" marR="0">
                        <a:spcBef>
                          <a:spcPts val="0"/>
                        </a:spcBef>
                        <a:spcAft>
                          <a:spcPts val="0"/>
                        </a:spcAft>
                      </a:pPr>
                      <a:r>
                        <a:rPr lang="en-US" sz="900" dirty="0">
                          <a:effectLst/>
                        </a:rPr>
                        <a:t>Time2Comp</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0.152**</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07"/>
                  </a:ext>
                </a:extLst>
              </a:tr>
              <a:tr h="131445">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(0.0700)</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08"/>
                  </a:ext>
                </a:extLst>
              </a:tr>
              <a:tr h="131445">
                <a:tc>
                  <a:txBody>
                    <a:bodyPr/>
                    <a:lstStyle/>
                    <a:p>
                      <a:pPr marL="0" marR="0">
                        <a:spcBef>
                          <a:spcPts val="0"/>
                        </a:spcBef>
                        <a:spcAft>
                          <a:spcPts val="0"/>
                        </a:spcAft>
                      </a:pPr>
                      <a:r>
                        <a:rPr lang="en-US" sz="900">
                          <a:effectLst/>
                        </a:rPr>
                        <a:t>Female</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-1.768</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0.226</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09"/>
                  </a:ext>
                </a:extLst>
              </a:tr>
              <a:tr h="131445">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(4.216)</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(0.215)</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10"/>
                  </a:ext>
                </a:extLst>
              </a:tr>
              <a:tr h="131445">
                <a:tc>
                  <a:txBody>
                    <a:bodyPr/>
                    <a:lstStyle/>
                    <a:p>
                      <a:pPr marL="0" marR="0">
                        <a:spcBef>
                          <a:spcPts val="0"/>
                        </a:spcBef>
                        <a:spcAft>
                          <a:spcPts val="0"/>
                        </a:spcAft>
                      </a:pPr>
                      <a:r>
                        <a:rPr lang="en-US" sz="900" dirty="0" smtClean="0">
                          <a:effectLst/>
                        </a:rPr>
                        <a:t>Female*Time1</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b="1" dirty="0">
                          <a:effectLst/>
                        </a:rPr>
                        <a:t>0.0990</a:t>
                      </a:r>
                      <a:endParaRPr lang="en-US" sz="900" b="1" dirty="0">
                        <a:effectLst/>
                        <a:latin typeface="Calibri" charset="0"/>
                        <a:ea typeface="Times New Roman" charset="0"/>
                        <a:cs typeface="Times New Roman" charset="0"/>
                      </a:endParaRPr>
                    </a:p>
                  </a:txBody>
                  <a:tcPr marL="22944" marR="22944" marT="0" marB="0">
                    <a:solidFill>
                      <a:schemeClr val="accent1">
                        <a:lumMod val="40000"/>
                        <a:lumOff val="60000"/>
                      </a:schemeClr>
                    </a:solidFill>
                  </a:tcPr>
                </a:tc>
                <a:tc>
                  <a:txBody>
                    <a:bodyPr/>
                    <a:lstStyle/>
                    <a:p>
                      <a:pPr marL="0" marR="0" algn="ctr">
                        <a:spcBef>
                          <a:spcPts val="0"/>
                        </a:spcBef>
                        <a:spcAft>
                          <a:spcPts val="0"/>
                        </a:spcAft>
                      </a:pPr>
                      <a:r>
                        <a:rPr lang="en-US" sz="900" dirty="0">
                          <a:effectLst/>
                        </a:rPr>
                        <a:t> </a:t>
                      </a:r>
                      <a:endParaRPr lang="en-US" sz="900"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13"/>
                  </a:ext>
                </a:extLst>
              </a:tr>
              <a:tr h="131445">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(0.0874)</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14"/>
                  </a:ext>
                </a:extLst>
              </a:tr>
              <a:tr h="131445">
                <a:tc>
                  <a:txBody>
                    <a:bodyPr/>
                    <a:lstStyle/>
                    <a:p>
                      <a:pPr marL="0" marR="0">
                        <a:spcBef>
                          <a:spcPts val="0"/>
                        </a:spcBef>
                        <a:spcAft>
                          <a:spcPts val="0"/>
                        </a:spcAft>
                      </a:pPr>
                      <a:r>
                        <a:rPr lang="en-US" sz="900">
                          <a:effectLst/>
                        </a:rPr>
                        <a:t>Rank1</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b="1" dirty="0">
                          <a:effectLst/>
                        </a:rPr>
                        <a:t>0.351***</a:t>
                      </a:r>
                      <a:endParaRPr lang="en-US" sz="900" b="1" dirty="0">
                        <a:effectLst/>
                        <a:latin typeface="Calibri" charset="0"/>
                        <a:ea typeface="Times New Roman" charset="0"/>
                        <a:cs typeface="Times New Roman" charset="0"/>
                      </a:endParaRPr>
                    </a:p>
                  </a:txBody>
                  <a:tcPr marL="22944" marR="22944" marT="0" marB="0">
                    <a:solidFill>
                      <a:schemeClr val="accent3">
                        <a:lumMod val="60000"/>
                        <a:lumOff val="40000"/>
                      </a:schemeClr>
                    </a:solidFill>
                  </a:tcPr>
                </a:tc>
                <a:extLst>
                  <a:ext uri="{0D108BD9-81ED-4DB2-BD59-A6C34878D82A}">
                    <a16:rowId xmlns:a16="http://schemas.microsoft.com/office/drawing/2014/main" val="10015"/>
                  </a:ext>
                </a:extLst>
              </a:tr>
              <a:tr h="131445">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(0.0422)</a:t>
                      </a:r>
                      <a:endParaRPr lang="en-US" sz="900"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16"/>
                  </a:ext>
                </a:extLst>
              </a:tr>
              <a:tr h="131445">
                <a:tc>
                  <a:txBody>
                    <a:bodyPr/>
                    <a:lstStyle/>
                    <a:p>
                      <a:pPr marL="0" marR="0">
                        <a:spcBef>
                          <a:spcPts val="0"/>
                        </a:spcBef>
                        <a:spcAft>
                          <a:spcPts val="0"/>
                        </a:spcAft>
                      </a:pPr>
                      <a:r>
                        <a:rPr lang="en-US" sz="900" dirty="0" smtClean="0">
                          <a:effectLst/>
                        </a:rPr>
                        <a:t>Female*Rank1</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b="1" dirty="0">
                          <a:effectLst/>
                        </a:rPr>
                        <a:t>-0.0536</a:t>
                      </a:r>
                      <a:endParaRPr lang="en-US" sz="900" b="1" dirty="0">
                        <a:effectLst/>
                        <a:latin typeface="Calibri" charset="0"/>
                        <a:ea typeface="Times New Roman" charset="0"/>
                        <a:cs typeface="Times New Roman" charset="0"/>
                      </a:endParaRPr>
                    </a:p>
                  </a:txBody>
                  <a:tcPr marL="22944" marR="22944" marT="0" marB="0">
                    <a:solidFill>
                      <a:schemeClr val="accent1">
                        <a:lumMod val="40000"/>
                        <a:lumOff val="60000"/>
                      </a:schemeClr>
                    </a:solidFill>
                  </a:tcPr>
                </a:tc>
                <a:extLst>
                  <a:ext uri="{0D108BD9-81ED-4DB2-BD59-A6C34878D82A}">
                    <a16:rowId xmlns:a16="http://schemas.microsoft.com/office/drawing/2014/main" val="10017"/>
                  </a:ext>
                </a:extLst>
              </a:tr>
              <a:tr h="131445">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 </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(0.0517)</a:t>
                      </a:r>
                      <a:endParaRPr lang="en-US" sz="90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18"/>
                  </a:ext>
                </a:extLst>
              </a:tr>
              <a:tr h="131445">
                <a:tc>
                  <a:txBody>
                    <a:bodyPr/>
                    <a:lstStyle/>
                    <a:p>
                      <a:pPr marL="0" marR="0">
                        <a:spcBef>
                          <a:spcPts val="0"/>
                        </a:spcBef>
                        <a:spcAft>
                          <a:spcPts val="0"/>
                        </a:spcAft>
                      </a:pPr>
                      <a:r>
                        <a:rPr lang="en-US" sz="900">
                          <a:effectLst/>
                        </a:rPr>
                        <a:t>Constant</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22.41***</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-0.382</a:t>
                      </a:r>
                      <a:endParaRPr lang="en-US" sz="900"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19"/>
                  </a:ext>
                </a:extLst>
              </a:tr>
              <a:tr h="131445">
                <a:tc>
                  <a:txBody>
                    <a:bodyPr/>
                    <a:lstStyle/>
                    <a:p>
                      <a:pPr marL="0" marR="0">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(6.586)</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(0.355)</a:t>
                      </a:r>
                      <a:endParaRPr lang="en-US" sz="900"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20"/>
                  </a:ext>
                </a:extLst>
              </a:tr>
              <a:tr h="131445">
                <a:tc>
                  <a:txBody>
                    <a:bodyPr/>
                    <a:lstStyle/>
                    <a:p>
                      <a:pPr marL="0" marR="0">
                        <a:spcBef>
                          <a:spcPts val="0"/>
                        </a:spcBef>
                        <a:spcAft>
                          <a:spcPts val="0"/>
                        </a:spcAft>
                      </a:pPr>
                      <a:r>
                        <a:rPr lang="en-US" sz="900" dirty="0">
                          <a:effectLst/>
                        </a:rPr>
                        <a:t> </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 </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 </a:t>
                      </a:r>
                      <a:endParaRPr lang="en-US" sz="900"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21"/>
                  </a:ext>
                </a:extLst>
              </a:tr>
              <a:tr h="131445">
                <a:tc>
                  <a:txBody>
                    <a:bodyPr/>
                    <a:lstStyle/>
                    <a:p>
                      <a:pPr marL="0" marR="0">
                        <a:spcBef>
                          <a:spcPts val="0"/>
                        </a:spcBef>
                        <a:spcAft>
                          <a:spcPts val="0"/>
                        </a:spcAft>
                      </a:pPr>
                      <a:r>
                        <a:rPr lang="en-US" sz="900" dirty="0">
                          <a:effectLst/>
                        </a:rPr>
                        <a:t>Observations</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848</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848</a:t>
                      </a:r>
                      <a:endParaRPr lang="en-US" sz="900"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22"/>
                  </a:ext>
                </a:extLst>
              </a:tr>
              <a:tr h="131445">
                <a:tc>
                  <a:txBody>
                    <a:bodyPr/>
                    <a:lstStyle/>
                    <a:p>
                      <a:pPr marL="0" marR="0">
                        <a:spcBef>
                          <a:spcPts val="0"/>
                        </a:spcBef>
                        <a:spcAft>
                          <a:spcPts val="0"/>
                        </a:spcAft>
                      </a:pPr>
                      <a:r>
                        <a:rPr lang="en-US" sz="900" dirty="0">
                          <a:effectLst/>
                        </a:rPr>
                        <a:t>R-squared</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0.941</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0.404</a:t>
                      </a:r>
                      <a:endParaRPr lang="en-US" sz="900"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23"/>
                  </a:ext>
                </a:extLst>
              </a:tr>
              <a:tr h="131445">
                <a:tc>
                  <a:txBody>
                    <a:bodyPr/>
                    <a:lstStyle/>
                    <a:p>
                      <a:pPr marL="0" marR="0">
                        <a:spcBef>
                          <a:spcPts val="0"/>
                        </a:spcBef>
                        <a:spcAft>
                          <a:spcPts val="0"/>
                        </a:spcAft>
                      </a:pPr>
                      <a:r>
                        <a:rPr lang="en-US" sz="900" dirty="0">
                          <a:effectLst/>
                        </a:rPr>
                        <a:t>Number of </a:t>
                      </a:r>
                      <a:r>
                        <a:rPr lang="en-US" sz="900" dirty="0" smtClean="0">
                          <a:effectLst/>
                        </a:rPr>
                        <a:t>colleges</a:t>
                      </a:r>
                      <a:endParaRPr lang="en-US" sz="900"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135</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135</a:t>
                      </a:r>
                      <a:endParaRPr lang="en-US" sz="900"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24"/>
                  </a:ext>
                </a:extLst>
              </a:tr>
              <a:tr h="131445">
                <a:tc>
                  <a:txBody>
                    <a:bodyPr/>
                    <a:lstStyle/>
                    <a:p>
                      <a:pPr marL="0" marR="0">
                        <a:spcBef>
                          <a:spcPts val="0"/>
                        </a:spcBef>
                        <a:spcAft>
                          <a:spcPts val="0"/>
                        </a:spcAft>
                      </a:pPr>
                      <a:r>
                        <a:rPr lang="en-US" sz="900">
                          <a:effectLst/>
                        </a:rPr>
                        <a:t>College FE</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a:effectLst/>
                        </a:rPr>
                        <a:t>YES</a:t>
                      </a:r>
                      <a:endParaRPr lang="en-US" sz="90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dirty="0">
                          <a:effectLst/>
                        </a:rPr>
                        <a:t>YES</a:t>
                      </a:r>
                      <a:endParaRPr lang="en-US" sz="900"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25"/>
                  </a:ext>
                </a:extLst>
              </a:tr>
              <a:tr h="131445">
                <a:tc>
                  <a:txBody>
                    <a:bodyPr/>
                    <a:lstStyle/>
                    <a:p>
                      <a:pPr marL="0" marR="0">
                        <a:spcBef>
                          <a:spcPts val="0"/>
                        </a:spcBef>
                        <a:spcAft>
                          <a:spcPts val="0"/>
                        </a:spcAft>
                      </a:pPr>
                      <a:r>
                        <a:rPr lang="en-US" sz="900" b="1" dirty="0" smtClean="0">
                          <a:effectLst/>
                        </a:rPr>
                        <a:t>TIME</a:t>
                      </a:r>
                      <a:endParaRPr lang="en-US" sz="900" b="1"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b="1">
                          <a:effectLst/>
                        </a:rPr>
                        <a:t>YES</a:t>
                      </a:r>
                      <a:endParaRPr lang="en-US" sz="900" b="1">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b="1" dirty="0">
                          <a:effectLst/>
                        </a:rPr>
                        <a:t>NO</a:t>
                      </a:r>
                      <a:endParaRPr lang="en-US" sz="900" b="1"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26"/>
                  </a:ext>
                </a:extLst>
              </a:tr>
              <a:tr h="131445">
                <a:tc>
                  <a:txBody>
                    <a:bodyPr/>
                    <a:lstStyle/>
                    <a:p>
                      <a:pPr marL="0" marR="0">
                        <a:spcBef>
                          <a:spcPts val="0"/>
                        </a:spcBef>
                        <a:spcAft>
                          <a:spcPts val="0"/>
                        </a:spcAft>
                      </a:pPr>
                      <a:r>
                        <a:rPr lang="en-US" sz="900" b="1" dirty="0" smtClean="0">
                          <a:effectLst/>
                        </a:rPr>
                        <a:t>RANK</a:t>
                      </a:r>
                      <a:endParaRPr lang="en-US" sz="900" b="1" dirty="0">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b="1">
                          <a:effectLst/>
                        </a:rPr>
                        <a:t>NO</a:t>
                      </a:r>
                      <a:endParaRPr lang="en-US" sz="900" b="1">
                        <a:effectLst/>
                        <a:latin typeface="Calibri" charset="0"/>
                        <a:ea typeface="Times New Roman" charset="0"/>
                        <a:cs typeface="Times New Roman" charset="0"/>
                      </a:endParaRPr>
                    </a:p>
                  </a:txBody>
                  <a:tcPr marL="22944" marR="22944" marT="0" marB="0"/>
                </a:tc>
                <a:tc>
                  <a:txBody>
                    <a:bodyPr/>
                    <a:lstStyle/>
                    <a:p>
                      <a:pPr marL="0" marR="0" algn="ctr">
                        <a:spcBef>
                          <a:spcPts val="0"/>
                        </a:spcBef>
                        <a:spcAft>
                          <a:spcPts val="0"/>
                        </a:spcAft>
                      </a:pPr>
                      <a:r>
                        <a:rPr lang="en-US" sz="900" b="1" dirty="0">
                          <a:effectLst/>
                        </a:rPr>
                        <a:t>YES</a:t>
                      </a:r>
                      <a:endParaRPr lang="en-US" sz="900" b="1" dirty="0">
                        <a:effectLst/>
                        <a:latin typeface="Calibri" charset="0"/>
                        <a:ea typeface="Times New Roman" charset="0"/>
                        <a:cs typeface="Times New Roman" charset="0"/>
                      </a:endParaRPr>
                    </a:p>
                  </a:txBody>
                  <a:tcPr marL="22944" marR="22944" marT="0" marB="0"/>
                </a:tc>
                <a:extLst>
                  <a:ext uri="{0D108BD9-81ED-4DB2-BD59-A6C34878D82A}">
                    <a16:rowId xmlns:a16="http://schemas.microsoft.com/office/drawing/2014/main" val="10027"/>
                  </a:ext>
                </a:extLst>
              </a:tr>
            </a:tbl>
          </a:graphicData>
        </a:graphic>
      </p:graphicFrame>
    </p:spTree>
    <p:extLst>
      <p:ext uri="{BB962C8B-B14F-4D97-AF65-F5344CB8AC3E}">
        <p14:creationId xmlns:p14="http://schemas.microsoft.com/office/powerpoint/2010/main" val="41568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Presentation Dates (First Presentation)</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334596652"/>
              </p:ext>
            </p:extLst>
          </p:nvPr>
        </p:nvGraphicFramePr>
        <p:xfrm>
          <a:off x="827584" y="915566"/>
          <a:ext cx="7630616" cy="3738728"/>
        </p:xfrm>
        <a:graphic>
          <a:graphicData uri="http://schemas.openxmlformats.org/drawingml/2006/table">
            <a:tbl>
              <a:tblPr/>
              <a:tblGrid>
                <a:gridCol w="2127149">
                  <a:extLst>
                    <a:ext uri="{9D8B030D-6E8A-4147-A177-3AD203B41FA5}">
                      <a16:colId xmlns:a16="http://schemas.microsoft.com/office/drawing/2014/main" val="3647289327"/>
                    </a:ext>
                  </a:extLst>
                </a:gridCol>
                <a:gridCol w="5503467">
                  <a:extLst>
                    <a:ext uri="{9D8B030D-6E8A-4147-A177-3AD203B41FA5}">
                      <a16:colId xmlns:a16="http://schemas.microsoft.com/office/drawing/2014/main" val="995241416"/>
                    </a:ext>
                  </a:extLst>
                </a:gridCol>
              </a:tblGrid>
              <a:tr h="171450">
                <a:tc>
                  <a:txBody>
                    <a:bodyPr/>
                    <a:lstStyle/>
                    <a:p>
                      <a:pPr algn="l" fontAlgn="b"/>
                      <a:r>
                        <a:rPr lang="en-GB" sz="1200" b="1" i="0" u="sng" strike="noStrike" dirty="0" smtClean="0">
                          <a:solidFill>
                            <a:srgbClr val="000000"/>
                          </a:solidFill>
                          <a:effectLst/>
                          <a:latin typeface="Calibri" panose="020F0502020204030204" pitchFamily="34" charset="0"/>
                        </a:rPr>
                        <a:t>Monday 7</a:t>
                      </a:r>
                      <a:r>
                        <a:rPr lang="en-GB" sz="1200" b="1" i="0" u="sng" strike="noStrike" baseline="30000" dirty="0" smtClean="0">
                          <a:solidFill>
                            <a:srgbClr val="000000"/>
                          </a:solidFill>
                          <a:effectLst/>
                          <a:latin typeface="Calibri" panose="020F0502020204030204" pitchFamily="34" charset="0"/>
                        </a:rPr>
                        <a:t>th</a:t>
                      </a:r>
                      <a:r>
                        <a:rPr lang="en-GB" sz="1200" b="1" i="0" u="sng" strike="noStrike" dirty="0" smtClean="0">
                          <a:solidFill>
                            <a:srgbClr val="000000"/>
                          </a:solidFill>
                          <a:effectLst/>
                          <a:latin typeface="Calibri" panose="020F0502020204030204" pitchFamily="34" charset="0"/>
                        </a:rPr>
                        <a:t> January</a:t>
                      </a:r>
                      <a:endParaRPr lang="en-GB" sz="1200" b="1" i="0" u="sng" strike="noStrike" dirty="0">
                        <a:solidFill>
                          <a:srgbClr val="000000"/>
                        </a:solidFill>
                        <a:effectLst/>
                        <a:latin typeface="Calibri" panose="020F0502020204030204" pitchFamily="34" charset="0"/>
                      </a:endParaRPr>
                    </a:p>
                  </a:txBody>
                  <a:tcPr marL="8573" marR="8573" marT="8573" marB="0" anchor="ctr">
                    <a:lnL>
                      <a:noFill/>
                    </a:lnL>
                    <a:lnR>
                      <a:noFill/>
                    </a:lnR>
                    <a:lnT>
                      <a:noFill/>
                    </a:lnT>
                    <a:lnB>
                      <a:noFill/>
                    </a:lnB>
                  </a:tcPr>
                </a:tc>
                <a:tc>
                  <a:txBody>
                    <a:bodyPr/>
                    <a:lstStyle/>
                    <a:p>
                      <a:pPr algn="l" fontAlgn="b"/>
                      <a:endParaRPr lang="en-GB" sz="1100" b="0" i="0" u="none" strike="noStrike" dirty="0">
                        <a:solidFill>
                          <a:schemeClr val="tx1"/>
                        </a:solidFill>
                        <a:effectLst/>
                        <a:latin typeface="Calibri" panose="020F0502020204030204" pitchFamily="34" charset="0"/>
                      </a:endParaRPr>
                    </a:p>
                  </a:txBody>
                  <a:tcPr marL="8573" marR="8573" marT="8573" marB="0" anchor="ctr">
                    <a:lnL>
                      <a:noFill/>
                    </a:lnL>
                    <a:lnR>
                      <a:noFill/>
                    </a:lnR>
                    <a:lnT>
                      <a:noFill/>
                    </a:lnT>
                    <a:lnB>
                      <a:noFill/>
                    </a:lnB>
                  </a:tcPr>
                </a:tc>
                <a:extLst>
                  <a:ext uri="{0D108BD9-81ED-4DB2-BD59-A6C34878D82A}">
                    <a16:rowId xmlns:a16="http://schemas.microsoft.com/office/drawing/2014/main" val="409682119"/>
                  </a:ext>
                </a:extLst>
              </a:tr>
              <a:tr h="171450">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r>
                        <a:rPr lang="en-GB" sz="1200" b="0" i="0" u="none" strike="noStrike" dirty="0" smtClean="0">
                          <a:solidFill>
                            <a:srgbClr val="000000"/>
                          </a:solidFill>
                          <a:effectLst/>
                          <a:latin typeface="Calibri" panose="020F0502020204030204" pitchFamily="34" charset="0"/>
                        </a:rPr>
                        <a:t>Ryan Ramasamy</a:t>
                      </a:r>
                    </a:p>
                  </a:txBody>
                  <a:tcPr marL="9525" marR="9525" marT="9525" marB="0" anchor="ctr">
                    <a:lnL>
                      <a:noFill/>
                    </a:lnL>
                    <a:lnR>
                      <a:noFill/>
                    </a:lnR>
                    <a:lnT>
                      <a:noFill/>
                    </a:lnT>
                    <a:lnB>
                      <a:noFill/>
                    </a:lnB>
                  </a:tcPr>
                </a:tc>
                <a:tc>
                  <a:txBody>
                    <a:bodyPr/>
                    <a:lstStyle/>
                    <a:p>
                      <a:pPr algn="l" rtl="0" fontAlgn="b"/>
                      <a:r>
                        <a:rPr lang="en-GB" sz="1100" b="0" i="0" u="none" strike="noStrike" dirty="0" smtClean="0">
                          <a:solidFill>
                            <a:schemeClr val="tx1"/>
                          </a:solidFill>
                          <a:effectLst/>
                          <a:latin typeface="Calibri" panose="020F0502020204030204" pitchFamily="34" charset="0"/>
                        </a:rPr>
                        <a:t>‘Are  there  any  gender  effects  on  the  relationship  between  high  school  popularity  and  future  wages?’</a:t>
                      </a:r>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4234762167"/>
                  </a:ext>
                </a:extLst>
              </a:tr>
              <a:tr h="171450">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r>
                        <a:rPr lang="en-GB" sz="1200" b="0" i="0" u="none" strike="noStrike" dirty="0" err="1" smtClean="0">
                          <a:solidFill>
                            <a:srgbClr val="000000"/>
                          </a:solidFill>
                          <a:effectLst/>
                          <a:latin typeface="Calibri" panose="020F0502020204030204" pitchFamily="34" charset="0"/>
                        </a:rPr>
                        <a:t>Amilios</a:t>
                      </a:r>
                      <a:r>
                        <a:rPr lang="en-GB" sz="1200" b="0" i="0" u="none" strike="noStrike" dirty="0" smtClean="0">
                          <a:solidFill>
                            <a:srgbClr val="000000"/>
                          </a:solidFill>
                          <a:effectLst/>
                          <a:latin typeface="Calibri" panose="020F0502020204030204" pitchFamily="34" charset="0"/>
                        </a:rPr>
                        <a:t> </a:t>
                      </a:r>
                      <a:r>
                        <a:rPr lang="en-GB" sz="1200" b="0" i="0" u="none" strike="noStrike" dirty="0" err="1" smtClean="0">
                          <a:solidFill>
                            <a:srgbClr val="000000"/>
                          </a:solidFill>
                          <a:effectLst/>
                          <a:latin typeface="Calibri" panose="020F0502020204030204" pitchFamily="34" charset="0"/>
                        </a:rPr>
                        <a:t>Tsirozids</a:t>
                      </a:r>
                      <a:endParaRPr lang="en-GB" sz="1200" b="0" i="0" u="none" strike="noStrike" dirty="0" smtClean="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rtl="0" fontAlgn="b"/>
                      <a:r>
                        <a:rPr lang="en-GB" sz="1100" b="0" i="0" u="none" strike="noStrike" dirty="0" smtClean="0">
                          <a:solidFill>
                            <a:schemeClr val="tx1"/>
                          </a:solidFill>
                          <a:effectLst/>
                          <a:latin typeface="Calibri" panose="020F0502020204030204" pitchFamily="34" charset="0"/>
                        </a:rPr>
                        <a:t>The effect of Wal-Mart on competition and product variety in  the  US  retail  industry.</a:t>
                      </a:r>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308825005"/>
                  </a:ext>
                </a:extLst>
              </a:tr>
              <a:tr h="171450">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r>
                        <a:rPr lang="en-GB" sz="1200" b="0" i="0" u="none" strike="noStrike" dirty="0" smtClean="0">
                          <a:solidFill>
                            <a:srgbClr val="000000"/>
                          </a:solidFill>
                          <a:effectLst/>
                          <a:latin typeface="Calibri" panose="020F0502020204030204" pitchFamily="34" charset="0"/>
                        </a:rPr>
                        <a:t>Yujing Zhou</a:t>
                      </a:r>
                    </a:p>
                  </a:txBody>
                  <a:tcPr marL="9525" marR="9525" marT="9525" marB="0" anchor="ctr">
                    <a:lnL>
                      <a:noFill/>
                    </a:lnL>
                    <a:lnR>
                      <a:noFill/>
                    </a:lnR>
                    <a:lnT>
                      <a:noFill/>
                    </a:lnT>
                    <a:lnB>
                      <a:noFill/>
                    </a:lnB>
                  </a:tcPr>
                </a:tc>
                <a:tc>
                  <a:txBody>
                    <a:bodyPr/>
                    <a:lstStyle/>
                    <a:p>
                      <a:pPr algn="l" rtl="0" fontAlgn="b"/>
                      <a:r>
                        <a:rPr lang="en-GB" sz="1100" b="0" i="0" u="none" strike="noStrike" dirty="0" smtClean="0">
                          <a:solidFill>
                            <a:schemeClr val="tx1"/>
                          </a:solidFill>
                          <a:effectLst/>
                          <a:latin typeface="Calibri" panose="020F0502020204030204" pitchFamily="34" charset="0"/>
                        </a:rPr>
                        <a:t>‘Does  the  tone  of  the  annual  report  forecast  the  company’s  future  performance?’</a:t>
                      </a:r>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3766415439"/>
                  </a:ext>
                </a:extLst>
              </a:tr>
              <a:tr h="171450">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r>
                        <a:rPr lang="en-GB" sz="1200" b="0" i="0" u="none" strike="noStrike" dirty="0" smtClean="0">
                          <a:solidFill>
                            <a:srgbClr val="000000"/>
                          </a:solidFill>
                          <a:effectLst/>
                          <a:latin typeface="Calibri" panose="020F0502020204030204" pitchFamily="34" charset="0"/>
                        </a:rPr>
                        <a:t>Vincy Chan</a:t>
                      </a:r>
                    </a:p>
                  </a:txBody>
                  <a:tcPr marL="9525" marR="9525" marT="9525" marB="0" anchor="ctr">
                    <a:lnL>
                      <a:noFill/>
                    </a:lnL>
                    <a:lnR>
                      <a:noFill/>
                    </a:lnR>
                    <a:lnT>
                      <a:noFill/>
                    </a:lnT>
                    <a:lnB>
                      <a:noFill/>
                    </a:lnB>
                  </a:tcPr>
                </a:tc>
                <a:tc>
                  <a:txBody>
                    <a:bodyPr/>
                    <a:lstStyle/>
                    <a:p>
                      <a:pPr algn="l" rtl="0" fontAlgn="b"/>
                      <a:r>
                        <a:rPr lang="en-GB" sz="1100" b="0" i="0" u="none" strike="noStrike" dirty="0" smtClean="0">
                          <a:solidFill>
                            <a:schemeClr val="tx1"/>
                          </a:solidFill>
                          <a:effectLst/>
                          <a:latin typeface="Calibri" panose="020F0502020204030204" pitchFamily="34" charset="0"/>
                        </a:rPr>
                        <a:t>Peer effects in  adolescent criminal  behaviour. </a:t>
                      </a:r>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159620180"/>
                  </a:ext>
                </a:extLst>
              </a:tr>
              <a:tr h="171450">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endParaRPr lang="en-GB" sz="1200" b="1" i="0" u="sng" strike="noStrike" dirty="0" smtClean="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rtl="0" fontAlgn="b"/>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349126884"/>
                  </a:ext>
                </a:extLst>
              </a:tr>
              <a:tr h="244005">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r>
                        <a:rPr lang="en-GB" sz="1200" b="1" i="0" u="sng" strike="noStrike" dirty="0" smtClean="0">
                          <a:solidFill>
                            <a:srgbClr val="000000"/>
                          </a:solidFill>
                          <a:effectLst/>
                          <a:latin typeface="Calibri" panose="020F0502020204030204" pitchFamily="34" charset="0"/>
                        </a:rPr>
                        <a:t>Monday 14</a:t>
                      </a:r>
                      <a:r>
                        <a:rPr lang="en-GB" sz="1200" b="1" i="0" u="sng" strike="noStrike" baseline="30000" dirty="0" smtClean="0">
                          <a:solidFill>
                            <a:srgbClr val="000000"/>
                          </a:solidFill>
                          <a:effectLst/>
                          <a:latin typeface="Calibri" panose="020F0502020204030204" pitchFamily="34" charset="0"/>
                        </a:rPr>
                        <a:t>th</a:t>
                      </a:r>
                      <a:r>
                        <a:rPr lang="en-GB" sz="1200" b="1" i="0" u="sng" strike="noStrike" baseline="0" dirty="0" smtClean="0">
                          <a:solidFill>
                            <a:srgbClr val="000000"/>
                          </a:solidFill>
                          <a:effectLst/>
                          <a:latin typeface="Calibri" panose="020F0502020204030204" pitchFamily="34" charset="0"/>
                        </a:rPr>
                        <a:t> January</a:t>
                      </a:r>
                      <a:endParaRPr lang="en-GB" sz="1200" b="1" i="0" u="sng" strike="noStrike" dirty="0" smtClean="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rtl="0" fontAlgn="b"/>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3073264607"/>
                  </a:ext>
                </a:extLst>
              </a:tr>
              <a:tr h="171450">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r>
                        <a:rPr lang="en-GB" sz="1200" b="0" i="0" u="none" strike="noStrike" dirty="0" smtClean="0">
                          <a:solidFill>
                            <a:srgbClr val="000000"/>
                          </a:solidFill>
                          <a:effectLst/>
                          <a:latin typeface="Calibri" panose="020F0502020204030204" pitchFamily="34" charset="0"/>
                        </a:rPr>
                        <a:t>Anish Amin</a:t>
                      </a:r>
                    </a:p>
                  </a:txBody>
                  <a:tcPr marL="9525" marR="9525" marT="9525" marB="0" anchor="ctr">
                    <a:lnL>
                      <a:noFill/>
                    </a:lnL>
                    <a:lnR>
                      <a:noFill/>
                    </a:lnR>
                    <a:lnT>
                      <a:noFill/>
                    </a:lnT>
                    <a:lnB>
                      <a:noFill/>
                    </a:lnB>
                  </a:tcPr>
                </a:tc>
                <a:tc>
                  <a:txBody>
                    <a:bodyPr/>
                    <a:lstStyle/>
                    <a:p>
                      <a:pPr algn="l" rtl="0" fontAlgn="b"/>
                      <a:r>
                        <a:rPr lang="en-GB" sz="1100" b="0" i="0" u="none" strike="noStrike" dirty="0" smtClean="0">
                          <a:solidFill>
                            <a:schemeClr val="tx1"/>
                          </a:solidFill>
                          <a:effectLst/>
                          <a:latin typeface="Calibri" panose="020F0502020204030204" pitchFamily="34" charset="0"/>
                        </a:rPr>
                        <a:t>‘Can  Deal  or  No  Deal  be  used  as  a  field  experiment  to  explain  cross-country  risk  preferences?’</a:t>
                      </a:r>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8"/>
                  </a:ext>
                </a:extLst>
              </a:tr>
              <a:tr h="171450">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r>
                        <a:rPr lang="en-GB" sz="1200" b="0" i="0" u="none" strike="noStrike" dirty="0" smtClean="0">
                          <a:solidFill>
                            <a:srgbClr val="000000"/>
                          </a:solidFill>
                          <a:effectLst/>
                          <a:latin typeface="Calibri" panose="020F0502020204030204" pitchFamily="34" charset="0"/>
                        </a:rPr>
                        <a:t>Justin Ngam</a:t>
                      </a:r>
                    </a:p>
                  </a:txBody>
                  <a:tcPr marL="9525" marR="9525" marT="9525" marB="0" anchor="ctr">
                    <a:lnL>
                      <a:noFill/>
                    </a:lnL>
                    <a:lnR>
                      <a:noFill/>
                    </a:lnR>
                    <a:lnT>
                      <a:noFill/>
                    </a:lnT>
                    <a:lnB>
                      <a:noFill/>
                    </a:lnB>
                  </a:tcPr>
                </a:tc>
                <a:tc>
                  <a:txBody>
                    <a:bodyPr/>
                    <a:lstStyle/>
                    <a:p>
                      <a:pPr algn="l" rtl="0" fontAlgn="b"/>
                      <a:r>
                        <a:rPr lang="en-GB" sz="1100" b="0" i="0" u="none" strike="noStrike" dirty="0" smtClean="0">
                          <a:solidFill>
                            <a:schemeClr val="tx1"/>
                          </a:solidFill>
                          <a:effectLst/>
                          <a:latin typeface="Calibri" panose="020F0502020204030204" pitchFamily="34" charset="0"/>
                        </a:rPr>
                        <a:t>‘Does  a parent’s  parenting  style  influence  the  likelihood  and  extent  of  risky  behaviour  among  their  adolescent children?’</a:t>
                      </a:r>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9"/>
                  </a:ext>
                </a:extLst>
              </a:tr>
              <a:tr h="171450">
                <a:tc>
                  <a:txBody>
                    <a:bodyPr/>
                    <a:lstStyle/>
                    <a:p>
                      <a:pPr algn="l" rtl="0" fontAlgn="b"/>
                      <a:r>
                        <a:rPr lang="en-GB" sz="1200" b="0" i="0" u="none" strike="noStrike" dirty="0" smtClean="0">
                          <a:solidFill>
                            <a:srgbClr val="000000"/>
                          </a:solidFill>
                          <a:effectLst/>
                          <a:latin typeface="Calibri" panose="020F0502020204030204" pitchFamily="34" charset="0"/>
                        </a:rPr>
                        <a:t>Tom Smith</a:t>
                      </a:r>
                      <a:endParaRPr lang="en-GB" sz="12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rtl="0" fontAlgn="b"/>
                      <a:r>
                        <a:rPr lang="en-GB" sz="1100" b="0" i="0" u="none" strike="noStrike" dirty="0" smtClean="0">
                          <a:solidFill>
                            <a:schemeClr val="tx1"/>
                          </a:solidFill>
                          <a:effectLst/>
                          <a:latin typeface="Calibri" panose="020F0502020204030204" pitchFamily="34" charset="0"/>
                        </a:rPr>
                        <a:t>‘To what degree</a:t>
                      </a:r>
                      <a:r>
                        <a:rPr lang="en-GB" sz="1100" b="0" i="0" u="none" strike="noStrike" baseline="0" dirty="0" smtClean="0">
                          <a:solidFill>
                            <a:schemeClr val="tx1"/>
                          </a:solidFill>
                          <a:effectLst/>
                          <a:latin typeface="Calibri" panose="020F0502020204030204" pitchFamily="34" charset="0"/>
                        </a:rPr>
                        <a:t> does Airbnb act as a substitute for hotels and thus impact NYC hotel revenue?’</a:t>
                      </a:r>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2430506810"/>
                  </a:ext>
                </a:extLst>
              </a:tr>
              <a:tr h="157181">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r>
                        <a:rPr lang="en-GB" sz="1200" b="0" i="0" u="none" strike="noStrike" dirty="0" smtClean="0">
                          <a:solidFill>
                            <a:srgbClr val="000000"/>
                          </a:solidFill>
                          <a:effectLst/>
                          <a:latin typeface="Calibri" panose="020F0502020204030204" pitchFamily="34" charset="0"/>
                        </a:rPr>
                        <a:t>Luca Berlin</a:t>
                      </a:r>
                      <a:endParaRPr lang="en-GB" sz="12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rtl="0" fontAlgn="b"/>
                      <a:r>
                        <a:rPr lang="en-GB" sz="1100" b="0" i="0" u="none" strike="noStrike" dirty="0" smtClean="0">
                          <a:solidFill>
                            <a:schemeClr val="tx1"/>
                          </a:solidFill>
                          <a:effectLst/>
                          <a:latin typeface="Calibri" panose="020F0502020204030204" pitchFamily="34" charset="0"/>
                        </a:rPr>
                        <a:t>‘Are  learning  effects  from  exports  or  self-selection  behaviour  sensitive  to export  destination.’</a:t>
                      </a:r>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486835142"/>
                  </a:ext>
                </a:extLst>
              </a:tr>
              <a:tr h="171450">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endParaRPr lang="en-GB" sz="12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rtl="0" fontAlgn="b"/>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3574526964"/>
                  </a:ext>
                </a:extLst>
              </a:tr>
              <a:tr h="171450">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r>
                        <a:rPr lang="en-GB" sz="1200" b="1" i="0" u="sng" strike="noStrike" dirty="0" smtClean="0">
                          <a:solidFill>
                            <a:srgbClr val="000000"/>
                          </a:solidFill>
                          <a:effectLst/>
                          <a:latin typeface="Calibri" panose="020F0502020204030204" pitchFamily="34" charset="0"/>
                        </a:rPr>
                        <a:t>Monday 21</a:t>
                      </a:r>
                      <a:r>
                        <a:rPr lang="en-GB" sz="1200" b="1" i="0" u="sng" strike="noStrike" baseline="30000" dirty="0" smtClean="0">
                          <a:solidFill>
                            <a:srgbClr val="000000"/>
                          </a:solidFill>
                          <a:effectLst/>
                          <a:latin typeface="Calibri" panose="020F0502020204030204" pitchFamily="34" charset="0"/>
                        </a:rPr>
                        <a:t>st</a:t>
                      </a:r>
                      <a:r>
                        <a:rPr lang="en-GB" sz="1200" b="1" i="0" u="sng" strike="noStrike" baseline="0" dirty="0" smtClean="0">
                          <a:solidFill>
                            <a:srgbClr val="000000"/>
                          </a:solidFill>
                          <a:effectLst/>
                          <a:latin typeface="Calibri" panose="020F0502020204030204" pitchFamily="34" charset="0"/>
                        </a:rPr>
                        <a:t> January</a:t>
                      </a:r>
                      <a:endParaRPr lang="en-GB" sz="1200" b="1" i="0" u="sng" strike="noStrike" dirty="0" smtClean="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rtl="0" fontAlgn="b"/>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2613678248"/>
                  </a:ext>
                </a:extLst>
              </a:tr>
              <a:tr h="171450">
                <a:tc>
                  <a:txBody>
                    <a:bodyPr/>
                    <a:lstStyle/>
                    <a:p>
                      <a:pPr algn="l" rtl="0" fontAlgn="b"/>
                      <a:r>
                        <a:rPr lang="en-GB" sz="1200" b="0" i="0" u="none" strike="noStrike" dirty="0">
                          <a:solidFill>
                            <a:srgbClr val="000000"/>
                          </a:solidFill>
                          <a:effectLst/>
                          <a:latin typeface="Calibri" panose="020F0502020204030204" pitchFamily="34" charset="0"/>
                        </a:rPr>
                        <a:t>Justin Wan</a:t>
                      </a:r>
                    </a:p>
                  </a:txBody>
                  <a:tcPr marL="9525" marR="9525" marT="9525" marB="0" anchor="ctr">
                    <a:lnL>
                      <a:noFill/>
                    </a:lnL>
                    <a:lnR>
                      <a:noFill/>
                    </a:lnR>
                    <a:lnT>
                      <a:noFill/>
                    </a:lnT>
                    <a:lnB>
                      <a:noFill/>
                    </a:lnB>
                  </a:tcPr>
                </a:tc>
                <a:tc>
                  <a:txBody>
                    <a:bodyPr/>
                    <a:lstStyle/>
                    <a:p>
                      <a:pPr algn="l" rtl="0" fontAlgn="b"/>
                      <a:r>
                        <a:rPr lang="en-GB" sz="1100" b="0" i="0" u="none" strike="noStrike" dirty="0" smtClean="0">
                          <a:solidFill>
                            <a:schemeClr val="tx1"/>
                          </a:solidFill>
                          <a:effectLst/>
                          <a:latin typeface="Calibri" panose="020F0502020204030204" pitchFamily="34" charset="0"/>
                        </a:rPr>
                        <a:t>The Effects</a:t>
                      </a:r>
                      <a:r>
                        <a:rPr lang="en-GB" sz="1100" b="0" i="0" u="none" strike="noStrike" baseline="0" dirty="0" smtClean="0">
                          <a:solidFill>
                            <a:schemeClr val="tx1"/>
                          </a:solidFill>
                          <a:effectLst/>
                          <a:latin typeface="Calibri" panose="020F0502020204030204" pitchFamily="34" charset="0"/>
                        </a:rPr>
                        <a:t> of Social Connectivity: Evidence from the 2016 Presidential Election</a:t>
                      </a:r>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3823939192"/>
                  </a:ext>
                </a:extLst>
              </a:tr>
              <a:tr h="171450">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r>
                        <a:rPr lang="en-GB" sz="1200" b="0" i="0" u="none" strike="noStrike" dirty="0" smtClean="0">
                          <a:solidFill>
                            <a:srgbClr val="000000"/>
                          </a:solidFill>
                          <a:effectLst/>
                          <a:latin typeface="Calibri" panose="020F0502020204030204" pitchFamily="34" charset="0"/>
                        </a:rPr>
                        <a:t>Owen Plummer</a:t>
                      </a:r>
                      <a:endParaRPr lang="en-GB" sz="12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rtl="0" fontAlgn="b"/>
                      <a:r>
                        <a:rPr lang="en-GB" sz="1100" b="0" i="0" u="none" strike="noStrike" dirty="0" smtClean="0">
                          <a:solidFill>
                            <a:schemeClr val="tx1"/>
                          </a:solidFill>
                          <a:effectLst/>
                          <a:latin typeface="Calibri" panose="020F0502020204030204" pitchFamily="34" charset="0"/>
                        </a:rPr>
                        <a:t>‘Does  directly  competing  with  Michael  Phelps  impact a competitor’s performance?’</a:t>
                      </a:r>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308353803"/>
                  </a:ext>
                </a:extLst>
              </a:tr>
              <a:tr h="171450">
                <a:tc>
                  <a:txBody>
                    <a:bodyPr/>
                    <a:lstStyle/>
                    <a:p>
                      <a:pPr marL="0" marR="0" lvl="0" indent="0" algn="l" defTabSz="914378" rtl="0" eaLnBrk="1" fontAlgn="b" latinLnBrk="0" hangingPunct="1">
                        <a:lnSpc>
                          <a:spcPct val="100000"/>
                        </a:lnSpc>
                        <a:spcBef>
                          <a:spcPts val="0"/>
                        </a:spcBef>
                        <a:spcAft>
                          <a:spcPts val="0"/>
                        </a:spcAft>
                        <a:buClrTx/>
                        <a:buSzTx/>
                        <a:buFontTx/>
                        <a:buNone/>
                        <a:tabLst/>
                        <a:defRPr/>
                      </a:pPr>
                      <a:r>
                        <a:rPr lang="en-GB" sz="1200" b="0" i="0" u="none" strike="noStrike" dirty="0" smtClean="0">
                          <a:solidFill>
                            <a:srgbClr val="000000"/>
                          </a:solidFill>
                          <a:effectLst/>
                          <a:latin typeface="Calibri" panose="020F0502020204030204" pitchFamily="34" charset="0"/>
                        </a:rPr>
                        <a:t>Pavel Korolev</a:t>
                      </a:r>
                      <a:endParaRPr lang="en-GB" sz="12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rtl="0" fontAlgn="b"/>
                      <a:r>
                        <a:rPr lang="en-GB" sz="1100" b="0" i="0" u="none" strike="noStrike" dirty="0" smtClean="0">
                          <a:solidFill>
                            <a:schemeClr val="tx1"/>
                          </a:solidFill>
                          <a:effectLst/>
                          <a:latin typeface="Calibri" panose="020F0502020204030204" pitchFamily="34" charset="0"/>
                        </a:rPr>
                        <a:t>‘What effect does high school math</a:t>
                      </a:r>
                      <a:r>
                        <a:rPr lang="en-GB" sz="1100" b="0" i="0" u="none" strike="noStrike" baseline="0" dirty="0" smtClean="0">
                          <a:solidFill>
                            <a:schemeClr val="tx1"/>
                          </a:solidFill>
                          <a:effectLst/>
                          <a:latin typeface="Calibri" panose="020F0502020204030204" pitchFamily="34" charset="0"/>
                        </a:rPr>
                        <a:t> curriculum have on lifetime earnings?’</a:t>
                      </a:r>
                      <a:endParaRPr lang="en-GB" sz="1100" b="0" i="0" u="none" strike="noStrike" dirty="0">
                        <a:solidFill>
                          <a:schemeClr val="tx1"/>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2377906103"/>
                  </a:ext>
                </a:extLst>
              </a:tr>
            </a:tbl>
          </a:graphicData>
        </a:graphic>
      </p:graphicFrame>
    </p:spTree>
    <p:extLst>
      <p:ext uri="{BB962C8B-B14F-4D97-AF65-F5344CB8AC3E}">
        <p14:creationId xmlns:p14="http://schemas.microsoft.com/office/powerpoint/2010/main" val="180466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Presentation</a:t>
            </a:r>
            <a:endParaRPr lang="en-GB" dirty="0"/>
          </a:p>
        </p:txBody>
      </p:sp>
      <p:sp>
        <p:nvSpPr>
          <p:cNvPr id="3" name="Content Placeholder 2"/>
          <p:cNvSpPr>
            <a:spLocks noGrp="1"/>
          </p:cNvSpPr>
          <p:nvPr>
            <p:ph idx="1"/>
          </p:nvPr>
        </p:nvSpPr>
        <p:spPr>
          <a:xfrm>
            <a:off x="685800" y="915566"/>
            <a:ext cx="7772400" cy="3600400"/>
          </a:xfrm>
        </p:spPr>
        <p:txBody>
          <a:bodyPr/>
          <a:lstStyle/>
          <a:p>
            <a:pPr marL="0" indent="0">
              <a:buNone/>
            </a:pPr>
            <a:r>
              <a:rPr lang="en-GB" dirty="0" smtClean="0"/>
              <a:t>Total of 10 minutes per presentation</a:t>
            </a:r>
          </a:p>
          <a:p>
            <a:pPr lvl="1"/>
            <a:r>
              <a:rPr lang="en-GB" dirty="0" smtClean="0"/>
              <a:t>This includes setup time </a:t>
            </a:r>
            <a:endParaRPr lang="en-GB" dirty="0"/>
          </a:p>
          <a:p>
            <a:pPr lvl="1"/>
            <a:r>
              <a:rPr lang="en-GB" dirty="0" smtClean="0"/>
              <a:t>Maximum of 6 slides (exc. title)</a:t>
            </a:r>
          </a:p>
          <a:p>
            <a:pPr lvl="1"/>
            <a:r>
              <a:rPr lang="en-GB" dirty="0" smtClean="0"/>
              <a:t>No prompts from me on timing</a:t>
            </a:r>
          </a:p>
          <a:p>
            <a:pPr lvl="1"/>
            <a:r>
              <a:rPr lang="en-GB" dirty="0" smtClean="0"/>
              <a:t>Expect questions at the end</a:t>
            </a:r>
            <a:endParaRPr lang="en-GB" dirty="0"/>
          </a:p>
          <a:p>
            <a:pPr lvl="1"/>
            <a:endParaRPr lang="en-GB" sz="1000" dirty="0"/>
          </a:p>
          <a:p>
            <a:pPr marL="0" indent="0">
              <a:buNone/>
            </a:pPr>
            <a:r>
              <a:rPr lang="en-GB" dirty="0" smtClean="0"/>
              <a:t>Must include content on:</a:t>
            </a:r>
          </a:p>
          <a:p>
            <a:pPr lvl="1"/>
            <a:r>
              <a:rPr lang="en-GB" dirty="0" smtClean="0"/>
              <a:t>Updated research question</a:t>
            </a:r>
          </a:p>
          <a:p>
            <a:pPr lvl="1"/>
            <a:r>
              <a:rPr lang="en-GB" dirty="0" smtClean="0"/>
              <a:t>Dataset to be used</a:t>
            </a:r>
          </a:p>
          <a:p>
            <a:pPr lvl="1"/>
            <a:r>
              <a:rPr lang="en-GB" dirty="0" smtClean="0"/>
              <a:t>Variables to be used and those still to be collected</a:t>
            </a:r>
          </a:p>
          <a:p>
            <a:pPr lvl="1"/>
            <a:r>
              <a:rPr lang="en-GB" dirty="0" smtClean="0"/>
              <a:t>Proposed empirical methodology</a:t>
            </a:r>
            <a:endParaRPr lang="en-GB" dirty="0"/>
          </a:p>
        </p:txBody>
      </p:sp>
    </p:spTree>
    <p:extLst>
      <p:ext uri="{BB962C8B-B14F-4D97-AF65-F5344CB8AC3E}">
        <p14:creationId xmlns:p14="http://schemas.microsoft.com/office/powerpoint/2010/main" val="1257326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 Assessment Criteria (20-point scale)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19612712"/>
              </p:ext>
            </p:extLst>
          </p:nvPr>
        </p:nvGraphicFramePr>
        <p:xfrm>
          <a:off x="685800" y="1034678"/>
          <a:ext cx="7846640" cy="889000"/>
        </p:xfrm>
        <a:graphic>
          <a:graphicData uri="http://schemas.openxmlformats.org/drawingml/2006/table">
            <a:tbl>
              <a:tblPr firstRow="1" bandRow="1">
                <a:tableStyleId>{5940675A-B579-460E-94D1-54222C63F5DA}</a:tableStyleId>
              </a:tblPr>
              <a:tblGrid>
                <a:gridCol w="388620">
                  <a:extLst>
                    <a:ext uri="{9D8B030D-6E8A-4147-A177-3AD203B41FA5}">
                      <a16:colId xmlns:a16="http://schemas.microsoft.com/office/drawing/2014/main" val="3841000282"/>
                    </a:ext>
                  </a:extLst>
                </a:gridCol>
                <a:gridCol w="388620">
                  <a:extLst>
                    <a:ext uri="{9D8B030D-6E8A-4147-A177-3AD203B41FA5}">
                      <a16:colId xmlns:a16="http://schemas.microsoft.com/office/drawing/2014/main" val="3793398440"/>
                    </a:ext>
                  </a:extLst>
                </a:gridCol>
                <a:gridCol w="388620">
                  <a:extLst>
                    <a:ext uri="{9D8B030D-6E8A-4147-A177-3AD203B41FA5}">
                      <a16:colId xmlns:a16="http://schemas.microsoft.com/office/drawing/2014/main" val="2256531299"/>
                    </a:ext>
                  </a:extLst>
                </a:gridCol>
                <a:gridCol w="388620">
                  <a:extLst>
                    <a:ext uri="{9D8B030D-6E8A-4147-A177-3AD203B41FA5}">
                      <a16:colId xmlns:a16="http://schemas.microsoft.com/office/drawing/2014/main" val="2656296288"/>
                    </a:ext>
                  </a:extLst>
                </a:gridCol>
                <a:gridCol w="388620">
                  <a:extLst>
                    <a:ext uri="{9D8B030D-6E8A-4147-A177-3AD203B41FA5}">
                      <a16:colId xmlns:a16="http://schemas.microsoft.com/office/drawing/2014/main" val="763589399"/>
                    </a:ext>
                  </a:extLst>
                </a:gridCol>
                <a:gridCol w="388620">
                  <a:extLst>
                    <a:ext uri="{9D8B030D-6E8A-4147-A177-3AD203B41FA5}">
                      <a16:colId xmlns:a16="http://schemas.microsoft.com/office/drawing/2014/main" val="545133803"/>
                    </a:ext>
                  </a:extLst>
                </a:gridCol>
                <a:gridCol w="388620">
                  <a:extLst>
                    <a:ext uri="{9D8B030D-6E8A-4147-A177-3AD203B41FA5}">
                      <a16:colId xmlns:a16="http://schemas.microsoft.com/office/drawing/2014/main" val="439844821"/>
                    </a:ext>
                  </a:extLst>
                </a:gridCol>
                <a:gridCol w="388620">
                  <a:extLst>
                    <a:ext uri="{9D8B030D-6E8A-4147-A177-3AD203B41FA5}">
                      <a16:colId xmlns:a16="http://schemas.microsoft.com/office/drawing/2014/main" val="138544561"/>
                    </a:ext>
                  </a:extLst>
                </a:gridCol>
                <a:gridCol w="388620">
                  <a:extLst>
                    <a:ext uri="{9D8B030D-6E8A-4147-A177-3AD203B41FA5}">
                      <a16:colId xmlns:a16="http://schemas.microsoft.com/office/drawing/2014/main" val="3896695332"/>
                    </a:ext>
                  </a:extLst>
                </a:gridCol>
                <a:gridCol w="388620">
                  <a:extLst>
                    <a:ext uri="{9D8B030D-6E8A-4147-A177-3AD203B41FA5}">
                      <a16:colId xmlns:a16="http://schemas.microsoft.com/office/drawing/2014/main" val="3800238341"/>
                    </a:ext>
                  </a:extLst>
                </a:gridCol>
                <a:gridCol w="388620">
                  <a:extLst>
                    <a:ext uri="{9D8B030D-6E8A-4147-A177-3AD203B41FA5}">
                      <a16:colId xmlns:a16="http://schemas.microsoft.com/office/drawing/2014/main" val="978785204"/>
                    </a:ext>
                  </a:extLst>
                </a:gridCol>
                <a:gridCol w="388620">
                  <a:extLst>
                    <a:ext uri="{9D8B030D-6E8A-4147-A177-3AD203B41FA5}">
                      <a16:colId xmlns:a16="http://schemas.microsoft.com/office/drawing/2014/main" val="2156387076"/>
                    </a:ext>
                  </a:extLst>
                </a:gridCol>
                <a:gridCol w="388620">
                  <a:extLst>
                    <a:ext uri="{9D8B030D-6E8A-4147-A177-3AD203B41FA5}">
                      <a16:colId xmlns:a16="http://schemas.microsoft.com/office/drawing/2014/main" val="3688389460"/>
                    </a:ext>
                  </a:extLst>
                </a:gridCol>
                <a:gridCol w="388620">
                  <a:extLst>
                    <a:ext uri="{9D8B030D-6E8A-4147-A177-3AD203B41FA5}">
                      <a16:colId xmlns:a16="http://schemas.microsoft.com/office/drawing/2014/main" val="1973853727"/>
                    </a:ext>
                  </a:extLst>
                </a:gridCol>
                <a:gridCol w="388620">
                  <a:extLst>
                    <a:ext uri="{9D8B030D-6E8A-4147-A177-3AD203B41FA5}">
                      <a16:colId xmlns:a16="http://schemas.microsoft.com/office/drawing/2014/main" val="3494011171"/>
                    </a:ext>
                  </a:extLst>
                </a:gridCol>
                <a:gridCol w="388620">
                  <a:extLst>
                    <a:ext uri="{9D8B030D-6E8A-4147-A177-3AD203B41FA5}">
                      <a16:colId xmlns:a16="http://schemas.microsoft.com/office/drawing/2014/main" val="2469132570"/>
                    </a:ext>
                  </a:extLst>
                </a:gridCol>
                <a:gridCol w="388620">
                  <a:extLst>
                    <a:ext uri="{9D8B030D-6E8A-4147-A177-3AD203B41FA5}">
                      <a16:colId xmlns:a16="http://schemas.microsoft.com/office/drawing/2014/main" val="780413034"/>
                    </a:ext>
                  </a:extLst>
                </a:gridCol>
                <a:gridCol w="388620">
                  <a:extLst>
                    <a:ext uri="{9D8B030D-6E8A-4147-A177-3AD203B41FA5}">
                      <a16:colId xmlns:a16="http://schemas.microsoft.com/office/drawing/2014/main" val="8404016"/>
                    </a:ext>
                  </a:extLst>
                </a:gridCol>
                <a:gridCol w="388620">
                  <a:extLst>
                    <a:ext uri="{9D8B030D-6E8A-4147-A177-3AD203B41FA5}">
                      <a16:colId xmlns:a16="http://schemas.microsoft.com/office/drawing/2014/main" val="3684981350"/>
                    </a:ext>
                  </a:extLst>
                </a:gridCol>
                <a:gridCol w="462860">
                  <a:extLst>
                    <a:ext uri="{9D8B030D-6E8A-4147-A177-3AD203B41FA5}">
                      <a16:colId xmlns:a16="http://schemas.microsoft.com/office/drawing/2014/main" val="3250064942"/>
                    </a:ext>
                  </a:extLst>
                </a:gridCol>
              </a:tblGrid>
              <a:tr h="370840">
                <a:tc gridSpan="5">
                  <a:txBody>
                    <a:bodyPr/>
                    <a:lstStyle/>
                    <a:p>
                      <a:pPr algn="ctr"/>
                      <a:r>
                        <a:rPr lang="en-GB" sz="1400" dirty="0" smtClean="0"/>
                        <a:t>Fail</a:t>
                      </a:r>
                      <a:endParaRPr lang="en-GB" sz="1400" dirty="0"/>
                    </a:p>
                  </a:txBody>
                  <a:tcPr anchor="ctr"/>
                </a:tc>
                <a:tc hMerge="1">
                  <a:txBody>
                    <a:bodyPr/>
                    <a:lstStyle/>
                    <a:p>
                      <a:endParaRPr lang="en-GB" sz="1400"/>
                    </a:p>
                  </a:txBody>
                  <a:tcPr/>
                </a:tc>
                <a:tc hMerge="1">
                  <a:txBody>
                    <a:bodyPr/>
                    <a:lstStyle/>
                    <a:p>
                      <a:endParaRPr lang="en-GB" sz="1400"/>
                    </a:p>
                  </a:txBody>
                  <a:tcPr/>
                </a:tc>
                <a:tc hMerge="1">
                  <a:txBody>
                    <a:bodyPr/>
                    <a:lstStyle/>
                    <a:p>
                      <a:endParaRPr lang="en-GB" sz="1400"/>
                    </a:p>
                  </a:txBody>
                  <a:tcPr/>
                </a:tc>
                <a:tc hMerge="1">
                  <a:txBody>
                    <a:bodyPr/>
                    <a:lstStyle/>
                    <a:p>
                      <a:endParaRPr lang="en-GB" sz="1400" dirty="0"/>
                    </a:p>
                  </a:txBody>
                  <a:tcPr/>
                </a:tc>
                <a:tc gridSpan="3">
                  <a:txBody>
                    <a:bodyPr/>
                    <a:lstStyle/>
                    <a:p>
                      <a:pPr algn="ctr"/>
                      <a:r>
                        <a:rPr lang="en-GB" sz="1400" dirty="0" smtClean="0"/>
                        <a:t>Third</a:t>
                      </a:r>
                      <a:endParaRPr lang="en-GB" sz="1400" dirty="0"/>
                    </a:p>
                  </a:txBody>
                  <a:tcPr anchor="ctr"/>
                </a:tc>
                <a:tc hMerge="1">
                  <a:txBody>
                    <a:bodyPr/>
                    <a:lstStyle/>
                    <a:p>
                      <a:pPr algn="ctr"/>
                      <a:endParaRPr lang="en-GB" sz="1400"/>
                    </a:p>
                  </a:txBody>
                  <a:tcPr anchor="ctr"/>
                </a:tc>
                <a:tc hMerge="1">
                  <a:txBody>
                    <a:bodyPr/>
                    <a:lstStyle/>
                    <a:p>
                      <a:pPr algn="ctr"/>
                      <a:endParaRPr lang="en-GB" sz="1400" dirty="0"/>
                    </a:p>
                  </a:txBody>
                  <a:tcPr anchor="ctr"/>
                </a:tc>
                <a:tc gridSpan="3">
                  <a:txBody>
                    <a:bodyPr/>
                    <a:lstStyle/>
                    <a:p>
                      <a:pPr algn="ctr"/>
                      <a:r>
                        <a:rPr lang="en-GB" sz="1400" dirty="0" smtClean="0"/>
                        <a:t>Lower Second</a:t>
                      </a:r>
                      <a:endParaRPr lang="en-GB" sz="1400" dirty="0"/>
                    </a:p>
                  </a:txBody>
                  <a:tcPr anchor="ctr"/>
                </a:tc>
                <a:tc hMerge="1">
                  <a:txBody>
                    <a:bodyPr/>
                    <a:lstStyle/>
                    <a:p>
                      <a:pPr algn="ctr"/>
                      <a:endParaRPr lang="en-GB" sz="1400"/>
                    </a:p>
                  </a:txBody>
                  <a:tcPr anchor="ctr"/>
                </a:tc>
                <a:tc hMerge="1">
                  <a:txBody>
                    <a:bodyPr/>
                    <a:lstStyle/>
                    <a:p>
                      <a:pPr algn="ctr"/>
                      <a:endParaRPr lang="en-GB" sz="1400" dirty="0"/>
                    </a:p>
                  </a:txBody>
                  <a:tcPr anchor="ctr"/>
                </a:tc>
                <a:tc gridSpan="3">
                  <a:txBody>
                    <a:bodyPr/>
                    <a:lstStyle/>
                    <a:p>
                      <a:pPr algn="ctr"/>
                      <a:r>
                        <a:rPr lang="en-GB" sz="1400" dirty="0" smtClean="0"/>
                        <a:t>Upper Second</a:t>
                      </a:r>
                      <a:endParaRPr lang="en-GB" sz="1400" dirty="0"/>
                    </a:p>
                  </a:txBody>
                  <a:tcPr anchor="ctr"/>
                </a:tc>
                <a:tc hMerge="1">
                  <a:txBody>
                    <a:bodyPr/>
                    <a:lstStyle/>
                    <a:p>
                      <a:pPr algn="ctr"/>
                      <a:endParaRPr lang="en-GB" sz="1400"/>
                    </a:p>
                  </a:txBody>
                  <a:tcPr anchor="ctr"/>
                </a:tc>
                <a:tc hMerge="1">
                  <a:txBody>
                    <a:bodyPr/>
                    <a:lstStyle/>
                    <a:p>
                      <a:pPr algn="ctr"/>
                      <a:endParaRPr lang="en-GB" sz="1400" dirty="0"/>
                    </a:p>
                  </a:txBody>
                  <a:tcPr anchor="ctr"/>
                </a:tc>
                <a:tc gridSpan="6">
                  <a:txBody>
                    <a:bodyPr/>
                    <a:lstStyle/>
                    <a:p>
                      <a:pPr algn="ctr"/>
                      <a:r>
                        <a:rPr lang="en-GB" sz="1400" dirty="0" smtClean="0"/>
                        <a:t>First</a:t>
                      </a:r>
                      <a:endParaRPr lang="en-GB" sz="1400" dirty="0"/>
                    </a:p>
                  </a:txBody>
                  <a:tcPr anchor="ctr"/>
                </a:tc>
                <a:tc hMerge="1">
                  <a:txBody>
                    <a:bodyPr/>
                    <a:lstStyle/>
                    <a:p>
                      <a:pPr algn="ctr"/>
                      <a:endParaRPr lang="en-GB" sz="1400"/>
                    </a:p>
                  </a:txBody>
                  <a:tcPr anchor="ctr"/>
                </a:tc>
                <a:tc hMerge="1">
                  <a:txBody>
                    <a:bodyPr/>
                    <a:lstStyle/>
                    <a:p>
                      <a:pPr algn="ctr"/>
                      <a:endParaRPr lang="en-GB" sz="1400"/>
                    </a:p>
                  </a:txBody>
                  <a:tcPr anchor="ctr"/>
                </a:tc>
                <a:tc hMerge="1">
                  <a:txBody>
                    <a:bodyPr/>
                    <a:lstStyle/>
                    <a:p>
                      <a:pPr algn="ctr"/>
                      <a:endParaRPr lang="en-GB" sz="1400"/>
                    </a:p>
                  </a:txBody>
                  <a:tcPr anchor="ctr"/>
                </a:tc>
                <a:tc hMerge="1">
                  <a:txBody>
                    <a:bodyPr/>
                    <a:lstStyle/>
                    <a:p>
                      <a:pPr algn="ctr"/>
                      <a:endParaRPr lang="en-GB" sz="1400"/>
                    </a:p>
                  </a:txBody>
                  <a:tcPr anchor="ctr"/>
                </a:tc>
                <a:tc hMerge="1">
                  <a:txBody>
                    <a:bodyPr/>
                    <a:lstStyle/>
                    <a:p>
                      <a:pPr algn="ctr"/>
                      <a:endParaRPr lang="en-GB" sz="1400" dirty="0"/>
                    </a:p>
                  </a:txBody>
                  <a:tcPr anchor="ctr"/>
                </a:tc>
                <a:extLst>
                  <a:ext uri="{0D108BD9-81ED-4DB2-BD59-A6C34878D82A}">
                    <a16:rowId xmlns:a16="http://schemas.microsoft.com/office/drawing/2014/main" val="562516127"/>
                  </a:ext>
                </a:extLst>
              </a:tr>
              <a:tr h="370840">
                <a:tc>
                  <a:txBody>
                    <a:bodyPr/>
                    <a:lstStyle/>
                    <a:p>
                      <a:pPr algn="ctr"/>
                      <a:r>
                        <a:rPr lang="en-GB" sz="1400" dirty="0" smtClean="0"/>
                        <a:t>0</a:t>
                      </a:r>
                      <a:endParaRPr lang="en-GB" sz="1400" dirty="0"/>
                    </a:p>
                  </a:txBody>
                  <a:tcPr anchor="ctr"/>
                </a:tc>
                <a:tc>
                  <a:txBody>
                    <a:bodyPr/>
                    <a:lstStyle/>
                    <a:p>
                      <a:pPr algn="ctr"/>
                      <a:r>
                        <a:rPr lang="en-GB" sz="1400" dirty="0" smtClean="0"/>
                        <a:t>12</a:t>
                      </a:r>
                      <a:endParaRPr lang="en-GB" sz="1400" dirty="0"/>
                    </a:p>
                  </a:txBody>
                  <a:tcPr anchor="ctr"/>
                </a:tc>
                <a:tc>
                  <a:txBody>
                    <a:bodyPr/>
                    <a:lstStyle/>
                    <a:p>
                      <a:pPr algn="ctr"/>
                      <a:r>
                        <a:rPr lang="en-GB" sz="1400" dirty="0" smtClean="0"/>
                        <a:t>25</a:t>
                      </a:r>
                      <a:endParaRPr lang="en-GB" sz="1400" dirty="0"/>
                    </a:p>
                  </a:txBody>
                  <a:tcPr anchor="ctr"/>
                </a:tc>
                <a:tc>
                  <a:txBody>
                    <a:bodyPr/>
                    <a:lstStyle/>
                    <a:p>
                      <a:pPr algn="ctr"/>
                      <a:r>
                        <a:rPr lang="en-GB" sz="1400" dirty="0" smtClean="0"/>
                        <a:t>32</a:t>
                      </a:r>
                      <a:endParaRPr lang="en-GB" sz="1400" dirty="0"/>
                    </a:p>
                  </a:txBody>
                  <a:tcPr anchor="ctr"/>
                </a:tc>
                <a:tc>
                  <a:txBody>
                    <a:bodyPr/>
                    <a:lstStyle/>
                    <a:p>
                      <a:pPr algn="ctr"/>
                      <a:r>
                        <a:rPr lang="en-GB" sz="1400" dirty="0" smtClean="0"/>
                        <a:t>38</a:t>
                      </a:r>
                      <a:endParaRPr lang="en-GB" sz="1400" dirty="0"/>
                    </a:p>
                  </a:txBody>
                  <a:tcPr anchor="ctr"/>
                </a:tc>
                <a:tc>
                  <a:txBody>
                    <a:bodyPr/>
                    <a:lstStyle/>
                    <a:p>
                      <a:pPr algn="ctr"/>
                      <a:r>
                        <a:rPr lang="en-GB" sz="1400" dirty="0" smtClean="0"/>
                        <a:t>42</a:t>
                      </a:r>
                      <a:endParaRPr lang="en-GB" sz="1400" dirty="0"/>
                    </a:p>
                  </a:txBody>
                  <a:tcPr anchor="ctr"/>
                </a:tc>
                <a:tc>
                  <a:txBody>
                    <a:bodyPr/>
                    <a:lstStyle/>
                    <a:p>
                      <a:pPr algn="ctr"/>
                      <a:r>
                        <a:rPr lang="en-GB" sz="1400" dirty="0" smtClean="0"/>
                        <a:t>45</a:t>
                      </a:r>
                      <a:endParaRPr lang="en-GB" sz="1400" dirty="0"/>
                    </a:p>
                  </a:txBody>
                  <a:tcPr anchor="ctr"/>
                </a:tc>
                <a:tc>
                  <a:txBody>
                    <a:bodyPr/>
                    <a:lstStyle/>
                    <a:p>
                      <a:pPr algn="ctr"/>
                      <a:r>
                        <a:rPr lang="en-GB" sz="1400" dirty="0" smtClean="0"/>
                        <a:t>48</a:t>
                      </a:r>
                      <a:endParaRPr lang="en-GB" sz="1400" dirty="0"/>
                    </a:p>
                  </a:txBody>
                  <a:tcPr anchor="ctr"/>
                </a:tc>
                <a:tc>
                  <a:txBody>
                    <a:bodyPr/>
                    <a:lstStyle/>
                    <a:p>
                      <a:pPr algn="ctr"/>
                      <a:r>
                        <a:rPr lang="en-GB" sz="1400" dirty="0" smtClean="0"/>
                        <a:t>52</a:t>
                      </a:r>
                      <a:endParaRPr lang="en-GB" sz="1400" dirty="0"/>
                    </a:p>
                  </a:txBody>
                  <a:tcPr anchor="ctr"/>
                </a:tc>
                <a:tc>
                  <a:txBody>
                    <a:bodyPr/>
                    <a:lstStyle/>
                    <a:p>
                      <a:pPr algn="ctr"/>
                      <a:r>
                        <a:rPr lang="en-GB" sz="1400" dirty="0" smtClean="0"/>
                        <a:t>55</a:t>
                      </a:r>
                      <a:endParaRPr lang="en-GB" sz="1400" dirty="0"/>
                    </a:p>
                  </a:txBody>
                  <a:tcPr anchor="ctr"/>
                </a:tc>
                <a:tc>
                  <a:txBody>
                    <a:bodyPr/>
                    <a:lstStyle/>
                    <a:p>
                      <a:pPr algn="ctr"/>
                      <a:r>
                        <a:rPr lang="en-GB" sz="1400" dirty="0" smtClean="0"/>
                        <a:t>58</a:t>
                      </a:r>
                      <a:endParaRPr lang="en-GB" sz="1400" dirty="0"/>
                    </a:p>
                  </a:txBody>
                  <a:tcPr anchor="ctr"/>
                </a:tc>
                <a:tc>
                  <a:txBody>
                    <a:bodyPr/>
                    <a:lstStyle/>
                    <a:p>
                      <a:pPr algn="ctr"/>
                      <a:r>
                        <a:rPr lang="en-GB" sz="1400" dirty="0" smtClean="0"/>
                        <a:t>62</a:t>
                      </a:r>
                      <a:endParaRPr lang="en-GB" sz="1400" dirty="0"/>
                    </a:p>
                  </a:txBody>
                  <a:tcPr anchor="ctr"/>
                </a:tc>
                <a:tc>
                  <a:txBody>
                    <a:bodyPr/>
                    <a:lstStyle/>
                    <a:p>
                      <a:pPr algn="ctr"/>
                      <a:r>
                        <a:rPr lang="en-GB" sz="1400" dirty="0" smtClean="0"/>
                        <a:t>65</a:t>
                      </a:r>
                      <a:endParaRPr lang="en-GB" sz="1400" dirty="0"/>
                    </a:p>
                  </a:txBody>
                  <a:tcPr anchor="ctr"/>
                </a:tc>
                <a:tc>
                  <a:txBody>
                    <a:bodyPr/>
                    <a:lstStyle/>
                    <a:p>
                      <a:pPr algn="ctr"/>
                      <a:r>
                        <a:rPr lang="en-GB" sz="1400" dirty="0" smtClean="0"/>
                        <a:t>68</a:t>
                      </a:r>
                      <a:endParaRPr lang="en-GB" sz="1400" dirty="0"/>
                    </a:p>
                  </a:txBody>
                  <a:tcPr anchor="ctr"/>
                </a:tc>
                <a:tc>
                  <a:txBody>
                    <a:bodyPr/>
                    <a:lstStyle/>
                    <a:p>
                      <a:pPr algn="ctr"/>
                      <a:r>
                        <a:rPr lang="en-GB" sz="1400" dirty="0" smtClean="0"/>
                        <a:t>74</a:t>
                      </a:r>
                      <a:endParaRPr lang="en-GB" sz="1400" dirty="0"/>
                    </a:p>
                  </a:txBody>
                  <a:tcPr anchor="ctr"/>
                </a:tc>
                <a:tc>
                  <a:txBody>
                    <a:bodyPr/>
                    <a:lstStyle/>
                    <a:p>
                      <a:pPr algn="ctr"/>
                      <a:r>
                        <a:rPr lang="en-GB" sz="1400" dirty="0" smtClean="0"/>
                        <a:t>78</a:t>
                      </a:r>
                      <a:endParaRPr lang="en-GB" sz="1400" dirty="0"/>
                    </a:p>
                  </a:txBody>
                  <a:tcPr anchor="ctr"/>
                </a:tc>
                <a:tc>
                  <a:txBody>
                    <a:bodyPr/>
                    <a:lstStyle/>
                    <a:p>
                      <a:pPr algn="ctr"/>
                      <a:r>
                        <a:rPr lang="en-GB" sz="1400" dirty="0" smtClean="0"/>
                        <a:t>82</a:t>
                      </a:r>
                      <a:endParaRPr lang="en-GB" sz="1400" dirty="0"/>
                    </a:p>
                  </a:txBody>
                  <a:tcPr anchor="ctr"/>
                </a:tc>
                <a:tc>
                  <a:txBody>
                    <a:bodyPr/>
                    <a:lstStyle/>
                    <a:p>
                      <a:pPr algn="ctr"/>
                      <a:r>
                        <a:rPr lang="en-GB" sz="1400" dirty="0" smtClean="0"/>
                        <a:t>88</a:t>
                      </a:r>
                      <a:endParaRPr lang="en-GB" sz="1400" dirty="0"/>
                    </a:p>
                  </a:txBody>
                  <a:tcPr anchor="ctr"/>
                </a:tc>
                <a:tc>
                  <a:txBody>
                    <a:bodyPr/>
                    <a:lstStyle/>
                    <a:p>
                      <a:pPr algn="ctr"/>
                      <a:r>
                        <a:rPr lang="en-GB" sz="1400" dirty="0" smtClean="0"/>
                        <a:t>94</a:t>
                      </a:r>
                      <a:endParaRPr lang="en-GB" sz="1400" dirty="0"/>
                    </a:p>
                  </a:txBody>
                  <a:tcPr anchor="ctr"/>
                </a:tc>
                <a:tc>
                  <a:txBody>
                    <a:bodyPr/>
                    <a:lstStyle/>
                    <a:p>
                      <a:pPr algn="ctr"/>
                      <a:r>
                        <a:rPr lang="en-GB" sz="1400" dirty="0" smtClean="0"/>
                        <a:t>100</a:t>
                      </a:r>
                      <a:endParaRPr lang="en-GB" sz="1400" dirty="0"/>
                    </a:p>
                  </a:txBody>
                  <a:tcPr anchor="ctr"/>
                </a:tc>
                <a:extLst>
                  <a:ext uri="{0D108BD9-81ED-4DB2-BD59-A6C34878D82A}">
                    <a16:rowId xmlns:a16="http://schemas.microsoft.com/office/drawing/2014/main" val="2689677709"/>
                  </a:ext>
                </a:extLst>
              </a:tr>
            </a:tbl>
          </a:graphicData>
        </a:graphic>
      </p:graphicFrame>
      <p:sp>
        <p:nvSpPr>
          <p:cNvPr id="5" name="Content Placeholder 2"/>
          <p:cNvSpPr txBox="1">
            <a:spLocks/>
          </p:cNvSpPr>
          <p:nvPr/>
        </p:nvSpPr>
        <p:spPr bwMode="auto">
          <a:xfrm>
            <a:off x="685800" y="2211710"/>
            <a:ext cx="7846640"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189" indent="-457189" algn="l" rtl="0" eaLnBrk="1" fontAlgn="base" hangingPunct="1">
              <a:spcBef>
                <a:spcPct val="20000"/>
              </a:spcBef>
              <a:spcAft>
                <a:spcPct val="0"/>
              </a:spcAft>
              <a:buClr>
                <a:schemeClr val="accent6">
                  <a:lumMod val="50000"/>
                </a:schemeClr>
              </a:buClr>
              <a:buFont typeface="Wingdings 3" panose="05040102010807070707" pitchFamily="18" charset="2"/>
              <a:buChar char=""/>
              <a:defRPr sz="2100">
                <a:solidFill>
                  <a:schemeClr val="tx1"/>
                </a:solidFill>
                <a:latin typeface="Calibri Light" panose="020F0302020204030204" pitchFamily="34" charset="0"/>
                <a:ea typeface="+mn-ea"/>
                <a:cs typeface="+mn-cs"/>
              </a:defRPr>
            </a:lvl1pPr>
            <a:lvl2pPr marL="742931" indent="-285743" algn="l" rtl="0" eaLnBrk="1" fontAlgn="base" hangingPunct="1">
              <a:spcBef>
                <a:spcPct val="20000"/>
              </a:spcBef>
              <a:spcAft>
                <a:spcPct val="0"/>
              </a:spcAft>
              <a:buClr>
                <a:schemeClr val="accent2"/>
              </a:buClr>
              <a:buSzPct val="85000"/>
              <a:buFont typeface="Wingdings 3" panose="05040102010807070707" pitchFamily="18" charset="2"/>
              <a:buChar char="w"/>
              <a:defRPr sz="1800">
                <a:solidFill>
                  <a:schemeClr val="tx1"/>
                </a:solidFill>
                <a:latin typeface="Calibri Light" panose="020F0302020204030204" pitchFamily="34" charset="0"/>
              </a:defRPr>
            </a:lvl2pPr>
            <a:lvl3pPr marL="1142972" indent="-228594" algn="l" rtl="0" eaLnBrk="1" fontAlgn="base" hangingPunct="1">
              <a:spcBef>
                <a:spcPct val="20000"/>
              </a:spcBef>
              <a:spcAft>
                <a:spcPct val="0"/>
              </a:spcAft>
              <a:buClr>
                <a:schemeClr val="accent2"/>
              </a:buClr>
              <a:buFont typeface="Arial" panose="020B0604020202020204" pitchFamily="34" charset="0"/>
              <a:buChar char="•"/>
              <a:defRPr sz="1500">
                <a:solidFill>
                  <a:schemeClr val="tx1"/>
                </a:solidFill>
                <a:latin typeface="Calibri Light" panose="020F0302020204030204" pitchFamily="34" charset="0"/>
              </a:defRPr>
            </a:lvl3pPr>
            <a:lvl4pPr marL="1600160" indent="-228594" algn="l" rtl="0" eaLnBrk="1" fontAlgn="base" hangingPunct="1">
              <a:spcBef>
                <a:spcPct val="20000"/>
              </a:spcBef>
              <a:spcAft>
                <a:spcPct val="0"/>
              </a:spcAft>
              <a:buClr>
                <a:schemeClr val="accent2"/>
              </a:buClr>
              <a:buChar char="–"/>
              <a:defRPr sz="1200">
                <a:solidFill>
                  <a:schemeClr val="tx1"/>
                </a:solidFill>
                <a:latin typeface="Calibri Light" panose="020F0302020204030204" pitchFamily="34" charset="0"/>
              </a:defRPr>
            </a:lvl4pPr>
            <a:lvl5pPr marL="2057348" indent="-228594" algn="l" rtl="0" eaLnBrk="1" fontAlgn="base" hangingPunct="1">
              <a:spcBef>
                <a:spcPct val="20000"/>
              </a:spcBef>
              <a:spcAft>
                <a:spcPct val="0"/>
              </a:spcAft>
              <a:buClr>
                <a:schemeClr val="accent2"/>
              </a:buClr>
              <a:buChar char="»"/>
              <a:defRPr sz="1200">
                <a:solidFill>
                  <a:schemeClr val="tx1"/>
                </a:solidFill>
                <a:latin typeface="Calibri Light" panose="020F0302020204030204" pitchFamily="34" charset="0"/>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5"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a:lstStyle>
          <a:p>
            <a:pPr marL="0" indent="0">
              <a:buNone/>
            </a:pPr>
            <a:r>
              <a:rPr lang="en-GB" sz="1400" b="1" kern="0" dirty="0"/>
              <a:t>Third: </a:t>
            </a:r>
            <a:r>
              <a:rPr lang="en-GB" sz="1400" kern="0" dirty="0"/>
              <a:t>Work of limited quality, demonstrating some relevant knowledge and understanding.</a:t>
            </a:r>
            <a:endParaRPr lang="en-GB" sz="1400" kern="0" dirty="0" smtClean="0"/>
          </a:p>
          <a:p>
            <a:pPr marL="0" indent="0">
              <a:buNone/>
            </a:pPr>
            <a:endParaRPr lang="en-GB" sz="1400" b="1" kern="0" dirty="0"/>
          </a:p>
          <a:p>
            <a:pPr marL="0" indent="0">
              <a:buNone/>
            </a:pPr>
            <a:r>
              <a:rPr lang="en-GB" sz="1400" b="1" kern="0" dirty="0" smtClean="0"/>
              <a:t>Lower </a:t>
            </a:r>
            <a:r>
              <a:rPr lang="en-GB" sz="1400" b="1" kern="0" dirty="0"/>
              <a:t>Second</a:t>
            </a:r>
            <a:r>
              <a:rPr lang="en-GB" sz="1400" kern="0" dirty="0"/>
              <a:t>: Competent work, demonstrating reasonable knowledge and understanding, some </a:t>
            </a:r>
            <a:r>
              <a:rPr lang="en-GB" sz="1400" kern="0" dirty="0" smtClean="0"/>
              <a:t>analysis</a:t>
            </a:r>
          </a:p>
          <a:p>
            <a:pPr marL="0" indent="0">
              <a:buNone/>
            </a:pPr>
            <a:endParaRPr lang="en-GB" sz="1400" kern="0" dirty="0"/>
          </a:p>
          <a:p>
            <a:pPr marL="0" indent="0">
              <a:buNone/>
            </a:pPr>
            <a:r>
              <a:rPr lang="en-GB" sz="1400" b="1" kern="0" dirty="0"/>
              <a:t>Upper Second: </a:t>
            </a:r>
            <a:r>
              <a:rPr lang="en-GB" sz="1400" kern="0" dirty="0"/>
              <a:t>High quality work demonstrating good knowledge and </a:t>
            </a:r>
            <a:r>
              <a:rPr lang="en-GB" sz="1400" kern="0" dirty="0" smtClean="0"/>
              <a:t>understanding.</a:t>
            </a:r>
          </a:p>
          <a:p>
            <a:pPr marL="0" indent="0">
              <a:buNone/>
            </a:pPr>
            <a:endParaRPr lang="en-GB" sz="1400" kern="0" dirty="0"/>
          </a:p>
          <a:p>
            <a:pPr marL="0" indent="0">
              <a:buNone/>
            </a:pPr>
            <a:r>
              <a:rPr lang="en-GB" sz="1400" b="1" kern="0" dirty="0" smtClean="0"/>
              <a:t>First</a:t>
            </a:r>
            <a:r>
              <a:rPr lang="en-GB" sz="1400" kern="0" dirty="0"/>
              <a:t>: Very high quality </a:t>
            </a:r>
            <a:r>
              <a:rPr lang="en-GB" sz="1400" kern="0" dirty="0" smtClean="0"/>
              <a:t>work…which </a:t>
            </a:r>
            <a:r>
              <a:rPr lang="en-GB" sz="1400" kern="0" dirty="0"/>
              <a:t>may extend existing debates or </a:t>
            </a:r>
            <a:r>
              <a:rPr lang="en-GB" sz="1400" kern="0" dirty="0" smtClean="0"/>
              <a:t>interpretations.</a:t>
            </a:r>
          </a:p>
          <a:p>
            <a:pPr marL="0" indent="0">
              <a:buNone/>
            </a:pPr>
            <a:endParaRPr lang="en-GB" sz="1400" kern="0" dirty="0"/>
          </a:p>
          <a:p>
            <a:pPr marL="0" indent="0">
              <a:buNone/>
            </a:pPr>
            <a:r>
              <a:rPr lang="en-GB" sz="1200" kern="0" dirty="0" smtClean="0">
                <a:hlinkClick r:id="rId2"/>
              </a:rPr>
              <a:t>https</a:t>
            </a:r>
            <a:r>
              <a:rPr lang="en-GB" sz="1200" kern="0" dirty="0">
                <a:hlinkClick r:id="rId2"/>
              </a:rPr>
              <a:t>://warwick.ac.uk/services/aro/dar/quality/categories/examinations/marking/ug2017</a:t>
            </a:r>
            <a:r>
              <a:rPr lang="en-GB" sz="1200" kern="0" dirty="0" smtClean="0">
                <a:hlinkClick r:id="rId2"/>
              </a:rPr>
              <a:t>/</a:t>
            </a:r>
            <a:r>
              <a:rPr lang="en-GB" sz="1200" kern="0" dirty="0" smtClean="0"/>
              <a:t> </a:t>
            </a:r>
            <a:endParaRPr lang="en-GB" sz="1200" kern="0" dirty="0"/>
          </a:p>
        </p:txBody>
      </p:sp>
    </p:spTree>
    <p:extLst>
      <p:ext uri="{BB962C8B-B14F-4D97-AF65-F5344CB8AC3E}">
        <p14:creationId xmlns:p14="http://schemas.microsoft.com/office/powerpoint/2010/main" val="3751964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My Criteria</a:t>
            </a:r>
            <a:endParaRPr lang="en-GB" dirty="0"/>
          </a:p>
        </p:txBody>
      </p:sp>
      <p:sp>
        <p:nvSpPr>
          <p:cNvPr id="3" name="Content Placeholder 2"/>
          <p:cNvSpPr>
            <a:spLocks noGrp="1"/>
          </p:cNvSpPr>
          <p:nvPr>
            <p:ph idx="1"/>
          </p:nvPr>
        </p:nvSpPr>
        <p:spPr>
          <a:xfrm>
            <a:off x="685800" y="956692"/>
            <a:ext cx="7772400" cy="3775298"/>
          </a:xfrm>
        </p:spPr>
        <p:txBody>
          <a:bodyPr/>
          <a:lstStyle/>
          <a:p>
            <a:pPr marL="457200" indent="-457200">
              <a:buFont typeface="+mj-lt"/>
              <a:buAutoNum type="arabicPeriod"/>
            </a:pPr>
            <a:r>
              <a:rPr lang="en-GB" sz="2000" dirty="0" smtClean="0"/>
              <a:t>Content</a:t>
            </a:r>
          </a:p>
          <a:p>
            <a:pPr marL="685783" lvl="2" indent="0">
              <a:buNone/>
            </a:pPr>
            <a:r>
              <a:rPr lang="en-GB" sz="1400" dirty="0" smtClean="0"/>
              <a:t>Does your project study an interesting and economically relevant issue?</a:t>
            </a:r>
          </a:p>
          <a:p>
            <a:pPr marL="685783" lvl="2" indent="0">
              <a:buNone/>
            </a:pPr>
            <a:r>
              <a:rPr lang="en-GB" sz="1400" dirty="0" smtClean="0"/>
              <a:t>Does it make a contribution to the literature?</a:t>
            </a:r>
          </a:p>
          <a:p>
            <a:pPr marL="457200" indent="-457200">
              <a:buFont typeface="+mj-lt"/>
              <a:buAutoNum type="arabicPeriod"/>
            </a:pPr>
            <a:r>
              <a:rPr lang="en-GB" sz="2000" dirty="0" smtClean="0"/>
              <a:t>Understanding and Interpretation</a:t>
            </a:r>
          </a:p>
          <a:p>
            <a:pPr marL="685783" lvl="2" indent="0">
              <a:buNone/>
            </a:pPr>
            <a:r>
              <a:rPr lang="en-GB" sz="1400" dirty="0" smtClean="0"/>
              <a:t>Do you make any errors in the design, implementation and interpretation of your project?</a:t>
            </a:r>
          </a:p>
          <a:p>
            <a:pPr marL="685783" lvl="2" indent="0">
              <a:buNone/>
            </a:pPr>
            <a:r>
              <a:rPr lang="en-GB" sz="1400" dirty="0" smtClean="0"/>
              <a:t>Do you effectively communicate the contribution and significance of your results in the context of the literature?</a:t>
            </a:r>
          </a:p>
          <a:p>
            <a:pPr marL="457200" indent="-457200">
              <a:buFont typeface="+mj-lt"/>
              <a:buAutoNum type="arabicPeriod"/>
            </a:pPr>
            <a:r>
              <a:rPr lang="en-GB" sz="2000" dirty="0" smtClean="0"/>
              <a:t>Originality</a:t>
            </a:r>
          </a:p>
          <a:p>
            <a:pPr marL="685783" lvl="2" indent="0">
              <a:buNone/>
            </a:pPr>
            <a:r>
              <a:rPr lang="en-GB" sz="1400" dirty="0" smtClean="0"/>
              <a:t>Is your research question/dataset/empirical approach novel or is it a direct extension/replication of other work? </a:t>
            </a:r>
          </a:p>
          <a:p>
            <a:pPr marL="457200" indent="-457200">
              <a:buFont typeface="+mj-lt"/>
              <a:buAutoNum type="arabicPeriod"/>
            </a:pPr>
            <a:r>
              <a:rPr lang="en-GB" sz="2000" dirty="0" smtClean="0"/>
              <a:t>Presentation </a:t>
            </a:r>
          </a:p>
          <a:p>
            <a:pPr marL="685783" lvl="2" indent="0">
              <a:buNone/>
            </a:pPr>
            <a:r>
              <a:rPr lang="en-GB" sz="1400" dirty="0" smtClean="0"/>
              <a:t>Are the slides, diagrams and tables clear?</a:t>
            </a:r>
          </a:p>
          <a:p>
            <a:pPr marL="685783" lvl="2" indent="0">
              <a:buNone/>
            </a:pPr>
            <a:r>
              <a:rPr lang="en-GB" sz="1400" dirty="0" smtClean="0"/>
              <a:t>Did you present clearly and confidently? </a:t>
            </a:r>
            <a:endParaRPr lang="en-GB" sz="1400" dirty="0"/>
          </a:p>
        </p:txBody>
      </p:sp>
    </p:spTree>
    <p:extLst>
      <p:ext uri="{BB962C8B-B14F-4D97-AF65-F5344CB8AC3E}">
        <p14:creationId xmlns:p14="http://schemas.microsoft.com/office/powerpoint/2010/main" val="19484778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subTitle" idx="1"/>
          </p:nvPr>
        </p:nvSpPr>
        <p:spPr>
          <a:xfrm>
            <a:off x="107504" y="4155926"/>
            <a:ext cx="6400800" cy="540060"/>
          </a:xfrm>
        </p:spPr>
        <p:txBody>
          <a:bodyPr/>
          <a:lstStyle/>
          <a:p>
            <a:r>
              <a:rPr lang="en-GB" dirty="0" smtClean="0"/>
              <a:t>Presentation Style</a:t>
            </a:r>
            <a:endParaRPr lang="en-GB" dirty="0"/>
          </a:p>
        </p:txBody>
      </p:sp>
    </p:spTree>
    <p:extLst>
      <p:ext uri="{BB962C8B-B14F-4D97-AF65-F5344CB8AC3E}">
        <p14:creationId xmlns:p14="http://schemas.microsoft.com/office/powerpoint/2010/main" val="2705208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3200" dirty="0" smtClean="0"/>
              <a:t>Presentation Style</a:t>
            </a:r>
            <a:endParaRPr lang="en-GB" sz="3200" dirty="0"/>
          </a:p>
        </p:txBody>
      </p:sp>
      <p:sp>
        <p:nvSpPr>
          <p:cNvPr id="5" name="Content Placeholder 4"/>
          <p:cNvSpPr>
            <a:spLocks noGrp="1"/>
          </p:cNvSpPr>
          <p:nvPr>
            <p:ph idx="1"/>
          </p:nvPr>
        </p:nvSpPr>
        <p:spPr/>
        <p:txBody>
          <a:bodyPr/>
          <a:lstStyle/>
          <a:p>
            <a:pPr marL="0" indent="0">
              <a:buNone/>
            </a:pPr>
            <a:endParaRPr lang="en-GB" sz="2400" dirty="0" smtClean="0"/>
          </a:p>
          <a:p>
            <a:pPr marL="0" indent="0">
              <a:buNone/>
            </a:pPr>
            <a:r>
              <a:rPr lang="en-GB" sz="2400" dirty="0" smtClean="0">
                <a:solidFill>
                  <a:schemeClr val="accent5"/>
                </a:solidFill>
              </a:rPr>
              <a:t>Visual style</a:t>
            </a:r>
          </a:p>
          <a:p>
            <a:pPr marL="0" indent="0">
              <a:buNone/>
            </a:pPr>
            <a:endParaRPr lang="en-GB" sz="1000" dirty="0" smtClean="0"/>
          </a:p>
          <a:p>
            <a:pPr marL="0" indent="0">
              <a:buNone/>
            </a:pPr>
            <a:r>
              <a:rPr lang="en-GB" sz="2400" dirty="0" smtClean="0"/>
              <a:t>Summary statistics</a:t>
            </a:r>
          </a:p>
          <a:p>
            <a:pPr marL="0" indent="0">
              <a:buNone/>
            </a:pPr>
            <a:endParaRPr lang="en-GB" sz="1000" dirty="0" smtClean="0"/>
          </a:p>
          <a:p>
            <a:pPr marL="0" indent="0">
              <a:buNone/>
            </a:pPr>
            <a:r>
              <a:rPr lang="en-GB" sz="2400" dirty="0" smtClean="0"/>
              <a:t>Model</a:t>
            </a:r>
          </a:p>
          <a:p>
            <a:pPr marL="0" indent="0">
              <a:buNone/>
            </a:pPr>
            <a:endParaRPr lang="en-GB" sz="1000" dirty="0" smtClean="0"/>
          </a:p>
          <a:p>
            <a:pPr marL="0" indent="0">
              <a:buNone/>
            </a:pPr>
            <a:r>
              <a:rPr lang="en-GB" sz="2400" dirty="0" smtClean="0"/>
              <a:t>Results</a:t>
            </a:r>
            <a:endParaRPr lang="en-GB" sz="2400" dirty="0"/>
          </a:p>
        </p:txBody>
      </p:sp>
    </p:spTree>
    <p:extLst>
      <p:ext uri="{BB962C8B-B14F-4D97-AF65-F5344CB8AC3E}">
        <p14:creationId xmlns:p14="http://schemas.microsoft.com/office/powerpoint/2010/main" val="2922536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115616" y="-16449"/>
            <a:ext cx="6912768" cy="5159950"/>
          </a:xfrm>
          <a:prstGeom prst="rect">
            <a:avLst/>
          </a:prstGeom>
        </p:spPr>
      </p:pic>
    </p:spTree>
    <p:extLst>
      <p:ext uri="{BB962C8B-B14F-4D97-AF65-F5344CB8AC3E}">
        <p14:creationId xmlns:p14="http://schemas.microsoft.com/office/powerpoint/2010/main" val="1918168925"/>
      </p:ext>
    </p:extLst>
  </p:cSld>
  <p:clrMapOvr>
    <a:masterClrMapping/>
  </p:clrMapOvr>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1_template_warwick_16-9_aubergine">
  <a:themeElements>
    <a:clrScheme name="Warwick">
      <a:dk1>
        <a:sysClr val="windowText" lastClr="000000"/>
      </a:dk1>
      <a:lt1>
        <a:sysClr val="window" lastClr="FFFFFF"/>
      </a:lt1>
      <a:dk2>
        <a:srgbClr val="3F4246"/>
      </a:dk2>
      <a:lt2>
        <a:srgbClr val="E7E6E6"/>
      </a:lt2>
      <a:accent1>
        <a:srgbClr val="511C6C"/>
      </a:accent1>
      <a:accent2>
        <a:srgbClr val="44546A"/>
      </a:accent2>
      <a:accent3>
        <a:srgbClr val="C8A019"/>
      </a:accent3>
      <a:accent4>
        <a:srgbClr val="F26322"/>
      </a:accent4>
      <a:accent5>
        <a:srgbClr val="B4153A"/>
      </a:accent5>
      <a:accent6>
        <a:srgbClr val="5698D2"/>
      </a:accent6>
      <a:hlink>
        <a:srgbClr val="5698D2"/>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eme1">
  <a:themeElements>
    <a:clrScheme name="Warwick">
      <a:dk1>
        <a:sysClr val="windowText" lastClr="000000"/>
      </a:dk1>
      <a:lt1>
        <a:sysClr val="window" lastClr="FFFFFF"/>
      </a:lt1>
      <a:dk2>
        <a:srgbClr val="3F4246"/>
      </a:dk2>
      <a:lt2>
        <a:srgbClr val="E7E6E6"/>
      </a:lt2>
      <a:accent1>
        <a:srgbClr val="511C6C"/>
      </a:accent1>
      <a:accent2>
        <a:srgbClr val="44546A"/>
      </a:accent2>
      <a:accent3>
        <a:srgbClr val="C8A019"/>
      </a:accent3>
      <a:accent4>
        <a:srgbClr val="F26322"/>
      </a:accent4>
      <a:accent5>
        <a:srgbClr val="B4153A"/>
      </a:accent5>
      <a:accent6>
        <a:srgbClr val="5698D2"/>
      </a:accent6>
      <a:hlink>
        <a:srgbClr val="5698D2"/>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0E96E12B-8DD1-4ED5-BBBD-F663AF1A207E}" vid="{AC3406A8-BDC3-46BA-8AD3-6B39A98E1A2E}"/>
    </a:ext>
  </a:extLst>
</a:theme>
</file>

<file path=ppt/theme/theme3.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4.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5.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3EC26C"/>
      </a:accent1>
      <a:accent2>
        <a:srgbClr val="B3D463"/>
      </a:accent2>
      <a:accent3>
        <a:srgbClr val="3BBC9D"/>
      </a:accent3>
      <a:accent4>
        <a:srgbClr val="97AF75"/>
      </a:accent4>
      <a:accent5>
        <a:srgbClr val="6BA841"/>
      </a:accent5>
      <a:accent6>
        <a:srgbClr val="79AE90"/>
      </a:accent6>
      <a:hlink>
        <a:srgbClr val="85E4A6"/>
      </a:hlink>
      <a:folHlink>
        <a:srgbClr val="BDF3D0"/>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43372978-11FE-4814-AC26-BC300187D8C7}"/>
    </a:ext>
  </a:extLst>
</a:theme>
</file>

<file path=ppt/theme/theme6.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template_warwick_16-9_aubergine_2810-1</Template>
  <TotalTime>5546</TotalTime>
  <Words>1923</Words>
  <Application>Microsoft Office PowerPoint</Application>
  <PresentationFormat>On-screen Show (16:9)</PresentationFormat>
  <Paragraphs>501</Paragraphs>
  <Slides>28</Slides>
  <Notes>8</Notes>
  <HiddenSlides>0</HiddenSlides>
  <MMClips>0</MMClips>
  <ScaleCrop>false</ScaleCrop>
  <HeadingPairs>
    <vt:vector size="8" baseType="variant">
      <vt:variant>
        <vt:lpstr>Fonts Used</vt:lpstr>
      </vt:variant>
      <vt:variant>
        <vt:i4>13</vt:i4>
      </vt:variant>
      <vt:variant>
        <vt:lpstr>Theme</vt:lpstr>
      </vt:variant>
      <vt:variant>
        <vt:i4>6</vt:i4>
      </vt:variant>
      <vt:variant>
        <vt:lpstr>Embedded OLE Servers</vt:lpstr>
      </vt:variant>
      <vt:variant>
        <vt:i4>1</vt:i4>
      </vt:variant>
      <vt:variant>
        <vt:lpstr>Slide Titles</vt:lpstr>
      </vt:variant>
      <vt:variant>
        <vt:i4>28</vt:i4>
      </vt:variant>
    </vt:vector>
  </HeadingPairs>
  <TitlesOfParts>
    <vt:vector size="48" baseType="lpstr">
      <vt:lpstr>Arial</vt:lpstr>
      <vt:lpstr>Calibri</vt:lpstr>
      <vt:lpstr>Calibri Light</vt:lpstr>
      <vt:lpstr>Calisto MT</vt:lpstr>
      <vt:lpstr>Cambria Math</vt:lpstr>
      <vt:lpstr>Century Gothic</vt:lpstr>
      <vt:lpstr>Century Schoolbook</vt:lpstr>
      <vt:lpstr>Gill Sans MT</vt:lpstr>
      <vt:lpstr>Times New Roman</vt:lpstr>
      <vt:lpstr>Trebuchet MS</vt:lpstr>
      <vt:lpstr>Wingdings</vt:lpstr>
      <vt:lpstr>Wingdings 2</vt:lpstr>
      <vt:lpstr>Wingdings 3</vt:lpstr>
      <vt:lpstr>1_template_warwick_16-9_aubergine</vt:lpstr>
      <vt:lpstr>Theme1</vt:lpstr>
      <vt:lpstr>Ion Boardroom</vt:lpstr>
      <vt:lpstr>View</vt:lpstr>
      <vt:lpstr>Slate</vt:lpstr>
      <vt:lpstr>Dividend</vt:lpstr>
      <vt:lpstr>Equation</vt:lpstr>
      <vt:lpstr>EC331 – RAE Project</vt:lpstr>
      <vt:lpstr>Timeline</vt:lpstr>
      <vt:lpstr>Presentation Dates (First Presentation)</vt:lpstr>
      <vt:lpstr>Presentation</vt:lpstr>
      <vt:lpstr>General Assessment Criteria (20-point scale)</vt:lpstr>
      <vt:lpstr>My Criteria</vt:lpstr>
      <vt:lpstr>PowerPoint Presentation</vt:lpstr>
      <vt:lpstr>Presentation Style</vt:lpstr>
      <vt:lpstr>PowerPoint Presentation</vt:lpstr>
      <vt:lpstr>The Research Question</vt:lpstr>
      <vt:lpstr>PowerPoint Presentation</vt:lpstr>
      <vt:lpstr>PowerPoint Presentation</vt:lpstr>
      <vt:lpstr>PowerPoint Presentation</vt:lpstr>
      <vt:lpstr>Presentation Style</vt:lpstr>
      <vt:lpstr>PowerPoint Presentation</vt:lpstr>
      <vt:lpstr>PowerPoint Presentation</vt:lpstr>
      <vt:lpstr>Variables/Summary Statistics</vt:lpstr>
      <vt:lpstr>Presentation Style</vt:lpstr>
      <vt:lpstr>PowerPoint Presentation</vt:lpstr>
      <vt:lpstr>PowerPoint Presentation</vt:lpstr>
      <vt:lpstr>Models</vt:lpstr>
      <vt:lpstr>Presentation Style</vt:lpstr>
      <vt:lpstr>Favorability graphs</vt:lpstr>
      <vt:lpstr>Correlation statistics</vt:lpstr>
      <vt:lpstr>PowerPoint Presentation</vt:lpstr>
      <vt:lpstr>PowerPoint Presentation</vt:lpstr>
      <vt:lpstr>Results-Other Effects</vt:lpstr>
      <vt:lpstr>Results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Harkins, Andrew</dc:creator>
  <cp:lastModifiedBy>Harkins, Andrew</cp:lastModifiedBy>
  <cp:revision>219</cp:revision>
  <cp:lastPrinted>2016-10-17T11:49:41Z</cp:lastPrinted>
  <dcterms:created xsi:type="dcterms:W3CDTF">2016-09-05T14:02:34Z</dcterms:created>
  <dcterms:modified xsi:type="dcterms:W3CDTF">2018-12-03T12:45:59Z</dcterms:modified>
</cp:coreProperties>
</file>