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6"/>
  </p:notesMasterIdLst>
  <p:sldIdLst>
    <p:sldId id="256" r:id="rId2"/>
    <p:sldId id="294" r:id="rId3"/>
    <p:sldId id="295" r:id="rId4"/>
    <p:sldId id="296" r:id="rId5"/>
    <p:sldId id="298" r:id="rId6"/>
    <p:sldId id="300" r:id="rId7"/>
    <p:sldId id="289" r:id="rId8"/>
    <p:sldId id="292" r:id="rId9"/>
    <p:sldId id="258" r:id="rId10"/>
    <p:sldId id="301" r:id="rId11"/>
    <p:sldId id="302" r:id="rId12"/>
    <p:sldId id="303" r:id="rId13"/>
    <p:sldId id="304" r:id="rId14"/>
    <p:sldId id="305" r:id="rId15"/>
    <p:sldId id="310" r:id="rId16"/>
    <p:sldId id="306" r:id="rId17"/>
    <p:sldId id="307" r:id="rId18"/>
    <p:sldId id="308" r:id="rId19"/>
    <p:sldId id="309" r:id="rId20"/>
    <p:sldId id="259" r:id="rId21"/>
    <p:sldId id="260" r:id="rId22"/>
    <p:sldId id="311" r:id="rId23"/>
    <p:sldId id="264" r:id="rId24"/>
    <p:sldId id="265" r:id="rId25"/>
    <p:sldId id="312" r:id="rId26"/>
    <p:sldId id="266" r:id="rId27"/>
    <p:sldId id="267" r:id="rId28"/>
    <p:sldId id="284" r:id="rId29"/>
    <p:sldId id="315" r:id="rId30"/>
    <p:sldId id="316" r:id="rId31"/>
    <p:sldId id="317" r:id="rId32"/>
    <p:sldId id="343" r:id="rId33"/>
    <p:sldId id="318" r:id="rId34"/>
    <p:sldId id="322" r:id="rId35"/>
    <p:sldId id="323" r:id="rId36"/>
    <p:sldId id="324" r:id="rId37"/>
    <p:sldId id="325" r:id="rId38"/>
    <p:sldId id="326" r:id="rId39"/>
    <p:sldId id="327" r:id="rId40"/>
    <p:sldId id="328" r:id="rId41"/>
    <p:sldId id="342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4" autoAdjust="0"/>
    <p:restoredTop sz="99769" autoAdjust="0"/>
  </p:normalViewPr>
  <p:slideViewPr>
    <p:cSldViewPr>
      <p:cViewPr varScale="1">
        <p:scale>
          <a:sx n="44" d="100"/>
          <a:sy n="44" d="100"/>
        </p:scale>
        <p:origin x="-16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9D002B-08FF-4C5A-BC0A-33D9CE759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39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31B479-F95B-4F7D-A85C-E742E504D0D9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4373E-FFDE-48C6-8931-AE9E0501F863}" type="slidenum">
              <a:rPr lang="en-US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FAA87B-C02E-469D-A32F-092B7A786D94}" type="slidenum">
              <a:rPr lang="en-US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D33EA-01A8-4A97-AFBC-63E5D658CD40}" type="slidenum">
              <a:rPr lang="en-US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12283E-5BD0-4B59-8B5E-EA5516C8B1D1}" type="slidenum">
              <a:rPr lang="en-US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12AB8A-D7DE-4A76-9105-1ED6443BB198}" type="slidenum">
              <a:rPr lang="en-US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406374-373D-488E-A917-6F64FE251EF8}" type="slidenum">
              <a:rPr lang="en-US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A265AB-E878-410E-8C37-A358547AC387}" type="slidenum">
              <a:rPr lang="en-US" smtClean="0">
                <a:latin typeface="Arial" charset="0"/>
                <a:cs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E21999-3C41-4EBC-BED6-C935044C4D60}" type="slidenum">
              <a:rPr lang="en-US" smtClean="0">
                <a:latin typeface="Arial" charset="0"/>
                <a:cs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2DD267-CC30-4B23-93C9-E044586A413D}" type="slidenum">
              <a:rPr lang="en-US" smtClean="0">
                <a:latin typeface="Arial" charset="0"/>
                <a:cs typeface="Arial" charset="0"/>
              </a:rPr>
              <a:pPr/>
              <a:t>28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F82499-578D-4A48-B0DC-C4A085DAD1E7}" type="slidenum">
              <a:rPr lang="en-US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78C27E-581A-4F6D-9E81-E59F07E41314}" type="slidenum">
              <a:rPr lang="en-US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8C555-8B14-4F7B-BFBB-EAE332928CEE}" type="slidenum">
              <a:rPr lang="en-US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AFCCD-8395-4753-B5BB-111B0490613A}" type="slidenum">
              <a:rPr lang="en-US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DC31E4-B865-4211-A571-A96847465D0E}" type="slidenum">
              <a:rPr lang="en-US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08CCC-F907-4A4D-97F1-DC0F7A56B7C7}" type="slidenum">
              <a:rPr lang="en-US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E917A7-4C72-4C1A-BF22-7C6FA0888252}" type="slidenum">
              <a:rPr lang="en-US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98649E-B95F-4288-A4DC-76E222C94B31}" type="slidenum">
              <a:rPr lang="en-US" smtClean="0">
                <a:latin typeface="Arial" charset="0"/>
                <a:cs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Arial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Arial" pitchFamily="34" charset="0"/>
              </a:endParaRPr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C3A70-28AA-4720-A54A-E1B59D123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AD5A4-B261-4609-ACDD-CB5C88C9D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1F725-5490-4D10-B689-7CE068C22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13C1-E5B3-4E81-9CAD-97060766D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CD6E5-DB66-478B-80D3-C3221CA4D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10A03-11F2-4BC3-8042-CE4894E72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838CC-7FD2-4654-B8B0-E0EEB4CA8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94BB3-208E-4262-836C-5699D532A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C022C-E0E9-498D-BCA1-E40C85DDB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46881-E0E3-45BC-92DE-BC2AF7785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E98E6-DD02-420A-8779-77BFFBEDB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63674E-0C1D-422A-8BF4-0921FA4AF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cs typeface="Arial" pitchFamily="34" charset="0"/>
                </a:endParaRPr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Arial" pitchFamily="34" charset="0"/>
              </a:endParaRPr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Arial" pitchFamily="34" charset="0"/>
              </a:endParaRPr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effectLst/>
              </a:rPr>
              <a:t>EC941 - Game Theory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Francesco </a:t>
            </a:r>
            <a:r>
              <a:rPr lang="en-US" dirty="0" err="1" smtClean="0">
                <a:effectLst/>
              </a:rPr>
              <a:t>Squintani</a:t>
            </a:r>
            <a:endParaRPr lang="en-US" dirty="0" smtClean="0">
              <a:effectLst/>
            </a:endParaRP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Email: f.squintani@warwick.ac.uk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911409-90E7-48D8-B1B1-5B29F9ABAAEB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Solution Concepts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6DFF1B7-4D5E-4873-AE5D-2FD3FADD42C1}" type="slidenum">
              <a:rPr lang="en-US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457200" y="1524000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A solution concept is a mathematical rule to find the solution of </a:t>
            </a:r>
            <a:r>
              <a:rPr lang="en-US" sz="2800" dirty="0" smtClean="0">
                <a:cs typeface="Arial" pitchFamily="34" charset="0"/>
              </a:rPr>
              <a:t>a </a:t>
            </a:r>
            <a:r>
              <a:rPr lang="en-US" sz="2800" dirty="0">
                <a:cs typeface="Arial" pitchFamily="34" charset="0"/>
              </a:rPr>
              <a:t>game.</a:t>
            </a: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i="1" dirty="0"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It allows the modeler to formulate a prediction on the play of the interaction she modeled as a game.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Today, we will study 3 solution concepts: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2800" dirty="0">
                <a:cs typeface="Arial" pitchFamily="34" charset="0"/>
              </a:rPr>
              <a:t>Nash Equilibrium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2800" dirty="0">
                <a:cs typeface="Arial" pitchFamily="34" charset="0"/>
              </a:rPr>
              <a:t>Dominance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n-US" sz="2800" dirty="0" err="1">
                <a:cs typeface="Arial" pitchFamily="34" charset="0"/>
              </a:rPr>
              <a:t>Rationalizability</a:t>
            </a:r>
            <a:r>
              <a:rPr lang="en-US" sz="2800" dirty="0"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924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Nash Equilibrium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A (pure-strategy) Nash equilibrium is a strategy profile</a:t>
            </a:r>
          </a:p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s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with the property that no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can do better by </a:t>
            </a:r>
          </a:p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choosing a strategy different from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, given that every </a:t>
            </a:r>
          </a:p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other player </a:t>
            </a:r>
            <a:r>
              <a:rPr lang="en-US" sz="2800" i="1" dirty="0" smtClean="0">
                <a:effectLst/>
              </a:rPr>
              <a:t>j </a:t>
            </a:r>
            <a:r>
              <a:rPr lang="en-US" sz="2800" dirty="0" smtClean="0">
                <a:effectLst/>
              </a:rPr>
              <a:t>adheres to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j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Definition </a:t>
            </a:r>
            <a:r>
              <a:rPr lang="en-US" sz="2800" dirty="0" smtClean="0">
                <a:effectLst/>
              </a:rPr>
              <a:t>The strategy profile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 is a </a:t>
            </a:r>
            <a:r>
              <a:rPr lang="en-US" sz="2800" i="1" dirty="0" smtClean="0">
                <a:effectLst/>
              </a:rPr>
              <a:t>Nash equilibrium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if, for every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(s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i="1" dirty="0" smtClean="0">
                <a:effectLst/>
              </a:rPr>
              <a:t>) ≥ 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s’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, 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i="1" dirty="0" smtClean="0">
                <a:effectLst/>
              </a:rPr>
              <a:t>)</a:t>
            </a:r>
            <a:r>
              <a:rPr lang="en-US" sz="2800" dirty="0" smtClean="0">
                <a:effectLst/>
              </a:rPr>
              <a:t> for every strategy </a:t>
            </a:r>
            <a:r>
              <a:rPr lang="en-US" sz="2800" i="1" dirty="0" err="1" smtClean="0">
                <a:effectLst/>
              </a:rPr>
              <a:t>s’</a:t>
            </a:r>
            <a:r>
              <a:rPr lang="en-US" sz="2800" i="1" baseline="-25000" dirty="0" err="1" smtClean="0">
                <a:effectLst/>
              </a:rPr>
              <a:t>i</a:t>
            </a: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of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 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7ECBD4-0517-497B-AE05-A456735030B4}" type="slidenum">
              <a:rPr lang="en-US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9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D638AE-6D8A-4EB2-A3B2-8D9ED7956C14}" type="slidenum">
              <a:rPr lang="en-US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kern="0" dirty="0">
                <a:latin typeface="+mn-lt"/>
                <a:cs typeface="+mn-cs"/>
              </a:rPr>
              <a:t>There are two main justifications for Nash Equilibrium: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Self-Enforcing Contract.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>
                <a:cs typeface="Arial" pitchFamily="34" charset="0"/>
              </a:rPr>
              <a:t>	The players meet and agree before playing on the course of actions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30000" dirty="0">
                <a:cs typeface="Arial" pitchFamily="34" charset="0"/>
              </a:rPr>
              <a:t>∗</a:t>
            </a:r>
            <a:r>
              <a:rPr lang="en-US" sz="2800" dirty="0">
                <a:cs typeface="Arial" pitchFamily="34" charset="0"/>
              </a:rPr>
              <a:t>. The contract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30000" dirty="0">
                <a:cs typeface="Arial" pitchFamily="34" charset="0"/>
              </a:rPr>
              <a:t>∗</a:t>
            </a:r>
            <a:r>
              <a:rPr lang="en-US" sz="2800" i="1" baseline="-25000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is self-enforcing if no player has reasons to deviate if the others do not.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Learning Equilibrium Play.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>
                <a:cs typeface="Arial" pitchFamily="34" charset="0"/>
              </a:rPr>
              <a:t>	The play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30000" dirty="0">
                <a:cs typeface="Arial" pitchFamily="34" charset="0"/>
              </a:rPr>
              <a:t>∗  </a:t>
            </a:r>
            <a:r>
              <a:rPr lang="en-US" sz="2800" dirty="0">
                <a:cs typeface="Arial" pitchFamily="34" charset="0"/>
              </a:rPr>
              <a:t>is in equilibrium if no player </a:t>
            </a:r>
            <a:r>
              <a:rPr lang="en-US" sz="2800" i="1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would deviate, were she to learn the opponents’ play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-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baseline="30000" dirty="0">
                <a:cs typeface="Arial" pitchFamily="34" charset="0"/>
              </a:rPr>
              <a:t>∗</a:t>
            </a:r>
            <a:r>
              <a:rPr lang="en-US" sz="2800" dirty="0">
                <a:cs typeface="Arial" pitchFamily="34" charset="0"/>
              </a:rPr>
              <a:t>, because of communication, observation, or repetition.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	</a:t>
            </a:r>
          </a:p>
          <a:p>
            <a:pPr marL="660400" indent="-660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660400" indent="-660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4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/>
              </a:rPr>
              <a:t>Dominance</a:t>
            </a:r>
            <a:endParaRPr lang="en-US" b="0" dirty="0" smtClean="0">
              <a:effectLst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A player’s strategy strictly dominates another one if it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gives a higher payoff, no matter of what other players do.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Definition</a:t>
            </a:r>
            <a:r>
              <a:rPr lang="en-US" sz="2800" dirty="0" smtClean="0">
                <a:effectLst/>
              </a:rPr>
              <a:t>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’s strategy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strictly dominates</a:t>
            </a:r>
            <a:r>
              <a:rPr lang="en-US" sz="2800" dirty="0" smtClean="0">
                <a:effectLst/>
              </a:rPr>
              <a:t> strategy </a:t>
            </a:r>
            <a:r>
              <a:rPr lang="en-US" sz="2800" i="1" dirty="0" err="1" smtClean="0">
                <a:effectLst/>
              </a:rPr>
              <a:t>s’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if 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</a:t>
            </a:r>
            <a:r>
              <a:rPr lang="en-US" sz="2800" i="1" dirty="0" smtClean="0">
                <a:effectLst/>
              </a:rPr>
              <a:t>&gt; </a:t>
            </a:r>
            <a:r>
              <a:rPr lang="en-US" sz="2800" i="1" dirty="0" err="1" smtClean="0">
                <a:effectLst/>
              </a:rPr>
              <a:t>u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err="1" smtClean="0">
                <a:effectLst/>
              </a:rPr>
              <a:t>s’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) for every profile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−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of opponents’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strategies.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Theorem </a:t>
            </a:r>
            <a:r>
              <a:rPr lang="en-US" sz="2800" i="1" dirty="0" smtClean="0">
                <a:effectLst/>
              </a:rPr>
              <a:t>A strictly dominated strategy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 is never part of any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Nash equilibrium s</a:t>
            </a:r>
            <a:r>
              <a:rPr lang="en-US" sz="2800" i="1" baseline="30000" dirty="0" smtClean="0">
                <a:effectLst/>
              </a:rPr>
              <a:t>∗</a:t>
            </a:r>
            <a:r>
              <a:rPr lang="en-US" sz="2800" dirty="0" smtClean="0">
                <a:effectLst/>
              </a:rPr>
              <a:t>.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4759F2-0F6C-4843-80EB-CF35C9848CD5}" type="slidenum">
              <a:rPr lang="en-US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533400" y="485775"/>
            <a:ext cx="8229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A player’s strategy weakly dominates another </a:t>
            </a:r>
            <a:r>
              <a:rPr lang="en-US" sz="2800" dirty="0" smtClean="0">
                <a:cs typeface="Arial" pitchFamily="34" charset="0"/>
              </a:rPr>
              <a:t>strategy </a:t>
            </a:r>
            <a:r>
              <a:rPr lang="en-US" sz="2800" dirty="0">
                <a:cs typeface="Arial" pitchFamily="34" charset="0"/>
              </a:rPr>
              <a:t>if it is always at least as good, and sometimes better.</a:t>
            </a:r>
          </a:p>
          <a:p>
            <a:pPr>
              <a:defRPr/>
            </a:pPr>
            <a:endParaRPr lang="en-US" sz="2800" dirty="0">
              <a:cs typeface="Arial" pitchFamily="34" charset="0"/>
            </a:endParaRPr>
          </a:p>
          <a:p>
            <a:pPr>
              <a:defRPr/>
            </a:pPr>
            <a:r>
              <a:rPr lang="en-US" sz="2800" b="1" dirty="0">
                <a:cs typeface="Arial" pitchFamily="34" charset="0"/>
              </a:rPr>
              <a:t>Definition</a:t>
            </a:r>
            <a:r>
              <a:rPr lang="en-US" sz="2800" dirty="0">
                <a:cs typeface="Arial" pitchFamily="34" charset="0"/>
              </a:rPr>
              <a:t> Player </a:t>
            </a:r>
            <a:r>
              <a:rPr lang="en-US" sz="2800" i="1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’s strategy </a:t>
            </a:r>
            <a:r>
              <a:rPr lang="en-US" sz="2800" i="1" dirty="0" err="1">
                <a:cs typeface="Arial" pitchFamily="34" charset="0"/>
              </a:rPr>
              <a:t>s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weakly dominates </a:t>
            </a:r>
            <a:r>
              <a:rPr lang="en-US" sz="2800" dirty="0">
                <a:cs typeface="Arial" pitchFamily="34" charset="0"/>
              </a:rPr>
              <a:t>her strategy </a:t>
            </a:r>
            <a:r>
              <a:rPr lang="en-US" sz="2800" i="1" dirty="0" err="1">
                <a:cs typeface="Arial" pitchFamily="34" charset="0"/>
              </a:rPr>
              <a:t>s’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if </a:t>
            </a:r>
            <a:endParaRPr lang="en-US" sz="2800" i="1" dirty="0">
              <a:cs typeface="Arial" pitchFamily="34" charset="0"/>
            </a:endParaRPr>
          </a:p>
          <a:p>
            <a:pPr>
              <a:buFontTx/>
              <a:buChar char="•"/>
              <a:defRPr/>
            </a:pP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i="1" dirty="0" err="1">
                <a:cs typeface="Arial" pitchFamily="34" charset="0"/>
              </a:rPr>
              <a:t>u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(</a:t>
            </a:r>
            <a:r>
              <a:rPr lang="en-US" sz="2800" i="1" dirty="0" err="1">
                <a:cs typeface="Arial" pitchFamily="34" charset="0"/>
              </a:rPr>
              <a:t>s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)  </a:t>
            </a:r>
            <a:r>
              <a:rPr lang="en-US" sz="2800" i="1" dirty="0">
                <a:cs typeface="Arial" pitchFamily="34" charset="0"/>
              </a:rPr>
              <a:t>≥ </a:t>
            </a:r>
            <a:r>
              <a:rPr lang="en-US" sz="2800" i="1" dirty="0" err="1">
                <a:cs typeface="Arial" pitchFamily="34" charset="0"/>
              </a:rPr>
              <a:t>u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(</a:t>
            </a:r>
            <a:r>
              <a:rPr lang="en-US" sz="2800" i="1" dirty="0" err="1">
                <a:cs typeface="Arial" pitchFamily="34" charset="0"/>
              </a:rPr>
              <a:t>s’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baseline="-25000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) for every profile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of opponents’ strategies </a:t>
            </a:r>
          </a:p>
          <a:p>
            <a:pPr>
              <a:buFontTx/>
              <a:buChar char="•"/>
              <a:defRPr/>
            </a:pPr>
            <a:r>
              <a:rPr lang="en-US" sz="2800" dirty="0">
                <a:cs typeface="Arial" pitchFamily="34" charset="0"/>
              </a:rPr>
              <a:t> </a:t>
            </a:r>
            <a:r>
              <a:rPr lang="en-US" sz="2800" i="1" dirty="0" err="1">
                <a:cs typeface="Arial" pitchFamily="34" charset="0"/>
              </a:rPr>
              <a:t>u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(</a:t>
            </a:r>
            <a:r>
              <a:rPr lang="en-US" sz="2800" i="1" dirty="0" err="1">
                <a:cs typeface="Arial" pitchFamily="34" charset="0"/>
              </a:rPr>
              <a:t>s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) </a:t>
            </a:r>
            <a:r>
              <a:rPr lang="en-US" sz="2800" i="1" dirty="0">
                <a:cs typeface="Arial" pitchFamily="34" charset="0"/>
              </a:rPr>
              <a:t>&gt; </a:t>
            </a:r>
            <a:r>
              <a:rPr lang="en-US" sz="2800" i="1" dirty="0" err="1">
                <a:cs typeface="Arial" pitchFamily="34" charset="0"/>
              </a:rPr>
              <a:t>u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(</a:t>
            </a:r>
            <a:r>
              <a:rPr lang="en-US" sz="2800" i="1" dirty="0" err="1">
                <a:cs typeface="Arial" pitchFamily="34" charset="0"/>
              </a:rPr>
              <a:t>s’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baseline="-25000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,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dirty="0">
                <a:cs typeface="Arial" pitchFamily="34" charset="0"/>
              </a:rPr>
              <a:t>) for some profile </a:t>
            </a:r>
            <a:r>
              <a:rPr lang="en-US" sz="2800" i="1" dirty="0">
                <a:cs typeface="Arial" pitchFamily="34" charset="0"/>
              </a:rPr>
              <a:t>s</a:t>
            </a:r>
            <a:r>
              <a:rPr lang="en-US" sz="2800" i="1" baseline="-25000" dirty="0">
                <a:cs typeface="Arial" pitchFamily="34" charset="0"/>
              </a:rPr>
              <a:t>−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 </a:t>
            </a:r>
            <a:r>
              <a:rPr lang="en-US" sz="2800" dirty="0">
                <a:cs typeface="Arial" pitchFamily="34" charset="0"/>
              </a:rPr>
              <a:t>of opponents’ strategies.</a:t>
            </a:r>
          </a:p>
          <a:p>
            <a:pPr>
              <a:buFontTx/>
              <a:buChar char="•"/>
              <a:defRPr/>
            </a:pPr>
            <a:endParaRPr lang="en-US" sz="2800" dirty="0">
              <a:cs typeface="Arial" pitchFamily="34" charset="0"/>
            </a:endParaRPr>
          </a:p>
          <a:p>
            <a:pPr>
              <a:defRPr/>
            </a:pPr>
            <a:r>
              <a:rPr lang="en-US" sz="2800" b="1" dirty="0">
                <a:cs typeface="Arial" pitchFamily="34" charset="0"/>
              </a:rPr>
              <a:t>Note </a:t>
            </a:r>
            <a:r>
              <a:rPr lang="en-US" sz="2800" i="1" dirty="0">
                <a:cs typeface="Arial" pitchFamily="34" charset="0"/>
              </a:rPr>
              <a:t>There exist games with Nash </a:t>
            </a:r>
            <a:r>
              <a:rPr lang="en-US" sz="2800" i="1" dirty="0" err="1">
                <a:cs typeface="Arial" pitchFamily="34" charset="0"/>
              </a:rPr>
              <a:t>Equilibria</a:t>
            </a:r>
            <a:r>
              <a:rPr lang="en-US" sz="2800" i="1" dirty="0">
                <a:cs typeface="Arial" pitchFamily="34" charset="0"/>
              </a:rPr>
              <a:t> s</a:t>
            </a:r>
            <a:r>
              <a:rPr lang="en-US" sz="2800" i="1" baseline="30000" dirty="0">
                <a:cs typeface="Arial" pitchFamily="34" charset="0"/>
              </a:rPr>
              <a:t>∗ </a:t>
            </a:r>
            <a:r>
              <a:rPr lang="en-US" sz="2800" i="1" dirty="0">
                <a:cs typeface="Arial" pitchFamily="34" charset="0"/>
              </a:rPr>
              <a:t>that include weakly dominated strategies </a:t>
            </a:r>
            <a:r>
              <a:rPr lang="en-US" sz="2800" i="1" dirty="0" err="1">
                <a:cs typeface="Arial" pitchFamily="34" charset="0"/>
              </a:rPr>
              <a:t>s</a:t>
            </a:r>
            <a:r>
              <a:rPr lang="en-US" sz="2800" i="1" baseline="-25000" dirty="0" err="1">
                <a:cs typeface="Arial" pitchFamily="34" charset="0"/>
              </a:rPr>
              <a:t>i</a:t>
            </a:r>
            <a:r>
              <a:rPr lang="en-US" sz="2800" i="1" baseline="-25000" dirty="0">
                <a:cs typeface="Arial" pitchFamily="34" charset="0"/>
              </a:rPr>
              <a:t> </a:t>
            </a:r>
            <a:r>
              <a:rPr lang="en-US" sz="2800" i="1" dirty="0">
                <a:cs typeface="Arial" pitchFamily="34" charset="0"/>
              </a:rPr>
              <a:t> for some player </a:t>
            </a:r>
            <a:r>
              <a:rPr lang="en-US" sz="2800" i="1" dirty="0" err="1">
                <a:cs typeface="Arial" pitchFamily="34" charset="0"/>
              </a:rPr>
              <a:t>i</a:t>
            </a:r>
            <a:r>
              <a:rPr lang="en-US" sz="2800" i="1" dirty="0">
                <a:cs typeface="Arial" pitchFamily="34" charset="0"/>
              </a:rPr>
              <a:t>.</a:t>
            </a:r>
            <a:endParaRPr lang="en-US" sz="2800" b="1" i="1" dirty="0">
              <a:cs typeface="Arial" pitchFamily="34" charset="0"/>
            </a:endParaRP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F1FF61-E094-41E6-BEFE-7D0E7DF77F21}" type="slidenum">
              <a:rPr lang="en-US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6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325563"/>
          </a:xfrm>
        </p:spPr>
        <p:txBody>
          <a:bodyPr/>
          <a:lstStyle/>
          <a:p>
            <a:pPr>
              <a:buNone/>
            </a:pPr>
            <a:r>
              <a:rPr lang="en-GB" sz="2800" dirty="0" smtClean="0">
                <a:effectLst/>
              </a:rPr>
              <a:t>There are two Nash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: (A,C) and (B,D).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The Nash Equilibrium (B,D) is weakly dominated.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7D13C1-E5B3-4E81-9CAD-97060766D4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43200" y="19812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54102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2895600" y="34290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667000" y="304800"/>
            <a:ext cx="548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Arial" pitchFamily="34" charset="0"/>
              </a:rPr>
              <a:t>Player 2</a:t>
            </a: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 smtClean="0">
                <a:latin typeface="+mn-lt"/>
                <a:cs typeface="Arial" pitchFamily="34" charset="0"/>
              </a:rPr>
              <a:t>C</a:t>
            </a:r>
            <a:r>
              <a:rPr lang="en-US" i="1" dirty="0">
                <a:latin typeface="+mn-lt"/>
                <a:cs typeface="Arial" pitchFamily="34" charset="0"/>
              </a:rPr>
              <a:t>		</a:t>
            </a:r>
            <a:r>
              <a:rPr lang="en-US" i="1" dirty="0" smtClean="0">
                <a:latin typeface="+mn-lt"/>
                <a:cs typeface="Arial" pitchFamily="34" charset="0"/>
              </a:rPr>
              <a:t>	D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0" y="1447800"/>
            <a:ext cx="342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Arial" pitchFamily="34" charset="0"/>
              </a:rPr>
              <a:t> Player 1</a:t>
            </a: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    </a:t>
            </a:r>
            <a:r>
              <a:rPr lang="en-US" i="1" dirty="0" smtClean="0">
                <a:latin typeface="+mn-lt"/>
                <a:cs typeface="Arial" pitchFamily="34" charset="0"/>
              </a:rPr>
              <a:t>	  A</a:t>
            </a:r>
            <a:r>
              <a:rPr lang="en-US" i="1" dirty="0">
                <a:latin typeface="+mn-lt"/>
                <a:cs typeface="Arial" pitchFamily="34" charset="0"/>
              </a:rPr>
              <a:t>		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    	      </a:t>
            </a:r>
            <a:r>
              <a:rPr lang="en-US" i="1" dirty="0" smtClean="0">
                <a:latin typeface="+mn-lt"/>
                <a:cs typeface="Arial" pitchFamily="34" charset="0"/>
              </a:rPr>
              <a:t>	  B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200400" y="2743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n-lt"/>
              <a:cs typeface="Arial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429000" y="2286000"/>
            <a:ext cx="116089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 dirty="0" smtClean="0">
                <a:latin typeface="+mn-lt"/>
                <a:cs typeface="Arial" pitchFamily="34" charset="0"/>
              </a:rPr>
              <a:t>1</a:t>
            </a:r>
            <a:r>
              <a:rPr lang="en-US" sz="5400" dirty="0" smtClean="0">
                <a:latin typeface="+mn-lt"/>
                <a:cs typeface="Arial" pitchFamily="34" charset="0"/>
              </a:rPr>
              <a:t>, </a:t>
            </a:r>
            <a:r>
              <a:rPr lang="en-US" sz="5400" u="sng" dirty="0" smtClean="0">
                <a:latin typeface="+mn-lt"/>
                <a:cs typeface="Arial" pitchFamily="34" charset="0"/>
              </a:rPr>
              <a:t>1</a:t>
            </a:r>
            <a:endParaRPr lang="en-US" sz="5400" u="sng" dirty="0">
              <a:latin typeface="+mn-lt"/>
              <a:cs typeface="Arial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429000" y="3733800"/>
            <a:ext cx="116089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dirty="0" smtClean="0">
                <a:latin typeface="+mn-lt"/>
                <a:cs typeface="Arial" pitchFamily="34" charset="0"/>
              </a:rPr>
              <a:t>0, </a:t>
            </a:r>
            <a:r>
              <a:rPr lang="en-US" sz="5400" u="sng" dirty="0" smtClean="0">
                <a:latin typeface="+mn-lt"/>
                <a:cs typeface="Arial" pitchFamily="34" charset="0"/>
              </a:rPr>
              <a:t>0</a:t>
            </a:r>
            <a:endParaRPr lang="en-US" sz="5400" u="sng" dirty="0">
              <a:latin typeface="+mn-lt"/>
              <a:cs typeface="Arial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6154305" y="3657600"/>
            <a:ext cx="116089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 dirty="0" smtClean="0">
                <a:latin typeface="+mn-lt"/>
                <a:cs typeface="Arial" pitchFamily="34" charset="0"/>
              </a:rPr>
              <a:t>0</a:t>
            </a:r>
            <a:r>
              <a:rPr lang="en-US" sz="5400" dirty="0" smtClean="0">
                <a:latin typeface="+mn-lt"/>
                <a:cs typeface="Arial" pitchFamily="34" charset="0"/>
              </a:rPr>
              <a:t>, </a:t>
            </a:r>
            <a:r>
              <a:rPr lang="en-US" sz="5400" u="sng" dirty="0">
                <a:latin typeface="+mn-lt"/>
                <a:cs typeface="Arial" pitchFamily="34" charset="0"/>
              </a:rPr>
              <a:t>0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172200" y="2286000"/>
            <a:ext cx="116089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 dirty="0">
                <a:latin typeface="+mn-lt"/>
                <a:cs typeface="Arial" pitchFamily="34" charset="0"/>
              </a:rPr>
              <a:t>0</a:t>
            </a:r>
            <a:r>
              <a:rPr lang="en-US" sz="5400" dirty="0" smtClean="0">
                <a:latin typeface="+mn-lt"/>
                <a:cs typeface="Arial" pitchFamily="34" charset="0"/>
              </a:rPr>
              <a:t>, 0</a:t>
            </a:r>
            <a:endParaRPr lang="en-US" sz="54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85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err="1" smtClean="0">
                <a:effectLst/>
              </a:rPr>
              <a:t>Rationalizability</a:t>
            </a:r>
            <a:r>
              <a:rPr lang="en-US" sz="2800" dirty="0" smtClean="0">
                <a:effectLst/>
              </a:rPr>
              <a:t> is defined via iterated deletion of strictly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dominated strategies.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Consider a finite game </a:t>
            </a:r>
            <a:r>
              <a:rPr lang="en-US" sz="2800" i="1" dirty="0" smtClean="0">
                <a:effectLst/>
              </a:rPr>
              <a:t>G = (I, S, u).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For each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,</a:t>
            </a:r>
            <a:r>
              <a:rPr lang="en-US" sz="2800" dirty="0" smtClean="0">
                <a:effectLst/>
              </a:rPr>
              <a:t> and round </a:t>
            </a:r>
            <a:r>
              <a:rPr lang="en-US" sz="2800" i="1" dirty="0" smtClean="0">
                <a:effectLst/>
              </a:rPr>
              <a:t>t = 1, . . . , T, </a:t>
            </a:r>
            <a:r>
              <a:rPr lang="en-US" sz="2800" dirty="0" smtClean="0">
                <a:effectLst/>
              </a:rPr>
              <a:t>iteratively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define the set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of strategies of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as follows.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i="1" dirty="0" smtClean="0">
                <a:effectLst/>
              </a:rPr>
              <a:t>X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baseline="30000" dirty="0" smtClean="0">
                <a:effectLst/>
              </a:rPr>
              <a:t>1</a:t>
            </a:r>
            <a:r>
              <a:rPr lang="en-US" sz="2800" i="1" dirty="0" smtClean="0">
                <a:effectLst/>
              </a:rPr>
              <a:t> = S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  </a:t>
            </a:r>
            <a:r>
              <a:rPr lang="en-US" sz="2800" dirty="0" smtClean="0">
                <a:effectLst/>
              </a:rPr>
              <a:t>(start with the set of all possible strategies).</a:t>
            </a:r>
          </a:p>
        </p:txBody>
      </p:sp>
      <p:sp>
        <p:nvSpPr>
          <p:cNvPr id="20483" name="Rectangle 5"/>
          <p:cNvSpPr>
            <a:spLocks noRot="1"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dirty="0" err="1">
                <a:solidFill>
                  <a:schemeClr val="tx2"/>
                </a:solidFill>
              </a:rPr>
              <a:t>Rationalizability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781CCA5-3D21-4CEB-B969-83C33342E500}" type="slidenum">
              <a:rPr lang="en-US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458200" cy="5791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</a:rPr>
              <a:t>For each </a:t>
            </a:r>
            <a:r>
              <a:rPr lang="en-US" sz="2800" i="1" dirty="0" smtClean="0">
                <a:effectLst/>
              </a:rPr>
              <a:t>t = 0, . . . , T − 1,  X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baseline="30000" dirty="0" smtClean="0">
                <a:effectLst/>
              </a:rPr>
              <a:t>t+1</a:t>
            </a:r>
            <a:r>
              <a:rPr lang="en-US" sz="2800" i="1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is a subset of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such that every strategy of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in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that is not in </a:t>
            </a:r>
            <a:r>
              <a:rPr lang="en-US" sz="2800" i="1" dirty="0" smtClean="0">
                <a:effectLst/>
              </a:rPr>
              <a:t>X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i="1" baseline="30000" dirty="0" smtClean="0">
                <a:effectLst/>
              </a:rPr>
              <a:t>t+1</a:t>
            </a:r>
            <a:r>
              <a:rPr lang="en-US" sz="2800" dirty="0" smtClean="0">
                <a:effectLst/>
              </a:rPr>
              <a:t> is strictly dominated in the game where the set of strategy of each player </a:t>
            </a:r>
            <a:r>
              <a:rPr lang="en-US" sz="2800" i="1" dirty="0" smtClean="0">
                <a:effectLst/>
              </a:rPr>
              <a:t>j</a:t>
            </a:r>
            <a:r>
              <a:rPr lang="en-US" sz="2800" dirty="0" smtClean="0">
                <a:effectLst/>
              </a:rPr>
              <a:t> is reduced to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j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(in each round, delete all strictly dominated strategies).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The final index </a:t>
            </a:r>
            <a:r>
              <a:rPr lang="en-US" sz="2800" i="1" dirty="0" smtClean="0">
                <a:effectLst/>
              </a:rPr>
              <a:t>T</a:t>
            </a:r>
            <a:r>
              <a:rPr lang="en-US" sz="2800" dirty="0" smtClean="0">
                <a:effectLst/>
              </a:rPr>
              <a:t> is such that no strategy in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is strictly dominated in the game where the set of strategies of each player </a:t>
            </a:r>
            <a:r>
              <a:rPr lang="en-US" sz="2800" i="1" dirty="0" smtClean="0">
                <a:effectLst/>
              </a:rPr>
              <a:t>j</a:t>
            </a:r>
            <a:r>
              <a:rPr lang="en-US" sz="2800" dirty="0" smtClean="0">
                <a:effectLst/>
              </a:rPr>
              <a:t> is reduced to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j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i="1" dirty="0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(proceed until no strategy is strictly dominated).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The set </a:t>
            </a:r>
            <a:r>
              <a:rPr lang="en-US" sz="2800" i="1" dirty="0" err="1" smtClean="0">
                <a:effectLst/>
              </a:rPr>
              <a:t>X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30000" dirty="0" err="1" smtClean="0">
                <a:effectLst/>
              </a:rPr>
              <a:t>T</a:t>
            </a:r>
            <a:r>
              <a:rPr lang="en-US" sz="2800" baseline="30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is the set of </a:t>
            </a:r>
            <a:r>
              <a:rPr lang="en-US" sz="2800" dirty="0" err="1" smtClean="0">
                <a:effectLst/>
              </a:rPr>
              <a:t>rationalizable</a:t>
            </a:r>
            <a:r>
              <a:rPr lang="en-US" sz="2800" dirty="0" smtClean="0">
                <a:effectLst/>
              </a:rPr>
              <a:t> strategies of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88C925-B4DF-484A-891F-E434DBDBEC0C}" type="slidenum">
              <a:rPr lang="en-US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948D0EF-557C-45C6-B2AC-B0EA39905F74}" type="slidenum">
              <a:rPr lang="en-US" smtClean="0">
                <a:latin typeface="Arial" charset="0"/>
                <a:cs typeface="Arial" charset="0"/>
              </a:rPr>
              <a:pPr/>
              <a:t>18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8458200" cy="6126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err="1"/>
              <a:t>Rationalizability</a:t>
            </a:r>
            <a:r>
              <a:rPr lang="en-US" sz="2800" dirty="0"/>
              <a:t> is justified by </a:t>
            </a:r>
            <a:r>
              <a:rPr lang="en-US" sz="2800" i="1" dirty="0"/>
              <a:t>common knowledge of rationality.</a:t>
            </a:r>
            <a:r>
              <a:rPr lang="en-US" sz="2800" dirty="0"/>
              <a:t> 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Each player is </a:t>
            </a:r>
            <a:r>
              <a:rPr lang="en-US" sz="2800" dirty="0" smtClean="0"/>
              <a:t>rational: She </a:t>
            </a:r>
            <a:r>
              <a:rPr lang="en-US" sz="2800" dirty="0"/>
              <a:t>does not play strictly dominated strategies.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Each player knows that every player is rational: She can reduce the game by deleting all players’ strictly dominated strategies from her model of the interaction (the game).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Each player knows that every player knows that every player is rational: She </a:t>
            </a:r>
            <a:r>
              <a:rPr lang="en-US" sz="2800" dirty="0" smtClean="0"/>
              <a:t>deletes </a:t>
            </a:r>
            <a:r>
              <a:rPr lang="en-US" sz="2800" dirty="0"/>
              <a:t>all strictly dominated strategies in the reduced game.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The procedure is iterated until it stops.</a:t>
            </a:r>
          </a:p>
        </p:txBody>
      </p:sp>
    </p:spTree>
    <p:extLst>
      <p:ext uri="{BB962C8B-B14F-4D97-AF65-F5344CB8AC3E}">
        <p14:creationId xmlns:p14="http://schemas.microsoft.com/office/powerpoint/2010/main" val="39154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Best Response Correspondences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58372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/>
            </a:r>
            <a:b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</a:b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096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dirty="0"/>
              <a:t>The best response correspondence </a:t>
            </a:r>
            <a:r>
              <a:rPr lang="en-US" sz="2800" i="1" dirty="0"/>
              <a:t>B</a:t>
            </a:r>
            <a:r>
              <a:rPr lang="en-US" sz="2800" i="1" baseline="-25000" dirty="0"/>
              <a:t>i</a:t>
            </a:r>
            <a:r>
              <a:rPr lang="en-US" sz="2800" b="1" dirty="0"/>
              <a:t> </a:t>
            </a:r>
            <a:r>
              <a:rPr lang="en-US" sz="2800" dirty="0"/>
              <a:t>of player </a:t>
            </a:r>
            <a:r>
              <a:rPr lang="en-US" sz="2800" i="1" dirty="0" err="1"/>
              <a:t>i</a:t>
            </a:r>
            <a:r>
              <a:rPr lang="en-US" sz="2800" dirty="0"/>
              <a:t> assigns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dirty="0"/>
              <a:t>to each profile </a:t>
            </a:r>
            <a:r>
              <a:rPr lang="en-US" sz="2800" i="1" dirty="0" smtClean="0"/>
              <a:t>s</a:t>
            </a:r>
            <a:r>
              <a:rPr lang="en-US" sz="2800" i="1" baseline="-25000" dirty="0" smtClean="0"/>
              <a:t>-</a:t>
            </a:r>
            <a:r>
              <a:rPr lang="en-US" sz="2800" i="1" baseline="-25000" dirty="0" err="1" smtClean="0"/>
              <a:t>i</a:t>
            </a:r>
            <a:r>
              <a:rPr lang="en-US" sz="2800" baseline="-25000" dirty="0" smtClean="0"/>
              <a:t>  </a:t>
            </a:r>
            <a:r>
              <a:rPr lang="en-US" sz="2800" dirty="0" smtClean="0"/>
              <a:t>of </a:t>
            </a:r>
            <a:r>
              <a:rPr lang="en-US" sz="2800" dirty="0"/>
              <a:t>opponents’ strategies, the set of </a:t>
            </a:r>
            <a:endParaRPr lang="en-US" sz="28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dirty="0" smtClean="0"/>
              <a:t>player </a:t>
            </a:r>
            <a:r>
              <a:rPr lang="en-US" sz="2800" i="1" dirty="0" err="1" smtClean="0"/>
              <a:t>i</a:t>
            </a:r>
            <a:r>
              <a:rPr lang="en-US" sz="2800" i="1" dirty="0" smtClean="0"/>
              <a:t> </a:t>
            </a:r>
            <a:r>
              <a:rPr lang="en-US" sz="2800" dirty="0" smtClean="0"/>
              <a:t>’s strategies </a:t>
            </a:r>
            <a:r>
              <a:rPr lang="en-US" sz="2800" dirty="0"/>
              <a:t>that maximizes her payoff.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8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b="1" dirty="0" smtClean="0"/>
              <a:t>Definition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i="1" dirty="0"/>
              <a:t>best response correspondence</a:t>
            </a:r>
            <a:r>
              <a:rPr lang="en-US" sz="2800" dirty="0"/>
              <a:t> </a:t>
            </a:r>
            <a:r>
              <a:rPr lang="en-US" sz="2800" i="1" dirty="0"/>
              <a:t>B</a:t>
            </a:r>
            <a:r>
              <a:rPr lang="en-US" sz="2800" i="1" baseline="-25000" dirty="0"/>
              <a:t>i</a:t>
            </a:r>
            <a:r>
              <a:rPr lang="en-US" sz="2800" dirty="0"/>
              <a:t> of player </a:t>
            </a:r>
            <a:r>
              <a:rPr lang="en-US" sz="2800" i="1" dirty="0" err="1"/>
              <a:t>i</a:t>
            </a:r>
            <a:r>
              <a:rPr lang="en-US" sz="2800" dirty="0"/>
              <a:t> is: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i="1" dirty="0"/>
              <a:t>B</a:t>
            </a:r>
            <a:r>
              <a:rPr lang="en-US" sz="2800" i="1" baseline="-25000" dirty="0"/>
              <a:t>i </a:t>
            </a:r>
            <a:r>
              <a:rPr lang="en-US" sz="2800" dirty="0"/>
              <a:t>(</a:t>
            </a:r>
            <a:r>
              <a:rPr lang="en-US" sz="2800" i="1" dirty="0"/>
              <a:t>s</a:t>
            </a:r>
            <a:r>
              <a:rPr lang="en-US" sz="2800" i="1" baseline="-25000" dirty="0"/>
              <a:t>−</a:t>
            </a:r>
            <a:r>
              <a:rPr lang="en-US" sz="2800" i="1" baseline="-25000" dirty="0" err="1"/>
              <a:t>i</a:t>
            </a:r>
            <a:r>
              <a:rPr lang="en-US" sz="2800" dirty="0"/>
              <a:t>) = </a:t>
            </a:r>
            <a:r>
              <a:rPr lang="en-US" sz="2800" i="1" dirty="0"/>
              <a:t>{</a:t>
            </a:r>
            <a:r>
              <a:rPr lang="en-US" sz="2800" i="1" dirty="0" err="1"/>
              <a:t>s</a:t>
            </a:r>
            <a:r>
              <a:rPr lang="en-US" sz="2800" i="1" baseline="-25000" dirty="0" err="1"/>
              <a:t>i</a:t>
            </a:r>
            <a:r>
              <a:rPr lang="en-US" sz="2800" i="1" dirty="0"/>
              <a:t> </a:t>
            </a:r>
            <a:r>
              <a:rPr lang="en-US" sz="2800" dirty="0"/>
              <a:t>in </a:t>
            </a:r>
            <a:r>
              <a:rPr lang="en-US" sz="2800" i="1" dirty="0"/>
              <a:t>S</a:t>
            </a:r>
            <a:r>
              <a:rPr lang="en-US" sz="2800" i="1" baseline="-25000" dirty="0"/>
              <a:t>i</a:t>
            </a:r>
            <a:r>
              <a:rPr lang="en-US" sz="2800" i="1" dirty="0"/>
              <a:t> </a:t>
            </a:r>
            <a:r>
              <a:rPr lang="en-US" sz="2800" dirty="0"/>
              <a:t>: </a:t>
            </a:r>
            <a:r>
              <a:rPr lang="en-US" sz="2800" i="1" dirty="0" err="1"/>
              <a:t>u</a:t>
            </a:r>
            <a:r>
              <a:rPr lang="en-US" sz="2800" i="1" baseline="-25000" dirty="0" err="1"/>
              <a:t>i</a:t>
            </a:r>
            <a:r>
              <a:rPr lang="en-US" sz="2800" dirty="0"/>
              <a:t>(</a:t>
            </a:r>
            <a:r>
              <a:rPr lang="en-US" sz="2800" i="1" dirty="0" err="1"/>
              <a:t>s</a:t>
            </a:r>
            <a:r>
              <a:rPr lang="en-US" sz="2800" i="1" baseline="-25000" dirty="0" err="1"/>
              <a:t>i</a:t>
            </a:r>
            <a:r>
              <a:rPr lang="en-US" sz="2800" dirty="0"/>
              <a:t>, </a:t>
            </a:r>
            <a:r>
              <a:rPr lang="en-US" sz="2800" i="1" dirty="0"/>
              <a:t>s</a:t>
            </a:r>
            <a:r>
              <a:rPr lang="en-US" sz="2800" i="1" baseline="-25000" dirty="0"/>
              <a:t>−</a:t>
            </a:r>
            <a:r>
              <a:rPr lang="en-US" sz="2800" i="1" baseline="-25000" dirty="0" err="1"/>
              <a:t>i</a:t>
            </a:r>
            <a:r>
              <a:rPr lang="en-US" sz="2800" dirty="0"/>
              <a:t>) </a:t>
            </a:r>
            <a:r>
              <a:rPr lang="en-US" sz="2800" i="1" dirty="0"/>
              <a:t>≥ </a:t>
            </a:r>
            <a:r>
              <a:rPr lang="en-US" sz="2800" i="1" dirty="0" err="1"/>
              <a:t>u</a:t>
            </a:r>
            <a:r>
              <a:rPr lang="en-US" sz="2800" i="1" baseline="-25000" dirty="0" err="1"/>
              <a:t>i</a:t>
            </a:r>
            <a:r>
              <a:rPr lang="en-US" sz="2800" dirty="0"/>
              <a:t>(</a:t>
            </a:r>
            <a:r>
              <a:rPr lang="en-US" sz="2800" i="1" dirty="0" err="1"/>
              <a:t>s’</a:t>
            </a:r>
            <a:r>
              <a:rPr lang="en-US" sz="2800" i="1" baseline="-25000" dirty="0" err="1"/>
              <a:t>i</a:t>
            </a:r>
            <a:r>
              <a:rPr lang="en-US" sz="2800" dirty="0"/>
              <a:t>, </a:t>
            </a:r>
            <a:r>
              <a:rPr lang="en-US" sz="2800" i="1" dirty="0"/>
              <a:t>s</a:t>
            </a:r>
            <a:r>
              <a:rPr lang="en-US" sz="2800" i="1" baseline="-25000" dirty="0"/>
              <a:t>−</a:t>
            </a:r>
            <a:r>
              <a:rPr lang="en-US" sz="2800" i="1" baseline="-25000" dirty="0" err="1"/>
              <a:t>i</a:t>
            </a:r>
            <a:r>
              <a:rPr lang="en-US" sz="2800" dirty="0"/>
              <a:t>) for all </a:t>
            </a:r>
            <a:r>
              <a:rPr lang="en-US" sz="2800" i="1" dirty="0" err="1"/>
              <a:t>s’</a:t>
            </a:r>
            <a:r>
              <a:rPr lang="en-US" sz="2800" i="1" baseline="-25000" dirty="0" err="1"/>
              <a:t>i</a:t>
            </a:r>
            <a:r>
              <a:rPr lang="en-US" sz="2800" i="1" dirty="0"/>
              <a:t> </a:t>
            </a:r>
            <a:r>
              <a:rPr lang="en-US" sz="2800" dirty="0"/>
              <a:t>in </a:t>
            </a:r>
            <a:r>
              <a:rPr lang="en-US" sz="2800" i="1" dirty="0"/>
              <a:t>S</a:t>
            </a:r>
            <a:r>
              <a:rPr lang="en-US" sz="2800" i="1" baseline="-25000" dirty="0"/>
              <a:t>i</a:t>
            </a:r>
            <a:r>
              <a:rPr lang="en-US" sz="2800" i="1" dirty="0"/>
              <a:t>}.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sz="2800" i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b="1" dirty="0"/>
              <a:t>Proposition</a:t>
            </a:r>
            <a:r>
              <a:rPr lang="en-US" sz="2800" dirty="0"/>
              <a:t> </a:t>
            </a:r>
            <a:r>
              <a:rPr lang="en-US" sz="2800" i="1" dirty="0"/>
              <a:t>The strategy profile s</a:t>
            </a:r>
            <a:r>
              <a:rPr lang="en-US" sz="2800" i="1" baseline="30000" dirty="0"/>
              <a:t>∗</a:t>
            </a:r>
            <a:r>
              <a:rPr lang="en-US" sz="2800" i="1" dirty="0"/>
              <a:t> is a Nash equilibrium of a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i="1" dirty="0"/>
              <a:t>game G=(I</a:t>
            </a:r>
            <a:r>
              <a:rPr lang="en-US" sz="2800" i="1" dirty="0" smtClean="0"/>
              <a:t>, S, u</a:t>
            </a:r>
            <a:r>
              <a:rPr lang="en-US" sz="2800" i="1" dirty="0"/>
              <a:t>) </a:t>
            </a:r>
            <a:r>
              <a:rPr lang="en-US" sz="2800" i="1" dirty="0" smtClean="0"/>
              <a:t>if and </a:t>
            </a:r>
            <a:r>
              <a:rPr lang="en-US" sz="2800" i="1" dirty="0"/>
              <a:t>only if every player’s strategy is a best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i="1" dirty="0"/>
              <a:t>response to the other players’ strategies: </a:t>
            </a:r>
            <a:r>
              <a:rPr lang="en-US" sz="2800" i="1" dirty="0" err="1"/>
              <a:t>s</a:t>
            </a:r>
            <a:r>
              <a:rPr lang="en-US" sz="2800" i="1" baseline="30000" dirty="0" err="1"/>
              <a:t>∗</a:t>
            </a:r>
            <a:r>
              <a:rPr lang="en-US" sz="2800" i="1" baseline="-25000" dirty="0" err="1"/>
              <a:t>i</a:t>
            </a:r>
            <a:r>
              <a:rPr lang="en-US" sz="2800" i="1" dirty="0"/>
              <a:t> belongs to B</a:t>
            </a:r>
            <a:r>
              <a:rPr lang="en-US" sz="2800" i="1" baseline="-25000" dirty="0"/>
              <a:t>i</a:t>
            </a:r>
            <a:r>
              <a:rPr lang="en-US" sz="2800" dirty="0"/>
              <a:t>(</a:t>
            </a:r>
            <a:r>
              <a:rPr lang="en-US" sz="2800" i="1" dirty="0"/>
              <a:t>s</a:t>
            </a:r>
            <a:r>
              <a:rPr lang="en-US" sz="2800" i="1" baseline="30000" dirty="0"/>
              <a:t>∗</a:t>
            </a:r>
            <a:r>
              <a:rPr lang="en-US" sz="2800" i="1" baseline="-25000" dirty="0"/>
              <a:t>−</a:t>
            </a:r>
            <a:r>
              <a:rPr lang="en-US" sz="2800" i="1" baseline="-25000" dirty="0" err="1"/>
              <a:t>i</a:t>
            </a:r>
            <a:r>
              <a:rPr lang="en-US" sz="2800" i="1" dirty="0"/>
              <a:t> </a:t>
            </a:r>
            <a:r>
              <a:rPr lang="en-US" sz="2800" dirty="0"/>
              <a:t>) </a:t>
            </a:r>
            <a:r>
              <a:rPr lang="en-US" sz="2800" i="1" dirty="0"/>
              <a:t>for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800" i="1" dirty="0"/>
              <a:t>every player </a:t>
            </a:r>
            <a:r>
              <a:rPr lang="en-US" sz="2800" i="1" dirty="0" err="1"/>
              <a:t>i</a:t>
            </a:r>
            <a:r>
              <a:rPr lang="en-US" sz="2800" dirty="0"/>
              <a:t>.</a:t>
            </a:r>
            <a:r>
              <a:rPr lang="en-US" sz="2800" i="1" dirty="0"/>
              <a:t> </a:t>
            </a:r>
          </a:p>
        </p:txBody>
      </p:sp>
      <p:sp>
        <p:nvSpPr>
          <p:cNvPr id="29702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07C69D1-F116-46ED-B012-260E3B07D8AC}" type="slidenum">
              <a:rPr lang="en-US" smtClean="0">
                <a:latin typeface="Arial" charset="0"/>
                <a:cs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ffectLst/>
              </a:rPr>
              <a:t>Syllabus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1.	</a:t>
            </a:r>
            <a:r>
              <a:rPr lang="en-US" sz="2800" u="sng" dirty="0" smtClean="0">
                <a:effectLst/>
              </a:rPr>
              <a:t>Games in Strategic </a:t>
            </a:r>
            <a:r>
              <a:rPr lang="en-US" sz="2800" u="sng" dirty="0">
                <a:effectLst/>
              </a:rPr>
              <a:t>F</a:t>
            </a:r>
            <a:r>
              <a:rPr lang="en-US" sz="2800" u="sng" dirty="0" smtClean="0">
                <a:effectLst/>
              </a:rPr>
              <a:t>orm</a:t>
            </a:r>
            <a:endParaRPr lang="en-GB" sz="2800" u="sng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Definition and </a:t>
            </a:r>
            <a:r>
              <a:rPr lang="en-GB" sz="2800" dirty="0" smtClean="0">
                <a:effectLst/>
              </a:rPr>
              <a:t>Solution Concepts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800" dirty="0" smtClean="0">
                <a:effectLst/>
              </a:rPr>
              <a:t>	Applications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	Readings: Chapter 2, 3, 12</a:t>
            </a:r>
          </a:p>
          <a:p>
            <a:pPr>
              <a:buFont typeface="Wingdings" pitchFamily="2" charset="2"/>
              <a:buNone/>
              <a:defRPr/>
            </a:pPr>
            <a:endParaRPr lang="en-US" sz="2800" i="1" dirty="0" smtClean="0">
              <a:effectLst/>
            </a:endParaRPr>
          </a:p>
          <a:p>
            <a:pPr>
              <a:buNone/>
              <a:defRPr/>
            </a:pPr>
            <a:r>
              <a:rPr lang="en-US" sz="2800" b="1" dirty="0" smtClean="0">
                <a:effectLst/>
              </a:rPr>
              <a:t>2.	</a:t>
            </a:r>
            <a:r>
              <a:rPr lang="en-US" sz="2800" u="sng" dirty="0">
                <a:effectLst/>
              </a:rPr>
              <a:t>M</a:t>
            </a:r>
            <a:r>
              <a:rPr lang="en-US" sz="2800" u="sng" dirty="0" smtClean="0">
                <a:effectLst/>
              </a:rPr>
              <a:t>ixed </a:t>
            </a:r>
            <a:r>
              <a:rPr lang="en-US" sz="2800" u="sng" dirty="0">
                <a:effectLst/>
              </a:rPr>
              <a:t>S</a:t>
            </a:r>
            <a:r>
              <a:rPr lang="en-US" sz="2800" u="sng" dirty="0" smtClean="0">
                <a:effectLst/>
              </a:rPr>
              <a:t>trategies</a:t>
            </a:r>
            <a:endParaRPr lang="en-GB" sz="2800" u="sng" dirty="0" smtClean="0">
              <a:effectLst/>
            </a:endParaRPr>
          </a:p>
          <a:p>
            <a:pPr>
              <a:buNone/>
              <a:defRPr/>
            </a:pPr>
            <a:r>
              <a:rPr lang="en-US" sz="2800" dirty="0" smtClean="0">
                <a:effectLst/>
              </a:rPr>
              <a:t>	Nash Equilibrium and </a:t>
            </a:r>
            <a:r>
              <a:rPr lang="en-US" sz="2800" dirty="0" err="1" smtClean="0">
                <a:effectLst/>
              </a:rPr>
              <a:t>Rationalizability</a:t>
            </a:r>
            <a:endParaRPr lang="en-GB" sz="2800" dirty="0" smtClean="0">
              <a:effectLst/>
            </a:endParaRPr>
          </a:p>
          <a:p>
            <a:pPr>
              <a:buNone/>
              <a:defRPr/>
            </a:pPr>
            <a:r>
              <a:rPr lang="en-US" sz="2800" dirty="0" smtClean="0">
                <a:effectLst/>
              </a:rPr>
              <a:t>	Correlated Equilibrium</a:t>
            </a:r>
            <a:endParaRPr lang="en-GB" sz="2800" dirty="0" smtClean="0">
              <a:effectLst/>
            </a:endParaRPr>
          </a:p>
          <a:p>
            <a:pPr>
              <a:buNone/>
              <a:defRPr/>
            </a:pPr>
            <a:r>
              <a:rPr lang="en-US" sz="2800" i="1" dirty="0" smtClean="0">
                <a:effectLst/>
              </a:rPr>
              <a:t>	Readings: Chapter 4</a:t>
            </a:r>
            <a:endParaRPr lang="en-GB" sz="2800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lang="en-GB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E7247E4-7E6F-421B-B087-C98745A1B89C}" type="slidenum">
              <a:rPr lang="en-US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Prisoner’s Dilemma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Two prisoners are separately interviewed. By accusing the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other suspect, one’s prison term is reduced. But if they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both stayed quiet, they would not be incarcerated.</a:t>
            </a:r>
            <a:endParaRPr lang="en-US" sz="2800" i="1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800" i="1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i="1" dirty="0" smtClean="0">
                <a:effectLst/>
              </a:rPr>
              <a:t>Players: </a:t>
            </a:r>
            <a:r>
              <a:rPr lang="en-US" sz="2800" dirty="0" smtClean="0">
                <a:effectLst/>
              </a:rPr>
              <a:t>The two suspects.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i="1" dirty="0" smtClean="0">
                <a:effectLst/>
              </a:rPr>
              <a:t>Strategies: </a:t>
            </a:r>
            <a:r>
              <a:rPr lang="en-US" sz="2800" dirty="0" smtClean="0">
                <a:effectLst/>
              </a:rPr>
              <a:t>Each player’s set of strategy is </a:t>
            </a:r>
            <a:r>
              <a:rPr lang="en-US" sz="2800" i="1" dirty="0" smtClean="0">
                <a:effectLst/>
              </a:rPr>
              <a:t>{Quiet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Fink}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i="1" dirty="0" smtClean="0">
                <a:effectLst/>
              </a:rPr>
              <a:t>Preferences: </a:t>
            </a:r>
            <a:r>
              <a:rPr lang="en-US" sz="2800" dirty="0" smtClean="0">
                <a:effectLst/>
              </a:rPr>
              <a:t>Suspect 1’s ordering of the strategy profiles, from best to worst is 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), (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), (</a:t>
            </a:r>
            <a:r>
              <a:rPr lang="en-US" sz="2800" i="1" dirty="0" smtClean="0">
                <a:effectLst/>
              </a:rPr>
              <a:t>F,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smtClean="0">
                <a:effectLst/>
              </a:rPr>
              <a:t>F)</a:t>
            </a:r>
            <a:r>
              <a:rPr lang="en-US" sz="2800" dirty="0" smtClean="0">
                <a:effectLst/>
              </a:rPr>
              <a:t>, (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Suspect 2’s ordering is (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), (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), 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), (</a:t>
            </a:r>
            <a:r>
              <a:rPr lang="en-US" sz="2800" i="1" dirty="0" smtClean="0">
                <a:effectLst/>
              </a:rPr>
              <a:t>F</a:t>
            </a:r>
            <a:r>
              <a:rPr lang="en-US" sz="2800" dirty="0" smtClean="0">
                <a:effectLst/>
              </a:rPr>
              <a:t>, </a:t>
            </a:r>
            <a:r>
              <a:rPr lang="en-US" sz="2800" i="1" dirty="0" smtClean="0">
                <a:effectLst/>
              </a:rPr>
              <a:t>Q</a:t>
            </a:r>
            <a:r>
              <a:rPr lang="en-US" sz="2800" dirty="0" smtClean="0">
                <a:effectLst/>
              </a:rPr>
              <a:t>).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D8E8FD-0160-483B-8C7E-CACBCB8221BE}" type="slidenum">
              <a:rPr lang="en-US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743200" y="2514600"/>
            <a:ext cx="5486400" cy="35814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5486400" y="25146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819400" y="43434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667000" y="838200"/>
            <a:ext cx="548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Arial" pitchFamily="34" charset="0"/>
              </a:rPr>
              <a:t>Suspect 2</a:t>
            </a: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Quiet 			Fink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2362200"/>
            <a:ext cx="5486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Arial" pitchFamily="34" charset="0"/>
              </a:rPr>
              <a:t>  Suspect 1</a:t>
            </a: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    Quiet 		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</a:t>
            </a: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     Fink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200400" y="3276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n-lt"/>
              <a:cs typeface="Arial" pitchFamily="34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505200" y="29718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2, 2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248400" y="29718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0, 3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505200" y="47244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3, 0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248400" y="48006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1, 1</a:t>
            </a:r>
          </a:p>
        </p:txBody>
      </p:sp>
      <p:sp>
        <p:nvSpPr>
          <p:cNvPr id="13324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CC9955D-EA61-4B3B-9B29-14EB9C25BE5F}" type="slidenum">
              <a:rPr lang="en-US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397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+mj-lt"/>
            </a:endParaRPr>
          </a:p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2743200" y="18288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23556" name="Line 6"/>
          <p:cNvSpPr>
            <a:spLocks noChangeShapeType="1"/>
          </p:cNvSpPr>
          <p:nvPr/>
        </p:nvSpPr>
        <p:spPr bwMode="auto">
          <a:xfrm>
            <a:off x="5410200" y="1828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23557" name="Line 7"/>
          <p:cNvSpPr>
            <a:spLocks noChangeShapeType="1"/>
          </p:cNvSpPr>
          <p:nvPr/>
        </p:nvSpPr>
        <p:spPr bwMode="auto">
          <a:xfrm>
            <a:off x="2895600" y="32766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304800" y="304800"/>
            <a:ext cx="88392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atin typeface="+mj-lt"/>
              </a:rPr>
              <a:t>Solutions of Prisoner’s Dilemma</a:t>
            </a:r>
            <a:endParaRPr lang="en-US" sz="4400" b="1" i="1" dirty="0">
              <a:latin typeface="+mj-lt"/>
            </a:endParaRPr>
          </a:p>
          <a:p>
            <a:pPr>
              <a:defRPr/>
            </a:pPr>
            <a:r>
              <a:rPr lang="en-US" i="1" dirty="0">
                <a:latin typeface="+mj-lt"/>
              </a:rPr>
              <a:t>		     </a:t>
            </a:r>
            <a:r>
              <a:rPr lang="en-US" sz="2800" i="1" dirty="0">
                <a:latin typeface="+mj-lt"/>
              </a:rPr>
              <a:t>Quiet 	                Fink</a:t>
            </a:r>
            <a:endParaRPr lang="en-US" sz="2800" dirty="0">
              <a:latin typeface="+mj-lt"/>
            </a:endParaRPr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0" y="1447800"/>
            <a:ext cx="342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endParaRPr lang="en-US" i="1" dirty="0">
              <a:latin typeface="+mj-lt"/>
            </a:endParaRPr>
          </a:p>
          <a:p>
            <a:pPr>
              <a:defRPr/>
            </a:pPr>
            <a:r>
              <a:rPr lang="en-US" i="1" dirty="0">
                <a:latin typeface="+mj-lt"/>
              </a:rPr>
              <a:t>	    Quiet 			</a:t>
            </a:r>
          </a:p>
          <a:p>
            <a:pPr>
              <a:defRPr/>
            </a:pPr>
            <a:r>
              <a:rPr lang="en-US" i="1" dirty="0">
                <a:latin typeface="+mj-lt"/>
              </a:rPr>
              <a:t>	</a:t>
            </a:r>
          </a:p>
          <a:p>
            <a:pPr>
              <a:defRPr/>
            </a:pPr>
            <a:r>
              <a:rPr lang="en-US" i="1" dirty="0">
                <a:latin typeface="+mj-lt"/>
              </a:rPr>
              <a:t>	      Fink</a:t>
            </a:r>
            <a:endParaRPr lang="en-US" dirty="0">
              <a:latin typeface="+mj-lt"/>
            </a:endParaRP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3200400" y="259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j-lt"/>
            </a:endParaRP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3581400" y="21336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dirty="0">
                <a:latin typeface="+mj-lt"/>
              </a:rPr>
              <a:t>2, 2</a:t>
            </a:r>
          </a:p>
        </p:txBody>
      </p:sp>
      <p:sp>
        <p:nvSpPr>
          <p:cNvPr id="23562" name="Text Box 12"/>
          <p:cNvSpPr txBox="1">
            <a:spLocks noChangeArrowheads="1"/>
          </p:cNvSpPr>
          <p:nvPr/>
        </p:nvSpPr>
        <p:spPr bwMode="auto">
          <a:xfrm>
            <a:off x="6248400" y="20574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j-lt"/>
              </a:rPr>
              <a:t>0, </a:t>
            </a:r>
            <a:r>
              <a:rPr lang="en-US" sz="5400" u="sng">
                <a:latin typeface="+mj-lt"/>
              </a:rPr>
              <a:t>3</a:t>
            </a:r>
          </a:p>
        </p:txBody>
      </p:sp>
      <p:sp>
        <p:nvSpPr>
          <p:cNvPr id="23563" name="Text Box 13"/>
          <p:cNvSpPr txBox="1">
            <a:spLocks noChangeArrowheads="1"/>
          </p:cNvSpPr>
          <p:nvPr/>
        </p:nvSpPr>
        <p:spPr bwMode="auto">
          <a:xfrm>
            <a:off x="3581400" y="35814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j-lt"/>
              </a:rPr>
              <a:t>3</a:t>
            </a:r>
            <a:r>
              <a:rPr lang="en-US" sz="5400">
                <a:latin typeface="+mj-lt"/>
              </a:rPr>
              <a:t>, 0</a:t>
            </a:r>
          </a:p>
        </p:txBody>
      </p:sp>
      <p:sp>
        <p:nvSpPr>
          <p:cNvPr id="23564" name="Text Box 14"/>
          <p:cNvSpPr txBox="1">
            <a:spLocks noChangeArrowheads="1"/>
          </p:cNvSpPr>
          <p:nvPr/>
        </p:nvSpPr>
        <p:spPr bwMode="auto">
          <a:xfrm>
            <a:off x="6248400" y="35814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j-lt"/>
              </a:rPr>
              <a:t>1</a:t>
            </a:r>
            <a:r>
              <a:rPr lang="en-US" sz="5400">
                <a:latin typeface="+mj-lt"/>
              </a:rPr>
              <a:t>, </a:t>
            </a:r>
            <a:r>
              <a:rPr lang="en-US" sz="5400" u="sng">
                <a:latin typeface="+mj-lt"/>
              </a:rPr>
              <a:t>1</a:t>
            </a:r>
          </a:p>
        </p:txBody>
      </p:sp>
      <p:sp>
        <p:nvSpPr>
          <p:cNvPr id="23565" name="Text Box 17"/>
          <p:cNvSpPr txBox="1">
            <a:spLocks noChangeArrowheads="1"/>
          </p:cNvSpPr>
          <p:nvPr/>
        </p:nvSpPr>
        <p:spPr bwMode="auto">
          <a:xfrm>
            <a:off x="457200" y="5076825"/>
            <a:ext cx="85074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Fink is the best response of each player, regardless of what </a:t>
            </a:r>
          </a:p>
          <a:p>
            <a:pPr>
              <a:defRPr/>
            </a:pPr>
            <a:r>
              <a:rPr lang="en-US" sz="2800" dirty="0">
                <a:latin typeface="+mj-lt"/>
              </a:rPr>
              <a:t>the other player does. Fink is the strictly dominant and </a:t>
            </a:r>
          </a:p>
          <a:p>
            <a:pPr>
              <a:defRPr/>
            </a:pPr>
            <a:r>
              <a:rPr lang="en-US" sz="2800" dirty="0" err="1">
                <a:latin typeface="+mj-lt"/>
              </a:rPr>
              <a:t>rationalizable</a:t>
            </a:r>
            <a:r>
              <a:rPr lang="en-US" sz="2800" dirty="0">
                <a:latin typeface="+mj-lt"/>
              </a:rPr>
              <a:t> strategy. (Fink, Fink) is the Nash Equilibrium.</a:t>
            </a:r>
          </a:p>
        </p:txBody>
      </p:sp>
      <p:sp>
        <p:nvSpPr>
          <p:cNvPr id="23566" name="Oval 18"/>
          <p:cNvSpPr>
            <a:spLocks noChangeArrowheads="1"/>
          </p:cNvSpPr>
          <p:nvPr/>
        </p:nvSpPr>
        <p:spPr bwMode="auto">
          <a:xfrm>
            <a:off x="5867400" y="3505200"/>
            <a:ext cx="1828800" cy="1066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+mj-lt"/>
            </a:endParaRPr>
          </a:p>
        </p:txBody>
      </p:sp>
      <p:sp>
        <p:nvSpPr>
          <p:cNvPr id="30735" name="Slide Number Placeholder 1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10C0E8E-C732-453A-B7BE-235DDCCACE60}" type="slidenum">
              <a:rPr lang="en-US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5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8" name="Rectangle 1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cs typeface="Arial" pitchFamily="34" charset="0"/>
              </a:rPr>
              <a:t>Bach or Stravinsky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457200" y="1524000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Two daters would rather be together than separate, but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dater 1 prefers Bach and dater 2 prefers Stravinsky.</a:t>
            </a: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Players: </a:t>
            </a:r>
            <a:r>
              <a:rPr lang="en-US" sz="2800" dirty="0">
                <a:cs typeface="Arial" pitchFamily="34" charset="0"/>
              </a:rPr>
              <a:t>The two daters.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Strategies: </a:t>
            </a:r>
            <a:r>
              <a:rPr lang="en-US" sz="2800" dirty="0">
                <a:cs typeface="Arial" pitchFamily="34" charset="0"/>
              </a:rPr>
              <a:t>Each dater’s strategy set is </a:t>
            </a:r>
            <a:r>
              <a:rPr lang="en-US" sz="2800" i="1" dirty="0">
                <a:cs typeface="Arial" pitchFamily="34" charset="0"/>
              </a:rPr>
              <a:t>{Bach, Stravinsky}</a:t>
            </a:r>
            <a:r>
              <a:rPr lang="en-US" sz="2800" dirty="0">
                <a:cs typeface="Arial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Preferences: </a:t>
            </a:r>
            <a:r>
              <a:rPr lang="en-US" sz="2800" dirty="0">
                <a:cs typeface="Arial" pitchFamily="34" charset="0"/>
              </a:rPr>
              <a:t>Dater 1’s ordering of the strategy profiles, from best to worst is (</a:t>
            </a:r>
            <a:r>
              <a:rPr lang="en-US" sz="2800" i="1" dirty="0">
                <a:cs typeface="Arial" pitchFamily="34" charset="0"/>
              </a:rPr>
              <a:t>B, B</a:t>
            </a:r>
            <a:r>
              <a:rPr lang="en-US" sz="2800" dirty="0">
                <a:cs typeface="Arial" pitchFamily="34" charset="0"/>
              </a:rPr>
              <a:t>), (</a:t>
            </a:r>
            <a:r>
              <a:rPr lang="en-US" sz="2800" i="1" dirty="0">
                <a:cs typeface="Arial" pitchFamily="34" charset="0"/>
              </a:rPr>
              <a:t>S, S</a:t>
            </a:r>
            <a:r>
              <a:rPr lang="en-US" sz="2800" dirty="0" smtClean="0">
                <a:cs typeface="Arial" pitchFamily="34" charset="0"/>
              </a:rPr>
              <a:t>), (</a:t>
            </a:r>
            <a:r>
              <a:rPr lang="en-US" sz="2800" i="1" dirty="0">
                <a:cs typeface="Arial" pitchFamily="34" charset="0"/>
              </a:rPr>
              <a:t>B, S</a:t>
            </a:r>
            <a:r>
              <a:rPr lang="en-US" sz="2800" dirty="0">
                <a:cs typeface="Arial" pitchFamily="34" charset="0"/>
              </a:rPr>
              <a:t>) = (</a:t>
            </a:r>
            <a:r>
              <a:rPr lang="en-US" sz="2800" i="1" dirty="0">
                <a:cs typeface="Arial" pitchFamily="34" charset="0"/>
              </a:rPr>
              <a:t>S, B</a:t>
            </a:r>
            <a:r>
              <a:rPr lang="en-US" sz="2800" dirty="0">
                <a:cs typeface="Arial" pitchFamily="34" charset="0"/>
              </a:rPr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	Dater 2’s ordering is (</a:t>
            </a:r>
            <a:r>
              <a:rPr lang="en-US" sz="2800" i="1" dirty="0">
                <a:cs typeface="Arial" pitchFamily="34" charset="0"/>
              </a:rPr>
              <a:t>S, S</a:t>
            </a:r>
            <a:r>
              <a:rPr lang="en-US" sz="2800" dirty="0">
                <a:cs typeface="Arial" pitchFamily="34" charset="0"/>
              </a:rPr>
              <a:t>), (</a:t>
            </a:r>
            <a:r>
              <a:rPr lang="en-US" sz="2800" i="1" dirty="0">
                <a:cs typeface="Arial" pitchFamily="34" charset="0"/>
              </a:rPr>
              <a:t>B, B</a:t>
            </a:r>
            <a:r>
              <a:rPr lang="en-US" sz="2800" dirty="0" smtClean="0">
                <a:cs typeface="Arial" pitchFamily="34" charset="0"/>
              </a:rPr>
              <a:t>), (</a:t>
            </a:r>
            <a:r>
              <a:rPr lang="en-US" sz="2800" i="1" dirty="0" smtClean="0">
                <a:cs typeface="Arial" pitchFamily="34" charset="0"/>
              </a:rPr>
              <a:t>S, B</a:t>
            </a:r>
            <a:r>
              <a:rPr lang="en-US" sz="2800" dirty="0">
                <a:cs typeface="Arial" pitchFamily="34" charset="0"/>
              </a:rPr>
              <a:t>) </a:t>
            </a:r>
            <a:r>
              <a:rPr lang="en-US" sz="2800" dirty="0" smtClean="0">
                <a:cs typeface="Arial" pitchFamily="34" charset="0"/>
              </a:rPr>
              <a:t>= (</a:t>
            </a:r>
            <a:r>
              <a:rPr lang="en-US" sz="2800" i="1" dirty="0" smtClean="0">
                <a:cs typeface="Arial" pitchFamily="34" charset="0"/>
              </a:rPr>
              <a:t>B, S</a:t>
            </a:r>
            <a:r>
              <a:rPr lang="en-US" sz="2800" dirty="0" smtClean="0">
                <a:cs typeface="Arial" pitchFamily="34" charset="0"/>
              </a:rPr>
              <a:t>).</a:t>
            </a:r>
            <a:endParaRPr lang="en-US" sz="2800" dirty="0">
              <a:cs typeface="Arial" pitchFamily="34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8893D60-5036-4B6F-8B4F-9A70967BB4A7}" type="slidenum">
              <a:rPr lang="en-US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743200" y="20574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5410200" y="2057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2895600" y="35052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2667000" y="381000"/>
            <a:ext cx="548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+mn-lt"/>
                <a:cs typeface="Arial" pitchFamily="34" charset="0"/>
              </a:rPr>
              <a:t>Dater 2</a:t>
            </a:r>
            <a:endParaRPr lang="en-US" i="1">
              <a:latin typeface="+mn-lt"/>
              <a:cs typeface="Arial" pitchFamily="34" charset="0"/>
            </a:endParaRPr>
          </a:p>
          <a:p>
            <a:pPr>
              <a:defRPr/>
            </a:pPr>
            <a:endParaRPr lang="en-US" i="1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Bach			Stravinsky</a:t>
            </a:r>
            <a:endParaRPr lang="en-US">
              <a:latin typeface="+mn-lt"/>
              <a:cs typeface="Arial" pitchFamily="34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0" y="1524000"/>
            <a:ext cx="342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+mn-lt"/>
                <a:cs typeface="Arial" pitchFamily="34" charset="0"/>
              </a:rPr>
              <a:t> Dater 1</a:t>
            </a:r>
          </a:p>
          <a:p>
            <a:pPr>
              <a:defRPr/>
            </a:pPr>
            <a:endParaRPr lang="en-US" i="1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	    Bach			</a:t>
            </a: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     Stravinsky</a:t>
            </a:r>
            <a:endParaRPr lang="en-US">
              <a:latin typeface="+mn-lt"/>
              <a:cs typeface="Arial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3200400" y="2819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n-lt"/>
              <a:cs typeface="Arial" pitchFamily="34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3581400" y="23622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2</a:t>
            </a:r>
            <a:r>
              <a:rPr lang="en-US" sz="5400">
                <a:latin typeface="+mn-lt"/>
                <a:cs typeface="Arial" pitchFamily="34" charset="0"/>
              </a:rPr>
              <a:t>, </a:t>
            </a:r>
            <a:r>
              <a:rPr lang="en-US" sz="5400" u="sng">
                <a:latin typeface="+mn-lt"/>
                <a:cs typeface="Arial" pitchFamily="34" charset="0"/>
              </a:rPr>
              <a:t>1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6248400" y="22860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0, 0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581400" y="38100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0, 0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6248400" y="3810000"/>
            <a:ext cx="1150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1</a:t>
            </a:r>
            <a:r>
              <a:rPr lang="en-US" sz="5400">
                <a:latin typeface="+mn-lt"/>
                <a:cs typeface="Arial" pitchFamily="34" charset="0"/>
              </a:rPr>
              <a:t>, </a:t>
            </a:r>
            <a:r>
              <a:rPr lang="en-US" sz="5400" u="sng">
                <a:latin typeface="+mn-lt"/>
                <a:cs typeface="Arial" pitchFamily="34" charset="0"/>
              </a:rPr>
              <a:t>2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57200" y="5334000"/>
            <a:ext cx="81613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cs typeface="Arial" pitchFamily="34" charset="0"/>
              </a:rPr>
              <a:t>If they can coordinate, either the two daters go to Bach’s </a:t>
            </a:r>
          </a:p>
          <a:p>
            <a:pPr>
              <a:defRPr/>
            </a:pPr>
            <a:r>
              <a:rPr lang="en-US" sz="2800" dirty="0">
                <a:cs typeface="Arial" pitchFamily="34" charset="0"/>
              </a:rPr>
              <a:t>concert or to Stravinsky’s concert. </a:t>
            </a:r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5867400" y="3810000"/>
            <a:ext cx="2057400" cy="990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3124200" y="2362200"/>
            <a:ext cx="2057400" cy="990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18447" name="Slide Number Placeholder 1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E0DC66-E0F3-4B32-A2A3-D8D7AFF8D551}" type="slidenum">
              <a:rPr lang="en-US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2743200" y="15240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2800">
              <a:latin typeface="+mj-lt"/>
            </a:endParaRPr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5410200" y="1524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5400">
              <a:latin typeface="+mj-lt"/>
            </a:endParaRPr>
          </a:p>
        </p:txBody>
      </p:sp>
      <p:sp>
        <p:nvSpPr>
          <p:cNvPr id="24580" name="Line 6"/>
          <p:cNvSpPr>
            <a:spLocks noChangeShapeType="1"/>
          </p:cNvSpPr>
          <p:nvPr/>
        </p:nvSpPr>
        <p:spPr bwMode="auto">
          <a:xfrm>
            <a:off x="2895600" y="29718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5400">
              <a:latin typeface="+mj-lt"/>
            </a:endParaRP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0" y="152400"/>
            <a:ext cx="899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  </a:t>
            </a:r>
            <a:r>
              <a:rPr lang="en-US" sz="4400" b="1" dirty="0"/>
              <a:t>Solutions of Bach or Stravinsky</a:t>
            </a:r>
            <a:endParaRPr lang="en-US" sz="4400" b="1" i="1" dirty="0">
              <a:latin typeface="Tahoma" pitchFamily="34" charset="0"/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0" y="1447800"/>
            <a:ext cx="3429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</a:rPr>
              <a:t> </a:t>
            </a:r>
          </a:p>
          <a:p>
            <a:pPr>
              <a:defRPr/>
            </a:pPr>
            <a:endParaRPr lang="en-US" sz="2800" i="1" dirty="0">
              <a:latin typeface="+mj-lt"/>
            </a:endParaRPr>
          </a:p>
          <a:p>
            <a:pPr>
              <a:defRPr/>
            </a:pPr>
            <a:r>
              <a:rPr lang="en-US" sz="2800" i="1" dirty="0">
                <a:latin typeface="+mj-lt"/>
              </a:rPr>
              <a:t>	          </a:t>
            </a:r>
            <a:r>
              <a:rPr lang="en-US" i="1" dirty="0">
                <a:latin typeface="+mn-lt"/>
              </a:rPr>
              <a:t>Bach	</a:t>
            </a:r>
            <a:r>
              <a:rPr lang="en-US" sz="2800" i="1" dirty="0">
                <a:latin typeface="+mj-lt"/>
              </a:rPr>
              <a:t>		</a:t>
            </a:r>
          </a:p>
          <a:p>
            <a:pPr>
              <a:defRPr/>
            </a:pPr>
            <a:r>
              <a:rPr lang="en-US" sz="2800" i="1" dirty="0">
                <a:latin typeface="+mj-lt"/>
              </a:rPr>
              <a:t>	</a:t>
            </a:r>
          </a:p>
          <a:p>
            <a:pPr>
              <a:defRPr/>
            </a:pPr>
            <a:r>
              <a:rPr lang="en-US" sz="2800" i="1" dirty="0">
                <a:latin typeface="+mj-lt"/>
              </a:rPr>
              <a:t>           </a:t>
            </a:r>
            <a:r>
              <a:rPr lang="en-US" i="1" dirty="0">
                <a:latin typeface="+mn-lt"/>
              </a:rPr>
              <a:t>Stravinsky</a:t>
            </a:r>
            <a:endParaRPr lang="en-US" dirty="0">
              <a:latin typeface="+mn-lt"/>
            </a:endParaRPr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3200400" y="2286000"/>
            <a:ext cx="184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sz="5400">
              <a:latin typeface="+mj-lt"/>
            </a:endParaRPr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3581400" y="1828800"/>
            <a:ext cx="1160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j-lt"/>
              </a:rPr>
              <a:t>2</a:t>
            </a:r>
            <a:r>
              <a:rPr lang="en-US" sz="5400">
                <a:latin typeface="+mj-lt"/>
              </a:rPr>
              <a:t>, </a:t>
            </a:r>
            <a:r>
              <a:rPr lang="en-US" sz="5400" u="sng">
                <a:latin typeface="+mj-lt"/>
              </a:rPr>
              <a:t>1</a:t>
            </a:r>
          </a:p>
        </p:txBody>
      </p:sp>
      <p:sp>
        <p:nvSpPr>
          <p:cNvPr id="24585" name="Text Box 11"/>
          <p:cNvSpPr txBox="1">
            <a:spLocks noChangeArrowheads="1"/>
          </p:cNvSpPr>
          <p:nvPr/>
        </p:nvSpPr>
        <p:spPr bwMode="auto">
          <a:xfrm>
            <a:off x="6248400" y="1752600"/>
            <a:ext cx="1160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j-lt"/>
              </a:rPr>
              <a:t>0, 0</a:t>
            </a:r>
          </a:p>
        </p:txBody>
      </p:sp>
      <p:sp>
        <p:nvSpPr>
          <p:cNvPr id="24586" name="Text Box 12"/>
          <p:cNvSpPr txBox="1">
            <a:spLocks noChangeArrowheads="1"/>
          </p:cNvSpPr>
          <p:nvPr/>
        </p:nvSpPr>
        <p:spPr bwMode="auto">
          <a:xfrm>
            <a:off x="3581400" y="3276600"/>
            <a:ext cx="1160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j-lt"/>
              </a:rPr>
              <a:t>0, 0</a:t>
            </a:r>
          </a:p>
        </p:txBody>
      </p:sp>
      <p:sp>
        <p:nvSpPr>
          <p:cNvPr id="24587" name="Text Box 13"/>
          <p:cNvSpPr txBox="1">
            <a:spLocks noChangeArrowheads="1"/>
          </p:cNvSpPr>
          <p:nvPr/>
        </p:nvSpPr>
        <p:spPr bwMode="auto">
          <a:xfrm>
            <a:off x="6248400" y="3276600"/>
            <a:ext cx="1160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j-lt"/>
              </a:rPr>
              <a:t>1</a:t>
            </a:r>
            <a:r>
              <a:rPr lang="en-US" sz="5400">
                <a:latin typeface="+mj-lt"/>
              </a:rPr>
              <a:t>, </a:t>
            </a:r>
            <a:r>
              <a:rPr lang="en-US" sz="5400" u="sng">
                <a:latin typeface="+mj-lt"/>
              </a:rPr>
              <a:t>2</a:t>
            </a:r>
          </a:p>
        </p:txBody>
      </p:sp>
      <p:sp>
        <p:nvSpPr>
          <p:cNvPr id="24588" name="Text Box 14"/>
          <p:cNvSpPr txBox="1">
            <a:spLocks noChangeArrowheads="1"/>
          </p:cNvSpPr>
          <p:nvPr/>
        </p:nvSpPr>
        <p:spPr bwMode="auto">
          <a:xfrm>
            <a:off x="381000" y="4864100"/>
            <a:ext cx="8991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For each player, B is the best response to B, and S is the best response to S. There are two Nash </a:t>
            </a:r>
            <a:r>
              <a:rPr lang="en-US" sz="2800" dirty="0" err="1"/>
              <a:t>Equilibria</a:t>
            </a:r>
            <a:r>
              <a:rPr lang="en-US" sz="2800" dirty="0"/>
              <a:t>, (B, B) and (S, S). All strategies are </a:t>
            </a:r>
            <a:r>
              <a:rPr lang="en-US" sz="2800" dirty="0" err="1"/>
              <a:t>rationalizable</a:t>
            </a:r>
            <a:r>
              <a:rPr lang="en-US" sz="2800" dirty="0"/>
              <a:t>, and none is dominated.</a:t>
            </a:r>
          </a:p>
        </p:txBody>
      </p:sp>
      <p:sp>
        <p:nvSpPr>
          <p:cNvPr id="24589" name="Oval 15"/>
          <p:cNvSpPr>
            <a:spLocks noChangeArrowheads="1"/>
          </p:cNvSpPr>
          <p:nvPr/>
        </p:nvSpPr>
        <p:spPr bwMode="auto">
          <a:xfrm>
            <a:off x="5867400" y="3276600"/>
            <a:ext cx="2057400" cy="990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5400">
              <a:latin typeface="+mj-lt"/>
            </a:endParaRPr>
          </a:p>
        </p:txBody>
      </p:sp>
      <p:sp>
        <p:nvSpPr>
          <p:cNvPr id="24590" name="Oval 16"/>
          <p:cNvSpPr>
            <a:spLocks noChangeArrowheads="1"/>
          </p:cNvSpPr>
          <p:nvPr/>
        </p:nvSpPr>
        <p:spPr bwMode="auto">
          <a:xfrm>
            <a:off x="3124200" y="1828800"/>
            <a:ext cx="2057400" cy="990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sz="5400">
              <a:latin typeface="+mj-lt"/>
            </a:endParaRPr>
          </a:p>
        </p:txBody>
      </p:sp>
      <p:sp>
        <p:nvSpPr>
          <p:cNvPr id="31759" name="Slide Number Placeholder 1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644FE7-E4C6-42A6-BCF5-57172C9CBFA0}" type="slidenum">
              <a:rPr lang="en-US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1760" name="Rectangle 15"/>
          <p:cNvSpPr>
            <a:spLocks noChangeArrowheads="1"/>
          </p:cNvSpPr>
          <p:nvPr/>
        </p:nvSpPr>
        <p:spPr bwMode="auto">
          <a:xfrm>
            <a:off x="2665413" y="914400"/>
            <a:ext cx="4421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Bach			Stravinsky</a:t>
            </a:r>
          </a:p>
        </p:txBody>
      </p:sp>
    </p:spTree>
    <p:extLst>
      <p:ext uri="{BB962C8B-B14F-4D97-AF65-F5344CB8AC3E}">
        <p14:creationId xmlns:p14="http://schemas.microsoft.com/office/powerpoint/2010/main" val="84561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7" name="Rectangle 15"/>
          <p:cNvSpPr>
            <a:spLocks noRot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cs typeface="Arial" pitchFamily="34" charset="0"/>
              </a:rPr>
              <a:t>Matching Pennies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Player 1 wins if the coins are matched. </a:t>
            </a:r>
            <a:endParaRPr lang="en-US" sz="2800" dirty="0" smtClean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 smtClean="0">
                <a:cs typeface="Arial" pitchFamily="34" charset="0"/>
              </a:rPr>
              <a:t>Player </a:t>
            </a:r>
            <a:r>
              <a:rPr lang="en-US" sz="2800" dirty="0">
                <a:cs typeface="Arial" pitchFamily="34" charset="0"/>
              </a:rPr>
              <a:t>2 wins if they are not matched.</a:t>
            </a: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Players: </a:t>
            </a:r>
            <a:r>
              <a:rPr lang="en-US" sz="2800" dirty="0">
                <a:cs typeface="Arial" pitchFamily="34" charset="0"/>
              </a:rPr>
              <a:t>The two players.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Strategies: </a:t>
            </a:r>
            <a:r>
              <a:rPr lang="en-US" sz="2800" dirty="0">
                <a:cs typeface="Arial" pitchFamily="34" charset="0"/>
              </a:rPr>
              <a:t>Each player’s set of actions is </a:t>
            </a:r>
            <a:r>
              <a:rPr lang="en-US" sz="2800" i="1" dirty="0">
                <a:cs typeface="Arial" pitchFamily="34" charset="0"/>
              </a:rPr>
              <a:t>{Head, Tail}</a:t>
            </a:r>
            <a:r>
              <a:rPr lang="en-US" sz="2800" dirty="0">
                <a:cs typeface="Arial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i="1" dirty="0">
                <a:cs typeface="Arial" pitchFamily="34" charset="0"/>
              </a:rPr>
              <a:t>Preferences: </a:t>
            </a:r>
            <a:r>
              <a:rPr lang="en-US" sz="2800" dirty="0">
                <a:cs typeface="Arial" pitchFamily="34" charset="0"/>
              </a:rPr>
              <a:t>Player 1’s ordering of the strategy profiles, from best to worst, </a:t>
            </a:r>
            <a:r>
              <a:rPr lang="en-US" sz="2800" dirty="0" smtClean="0">
                <a:cs typeface="Arial" pitchFamily="34" charset="0"/>
              </a:rPr>
              <a:t>is </a:t>
            </a:r>
            <a:r>
              <a:rPr lang="en-US" sz="2800" i="1" dirty="0" smtClean="0">
                <a:cs typeface="Arial" pitchFamily="34" charset="0"/>
              </a:rPr>
              <a:t>(H</a:t>
            </a:r>
            <a:r>
              <a:rPr lang="en-US" sz="2800" i="1" dirty="0">
                <a:cs typeface="Arial" pitchFamily="34" charset="0"/>
              </a:rPr>
              <a:t>, T) = (T, H</a:t>
            </a:r>
            <a:r>
              <a:rPr lang="en-US" sz="2800" i="1" dirty="0" smtClean="0">
                <a:cs typeface="Arial" pitchFamily="34" charset="0"/>
              </a:rPr>
              <a:t>), (H, H) = (T, T).</a:t>
            </a:r>
            <a:endParaRPr lang="en-US" sz="2800" i="1" dirty="0"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cs typeface="Arial" pitchFamily="34" charset="0"/>
              </a:rPr>
              <a:t>	Player 2’s ordering is </a:t>
            </a:r>
            <a:r>
              <a:rPr lang="en-US" sz="2800" i="1" dirty="0" smtClean="0">
                <a:cs typeface="Arial" pitchFamily="34" charset="0"/>
              </a:rPr>
              <a:t>(</a:t>
            </a:r>
            <a:r>
              <a:rPr lang="en-US" sz="2800" i="1" dirty="0">
                <a:cs typeface="Arial" pitchFamily="34" charset="0"/>
              </a:rPr>
              <a:t>H, H) = (T, T</a:t>
            </a:r>
            <a:r>
              <a:rPr lang="en-US" sz="2800" i="1" dirty="0" smtClean="0">
                <a:cs typeface="Arial" pitchFamily="34" charset="0"/>
              </a:rPr>
              <a:t>), (H, T) = (T, H).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	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710B574-8133-4D9C-BFF0-D7C60B085A06}" type="slidenum">
              <a:rPr lang="en-US" smtClean="0">
                <a:latin typeface="Arial" charset="0"/>
                <a:cs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743200" y="19812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54102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2895600" y="34290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667000" y="304800"/>
            <a:ext cx="548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Arial" pitchFamily="34" charset="0"/>
              </a:rPr>
              <a:t>Player 2</a:t>
            </a: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Head		</a:t>
            </a:r>
            <a:r>
              <a:rPr lang="en-US" i="1" smtClean="0">
                <a:latin typeface="+mn-lt"/>
                <a:cs typeface="Arial" pitchFamily="34" charset="0"/>
              </a:rPr>
              <a:t>         Tail</a:t>
            </a:r>
            <a:endParaRPr lang="en-US">
              <a:latin typeface="+mn-lt"/>
              <a:cs typeface="Arial" pitchFamily="34" charset="0"/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0" y="1447800"/>
            <a:ext cx="342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+mn-lt"/>
                <a:cs typeface="Arial" pitchFamily="34" charset="0"/>
              </a:rPr>
              <a:t> Player 1</a:t>
            </a:r>
          </a:p>
          <a:p>
            <a:pPr>
              <a:defRPr/>
            </a:pPr>
            <a:endParaRPr lang="en-US" i="1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	    Head			</a:t>
            </a: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n-US" i="1">
                <a:latin typeface="+mn-lt"/>
                <a:cs typeface="Arial" pitchFamily="34" charset="0"/>
              </a:rPr>
              <a:t>    	      Tail</a:t>
            </a:r>
            <a:endParaRPr lang="en-US">
              <a:latin typeface="+mn-lt"/>
              <a:cs typeface="Arial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200400" y="2743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n-lt"/>
              <a:cs typeface="Arial" pitchFamily="34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429000" y="22860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-1, </a:t>
            </a:r>
            <a:r>
              <a:rPr lang="en-US" sz="5400" u="sng">
                <a:latin typeface="+mn-lt"/>
                <a:cs typeface="Arial" pitchFamily="34" charset="0"/>
              </a:rPr>
              <a:t>1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3505200" y="37338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1</a:t>
            </a:r>
            <a:r>
              <a:rPr lang="en-US" sz="5400">
                <a:latin typeface="+mn-lt"/>
                <a:cs typeface="Arial" pitchFamily="34" charset="0"/>
              </a:rPr>
              <a:t>, -1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457200" y="5257800"/>
            <a:ext cx="7477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  <a:cs typeface="Arial" pitchFamily="34" charset="0"/>
              </a:rPr>
              <a:t>There is no sure way to win for either of the players.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6096000" y="36576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-1, </a:t>
            </a:r>
            <a:r>
              <a:rPr lang="en-US" sz="5400" u="sng">
                <a:latin typeface="+mn-lt"/>
                <a:cs typeface="Arial" pitchFamily="34" charset="0"/>
              </a:rPr>
              <a:t>1</a:t>
            </a:r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6172200" y="22860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1</a:t>
            </a:r>
            <a:r>
              <a:rPr lang="en-US" sz="5400">
                <a:latin typeface="+mn-lt"/>
                <a:cs typeface="Arial" pitchFamily="34" charset="0"/>
              </a:rPr>
              <a:t>, -1</a:t>
            </a:r>
          </a:p>
        </p:txBody>
      </p:sp>
      <p:sp>
        <p:nvSpPr>
          <p:cNvPr id="20493" name="Slide Number Placeholder 1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640EC9-F92F-4BDD-8CF9-2CAF010775E4}" type="slidenum">
              <a:rPr lang="en-US" smtClean="0">
                <a:latin typeface="Arial" charset="0"/>
                <a:cs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0" y="152400"/>
            <a:ext cx="899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  </a:t>
            </a:r>
            <a:r>
              <a:rPr lang="en-US" sz="4400" b="1" dirty="0"/>
              <a:t>Solutions of Matching Pennies</a:t>
            </a:r>
            <a:endParaRPr lang="en-US" sz="4400" b="1" i="1" dirty="0">
              <a:latin typeface="Tahoma" pitchFamily="34" charset="0"/>
            </a:endParaRPr>
          </a:p>
        </p:txBody>
      </p:sp>
      <p:sp>
        <p:nvSpPr>
          <p:cNvPr id="24588" name="Text Box 14"/>
          <p:cNvSpPr txBox="1">
            <a:spLocks noChangeArrowheads="1"/>
          </p:cNvSpPr>
          <p:nvPr/>
        </p:nvSpPr>
        <p:spPr bwMode="auto">
          <a:xfrm>
            <a:off x="381000" y="4940300"/>
            <a:ext cx="89916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For player 1, H is the best response to T and </a:t>
            </a:r>
            <a:r>
              <a:rPr lang="en-US" sz="2800" dirty="0" err="1"/>
              <a:t>viceversa</a:t>
            </a:r>
            <a:r>
              <a:rPr lang="en-US" sz="2800" dirty="0"/>
              <a:t>, for player 2, H is the best response to H and T is the best </a:t>
            </a:r>
          </a:p>
          <a:p>
            <a:pPr>
              <a:defRPr/>
            </a:pPr>
            <a:r>
              <a:rPr lang="en-US" sz="2800" dirty="0"/>
              <a:t>response to T. All strategies are </a:t>
            </a:r>
            <a:r>
              <a:rPr lang="en-US" sz="2800" dirty="0" err="1"/>
              <a:t>rationalizable</a:t>
            </a:r>
            <a:r>
              <a:rPr lang="en-US" sz="2800" dirty="0"/>
              <a:t> and none is dominated. There are no Nash </a:t>
            </a:r>
            <a:r>
              <a:rPr lang="en-US" sz="2800" dirty="0" err="1"/>
              <a:t>Equilibria</a:t>
            </a:r>
            <a:r>
              <a:rPr lang="en-US" sz="2800" dirty="0"/>
              <a:t>.</a:t>
            </a:r>
          </a:p>
        </p:txBody>
      </p:sp>
      <p:sp>
        <p:nvSpPr>
          <p:cNvPr id="32772" name="Slide Number Placeholder 1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28</a:t>
            </a:fld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743200" y="1828800"/>
            <a:ext cx="5486400" cy="28956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5410200" y="1828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2895600" y="3276600"/>
            <a:ext cx="533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+mn-lt"/>
              <a:cs typeface="Arial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667000" y="304800"/>
            <a:ext cx="548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  <a:p>
            <a:pPr>
              <a:defRPr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Head		         Tail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0" y="1295400"/>
            <a:ext cx="3429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i="1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    Head		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n-US" i="1" dirty="0">
                <a:latin typeface="+mn-lt"/>
                <a:cs typeface="Arial" pitchFamily="34" charset="0"/>
              </a:rPr>
              <a:t>    	      Tail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3200400" y="259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+mn-lt"/>
              <a:cs typeface="Arial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429000" y="21336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-1, </a:t>
            </a:r>
            <a:r>
              <a:rPr lang="en-US" sz="5400" u="sng">
                <a:latin typeface="+mn-lt"/>
                <a:cs typeface="Arial" pitchFamily="34" charset="0"/>
              </a:rPr>
              <a:t>1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505200" y="35814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1</a:t>
            </a:r>
            <a:r>
              <a:rPr lang="en-US" sz="5400">
                <a:latin typeface="+mn-lt"/>
                <a:cs typeface="Arial" pitchFamily="34" charset="0"/>
              </a:rPr>
              <a:t>, -1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6096000" y="35052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>
                <a:latin typeface="+mn-lt"/>
                <a:cs typeface="Arial" pitchFamily="34" charset="0"/>
              </a:rPr>
              <a:t>-1, </a:t>
            </a:r>
            <a:r>
              <a:rPr lang="en-US" sz="5400" u="sng">
                <a:latin typeface="+mn-lt"/>
                <a:cs typeface="Arial" pitchFamily="34" charset="0"/>
              </a:rPr>
              <a:t>1</a:t>
            </a: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6172200" y="2133600"/>
            <a:ext cx="1365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u="sng">
                <a:latin typeface="+mn-lt"/>
                <a:cs typeface="Arial" pitchFamily="34" charset="0"/>
              </a:rPr>
              <a:t>1</a:t>
            </a:r>
            <a:r>
              <a:rPr lang="en-US" sz="5400">
                <a:latin typeface="+mn-lt"/>
                <a:cs typeface="Arial" pitchFamily="34" charset="0"/>
              </a:rPr>
              <a:t>, 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ffectLst/>
              </a:rPr>
              <a:t>Cournot</a:t>
            </a:r>
            <a:r>
              <a:rPr lang="en-US" dirty="0" smtClean="0">
                <a:effectLst/>
              </a:rPr>
              <a:t> Oligopoly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  <a:latin typeface="+mj-lt"/>
              </a:rPr>
              <a:t>A good is produced by n firms.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  <a:latin typeface="+mj-lt"/>
              </a:rPr>
              <a:t>Firm i’s cost of producing q</a:t>
            </a:r>
            <a:r>
              <a:rPr lang="en-US" sz="2800" baseline="-25000" dirty="0" smtClean="0">
                <a:effectLst/>
                <a:latin typeface="+mj-lt"/>
              </a:rPr>
              <a:t>i</a:t>
            </a:r>
            <a:r>
              <a:rPr lang="en-US" sz="2800" dirty="0" smtClean="0">
                <a:effectLst/>
                <a:latin typeface="+mj-lt"/>
              </a:rPr>
              <a:t> units is </a:t>
            </a:r>
            <a:r>
              <a:rPr lang="en-US" sz="2800" dirty="0" err="1" smtClean="0">
                <a:effectLst/>
                <a:latin typeface="+mj-lt"/>
              </a:rPr>
              <a:t>C</a:t>
            </a:r>
            <a:r>
              <a:rPr lang="en-US" sz="2800" baseline="-25000" dirty="0" err="1" smtClean="0">
                <a:effectLst/>
                <a:latin typeface="+mj-lt"/>
              </a:rPr>
              <a:t>i</a:t>
            </a:r>
            <a:r>
              <a:rPr lang="en-US" sz="2800" dirty="0" smtClean="0">
                <a:effectLst/>
                <a:latin typeface="+mj-lt"/>
              </a:rPr>
              <a:t>(q</a:t>
            </a:r>
            <a:r>
              <a:rPr lang="en-US" sz="2800" baseline="-25000" dirty="0" smtClean="0">
                <a:effectLst/>
                <a:latin typeface="+mj-lt"/>
              </a:rPr>
              <a:t>i</a:t>
            </a:r>
            <a:r>
              <a:rPr lang="en-US" sz="2800" dirty="0" smtClean="0">
                <a:effectLst/>
                <a:latin typeface="+mj-lt"/>
              </a:rPr>
              <a:t>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  <a:latin typeface="+mj-lt"/>
              </a:rPr>
              <a:t>	</a:t>
            </a:r>
            <a:r>
              <a:rPr lang="en-US" sz="2800" dirty="0" err="1" smtClean="0">
                <a:effectLst/>
                <a:latin typeface="+mj-lt"/>
              </a:rPr>
              <a:t>C</a:t>
            </a:r>
            <a:r>
              <a:rPr lang="en-US" sz="2800" baseline="-25000" dirty="0" err="1" smtClean="0">
                <a:effectLst/>
                <a:latin typeface="+mj-lt"/>
              </a:rPr>
              <a:t>i</a:t>
            </a:r>
            <a:r>
              <a:rPr lang="en-US" sz="2800" dirty="0" smtClean="0">
                <a:effectLst/>
                <a:latin typeface="+mj-lt"/>
              </a:rPr>
              <a:t> is an increasing function.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  <a:latin typeface="+mj-lt"/>
              </a:rPr>
              <a:t>The firms' total output is Q = q</a:t>
            </a:r>
            <a:r>
              <a:rPr lang="en-US" sz="2800" baseline="-25000" dirty="0" smtClean="0">
                <a:effectLst/>
                <a:latin typeface="+mj-lt"/>
              </a:rPr>
              <a:t>1</a:t>
            </a:r>
            <a:r>
              <a:rPr lang="en-US" sz="2800" dirty="0" smtClean="0">
                <a:effectLst/>
                <a:latin typeface="+mj-lt"/>
              </a:rPr>
              <a:t> + … + q</a:t>
            </a:r>
            <a:r>
              <a:rPr lang="en-US" sz="2800" baseline="-25000" dirty="0" smtClean="0">
                <a:effectLst/>
                <a:latin typeface="+mj-lt"/>
              </a:rPr>
              <a:t>n</a:t>
            </a:r>
            <a:r>
              <a:rPr lang="en-US" sz="2800" dirty="0" smtClean="0">
                <a:effectLst/>
                <a:latin typeface="+mj-lt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  <a:latin typeface="+mj-lt"/>
              </a:rPr>
              <a:t>The market price is P(Q).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  <a:latin typeface="+mj-lt"/>
              </a:rPr>
              <a:t>    P is the inverse demand function, decreasing if positive.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29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 smtClean="0">
                <a:effectLst/>
              </a:rPr>
              <a:t>3.	</a:t>
            </a:r>
            <a:r>
              <a:rPr lang="en-US" sz="2800" u="sng" dirty="0" smtClean="0">
                <a:effectLst/>
              </a:rPr>
              <a:t>Bayesian Games </a:t>
            </a:r>
            <a:endParaRPr lang="en-GB" sz="2800" u="sng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Definition</a:t>
            </a:r>
            <a:endParaRPr lang="en-GB" sz="2800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Information and Bayesian Games</a:t>
            </a:r>
          </a:p>
          <a:p>
            <a:pPr>
              <a:buNone/>
              <a:defRPr/>
            </a:pPr>
            <a:r>
              <a:rPr lang="en-US" sz="2800" dirty="0">
                <a:effectLst/>
              </a:rPr>
              <a:t>	</a:t>
            </a:r>
            <a:r>
              <a:rPr lang="en-US" sz="2800" dirty="0" err="1">
                <a:effectLst/>
              </a:rPr>
              <a:t>Cournot</a:t>
            </a:r>
            <a:r>
              <a:rPr lang="en-US" sz="2800" dirty="0">
                <a:effectLst/>
              </a:rPr>
              <a:t> Duopoly and </a:t>
            </a:r>
            <a:r>
              <a:rPr lang="en-GB" sz="2800" dirty="0">
                <a:effectLst/>
              </a:rPr>
              <a:t>Public Good Provision </a:t>
            </a:r>
            <a:endParaRPr lang="en-US" sz="2800" i="1" dirty="0">
              <a:effectLst/>
            </a:endParaRPr>
          </a:p>
          <a:p>
            <a:pPr>
              <a:buNone/>
              <a:defRPr/>
            </a:pPr>
            <a:r>
              <a:rPr lang="en-US" sz="2800" i="1" dirty="0" smtClean="0">
                <a:effectLst/>
              </a:rPr>
              <a:t>	Readings: Sections 9.1 to 9.6</a:t>
            </a:r>
          </a:p>
          <a:p>
            <a:pPr>
              <a:buFont typeface="Wingdings" pitchFamily="2" charset="2"/>
              <a:buNone/>
              <a:defRPr/>
            </a:pPr>
            <a:endParaRPr lang="en-US" sz="2800" i="1" dirty="0" smtClean="0">
              <a:effectLst/>
            </a:endParaRPr>
          </a:p>
          <a:p>
            <a:pPr>
              <a:buNone/>
              <a:defRPr/>
            </a:pPr>
            <a:r>
              <a:rPr lang="en-GB" sz="2800" dirty="0" smtClean="0">
                <a:effectLst/>
              </a:rPr>
              <a:t>4.	</a:t>
            </a:r>
            <a:r>
              <a:rPr lang="en-GB" sz="2800" u="sng" dirty="0" smtClean="0">
                <a:effectLst/>
              </a:rPr>
              <a:t>Bayesian Game Applications</a:t>
            </a:r>
          </a:p>
          <a:p>
            <a:pPr>
              <a:buNone/>
              <a:defRPr/>
            </a:pPr>
            <a:r>
              <a:rPr lang="en-US" sz="2800" dirty="0" smtClean="0">
                <a:effectLst/>
              </a:rPr>
              <a:t>	Juries </a:t>
            </a:r>
            <a:r>
              <a:rPr lang="en-US" sz="2800" dirty="0">
                <a:effectLst/>
              </a:rPr>
              <a:t>and Information </a:t>
            </a:r>
            <a:r>
              <a:rPr lang="en-US" sz="2800" dirty="0" smtClean="0">
                <a:effectLst/>
              </a:rPr>
              <a:t>Aggregation</a:t>
            </a:r>
          </a:p>
          <a:p>
            <a:pPr>
              <a:buNone/>
              <a:defRPr/>
            </a:pPr>
            <a:r>
              <a:rPr lang="en-US" sz="2800" dirty="0">
                <a:effectLst/>
              </a:rPr>
              <a:t>	</a:t>
            </a:r>
            <a:r>
              <a:rPr lang="en-US" sz="2800" dirty="0" smtClean="0">
                <a:effectLst/>
              </a:rPr>
              <a:t>Auctions </a:t>
            </a:r>
            <a:r>
              <a:rPr lang="en-US" sz="2800" dirty="0">
                <a:effectLst/>
              </a:rPr>
              <a:t>with Private Information</a:t>
            </a:r>
            <a:endParaRPr lang="en-US" sz="2400" dirty="0">
              <a:effectLst/>
            </a:endParaRPr>
          </a:p>
          <a:p>
            <a:pPr>
              <a:buNone/>
              <a:defRPr/>
            </a:pPr>
            <a:r>
              <a:rPr lang="en-US" sz="2800" i="1" dirty="0" smtClean="0">
                <a:effectLst/>
              </a:rPr>
              <a:t>	Readings: Sections 9.7 to 9.8</a:t>
            </a:r>
            <a:endParaRPr lang="en-GB" sz="2800" dirty="0">
              <a:effectLst/>
            </a:endParaRPr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C1D708-FD19-45F9-B413-3140D10E4CDA}" type="slidenum">
              <a:rPr lang="en-US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>
                <a:effectLst/>
              </a:rPr>
              <a:t>Firm i’s revenue is q</a:t>
            </a:r>
            <a:r>
              <a:rPr lang="en-US" sz="2800" baseline="-25000" dirty="0">
                <a:effectLst/>
              </a:rPr>
              <a:t>i </a:t>
            </a:r>
            <a:r>
              <a:rPr lang="en-US" sz="2800" dirty="0">
                <a:effectLst/>
              </a:rPr>
              <a:t>P(q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… + 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 smtClean="0">
                <a:effectLst/>
              </a:rPr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>
                <a:effectLst/>
              </a:rPr>
              <a:t>Firm i’s profit is revenue minus cost: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sz="2800" dirty="0">
                <a:effectLst/>
              </a:rPr>
              <a:t>	p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… + 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= 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 P(q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… + 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- C</a:t>
            </a:r>
            <a:r>
              <a:rPr lang="en-US" sz="2800" baseline="-25000" dirty="0">
                <a:effectLst/>
              </a:rPr>
              <a:t>i </a:t>
            </a:r>
            <a:r>
              <a:rPr lang="en-US" sz="2800" dirty="0">
                <a:effectLst/>
              </a:rPr>
              <a:t>(q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 smtClean="0">
                <a:effectLst/>
              </a:rPr>
              <a:t>).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</a:rPr>
              <a:t>C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(q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= </a:t>
            </a:r>
            <a:r>
              <a:rPr lang="en-US" sz="2800" dirty="0" err="1" smtClean="0">
                <a:effectLst/>
              </a:rPr>
              <a:t>cq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=1, …, n.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</a:rPr>
              <a:t>P (Q) =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 Q 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&gt; Q, P(Q) = 0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&lt; Q.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>
                <a:effectLst/>
              </a:rPr>
              <a:t>,</a:t>
            </a:r>
            <a:r>
              <a:rPr lang="en-US" sz="2800" dirty="0" smtClean="0">
                <a:effectLst/>
              </a:rPr>
              <a:t> …, </a:t>
            </a:r>
            <a:r>
              <a:rPr lang="en-US" sz="2800" dirty="0" err="1" smtClean="0">
                <a:effectLst/>
              </a:rPr>
              <a:t>q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 = q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[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 (q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… + </a:t>
            </a:r>
            <a:r>
              <a:rPr lang="en-US" sz="2800" dirty="0" err="1" smtClean="0">
                <a:effectLst/>
              </a:rPr>
              <a:t>q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)] - </a:t>
            </a:r>
            <a:r>
              <a:rPr lang="en-US" sz="2800" dirty="0" err="1" smtClean="0">
                <a:effectLst/>
              </a:rPr>
              <a:t>cq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</p:txBody>
      </p:sp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Linear Costs and Demand</a:t>
            </a:r>
            <a:endParaRPr lang="en-US" b="0" dirty="0" smtClean="0">
              <a:effectLst/>
            </a:endParaRP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30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5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</a:rPr>
              <a:t>To </a:t>
            </a:r>
            <a:r>
              <a:rPr lang="en-US" sz="2800" dirty="0">
                <a:effectLst/>
              </a:rPr>
              <a:t>find the Best Response Functions, differentiate </a:t>
            </a:r>
            <a:r>
              <a:rPr lang="en-US" sz="2800" dirty="0">
                <a:effectLst/>
                <a:latin typeface="Symbol" pitchFamily="18" charset="2"/>
              </a:rPr>
              <a:t>p</a:t>
            </a:r>
            <a:r>
              <a:rPr lang="en-US" sz="2800" baseline="-25000" dirty="0">
                <a:effectLst/>
              </a:rPr>
              <a:t>i </a:t>
            </a:r>
            <a:r>
              <a:rPr lang="en-US" sz="2800" dirty="0">
                <a:effectLst/>
              </a:rPr>
              <a:t>with respect to 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, set it equal to zero, and obtain: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i="1" dirty="0">
                <a:effectLst/>
              </a:rPr>
              <a:t>	d</a:t>
            </a:r>
            <a:r>
              <a:rPr lang="en-US" sz="2800" dirty="0">
                <a:effectLst/>
                <a:latin typeface="Symbol" pitchFamily="18" charset="2"/>
              </a:rPr>
              <a:t>p</a:t>
            </a:r>
            <a:r>
              <a:rPr lang="en-US" sz="2800" baseline="-25000" dirty="0">
                <a:effectLst/>
              </a:rPr>
              <a:t>i </a:t>
            </a:r>
            <a:r>
              <a:rPr lang="en-US" sz="2800" dirty="0">
                <a:effectLst/>
              </a:rPr>
              <a:t>(</a:t>
            </a:r>
            <a:r>
              <a:rPr lang="en-US" sz="2800" dirty="0" smtClean="0">
                <a:effectLst/>
              </a:rPr>
              <a:t>q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…, 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)/</a:t>
            </a:r>
            <a:r>
              <a:rPr lang="en-US" sz="2800" i="1" dirty="0" err="1">
                <a:effectLst/>
              </a:rPr>
              <a:t>d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i</a:t>
            </a:r>
            <a:r>
              <a:rPr lang="en-US" sz="2800" dirty="0">
                <a:effectLst/>
              </a:rPr>
              <a:t> = 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 –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… + </a:t>
            </a:r>
            <a:r>
              <a:rPr lang="en-US" sz="2800" dirty="0" err="1">
                <a:effectLst/>
              </a:rPr>
              <a:t>q</a:t>
            </a:r>
            <a:r>
              <a:rPr lang="en-US" sz="2800" baseline="-25000" dirty="0" err="1">
                <a:effectLst/>
              </a:rPr>
              <a:t>n</a:t>
            </a:r>
            <a:r>
              <a:rPr lang="en-US" sz="2800" dirty="0">
                <a:effectLst/>
              </a:rPr>
              <a:t>) – c = 0.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dirty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effectLst/>
              </a:rPr>
              <a:t>Best Response functions: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>
                <a:effectLst/>
              </a:rPr>
              <a:t>	b</a:t>
            </a:r>
            <a:r>
              <a:rPr lang="en-US" sz="2800" baseline="-25000" dirty="0">
                <a:effectLst/>
              </a:rPr>
              <a:t>i </a:t>
            </a:r>
            <a:r>
              <a:rPr lang="en-US" sz="2800" dirty="0">
                <a:effectLst/>
              </a:rPr>
              <a:t>(q</a:t>
            </a:r>
            <a:r>
              <a:rPr lang="en-US" sz="2800" baseline="-25000" dirty="0">
                <a:effectLst/>
              </a:rPr>
              <a:t>i</a:t>
            </a:r>
            <a:r>
              <a:rPr lang="en-US" sz="2800" dirty="0">
                <a:effectLst/>
              </a:rPr>
              <a:t>) = [</a:t>
            </a:r>
            <a:r>
              <a:rPr lang="en-US" sz="2800" dirty="0">
                <a:effectLst/>
                <a:latin typeface="Symbol" pitchFamily="18" charset="2"/>
              </a:rPr>
              <a:t>a </a:t>
            </a:r>
            <a:r>
              <a:rPr lang="en-US" sz="2800" dirty="0">
                <a:effectLst/>
              </a:rPr>
              <a:t>– (q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… + q</a:t>
            </a:r>
            <a:r>
              <a:rPr lang="en-US" sz="2800" baseline="-25000" dirty="0">
                <a:effectLst/>
              </a:rPr>
              <a:t>i-1 </a:t>
            </a:r>
            <a:r>
              <a:rPr lang="en-US" sz="2800" dirty="0">
                <a:effectLst/>
              </a:rPr>
              <a:t>+  q</a:t>
            </a:r>
            <a:r>
              <a:rPr lang="en-US" sz="2800" baseline="-25000" dirty="0">
                <a:effectLst/>
              </a:rPr>
              <a:t>i+1 </a:t>
            </a:r>
            <a:r>
              <a:rPr lang="en-US" sz="2800" dirty="0">
                <a:effectLst/>
              </a:rPr>
              <a:t>+…+ q</a:t>
            </a:r>
            <a:r>
              <a:rPr lang="en-US" sz="2800" baseline="-25000" dirty="0">
                <a:effectLst/>
              </a:rPr>
              <a:t> n</a:t>
            </a:r>
            <a:r>
              <a:rPr lang="en-US" sz="2800" dirty="0">
                <a:effectLst/>
              </a:rPr>
              <a:t>)  – c]/2.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To find the Nash equilibria, we solve the system of best-response functions. 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Because this system is linear and symmetric, we equalize 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* across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1,…,n: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	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* =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*) = [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 (n-1) 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* – c]/2.</a:t>
            </a: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31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3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C022C-E0E9-498D-BCA1-E40C85DDBC1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685800"/>
            <a:ext cx="8229600" cy="60960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800" kern="0" dirty="0" smtClean="0">
                <a:effectLst/>
              </a:rPr>
              <a:t>Solving the above equation, we find that the Nash equilibrium quantity is: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	q</a:t>
            </a:r>
            <a:r>
              <a:rPr lang="en-US" sz="2800" kern="0" baseline="-25000" dirty="0" smtClean="0">
                <a:effectLst/>
              </a:rPr>
              <a:t>i</a:t>
            </a:r>
            <a:r>
              <a:rPr lang="en-US" sz="2800" kern="0" dirty="0" smtClean="0">
                <a:effectLst/>
              </a:rPr>
              <a:t>* = [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– c]/(n+1).</a:t>
            </a:r>
          </a:p>
          <a:p>
            <a:pPr eaLnBrk="1" hangingPunct="1">
              <a:lnSpc>
                <a:spcPct val="90000"/>
              </a:lnSpc>
            </a:pPr>
            <a:endParaRPr lang="en-US" sz="2800" kern="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kern="0" dirty="0" smtClean="0">
                <a:effectLst/>
              </a:rPr>
              <a:t>Substituting in the formula for the price, we find that the Nash equilibrium price is: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	p</a:t>
            </a:r>
            <a:r>
              <a:rPr lang="en-US" sz="2800" kern="0" baseline="-25000" dirty="0" smtClean="0">
                <a:effectLst/>
              </a:rPr>
              <a:t>i </a:t>
            </a:r>
            <a:r>
              <a:rPr lang="en-US" sz="2800" kern="0" dirty="0" smtClean="0">
                <a:effectLst/>
              </a:rPr>
              <a:t>(q</a:t>
            </a:r>
            <a:r>
              <a:rPr lang="en-US" sz="2800" kern="0" baseline="-25000" dirty="0" smtClean="0">
                <a:effectLst/>
              </a:rPr>
              <a:t>i</a:t>
            </a:r>
            <a:r>
              <a:rPr lang="en-US" sz="2800" kern="0" dirty="0" smtClean="0">
                <a:effectLst/>
              </a:rPr>
              <a:t>*)  = 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– Q* = 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– n[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– c]/(n+1)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  			   = [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+ </a:t>
            </a:r>
            <a:r>
              <a:rPr lang="en-US" sz="2800" kern="0" dirty="0" err="1" smtClean="0">
                <a:effectLst/>
              </a:rPr>
              <a:t>nc</a:t>
            </a:r>
            <a:r>
              <a:rPr lang="en-US" sz="2800" kern="0" dirty="0" smtClean="0">
                <a:effectLst/>
              </a:rPr>
              <a:t>]/(n+1).</a:t>
            </a:r>
          </a:p>
          <a:p>
            <a:pPr eaLnBrk="1" hangingPunct="1">
              <a:lnSpc>
                <a:spcPct val="90000"/>
              </a:lnSpc>
            </a:pPr>
            <a:endParaRPr lang="en-US" sz="2800" kern="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kern="0" dirty="0" smtClean="0">
                <a:effectLst/>
              </a:rPr>
              <a:t>The Nash equilibrium profits are: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dirty="0" smtClean="0">
                <a:effectLst/>
              </a:rPr>
              <a:t>		</a:t>
            </a:r>
            <a:r>
              <a:rPr lang="en-US" sz="2800" kern="0" dirty="0" smtClean="0">
                <a:effectLst/>
                <a:latin typeface="Symbol" pitchFamily="18" charset="2"/>
              </a:rPr>
              <a:t>p</a:t>
            </a:r>
            <a:r>
              <a:rPr lang="en-US" sz="2800" kern="0" baseline="-25000" dirty="0" smtClean="0">
                <a:effectLst/>
              </a:rPr>
              <a:t>i </a:t>
            </a:r>
            <a:r>
              <a:rPr lang="en-US" sz="2800" kern="0" dirty="0" smtClean="0">
                <a:effectLst/>
              </a:rPr>
              <a:t>(q</a:t>
            </a:r>
            <a:r>
              <a:rPr lang="en-US" sz="2800" kern="0" baseline="-25000" dirty="0" smtClean="0">
                <a:effectLst/>
              </a:rPr>
              <a:t>i</a:t>
            </a:r>
            <a:r>
              <a:rPr lang="en-US" sz="2800" kern="0" dirty="0" smtClean="0">
                <a:effectLst/>
              </a:rPr>
              <a:t>*)  = q</a:t>
            </a:r>
            <a:r>
              <a:rPr lang="en-US" sz="2800" kern="0" baseline="-25000" dirty="0" smtClean="0">
                <a:effectLst/>
              </a:rPr>
              <a:t>i</a:t>
            </a:r>
            <a:r>
              <a:rPr lang="en-US" sz="2800" kern="0" dirty="0" smtClean="0">
                <a:effectLst/>
              </a:rPr>
              <a:t>*[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– Q*] – </a:t>
            </a:r>
            <a:r>
              <a:rPr lang="en-US" sz="2800" kern="0" dirty="0" err="1" smtClean="0">
                <a:effectLst/>
              </a:rPr>
              <a:t>cq</a:t>
            </a:r>
            <a:r>
              <a:rPr lang="en-US" sz="2800" kern="0" baseline="-25000" dirty="0" err="1" smtClean="0">
                <a:effectLst/>
              </a:rPr>
              <a:t>i</a:t>
            </a:r>
            <a:r>
              <a:rPr lang="en-US" sz="2800" kern="0" dirty="0" smtClean="0">
                <a:effectLst/>
              </a:rPr>
              <a:t>*</a:t>
            </a:r>
            <a:r>
              <a:rPr lang="en-US" sz="2800" kern="0" baseline="-25000" dirty="0" smtClean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kern="0" baseline="-25000" dirty="0" smtClean="0">
                <a:effectLst/>
              </a:rPr>
              <a:t>			     </a:t>
            </a:r>
            <a:r>
              <a:rPr lang="en-US" sz="2800" kern="0" dirty="0" smtClean="0">
                <a:effectLst/>
              </a:rPr>
              <a:t>= [</a:t>
            </a:r>
            <a:r>
              <a:rPr lang="en-US" sz="2800" kern="0" dirty="0" smtClean="0">
                <a:effectLst/>
                <a:latin typeface="Symbol" pitchFamily="18" charset="2"/>
              </a:rPr>
              <a:t>a </a:t>
            </a:r>
            <a:r>
              <a:rPr lang="en-US" sz="2800" kern="0" dirty="0" smtClean="0">
                <a:effectLst/>
              </a:rPr>
              <a:t> – c ]</a:t>
            </a:r>
            <a:r>
              <a:rPr lang="en-US" sz="2800" kern="0" baseline="30000" dirty="0" smtClean="0">
                <a:effectLst/>
              </a:rPr>
              <a:t>2</a:t>
            </a:r>
            <a:r>
              <a:rPr lang="en-US" sz="2800" kern="0" dirty="0" smtClean="0">
                <a:effectLst/>
              </a:rPr>
              <a:t>/(n-1)</a:t>
            </a:r>
            <a:r>
              <a:rPr lang="en-US" sz="2800" kern="0" baseline="30000" dirty="0" smtClean="0">
                <a:effectLst/>
              </a:rPr>
              <a:t>2</a:t>
            </a:r>
            <a:r>
              <a:rPr lang="en-US" sz="2800" kern="0" dirty="0" smtClean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38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52400" y="3763963"/>
            <a:ext cx="1731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[</a:t>
            </a:r>
            <a:r>
              <a:rPr lang="en-US">
                <a:latin typeface="Symbol" pitchFamily="18" charset="2"/>
              </a:rPr>
              <a:t>a</a:t>
            </a:r>
            <a:r>
              <a:rPr lang="en-US"/>
              <a:t>  – c]/3</a:t>
            </a:r>
          </a:p>
        </p:txBody>
      </p:sp>
      <p:sp>
        <p:nvSpPr>
          <p:cNvPr id="8195" name="Line 5"/>
          <p:cNvSpPr>
            <a:spLocks noChangeShapeType="1"/>
          </p:cNvSpPr>
          <p:nvPr/>
        </p:nvSpPr>
        <p:spPr bwMode="auto">
          <a:xfrm flipV="1">
            <a:off x="1828800" y="1173163"/>
            <a:ext cx="0" cy="411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1828800" y="5287963"/>
            <a:ext cx="457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1828800" y="1630363"/>
            <a:ext cx="1828800" cy="3657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8" name="Line 8"/>
          <p:cNvSpPr>
            <a:spLocks noChangeShapeType="1"/>
          </p:cNvSpPr>
          <p:nvPr/>
        </p:nvSpPr>
        <p:spPr bwMode="auto">
          <a:xfrm>
            <a:off x="1828800" y="3459163"/>
            <a:ext cx="3657600" cy="182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9" name="Line 9"/>
          <p:cNvSpPr>
            <a:spLocks noChangeShapeType="1"/>
          </p:cNvSpPr>
          <p:nvPr/>
        </p:nvSpPr>
        <p:spPr bwMode="auto">
          <a:xfrm flipH="1">
            <a:off x="1828800" y="4068763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 flipH="1" flipV="1">
            <a:off x="3048000" y="4068763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2209800" y="5211763"/>
            <a:ext cx="1731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[</a:t>
            </a:r>
            <a:r>
              <a:rPr lang="en-US">
                <a:latin typeface="Symbol" pitchFamily="18" charset="2"/>
              </a:rPr>
              <a:t>a</a:t>
            </a:r>
            <a:r>
              <a:rPr lang="en-US"/>
              <a:t>  – c]/3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6400800" y="5135563"/>
            <a:ext cx="5132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q</a:t>
            </a:r>
            <a:r>
              <a:rPr lang="en-US" baseline="-25000"/>
              <a:t>1</a:t>
            </a: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1219200" y="944563"/>
            <a:ext cx="5132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q</a:t>
            </a:r>
            <a:r>
              <a:rPr lang="en-US" baseline="-25000"/>
              <a:t>2</a:t>
            </a: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2362200" y="1935163"/>
            <a:ext cx="1091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b</a:t>
            </a:r>
            <a:r>
              <a:rPr lang="en-US" baseline="-25000"/>
              <a:t>1</a:t>
            </a:r>
            <a:r>
              <a:rPr lang="en-US"/>
              <a:t>(q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8205" name="Rectangle 15"/>
          <p:cNvSpPr>
            <a:spLocks noChangeArrowheads="1"/>
          </p:cNvSpPr>
          <p:nvPr/>
        </p:nvSpPr>
        <p:spPr bwMode="auto">
          <a:xfrm>
            <a:off x="4025900" y="4098925"/>
            <a:ext cx="1091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b</a:t>
            </a:r>
            <a:r>
              <a:rPr lang="en-US" baseline="-25000"/>
              <a:t>2</a:t>
            </a:r>
            <a:r>
              <a:rPr lang="en-US"/>
              <a:t>(q</a:t>
            </a:r>
            <a:r>
              <a:rPr lang="en-US" baseline="-25000"/>
              <a:t>1</a:t>
            </a:r>
            <a:r>
              <a:rPr lang="en-US"/>
              <a:t>)</a:t>
            </a:r>
          </a:p>
        </p:txBody>
      </p:sp>
      <p:sp>
        <p:nvSpPr>
          <p:cNvPr id="8206" name="Rectangle 16"/>
          <p:cNvSpPr>
            <a:spLocks noChangeArrowheads="1"/>
          </p:cNvSpPr>
          <p:nvPr/>
        </p:nvSpPr>
        <p:spPr bwMode="auto">
          <a:xfrm>
            <a:off x="3048000" y="3446463"/>
            <a:ext cx="5944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/>
              <a:t>(q</a:t>
            </a:r>
            <a:r>
              <a:rPr lang="en-US" baseline="-25000" dirty="0"/>
              <a:t>1</a:t>
            </a:r>
            <a:r>
              <a:rPr lang="en-US" dirty="0"/>
              <a:t>*, q</a:t>
            </a:r>
            <a:r>
              <a:rPr lang="en-US" baseline="-25000" dirty="0"/>
              <a:t>2</a:t>
            </a:r>
            <a:r>
              <a:rPr lang="en-US" dirty="0"/>
              <a:t>*) 	  </a:t>
            </a:r>
            <a:r>
              <a:rPr lang="en-US" dirty="0" smtClean="0"/>
              <a:t>q</a:t>
            </a:r>
            <a:r>
              <a:rPr lang="en-US" baseline="-25000" dirty="0" smtClean="0"/>
              <a:t>i</a:t>
            </a:r>
            <a:r>
              <a:rPr lang="en-US" dirty="0"/>
              <a:t>* = [</a:t>
            </a:r>
            <a:r>
              <a:rPr lang="en-US" dirty="0">
                <a:latin typeface="Symbol" pitchFamily="18" charset="2"/>
              </a:rPr>
              <a:t>a </a:t>
            </a:r>
            <a:r>
              <a:rPr lang="en-US" dirty="0"/>
              <a:t>– c]/3, </a:t>
            </a:r>
            <a:r>
              <a:rPr lang="en-US" dirty="0" err="1"/>
              <a:t>i</a:t>
            </a:r>
            <a:r>
              <a:rPr lang="en-US" dirty="0" smtClean="0"/>
              <a:t> = 1,2</a:t>
            </a:r>
            <a:r>
              <a:rPr lang="en-US" dirty="0"/>
              <a:t>.</a:t>
            </a:r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3009900" y="403066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Text Box 18"/>
          <p:cNvSpPr txBox="1">
            <a:spLocks noChangeArrowheads="1"/>
          </p:cNvSpPr>
          <p:nvPr/>
        </p:nvSpPr>
        <p:spPr bwMode="auto">
          <a:xfrm>
            <a:off x="4556125" y="1438275"/>
            <a:ext cx="37577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/>
              <a:t>With n = 2, 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dirty="0"/>
              <a:t>b</a:t>
            </a:r>
            <a:r>
              <a:rPr lang="en-US" baseline="-25000" dirty="0"/>
              <a:t>1</a:t>
            </a:r>
            <a:r>
              <a:rPr lang="en-US" dirty="0"/>
              <a:t>(q</a:t>
            </a:r>
            <a:r>
              <a:rPr lang="en-US" baseline="-25000" dirty="0"/>
              <a:t>2</a:t>
            </a:r>
            <a:r>
              <a:rPr lang="en-US" dirty="0"/>
              <a:t>) = [</a:t>
            </a:r>
            <a:r>
              <a:rPr lang="en-US" dirty="0">
                <a:latin typeface="Symbol" pitchFamily="18" charset="2"/>
              </a:rPr>
              <a:t>a</a:t>
            </a:r>
            <a:r>
              <a:rPr lang="en-US" dirty="0"/>
              <a:t> – q</a:t>
            </a:r>
            <a:r>
              <a:rPr lang="en-US" baseline="-25000" dirty="0"/>
              <a:t>2</a:t>
            </a:r>
            <a:r>
              <a:rPr lang="en-US" dirty="0"/>
              <a:t>– c]/2.</a:t>
            </a:r>
          </a:p>
          <a:p>
            <a:pPr algn="l"/>
            <a:r>
              <a:rPr lang="en-US" dirty="0"/>
              <a:t>b</a:t>
            </a:r>
            <a:r>
              <a:rPr lang="en-US" baseline="-25000" dirty="0"/>
              <a:t>2</a:t>
            </a:r>
            <a:r>
              <a:rPr lang="en-US" dirty="0"/>
              <a:t>(q</a:t>
            </a:r>
            <a:r>
              <a:rPr lang="en-US" baseline="-25000" dirty="0"/>
              <a:t>1</a:t>
            </a:r>
            <a:r>
              <a:rPr lang="en-US" dirty="0"/>
              <a:t>) = [</a:t>
            </a:r>
            <a:r>
              <a:rPr lang="en-US" dirty="0">
                <a:latin typeface="Symbol" pitchFamily="18" charset="2"/>
              </a:rPr>
              <a:t>a</a:t>
            </a:r>
            <a:r>
              <a:rPr lang="en-US" dirty="0"/>
              <a:t> – q</a:t>
            </a:r>
            <a:r>
              <a:rPr lang="en-US" baseline="-25000" dirty="0"/>
              <a:t>1</a:t>
            </a:r>
            <a:r>
              <a:rPr lang="en-US" dirty="0"/>
              <a:t>– c]/2.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33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9" name="Rectangle 13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chemeClr val="tx2"/>
                </a:solidFill>
                <a:cs typeface="Arial" pitchFamily="34" charset="0"/>
              </a:rPr>
              <a:t>Bertrand Competition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457200" y="16303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Unlike </a:t>
            </a:r>
            <a:r>
              <a:rPr lang="en-US" sz="2800" dirty="0" err="1">
                <a:cs typeface="Arial" pitchFamily="34" charset="0"/>
              </a:rPr>
              <a:t>Cournot</a:t>
            </a:r>
            <a:r>
              <a:rPr lang="en-US" sz="2800" dirty="0">
                <a:cs typeface="Arial" pitchFamily="34" charset="0"/>
              </a:rPr>
              <a:t> competition, firms compete in prices.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The demand function is denoted by D,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>
                <a:cs typeface="Arial" pitchFamily="34" charset="0"/>
              </a:rPr>
              <a:t>	if the good is available at the price </a:t>
            </a:r>
            <a:r>
              <a:rPr lang="en-US" sz="2800" dirty="0" smtClean="0">
                <a:cs typeface="Arial" pitchFamily="34" charset="0"/>
              </a:rPr>
              <a:t>p, </a:t>
            </a:r>
            <a:r>
              <a:rPr lang="en-US" sz="2800" dirty="0">
                <a:cs typeface="Arial" pitchFamily="34" charset="0"/>
              </a:rPr>
              <a:t>then the total amount demanded is D(p).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cs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dirty="0">
                <a:cs typeface="Arial" pitchFamily="34" charset="0"/>
              </a:rPr>
              <a:t>The firm setting the lowest price sells to all the market.</a:t>
            </a:r>
            <a:endParaRPr lang="en-US" dirty="0">
              <a:cs typeface="Arial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34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Linear Costs and Demand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effectLst/>
              </a:rPr>
              <a:t>C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(q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= </a:t>
            </a:r>
            <a:r>
              <a:rPr lang="en-US" sz="2800" dirty="0" err="1" smtClean="0">
                <a:effectLst/>
              </a:rPr>
              <a:t>cq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=1, …, 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D(p) =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– p 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&gt; p, D(p) = 0 if </a:t>
            </a:r>
            <a:r>
              <a:rPr lang="en-US" sz="2800" dirty="0" smtClean="0">
                <a:effectLst/>
                <a:latin typeface="Symbol" pitchFamily="18" charset="2"/>
              </a:rPr>
              <a:t>a </a:t>
            </a:r>
            <a:r>
              <a:rPr lang="en-US" sz="2800" dirty="0" smtClean="0">
                <a:effectLst/>
              </a:rPr>
              <a:t>&lt; p.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Let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= min {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, j different from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}.	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The profit is: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	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(p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…,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– c)(</a:t>
            </a:r>
            <a:r>
              <a:rPr lang="en-US" sz="2800" dirty="0" smtClean="0">
                <a:effectLst/>
                <a:latin typeface="Symbol" pitchFamily="18" charset="2"/>
              </a:rPr>
              <a:t>a</a:t>
            </a:r>
            <a:r>
              <a:rPr lang="en-US" sz="2800" dirty="0" smtClean="0">
                <a:effectLst/>
              </a:rPr>
              <a:t> -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 		  if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(p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– c)(</a:t>
            </a:r>
            <a:r>
              <a:rPr lang="en-US" sz="2800" dirty="0" smtClean="0">
                <a:effectLst/>
                <a:latin typeface="Symbol" pitchFamily="18" charset="2"/>
              </a:rPr>
              <a:t>a</a:t>
            </a:r>
            <a:r>
              <a:rPr lang="en-US" sz="2800" dirty="0" smtClean="0">
                <a:effectLst/>
              </a:rPr>
              <a:t> -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)/|{k :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k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=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}|  if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=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800" dirty="0" smtClean="0">
                <a:effectLst/>
              </a:rPr>
              <a:t>	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0 					  if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35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3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Best-Response Correspondence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>
                <a:effectLst/>
              </a:rPr>
              <a:t>Suppose that there only two firms, so that </a:t>
            </a:r>
            <a:r>
              <a:rPr lang="en-US" sz="2800" u="sng" dirty="0" smtClean="0">
                <a:effectLst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=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/>
            <a:r>
              <a:rPr lang="en-US" sz="2800" dirty="0" smtClean="0">
                <a:effectLst/>
              </a:rPr>
              <a:t>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&lt; c, then 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&lt; 0 for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	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0 for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 </a:t>
            </a:r>
            <a:r>
              <a:rPr lang="en-US" sz="2800" dirty="0" smtClean="0">
                <a:effectLst/>
              </a:rPr>
              <a:t>: 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: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&gt;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}.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906463" y="3149600"/>
            <a:ext cx="0" cy="289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685800" y="4826000"/>
            <a:ext cx="441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1058863" y="3543300"/>
            <a:ext cx="3741737" cy="2654300"/>
          </a:xfrm>
          <a:custGeom>
            <a:avLst/>
            <a:gdLst>
              <a:gd name="T0" fmla="*/ 0 w 1488"/>
              <a:gd name="T1" fmla="*/ 2654300 h 1672"/>
              <a:gd name="T2" fmla="*/ 1207012 w 1488"/>
              <a:gd name="T3" fmla="*/ 368300 h 1672"/>
              <a:gd name="T4" fmla="*/ 2655427 w 1488"/>
              <a:gd name="T5" fmla="*/ 444500 h 1672"/>
              <a:gd name="T6" fmla="*/ 3741737 w 1488"/>
              <a:gd name="T7" fmla="*/ 2654300 h 1672"/>
              <a:gd name="T8" fmla="*/ 0 60000 65536"/>
              <a:gd name="T9" fmla="*/ 0 60000 65536"/>
              <a:gd name="T10" fmla="*/ 0 60000 65536"/>
              <a:gd name="T11" fmla="*/ 0 60000 65536"/>
              <a:gd name="T12" fmla="*/ 0 w 1488"/>
              <a:gd name="T13" fmla="*/ 0 h 1672"/>
              <a:gd name="T14" fmla="*/ 1488 w 1488"/>
              <a:gd name="T15" fmla="*/ 1672 h 1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8" h="1672">
                <a:moveTo>
                  <a:pt x="0" y="1672"/>
                </a:moveTo>
                <a:cubicBezTo>
                  <a:pt x="152" y="1068"/>
                  <a:pt x="304" y="464"/>
                  <a:pt x="480" y="232"/>
                </a:cubicBezTo>
                <a:cubicBezTo>
                  <a:pt x="656" y="0"/>
                  <a:pt x="888" y="40"/>
                  <a:pt x="1056" y="280"/>
                </a:cubicBezTo>
                <a:cubicBezTo>
                  <a:pt x="1224" y="520"/>
                  <a:pt x="1424" y="1440"/>
                  <a:pt x="1488" y="1672"/>
                </a:cubicBezTo>
              </a:path>
            </a:pathLst>
          </a:custGeom>
          <a:noFill/>
          <a:ln w="12700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3" name="Freeform 7"/>
          <p:cNvSpPr>
            <a:spLocks/>
          </p:cNvSpPr>
          <p:nvPr/>
        </p:nvSpPr>
        <p:spPr bwMode="auto">
          <a:xfrm>
            <a:off x="1058863" y="5435600"/>
            <a:ext cx="312737" cy="762000"/>
          </a:xfrm>
          <a:custGeom>
            <a:avLst/>
            <a:gdLst>
              <a:gd name="T0" fmla="*/ 0 w 120"/>
              <a:gd name="T1" fmla="*/ 762000 h 480"/>
              <a:gd name="T2" fmla="*/ 312737 w 120"/>
              <a:gd name="T3" fmla="*/ 0 h 480"/>
              <a:gd name="T4" fmla="*/ 0 60000 65536"/>
              <a:gd name="T5" fmla="*/ 0 60000 65536"/>
              <a:gd name="T6" fmla="*/ 0 w 120"/>
              <a:gd name="T7" fmla="*/ 0 h 480"/>
              <a:gd name="T8" fmla="*/ 120 w 120"/>
              <a:gd name="T9" fmla="*/ 480 h 4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" h="480">
                <a:moveTo>
                  <a:pt x="0" y="480"/>
                </a:moveTo>
                <a:cubicBezTo>
                  <a:pt x="48" y="280"/>
                  <a:pt x="96" y="80"/>
                  <a:pt x="12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371600" y="4826000"/>
            <a:ext cx="358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1346200" y="5054600"/>
            <a:ext cx="76200" cy="76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04800" y="29718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  <a:r>
              <a:rPr lang="en-US" baseline="-25000"/>
              <a:t>i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4953000" y="46736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i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1066800" y="42164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j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338263" y="4673600"/>
            <a:ext cx="5572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c</a:t>
            </a:r>
          </a:p>
        </p:txBody>
      </p:sp>
      <p:sp>
        <p:nvSpPr>
          <p:cNvPr id="14350" name="Oval 15"/>
          <p:cNvSpPr>
            <a:spLocks noChangeArrowheads="1"/>
          </p:cNvSpPr>
          <p:nvPr/>
        </p:nvSpPr>
        <p:spPr bwMode="auto">
          <a:xfrm>
            <a:off x="1320800" y="5283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51" name="Line 16"/>
          <p:cNvSpPr>
            <a:spLocks noChangeShapeType="1"/>
          </p:cNvSpPr>
          <p:nvPr/>
        </p:nvSpPr>
        <p:spPr bwMode="auto">
          <a:xfrm>
            <a:off x="2971800" y="3657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52" name="Rectangle 17"/>
          <p:cNvSpPr>
            <a:spLocks noChangeArrowheads="1"/>
          </p:cNvSpPr>
          <p:nvPr/>
        </p:nvSpPr>
        <p:spPr bwMode="auto">
          <a:xfrm>
            <a:off x="2746375" y="4724400"/>
            <a:ext cx="598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30000"/>
              <a:t>m</a:t>
            </a:r>
            <a:endParaRPr lang="en-US" baseline="-25000"/>
          </a:p>
        </p:txBody>
      </p:sp>
      <p:sp>
        <p:nvSpPr>
          <p:cNvPr id="17" name="Oval 40"/>
          <p:cNvSpPr>
            <a:spLocks noChangeArrowheads="1"/>
          </p:cNvSpPr>
          <p:nvPr/>
        </p:nvSpPr>
        <p:spPr bwMode="auto">
          <a:xfrm>
            <a:off x="1303789" y="4749567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36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57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= c, then 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&lt; 0 for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  <a:latin typeface="Symbol" pitchFamily="18" charset="2"/>
              </a:rPr>
              <a:t>	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0 for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u="sng" dirty="0" smtClean="0">
                <a:effectLst/>
              </a:rPr>
              <a:t>&gt;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: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: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u="sng" dirty="0" smtClean="0">
                <a:effectLst/>
              </a:rPr>
              <a:t>&gt;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}.</a:t>
            </a:r>
          </a:p>
          <a:p>
            <a:pPr eaLnBrk="1" hangingPunct="1"/>
            <a:r>
              <a:rPr lang="en-US" sz="2800" dirty="0" smtClean="0">
                <a:effectLst/>
              </a:rPr>
              <a:t>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 &gt; 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, then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}.</a:t>
            </a:r>
          </a:p>
        </p:txBody>
      </p:sp>
      <p:sp>
        <p:nvSpPr>
          <p:cNvPr id="15363" name="Line 4"/>
          <p:cNvSpPr>
            <a:spLocks noChangeShapeType="1"/>
          </p:cNvSpPr>
          <p:nvPr/>
        </p:nvSpPr>
        <p:spPr bwMode="auto">
          <a:xfrm flipV="1">
            <a:off x="525463" y="2540000"/>
            <a:ext cx="0" cy="289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 flipV="1">
            <a:off x="304800" y="4216400"/>
            <a:ext cx="3568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65" name="Freeform 6"/>
          <p:cNvSpPr>
            <a:spLocks/>
          </p:cNvSpPr>
          <p:nvPr/>
        </p:nvSpPr>
        <p:spPr bwMode="auto">
          <a:xfrm>
            <a:off x="600075" y="2971800"/>
            <a:ext cx="2841625" cy="2654300"/>
          </a:xfrm>
          <a:custGeom>
            <a:avLst/>
            <a:gdLst>
              <a:gd name="T0" fmla="*/ 0 w 1488"/>
              <a:gd name="T1" fmla="*/ 2654300 h 1672"/>
              <a:gd name="T2" fmla="*/ 916653 w 1488"/>
              <a:gd name="T3" fmla="*/ 368300 h 1672"/>
              <a:gd name="T4" fmla="*/ 2016637 w 1488"/>
              <a:gd name="T5" fmla="*/ 444500 h 1672"/>
              <a:gd name="T6" fmla="*/ 2841625 w 1488"/>
              <a:gd name="T7" fmla="*/ 2654300 h 1672"/>
              <a:gd name="T8" fmla="*/ 0 60000 65536"/>
              <a:gd name="T9" fmla="*/ 0 60000 65536"/>
              <a:gd name="T10" fmla="*/ 0 60000 65536"/>
              <a:gd name="T11" fmla="*/ 0 60000 65536"/>
              <a:gd name="T12" fmla="*/ 0 w 1488"/>
              <a:gd name="T13" fmla="*/ 0 h 1672"/>
              <a:gd name="T14" fmla="*/ 1488 w 1488"/>
              <a:gd name="T15" fmla="*/ 1672 h 1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8" h="1672">
                <a:moveTo>
                  <a:pt x="0" y="1672"/>
                </a:moveTo>
                <a:cubicBezTo>
                  <a:pt x="152" y="1068"/>
                  <a:pt x="304" y="464"/>
                  <a:pt x="480" y="232"/>
                </a:cubicBezTo>
                <a:cubicBezTo>
                  <a:pt x="656" y="0"/>
                  <a:pt x="888" y="40"/>
                  <a:pt x="1056" y="280"/>
                </a:cubicBezTo>
                <a:cubicBezTo>
                  <a:pt x="1224" y="520"/>
                  <a:pt x="1424" y="1440"/>
                  <a:pt x="1488" y="1672"/>
                </a:cubicBezTo>
              </a:path>
            </a:pathLst>
          </a:custGeom>
          <a:noFill/>
          <a:ln w="12700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66" name="Freeform 7"/>
          <p:cNvSpPr>
            <a:spLocks/>
          </p:cNvSpPr>
          <p:nvPr/>
        </p:nvSpPr>
        <p:spPr bwMode="auto">
          <a:xfrm>
            <a:off x="609600" y="4216400"/>
            <a:ext cx="431800" cy="1422400"/>
          </a:xfrm>
          <a:custGeom>
            <a:avLst/>
            <a:gdLst>
              <a:gd name="T0" fmla="*/ 0 w 120"/>
              <a:gd name="T1" fmla="*/ 1422400 h 480"/>
              <a:gd name="T2" fmla="*/ 431800 w 120"/>
              <a:gd name="T3" fmla="*/ 0 h 480"/>
              <a:gd name="T4" fmla="*/ 0 60000 65536"/>
              <a:gd name="T5" fmla="*/ 0 60000 65536"/>
              <a:gd name="T6" fmla="*/ 0 w 120"/>
              <a:gd name="T7" fmla="*/ 0 h 480"/>
              <a:gd name="T8" fmla="*/ 120 w 120"/>
              <a:gd name="T9" fmla="*/ 480 h 4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" h="480">
                <a:moveTo>
                  <a:pt x="0" y="480"/>
                </a:moveTo>
                <a:cubicBezTo>
                  <a:pt x="48" y="280"/>
                  <a:pt x="96" y="80"/>
                  <a:pt x="12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 flipV="1">
            <a:off x="1003300" y="42164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65088" y="2362200"/>
            <a:ext cx="4683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  <a:r>
              <a:rPr lang="en-US" baseline="-25000"/>
              <a:t>i</a:t>
            </a:r>
          </a:p>
        </p:txBody>
      </p:sp>
      <p:sp>
        <p:nvSpPr>
          <p:cNvPr id="15369" name="Rectangle 12"/>
          <p:cNvSpPr>
            <a:spLocks noChangeArrowheads="1"/>
          </p:cNvSpPr>
          <p:nvPr/>
        </p:nvSpPr>
        <p:spPr bwMode="auto">
          <a:xfrm>
            <a:off x="533400" y="3530600"/>
            <a:ext cx="757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 p</a:t>
            </a:r>
            <a:r>
              <a:rPr lang="en-US" baseline="-25000"/>
              <a:t>j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728663" y="4064000"/>
            <a:ext cx="5572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c</a:t>
            </a:r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2019300" y="3098800"/>
            <a:ext cx="0" cy="11049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72" name="Rectangle 15"/>
          <p:cNvSpPr>
            <a:spLocks noChangeArrowheads="1"/>
          </p:cNvSpPr>
          <p:nvPr/>
        </p:nvSpPr>
        <p:spPr bwMode="auto">
          <a:xfrm>
            <a:off x="1839913" y="4114800"/>
            <a:ext cx="598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30000"/>
              <a:t>m</a:t>
            </a:r>
            <a:endParaRPr lang="en-US" baseline="-25000"/>
          </a:p>
        </p:txBody>
      </p:sp>
      <p:sp>
        <p:nvSpPr>
          <p:cNvPr id="15373" name="Rectangle 27"/>
          <p:cNvSpPr>
            <a:spLocks noChangeArrowheads="1"/>
          </p:cNvSpPr>
          <p:nvPr/>
        </p:nvSpPr>
        <p:spPr bwMode="auto">
          <a:xfrm>
            <a:off x="3200400" y="4191000"/>
            <a:ext cx="757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 p</a:t>
            </a:r>
            <a:r>
              <a:rPr lang="en-US" baseline="-25000"/>
              <a:t>i</a:t>
            </a:r>
          </a:p>
        </p:txBody>
      </p:sp>
      <p:sp>
        <p:nvSpPr>
          <p:cNvPr id="15374" name="Line 28"/>
          <p:cNvSpPr>
            <a:spLocks noChangeShapeType="1"/>
          </p:cNvSpPr>
          <p:nvPr/>
        </p:nvSpPr>
        <p:spPr bwMode="auto">
          <a:xfrm flipV="1">
            <a:off x="4956175" y="2540000"/>
            <a:ext cx="0" cy="289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75" name="Line 29"/>
          <p:cNvSpPr>
            <a:spLocks noChangeShapeType="1"/>
          </p:cNvSpPr>
          <p:nvPr/>
        </p:nvSpPr>
        <p:spPr bwMode="auto">
          <a:xfrm flipV="1">
            <a:off x="4724400" y="4191000"/>
            <a:ext cx="36957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76" name="Freeform 30"/>
          <p:cNvSpPr>
            <a:spLocks/>
          </p:cNvSpPr>
          <p:nvPr/>
        </p:nvSpPr>
        <p:spPr bwMode="auto">
          <a:xfrm>
            <a:off x="5041900" y="2959100"/>
            <a:ext cx="2841625" cy="2654300"/>
          </a:xfrm>
          <a:custGeom>
            <a:avLst/>
            <a:gdLst>
              <a:gd name="T0" fmla="*/ 0 w 1488"/>
              <a:gd name="T1" fmla="*/ 2654300 h 1672"/>
              <a:gd name="T2" fmla="*/ 916653 w 1488"/>
              <a:gd name="T3" fmla="*/ 368300 h 1672"/>
              <a:gd name="T4" fmla="*/ 2016637 w 1488"/>
              <a:gd name="T5" fmla="*/ 444500 h 1672"/>
              <a:gd name="T6" fmla="*/ 2841625 w 1488"/>
              <a:gd name="T7" fmla="*/ 2654300 h 1672"/>
              <a:gd name="T8" fmla="*/ 0 60000 65536"/>
              <a:gd name="T9" fmla="*/ 0 60000 65536"/>
              <a:gd name="T10" fmla="*/ 0 60000 65536"/>
              <a:gd name="T11" fmla="*/ 0 60000 65536"/>
              <a:gd name="T12" fmla="*/ 0 w 1488"/>
              <a:gd name="T13" fmla="*/ 0 h 1672"/>
              <a:gd name="T14" fmla="*/ 1488 w 1488"/>
              <a:gd name="T15" fmla="*/ 1672 h 1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8" h="1672">
                <a:moveTo>
                  <a:pt x="0" y="1672"/>
                </a:moveTo>
                <a:cubicBezTo>
                  <a:pt x="152" y="1068"/>
                  <a:pt x="304" y="464"/>
                  <a:pt x="480" y="232"/>
                </a:cubicBezTo>
                <a:cubicBezTo>
                  <a:pt x="656" y="0"/>
                  <a:pt x="888" y="40"/>
                  <a:pt x="1056" y="280"/>
                </a:cubicBezTo>
                <a:cubicBezTo>
                  <a:pt x="1224" y="520"/>
                  <a:pt x="1424" y="1440"/>
                  <a:pt x="1488" y="1672"/>
                </a:cubicBezTo>
              </a:path>
            </a:pathLst>
          </a:custGeom>
          <a:noFill/>
          <a:ln w="12700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77" name="Freeform 31"/>
          <p:cNvSpPr>
            <a:spLocks/>
          </p:cNvSpPr>
          <p:nvPr/>
        </p:nvSpPr>
        <p:spPr bwMode="auto">
          <a:xfrm>
            <a:off x="5040313" y="3090863"/>
            <a:ext cx="2122487" cy="2547937"/>
          </a:xfrm>
          <a:custGeom>
            <a:avLst/>
            <a:gdLst>
              <a:gd name="T0" fmla="*/ 0 w 1337"/>
              <a:gd name="T1" fmla="*/ 2547937 h 1605"/>
              <a:gd name="T2" fmla="*/ 471487 w 1337"/>
              <a:gd name="T3" fmla="*/ 1062037 h 1605"/>
              <a:gd name="T4" fmla="*/ 750887 w 1337"/>
              <a:gd name="T5" fmla="*/ 465137 h 1605"/>
              <a:gd name="T6" fmla="*/ 1030287 w 1337"/>
              <a:gd name="T7" fmla="*/ 134937 h 1605"/>
              <a:gd name="T8" fmla="*/ 1385887 w 1337"/>
              <a:gd name="T9" fmla="*/ 7937 h 1605"/>
              <a:gd name="T10" fmla="*/ 1728787 w 1337"/>
              <a:gd name="T11" fmla="*/ 84137 h 1605"/>
              <a:gd name="T12" fmla="*/ 1931987 w 1337"/>
              <a:gd name="T13" fmla="*/ 249237 h 1605"/>
              <a:gd name="T14" fmla="*/ 2122487 w 1337"/>
              <a:gd name="T15" fmla="*/ 452437 h 16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37"/>
              <a:gd name="T25" fmla="*/ 0 h 1605"/>
              <a:gd name="T26" fmla="*/ 1337 w 1337"/>
              <a:gd name="T27" fmla="*/ 1605 h 16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37" h="1605">
                <a:moveTo>
                  <a:pt x="0" y="1605"/>
                </a:moveTo>
                <a:cubicBezTo>
                  <a:pt x="49" y="1449"/>
                  <a:pt x="218" y="888"/>
                  <a:pt x="297" y="669"/>
                </a:cubicBezTo>
                <a:cubicBezTo>
                  <a:pt x="376" y="450"/>
                  <a:pt x="414" y="390"/>
                  <a:pt x="473" y="293"/>
                </a:cubicBezTo>
                <a:cubicBezTo>
                  <a:pt x="532" y="196"/>
                  <a:pt x="582" y="133"/>
                  <a:pt x="649" y="85"/>
                </a:cubicBezTo>
                <a:cubicBezTo>
                  <a:pt x="716" y="37"/>
                  <a:pt x="800" y="10"/>
                  <a:pt x="873" y="5"/>
                </a:cubicBezTo>
                <a:cubicBezTo>
                  <a:pt x="946" y="0"/>
                  <a:pt x="1032" y="28"/>
                  <a:pt x="1089" y="53"/>
                </a:cubicBezTo>
                <a:cubicBezTo>
                  <a:pt x="1146" y="78"/>
                  <a:pt x="1176" y="118"/>
                  <a:pt x="1217" y="157"/>
                </a:cubicBezTo>
                <a:cubicBezTo>
                  <a:pt x="1258" y="196"/>
                  <a:pt x="1312" y="258"/>
                  <a:pt x="1337" y="28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78" name="Rectangle 33"/>
          <p:cNvSpPr>
            <a:spLocks noChangeArrowheads="1"/>
          </p:cNvSpPr>
          <p:nvPr/>
        </p:nvSpPr>
        <p:spPr bwMode="auto">
          <a:xfrm>
            <a:off x="4495800" y="23622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  <a:r>
              <a:rPr lang="en-US" baseline="-25000"/>
              <a:t>i</a:t>
            </a:r>
          </a:p>
        </p:txBody>
      </p:sp>
      <p:sp>
        <p:nvSpPr>
          <p:cNvPr id="15379" name="Rectangle 34"/>
          <p:cNvSpPr>
            <a:spLocks noChangeArrowheads="1"/>
          </p:cNvSpPr>
          <p:nvPr/>
        </p:nvSpPr>
        <p:spPr bwMode="auto">
          <a:xfrm>
            <a:off x="7112000" y="4144963"/>
            <a:ext cx="452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j</a:t>
            </a:r>
          </a:p>
        </p:txBody>
      </p:sp>
      <p:sp>
        <p:nvSpPr>
          <p:cNvPr id="15380" name="Text Box 35"/>
          <p:cNvSpPr txBox="1">
            <a:spLocks noChangeArrowheads="1"/>
          </p:cNvSpPr>
          <p:nvPr/>
        </p:nvSpPr>
        <p:spPr bwMode="auto">
          <a:xfrm>
            <a:off x="5159375" y="4064000"/>
            <a:ext cx="557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c</a:t>
            </a:r>
          </a:p>
        </p:txBody>
      </p:sp>
      <p:sp>
        <p:nvSpPr>
          <p:cNvPr id="15381" name="Line 36"/>
          <p:cNvSpPr>
            <a:spLocks noChangeShapeType="1"/>
          </p:cNvSpPr>
          <p:nvPr/>
        </p:nvSpPr>
        <p:spPr bwMode="auto">
          <a:xfrm>
            <a:off x="6450013" y="3098800"/>
            <a:ext cx="0" cy="11049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82" name="Rectangle 37"/>
          <p:cNvSpPr>
            <a:spLocks noChangeArrowheads="1"/>
          </p:cNvSpPr>
          <p:nvPr/>
        </p:nvSpPr>
        <p:spPr bwMode="auto">
          <a:xfrm>
            <a:off x="6270625" y="4114800"/>
            <a:ext cx="598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30000"/>
              <a:t>m</a:t>
            </a:r>
            <a:endParaRPr lang="en-US" baseline="-25000"/>
          </a:p>
        </p:txBody>
      </p:sp>
      <p:sp>
        <p:nvSpPr>
          <p:cNvPr id="15383" name="Rectangle 38"/>
          <p:cNvSpPr>
            <a:spLocks noChangeArrowheads="1"/>
          </p:cNvSpPr>
          <p:nvPr/>
        </p:nvSpPr>
        <p:spPr bwMode="auto">
          <a:xfrm>
            <a:off x="7631113" y="4191000"/>
            <a:ext cx="757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 p</a:t>
            </a:r>
            <a:r>
              <a:rPr lang="en-US" baseline="-25000"/>
              <a:t>i</a:t>
            </a:r>
          </a:p>
        </p:txBody>
      </p:sp>
      <p:sp>
        <p:nvSpPr>
          <p:cNvPr id="15384" name="Line 39"/>
          <p:cNvSpPr>
            <a:spLocks noChangeShapeType="1"/>
          </p:cNvSpPr>
          <p:nvPr/>
        </p:nvSpPr>
        <p:spPr bwMode="auto">
          <a:xfrm flipV="1">
            <a:off x="7239000" y="41910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385" name="Oval 40"/>
          <p:cNvSpPr>
            <a:spLocks noChangeArrowheads="1"/>
          </p:cNvSpPr>
          <p:nvPr/>
        </p:nvSpPr>
        <p:spPr bwMode="auto">
          <a:xfrm>
            <a:off x="7162800" y="41148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386" name="Oval 41"/>
          <p:cNvSpPr>
            <a:spLocks noChangeArrowheads="1"/>
          </p:cNvSpPr>
          <p:nvPr/>
        </p:nvSpPr>
        <p:spPr bwMode="auto">
          <a:xfrm>
            <a:off x="7162800" y="3835400"/>
            <a:ext cx="76200" cy="76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40"/>
          <p:cNvSpPr>
            <a:spLocks noChangeArrowheads="1"/>
          </p:cNvSpPr>
          <p:nvPr/>
        </p:nvSpPr>
        <p:spPr bwMode="auto">
          <a:xfrm>
            <a:off x="7086600" y="3505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37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85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If c &lt;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 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 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 then </a:t>
            </a:r>
            <a:r>
              <a:rPr lang="en-US" sz="2800" dirty="0" smtClean="0">
                <a:effectLst/>
                <a:latin typeface="Symbol" pitchFamily="18" charset="2"/>
              </a:rPr>
              <a:t>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increases in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, but discontinuously drops at p</a:t>
            </a:r>
            <a:r>
              <a:rPr lang="en-US" sz="2800" baseline="-25000" dirty="0" smtClean="0">
                <a:effectLst/>
              </a:rPr>
              <a:t>i  </a:t>
            </a:r>
            <a:r>
              <a:rPr lang="en-US" sz="2800" dirty="0" smtClean="0">
                <a:effectLst/>
              </a:rPr>
              <a:t>=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. So,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</a:t>
            </a:r>
            <a:r>
              <a:rPr lang="en-US" sz="2800" dirty="0" smtClean="0">
                <a:effectLst/>
                <a:latin typeface="Symbol" pitchFamily="18" charset="2"/>
              </a:rPr>
              <a:t>f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The best response correspondence is empty.</a:t>
            </a:r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906463" y="2540000"/>
            <a:ext cx="0" cy="289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685800" y="4216400"/>
            <a:ext cx="441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>
            <a:off x="1058863" y="2933700"/>
            <a:ext cx="3741737" cy="2654300"/>
          </a:xfrm>
          <a:custGeom>
            <a:avLst/>
            <a:gdLst>
              <a:gd name="T0" fmla="*/ 0 w 1488"/>
              <a:gd name="T1" fmla="*/ 2654300 h 1672"/>
              <a:gd name="T2" fmla="*/ 1207012 w 1488"/>
              <a:gd name="T3" fmla="*/ 368300 h 1672"/>
              <a:gd name="T4" fmla="*/ 2655427 w 1488"/>
              <a:gd name="T5" fmla="*/ 444500 h 1672"/>
              <a:gd name="T6" fmla="*/ 3741737 w 1488"/>
              <a:gd name="T7" fmla="*/ 2654300 h 1672"/>
              <a:gd name="T8" fmla="*/ 0 60000 65536"/>
              <a:gd name="T9" fmla="*/ 0 60000 65536"/>
              <a:gd name="T10" fmla="*/ 0 60000 65536"/>
              <a:gd name="T11" fmla="*/ 0 60000 65536"/>
              <a:gd name="T12" fmla="*/ 0 w 1488"/>
              <a:gd name="T13" fmla="*/ 0 h 1672"/>
              <a:gd name="T14" fmla="*/ 1488 w 1488"/>
              <a:gd name="T15" fmla="*/ 1672 h 1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8" h="1672">
                <a:moveTo>
                  <a:pt x="0" y="1672"/>
                </a:moveTo>
                <a:cubicBezTo>
                  <a:pt x="152" y="1068"/>
                  <a:pt x="304" y="464"/>
                  <a:pt x="480" y="232"/>
                </a:cubicBezTo>
                <a:cubicBezTo>
                  <a:pt x="656" y="0"/>
                  <a:pt x="888" y="40"/>
                  <a:pt x="1056" y="280"/>
                </a:cubicBezTo>
                <a:cubicBezTo>
                  <a:pt x="1224" y="520"/>
                  <a:pt x="1424" y="1440"/>
                  <a:pt x="1488" y="1672"/>
                </a:cubicBezTo>
              </a:path>
            </a:pathLst>
          </a:custGeom>
          <a:noFill/>
          <a:ln w="12700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1058863" y="3162300"/>
            <a:ext cx="1417637" cy="2425700"/>
          </a:xfrm>
          <a:custGeom>
            <a:avLst/>
            <a:gdLst>
              <a:gd name="T0" fmla="*/ 0 w 893"/>
              <a:gd name="T1" fmla="*/ 2425700 h 1528"/>
              <a:gd name="T2" fmla="*/ 452437 w 893"/>
              <a:gd name="T3" fmla="*/ 1346200 h 1528"/>
              <a:gd name="T4" fmla="*/ 947737 w 893"/>
              <a:gd name="T5" fmla="*/ 393700 h 1528"/>
              <a:gd name="T6" fmla="*/ 1417637 w 893"/>
              <a:gd name="T7" fmla="*/ 0 h 1528"/>
              <a:gd name="T8" fmla="*/ 0 60000 65536"/>
              <a:gd name="T9" fmla="*/ 0 60000 65536"/>
              <a:gd name="T10" fmla="*/ 0 60000 65536"/>
              <a:gd name="T11" fmla="*/ 0 60000 65536"/>
              <a:gd name="T12" fmla="*/ 0 w 893"/>
              <a:gd name="T13" fmla="*/ 0 h 1528"/>
              <a:gd name="T14" fmla="*/ 893 w 893"/>
              <a:gd name="T15" fmla="*/ 1528 h 1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3" h="1528">
                <a:moveTo>
                  <a:pt x="0" y="1528"/>
                </a:moveTo>
                <a:cubicBezTo>
                  <a:pt x="47" y="1415"/>
                  <a:pt x="186" y="1061"/>
                  <a:pt x="285" y="848"/>
                </a:cubicBezTo>
                <a:cubicBezTo>
                  <a:pt x="384" y="635"/>
                  <a:pt x="496" y="389"/>
                  <a:pt x="597" y="248"/>
                </a:cubicBezTo>
                <a:cubicBezTo>
                  <a:pt x="698" y="107"/>
                  <a:pt x="831" y="52"/>
                  <a:pt x="893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2514600" y="4216400"/>
            <a:ext cx="2438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04800" y="23622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  <a:r>
              <a:rPr lang="en-US" baseline="-25000"/>
              <a:t>i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953000" y="40640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i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209800" y="3530600"/>
            <a:ext cx="757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  p</a:t>
            </a:r>
            <a:r>
              <a:rPr lang="en-US" baseline="-25000"/>
              <a:t>j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1338263" y="4064000"/>
            <a:ext cx="5572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c</a:t>
            </a:r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2514600" y="3149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7" name="Oval 13"/>
          <p:cNvSpPr>
            <a:spLocks noChangeArrowheads="1"/>
          </p:cNvSpPr>
          <p:nvPr/>
        </p:nvSpPr>
        <p:spPr bwMode="auto">
          <a:xfrm>
            <a:off x="2489200" y="36449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98" name="Oval 14"/>
          <p:cNvSpPr>
            <a:spLocks noChangeArrowheads="1"/>
          </p:cNvSpPr>
          <p:nvPr/>
        </p:nvSpPr>
        <p:spPr bwMode="auto">
          <a:xfrm>
            <a:off x="2438400" y="30734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Oval 40"/>
          <p:cNvSpPr>
            <a:spLocks noChangeArrowheads="1"/>
          </p:cNvSpPr>
          <p:nvPr/>
        </p:nvSpPr>
        <p:spPr bwMode="auto">
          <a:xfrm>
            <a:off x="2438400" y="4131578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38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229600" cy="5638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In sum, the best-response correspondence is:</a:t>
            </a:r>
          </a:p>
          <a:p>
            <a:pPr eaLnBrk="1" hangingPunct="1"/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: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&gt;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}, 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&lt; c,</a:t>
            </a:r>
          </a:p>
          <a:p>
            <a:pPr eaLnBrk="1" hangingPunct="1"/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: p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</a:t>
            </a:r>
            <a:r>
              <a:rPr lang="en-US" sz="2800" u="sng" dirty="0" smtClean="0">
                <a:effectLst/>
              </a:rPr>
              <a:t>&gt;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}, 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= c,</a:t>
            </a:r>
          </a:p>
          <a:p>
            <a:pPr eaLnBrk="1" hangingPunct="1"/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</a:t>
            </a:r>
            <a:r>
              <a:rPr lang="en-US" sz="2800" dirty="0" smtClean="0">
                <a:effectLst/>
                <a:latin typeface="Symbol" pitchFamily="18" charset="2"/>
              </a:rPr>
              <a:t>f, </a:t>
            </a:r>
            <a:r>
              <a:rPr lang="en-US" sz="2800" dirty="0" smtClean="0">
                <a:effectLst/>
              </a:rPr>
              <a:t>if c &lt;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 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 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,</a:t>
            </a:r>
          </a:p>
          <a:p>
            <a:pPr eaLnBrk="1" hangingPunct="1"/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(</a:t>
            </a:r>
            <a:r>
              <a:rPr lang="en-US" sz="2800" b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) = {p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}</a:t>
            </a:r>
            <a:r>
              <a:rPr lang="en-US" sz="2800" dirty="0" smtClean="0">
                <a:effectLst/>
                <a:latin typeface="Symbol" pitchFamily="18" charset="2"/>
              </a:rPr>
              <a:t>, </a:t>
            </a:r>
            <a:r>
              <a:rPr lang="en-US" sz="2800" dirty="0" smtClean="0">
                <a:effectLst/>
              </a:rPr>
              <a:t>if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&gt; p</a:t>
            </a:r>
            <a:r>
              <a:rPr lang="en-US" sz="2800" baseline="30000" dirty="0" smtClean="0">
                <a:effectLst/>
              </a:rPr>
              <a:t>m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Nash equilibrium is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= c, for all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1,…,n.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Intuitively, selling at any price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c yields negative profit.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the lowest industry price were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&gt; c, then firm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sells to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whole industry at any price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 with c &lt;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dirty="0" err="1" smtClean="0">
                <a:effectLst/>
              </a:rPr>
              <a:t>p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In equilibrium, p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= c, for all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3000" baseline="-25000" dirty="0" smtClean="0">
              <a:effectLst/>
            </a:endParaRP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39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9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318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5. </a:t>
            </a:r>
            <a:r>
              <a:rPr lang="en-US" sz="2800" u="sng" dirty="0" smtClean="0">
                <a:effectLst/>
              </a:rPr>
              <a:t>Extensive-Form Games</a:t>
            </a:r>
            <a:r>
              <a:rPr lang="en-US" sz="2800" dirty="0" smtClean="0">
                <a:effectLst/>
              </a:rPr>
              <a:t>	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Definition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Perfection and Backward </a:t>
            </a:r>
            <a:r>
              <a:rPr lang="en-GB" sz="2800" dirty="0" smtClean="0">
                <a:effectLst/>
              </a:rPr>
              <a:t>Induction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Applications</a:t>
            </a:r>
            <a:endParaRPr lang="en-US" sz="2800" dirty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800" i="1" dirty="0" smtClean="0">
                <a:effectLst/>
              </a:rPr>
              <a:t>	Readings: Chapters 5, 6 and 7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GB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800" dirty="0" smtClean="0">
                <a:effectLst/>
              </a:rPr>
              <a:t>6. </a:t>
            </a:r>
            <a:r>
              <a:rPr lang="en-US" sz="2800" u="sng" dirty="0">
                <a:effectLst/>
              </a:rPr>
              <a:t>Extensive-Form </a:t>
            </a:r>
            <a:r>
              <a:rPr lang="en-US" sz="2800" u="sng" dirty="0" smtClean="0">
                <a:effectLst/>
              </a:rPr>
              <a:t>Games with Imperfect Information</a:t>
            </a:r>
            <a:endParaRPr lang="en-GB" sz="2800" dirty="0">
              <a:effectLst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2800" dirty="0" smtClean="0">
                <a:effectLst/>
              </a:rPr>
              <a:t>    Definition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2800" dirty="0" smtClean="0">
                <a:effectLst/>
              </a:rPr>
              <a:t>    Spence </a:t>
            </a:r>
            <a:r>
              <a:rPr lang="en-GB" sz="2800" dirty="0">
                <a:effectLst/>
              </a:rPr>
              <a:t>Signalling </a:t>
            </a:r>
            <a:r>
              <a:rPr lang="en-GB" sz="2800" dirty="0" smtClean="0">
                <a:effectLst/>
              </a:rPr>
              <a:t>Game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2800" dirty="0" smtClean="0">
                <a:effectLst/>
              </a:rPr>
              <a:t>    Crawford </a:t>
            </a:r>
            <a:r>
              <a:rPr lang="en-GB" sz="2800" dirty="0">
                <a:effectLst/>
              </a:rPr>
              <a:t>and </a:t>
            </a:r>
            <a:r>
              <a:rPr lang="en-GB" sz="2800" dirty="0" err="1">
                <a:effectLst/>
              </a:rPr>
              <a:t>Sobel</a:t>
            </a:r>
            <a:r>
              <a:rPr lang="en-GB" sz="2800" dirty="0">
                <a:effectLst/>
              </a:rPr>
              <a:t> Cheap Talk</a:t>
            </a:r>
            <a:endParaRPr lang="en-US" sz="2800" dirty="0">
              <a:effectLst/>
            </a:endParaRPr>
          </a:p>
          <a:p>
            <a:pPr>
              <a:buNone/>
              <a:defRPr/>
            </a:pPr>
            <a:r>
              <a:rPr lang="en-US" sz="2800" i="1" dirty="0" smtClean="0">
                <a:effectLst/>
              </a:rPr>
              <a:t>    Readings</a:t>
            </a:r>
            <a:r>
              <a:rPr lang="en-US" sz="2800" i="1" dirty="0">
                <a:effectLst/>
              </a:rPr>
              <a:t>: </a:t>
            </a:r>
            <a:r>
              <a:rPr lang="en-US" sz="2800" i="1" dirty="0" smtClean="0">
                <a:effectLst/>
              </a:rPr>
              <a:t>Chapter 10</a:t>
            </a:r>
            <a:endParaRPr lang="en-US" sz="2800" i="1" dirty="0">
              <a:effectLst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C97D579-CAF6-4B08-A9B6-8919C2BF5DC9}" type="slidenum">
              <a:rPr lang="en-US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Downsian</a:t>
            </a:r>
            <a:r>
              <a:rPr lang="en-US" dirty="0" smtClean="0"/>
              <a:t> Electoral Competition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The players are 2 candidates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in an election.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A strategy is a real number x, representing a policy on the left-right political ideology spectrum.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After the candidates choose policies, each citizen votes for the candidate with the policy she prefers.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The candidate who obtains the most votes wins. Candidates care only about winning.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40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1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C022C-E0E9-498D-BCA1-E40C85DDBC1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838200"/>
            <a:ext cx="8229600" cy="5029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sz="2800" kern="0" dirty="0" smtClean="0">
                <a:effectLst/>
              </a:rPr>
              <a:t>The voters are a continuum with diverse ideologies, with cumulative distribution F.</a:t>
            </a:r>
          </a:p>
          <a:p>
            <a:pPr eaLnBrk="1" hangingPunct="1"/>
            <a:endParaRPr lang="en-US" sz="2800" kern="0" dirty="0" smtClean="0">
              <a:effectLst/>
            </a:endParaRPr>
          </a:p>
          <a:p>
            <a:pPr eaLnBrk="1" hangingPunct="1"/>
            <a:r>
              <a:rPr lang="en-US" sz="2800" kern="0" dirty="0" smtClean="0">
                <a:effectLst/>
              </a:rPr>
              <a:t>For any k, a voter with ideology y is indifferent between the policies y - k and y + k.</a:t>
            </a:r>
          </a:p>
          <a:p>
            <a:pPr eaLnBrk="1" hangingPunct="1"/>
            <a:endParaRPr lang="en-US" sz="2800" kern="0" dirty="0" smtClean="0">
              <a:effectLst/>
            </a:endParaRPr>
          </a:p>
          <a:p>
            <a:pPr eaLnBrk="1" hangingPunct="1"/>
            <a:r>
              <a:rPr lang="en-US" sz="2800" kern="0" dirty="0" smtClean="0">
                <a:effectLst/>
              </a:rPr>
              <a:t>The median m is such that 1/2 of voters’ has ideologies y </a:t>
            </a:r>
            <a:r>
              <a:rPr lang="en-US" sz="2800" u="sng" kern="0" dirty="0" smtClean="0">
                <a:effectLst/>
              </a:rPr>
              <a:t>&gt;</a:t>
            </a:r>
            <a:r>
              <a:rPr lang="en-US" sz="2800" kern="0" dirty="0" smtClean="0">
                <a:effectLst/>
              </a:rPr>
              <a:t> m, and 1/2 has ideologies y </a:t>
            </a:r>
            <a:r>
              <a:rPr lang="en-US" sz="2800" u="sng" kern="0" dirty="0" smtClean="0">
                <a:effectLst/>
              </a:rPr>
              <a:t>&lt;</a:t>
            </a:r>
            <a:r>
              <a:rPr lang="en-US" sz="2800" kern="0" dirty="0" smtClean="0">
                <a:effectLst/>
              </a:rPr>
              <a:t> m. So, F (m) = 1/2.</a:t>
            </a:r>
          </a:p>
        </p:txBody>
      </p:sp>
    </p:spTree>
    <p:extLst>
      <p:ext uri="{BB962C8B-B14F-4D97-AF65-F5344CB8AC3E}">
        <p14:creationId xmlns:p14="http://schemas.microsoft.com/office/powerpoint/2010/main" val="68689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</a:rPr>
              <a:t>Fix the policy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of candidate 2 and consider 1’s choice.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effectLst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effectLst/>
              </a:rPr>
              <a:t>Suppose that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&lt; m, the case for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&gt; m is symmetric.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If candidate 1 chooses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&lt;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then she wins the votes of citizens with ideology y &lt; ½ (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). </a:t>
            </a:r>
          </a:p>
          <a:p>
            <a:pPr eaLnBrk="1" hangingPunct="1"/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Because ½ (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) &lt;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&lt; m, it follows that 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effectLst/>
              </a:rPr>
              <a:t>    F</a:t>
            </a:r>
            <a:r>
              <a:rPr lang="en-US" sz="2800" dirty="0">
                <a:effectLst/>
              </a:rPr>
              <a:t>(½ ( x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>
                <a:effectLst/>
              </a:rPr>
              <a:t> + x</a:t>
            </a:r>
            <a:r>
              <a:rPr lang="en-US" sz="2800" baseline="-25000" dirty="0">
                <a:effectLst/>
              </a:rPr>
              <a:t>2 </a:t>
            </a:r>
            <a:r>
              <a:rPr lang="en-US" sz="2800" dirty="0">
                <a:effectLst/>
              </a:rPr>
              <a:t>) ) &lt; ½, so </a:t>
            </a:r>
            <a:r>
              <a:rPr lang="en-US" sz="2800" dirty="0" smtClean="0">
                <a:effectLst/>
              </a:rPr>
              <a:t>that candidate 1 wins less than </a:t>
            </a:r>
          </a:p>
          <a:p>
            <a:pPr marL="0" indent="0" eaLnBrk="1" hangingPunct="1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½ of the votes, and loses the election.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</a:endParaRP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Best Response Functions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42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66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08037"/>
            <a:ext cx="8229600" cy="54403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</a:rPr>
              <a:t>If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&gt;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then candidate 1 wins the votes of citizens with ideology y &gt; ½ (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). </a:t>
            </a:r>
          </a:p>
          <a:p>
            <a:pPr marL="0" indent="0" eaLnBrk="1" hangingPunct="1">
              <a:buNone/>
              <a:defRPr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She wins more or less than ½ of the votes if and only if </a:t>
            </a:r>
          </a:p>
          <a:p>
            <a:pPr marL="0" indent="0" eaLnBrk="1" hangingPunct="1">
              <a:buNone/>
              <a:defRPr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1 – F(½ (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)) &gt; ½.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In this case, she wins the election.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This is equivalent to ½ (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+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) &lt; m, i.e.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&lt; 2m</a:t>
            </a:r>
            <a:r>
              <a:rPr lang="en-US" sz="2800" dirty="0" smtClean="0"/>
              <a:t> - </a:t>
            </a:r>
            <a:r>
              <a:rPr lang="en-US" sz="2800" dirty="0" smtClean="0">
                <a:effectLst/>
              </a:rPr>
              <a:t>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defRPr/>
            </a:pPr>
            <a:endParaRPr lang="en-US" sz="2800" baseline="-250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So,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= {x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: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&lt; x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2m</a:t>
            </a:r>
            <a:r>
              <a:rPr lang="en-US" sz="2800" dirty="0" smtClean="0"/>
              <a:t> - </a:t>
            </a:r>
            <a:r>
              <a:rPr lang="en-US" sz="2800" dirty="0" smtClean="0">
                <a:effectLst/>
              </a:rPr>
              <a:t>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} for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&lt; m.</a:t>
            </a:r>
            <a:r>
              <a:rPr lang="en-US" sz="2800" baseline="-25000" dirty="0" smtClean="0">
                <a:effectLst/>
              </a:rPr>
              <a:t> </a:t>
            </a: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aseline="-25000" dirty="0" smtClean="0">
              <a:effectLst/>
            </a:endParaRP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43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58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</a:rPr>
              <a:t>For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&gt; m,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= {x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: 2m</a:t>
            </a:r>
            <a:r>
              <a:rPr lang="en-US" sz="2800" dirty="0" smtClean="0"/>
              <a:t> - </a:t>
            </a:r>
            <a:r>
              <a:rPr lang="en-US" sz="2800" dirty="0" smtClean="0">
                <a:effectLst/>
              </a:rPr>
              <a:t>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&lt; x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}.</a:t>
            </a:r>
          </a:p>
          <a:p>
            <a:pPr marL="0" indent="0" eaLnBrk="1" hangingPunct="1"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If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= m, then player 1 loses the election unless she plays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= m.  So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(m) = {m}.</a:t>
            </a:r>
          </a:p>
          <a:p>
            <a:pPr eaLnBrk="1" hangingPunct="1"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By using the best response correspondences the unique Nash Equilibrium is (m, m). The candidates’ political platforms converge to the median policy.</a:t>
            </a:r>
          </a:p>
          <a:p>
            <a:pPr eaLnBrk="1" hangingPunct="1">
              <a:buNone/>
              <a:defRPr/>
            </a:pPr>
            <a:endParaRPr lang="en-US" sz="2800" dirty="0" smtClean="0">
              <a:effectLst/>
            </a:endParaRP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44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8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4403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</a:rPr>
              <a:t>Intuitively, consider any pair of platforms (x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other than (m, m). One candidate can win the election by deviating and locating </a:t>
            </a:r>
            <a:r>
              <a:rPr lang="en-US" sz="2800" dirty="0" smtClean="0">
                <a:effectLst/>
                <a:latin typeface="Symbol" pitchFamily="18" charset="2"/>
              </a:rPr>
              <a:t>e</a:t>
            </a:r>
            <a:r>
              <a:rPr lang="en-US" sz="2800" dirty="0" smtClean="0">
                <a:effectLst/>
              </a:rPr>
              <a:t> closer to m than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Hence (x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x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) is not a Nash Equilibrium.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/>
            <a:r>
              <a:rPr lang="en-US" sz="2800" dirty="0" smtClean="0">
                <a:effectLst/>
              </a:rPr>
              <a:t>If instead x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=m, then candidate 2 loses the election for sure unless she plays x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= m.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Hence (m, m) is a Nash Equilibrium.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en-US" sz="2800" baseline="-25000" dirty="0" smtClean="0">
              <a:effectLst/>
            </a:endParaRP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45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6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ffectLst/>
              </a:rPr>
              <a:t>Vickrey</a:t>
            </a:r>
            <a:r>
              <a:rPr lang="en-US" dirty="0" smtClean="0">
                <a:effectLst/>
              </a:rPr>
              <a:t> Second­-Price Auctions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In an “English” auction, n bidders submit increasing bids for a good, until only one is left, who wins the auction.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The price paid by the last bidder is her last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Suppose each bidder’s valuation of the good is independent of the other bidders’ values.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For example, </a:t>
            </a:r>
            <a:r>
              <a:rPr lang="en-US" sz="2800" dirty="0" err="1" smtClean="0">
                <a:effectLst/>
              </a:rPr>
              <a:t>Vickrey’s</a:t>
            </a:r>
            <a:r>
              <a:rPr lang="en-US" sz="2800" dirty="0" smtClean="0">
                <a:effectLst/>
              </a:rPr>
              <a:t> model applies when the good is a work of art, but not when it is a oil field.</a:t>
            </a: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46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229600" cy="5592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The English auction is equivalent to a sealed-bid auction, in which each bidder decides, before bidding begins, the most she is willing to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To win, the bidder with the highest valuation needs to bid slightly more than the second highest maximal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effectLst/>
              </a:rPr>
              <a:t>If the bidding increment is small, the price the winner pays equals the second highest maximal bid.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effectLst/>
            </a:endParaRP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47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Second-Price Auction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Players: n bidders. Bidder i’s valuation is v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, we order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&gt; … &gt;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&gt; 0, without loss of generality.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Strategies: bidder i’s maximal bid is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u="sng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Let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= max {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: j different from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}.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Payoffs: </a:t>
            </a:r>
            <a:r>
              <a:rPr lang="en-US" sz="2800" dirty="0" err="1" smtClean="0">
                <a:effectLst/>
              </a:rPr>
              <a:t>u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(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 ,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GB" sz="2800" dirty="0" smtClean="0">
                <a:effectLst/>
              </a:rPr>
              <a:t>) =</a:t>
            </a:r>
            <a:r>
              <a:rPr lang="en-US" sz="2800" dirty="0" smtClean="0">
                <a:effectLst/>
              </a:rPr>
              <a:t>	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 	if </a:t>
            </a:r>
            <a:r>
              <a:rPr lang="en-US" sz="2800" dirty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u="sng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				0        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if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 smtClean="0">
              <a:effectLst/>
            </a:endParaRP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48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53400" cy="4953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1.	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…,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Bidder 1 wins the object, payoff: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–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=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–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&gt;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she loses the object, the payoff is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&gt;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her payoff is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– v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smtClean="0">
                <a:effectLst/>
              </a:rPr>
              <a:t>&gt; 0.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payoff of bidders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2, …, n is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the payoff is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=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0.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she loses the object, the payoff is 0.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</a:rPr>
              <a:t>Nash </a:t>
            </a:r>
            <a:r>
              <a:rPr lang="en-GB" dirty="0" err="1" smtClean="0">
                <a:effectLst/>
              </a:rPr>
              <a:t>Equilibria</a:t>
            </a:r>
            <a:endParaRPr lang="en-GB" dirty="0" smtClean="0">
              <a:effectLst/>
            </a:endParaRP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49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437"/>
            <a:ext cx="8229600" cy="4525963"/>
          </a:xfrm>
        </p:spPr>
        <p:txBody>
          <a:bodyPr/>
          <a:lstStyle/>
          <a:p>
            <a:pPr>
              <a:buNone/>
              <a:defRPr/>
            </a:pPr>
            <a:r>
              <a:rPr lang="en-US" sz="2800" dirty="0">
                <a:effectLst/>
              </a:rPr>
              <a:t>7</a:t>
            </a:r>
            <a:r>
              <a:rPr lang="en-US" sz="2800" dirty="0" smtClean="0">
                <a:effectLst/>
              </a:rPr>
              <a:t>. </a:t>
            </a:r>
            <a:r>
              <a:rPr lang="en-US" sz="2800" u="sng" dirty="0">
                <a:effectLst/>
              </a:rPr>
              <a:t>Repeated </a:t>
            </a:r>
            <a:r>
              <a:rPr lang="en-US" sz="2800" u="sng" dirty="0" smtClean="0">
                <a:effectLst/>
              </a:rPr>
              <a:t>Games</a:t>
            </a:r>
            <a:endParaRPr lang="en-GB" sz="2800" u="sng" dirty="0" smtClean="0">
              <a:effectLst/>
            </a:endParaRP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Infinitely </a:t>
            </a:r>
            <a:r>
              <a:rPr lang="en-GB" sz="2800" dirty="0">
                <a:effectLst/>
              </a:rPr>
              <a:t>Repeated </a:t>
            </a:r>
            <a:r>
              <a:rPr lang="en-GB" sz="2800" dirty="0" smtClean="0">
                <a:effectLst/>
              </a:rPr>
              <a:t>Games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Nash </a:t>
            </a:r>
            <a:r>
              <a:rPr lang="en-GB" sz="2800" dirty="0">
                <a:effectLst/>
              </a:rPr>
              <a:t>and </a:t>
            </a:r>
            <a:r>
              <a:rPr lang="en-GB" sz="2800" dirty="0" err="1">
                <a:effectLst/>
              </a:rPr>
              <a:t>Subgame</a:t>
            </a:r>
            <a:r>
              <a:rPr lang="en-GB" sz="2800" dirty="0">
                <a:effectLst/>
              </a:rPr>
              <a:t>-Perfect </a:t>
            </a:r>
            <a:r>
              <a:rPr lang="en-GB" sz="2800" dirty="0" smtClean="0">
                <a:effectLst/>
              </a:rPr>
              <a:t>Equilibrium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Finitely </a:t>
            </a:r>
            <a:r>
              <a:rPr lang="en-GB" sz="2800" dirty="0">
                <a:effectLst/>
              </a:rPr>
              <a:t>Repeated Games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i="1" dirty="0">
                <a:effectLst/>
              </a:rPr>
              <a:t>Readings: Chapter 14 and 15</a:t>
            </a:r>
          </a:p>
          <a:p>
            <a:pPr>
              <a:buFont typeface="Wingdings" pitchFamily="2" charset="2"/>
              <a:buNone/>
              <a:defRPr/>
            </a:pPr>
            <a:endParaRPr lang="en-GB" sz="2800" dirty="0" smtClean="0">
              <a:effectLst/>
            </a:endParaRPr>
          </a:p>
          <a:p>
            <a:pPr>
              <a:buNone/>
              <a:defRPr/>
            </a:pPr>
            <a:r>
              <a:rPr lang="en-GB" sz="2800" dirty="0" smtClean="0">
                <a:effectLst/>
              </a:rPr>
              <a:t>8.</a:t>
            </a:r>
            <a:r>
              <a:rPr lang="en-US" sz="2800" dirty="0">
                <a:effectLst/>
              </a:rPr>
              <a:t> </a:t>
            </a:r>
            <a:r>
              <a:rPr lang="en-GB" sz="2800" u="sng" dirty="0">
                <a:effectLst/>
              </a:rPr>
              <a:t>Bargaining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Ultimatum Game and Hold Up Problem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Rubinstein Alternating Offer Bargaining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Nash Axiomatic Bargaining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i="1" dirty="0">
                <a:effectLst/>
              </a:rPr>
              <a:t>Readings: Section 6.2 and Chapter 16</a:t>
            </a:r>
            <a:endParaRPr lang="en-GB" sz="2800" i="1" dirty="0">
              <a:effectLst/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47017D-6415-4CA6-8E04-03F3E2CE2D6F}" type="slidenum">
              <a:rPr lang="en-US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67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2. 	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0,… , 0)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Bidder 1 wins the object, her payoff is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The payoff of bidders </a:t>
            </a:r>
            <a:r>
              <a:rPr lang="en-US" sz="2800" dirty="0" err="1" smtClean="0">
                <a:effectLst/>
              </a:rPr>
              <a:t>i</a:t>
            </a:r>
            <a:r>
              <a:rPr lang="en-US" sz="2800" dirty="0" smtClean="0">
                <a:effectLst/>
              </a:rPr>
              <a:t> = 2, …, n is 0.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&gt;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the payoff is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=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0.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If bidding 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&lt;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she loses the object, the payoff is 0.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3. 	 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,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, 0,… , 0)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Bidder 2 wins the object, payoff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– b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=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– v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= 0.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To win, bidder </a:t>
            </a:r>
            <a:r>
              <a:rPr lang="en-US" sz="2800" dirty="0" err="1">
                <a:effectLst/>
              </a:rPr>
              <a:t>i</a:t>
            </a:r>
            <a:r>
              <a:rPr lang="en-US" sz="2800" dirty="0" smtClean="0">
                <a:effectLst/>
              </a:rPr>
              <a:t> = 1, 3, …, n must bid 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&gt; b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= 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so the payoff is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b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&lt; v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>
                <a:effectLst/>
              </a:rPr>
              <a:t>– v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u="sng" dirty="0" smtClean="0">
                <a:effectLst/>
              </a:rPr>
              <a:t>&lt;</a:t>
            </a:r>
            <a:r>
              <a:rPr lang="en-US" sz="2800" dirty="0" smtClean="0">
                <a:effectLst/>
              </a:rPr>
              <a:t> 0.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	Any of these bidders’ payoff is at least as good if losing the good.</a:t>
            </a:r>
          </a:p>
        </p:txBody>
      </p:sp>
      <p:sp>
        <p:nvSpPr>
          <p:cNvPr id="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50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4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Weakly Dominant Solution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The Nash Equilibrium (b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,… , b</a:t>
            </a:r>
            <a:r>
              <a:rPr lang="en-US" sz="2800" baseline="30000" dirty="0" smtClean="0">
                <a:effectLst/>
              </a:rPr>
              <a:t>*</a:t>
            </a:r>
            <a:r>
              <a:rPr lang="en-US" sz="2800" baseline="-25000" dirty="0" smtClean="0">
                <a:effectLst/>
              </a:rPr>
              <a:t>n</a:t>
            </a:r>
            <a:r>
              <a:rPr lang="en-US" sz="2800" dirty="0" smtClean="0">
                <a:effectLst/>
              </a:rPr>
              <a:t>) = (v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, …, </a:t>
            </a:r>
            <a:r>
              <a:rPr lang="en-US" sz="2800" dirty="0" err="1" smtClean="0">
                <a:effectLst/>
              </a:rPr>
              <a:t>v</a:t>
            </a:r>
            <a:r>
              <a:rPr lang="en-US" sz="2800" baseline="-25000" dirty="0" err="1" smtClean="0">
                <a:effectLst/>
              </a:rPr>
              <a:t>n</a:t>
            </a:r>
            <a:r>
              <a:rPr lang="en-US" sz="2800" dirty="0" smtClean="0">
                <a:effectLst/>
              </a:rPr>
              <a:t>) is the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unique weakly dominant solution.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533400" y="4191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2209800" y="2895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4724400" y="2895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533400" y="51054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0" name="Line 9"/>
          <p:cNvSpPr>
            <a:spLocks noChangeShapeType="1"/>
          </p:cNvSpPr>
          <p:nvPr/>
        </p:nvSpPr>
        <p:spPr bwMode="auto">
          <a:xfrm>
            <a:off x="533400" y="6019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609600" y="4343400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&lt; v</a:t>
            </a:r>
            <a:r>
              <a:rPr lang="en-US" baseline="-25000"/>
              <a:t>i</a:t>
            </a:r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7010400" y="2895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83" name="Text Box 13"/>
          <p:cNvSpPr txBox="1">
            <a:spLocks noChangeArrowheads="1"/>
          </p:cNvSpPr>
          <p:nvPr/>
        </p:nvSpPr>
        <p:spPr bwMode="auto">
          <a:xfrm>
            <a:off x="2752725" y="2779713"/>
            <a:ext cx="2200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2743200" y="30480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85" name="Text Box 16"/>
          <p:cNvSpPr txBox="1">
            <a:spLocks noChangeArrowheads="1"/>
          </p:cNvSpPr>
          <p:nvPr/>
        </p:nvSpPr>
        <p:spPr bwMode="auto">
          <a:xfrm>
            <a:off x="2514600" y="2895600"/>
            <a:ext cx="2590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 smtClean="0"/>
              <a:t>b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 &lt; 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 b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 </a:t>
            </a:r>
            <a:r>
              <a:rPr lang="en-US" sz="2800" dirty="0"/>
              <a:t>&amp; </a:t>
            </a:r>
            <a:r>
              <a:rPr lang="en-US" sz="2800" dirty="0" err="1"/>
              <a:t>i</a:t>
            </a:r>
            <a:r>
              <a:rPr lang="en-US" sz="2800" dirty="0"/>
              <a:t> wins </a:t>
            </a:r>
          </a:p>
        </p:txBody>
      </p:sp>
      <p:sp>
        <p:nvSpPr>
          <p:cNvPr id="28686" name="Text Box 17"/>
          <p:cNvSpPr txBox="1">
            <a:spLocks noChangeArrowheads="1"/>
          </p:cNvSpPr>
          <p:nvPr/>
        </p:nvSpPr>
        <p:spPr bwMode="auto">
          <a:xfrm>
            <a:off x="4800600" y="2819400"/>
            <a:ext cx="25908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/>
              <a:t> </a:t>
            </a:r>
            <a:r>
              <a:rPr lang="en-US" sz="2800" dirty="0" smtClean="0"/>
              <a:t>&lt; </a:t>
            </a:r>
            <a:r>
              <a:rPr lang="en-US" dirty="0"/>
              <a:t>v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=b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 </a:t>
            </a:r>
            <a:r>
              <a:rPr lang="en-US" sz="2800" dirty="0"/>
              <a:t>&amp; </a:t>
            </a:r>
            <a:r>
              <a:rPr lang="en-US" sz="2800" dirty="0" err="1"/>
              <a:t>i</a:t>
            </a:r>
            <a:r>
              <a:rPr lang="en-US" sz="2800" dirty="0"/>
              <a:t> loses </a:t>
            </a:r>
          </a:p>
        </p:txBody>
      </p:sp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7086600" y="3519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&gt; v</a:t>
            </a:r>
            <a:r>
              <a:rPr lang="en-US" sz="2800" baseline="-25000" dirty="0"/>
              <a:t>i</a:t>
            </a:r>
            <a:endParaRPr lang="en-US" sz="2800" dirty="0"/>
          </a:p>
        </p:txBody>
      </p:sp>
      <p:sp>
        <p:nvSpPr>
          <p:cNvPr id="28688" name="Text Box 20"/>
          <p:cNvSpPr txBox="1">
            <a:spLocks noChangeArrowheads="1"/>
          </p:cNvSpPr>
          <p:nvPr/>
        </p:nvSpPr>
        <p:spPr bwMode="auto">
          <a:xfrm>
            <a:off x="2514600" y="43434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89" name="Text Box 21"/>
          <p:cNvSpPr txBox="1">
            <a:spLocks noChangeArrowheads="1"/>
          </p:cNvSpPr>
          <p:nvPr/>
        </p:nvSpPr>
        <p:spPr bwMode="auto">
          <a:xfrm>
            <a:off x="2514600" y="52720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90" name="Text Box 22"/>
          <p:cNvSpPr txBox="1">
            <a:spLocks noChangeArrowheads="1"/>
          </p:cNvSpPr>
          <p:nvPr/>
        </p:nvSpPr>
        <p:spPr bwMode="auto">
          <a:xfrm>
            <a:off x="4800600" y="52720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8691" name="Text Box 23"/>
          <p:cNvSpPr txBox="1">
            <a:spLocks noChangeArrowheads="1"/>
          </p:cNvSpPr>
          <p:nvPr/>
        </p:nvSpPr>
        <p:spPr bwMode="auto">
          <a:xfrm>
            <a:off x="4800600" y="43434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8692" name="Text Box 24"/>
          <p:cNvSpPr txBox="1">
            <a:spLocks noChangeArrowheads="1"/>
          </p:cNvSpPr>
          <p:nvPr/>
        </p:nvSpPr>
        <p:spPr bwMode="auto">
          <a:xfrm>
            <a:off x="7162800" y="4357687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0</a:t>
            </a:r>
          </a:p>
        </p:txBody>
      </p:sp>
      <p:sp>
        <p:nvSpPr>
          <p:cNvPr id="28693" name="Text Box 25"/>
          <p:cNvSpPr txBox="1">
            <a:spLocks noChangeArrowheads="1"/>
          </p:cNvSpPr>
          <p:nvPr/>
        </p:nvSpPr>
        <p:spPr bwMode="auto">
          <a:xfrm>
            <a:off x="7162800" y="5334000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0</a:t>
            </a:r>
          </a:p>
        </p:txBody>
      </p:sp>
      <p:sp>
        <p:nvSpPr>
          <p:cNvPr id="28694" name="Rectangle 26"/>
          <p:cNvSpPr>
            <a:spLocks noChangeArrowheads="1"/>
          </p:cNvSpPr>
          <p:nvPr/>
        </p:nvSpPr>
        <p:spPr bwMode="auto">
          <a:xfrm>
            <a:off x="609600" y="5211763"/>
            <a:ext cx="1143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= v</a:t>
            </a:r>
            <a:r>
              <a:rPr lang="en-US" baseline="-25000"/>
              <a:t>i</a:t>
            </a:r>
          </a:p>
        </p:txBody>
      </p:sp>
      <p:sp>
        <p:nvSpPr>
          <p:cNvPr id="23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51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1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4"/>
          <p:cNvSpPr>
            <a:spLocks noChangeShapeType="1"/>
          </p:cNvSpPr>
          <p:nvPr/>
        </p:nvSpPr>
        <p:spPr bwMode="auto">
          <a:xfrm>
            <a:off x="533400" y="20574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699" name="Line 5"/>
          <p:cNvSpPr>
            <a:spLocks noChangeShapeType="1"/>
          </p:cNvSpPr>
          <p:nvPr/>
        </p:nvSpPr>
        <p:spPr bwMode="auto">
          <a:xfrm>
            <a:off x="19050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>
            <a:off x="35052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1" name="Line 7"/>
          <p:cNvSpPr>
            <a:spLocks noChangeShapeType="1"/>
          </p:cNvSpPr>
          <p:nvPr/>
        </p:nvSpPr>
        <p:spPr bwMode="auto">
          <a:xfrm>
            <a:off x="533400" y="2971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533400" y="38862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609600" y="3114675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&gt; v</a:t>
            </a:r>
            <a:r>
              <a:rPr lang="en-US" baseline="-25000"/>
              <a:t>i</a:t>
            </a:r>
          </a:p>
        </p:txBody>
      </p:sp>
      <p:sp>
        <p:nvSpPr>
          <p:cNvPr id="29704" name="Line 11"/>
          <p:cNvSpPr>
            <a:spLocks noChangeShapeType="1"/>
          </p:cNvSpPr>
          <p:nvPr/>
        </p:nvSpPr>
        <p:spPr bwMode="auto">
          <a:xfrm>
            <a:off x="6019800" y="762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2295525" y="646113"/>
            <a:ext cx="2200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9706" name="Text Box 13"/>
          <p:cNvSpPr txBox="1">
            <a:spLocks noChangeArrowheads="1"/>
          </p:cNvSpPr>
          <p:nvPr/>
        </p:nvSpPr>
        <p:spPr bwMode="auto">
          <a:xfrm>
            <a:off x="2286000" y="9144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7" name="Text Box 14"/>
          <p:cNvSpPr txBox="1">
            <a:spLocks noChangeArrowheads="1"/>
          </p:cNvSpPr>
          <p:nvPr/>
        </p:nvSpPr>
        <p:spPr bwMode="auto">
          <a:xfrm>
            <a:off x="2057400" y="14224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/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u="sng" dirty="0" smtClean="0"/>
              <a:t>&lt;</a:t>
            </a:r>
            <a:r>
              <a:rPr lang="en-US" sz="2800" dirty="0" smtClean="0"/>
              <a:t> v</a:t>
            </a:r>
            <a:r>
              <a:rPr lang="en-US" sz="2800" baseline="-25000" dirty="0" smtClean="0"/>
              <a:t>i</a:t>
            </a:r>
            <a:endParaRPr lang="en-US" sz="2800" dirty="0"/>
          </a:p>
        </p:txBody>
      </p:sp>
      <p:sp>
        <p:nvSpPr>
          <p:cNvPr id="29708" name="Text Box 15"/>
          <p:cNvSpPr txBox="1">
            <a:spLocks noChangeArrowheads="1"/>
          </p:cNvSpPr>
          <p:nvPr/>
        </p:nvSpPr>
        <p:spPr bwMode="auto">
          <a:xfrm>
            <a:off x="3810000" y="685800"/>
            <a:ext cx="25908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&lt;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&lt; </a:t>
            </a:r>
            <a:r>
              <a:rPr lang="en-US" dirty="0"/>
              <a:t>b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&amp; </a:t>
            </a:r>
            <a:r>
              <a:rPr lang="en-US" sz="2800" dirty="0" err="1"/>
              <a:t>i</a:t>
            </a:r>
            <a:r>
              <a:rPr lang="en-US" sz="2800" dirty="0"/>
              <a:t> wins </a:t>
            </a:r>
          </a:p>
        </p:txBody>
      </p:sp>
      <p:sp>
        <p:nvSpPr>
          <p:cNvPr id="29709" name="Text Box 17"/>
          <p:cNvSpPr txBox="1">
            <a:spLocks noChangeArrowheads="1"/>
          </p:cNvSpPr>
          <p:nvPr/>
        </p:nvSpPr>
        <p:spPr bwMode="auto">
          <a:xfrm>
            <a:off x="20574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9710" name="Text Box 18"/>
          <p:cNvSpPr txBox="1">
            <a:spLocks noChangeArrowheads="1"/>
          </p:cNvSpPr>
          <p:nvPr/>
        </p:nvSpPr>
        <p:spPr bwMode="auto">
          <a:xfrm>
            <a:off x="20574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-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endParaRPr lang="en-US" sz="2800" dirty="0"/>
          </a:p>
        </p:txBody>
      </p:sp>
      <p:sp>
        <p:nvSpPr>
          <p:cNvPr id="29711" name="Text Box 19"/>
          <p:cNvSpPr txBox="1">
            <a:spLocks noChangeArrowheads="1"/>
          </p:cNvSpPr>
          <p:nvPr/>
        </p:nvSpPr>
        <p:spPr bwMode="auto">
          <a:xfrm>
            <a:off x="38100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v</a:t>
            </a:r>
            <a:r>
              <a:rPr lang="en-US" sz="2800" baseline="-25000" dirty="0"/>
              <a:t>i</a:t>
            </a:r>
            <a:r>
              <a:rPr lang="en-US" sz="2800" dirty="0"/>
              <a:t> – </a:t>
            </a: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(&lt; 0)</a:t>
            </a:r>
          </a:p>
        </p:txBody>
      </p:sp>
      <p:sp>
        <p:nvSpPr>
          <p:cNvPr id="29712" name="Text Box 20"/>
          <p:cNvSpPr txBox="1">
            <a:spLocks noChangeArrowheads="1"/>
          </p:cNvSpPr>
          <p:nvPr/>
        </p:nvSpPr>
        <p:spPr bwMode="auto">
          <a:xfrm>
            <a:off x="38100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9713" name="Text Box 21"/>
          <p:cNvSpPr txBox="1">
            <a:spLocks noChangeArrowheads="1"/>
          </p:cNvSpPr>
          <p:nvPr/>
        </p:nvSpPr>
        <p:spPr bwMode="auto">
          <a:xfrm>
            <a:off x="6172200" y="2209800"/>
            <a:ext cx="259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9714" name="Text Box 22"/>
          <p:cNvSpPr txBox="1">
            <a:spLocks noChangeArrowheads="1"/>
          </p:cNvSpPr>
          <p:nvPr/>
        </p:nvSpPr>
        <p:spPr bwMode="auto">
          <a:xfrm>
            <a:off x="6172200" y="3138488"/>
            <a:ext cx="259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0</a:t>
            </a:r>
          </a:p>
        </p:txBody>
      </p:sp>
      <p:sp>
        <p:nvSpPr>
          <p:cNvPr id="29715" name="Text Box 23"/>
          <p:cNvSpPr txBox="1">
            <a:spLocks noChangeArrowheads="1"/>
          </p:cNvSpPr>
          <p:nvPr/>
        </p:nvSpPr>
        <p:spPr bwMode="auto">
          <a:xfrm>
            <a:off x="6096000" y="646113"/>
            <a:ext cx="2590800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</a:t>
            </a:r>
            <a:r>
              <a:rPr lang="en-US" sz="2800" dirty="0" smtClean="0"/>
              <a:t> </a:t>
            </a:r>
            <a:r>
              <a:rPr lang="en-US" sz="2800" dirty="0"/>
              <a:t>&gt; </a:t>
            </a:r>
            <a:r>
              <a:rPr lang="en-US" dirty="0"/>
              <a:t>b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sz="2800" dirty="0"/>
              <a:t>or 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effectLst/>
              </a:rPr>
              <a:t>b</a:t>
            </a:r>
            <a:r>
              <a:rPr lang="en-US" sz="2800" baseline="-25000" dirty="0" smtClean="0">
                <a:effectLst/>
              </a:rPr>
              <a:t>i </a:t>
            </a:r>
            <a:r>
              <a:rPr lang="en-US" sz="2800" dirty="0" smtClean="0"/>
              <a:t>=</a:t>
            </a:r>
            <a:r>
              <a:rPr lang="en-US" sz="2800" dirty="0"/>
              <a:t>b</a:t>
            </a:r>
            <a:r>
              <a:rPr lang="en-US" sz="2800" baseline="-25000" dirty="0"/>
              <a:t>i</a:t>
            </a:r>
            <a:r>
              <a:rPr lang="en-US" sz="2800" dirty="0"/>
              <a:t> &amp; </a:t>
            </a:r>
            <a:r>
              <a:rPr lang="en-US" sz="2800" dirty="0" err="1"/>
              <a:t>i</a:t>
            </a:r>
            <a:r>
              <a:rPr lang="en-US" sz="2800" dirty="0"/>
              <a:t> loses</a:t>
            </a:r>
          </a:p>
        </p:txBody>
      </p:sp>
      <p:sp>
        <p:nvSpPr>
          <p:cNvPr id="29716" name="Text Box 24"/>
          <p:cNvSpPr txBox="1">
            <a:spLocks noChangeArrowheads="1"/>
          </p:cNvSpPr>
          <p:nvPr/>
        </p:nvSpPr>
        <p:spPr bwMode="auto">
          <a:xfrm>
            <a:off x="533400" y="4465638"/>
            <a:ext cx="8305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dirty="0"/>
              <a:t>In sum, bidding b</a:t>
            </a:r>
            <a:r>
              <a:rPr lang="en-US" sz="2800" baseline="-25000" dirty="0"/>
              <a:t>i </a:t>
            </a:r>
            <a:r>
              <a:rPr lang="en-US" sz="2800" dirty="0"/>
              <a:t>= v</a:t>
            </a:r>
            <a:r>
              <a:rPr lang="en-US" sz="2800" baseline="-25000" dirty="0"/>
              <a:t>i</a:t>
            </a:r>
            <a:r>
              <a:rPr lang="en-US" sz="2800" dirty="0"/>
              <a:t> yields at least as high a payoff as bidding  b</a:t>
            </a:r>
            <a:r>
              <a:rPr lang="en-US" sz="2800" baseline="-25000" dirty="0"/>
              <a:t>i </a:t>
            </a:r>
            <a:r>
              <a:rPr lang="en-US" sz="2800" dirty="0"/>
              <a:t>&gt; v</a:t>
            </a:r>
            <a:r>
              <a:rPr lang="en-US" sz="2800" baseline="-25000" dirty="0"/>
              <a:t>i</a:t>
            </a:r>
            <a:r>
              <a:rPr lang="en-US" sz="2800" dirty="0"/>
              <a:t>  or b</a:t>
            </a:r>
            <a:r>
              <a:rPr lang="en-US" sz="2800" baseline="-25000" dirty="0"/>
              <a:t>i </a:t>
            </a:r>
            <a:r>
              <a:rPr lang="en-US" sz="2800" dirty="0"/>
              <a:t>&lt; v</a:t>
            </a:r>
            <a:r>
              <a:rPr lang="en-US" sz="2800" baseline="-25000" dirty="0"/>
              <a:t>i</a:t>
            </a:r>
            <a:r>
              <a:rPr lang="en-US" sz="2800" dirty="0"/>
              <a:t> for any opponents’ bids.</a:t>
            </a:r>
          </a:p>
        </p:txBody>
      </p:sp>
      <p:sp>
        <p:nvSpPr>
          <p:cNvPr id="29717" name="Rectangle 26"/>
          <p:cNvSpPr>
            <a:spLocks noChangeArrowheads="1"/>
          </p:cNvSpPr>
          <p:nvPr/>
        </p:nvSpPr>
        <p:spPr bwMode="auto">
          <a:xfrm>
            <a:off x="609600" y="2170113"/>
            <a:ext cx="1143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r>
              <a:rPr lang="en-US" baseline="-25000"/>
              <a:t>i </a:t>
            </a:r>
            <a:r>
              <a:rPr lang="en-US"/>
              <a:t>= v</a:t>
            </a:r>
            <a:r>
              <a:rPr lang="en-US" baseline="-25000"/>
              <a:t>i</a:t>
            </a:r>
          </a:p>
        </p:txBody>
      </p:sp>
      <p:sp>
        <p:nvSpPr>
          <p:cNvPr id="22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52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9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722438"/>
            <a:ext cx="8229600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Definition of Games in Strategic Form.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Definition of Solution Concepts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    Nash Equilibrium, Dominance and </a:t>
            </a:r>
            <a:r>
              <a:rPr lang="en-US" sz="2800" dirty="0" err="1" smtClean="0">
                <a:effectLst/>
              </a:rPr>
              <a:t>Rationalizability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Applications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    </a:t>
            </a:r>
            <a:r>
              <a:rPr lang="en-US" sz="2800" dirty="0" err="1" smtClean="0">
                <a:effectLst/>
              </a:rPr>
              <a:t>Cournot</a:t>
            </a:r>
            <a:r>
              <a:rPr lang="en-US" sz="2800" dirty="0" smtClean="0">
                <a:effectLst/>
              </a:rPr>
              <a:t> Oligopoly, Bertrand Duopoly, </a:t>
            </a:r>
            <a:r>
              <a:rPr lang="en-US" sz="2800" dirty="0" err="1" smtClean="0">
                <a:effectLst/>
              </a:rPr>
              <a:t>Downsian</a:t>
            </a:r>
            <a:endParaRPr lang="en-US" sz="2800" dirty="0" smtClean="0">
              <a:effectLst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    Electoral Competition, </a:t>
            </a:r>
            <a:r>
              <a:rPr lang="en-US" sz="2800" dirty="0" err="1" smtClean="0">
                <a:effectLst/>
              </a:rPr>
              <a:t>Vickrey</a:t>
            </a:r>
            <a:r>
              <a:rPr lang="en-US" sz="2800" dirty="0" smtClean="0">
                <a:effectLst/>
              </a:rPr>
              <a:t> Second Price Auction.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</a:p>
        </p:txBody>
      </p:sp>
      <p:sp>
        <p:nvSpPr>
          <p:cNvPr id="6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53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Next Lecture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Mixed </a:t>
            </a:r>
            <a:r>
              <a:rPr lang="en-US" sz="2800" kern="0" dirty="0" smtClean="0">
                <a:latin typeface="+mn-lt"/>
                <a:cs typeface="+mn-cs"/>
              </a:rPr>
              <a:t>Strategies.</a:t>
            </a: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  <a:cs typeface="+mn-cs"/>
              </a:rPr>
              <a:t>Nash Equilibrium and </a:t>
            </a:r>
            <a:r>
              <a:rPr lang="en-US" sz="2800" kern="0" dirty="0" err="1" smtClean="0">
                <a:latin typeface="+mn-lt"/>
                <a:cs typeface="+mn-cs"/>
              </a:rPr>
              <a:t>Rationalizability</a:t>
            </a:r>
            <a:r>
              <a:rPr lang="en-US" sz="2800" kern="0" dirty="0" smtClean="0">
                <a:latin typeface="+mn-lt"/>
                <a:cs typeface="+mn-cs"/>
              </a:rPr>
              <a:t>.</a:t>
            </a: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Correlated </a:t>
            </a:r>
            <a:r>
              <a:rPr lang="en-US" sz="2800" kern="0" dirty="0" smtClean="0">
                <a:latin typeface="+mn-lt"/>
                <a:cs typeface="+mn-cs"/>
              </a:rPr>
              <a:t>Equilibrium.</a:t>
            </a:r>
            <a:endParaRPr lang="en-US" sz="24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1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noFill/>
        </p:spPr>
        <p:txBody>
          <a:bodyPr/>
          <a:lstStyle/>
          <a:p>
            <a:fld id="{413B38C7-6293-481F-85CB-27CFD0DA8B6B}" type="slidenum">
              <a:rPr lang="en-US" smtClean="0">
                <a:latin typeface="Arial" charset="0"/>
                <a:cs typeface="Arial" charset="0"/>
              </a:rPr>
              <a:pPr/>
              <a:t>54</a:t>
            </a:fld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7037"/>
            <a:ext cx="8229600" cy="4525963"/>
          </a:xfrm>
        </p:spPr>
        <p:txBody>
          <a:bodyPr/>
          <a:lstStyle/>
          <a:p>
            <a:pPr>
              <a:buNone/>
              <a:defRPr/>
            </a:pPr>
            <a:r>
              <a:rPr lang="en-GB" sz="2800" dirty="0" smtClean="0">
                <a:effectLst/>
              </a:rPr>
              <a:t>9. 	</a:t>
            </a:r>
            <a:r>
              <a:rPr lang="en-GB" sz="2800" u="sng" dirty="0" smtClean="0">
                <a:effectLst/>
              </a:rPr>
              <a:t>Review Session</a:t>
            </a:r>
          </a:p>
          <a:p>
            <a:pPr>
              <a:buNone/>
              <a:defRPr/>
            </a:pPr>
            <a:r>
              <a:rPr lang="en-GB" sz="2800" dirty="0" smtClean="0">
                <a:effectLst/>
              </a:rPr>
              <a:t>	Solution of Past Exam Questions</a:t>
            </a:r>
          </a:p>
          <a:p>
            <a:pPr>
              <a:buNone/>
              <a:defRPr/>
            </a:pPr>
            <a:endParaRPr lang="en-GB" sz="2800" dirty="0" smtClean="0">
              <a:effectLst/>
            </a:endParaRPr>
          </a:p>
          <a:p>
            <a:pPr>
              <a:buNone/>
              <a:defRPr/>
            </a:pPr>
            <a:endParaRPr lang="en-GB" sz="2800" dirty="0">
              <a:effectLst/>
            </a:endParaRPr>
          </a:p>
          <a:p>
            <a:pPr>
              <a:buNone/>
              <a:defRPr/>
            </a:pPr>
            <a:r>
              <a:rPr lang="en-US" sz="2800" dirty="0">
                <a:effectLst/>
              </a:rPr>
              <a:t>	</a:t>
            </a:r>
            <a:r>
              <a:rPr lang="en-US" sz="2800" u="sng" dirty="0" smtClean="0">
                <a:effectLst/>
              </a:rPr>
              <a:t>Reference</a:t>
            </a:r>
            <a:r>
              <a:rPr lang="en-US" sz="2800" dirty="0">
                <a:effectLst/>
              </a:rPr>
              <a:t>: </a:t>
            </a:r>
            <a:r>
              <a:rPr lang="en-US" sz="2800" i="1" dirty="0">
                <a:effectLst/>
              </a:rPr>
              <a:t>An Introduction to Game Theory </a:t>
            </a:r>
            <a:endParaRPr lang="en-US" sz="2800" i="1" dirty="0" smtClean="0">
              <a:effectLst/>
            </a:endParaRPr>
          </a:p>
          <a:p>
            <a:pPr>
              <a:buNone/>
              <a:defRPr/>
            </a:pPr>
            <a:r>
              <a:rPr lang="en-US" sz="2800" dirty="0">
                <a:effectLst/>
              </a:rPr>
              <a:t>	</a:t>
            </a:r>
            <a:r>
              <a:rPr lang="en-US" sz="2800" dirty="0" smtClean="0">
                <a:effectLst/>
              </a:rPr>
              <a:t>Martin </a:t>
            </a:r>
            <a:r>
              <a:rPr lang="en-US" sz="2800" dirty="0">
                <a:effectLst/>
              </a:rPr>
              <a:t>J. Osborne, Oxford University </a:t>
            </a:r>
            <a:r>
              <a:rPr lang="en-US" sz="2800" dirty="0" smtClean="0">
                <a:effectLst/>
              </a:rPr>
              <a:t>Press, </a:t>
            </a:r>
            <a:r>
              <a:rPr lang="en-US" sz="2800" dirty="0">
                <a:effectLst/>
              </a:rPr>
              <a:t>2003.</a:t>
            </a:r>
            <a:endParaRPr lang="en-GB" sz="2800" dirty="0">
              <a:effectLst/>
            </a:endParaRPr>
          </a:p>
          <a:p>
            <a:pPr>
              <a:buNone/>
              <a:defRPr/>
            </a:pPr>
            <a:r>
              <a:rPr lang="en-GB" sz="2800" dirty="0" smtClean="0">
                <a:effectLst/>
              </a:rPr>
              <a:t>	</a:t>
            </a:r>
          </a:p>
          <a:p>
            <a:pPr>
              <a:buNone/>
              <a:defRPr/>
            </a:pPr>
            <a:r>
              <a:rPr lang="en-GB" sz="2800" dirty="0">
                <a:effectLst/>
              </a:rPr>
              <a:t>	</a:t>
            </a:r>
            <a:r>
              <a:rPr lang="en-GB" sz="2800" u="sng" dirty="0" smtClean="0">
                <a:effectLst/>
              </a:rPr>
              <a:t>Assessment</a:t>
            </a:r>
            <a:r>
              <a:rPr lang="en-GB" sz="2800" dirty="0">
                <a:effectLst/>
              </a:rPr>
              <a:t>: Final Exam (100% of the grade</a:t>
            </a:r>
            <a:r>
              <a:rPr lang="en-GB" sz="2800" dirty="0" smtClean="0">
                <a:effectLst/>
              </a:rPr>
              <a:t>)</a:t>
            </a:r>
            <a:r>
              <a:rPr lang="en-GB" sz="2800" i="1" dirty="0" smtClean="0">
                <a:effectLst/>
              </a:rPr>
              <a:t> </a:t>
            </a:r>
            <a:endParaRPr lang="en-GB" sz="2800" i="1" dirty="0" smtClean="0">
              <a:effectLst/>
            </a:endParaRPr>
          </a:p>
          <a:p>
            <a:pPr>
              <a:buNone/>
              <a:defRPr/>
            </a:pPr>
            <a:endParaRPr lang="en-GB" sz="2800" i="1" dirty="0" smtClean="0">
              <a:effectLst/>
            </a:endParaRPr>
          </a:p>
          <a:p>
            <a:pPr>
              <a:buNone/>
              <a:defRPr/>
            </a:pPr>
            <a:r>
              <a:rPr lang="en-GB" sz="2800" i="1" dirty="0">
                <a:effectLst/>
              </a:rPr>
              <a:t>	</a:t>
            </a:r>
            <a:r>
              <a:rPr lang="en-GB" sz="2800" u="sng" dirty="0" smtClean="0">
                <a:effectLst/>
              </a:rPr>
              <a:t>Office </a:t>
            </a:r>
            <a:r>
              <a:rPr lang="en-GB" sz="2800" u="sng" dirty="0" smtClean="0">
                <a:effectLst/>
              </a:rPr>
              <a:t>Hours</a:t>
            </a:r>
            <a:r>
              <a:rPr lang="en-GB" sz="2800" dirty="0" smtClean="0">
                <a:effectLst/>
              </a:rPr>
              <a:t>: Wednesday 9:00-11:00 – Room 1.123</a:t>
            </a:r>
          </a:p>
          <a:p>
            <a:pPr>
              <a:buNone/>
              <a:defRPr/>
            </a:pPr>
            <a:endParaRPr lang="en-GB" sz="2800" i="1" dirty="0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47017D-6415-4CA6-8E04-03F3E2CE2D6F}" type="slidenum">
              <a:rPr lang="en-US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68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Structure of the Lecture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Definition of Games in Strategic Form.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Solution Concepts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 smtClean="0">
                <a:effectLst/>
              </a:rPr>
              <a:t>    Nash Equilibrium, Dominance and </a:t>
            </a:r>
            <a:r>
              <a:rPr lang="en-US" sz="2800" dirty="0" err="1" smtClean="0">
                <a:effectLst/>
              </a:rPr>
              <a:t>Rationalizability</a:t>
            </a:r>
            <a:r>
              <a:rPr lang="en-US" sz="2800" dirty="0" smtClean="0">
                <a:effectLst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/>
              </a:rPr>
              <a:t>Applications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 smtClean="0">
                <a:effectLst/>
              </a:rPr>
              <a:t>    </a:t>
            </a:r>
            <a:r>
              <a:rPr lang="en-US" sz="2800" dirty="0" err="1" smtClean="0">
                <a:effectLst/>
              </a:rPr>
              <a:t>Cournot</a:t>
            </a:r>
            <a:r>
              <a:rPr lang="en-US" sz="2800" dirty="0" smtClean="0">
                <a:effectLst/>
              </a:rPr>
              <a:t> Oligopoly, Bertrand Duopoly, </a:t>
            </a:r>
            <a:r>
              <a:rPr lang="en-US" sz="2800" dirty="0" err="1" smtClean="0">
                <a:effectLst/>
              </a:rPr>
              <a:t>Downsian</a:t>
            </a:r>
            <a:endParaRPr lang="en-US" sz="2800" dirty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Electoral Competition, </a:t>
            </a:r>
            <a:r>
              <a:rPr lang="en-US" sz="2800" dirty="0" err="1" smtClean="0">
                <a:effectLst/>
              </a:rPr>
              <a:t>Vickrey</a:t>
            </a:r>
            <a:r>
              <a:rPr lang="en-US" sz="2800" dirty="0" smtClean="0">
                <a:effectLst/>
              </a:rPr>
              <a:t> Second Price Auction.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9D5DA06-3502-4F34-9F8B-4A28F8B6E6A4}" type="slidenum">
              <a:rPr lang="en-US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9DE6BBB-BA14-4596-9F18-D4EC42B73598}" type="slidenum">
              <a:rPr lang="en-US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What is Game Theory?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1600200"/>
            <a:ext cx="8229600" cy="452596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Game Theory is the formal study of strategic interactions.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A strategic interaction involves two or more agents. They maximize their payoffs and are aware that their opponents maximize payoffs.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2800" kern="0" dirty="0">
                <a:latin typeface="+mn-lt"/>
                <a:cs typeface="+mn-cs"/>
              </a:rPr>
              <a:t>Applications range from economics to politics, to biology and computer science.</a:t>
            </a:r>
          </a:p>
        </p:txBody>
      </p:sp>
      <p:sp>
        <p:nvSpPr>
          <p:cNvPr id="10245" name="Slide Number Placeholder 5"/>
          <p:cNvSpPr txBox="1">
            <a:spLocks/>
          </p:cNvSpPr>
          <p:nvPr/>
        </p:nvSpPr>
        <p:spPr bwMode="auto">
          <a:xfrm>
            <a:off x="6705600" y="64008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en-US" sz="1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Games in Strategic Form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A game in strategic form is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a set of players: {1, 2, …, I}</a:t>
            </a: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for each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,</a:t>
            </a:r>
            <a:r>
              <a:rPr lang="en-US" sz="2800" dirty="0" smtClean="0">
                <a:effectLst/>
              </a:rPr>
              <a:t> a set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i</a:t>
            </a:r>
            <a:r>
              <a:rPr lang="en-US" sz="2800" dirty="0" smtClean="0">
                <a:effectLst/>
              </a:rPr>
              <a:t> of strategies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endParaRPr lang="en-US" sz="2800" dirty="0" smtClean="0">
              <a:effectLst/>
            </a:endParaRPr>
          </a:p>
          <a:p>
            <a:pPr eaLnBrk="1" hangingPunct="1">
              <a:defRPr/>
            </a:pPr>
            <a:r>
              <a:rPr lang="en-US" sz="2800" dirty="0" smtClean="0">
                <a:effectLst/>
              </a:rPr>
              <a:t>for each player </a:t>
            </a:r>
            <a:r>
              <a:rPr lang="en-US" sz="2800" i="1" dirty="0" err="1" smtClean="0">
                <a:effectLst/>
              </a:rPr>
              <a:t>i</a:t>
            </a:r>
            <a:r>
              <a:rPr lang="en-US" sz="2800" i="1" dirty="0" smtClean="0">
                <a:effectLst/>
              </a:rPr>
              <a:t>,</a:t>
            </a:r>
            <a:r>
              <a:rPr lang="en-US" sz="2800" dirty="0" smtClean="0">
                <a:effectLst/>
              </a:rPr>
              <a:t> preferences over the set of strategy profiles 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dirty="0" smtClean="0">
                <a:effectLst/>
              </a:rPr>
              <a:t>={(</a:t>
            </a:r>
            <a:r>
              <a:rPr lang="en-US" sz="2800" i="1" dirty="0" smtClean="0">
                <a:effectLst/>
              </a:rPr>
              <a:t>s</a:t>
            </a:r>
            <a:r>
              <a:rPr lang="en-US" sz="2800" i="1" baseline="-25000" dirty="0" smtClean="0">
                <a:effectLst/>
              </a:rPr>
              <a:t>1 </a:t>
            </a:r>
            <a:r>
              <a:rPr lang="en-US" sz="2800" i="1" dirty="0" smtClean="0">
                <a:effectLst/>
              </a:rPr>
              <a:t>, …, </a:t>
            </a:r>
            <a:r>
              <a:rPr lang="en-US" sz="2800" i="1" dirty="0" err="1" smtClean="0">
                <a:effectLst/>
              </a:rPr>
              <a:t>s</a:t>
            </a:r>
            <a:r>
              <a:rPr lang="en-US" sz="2800" i="1" baseline="-25000" dirty="0" err="1" smtClean="0">
                <a:effectLst/>
              </a:rPr>
              <a:t>I</a:t>
            </a:r>
            <a:r>
              <a:rPr lang="en-US" sz="2800" i="1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)}, represented by    u : S     R</a:t>
            </a:r>
            <a:r>
              <a:rPr lang="en-US" sz="2800" baseline="30000" dirty="0" smtClean="0">
                <a:effectLst/>
              </a:rPr>
              <a:t>I</a:t>
            </a:r>
            <a:endParaRPr lang="en-US" sz="28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</a:rPr>
              <a:t>	(a strategy profile includes one strategy for each player).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aseline="-25000" dirty="0" smtClean="0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7391400" y="4343400"/>
            <a:ext cx="304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126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E01E7A0-C801-46D6-BC84-935CB3F9D6A8}" type="slidenum">
              <a:rPr lang="en-US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3266</TotalTime>
  <Words>2679</Words>
  <Application>Microsoft Office PowerPoint</Application>
  <PresentationFormat>On-screen Show (4:3)</PresentationFormat>
  <Paragraphs>602</Paragraphs>
  <Slides>54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Stream</vt:lpstr>
      <vt:lpstr>EC941 - Game Theory</vt:lpstr>
      <vt:lpstr>Syllabus</vt:lpstr>
      <vt:lpstr>PowerPoint Presentation</vt:lpstr>
      <vt:lpstr>PowerPoint Presentation</vt:lpstr>
      <vt:lpstr>PowerPoint Presentation</vt:lpstr>
      <vt:lpstr>PowerPoint Presentation</vt:lpstr>
      <vt:lpstr>Structure of the Lecture</vt:lpstr>
      <vt:lpstr>PowerPoint Presentation</vt:lpstr>
      <vt:lpstr>Games in Strategic Form</vt:lpstr>
      <vt:lpstr>Solution Concepts</vt:lpstr>
      <vt:lpstr>Nash Equilibrium</vt:lpstr>
      <vt:lpstr>PowerPoint Presentation</vt:lpstr>
      <vt:lpstr>Dominance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Best Response Correspondences</vt:lpstr>
      <vt:lpstr>Prisoner’s Dilemma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Cournot Oligopoly</vt:lpstr>
      <vt:lpstr>Linear Costs and Demand</vt:lpstr>
      <vt:lpstr>PowerPoint Presentation</vt:lpstr>
      <vt:lpstr>PowerPoint Presentation</vt:lpstr>
      <vt:lpstr>PowerPoint Presentation</vt:lpstr>
      <vt:lpstr>PowerPoint Presentation</vt:lpstr>
      <vt:lpstr>Linear Costs and Demand</vt:lpstr>
      <vt:lpstr>Best-Response Correspondence</vt:lpstr>
      <vt:lpstr>PowerPoint Presentation</vt:lpstr>
      <vt:lpstr>PowerPoint Presentation</vt:lpstr>
      <vt:lpstr>PowerPoint Presentation</vt:lpstr>
      <vt:lpstr>Downsian Electoral Competition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Vickrey Second­-Price Auctions</vt:lpstr>
      <vt:lpstr>PowerPoint Presentation</vt:lpstr>
      <vt:lpstr>Second-Price Auction Game</vt:lpstr>
      <vt:lpstr>Nash Equilibria</vt:lpstr>
      <vt:lpstr>PowerPoint Presentation</vt:lpstr>
      <vt:lpstr>Weakly Dominant Solution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Economics</cp:lastModifiedBy>
  <cp:revision>289</cp:revision>
  <dcterms:created xsi:type="dcterms:W3CDTF">2004-12-08T14:32:36Z</dcterms:created>
  <dcterms:modified xsi:type="dcterms:W3CDTF">2015-01-13T07:02:36Z</dcterms:modified>
</cp:coreProperties>
</file>