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44"/>
  </p:notesMasterIdLst>
  <p:sldIdLst>
    <p:sldId id="309" r:id="rId2"/>
    <p:sldId id="310" r:id="rId3"/>
    <p:sldId id="311" r:id="rId4"/>
    <p:sldId id="312" r:id="rId5"/>
    <p:sldId id="308" r:id="rId6"/>
    <p:sldId id="258" r:id="rId7"/>
    <p:sldId id="259" r:id="rId8"/>
    <p:sldId id="299" r:id="rId9"/>
    <p:sldId id="313" r:id="rId10"/>
    <p:sldId id="298" r:id="rId11"/>
    <p:sldId id="315" r:id="rId12"/>
    <p:sldId id="300" r:id="rId13"/>
    <p:sldId id="335" r:id="rId14"/>
    <p:sldId id="301" r:id="rId15"/>
    <p:sldId id="283" r:id="rId16"/>
    <p:sldId id="302" r:id="rId17"/>
    <p:sldId id="314" r:id="rId18"/>
    <p:sldId id="303" r:id="rId19"/>
    <p:sldId id="304" r:id="rId20"/>
    <p:sldId id="306" r:id="rId21"/>
    <p:sldId id="316" r:id="rId22"/>
    <p:sldId id="328" r:id="rId23"/>
    <p:sldId id="329" r:id="rId24"/>
    <p:sldId id="307" r:id="rId25"/>
    <p:sldId id="330" r:id="rId26"/>
    <p:sldId id="331" r:id="rId27"/>
    <p:sldId id="332" r:id="rId28"/>
    <p:sldId id="333" r:id="rId29"/>
    <p:sldId id="334" r:id="rId30"/>
    <p:sldId id="305" r:id="rId31"/>
    <p:sldId id="336" r:id="rId32"/>
    <p:sldId id="317" r:id="rId33"/>
    <p:sldId id="318" r:id="rId34"/>
    <p:sldId id="319" r:id="rId35"/>
    <p:sldId id="320" r:id="rId36"/>
    <p:sldId id="325" r:id="rId37"/>
    <p:sldId id="338" r:id="rId38"/>
    <p:sldId id="337" r:id="rId39"/>
    <p:sldId id="327" r:id="rId40"/>
    <p:sldId id="322" r:id="rId41"/>
    <p:sldId id="323" r:id="rId42"/>
    <p:sldId id="324" r:id="rId4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86449" autoAdjust="0"/>
  </p:normalViewPr>
  <p:slideViewPr>
    <p:cSldViewPr>
      <p:cViewPr varScale="1">
        <p:scale>
          <a:sx n="92" d="100"/>
          <a:sy n="92" d="100"/>
        </p:scale>
        <p:origin x="-20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9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A14B1-38AD-44DA-BC9F-3BFE9027D8F4}" type="datetimeFigureOut">
              <a:rPr lang="en-GB" smtClean="0"/>
              <a:t>05/01/2014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C6E93-AF26-4A12-A469-0E5D6B2E89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557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4301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2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6B87F-D005-4221-B0CA-8CDC4CA51C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0DA08-A2C2-43B7-848B-DA05A0335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BD661-FE3A-4EB6-A119-90A4DC2FCF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D6EC0-5C8C-4AFF-924E-C99B8350DD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A61F4-9D75-4F3B-97C9-C37A96502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61DA1-0218-4F76-8213-CD540FF88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59C807-2A0A-4134-A444-4B09C4CCF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93D57-8F97-4370-A33C-5A24C995C7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010D8-8D5D-4120-B663-DB9D59965C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8F288-EE3D-4466-B589-F6CF3AF4DF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8674C-DE30-4296-82A1-58BFB84BF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59BAA07-6E63-4D51-BE85-F27D5C0AE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199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4199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4199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4199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4199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sp>
          <p:nvSpPr>
            <p:cNvPr id="4199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4199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4199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99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9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8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85800" y="1066800"/>
            <a:ext cx="7772400" cy="14700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5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EC941 - Game Theory</a:t>
            </a: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en-US" kern="0" dirty="0">
                <a:latin typeface="+mn-lt"/>
                <a:cs typeface="+mn-cs"/>
              </a:rPr>
              <a:t>Prof. Francesco </a:t>
            </a:r>
            <a:r>
              <a:rPr lang="en-US" kern="0" dirty="0" err="1">
                <a:latin typeface="+mn-lt"/>
                <a:cs typeface="+mn-cs"/>
              </a:rPr>
              <a:t>Squintani</a:t>
            </a:r>
            <a:endParaRPr lang="en-US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en-US" kern="0" dirty="0">
                <a:latin typeface="+mn-lt"/>
                <a:cs typeface="+mn-cs"/>
              </a:rPr>
              <a:t>Email: f.squintani@warwick.ac.uk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685800" y="226377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Lecture </a:t>
            </a:r>
            <a:r>
              <a:rPr lang="en-US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</a:t>
            </a:r>
            <a:endParaRPr lang="en-US" sz="4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4010D8-8D5D-4120-B663-DB9D59965C9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50838"/>
            <a:ext cx="8229600" cy="5592762"/>
          </a:xfrm>
        </p:spPr>
        <p:txBody>
          <a:bodyPr/>
          <a:lstStyle/>
          <a:p>
            <a:pPr eaLnBrk="1" hangingPunct="1"/>
            <a:r>
              <a:rPr lang="en-US" sz="2800" dirty="0" smtClean="0">
                <a:effectLst/>
              </a:rPr>
              <a:t>The mixed strategy profile </a:t>
            </a:r>
            <a:r>
              <a:rPr lang="en-US" sz="2800" b="1" dirty="0" smtClean="0">
                <a:effectLst/>
                <a:latin typeface="Symbol" pitchFamily="18" charset="2"/>
              </a:rPr>
              <a:t>s</a:t>
            </a:r>
            <a:r>
              <a:rPr lang="en-US" sz="2800" baseline="30000" dirty="0" smtClean="0">
                <a:effectLst/>
              </a:rPr>
              <a:t>∗</a:t>
            </a:r>
            <a:r>
              <a:rPr lang="en-US" sz="2800" dirty="0" smtClean="0">
                <a:effectLst/>
              </a:rPr>
              <a:t> is a </a:t>
            </a:r>
            <a:r>
              <a:rPr lang="en-US" sz="2800" i="1" dirty="0" smtClean="0">
                <a:effectLst/>
              </a:rPr>
              <a:t>Nash equilibrium </a:t>
            </a:r>
            <a:r>
              <a:rPr lang="en-US" sz="2800" dirty="0" smtClean="0">
                <a:effectLst/>
              </a:rPr>
              <a:t>if, </a:t>
            </a:r>
          </a:p>
          <a:p>
            <a:pPr marL="0" indent="0" eaLnBrk="1" hangingPunct="1">
              <a:buNone/>
            </a:pPr>
            <a:r>
              <a:rPr lang="en-US" sz="2800" dirty="0" smtClean="0">
                <a:effectLst/>
              </a:rPr>
              <a:t>    for each player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, </a:t>
            </a:r>
            <a:r>
              <a:rPr lang="en-US" sz="2800" dirty="0" err="1" smtClean="0">
                <a:effectLst/>
              </a:rPr>
              <a:t>U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b="1" dirty="0" smtClean="0">
                <a:effectLst/>
                <a:latin typeface="Symbol" pitchFamily="18" charset="2"/>
              </a:rPr>
              <a:t>s</a:t>
            </a:r>
            <a:r>
              <a:rPr lang="en-US" sz="2800" baseline="30000" dirty="0" smtClean="0">
                <a:effectLst/>
              </a:rPr>
              <a:t>∗</a:t>
            </a:r>
            <a:r>
              <a:rPr lang="en-US" sz="2800" dirty="0" smtClean="0">
                <a:effectLst/>
              </a:rPr>
              <a:t>) ≥ </a:t>
            </a:r>
            <a:r>
              <a:rPr lang="en-US" sz="2800" dirty="0" err="1" smtClean="0">
                <a:effectLst/>
              </a:rPr>
              <a:t>U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dirty="0" err="1" smtClean="0">
                <a:effectLst/>
                <a:latin typeface="Symbol" pitchFamily="18" charset="2"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, </a:t>
            </a:r>
            <a:r>
              <a:rPr lang="en-US" sz="2800" dirty="0" smtClean="0">
                <a:effectLst/>
                <a:latin typeface="Symbol" pitchFamily="18" charset="2"/>
              </a:rPr>
              <a:t>s</a:t>
            </a:r>
            <a:r>
              <a:rPr lang="en-US" sz="2800" baseline="30000" dirty="0" smtClean="0">
                <a:effectLst/>
              </a:rPr>
              <a:t>∗</a:t>
            </a:r>
            <a:r>
              <a:rPr lang="en-US" sz="2800" baseline="-25000" dirty="0" smtClean="0">
                <a:effectLst/>
              </a:rPr>
              <a:t>−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) for every mixed </a:t>
            </a:r>
          </a:p>
          <a:p>
            <a:pPr marL="0" indent="0" eaLnBrk="1" hangingPunct="1"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strategy </a:t>
            </a:r>
            <a:r>
              <a:rPr lang="en-US" sz="2800" dirty="0" err="1" smtClean="0">
                <a:effectLst/>
                <a:latin typeface="Symbol" pitchFamily="18" charset="2"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of player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.</a:t>
            </a:r>
          </a:p>
          <a:p>
            <a:pPr eaLnBrk="1" hangingPunct="1"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 eaLnBrk="1" hangingPunct="1"/>
            <a:r>
              <a:rPr lang="en-US" sz="2800" dirty="0" smtClean="0">
                <a:effectLst/>
              </a:rPr>
              <a:t>For every player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, the </a:t>
            </a:r>
            <a:r>
              <a:rPr lang="en-US" sz="2800" i="1" dirty="0" smtClean="0">
                <a:effectLst/>
              </a:rPr>
              <a:t>best response correspondence </a:t>
            </a:r>
            <a:r>
              <a:rPr lang="en-US" sz="2800" dirty="0" smtClean="0">
                <a:effectLst/>
              </a:rPr>
              <a:t>is</a:t>
            </a:r>
            <a:endParaRPr lang="en-US" sz="2800" i="1" dirty="0" smtClean="0">
              <a:effectLst/>
            </a:endParaRPr>
          </a:p>
          <a:p>
            <a:pPr lvl="1" eaLnBrk="1" hangingPunct="1">
              <a:buFont typeface="Wingdings" pitchFamily="2" charset="2"/>
              <a:buNone/>
            </a:pP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i </a:t>
            </a:r>
            <a:r>
              <a:rPr lang="en-US" dirty="0" smtClean="0">
                <a:effectLst/>
              </a:rPr>
              <a:t>(</a:t>
            </a:r>
            <a:r>
              <a:rPr lang="en-US" dirty="0" smtClean="0">
                <a:effectLst/>
                <a:latin typeface="Symbol" pitchFamily="18" charset="2"/>
              </a:rPr>
              <a:t>s</a:t>
            </a:r>
            <a:r>
              <a:rPr lang="en-US" baseline="-25000" dirty="0" smtClean="0">
                <a:effectLst/>
              </a:rPr>
              <a:t>−</a:t>
            </a:r>
            <a:r>
              <a:rPr lang="en-US" baseline="-25000" dirty="0" err="1" smtClean="0">
                <a:effectLst/>
              </a:rPr>
              <a:t>i</a:t>
            </a:r>
            <a:r>
              <a:rPr lang="en-US" dirty="0" smtClean="0">
                <a:effectLst/>
              </a:rPr>
              <a:t>) </a:t>
            </a:r>
            <a:r>
              <a:rPr lang="en-US" u="sng" dirty="0" smtClean="0">
                <a:effectLst/>
              </a:rPr>
              <a:t>=</a:t>
            </a:r>
            <a:r>
              <a:rPr lang="en-US" dirty="0" smtClean="0">
                <a:effectLst/>
              </a:rPr>
              <a:t> {</a:t>
            </a:r>
            <a:r>
              <a:rPr lang="en-US" dirty="0" err="1" smtClean="0">
                <a:effectLst/>
                <a:latin typeface="Symbol" pitchFamily="18" charset="2"/>
              </a:rPr>
              <a:t>s</a:t>
            </a:r>
            <a:r>
              <a:rPr lang="en-US" baseline="-25000" dirty="0" err="1" smtClean="0">
                <a:effectLst/>
              </a:rPr>
              <a:t>i</a:t>
            </a:r>
            <a:r>
              <a:rPr lang="en-US" baseline="-25000" dirty="0" smtClean="0">
                <a:effectLst/>
              </a:rPr>
              <a:t> </a:t>
            </a:r>
            <a:r>
              <a:rPr lang="en-US" dirty="0" smtClean="0">
                <a:effectLst/>
              </a:rPr>
              <a:t>: </a:t>
            </a:r>
            <a:r>
              <a:rPr lang="en-US" dirty="0" err="1" smtClean="0">
                <a:effectLst/>
              </a:rPr>
              <a:t>U</a:t>
            </a:r>
            <a:r>
              <a:rPr lang="en-US" baseline="-25000" dirty="0" err="1" smtClean="0">
                <a:effectLst/>
              </a:rPr>
              <a:t>i</a:t>
            </a:r>
            <a:r>
              <a:rPr lang="en-US" dirty="0" smtClean="0">
                <a:effectLst/>
              </a:rPr>
              <a:t>(</a:t>
            </a:r>
            <a:r>
              <a:rPr lang="en-US" dirty="0" err="1" smtClean="0">
                <a:effectLst/>
                <a:latin typeface="Symbol" pitchFamily="18" charset="2"/>
              </a:rPr>
              <a:t>s</a:t>
            </a:r>
            <a:r>
              <a:rPr lang="en-US" baseline="-25000" dirty="0" err="1" smtClean="0">
                <a:effectLst/>
              </a:rPr>
              <a:t>i</a:t>
            </a:r>
            <a:r>
              <a:rPr lang="en-US" dirty="0" smtClean="0">
                <a:effectLst/>
              </a:rPr>
              <a:t>, </a:t>
            </a:r>
            <a:r>
              <a:rPr lang="en-US" dirty="0" smtClean="0">
                <a:effectLst/>
                <a:latin typeface="Symbol" pitchFamily="18" charset="2"/>
              </a:rPr>
              <a:t>s</a:t>
            </a:r>
            <a:r>
              <a:rPr lang="en-US" baseline="-25000" dirty="0" smtClean="0">
                <a:effectLst/>
              </a:rPr>
              <a:t>−</a:t>
            </a:r>
            <a:r>
              <a:rPr lang="en-US" baseline="-25000" dirty="0" err="1" smtClean="0">
                <a:effectLst/>
              </a:rPr>
              <a:t>i</a:t>
            </a:r>
            <a:r>
              <a:rPr lang="en-US" dirty="0" smtClean="0">
                <a:effectLst/>
              </a:rPr>
              <a:t>) ≥ </a:t>
            </a:r>
            <a:r>
              <a:rPr lang="en-US" dirty="0" err="1" smtClean="0">
                <a:effectLst/>
              </a:rPr>
              <a:t>U</a:t>
            </a:r>
            <a:r>
              <a:rPr lang="en-US" baseline="-25000" dirty="0" err="1" smtClean="0">
                <a:effectLst/>
              </a:rPr>
              <a:t>i</a:t>
            </a:r>
            <a:r>
              <a:rPr lang="en-US" dirty="0" smtClean="0">
                <a:effectLst/>
              </a:rPr>
              <a:t>(</a:t>
            </a:r>
            <a:r>
              <a:rPr lang="en-US" dirty="0" err="1" smtClean="0">
                <a:effectLst/>
                <a:latin typeface="Symbol" pitchFamily="18" charset="2"/>
              </a:rPr>
              <a:t>s</a:t>
            </a:r>
            <a:r>
              <a:rPr lang="en-US" dirty="0" err="1" smtClean="0">
                <a:effectLst/>
              </a:rPr>
              <a:t>’</a:t>
            </a:r>
            <a:r>
              <a:rPr lang="en-US" baseline="-25000" dirty="0" err="1" smtClean="0">
                <a:effectLst/>
              </a:rPr>
              <a:t>i</a:t>
            </a:r>
            <a:r>
              <a:rPr lang="en-US" dirty="0" smtClean="0">
                <a:effectLst/>
              </a:rPr>
              <a:t>, </a:t>
            </a:r>
            <a:r>
              <a:rPr lang="en-US" dirty="0" smtClean="0">
                <a:effectLst/>
                <a:latin typeface="Symbol" pitchFamily="18" charset="2"/>
              </a:rPr>
              <a:t>s</a:t>
            </a:r>
            <a:r>
              <a:rPr lang="en-US" baseline="-25000" dirty="0" smtClean="0">
                <a:effectLst/>
              </a:rPr>
              <a:t>−</a:t>
            </a:r>
            <a:r>
              <a:rPr lang="en-US" baseline="-25000" dirty="0" err="1" smtClean="0">
                <a:effectLst/>
              </a:rPr>
              <a:t>i</a:t>
            </a:r>
            <a:r>
              <a:rPr lang="en-US" dirty="0" smtClean="0">
                <a:effectLst/>
              </a:rPr>
              <a:t>) for every </a:t>
            </a:r>
            <a:r>
              <a:rPr lang="en-US" dirty="0" err="1" smtClean="0">
                <a:effectLst/>
                <a:latin typeface="Symbol" pitchFamily="18" charset="2"/>
              </a:rPr>
              <a:t>s</a:t>
            </a:r>
            <a:r>
              <a:rPr lang="en-US" dirty="0" err="1" smtClean="0">
                <a:effectLst/>
              </a:rPr>
              <a:t>’</a:t>
            </a:r>
            <a:r>
              <a:rPr lang="en-US" baseline="-25000" dirty="0" err="1" smtClean="0">
                <a:effectLst/>
              </a:rPr>
              <a:t>i</a:t>
            </a:r>
            <a:r>
              <a:rPr lang="en-US" dirty="0" smtClean="0">
                <a:effectLst/>
              </a:rPr>
              <a:t>}.</a:t>
            </a:r>
          </a:p>
          <a:p>
            <a:pPr lvl="1" eaLnBrk="1" hangingPunct="1">
              <a:buFont typeface="Wingdings" pitchFamily="2" charset="2"/>
              <a:buNone/>
            </a:pPr>
            <a:endParaRPr lang="en-US" dirty="0" smtClean="0">
              <a:effectLst/>
            </a:endParaRPr>
          </a:p>
          <a:p>
            <a:pPr lvl="1" eaLnBrk="1" hangingPunct="1">
              <a:buFont typeface="Wingdings" pitchFamily="2" charset="2"/>
              <a:buNone/>
            </a:pPr>
            <a:endParaRPr lang="en-US" sz="800" dirty="0" smtClean="0">
              <a:effectLst/>
            </a:endParaRPr>
          </a:p>
          <a:p>
            <a:pPr eaLnBrk="1" hangingPunct="1"/>
            <a:r>
              <a:rPr lang="en-US" sz="2800" dirty="0" smtClean="0">
                <a:effectLst/>
              </a:rPr>
              <a:t>The profile </a:t>
            </a:r>
            <a:r>
              <a:rPr lang="en-US" sz="2800" b="1" dirty="0" smtClean="0">
                <a:effectLst/>
                <a:latin typeface="Symbol" pitchFamily="18" charset="2"/>
              </a:rPr>
              <a:t>s</a:t>
            </a:r>
            <a:r>
              <a:rPr lang="en-US" sz="2800" baseline="30000" dirty="0" smtClean="0">
                <a:effectLst/>
              </a:rPr>
              <a:t>∗</a:t>
            </a:r>
            <a:r>
              <a:rPr lang="en-US" sz="2800" dirty="0" smtClean="0">
                <a:effectLst/>
              </a:rPr>
              <a:t> is a </a:t>
            </a:r>
            <a:r>
              <a:rPr lang="en-US" sz="2800" i="1" dirty="0" smtClean="0">
                <a:effectLst/>
              </a:rPr>
              <a:t>Nash equilibrium </a:t>
            </a:r>
            <a:r>
              <a:rPr lang="en-US" sz="2800" dirty="0" smtClean="0">
                <a:effectLst/>
              </a:rPr>
              <a:t>if and only if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b="1" dirty="0" smtClean="0">
                <a:effectLst/>
              </a:rPr>
              <a:t>	 </a:t>
            </a:r>
            <a:r>
              <a:rPr lang="en-US" sz="2800" dirty="0" err="1" smtClean="0">
                <a:effectLst/>
                <a:latin typeface="Symbol" pitchFamily="18" charset="2"/>
              </a:rPr>
              <a:t>s</a:t>
            </a:r>
            <a:r>
              <a:rPr lang="en-US" sz="2800" baseline="30000" dirty="0" err="1" smtClean="0">
                <a:effectLst/>
              </a:rPr>
              <a:t>∗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belongs to B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(</a:t>
            </a:r>
            <a:r>
              <a:rPr lang="en-US" sz="2800" dirty="0" smtClean="0">
                <a:effectLst/>
                <a:latin typeface="Symbol" pitchFamily="18" charset="2"/>
              </a:rPr>
              <a:t>s</a:t>
            </a:r>
            <a:r>
              <a:rPr lang="en-US" sz="2800" baseline="30000" dirty="0" smtClean="0">
                <a:effectLst/>
              </a:rPr>
              <a:t>∗</a:t>
            </a:r>
            <a:r>
              <a:rPr lang="en-US" sz="2800" baseline="-25000" dirty="0" smtClean="0">
                <a:effectLst/>
              </a:rPr>
              <a:t>−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), for every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.</a:t>
            </a:r>
          </a:p>
          <a:p>
            <a:pPr eaLnBrk="1" hangingPunct="1"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 eaLnBrk="1" hangingPunct="1"/>
            <a:r>
              <a:rPr lang="en-US" sz="2800" dirty="0" smtClean="0">
                <a:effectLst/>
              </a:rPr>
              <a:t>Player i’s mixed strategy </a:t>
            </a:r>
            <a:r>
              <a:rPr lang="en-US" sz="2800" dirty="0" err="1" smtClean="0">
                <a:effectLst/>
                <a:latin typeface="Symbol" pitchFamily="18" charset="2"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</a:t>
            </a:r>
            <a:r>
              <a:rPr lang="en-US" sz="2800" i="1" dirty="0" smtClean="0">
                <a:effectLst/>
              </a:rPr>
              <a:t>strictly dominates </a:t>
            </a:r>
            <a:r>
              <a:rPr lang="en-US" sz="2800" dirty="0" smtClean="0">
                <a:effectLst/>
              </a:rPr>
              <a:t>her strategy </a:t>
            </a:r>
            <a:r>
              <a:rPr lang="en-US" sz="2800" i="1" dirty="0" err="1" smtClean="0">
                <a:effectLst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if </a:t>
            </a:r>
            <a:r>
              <a:rPr lang="en-US" sz="2800" dirty="0" err="1" smtClean="0">
                <a:effectLst/>
              </a:rPr>
              <a:t>U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dirty="0" err="1" smtClean="0">
                <a:effectLst/>
                <a:latin typeface="Symbol" pitchFamily="18" charset="2"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, </a:t>
            </a:r>
            <a:r>
              <a:rPr lang="en-US" sz="2800" i="1" dirty="0" smtClean="0">
                <a:effectLst/>
              </a:rPr>
              <a:t>s</a:t>
            </a:r>
            <a:r>
              <a:rPr lang="en-US" sz="2800" baseline="-25000" dirty="0" smtClean="0">
                <a:effectLst/>
              </a:rPr>
              <a:t>−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) </a:t>
            </a:r>
            <a:r>
              <a:rPr lang="en-US" sz="2800" i="1" dirty="0" smtClean="0">
                <a:effectLst/>
              </a:rPr>
              <a:t>&gt; </a:t>
            </a:r>
            <a:r>
              <a:rPr lang="en-US" sz="2800" dirty="0" err="1" smtClean="0">
                <a:effectLst/>
              </a:rPr>
              <a:t>u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err="1" smtClean="0">
                <a:effectLst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, </a:t>
            </a:r>
            <a:r>
              <a:rPr lang="en-US" sz="2800" i="1" dirty="0" smtClean="0">
                <a:effectLst/>
              </a:rPr>
              <a:t>s</a:t>
            </a:r>
            <a:r>
              <a:rPr lang="en-US" sz="2800" baseline="-25000" dirty="0" smtClean="0">
                <a:effectLst/>
              </a:rPr>
              <a:t>−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) for every </a:t>
            </a:r>
            <a:r>
              <a:rPr lang="en-US" sz="2800" i="1" dirty="0" smtClean="0">
                <a:effectLst/>
              </a:rPr>
              <a:t>s</a:t>
            </a:r>
            <a:r>
              <a:rPr lang="en-US" sz="2800" baseline="-25000" dirty="0" smtClean="0">
                <a:effectLst/>
              </a:rPr>
              <a:t>−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2D6EC0-5C8C-4AFF-924E-C99B8350DD9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458200" cy="55927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effectLst/>
              </a:rPr>
              <a:t>Proposition</a:t>
            </a:r>
            <a:r>
              <a:rPr lang="en-US" sz="2800" dirty="0" smtClean="0">
                <a:effectLst/>
              </a:rPr>
              <a:t> </a:t>
            </a:r>
            <a:r>
              <a:rPr lang="en-US" sz="2800" i="1" dirty="0" smtClean="0">
                <a:effectLst/>
              </a:rPr>
              <a:t>If player </a:t>
            </a:r>
            <a:r>
              <a:rPr lang="en-US" sz="2800" i="1" dirty="0" err="1" smtClean="0">
                <a:effectLst/>
              </a:rPr>
              <a:t>i’s</a:t>
            </a:r>
            <a:r>
              <a:rPr lang="en-US" sz="2800" i="1" dirty="0" smtClean="0">
                <a:effectLst/>
              </a:rPr>
              <a:t> strategy </a:t>
            </a:r>
            <a:r>
              <a:rPr lang="en-US" sz="2800" i="1" dirty="0" err="1" smtClean="0">
                <a:effectLst/>
              </a:rPr>
              <a:t>s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 is strictly dominated, then any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i="1" dirty="0" smtClean="0">
                <a:effectLst/>
              </a:rPr>
              <a:t>mixed strategy </a:t>
            </a:r>
            <a:r>
              <a:rPr lang="en-US" sz="2800" i="1" dirty="0" err="1" smtClean="0">
                <a:effectLst/>
                <a:latin typeface="Symbol" pitchFamily="18" charset="2"/>
              </a:rPr>
              <a:t>s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 which assigns strictly positive probability to </a:t>
            </a:r>
            <a:r>
              <a:rPr lang="en-US" sz="2800" i="1" dirty="0" err="1" smtClean="0">
                <a:effectLst/>
              </a:rPr>
              <a:t>s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 is also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i="1" dirty="0" smtClean="0">
                <a:effectLst/>
              </a:rPr>
              <a:t>strictly dominated.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The definition of </a:t>
            </a:r>
            <a:r>
              <a:rPr lang="en-US" sz="2800" dirty="0" err="1" smtClean="0">
                <a:effectLst/>
              </a:rPr>
              <a:t>rationalizability</a:t>
            </a:r>
            <a:r>
              <a:rPr lang="en-US" sz="2800" dirty="0" smtClean="0">
                <a:effectLst/>
              </a:rPr>
              <a:t> follows from the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iterated deletion of strictly dominated strategies.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Given a game G = (I, </a:t>
            </a:r>
            <a:r>
              <a:rPr lang="en-US" sz="2800" dirty="0" smtClean="0">
                <a:effectLst/>
                <a:latin typeface="Symbol" pitchFamily="18" charset="2"/>
              </a:rPr>
              <a:t>S</a:t>
            </a:r>
            <a:r>
              <a:rPr lang="en-US" sz="2800" dirty="0" smtClean="0">
                <a:effectLst/>
              </a:rPr>
              <a:t>, U), let X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baseline="30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= </a:t>
            </a:r>
            <a:r>
              <a:rPr lang="en-US" sz="2800" dirty="0" smtClean="0">
                <a:effectLst/>
                <a:latin typeface="Symbol" pitchFamily="18" charset="2"/>
              </a:rPr>
              <a:t>S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For each t = 0, . . . , T − 1, X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baseline="30000" dirty="0" smtClean="0">
                <a:effectLst/>
              </a:rPr>
              <a:t>t+1</a:t>
            </a:r>
            <a:r>
              <a:rPr lang="en-US" sz="2800" dirty="0" smtClean="0">
                <a:effectLst/>
              </a:rPr>
              <a:t> is a subset of </a:t>
            </a:r>
            <a:r>
              <a:rPr lang="en-US" sz="2800" dirty="0" err="1" smtClean="0">
                <a:effectLst/>
              </a:rPr>
              <a:t>X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baseline="30000" dirty="0" err="1" smtClean="0">
                <a:effectLst/>
              </a:rPr>
              <a:t>t</a:t>
            </a:r>
            <a:r>
              <a:rPr lang="en-US" sz="2800" dirty="0" smtClean="0">
                <a:effectLst/>
              </a:rPr>
              <a:t> such that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every </a:t>
            </a:r>
            <a:r>
              <a:rPr lang="en-US" sz="2800" i="1" dirty="0" err="1" smtClean="0">
                <a:effectLst/>
                <a:latin typeface="Symbol" pitchFamily="18" charset="2"/>
              </a:rPr>
              <a:t>s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in </a:t>
            </a:r>
            <a:r>
              <a:rPr lang="en-US" sz="2800" dirty="0" err="1" smtClean="0">
                <a:effectLst/>
              </a:rPr>
              <a:t>X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baseline="30000" dirty="0" err="1" smtClean="0">
                <a:effectLst/>
              </a:rPr>
              <a:t>t</a:t>
            </a:r>
            <a:r>
              <a:rPr lang="en-US" sz="2800" dirty="0" smtClean="0">
                <a:effectLst/>
              </a:rPr>
              <a:t> that is not in X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baseline="30000" dirty="0" smtClean="0">
                <a:effectLst/>
              </a:rPr>
              <a:t>t+1</a:t>
            </a:r>
            <a:r>
              <a:rPr lang="en-US" sz="2800" dirty="0" smtClean="0">
                <a:effectLst/>
              </a:rPr>
              <a:t> is strictly dominated in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G = (I, (</a:t>
            </a:r>
            <a:r>
              <a:rPr lang="en-US" sz="2800" dirty="0" err="1" smtClean="0">
                <a:effectLst/>
              </a:rPr>
              <a:t>X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baseline="30000" dirty="0" err="1" smtClean="0">
                <a:effectLst/>
              </a:rPr>
              <a:t>t</a:t>
            </a:r>
            <a:r>
              <a:rPr lang="en-US" sz="2800" dirty="0" smtClean="0">
                <a:effectLst/>
              </a:rPr>
              <a:t>)</a:t>
            </a:r>
            <a:r>
              <a:rPr lang="en-US" sz="2800" baseline="-25000" dirty="0">
                <a:effectLst/>
              </a:rPr>
              <a:t>I</a:t>
            </a:r>
            <a:r>
              <a:rPr lang="en-US" sz="2800" dirty="0" smtClean="0">
                <a:effectLst/>
              </a:rPr>
              <a:t>, U).</a:t>
            </a:r>
          </a:p>
          <a:p>
            <a:pPr eaLnBrk="1" hangingPunct="1">
              <a:buNone/>
              <a:defRPr/>
            </a:pPr>
            <a:r>
              <a:rPr lang="en-US" sz="2800" dirty="0">
                <a:effectLst/>
              </a:rPr>
              <a:t>The set </a:t>
            </a:r>
            <a:r>
              <a:rPr lang="en-US" sz="2800" dirty="0" err="1">
                <a:effectLst/>
              </a:rPr>
              <a:t>X</a:t>
            </a:r>
            <a:r>
              <a:rPr lang="en-US" sz="2800" baseline="-25000" dirty="0" err="1">
                <a:effectLst/>
              </a:rPr>
              <a:t>i</a:t>
            </a:r>
            <a:r>
              <a:rPr lang="en-US" sz="2800" baseline="30000" dirty="0" err="1">
                <a:effectLst/>
              </a:rPr>
              <a:t>T</a:t>
            </a:r>
            <a:r>
              <a:rPr lang="en-US" sz="2800" baseline="30000" dirty="0">
                <a:effectLst/>
              </a:rPr>
              <a:t> </a:t>
            </a:r>
            <a:r>
              <a:rPr lang="en-US" sz="2800" dirty="0">
                <a:effectLst/>
              </a:rPr>
              <a:t>is the set of </a:t>
            </a:r>
            <a:r>
              <a:rPr lang="en-US" sz="2800" dirty="0" err="1">
                <a:effectLst/>
              </a:rPr>
              <a:t>rationalizable</a:t>
            </a:r>
            <a:r>
              <a:rPr lang="en-US" sz="2800" dirty="0">
                <a:effectLst/>
              </a:rPr>
              <a:t> strategies of player </a:t>
            </a:r>
            <a:r>
              <a:rPr lang="en-US" sz="2800" dirty="0" err="1">
                <a:effectLst/>
              </a:rPr>
              <a:t>i</a:t>
            </a:r>
            <a:r>
              <a:rPr lang="en-US" sz="2800" dirty="0" smtClean="0">
                <a:effectLst/>
              </a:rPr>
              <a:t>.</a:t>
            </a:r>
            <a:endParaRPr lang="en-US" sz="2800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2D6EC0-5C8C-4AFF-924E-C99B8350DD9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/>
              </a:rPr>
              <a:t>The Indifference Principle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5181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b="1" dirty="0" smtClean="0">
                <a:effectLst/>
              </a:rPr>
              <a:t>Indifference Principle. </a:t>
            </a:r>
            <a:r>
              <a:rPr lang="en-US" sz="2800" i="1" dirty="0" smtClean="0">
                <a:effectLst/>
              </a:rPr>
              <a:t>If the opponents play </a:t>
            </a:r>
            <a:r>
              <a:rPr lang="en-US" sz="2800" i="1" dirty="0" smtClean="0">
                <a:effectLst/>
                <a:latin typeface="Symbol" pitchFamily="18" charset="2"/>
              </a:rPr>
              <a:t>s</a:t>
            </a:r>
            <a:r>
              <a:rPr lang="en-US" sz="2800" i="1" baseline="-25000" dirty="0" smtClean="0">
                <a:effectLst/>
              </a:rPr>
              <a:t>−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, player </a:t>
            </a:r>
            <a:r>
              <a:rPr lang="en-US" sz="2800" i="1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 is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i="1" dirty="0" smtClean="0">
                <a:effectLst/>
              </a:rPr>
              <a:t>indifferent among all pure strategies in the best response set B</a:t>
            </a:r>
            <a:r>
              <a:rPr lang="en-US" sz="2800" i="1" baseline="-25000" dirty="0" smtClean="0">
                <a:effectLst/>
              </a:rPr>
              <a:t>i </a:t>
            </a:r>
            <a:r>
              <a:rPr lang="en-US" sz="2800" i="1" dirty="0" smtClean="0">
                <a:effectLst/>
              </a:rPr>
              <a:t>(</a:t>
            </a:r>
            <a:r>
              <a:rPr lang="en-US" sz="2800" i="1" dirty="0" smtClean="0">
                <a:effectLst/>
                <a:latin typeface="Symbol" pitchFamily="18" charset="2"/>
              </a:rPr>
              <a:t>s</a:t>
            </a:r>
            <a:r>
              <a:rPr lang="en-US" sz="2800" i="1" baseline="-25000" dirty="0" smtClean="0">
                <a:effectLst/>
              </a:rPr>
              <a:t>−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).</a:t>
            </a:r>
            <a:endParaRPr lang="en-US" sz="1000" i="1" dirty="0" smtClean="0">
              <a:effectLst/>
            </a:endParaRPr>
          </a:p>
          <a:p>
            <a:pPr eaLnBrk="1" hangingPunct="1"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800" b="1" dirty="0" smtClean="0">
                <a:effectLst/>
              </a:rPr>
              <a:t>Definition</a:t>
            </a:r>
            <a:r>
              <a:rPr lang="en-US" sz="2800" dirty="0" smtClean="0">
                <a:effectLst/>
              </a:rPr>
              <a:t> For any </a:t>
            </a:r>
            <a:r>
              <a:rPr lang="en-US" sz="2800" dirty="0" err="1" smtClean="0">
                <a:effectLst/>
                <a:latin typeface="Symbol" pitchFamily="18" charset="2"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, let </a:t>
            </a:r>
            <a:r>
              <a:rPr lang="en-US" sz="2800" dirty="0" err="1" smtClean="0">
                <a:effectLst/>
              </a:rPr>
              <a:t>C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dirty="0" err="1" smtClean="0">
                <a:effectLst/>
                <a:latin typeface="Symbol" pitchFamily="18" charset="2"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) be the support of </a:t>
            </a:r>
            <a:r>
              <a:rPr lang="en-US" sz="2800" dirty="0" err="1" smtClean="0">
                <a:effectLst/>
                <a:latin typeface="Symbol" pitchFamily="18" charset="2"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, the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set of strategies </a:t>
            </a:r>
            <a:r>
              <a:rPr lang="en-US" sz="2800" i="1" dirty="0" err="1" smtClean="0">
                <a:effectLst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to which </a:t>
            </a:r>
            <a:r>
              <a:rPr lang="en-US" sz="2800" dirty="0" err="1" smtClean="0">
                <a:effectLst/>
                <a:latin typeface="Symbol" pitchFamily="18" charset="2"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assigns non-zero probability.</a:t>
            </a:r>
            <a:endParaRPr lang="en-US" sz="1000" dirty="0" smtClean="0">
              <a:effectLst/>
            </a:endParaRPr>
          </a:p>
          <a:p>
            <a:pPr eaLnBrk="1" hangingPunct="1">
              <a:buFont typeface="Wingdings" pitchFamily="2" charset="2"/>
              <a:buNone/>
            </a:pPr>
            <a:endParaRPr lang="en-US" sz="2800" b="1" dirty="0" smtClean="0">
              <a:effectLst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800" b="1" dirty="0" smtClean="0">
                <a:effectLst/>
              </a:rPr>
              <a:t>Proposition</a:t>
            </a:r>
            <a:r>
              <a:rPr lang="en-US" sz="2800" dirty="0" smtClean="0">
                <a:effectLst/>
              </a:rPr>
              <a:t> </a:t>
            </a:r>
            <a:r>
              <a:rPr lang="en-US" sz="2800" i="1" dirty="0" smtClean="0">
                <a:effectLst/>
              </a:rPr>
              <a:t>The profile </a:t>
            </a:r>
            <a:r>
              <a:rPr lang="en-US" sz="2800" i="1" dirty="0" smtClean="0">
                <a:effectLst/>
                <a:latin typeface="Symbol" pitchFamily="18" charset="2"/>
              </a:rPr>
              <a:t>s</a:t>
            </a:r>
            <a:r>
              <a:rPr lang="en-US" sz="2800" i="1" baseline="30000" dirty="0" smtClean="0">
                <a:effectLst/>
                <a:latin typeface="Symbol" pitchFamily="18" charset="2"/>
              </a:rPr>
              <a:t>*</a:t>
            </a:r>
            <a:r>
              <a:rPr lang="en-US" sz="2800" i="1" dirty="0" smtClean="0">
                <a:effectLst/>
              </a:rPr>
              <a:t> is a Nash Equilibrium if and only if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i="1" dirty="0" err="1" smtClean="0">
                <a:effectLst/>
              </a:rPr>
              <a:t>C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(</a:t>
            </a:r>
            <a:r>
              <a:rPr lang="en-US" sz="2800" i="1" dirty="0" smtClean="0">
                <a:effectLst/>
                <a:latin typeface="Symbol" pitchFamily="18" charset="2"/>
              </a:rPr>
              <a:t>s</a:t>
            </a:r>
            <a:r>
              <a:rPr lang="en-US" sz="2800" i="1" baseline="30000" dirty="0" smtClean="0">
                <a:effectLst/>
                <a:latin typeface="Symbol" pitchFamily="18" charset="2"/>
              </a:rPr>
              <a:t>*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) is a subset of B</a:t>
            </a:r>
            <a:r>
              <a:rPr lang="en-US" sz="2800" i="1" baseline="-25000" dirty="0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(</a:t>
            </a:r>
            <a:r>
              <a:rPr lang="en-US" sz="2800" i="1" dirty="0" smtClean="0">
                <a:effectLst/>
                <a:latin typeface="Symbol" pitchFamily="18" charset="2"/>
              </a:rPr>
              <a:t>s</a:t>
            </a:r>
            <a:r>
              <a:rPr lang="en-US" sz="2800" i="1" baseline="30000" dirty="0" smtClean="0">
                <a:effectLst/>
                <a:latin typeface="Symbol" pitchFamily="18" charset="2"/>
              </a:rPr>
              <a:t>*</a:t>
            </a:r>
            <a:r>
              <a:rPr lang="en-US" sz="2800" i="1" baseline="-25000" dirty="0" smtClean="0">
                <a:effectLst/>
              </a:rPr>
              <a:t>−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), for every player </a:t>
            </a:r>
            <a:r>
              <a:rPr lang="en-US" sz="2800" i="1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.</a:t>
            </a:r>
            <a:endParaRPr lang="en-US" sz="1000" i="1" dirty="0" smtClean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2D6EC0-5C8C-4AFF-924E-C99B8350DD9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4010D8-8D5D-4120-B663-DB9D59965C9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304800" y="304800"/>
            <a:ext cx="8534400" cy="55165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en-US" sz="2800" kern="0" dirty="0" smtClean="0">
                <a:effectLst/>
              </a:rPr>
              <a:t>In games with 2 players and 2 strategies for each player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kern="0" dirty="0" smtClean="0">
                <a:effectLst/>
              </a:rPr>
              <a:t>(let </a:t>
            </a:r>
            <a:r>
              <a:rPr lang="en-US" sz="2800" kern="0" dirty="0">
                <a:effectLst/>
              </a:rPr>
              <a:t>A</a:t>
            </a:r>
            <a:r>
              <a:rPr lang="en-US" sz="2800" kern="0" baseline="-25000" dirty="0">
                <a:effectLst/>
              </a:rPr>
              <a:t>1</a:t>
            </a:r>
            <a:r>
              <a:rPr lang="en-US" sz="2800" kern="0" dirty="0">
                <a:effectLst/>
              </a:rPr>
              <a:t> = {U, D} and A</a:t>
            </a:r>
            <a:r>
              <a:rPr lang="en-US" sz="2800" kern="0" baseline="-25000" dirty="0">
                <a:effectLst/>
              </a:rPr>
              <a:t>2</a:t>
            </a:r>
            <a:r>
              <a:rPr lang="en-US" sz="2800" kern="0" dirty="0">
                <a:effectLst/>
              </a:rPr>
              <a:t> = {L, R</a:t>
            </a:r>
            <a:r>
              <a:rPr lang="en-US" sz="2800" kern="0" dirty="0" smtClean="0">
                <a:effectLst/>
              </a:rPr>
              <a:t>}), we find the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kern="0" dirty="0" smtClean="0">
                <a:effectLst/>
              </a:rPr>
              <a:t>completely mixed</a:t>
            </a:r>
            <a:r>
              <a:rPr lang="en-US" sz="2800" kern="0" dirty="0">
                <a:effectLst/>
              </a:rPr>
              <a:t> </a:t>
            </a:r>
            <a:r>
              <a:rPr lang="en-US" sz="2800" kern="0" dirty="0" smtClean="0">
                <a:effectLst/>
              </a:rPr>
              <a:t>strategy Nash equilibrium as follows.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kern="0" dirty="0" smtClean="0"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kern="0" dirty="0" smtClean="0">
                <a:effectLst/>
              </a:rPr>
              <a:t>From the indifference condition for player 1: </a:t>
            </a:r>
          </a:p>
          <a:p>
            <a:pPr eaLnBrk="1" hangingPunct="1">
              <a:buNone/>
              <a:defRPr/>
            </a:pPr>
            <a:r>
              <a:rPr lang="en-US" sz="2800" kern="0" dirty="0" err="1" smtClean="0">
                <a:effectLst/>
                <a:latin typeface="Symbol" panose="05050102010706020507" pitchFamily="18" charset="2"/>
              </a:rPr>
              <a:t>s</a:t>
            </a:r>
            <a:r>
              <a:rPr lang="en-US" sz="2800" kern="0" baseline="-25000" dirty="0" err="1" smtClean="0">
                <a:effectLst/>
              </a:rPr>
              <a:t>L</a:t>
            </a:r>
            <a:r>
              <a:rPr lang="en-US" sz="2800" kern="0" dirty="0" smtClean="0">
                <a:effectLst/>
              </a:rPr>
              <a:t> u</a:t>
            </a:r>
            <a:r>
              <a:rPr lang="en-US" sz="2800" kern="0" baseline="-25000" dirty="0" smtClean="0">
                <a:effectLst/>
              </a:rPr>
              <a:t>1</a:t>
            </a:r>
            <a:r>
              <a:rPr lang="en-US" sz="2800" kern="0" dirty="0" smtClean="0">
                <a:effectLst/>
              </a:rPr>
              <a:t>(U,L) + (1-</a:t>
            </a:r>
            <a:r>
              <a:rPr lang="en-US" sz="2800" kern="0" dirty="0">
                <a:effectLst/>
                <a:latin typeface="Symbol" panose="05050102010706020507" pitchFamily="18" charset="2"/>
              </a:rPr>
              <a:t> </a:t>
            </a:r>
            <a:r>
              <a:rPr lang="en-US" sz="2800" kern="0" dirty="0" err="1">
                <a:effectLst/>
                <a:latin typeface="Symbol" panose="05050102010706020507" pitchFamily="18" charset="2"/>
              </a:rPr>
              <a:t>s</a:t>
            </a:r>
            <a:r>
              <a:rPr lang="en-US" sz="2800" kern="0" baseline="-25000" dirty="0" err="1">
                <a:effectLst/>
              </a:rPr>
              <a:t>L</a:t>
            </a:r>
            <a:r>
              <a:rPr lang="en-US" sz="2800" kern="0" dirty="0" smtClean="0">
                <a:effectLst/>
              </a:rPr>
              <a:t>) </a:t>
            </a:r>
            <a:r>
              <a:rPr lang="en-US" sz="2800" kern="0" dirty="0">
                <a:effectLst/>
              </a:rPr>
              <a:t>u</a:t>
            </a:r>
            <a:r>
              <a:rPr lang="en-US" sz="2800" kern="0" baseline="-25000" dirty="0">
                <a:effectLst/>
              </a:rPr>
              <a:t>1</a:t>
            </a:r>
            <a:r>
              <a:rPr lang="en-US" sz="2800" kern="0" dirty="0" smtClean="0">
                <a:effectLst/>
              </a:rPr>
              <a:t>(U,R) = </a:t>
            </a:r>
            <a:r>
              <a:rPr lang="en-US" sz="2800" kern="0" dirty="0" err="1">
                <a:effectLst/>
                <a:latin typeface="Symbol" panose="05050102010706020507" pitchFamily="18" charset="2"/>
              </a:rPr>
              <a:t>s</a:t>
            </a:r>
            <a:r>
              <a:rPr lang="en-US" sz="2800" kern="0" baseline="-25000" dirty="0" err="1">
                <a:effectLst/>
              </a:rPr>
              <a:t>L</a:t>
            </a:r>
            <a:r>
              <a:rPr lang="en-US" sz="2800" kern="0" dirty="0" smtClean="0">
                <a:effectLst/>
              </a:rPr>
              <a:t> u</a:t>
            </a:r>
            <a:r>
              <a:rPr lang="en-US" sz="2800" kern="0" baseline="-25000" dirty="0" smtClean="0">
                <a:effectLst/>
              </a:rPr>
              <a:t>1</a:t>
            </a:r>
            <a:r>
              <a:rPr lang="en-US" sz="2800" kern="0" dirty="0" smtClean="0">
                <a:effectLst/>
              </a:rPr>
              <a:t>(D,L</a:t>
            </a:r>
            <a:r>
              <a:rPr lang="en-US" sz="2800" kern="0" dirty="0">
                <a:effectLst/>
              </a:rPr>
              <a:t>) + (</a:t>
            </a:r>
            <a:r>
              <a:rPr lang="en-US" sz="2800" kern="0" dirty="0" smtClean="0">
                <a:effectLst/>
              </a:rPr>
              <a:t>1-</a:t>
            </a:r>
            <a:r>
              <a:rPr lang="en-US" sz="2800" kern="0" dirty="0">
                <a:effectLst/>
                <a:latin typeface="Symbol" panose="05050102010706020507" pitchFamily="18" charset="2"/>
              </a:rPr>
              <a:t> </a:t>
            </a:r>
            <a:r>
              <a:rPr lang="en-US" sz="2800" kern="0" dirty="0" err="1">
                <a:effectLst/>
                <a:latin typeface="Symbol" panose="05050102010706020507" pitchFamily="18" charset="2"/>
              </a:rPr>
              <a:t>s</a:t>
            </a:r>
            <a:r>
              <a:rPr lang="en-US" sz="2800" kern="0" baseline="-25000" dirty="0" err="1">
                <a:effectLst/>
              </a:rPr>
              <a:t>L</a:t>
            </a:r>
            <a:r>
              <a:rPr lang="en-US" sz="2800" kern="0" dirty="0" smtClean="0">
                <a:effectLst/>
              </a:rPr>
              <a:t>) </a:t>
            </a:r>
            <a:r>
              <a:rPr lang="en-US" sz="2800" kern="0" dirty="0">
                <a:effectLst/>
              </a:rPr>
              <a:t>u</a:t>
            </a:r>
            <a:r>
              <a:rPr lang="en-US" sz="2800" kern="0" baseline="-25000" dirty="0">
                <a:effectLst/>
              </a:rPr>
              <a:t>1</a:t>
            </a:r>
            <a:r>
              <a:rPr lang="en-US" sz="2800" kern="0" dirty="0" smtClean="0">
                <a:effectLst/>
              </a:rPr>
              <a:t>(D,R)</a:t>
            </a:r>
          </a:p>
          <a:p>
            <a:pPr eaLnBrk="1" hangingPunct="1">
              <a:buNone/>
              <a:defRPr/>
            </a:pPr>
            <a:r>
              <a:rPr lang="en-US" sz="2800" kern="0" dirty="0">
                <a:effectLst/>
              </a:rPr>
              <a:t>w</a:t>
            </a:r>
            <a:r>
              <a:rPr lang="en-US" sz="2800" kern="0" dirty="0" smtClean="0">
                <a:effectLst/>
              </a:rPr>
              <a:t>e find the mixed strategy </a:t>
            </a:r>
            <a:r>
              <a:rPr lang="en-US" sz="2800" kern="0" dirty="0" err="1">
                <a:effectLst/>
                <a:latin typeface="Symbol" panose="05050102010706020507" pitchFamily="18" charset="2"/>
              </a:rPr>
              <a:t>s</a:t>
            </a:r>
            <a:r>
              <a:rPr lang="en-US" sz="2800" kern="0" baseline="-25000" dirty="0" err="1">
                <a:effectLst/>
              </a:rPr>
              <a:t>L</a:t>
            </a:r>
            <a:r>
              <a:rPr lang="en-US" sz="2800" kern="0" dirty="0" err="1" smtClean="0">
                <a:effectLst/>
              </a:rPr>
              <a:t>.</a:t>
            </a:r>
            <a:endParaRPr lang="en-US" sz="2800" kern="0" dirty="0"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kern="0" dirty="0" smtClean="0">
              <a:effectLst/>
            </a:endParaRPr>
          </a:p>
          <a:p>
            <a:pPr eaLnBrk="1" hangingPunct="1">
              <a:buNone/>
              <a:defRPr/>
            </a:pPr>
            <a:r>
              <a:rPr lang="en-US" sz="2800" kern="0" dirty="0" err="1" smtClean="0">
                <a:effectLst/>
                <a:latin typeface="Symbol" panose="05050102010706020507" pitchFamily="18" charset="2"/>
              </a:rPr>
              <a:t>s</a:t>
            </a:r>
            <a:r>
              <a:rPr lang="en-US" sz="2800" kern="0" baseline="-25000" dirty="0" err="1" smtClean="0">
                <a:effectLst/>
              </a:rPr>
              <a:t>U</a:t>
            </a:r>
            <a:r>
              <a:rPr lang="en-US" sz="2800" kern="0" dirty="0" smtClean="0">
                <a:effectLst/>
              </a:rPr>
              <a:t> u</a:t>
            </a:r>
            <a:r>
              <a:rPr lang="en-US" sz="2800" kern="0" baseline="-25000" dirty="0">
                <a:effectLst/>
              </a:rPr>
              <a:t>2</a:t>
            </a:r>
            <a:r>
              <a:rPr lang="en-US" sz="2800" kern="0" dirty="0" smtClean="0">
                <a:effectLst/>
              </a:rPr>
              <a:t>(U,L</a:t>
            </a:r>
            <a:r>
              <a:rPr lang="en-US" sz="2800" kern="0" dirty="0">
                <a:effectLst/>
              </a:rPr>
              <a:t>) + (</a:t>
            </a:r>
            <a:r>
              <a:rPr lang="en-US" sz="2800" kern="0" dirty="0" smtClean="0">
                <a:effectLst/>
              </a:rPr>
              <a:t>1-</a:t>
            </a:r>
            <a:r>
              <a:rPr lang="en-US" sz="2800" kern="0" dirty="0" smtClean="0">
                <a:effectLst/>
                <a:latin typeface="Symbol" panose="05050102010706020507" pitchFamily="18" charset="2"/>
              </a:rPr>
              <a:t>s</a:t>
            </a:r>
            <a:r>
              <a:rPr lang="en-US" sz="2800" kern="0" baseline="-25000" dirty="0" smtClean="0">
                <a:effectLst/>
              </a:rPr>
              <a:t>U</a:t>
            </a:r>
            <a:r>
              <a:rPr lang="en-US" sz="2800" kern="0" dirty="0" smtClean="0">
                <a:effectLst/>
              </a:rPr>
              <a:t>) u</a:t>
            </a:r>
            <a:r>
              <a:rPr lang="en-US" sz="2800" kern="0" baseline="-25000" dirty="0" smtClean="0">
                <a:effectLst/>
              </a:rPr>
              <a:t>2</a:t>
            </a:r>
            <a:r>
              <a:rPr lang="en-US" sz="2800" kern="0" dirty="0" smtClean="0">
                <a:effectLst/>
              </a:rPr>
              <a:t>(D,L) </a:t>
            </a:r>
            <a:r>
              <a:rPr lang="en-US" sz="2800" kern="0" dirty="0">
                <a:effectLst/>
              </a:rPr>
              <a:t>= </a:t>
            </a:r>
            <a:r>
              <a:rPr lang="en-US" sz="2800" kern="0" dirty="0" err="1">
                <a:effectLst/>
                <a:latin typeface="Symbol" panose="05050102010706020507" pitchFamily="18" charset="2"/>
              </a:rPr>
              <a:t>s</a:t>
            </a:r>
            <a:r>
              <a:rPr lang="en-US" sz="2800" kern="0" baseline="-25000" dirty="0" err="1">
                <a:effectLst/>
              </a:rPr>
              <a:t>U</a:t>
            </a:r>
            <a:r>
              <a:rPr lang="en-US" sz="2800" kern="0" dirty="0" smtClean="0">
                <a:effectLst/>
              </a:rPr>
              <a:t> u</a:t>
            </a:r>
            <a:r>
              <a:rPr lang="en-US" sz="2800" kern="0" baseline="-25000" dirty="0">
                <a:effectLst/>
              </a:rPr>
              <a:t>2</a:t>
            </a:r>
            <a:r>
              <a:rPr lang="en-US" sz="2800" kern="0" dirty="0" smtClean="0">
                <a:effectLst/>
              </a:rPr>
              <a:t>(U,R) </a:t>
            </a:r>
            <a:r>
              <a:rPr lang="en-US" sz="2800" kern="0" dirty="0">
                <a:effectLst/>
              </a:rPr>
              <a:t>+ (</a:t>
            </a:r>
            <a:r>
              <a:rPr lang="en-US" sz="2800" kern="0" dirty="0" smtClean="0">
                <a:effectLst/>
              </a:rPr>
              <a:t>1-</a:t>
            </a:r>
            <a:r>
              <a:rPr lang="en-US" sz="2800" kern="0" dirty="0" smtClean="0">
                <a:effectLst/>
                <a:latin typeface="Symbol" panose="05050102010706020507" pitchFamily="18" charset="2"/>
              </a:rPr>
              <a:t>s</a:t>
            </a:r>
            <a:r>
              <a:rPr lang="en-US" sz="2800" kern="0" baseline="-25000" dirty="0" smtClean="0">
                <a:effectLst/>
              </a:rPr>
              <a:t>U</a:t>
            </a:r>
            <a:r>
              <a:rPr lang="en-US" sz="2800" kern="0" dirty="0" smtClean="0">
                <a:effectLst/>
              </a:rPr>
              <a:t>) u</a:t>
            </a:r>
            <a:r>
              <a:rPr lang="en-US" sz="2800" kern="0" baseline="-25000" dirty="0" smtClean="0">
                <a:effectLst/>
              </a:rPr>
              <a:t>2</a:t>
            </a:r>
            <a:r>
              <a:rPr lang="en-US" sz="2800" kern="0" dirty="0" smtClean="0">
                <a:effectLst/>
              </a:rPr>
              <a:t>(D,R)</a:t>
            </a:r>
            <a:endParaRPr lang="en-US" sz="2800" kern="0" dirty="0">
              <a:effectLst/>
            </a:endParaRPr>
          </a:p>
          <a:p>
            <a:pPr eaLnBrk="1" hangingPunct="1">
              <a:buNone/>
              <a:defRPr/>
            </a:pPr>
            <a:r>
              <a:rPr lang="en-US" sz="2800" kern="0" dirty="0">
                <a:effectLst/>
              </a:rPr>
              <a:t>p</a:t>
            </a:r>
            <a:r>
              <a:rPr lang="en-US" sz="2800" kern="0" dirty="0" smtClean="0">
                <a:effectLst/>
              </a:rPr>
              <a:t>ins down the </a:t>
            </a:r>
            <a:r>
              <a:rPr lang="en-US" sz="2800" kern="0" dirty="0">
                <a:effectLst/>
              </a:rPr>
              <a:t>mixed strategy </a:t>
            </a:r>
            <a:r>
              <a:rPr lang="en-US" sz="2800" kern="0" dirty="0" err="1">
                <a:effectLst/>
                <a:latin typeface="Symbol" panose="05050102010706020507" pitchFamily="18" charset="2"/>
              </a:rPr>
              <a:t>s</a:t>
            </a:r>
            <a:r>
              <a:rPr lang="en-US" sz="2800" kern="0" baseline="-25000" dirty="0" err="1">
                <a:effectLst/>
              </a:rPr>
              <a:t>U</a:t>
            </a:r>
            <a:r>
              <a:rPr lang="en-US" sz="2800" kern="0" dirty="0" smtClean="0">
                <a:effectLst/>
              </a:rPr>
              <a:t>.</a:t>
            </a:r>
          </a:p>
          <a:p>
            <a:pPr eaLnBrk="1" hangingPunct="1">
              <a:buNone/>
              <a:defRPr/>
            </a:pPr>
            <a:endParaRPr lang="en-US" sz="2800" kern="0" dirty="0" smtClean="0">
              <a:effectLst/>
            </a:endParaRPr>
          </a:p>
          <a:p>
            <a:pPr eaLnBrk="1" hangingPunct="1">
              <a:buNone/>
              <a:defRPr/>
            </a:pPr>
            <a:r>
              <a:rPr lang="en-US" sz="2800" kern="0" dirty="0" smtClean="0">
                <a:effectLst/>
              </a:rPr>
              <a:t>If 0&lt;</a:t>
            </a:r>
            <a:r>
              <a:rPr lang="en-US" sz="2800" kern="0" dirty="0" err="1" smtClean="0">
                <a:effectLst/>
                <a:latin typeface="Symbol" panose="05050102010706020507" pitchFamily="18" charset="2"/>
              </a:rPr>
              <a:t>s</a:t>
            </a:r>
            <a:r>
              <a:rPr lang="en-US" sz="2800" kern="0" baseline="-25000" dirty="0" err="1" smtClean="0">
                <a:effectLst/>
              </a:rPr>
              <a:t>L</a:t>
            </a:r>
            <a:r>
              <a:rPr lang="en-US" sz="2800" kern="0" dirty="0" smtClean="0">
                <a:effectLst/>
                <a:latin typeface="+mj-lt"/>
              </a:rPr>
              <a:t>&lt;1 and 0&lt;</a:t>
            </a:r>
            <a:r>
              <a:rPr lang="en-US" sz="2800" kern="0" dirty="0" err="1" smtClean="0">
                <a:effectLst/>
                <a:latin typeface="Symbol" panose="05050102010706020507" pitchFamily="18" charset="2"/>
              </a:rPr>
              <a:t>s</a:t>
            </a:r>
            <a:r>
              <a:rPr lang="en-US" sz="2800" kern="0" baseline="-25000" dirty="0" err="1" smtClean="0">
                <a:effectLst/>
              </a:rPr>
              <a:t>U</a:t>
            </a:r>
            <a:r>
              <a:rPr lang="en-US" sz="2800" kern="0" dirty="0" smtClean="0">
                <a:effectLst/>
              </a:rPr>
              <a:t>&lt;1, then (</a:t>
            </a:r>
            <a:r>
              <a:rPr lang="en-US" sz="2800" kern="0" dirty="0" err="1" smtClean="0">
                <a:effectLst/>
                <a:latin typeface="Symbol" panose="05050102010706020507" pitchFamily="18" charset="2"/>
              </a:rPr>
              <a:t>s</a:t>
            </a:r>
            <a:r>
              <a:rPr lang="en-US" sz="2800" kern="0" baseline="-25000" dirty="0" err="1" smtClean="0">
                <a:effectLst/>
              </a:rPr>
              <a:t>L</a:t>
            </a:r>
            <a:r>
              <a:rPr lang="en-US" sz="2800" kern="0" dirty="0" smtClean="0">
                <a:effectLst/>
              </a:rPr>
              <a:t>, </a:t>
            </a:r>
            <a:r>
              <a:rPr lang="en-US" sz="2800" kern="0" dirty="0" err="1" smtClean="0">
                <a:effectLst/>
                <a:latin typeface="Symbol" panose="05050102010706020507" pitchFamily="18" charset="2"/>
              </a:rPr>
              <a:t>s</a:t>
            </a:r>
            <a:r>
              <a:rPr lang="en-US" sz="2800" kern="0" baseline="-25000" dirty="0" err="1" smtClean="0">
                <a:effectLst/>
              </a:rPr>
              <a:t>U</a:t>
            </a:r>
            <a:r>
              <a:rPr lang="en-US" sz="2800" kern="0" dirty="0" smtClean="0">
                <a:effectLst/>
              </a:rPr>
              <a:t>) is Nash Equilibrium.</a:t>
            </a:r>
            <a:endParaRPr lang="en-US" sz="2800" kern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5469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effectLst/>
              </a:rPr>
              <a:t>Definition </a:t>
            </a:r>
            <a:r>
              <a:rPr lang="en-US" sz="2800" dirty="0" smtClean="0">
                <a:effectLst/>
              </a:rPr>
              <a:t>For any player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, and (non-empty) subset 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of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the strategy set S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, let </a:t>
            </a:r>
            <a:r>
              <a:rPr lang="en-US" sz="2800" dirty="0" smtClean="0">
                <a:effectLst/>
                <a:latin typeface="Symbol" pitchFamily="18" charset="2"/>
              </a:rPr>
              <a:t>S</a:t>
            </a:r>
            <a:r>
              <a:rPr lang="en-US" sz="2800" baseline="-25000" dirty="0" smtClean="0">
                <a:effectLst/>
              </a:rPr>
              <a:t>−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(B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) be the set of mixed strategy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profiles </a:t>
            </a:r>
            <a:r>
              <a:rPr lang="en-US" sz="2800" dirty="0" smtClean="0">
                <a:effectLst/>
                <a:latin typeface="Symbol" pitchFamily="18" charset="2"/>
              </a:rPr>
              <a:t>s</a:t>
            </a:r>
            <a:r>
              <a:rPr lang="en-US" sz="2800" baseline="-25000" dirty="0" smtClean="0">
                <a:effectLst/>
              </a:rPr>
              <a:t>−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such that 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= 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dirty="0" smtClean="0">
                <a:effectLst/>
                <a:latin typeface="Symbol" pitchFamily="18" charset="2"/>
              </a:rPr>
              <a:t>s</a:t>
            </a:r>
            <a:r>
              <a:rPr lang="en-US" sz="2800" baseline="-25000" dirty="0" smtClean="0">
                <a:effectLst/>
              </a:rPr>
              <a:t>−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).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We can find all mixed strategy </a:t>
            </a:r>
            <a:r>
              <a:rPr lang="en-US" sz="2800" dirty="0" err="1" smtClean="0">
                <a:effectLst/>
              </a:rPr>
              <a:t>equilibria</a:t>
            </a:r>
            <a:r>
              <a:rPr lang="en-US" sz="2800" dirty="0" smtClean="0">
                <a:effectLst/>
              </a:rPr>
              <a:t> as follows.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Consider each profile B of subsets 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, and calculate the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profile (</a:t>
            </a:r>
            <a:r>
              <a:rPr lang="en-US" sz="2800" dirty="0" smtClean="0">
                <a:effectLst/>
                <a:latin typeface="Symbol" pitchFamily="18" charset="2"/>
              </a:rPr>
              <a:t>S</a:t>
            </a:r>
            <a:r>
              <a:rPr lang="en-US" sz="2800" baseline="-25000" dirty="0" smtClean="0">
                <a:effectLst/>
              </a:rPr>
              <a:t>−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(B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))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The mixed strategy </a:t>
            </a:r>
            <a:r>
              <a:rPr lang="en-US" sz="2800" dirty="0" smtClean="0">
                <a:effectLst/>
                <a:latin typeface="Symbol" pitchFamily="18" charset="2"/>
              </a:rPr>
              <a:t>s</a:t>
            </a:r>
            <a:r>
              <a:rPr lang="en-US" sz="2800" dirty="0" smtClean="0">
                <a:effectLst/>
              </a:rPr>
              <a:t> is a Nash Equilibrium if: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sz="2800" dirty="0" smtClean="0">
                <a:effectLst/>
                <a:latin typeface="Symbol" pitchFamily="18" charset="2"/>
              </a:rPr>
              <a:t>s</a:t>
            </a:r>
            <a:r>
              <a:rPr lang="en-US" sz="2800" baseline="-25000" dirty="0" smtClean="0">
                <a:effectLst/>
              </a:rPr>
              <a:t>−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  <a:latin typeface="Symbol" pitchFamily="18" charset="2"/>
              </a:rPr>
              <a:t> </a:t>
            </a:r>
            <a:r>
              <a:rPr lang="en-US" sz="2800" dirty="0" smtClean="0">
                <a:effectLst/>
              </a:rPr>
              <a:t>belongs to </a:t>
            </a:r>
            <a:r>
              <a:rPr lang="en-US" sz="2800" dirty="0" smtClean="0">
                <a:effectLst/>
                <a:latin typeface="Symbol" pitchFamily="18" charset="2"/>
              </a:rPr>
              <a:t>S</a:t>
            </a:r>
            <a:r>
              <a:rPr lang="en-US" sz="2800" baseline="-25000" dirty="0" smtClean="0">
                <a:effectLst/>
              </a:rPr>
              <a:t>−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(B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) for all players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. 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sz="2800" dirty="0" err="1" smtClean="0">
                <a:effectLst/>
              </a:rPr>
              <a:t>C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dirty="0" err="1" smtClean="0">
                <a:effectLst/>
                <a:latin typeface="Symbol" pitchFamily="18" charset="2"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) = 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for all players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2D6EC0-5C8C-4AFF-924E-C99B8350DD9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1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534400" cy="5410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Let p, q be player 1’s and 2’s probability to play </a:t>
            </a:r>
            <a:r>
              <a:rPr lang="en-US" sz="2800" i="1" dirty="0" smtClean="0">
                <a:effectLst/>
              </a:rPr>
              <a:t>B</a:t>
            </a:r>
            <a:r>
              <a:rPr lang="en-US" sz="2800" dirty="0" smtClean="0">
                <a:effectLst/>
              </a:rPr>
              <a:t>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U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(B) </a:t>
            </a:r>
            <a:r>
              <a:rPr lang="en-US" sz="2800" i="1" dirty="0" smtClean="0">
                <a:effectLst/>
              </a:rPr>
              <a:t>= </a:t>
            </a:r>
            <a:r>
              <a:rPr lang="en-US" sz="2800" dirty="0" smtClean="0">
                <a:effectLst/>
              </a:rPr>
              <a:t>2</a:t>
            </a:r>
            <a:r>
              <a:rPr lang="en-US" sz="2800" i="1" dirty="0" smtClean="0">
                <a:effectLst/>
              </a:rPr>
              <a:t>・q </a:t>
            </a:r>
            <a:r>
              <a:rPr lang="en-US" sz="2800" dirty="0" smtClean="0">
                <a:effectLst/>
              </a:rPr>
              <a:t>+ 0</a:t>
            </a:r>
            <a:r>
              <a:rPr lang="en-US" sz="2800" i="1" dirty="0" smtClean="0">
                <a:effectLst/>
              </a:rPr>
              <a:t>・</a:t>
            </a:r>
            <a:r>
              <a:rPr lang="en-US" sz="2800" dirty="0" smtClean="0">
                <a:effectLst/>
              </a:rPr>
              <a:t>(1 </a:t>
            </a:r>
            <a:r>
              <a:rPr lang="en-US" sz="2800" i="1" dirty="0" smtClean="0">
                <a:effectLst/>
              </a:rPr>
              <a:t>− q</a:t>
            </a:r>
            <a:r>
              <a:rPr lang="en-US" sz="2800" dirty="0" smtClean="0">
                <a:effectLst/>
              </a:rPr>
              <a:t>) = 2</a:t>
            </a:r>
            <a:r>
              <a:rPr lang="en-US" sz="2800" i="1" dirty="0" smtClean="0">
                <a:effectLst/>
              </a:rPr>
              <a:t>q.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U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(S)</a:t>
            </a:r>
            <a:r>
              <a:rPr lang="en-US" sz="2800" i="1" dirty="0" smtClean="0">
                <a:effectLst/>
              </a:rPr>
              <a:t> = </a:t>
            </a:r>
            <a:r>
              <a:rPr lang="en-US" sz="2800" dirty="0" smtClean="0">
                <a:effectLst/>
              </a:rPr>
              <a:t>0</a:t>
            </a:r>
            <a:r>
              <a:rPr lang="en-US" sz="2800" i="1" dirty="0" smtClean="0">
                <a:effectLst/>
              </a:rPr>
              <a:t>・q </a:t>
            </a:r>
            <a:r>
              <a:rPr lang="en-US" sz="2800" dirty="0" smtClean="0">
                <a:effectLst/>
              </a:rPr>
              <a:t>+ 1</a:t>
            </a:r>
            <a:r>
              <a:rPr lang="en-US" sz="2800" i="1" dirty="0" smtClean="0">
                <a:effectLst/>
              </a:rPr>
              <a:t>・</a:t>
            </a:r>
            <a:r>
              <a:rPr lang="en-US" sz="2800" dirty="0" smtClean="0">
                <a:effectLst/>
              </a:rPr>
              <a:t>(1 </a:t>
            </a:r>
            <a:r>
              <a:rPr lang="en-US" sz="2800" i="1" dirty="0" smtClean="0">
                <a:effectLst/>
              </a:rPr>
              <a:t>− q</a:t>
            </a:r>
            <a:r>
              <a:rPr lang="en-US" sz="2800" dirty="0" smtClean="0">
                <a:effectLst/>
              </a:rPr>
              <a:t>) = 1 </a:t>
            </a:r>
            <a:r>
              <a:rPr lang="en-US" sz="2800" i="1" dirty="0" smtClean="0">
                <a:effectLst/>
              </a:rPr>
              <a:t>− q</a:t>
            </a:r>
            <a:r>
              <a:rPr lang="en-US" sz="2800" dirty="0" smtClean="0">
                <a:effectLst/>
              </a:rPr>
              <a:t>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The condition U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(B) = U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(S), i.e. 2</a:t>
            </a:r>
            <a:r>
              <a:rPr lang="en-US" sz="2800" i="1" dirty="0" smtClean="0">
                <a:effectLst/>
              </a:rPr>
              <a:t>q = </a:t>
            </a:r>
            <a:r>
              <a:rPr lang="en-US" sz="2800" dirty="0" smtClean="0">
                <a:effectLst/>
              </a:rPr>
              <a:t>1 </a:t>
            </a:r>
            <a:r>
              <a:rPr lang="en-US" sz="2800" i="1" dirty="0" smtClean="0">
                <a:effectLst/>
              </a:rPr>
              <a:t>− q</a:t>
            </a:r>
            <a:r>
              <a:rPr lang="en-US" sz="2800" dirty="0" smtClean="0">
                <a:effectLst/>
              </a:rPr>
              <a:t> yields </a:t>
            </a:r>
            <a:r>
              <a:rPr lang="en-US" sz="2800" i="1" dirty="0" smtClean="0">
                <a:effectLst/>
              </a:rPr>
              <a:t>q = </a:t>
            </a:r>
            <a:r>
              <a:rPr lang="en-US" sz="2800" dirty="0" smtClean="0">
                <a:effectLst/>
              </a:rPr>
              <a:t>1/3.</a:t>
            </a:r>
          </a:p>
        </p:txBody>
      </p:sp>
      <p:sp>
        <p:nvSpPr>
          <p:cNvPr id="72726" name="Rectangle 2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/>
              </a:rPr>
              <a:t>Battle of the Sexes</a:t>
            </a:r>
          </a:p>
        </p:txBody>
      </p:sp>
      <p:sp>
        <p:nvSpPr>
          <p:cNvPr id="16388" name="Rectangle 23"/>
          <p:cNvSpPr>
            <a:spLocks noChangeArrowheads="1"/>
          </p:cNvSpPr>
          <p:nvPr/>
        </p:nvSpPr>
        <p:spPr bwMode="auto">
          <a:xfrm>
            <a:off x="1143000" y="1828800"/>
            <a:ext cx="3048000" cy="21336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389" name="Line 24"/>
          <p:cNvSpPr>
            <a:spLocks noChangeShapeType="1"/>
          </p:cNvSpPr>
          <p:nvPr/>
        </p:nvSpPr>
        <p:spPr bwMode="auto">
          <a:xfrm>
            <a:off x="2667000" y="18288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390" name="Line 25"/>
          <p:cNvSpPr>
            <a:spLocks noChangeShapeType="1"/>
          </p:cNvSpPr>
          <p:nvPr/>
        </p:nvSpPr>
        <p:spPr bwMode="auto">
          <a:xfrm>
            <a:off x="1143000" y="28956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391" name="Text Box 26"/>
          <p:cNvSpPr txBox="1">
            <a:spLocks noChangeArrowheads="1"/>
          </p:cNvSpPr>
          <p:nvPr/>
        </p:nvSpPr>
        <p:spPr bwMode="auto">
          <a:xfrm>
            <a:off x="1066800" y="1219200"/>
            <a:ext cx="2209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i="1">
                <a:latin typeface="Tahoma" pitchFamily="34" charset="0"/>
              </a:rPr>
              <a:t>B	      S</a:t>
            </a:r>
            <a:endParaRPr lang="en-US" sz="2800">
              <a:latin typeface="Tahoma" pitchFamily="34" charset="0"/>
            </a:endParaRPr>
          </a:p>
        </p:txBody>
      </p:sp>
      <p:sp>
        <p:nvSpPr>
          <p:cNvPr id="16392" name="Text Box 27"/>
          <p:cNvSpPr txBox="1">
            <a:spLocks noChangeArrowheads="1"/>
          </p:cNvSpPr>
          <p:nvPr/>
        </p:nvSpPr>
        <p:spPr bwMode="auto">
          <a:xfrm>
            <a:off x="609600" y="1784350"/>
            <a:ext cx="4572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i="1">
                <a:latin typeface="Tahoma" pitchFamily="34" charset="0"/>
              </a:rPr>
              <a:t>B</a:t>
            </a:r>
          </a:p>
          <a:p>
            <a:pPr algn="l"/>
            <a:endParaRPr lang="en-US" sz="4000" i="1">
              <a:latin typeface="Tahoma" pitchFamily="34" charset="0"/>
            </a:endParaRPr>
          </a:p>
          <a:p>
            <a:pPr algn="l"/>
            <a:r>
              <a:rPr lang="en-US" sz="2800" i="1">
                <a:latin typeface="Tahoma" pitchFamily="34" charset="0"/>
              </a:rPr>
              <a:t>S</a:t>
            </a:r>
            <a:endParaRPr lang="en-US" sz="2800">
              <a:latin typeface="Tahoma" pitchFamily="34" charset="0"/>
            </a:endParaRPr>
          </a:p>
        </p:txBody>
      </p:sp>
      <p:sp>
        <p:nvSpPr>
          <p:cNvPr id="16393" name="Text Box 28"/>
          <p:cNvSpPr txBox="1">
            <a:spLocks noChangeArrowheads="1"/>
          </p:cNvSpPr>
          <p:nvPr/>
        </p:nvSpPr>
        <p:spPr bwMode="auto">
          <a:xfrm>
            <a:off x="1471613" y="26717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en-US" sz="1800"/>
          </a:p>
        </p:txBody>
      </p:sp>
      <p:sp>
        <p:nvSpPr>
          <p:cNvPr id="16394" name="Text Box 29"/>
          <p:cNvSpPr txBox="1">
            <a:spLocks noChangeArrowheads="1"/>
          </p:cNvSpPr>
          <p:nvPr/>
        </p:nvSpPr>
        <p:spPr bwMode="auto">
          <a:xfrm>
            <a:off x="1387475" y="1965325"/>
            <a:ext cx="898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4000" u="sng"/>
              <a:t>2</a:t>
            </a:r>
            <a:r>
              <a:rPr lang="en-US" sz="4000"/>
              <a:t>, </a:t>
            </a:r>
            <a:r>
              <a:rPr lang="en-US" sz="4000" u="sng"/>
              <a:t>1</a:t>
            </a:r>
          </a:p>
        </p:txBody>
      </p:sp>
      <p:sp>
        <p:nvSpPr>
          <p:cNvPr id="16395" name="Text Box 30"/>
          <p:cNvSpPr txBox="1">
            <a:spLocks noChangeArrowheads="1"/>
          </p:cNvSpPr>
          <p:nvPr/>
        </p:nvSpPr>
        <p:spPr bwMode="auto">
          <a:xfrm>
            <a:off x="1387475" y="3124200"/>
            <a:ext cx="898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4000"/>
              <a:t>0, 0</a:t>
            </a:r>
          </a:p>
        </p:txBody>
      </p:sp>
      <p:sp>
        <p:nvSpPr>
          <p:cNvPr id="16396" name="Text Box 31"/>
          <p:cNvSpPr txBox="1">
            <a:spLocks noChangeArrowheads="1"/>
          </p:cNvSpPr>
          <p:nvPr/>
        </p:nvSpPr>
        <p:spPr bwMode="auto">
          <a:xfrm>
            <a:off x="2971800" y="3124200"/>
            <a:ext cx="898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4000" u="sng"/>
              <a:t>1</a:t>
            </a:r>
            <a:r>
              <a:rPr lang="en-US" sz="4000"/>
              <a:t>, </a:t>
            </a:r>
            <a:r>
              <a:rPr lang="en-US" sz="4000" u="sng"/>
              <a:t>2</a:t>
            </a:r>
          </a:p>
        </p:txBody>
      </p:sp>
      <p:sp>
        <p:nvSpPr>
          <p:cNvPr id="16397" name="Text Box 32"/>
          <p:cNvSpPr txBox="1">
            <a:spLocks noChangeArrowheads="1"/>
          </p:cNvSpPr>
          <p:nvPr/>
        </p:nvSpPr>
        <p:spPr bwMode="auto">
          <a:xfrm>
            <a:off x="2971800" y="1965325"/>
            <a:ext cx="898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4000"/>
              <a:t>0, 0</a:t>
            </a:r>
          </a:p>
        </p:txBody>
      </p:sp>
      <p:sp>
        <p:nvSpPr>
          <p:cNvPr id="16398" name="Line 33"/>
          <p:cNvSpPr>
            <a:spLocks noChangeShapeType="1"/>
          </p:cNvSpPr>
          <p:nvPr/>
        </p:nvSpPr>
        <p:spPr bwMode="auto">
          <a:xfrm flipV="1">
            <a:off x="5486400" y="1524000"/>
            <a:ext cx="0" cy="2209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6399" name="Line 34"/>
          <p:cNvSpPr>
            <a:spLocks noChangeShapeType="1"/>
          </p:cNvSpPr>
          <p:nvPr/>
        </p:nvSpPr>
        <p:spPr bwMode="auto">
          <a:xfrm>
            <a:off x="5334000" y="3581400"/>
            <a:ext cx="3352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6400" name="Line 35"/>
          <p:cNvSpPr>
            <a:spLocks noChangeShapeType="1"/>
          </p:cNvSpPr>
          <p:nvPr/>
        </p:nvSpPr>
        <p:spPr bwMode="auto">
          <a:xfrm>
            <a:off x="5486400" y="2667000"/>
            <a:ext cx="2743200" cy="914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401" name="Line 36"/>
          <p:cNvSpPr>
            <a:spLocks noChangeShapeType="1"/>
          </p:cNvSpPr>
          <p:nvPr/>
        </p:nvSpPr>
        <p:spPr bwMode="auto">
          <a:xfrm flipV="1">
            <a:off x="5410200" y="1752600"/>
            <a:ext cx="2819400" cy="18589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402" name="Text Box 37"/>
          <p:cNvSpPr txBox="1">
            <a:spLocks noChangeArrowheads="1"/>
          </p:cNvSpPr>
          <p:nvPr/>
        </p:nvSpPr>
        <p:spPr bwMode="auto">
          <a:xfrm>
            <a:off x="8088313" y="3535363"/>
            <a:ext cx="776287" cy="5794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  q</a:t>
            </a:r>
          </a:p>
        </p:txBody>
      </p:sp>
      <p:sp>
        <p:nvSpPr>
          <p:cNvPr id="16403" name="Text Box 38"/>
          <p:cNvSpPr txBox="1">
            <a:spLocks noChangeArrowheads="1"/>
          </p:cNvSpPr>
          <p:nvPr/>
        </p:nvSpPr>
        <p:spPr bwMode="auto">
          <a:xfrm>
            <a:off x="5105400" y="2316163"/>
            <a:ext cx="374650" cy="5794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6404" name="Text Box 39"/>
          <p:cNvSpPr txBox="1">
            <a:spLocks noChangeArrowheads="1"/>
          </p:cNvSpPr>
          <p:nvPr/>
        </p:nvSpPr>
        <p:spPr bwMode="auto">
          <a:xfrm>
            <a:off x="5065713" y="1401763"/>
            <a:ext cx="374650" cy="5794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6405" name="Text Box 40"/>
          <p:cNvSpPr txBox="1">
            <a:spLocks noChangeArrowheads="1"/>
          </p:cNvSpPr>
          <p:nvPr/>
        </p:nvSpPr>
        <p:spPr bwMode="auto">
          <a:xfrm>
            <a:off x="5111750" y="3535363"/>
            <a:ext cx="374650" cy="5794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16406" name="Line 41"/>
          <p:cNvSpPr>
            <a:spLocks noChangeShapeType="1"/>
          </p:cNvSpPr>
          <p:nvPr/>
        </p:nvSpPr>
        <p:spPr bwMode="auto">
          <a:xfrm flipH="1" flipV="1">
            <a:off x="8229600" y="1752600"/>
            <a:ext cx="0" cy="182880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407" name="Text Box 42"/>
          <p:cNvSpPr txBox="1">
            <a:spLocks noChangeArrowheads="1"/>
          </p:cNvSpPr>
          <p:nvPr/>
        </p:nvSpPr>
        <p:spPr bwMode="auto">
          <a:xfrm>
            <a:off x="7239000" y="1752600"/>
            <a:ext cx="433388" cy="5794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16408" name="Text Box 43"/>
          <p:cNvSpPr txBox="1">
            <a:spLocks noChangeArrowheads="1"/>
          </p:cNvSpPr>
          <p:nvPr/>
        </p:nvSpPr>
        <p:spPr bwMode="auto">
          <a:xfrm>
            <a:off x="7239000" y="2819400"/>
            <a:ext cx="379413" cy="5794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</a:t>
            </a:r>
          </a:p>
        </p:txBody>
      </p:sp>
      <p:sp>
        <p:nvSpPr>
          <p:cNvPr id="16409" name="Text Box 44"/>
          <p:cNvSpPr txBox="1">
            <a:spLocks noChangeArrowheads="1"/>
          </p:cNvSpPr>
          <p:nvPr/>
        </p:nvSpPr>
        <p:spPr bwMode="auto">
          <a:xfrm>
            <a:off x="5181600" y="1066800"/>
            <a:ext cx="1219200" cy="5794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U</a:t>
            </a:r>
            <a:r>
              <a:rPr lang="en-US" baseline="-25000">
                <a:latin typeface="Symbol" pitchFamily="18" charset="2"/>
              </a:rPr>
              <a:t>1</a:t>
            </a:r>
          </a:p>
        </p:txBody>
      </p:sp>
      <p:sp>
        <p:nvSpPr>
          <p:cNvPr id="16410" name="Line 46"/>
          <p:cNvSpPr>
            <a:spLocks noChangeShapeType="1"/>
          </p:cNvSpPr>
          <p:nvPr/>
        </p:nvSpPr>
        <p:spPr bwMode="auto">
          <a:xfrm flipH="1">
            <a:off x="5486400" y="1752600"/>
            <a:ext cx="27432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411" name="Line 47"/>
          <p:cNvSpPr>
            <a:spLocks noChangeShapeType="1"/>
          </p:cNvSpPr>
          <p:nvPr/>
        </p:nvSpPr>
        <p:spPr bwMode="auto">
          <a:xfrm flipH="1" flipV="1">
            <a:off x="6400800" y="2971800"/>
            <a:ext cx="0" cy="60960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412" name="Text Box 48"/>
          <p:cNvSpPr txBox="1">
            <a:spLocks noChangeArrowheads="1"/>
          </p:cNvSpPr>
          <p:nvPr/>
        </p:nvSpPr>
        <p:spPr bwMode="auto">
          <a:xfrm>
            <a:off x="6013450" y="3581400"/>
            <a:ext cx="768350" cy="5794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1/3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2D6EC0-5C8C-4AFF-924E-C99B8350DD9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8229600" cy="6477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en-US" sz="2800" dirty="0" smtClean="0">
                <a:effectLst/>
              </a:rPr>
              <a:t>U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(B) </a:t>
            </a:r>
            <a:r>
              <a:rPr lang="en-US" sz="2800" i="1" dirty="0" smtClean="0">
                <a:effectLst/>
              </a:rPr>
              <a:t>= </a:t>
            </a:r>
            <a:r>
              <a:rPr lang="en-US" sz="2800" dirty="0" smtClean="0">
                <a:effectLst/>
              </a:rPr>
              <a:t>1</a:t>
            </a:r>
            <a:r>
              <a:rPr lang="en-US" sz="2800" i="1" dirty="0" smtClean="0">
                <a:effectLst/>
              </a:rPr>
              <a:t>・p </a:t>
            </a:r>
            <a:r>
              <a:rPr lang="en-US" sz="2800" dirty="0" smtClean="0">
                <a:effectLst/>
              </a:rPr>
              <a:t>+ 0</a:t>
            </a:r>
            <a:r>
              <a:rPr lang="en-US" sz="2800" i="1" dirty="0" smtClean="0">
                <a:effectLst/>
              </a:rPr>
              <a:t>・</a:t>
            </a:r>
            <a:r>
              <a:rPr lang="en-US" sz="2800" dirty="0" smtClean="0">
                <a:effectLst/>
              </a:rPr>
              <a:t>(1 </a:t>
            </a:r>
            <a:r>
              <a:rPr lang="en-US" sz="2800" i="1" dirty="0" smtClean="0">
                <a:effectLst/>
              </a:rPr>
              <a:t>− p</a:t>
            </a:r>
            <a:r>
              <a:rPr lang="en-US" sz="2800" dirty="0" smtClean="0">
                <a:effectLst/>
              </a:rPr>
              <a:t>) = </a:t>
            </a:r>
            <a:r>
              <a:rPr lang="en-US" sz="2800" i="1" dirty="0" smtClean="0">
                <a:effectLst/>
              </a:rPr>
              <a:t>p</a:t>
            </a:r>
            <a:r>
              <a:rPr lang="en-US" sz="2800" dirty="0" smtClean="0">
                <a:effectLst/>
              </a:rPr>
              <a:t>.</a:t>
            </a:r>
            <a:r>
              <a:rPr lang="en-US" sz="2800" i="1" dirty="0" smtClean="0">
                <a:effectLst/>
              </a:rPr>
              <a:t>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800" dirty="0" smtClean="0">
                <a:effectLst/>
              </a:rPr>
              <a:t>U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(S)</a:t>
            </a:r>
            <a:r>
              <a:rPr lang="en-US" sz="2800" i="1" dirty="0" smtClean="0">
                <a:effectLst/>
              </a:rPr>
              <a:t> = </a:t>
            </a:r>
            <a:r>
              <a:rPr lang="en-US" sz="2800" dirty="0" smtClean="0">
                <a:effectLst/>
              </a:rPr>
              <a:t>0</a:t>
            </a:r>
            <a:r>
              <a:rPr lang="en-US" sz="2800" i="1" dirty="0" smtClean="0">
                <a:effectLst/>
              </a:rPr>
              <a:t>・p </a:t>
            </a:r>
            <a:r>
              <a:rPr lang="en-US" sz="2800" dirty="0" smtClean="0">
                <a:effectLst/>
              </a:rPr>
              <a:t>+ 2</a:t>
            </a:r>
            <a:r>
              <a:rPr lang="en-US" sz="2800" i="1" dirty="0" smtClean="0">
                <a:effectLst/>
              </a:rPr>
              <a:t>・</a:t>
            </a:r>
            <a:r>
              <a:rPr lang="en-US" sz="2800" dirty="0" smtClean="0">
                <a:effectLst/>
              </a:rPr>
              <a:t>(1 </a:t>
            </a:r>
            <a:r>
              <a:rPr lang="en-US" sz="2800" i="1" dirty="0" smtClean="0">
                <a:effectLst/>
              </a:rPr>
              <a:t>− p</a:t>
            </a:r>
            <a:r>
              <a:rPr lang="en-US" sz="2800" dirty="0" smtClean="0">
                <a:effectLst/>
              </a:rPr>
              <a:t>) = 2 </a:t>
            </a:r>
            <a:r>
              <a:rPr lang="en-US" sz="2800" i="1" dirty="0" smtClean="0">
                <a:effectLst/>
              </a:rPr>
              <a:t>− 2p</a:t>
            </a:r>
            <a:r>
              <a:rPr lang="en-US" sz="2800" dirty="0" smtClean="0">
                <a:effectLst/>
              </a:rPr>
              <a:t>.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800" dirty="0" smtClean="0">
                <a:effectLst/>
              </a:rPr>
              <a:t>The condition U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(B) = U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(S), yields </a:t>
            </a:r>
            <a:r>
              <a:rPr lang="en-US" sz="2800" i="1" dirty="0" smtClean="0">
                <a:effectLst/>
              </a:rPr>
              <a:t>p = </a:t>
            </a:r>
            <a:r>
              <a:rPr lang="en-US" sz="2800" dirty="0" smtClean="0">
                <a:effectLst/>
              </a:rPr>
              <a:t>2/3.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 smtClean="0">
                <a:effectLst/>
              </a:rPr>
              <a:t>(q) = 0 	  if q &lt; 1/3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 smtClean="0">
                <a:effectLst/>
              </a:rPr>
              <a:t>(q) = [0, 1]  if q = 1/3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 smtClean="0">
                <a:effectLst/>
              </a:rPr>
              <a:t>(q) =1	  if q &gt; 1/3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2 </a:t>
            </a:r>
            <a:r>
              <a:rPr lang="en-US" sz="2800" dirty="0" smtClean="0">
                <a:effectLst/>
              </a:rPr>
              <a:t>(p) = 0 	   if p &lt; 2/3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2 </a:t>
            </a:r>
            <a:r>
              <a:rPr lang="en-US" sz="2800" dirty="0" smtClean="0">
                <a:effectLst/>
              </a:rPr>
              <a:t>(p) = [0, 1]  if p = 2/3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2 </a:t>
            </a:r>
            <a:r>
              <a:rPr lang="en-US" sz="2800" dirty="0" smtClean="0">
                <a:effectLst/>
              </a:rPr>
              <a:t>(p) =1	   if p &gt; 2/3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dirty="0" smtClean="0">
              <a:effectLst/>
            </a:endParaRPr>
          </a:p>
        </p:txBody>
      </p:sp>
      <p:sp>
        <p:nvSpPr>
          <p:cNvPr id="17411" name="Line 27"/>
          <p:cNvSpPr>
            <a:spLocks noChangeShapeType="1"/>
          </p:cNvSpPr>
          <p:nvPr/>
        </p:nvSpPr>
        <p:spPr bwMode="auto">
          <a:xfrm>
            <a:off x="4800600" y="6019800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7412" name="Line 28"/>
          <p:cNvSpPr>
            <a:spLocks noChangeShapeType="1"/>
          </p:cNvSpPr>
          <p:nvPr/>
        </p:nvSpPr>
        <p:spPr bwMode="auto">
          <a:xfrm flipV="1">
            <a:off x="5029200" y="2971800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7413" name="Text Box 29"/>
          <p:cNvSpPr txBox="1">
            <a:spLocks noChangeArrowheads="1"/>
          </p:cNvSpPr>
          <p:nvPr/>
        </p:nvSpPr>
        <p:spPr bwMode="auto">
          <a:xfrm>
            <a:off x="4114800" y="2528888"/>
            <a:ext cx="1143000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  q</a:t>
            </a:r>
          </a:p>
          <a:p>
            <a:r>
              <a:rPr lang="en-US" sz="2800" dirty="0"/>
              <a:t>   1</a:t>
            </a:r>
          </a:p>
          <a:p>
            <a:endParaRPr lang="en-US" sz="1800" dirty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1/3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17414" name="Line 30"/>
          <p:cNvSpPr>
            <a:spLocks noChangeShapeType="1"/>
          </p:cNvSpPr>
          <p:nvPr/>
        </p:nvSpPr>
        <p:spPr bwMode="auto">
          <a:xfrm>
            <a:off x="6858000" y="3276600"/>
            <a:ext cx="914400" cy="0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415" name="Line 31"/>
          <p:cNvSpPr>
            <a:spLocks noChangeShapeType="1"/>
          </p:cNvSpPr>
          <p:nvPr/>
        </p:nvSpPr>
        <p:spPr bwMode="auto">
          <a:xfrm>
            <a:off x="5029200" y="6019800"/>
            <a:ext cx="1828800" cy="0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416" name="Line 32"/>
          <p:cNvSpPr>
            <a:spLocks noChangeShapeType="1"/>
          </p:cNvSpPr>
          <p:nvPr/>
        </p:nvSpPr>
        <p:spPr bwMode="auto">
          <a:xfrm flipH="1">
            <a:off x="6858000" y="3276600"/>
            <a:ext cx="0" cy="2743200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417" name="Line 33"/>
          <p:cNvSpPr>
            <a:spLocks noChangeShapeType="1"/>
          </p:cNvSpPr>
          <p:nvPr/>
        </p:nvSpPr>
        <p:spPr bwMode="auto">
          <a:xfrm flipH="1">
            <a:off x="7772400" y="3276600"/>
            <a:ext cx="0" cy="182880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418" name="Line 34"/>
          <p:cNvSpPr>
            <a:spLocks noChangeShapeType="1"/>
          </p:cNvSpPr>
          <p:nvPr/>
        </p:nvSpPr>
        <p:spPr bwMode="auto">
          <a:xfrm flipV="1">
            <a:off x="5029200" y="5105400"/>
            <a:ext cx="2743200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419" name="Line 35"/>
          <p:cNvSpPr>
            <a:spLocks noChangeShapeType="1"/>
          </p:cNvSpPr>
          <p:nvPr/>
        </p:nvSpPr>
        <p:spPr bwMode="auto">
          <a:xfrm flipH="1">
            <a:off x="5029200" y="5105400"/>
            <a:ext cx="0" cy="954088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420" name="Rectangle 36"/>
          <p:cNvSpPr>
            <a:spLocks noChangeArrowheads="1"/>
          </p:cNvSpPr>
          <p:nvPr/>
        </p:nvSpPr>
        <p:spPr bwMode="auto">
          <a:xfrm>
            <a:off x="7816850" y="3665538"/>
            <a:ext cx="8969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B</a:t>
            </a:r>
            <a:r>
              <a:rPr lang="en-US" sz="2800" baseline="-25000"/>
              <a:t>1</a:t>
            </a:r>
            <a:r>
              <a:rPr lang="en-US" sz="2800"/>
              <a:t>(q)</a:t>
            </a:r>
          </a:p>
        </p:txBody>
      </p:sp>
      <p:sp>
        <p:nvSpPr>
          <p:cNvPr id="17421" name="Rectangle 37"/>
          <p:cNvSpPr>
            <a:spLocks noChangeArrowheads="1"/>
          </p:cNvSpPr>
          <p:nvPr/>
        </p:nvSpPr>
        <p:spPr bwMode="auto">
          <a:xfrm>
            <a:off x="5913438" y="3406775"/>
            <a:ext cx="9032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B</a:t>
            </a:r>
            <a:r>
              <a:rPr lang="en-US" sz="2800" baseline="-25000"/>
              <a:t>2</a:t>
            </a:r>
            <a:r>
              <a:rPr lang="en-US" sz="2800"/>
              <a:t>(p)</a:t>
            </a:r>
          </a:p>
        </p:txBody>
      </p:sp>
      <p:sp>
        <p:nvSpPr>
          <p:cNvPr id="17422" name="Line 49"/>
          <p:cNvSpPr>
            <a:spLocks noChangeShapeType="1"/>
          </p:cNvSpPr>
          <p:nvPr/>
        </p:nvSpPr>
        <p:spPr bwMode="auto">
          <a:xfrm flipH="1">
            <a:off x="5029200" y="32766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423" name="Line 50"/>
          <p:cNvSpPr>
            <a:spLocks noChangeShapeType="1"/>
          </p:cNvSpPr>
          <p:nvPr/>
        </p:nvSpPr>
        <p:spPr bwMode="auto">
          <a:xfrm>
            <a:off x="7772400" y="41910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424" name="Text Box 51"/>
          <p:cNvSpPr txBox="1">
            <a:spLocks noChangeArrowheads="1"/>
          </p:cNvSpPr>
          <p:nvPr/>
        </p:nvSpPr>
        <p:spPr bwMode="auto">
          <a:xfrm>
            <a:off x="4648200" y="6034088"/>
            <a:ext cx="382348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0        </a:t>
            </a:r>
            <a:r>
              <a:rPr lang="en-US" sz="2800" dirty="0" smtClean="0"/>
              <a:t>           2/3       1   </a:t>
            </a:r>
            <a:r>
              <a:rPr lang="en-US" sz="2800" dirty="0"/>
              <a:t>p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2D6EC0-5C8C-4AFF-924E-C99B8350DD9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304800" y="601663"/>
            <a:ext cx="8382000" cy="4745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800" dirty="0"/>
              <a:t>The game has three mixed strategy Nash </a:t>
            </a:r>
            <a:r>
              <a:rPr lang="en-US" sz="2800" dirty="0" err="1"/>
              <a:t>equilibria</a:t>
            </a:r>
            <a:r>
              <a:rPr lang="en-US" sz="2800" dirty="0"/>
              <a:t>: 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(</a:t>
            </a:r>
            <a:r>
              <a:rPr lang="en-US" sz="2800" i="1" dirty="0"/>
              <a:t>p</a:t>
            </a:r>
            <a:r>
              <a:rPr lang="en-US" sz="2800" dirty="0"/>
              <a:t>, </a:t>
            </a:r>
            <a:r>
              <a:rPr lang="en-US" sz="2800" i="1" dirty="0"/>
              <a:t>q</a:t>
            </a:r>
            <a:r>
              <a:rPr lang="en-US" sz="2800" dirty="0"/>
              <a:t>) = (0, 0), (2/3, 1/3), and (1, 1).</a:t>
            </a:r>
          </a:p>
          <a:p>
            <a:pPr algn="l">
              <a:lnSpc>
                <a:spcPct val="90000"/>
              </a:lnSpc>
            </a:pPr>
            <a:endParaRPr lang="en-US" sz="2800" dirty="0"/>
          </a:p>
          <a:p>
            <a:pPr algn="l">
              <a:lnSpc>
                <a:spcPct val="90000"/>
              </a:lnSpc>
            </a:pPr>
            <a:r>
              <a:rPr lang="en-US" sz="2800" dirty="0"/>
              <a:t>The mixed strategy </a:t>
            </a:r>
            <a:r>
              <a:rPr lang="en-US" sz="2800" dirty="0" err="1"/>
              <a:t>equilibria</a:t>
            </a:r>
            <a:r>
              <a:rPr lang="en-US" sz="2800" dirty="0"/>
              <a:t> (0, 0) and (1, 1) correspond to the two pure strategy </a:t>
            </a:r>
            <a:r>
              <a:rPr lang="en-US" sz="2800" dirty="0" err="1"/>
              <a:t>equilibria</a:t>
            </a:r>
            <a:r>
              <a:rPr lang="en-US" sz="2800" dirty="0"/>
              <a:t>.</a:t>
            </a:r>
          </a:p>
          <a:p>
            <a:pPr algn="l">
              <a:lnSpc>
                <a:spcPct val="90000"/>
              </a:lnSpc>
            </a:pPr>
            <a:endParaRPr lang="en-US" sz="2800" dirty="0"/>
          </a:p>
          <a:p>
            <a:pPr algn="l">
              <a:lnSpc>
                <a:spcPct val="90000"/>
              </a:lnSpc>
            </a:pPr>
            <a:r>
              <a:rPr lang="en-US" sz="2800" dirty="0"/>
              <a:t>The expected payoff of the equilibrium (2/3, 1/3) is </a:t>
            </a:r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U</a:t>
            </a:r>
            <a:r>
              <a:rPr lang="en-US" sz="2800" baseline="-25000" dirty="0"/>
              <a:t>1</a:t>
            </a:r>
            <a:r>
              <a:rPr lang="en-US" sz="2800" dirty="0"/>
              <a:t> =  2 ・2/9 + 0・4/9 + 0・1/9 + 1・2/9 = </a:t>
            </a:r>
            <a:r>
              <a:rPr lang="en-US" sz="2800" dirty="0" smtClean="0"/>
              <a:t>2/3.</a:t>
            </a:r>
            <a:endParaRPr lang="en-US" sz="2800" dirty="0"/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/>
              <a:t>Likewise, U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</a:t>
            </a:r>
            <a:r>
              <a:rPr lang="en-US" sz="2800" dirty="0"/>
              <a:t>= 2/3</a:t>
            </a:r>
            <a:r>
              <a:rPr lang="en-US" sz="2800" dirty="0" smtClean="0"/>
              <a:t>.</a:t>
            </a:r>
            <a:endParaRPr lang="en-US" sz="2800" dirty="0"/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endParaRPr lang="en-US" sz="2800" dirty="0"/>
          </a:p>
          <a:p>
            <a:pPr algn="l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So, it is Pareto dominated by both pure strategy </a:t>
            </a:r>
            <a:r>
              <a:rPr lang="en-US" sz="2800" dirty="0" smtClean="0"/>
              <a:t>equilibria, which yield payoffs (2, 1) and (1, 2).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4010D8-8D5D-4120-B663-DB9D59965C9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457200" y="1219200"/>
            <a:ext cx="7620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US" sz="2400" dirty="0"/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US" sz="2400" dirty="0"/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US" sz="2400" dirty="0"/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US" sz="2400" dirty="0"/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US" sz="2400" dirty="0"/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US" sz="2400" dirty="0"/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US" sz="2400" dirty="0"/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US" sz="2400" dirty="0"/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endParaRPr lang="en-US" sz="2400" dirty="0"/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en-US" sz="2800" dirty="0"/>
              <a:t>Let p, q be player 1’s and 2’s </a:t>
            </a:r>
            <a:r>
              <a:rPr lang="en-US" sz="2800" dirty="0" smtClean="0"/>
              <a:t>probability </a:t>
            </a:r>
            <a:r>
              <a:rPr lang="en-US" sz="2800" dirty="0"/>
              <a:t>to play </a:t>
            </a:r>
            <a:r>
              <a:rPr lang="en-US" sz="2800" i="1" dirty="0" smtClean="0"/>
              <a:t>E</a:t>
            </a:r>
            <a:r>
              <a:rPr lang="en-US" sz="2800" dirty="0" smtClean="0"/>
              <a:t>. </a:t>
            </a:r>
            <a:endParaRPr lang="en-US" sz="2800" dirty="0"/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en-US" sz="2800" dirty="0"/>
              <a:t>U</a:t>
            </a:r>
            <a:r>
              <a:rPr lang="en-US" sz="2800" baseline="-25000" dirty="0"/>
              <a:t>1</a:t>
            </a:r>
            <a:r>
              <a:rPr lang="en-US" sz="2800" dirty="0"/>
              <a:t>(N) </a:t>
            </a:r>
            <a:r>
              <a:rPr lang="en-US" sz="2800" i="1" dirty="0"/>
              <a:t>= </a:t>
            </a:r>
            <a:r>
              <a:rPr lang="en-US" sz="2800" dirty="0"/>
              <a:t>0, U</a:t>
            </a:r>
            <a:r>
              <a:rPr lang="en-US" sz="2800" baseline="-25000" dirty="0"/>
              <a:t>1</a:t>
            </a:r>
            <a:r>
              <a:rPr lang="en-US" sz="2800" dirty="0"/>
              <a:t>(E)</a:t>
            </a:r>
            <a:r>
              <a:rPr lang="en-US" sz="2800" i="1" dirty="0"/>
              <a:t> = </a:t>
            </a:r>
            <a:r>
              <a:rPr lang="en-US" sz="2800" dirty="0"/>
              <a:t>(1 </a:t>
            </a:r>
            <a:r>
              <a:rPr lang="en-US" sz="2800" dirty="0" smtClean="0"/>
              <a:t>– c)q - c(1 </a:t>
            </a:r>
            <a:r>
              <a:rPr lang="en-US" sz="2800" dirty="0"/>
              <a:t>− q) = q - c. </a:t>
            </a: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en-US" sz="2800" dirty="0"/>
              <a:t>The condition U</a:t>
            </a:r>
            <a:r>
              <a:rPr lang="en-US" sz="2800" baseline="-25000" dirty="0"/>
              <a:t>1</a:t>
            </a:r>
            <a:r>
              <a:rPr lang="en-US" sz="2800" dirty="0"/>
              <a:t>(N) = U</a:t>
            </a:r>
            <a:r>
              <a:rPr lang="en-US" sz="2800" baseline="-25000" dirty="0"/>
              <a:t>1</a:t>
            </a:r>
            <a:r>
              <a:rPr lang="en-US" sz="2800" dirty="0"/>
              <a:t>(E), yields q = c.</a:t>
            </a: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en-US" sz="2800" dirty="0"/>
              <a:t>The case of player 2 is symmetric.</a:t>
            </a:r>
          </a:p>
        </p:txBody>
      </p:sp>
      <p:sp>
        <p:nvSpPr>
          <p:cNvPr id="19459" name="Rectangle 6"/>
          <p:cNvSpPr>
            <a:spLocks noChangeArrowheads="1"/>
          </p:cNvSpPr>
          <p:nvPr/>
        </p:nvSpPr>
        <p:spPr bwMode="auto">
          <a:xfrm>
            <a:off x="1143000" y="1828800"/>
            <a:ext cx="3048000" cy="21336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460" name="Line 7"/>
          <p:cNvSpPr>
            <a:spLocks noChangeShapeType="1"/>
          </p:cNvSpPr>
          <p:nvPr/>
        </p:nvSpPr>
        <p:spPr bwMode="auto">
          <a:xfrm>
            <a:off x="2667000" y="18288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61" name="Line 8"/>
          <p:cNvSpPr>
            <a:spLocks noChangeShapeType="1"/>
          </p:cNvSpPr>
          <p:nvPr/>
        </p:nvSpPr>
        <p:spPr bwMode="auto">
          <a:xfrm>
            <a:off x="1143000" y="28956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62" name="Text Box 9"/>
          <p:cNvSpPr txBox="1">
            <a:spLocks noChangeArrowheads="1"/>
          </p:cNvSpPr>
          <p:nvPr/>
        </p:nvSpPr>
        <p:spPr bwMode="auto">
          <a:xfrm>
            <a:off x="1143000" y="1219200"/>
            <a:ext cx="2209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i="1">
                <a:latin typeface="Tahoma" pitchFamily="34" charset="0"/>
              </a:rPr>
              <a:t>N	      E</a:t>
            </a:r>
            <a:endParaRPr lang="en-US" sz="2800">
              <a:latin typeface="Tahoma" pitchFamily="34" charset="0"/>
            </a:endParaRPr>
          </a:p>
        </p:txBody>
      </p:sp>
      <p:sp>
        <p:nvSpPr>
          <p:cNvPr id="19463" name="Text Box 10"/>
          <p:cNvSpPr txBox="1">
            <a:spLocks noChangeArrowheads="1"/>
          </p:cNvSpPr>
          <p:nvPr/>
        </p:nvSpPr>
        <p:spPr bwMode="auto">
          <a:xfrm>
            <a:off x="609600" y="1873250"/>
            <a:ext cx="4572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i="1">
                <a:latin typeface="Tahoma" pitchFamily="34" charset="0"/>
              </a:rPr>
              <a:t>N</a:t>
            </a:r>
          </a:p>
          <a:p>
            <a:pPr algn="l"/>
            <a:endParaRPr lang="en-US" sz="4000" i="1">
              <a:latin typeface="Tahoma" pitchFamily="34" charset="0"/>
            </a:endParaRPr>
          </a:p>
          <a:p>
            <a:pPr algn="l"/>
            <a:r>
              <a:rPr lang="en-US" sz="2800" i="1">
                <a:latin typeface="Tahoma" pitchFamily="34" charset="0"/>
              </a:rPr>
              <a:t>E</a:t>
            </a:r>
            <a:endParaRPr lang="en-US" sz="2800">
              <a:latin typeface="Tahoma" pitchFamily="34" charset="0"/>
            </a:endParaRPr>
          </a:p>
        </p:txBody>
      </p:sp>
      <p:sp>
        <p:nvSpPr>
          <p:cNvPr id="19464" name="Text Box 11"/>
          <p:cNvSpPr txBox="1">
            <a:spLocks noChangeArrowheads="1"/>
          </p:cNvSpPr>
          <p:nvPr/>
        </p:nvSpPr>
        <p:spPr bwMode="auto">
          <a:xfrm>
            <a:off x="1471613" y="26717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en-US" sz="1800"/>
          </a:p>
        </p:txBody>
      </p:sp>
      <p:sp>
        <p:nvSpPr>
          <p:cNvPr id="19465" name="Text Box 12"/>
          <p:cNvSpPr txBox="1">
            <a:spLocks noChangeArrowheads="1"/>
          </p:cNvSpPr>
          <p:nvPr/>
        </p:nvSpPr>
        <p:spPr bwMode="auto">
          <a:xfrm>
            <a:off x="1387475" y="1987550"/>
            <a:ext cx="865188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800" u="sng"/>
              <a:t>0</a:t>
            </a:r>
            <a:r>
              <a:rPr lang="en-US" sz="3800"/>
              <a:t>, </a:t>
            </a:r>
            <a:r>
              <a:rPr lang="en-US" sz="3800" u="sng"/>
              <a:t>0</a:t>
            </a:r>
          </a:p>
        </p:txBody>
      </p:sp>
      <p:sp>
        <p:nvSpPr>
          <p:cNvPr id="19466" name="Text Box 13"/>
          <p:cNvSpPr txBox="1">
            <a:spLocks noChangeArrowheads="1"/>
          </p:cNvSpPr>
          <p:nvPr/>
        </p:nvSpPr>
        <p:spPr bwMode="auto">
          <a:xfrm>
            <a:off x="1387475" y="3146425"/>
            <a:ext cx="9906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800"/>
              <a:t>-c, 0</a:t>
            </a:r>
          </a:p>
        </p:txBody>
      </p:sp>
      <p:sp>
        <p:nvSpPr>
          <p:cNvPr id="19467" name="Text Box 14"/>
          <p:cNvSpPr txBox="1">
            <a:spLocks noChangeArrowheads="1"/>
          </p:cNvSpPr>
          <p:nvPr/>
        </p:nvSpPr>
        <p:spPr bwMode="auto">
          <a:xfrm>
            <a:off x="2667000" y="3170238"/>
            <a:ext cx="1481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1-c</a:t>
            </a:r>
            <a:r>
              <a:rPr lang="en-US" sz="3600"/>
              <a:t>,</a:t>
            </a:r>
            <a:r>
              <a:rPr lang="en-US"/>
              <a:t> </a:t>
            </a:r>
            <a:r>
              <a:rPr lang="en-US" sz="3600" u="sng"/>
              <a:t>1-c</a:t>
            </a:r>
          </a:p>
        </p:txBody>
      </p:sp>
      <p:sp>
        <p:nvSpPr>
          <p:cNvPr id="19468" name="Text Box 15"/>
          <p:cNvSpPr txBox="1">
            <a:spLocks noChangeArrowheads="1"/>
          </p:cNvSpPr>
          <p:nvPr/>
        </p:nvSpPr>
        <p:spPr bwMode="auto">
          <a:xfrm>
            <a:off x="2971800" y="1987550"/>
            <a:ext cx="9906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800"/>
              <a:t>0, -c</a:t>
            </a:r>
          </a:p>
        </p:txBody>
      </p:sp>
      <p:sp>
        <p:nvSpPr>
          <p:cNvPr id="19469" name="Line 16"/>
          <p:cNvSpPr>
            <a:spLocks noChangeShapeType="1"/>
          </p:cNvSpPr>
          <p:nvPr/>
        </p:nvSpPr>
        <p:spPr bwMode="auto">
          <a:xfrm flipV="1">
            <a:off x="5395913" y="1706563"/>
            <a:ext cx="0" cy="2209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9470" name="Line 17"/>
          <p:cNvSpPr>
            <a:spLocks noChangeShapeType="1"/>
          </p:cNvSpPr>
          <p:nvPr/>
        </p:nvSpPr>
        <p:spPr bwMode="auto">
          <a:xfrm>
            <a:off x="5091113" y="3001963"/>
            <a:ext cx="3505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9471" name="Line 18"/>
          <p:cNvSpPr>
            <a:spLocks noChangeShapeType="1"/>
          </p:cNvSpPr>
          <p:nvPr/>
        </p:nvSpPr>
        <p:spPr bwMode="auto">
          <a:xfrm>
            <a:off x="5395913" y="3001963"/>
            <a:ext cx="2743200" cy="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72" name="Line 19"/>
          <p:cNvSpPr>
            <a:spLocks noChangeShapeType="1"/>
          </p:cNvSpPr>
          <p:nvPr/>
        </p:nvSpPr>
        <p:spPr bwMode="auto">
          <a:xfrm flipV="1">
            <a:off x="5395913" y="1935163"/>
            <a:ext cx="2743200" cy="182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73" name="Text Box 20"/>
          <p:cNvSpPr txBox="1">
            <a:spLocks noChangeArrowheads="1"/>
          </p:cNvSpPr>
          <p:nvPr/>
        </p:nvSpPr>
        <p:spPr bwMode="auto">
          <a:xfrm>
            <a:off x="7972425" y="2925763"/>
            <a:ext cx="776288" cy="5794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  q</a:t>
            </a:r>
          </a:p>
        </p:txBody>
      </p:sp>
      <p:sp>
        <p:nvSpPr>
          <p:cNvPr id="19474" name="Text Box 21"/>
          <p:cNvSpPr txBox="1">
            <a:spLocks noChangeArrowheads="1"/>
          </p:cNvSpPr>
          <p:nvPr/>
        </p:nvSpPr>
        <p:spPr bwMode="auto">
          <a:xfrm>
            <a:off x="5014913" y="2498725"/>
            <a:ext cx="374650" cy="5794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19475" name="Text Box 22"/>
          <p:cNvSpPr txBox="1">
            <a:spLocks noChangeArrowheads="1"/>
          </p:cNvSpPr>
          <p:nvPr/>
        </p:nvSpPr>
        <p:spPr bwMode="auto">
          <a:xfrm>
            <a:off x="4724400" y="1584325"/>
            <a:ext cx="671513" cy="5794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1-c</a:t>
            </a:r>
          </a:p>
        </p:txBody>
      </p:sp>
      <p:sp>
        <p:nvSpPr>
          <p:cNvPr id="19476" name="Text Box 23"/>
          <p:cNvSpPr txBox="1">
            <a:spLocks noChangeArrowheads="1"/>
          </p:cNvSpPr>
          <p:nvPr/>
        </p:nvSpPr>
        <p:spPr bwMode="auto">
          <a:xfrm>
            <a:off x="4914900" y="3459163"/>
            <a:ext cx="481013" cy="5794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-c</a:t>
            </a:r>
          </a:p>
        </p:txBody>
      </p:sp>
      <p:sp>
        <p:nvSpPr>
          <p:cNvPr id="19477" name="Line 24"/>
          <p:cNvSpPr>
            <a:spLocks noChangeShapeType="1"/>
          </p:cNvSpPr>
          <p:nvPr/>
        </p:nvSpPr>
        <p:spPr bwMode="auto">
          <a:xfrm flipH="1" flipV="1">
            <a:off x="8139113" y="1935163"/>
            <a:ext cx="0" cy="106680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78" name="Text Box 25"/>
          <p:cNvSpPr txBox="1">
            <a:spLocks noChangeArrowheads="1"/>
          </p:cNvSpPr>
          <p:nvPr/>
        </p:nvSpPr>
        <p:spPr bwMode="auto">
          <a:xfrm>
            <a:off x="7002463" y="1935163"/>
            <a:ext cx="450850" cy="5794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E</a:t>
            </a:r>
          </a:p>
        </p:txBody>
      </p:sp>
      <p:sp>
        <p:nvSpPr>
          <p:cNvPr id="19479" name="Text Box 26"/>
          <p:cNvSpPr txBox="1">
            <a:spLocks noChangeArrowheads="1"/>
          </p:cNvSpPr>
          <p:nvPr/>
        </p:nvSpPr>
        <p:spPr bwMode="auto">
          <a:xfrm>
            <a:off x="5624513" y="2498725"/>
            <a:ext cx="496887" cy="5794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</a:t>
            </a:r>
          </a:p>
        </p:txBody>
      </p:sp>
      <p:sp>
        <p:nvSpPr>
          <p:cNvPr id="19480" name="Text Box 27"/>
          <p:cNvSpPr txBox="1">
            <a:spLocks noChangeArrowheads="1"/>
          </p:cNvSpPr>
          <p:nvPr/>
        </p:nvSpPr>
        <p:spPr bwMode="auto">
          <a:xfrm>
            <a:off x="5091113" y="1249363"/>
            <a:ext cx="1219200" cy="5794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U</a:t>
            </a:r>
            <a:r>
              <a:rPr lang="en-US" baseline="-25000">
                <a:latin typeface="Symbol" pitchFamily="18" charset="2"/>
              </a:rPr>
              <a:t>1</a:t>
            </a:r>
          </a:p>
        </p:txBody>
      </p:sp>
      <p:sp>
        <p:nvSpPr>
          <p:cNvPr id="19481" name="Line 28"/>
          <p:cNvSpPr>
            <a:spLocks noChangeShapeType="1"/>
          </p:cNvSpPr>
          <p:nvPr/>
        </p:nvSpPr>
        <p:spPr bwMode="auto">
          <a:xfrm flipH="1">
            <a:off x="5395913" y="1935163"/>
            <a:ext cx="27432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82" name="Line 29"/>
          <p:cNvSpPr>
            <a:spLocks noChangeShapeType="1"/>
          </p:cNvSpPr>
          <p:nvPr/>
        </p:nvSpPr>
        <p:spPr bwMode="auto">
          <a:xfrm flipH="1" flipV="1">
            <a:off x="6538913" y="2925763"/>
            <a:ext cx="0" cy="15240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83" name="Text Box 30"/>
          <p:cNvSpPr txBox="1">
            <a:spLocks noChangeArrowheads="1"/>
          </p:cNvSpPr>
          <p:nvPr/>
        </p:nvSpPr>
        <p:spPr bwMode="auto">
          <a:xfrm>
            <a:off x="6364288" y="2925763"/>
            <a:ext cx="354012" cy="5794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</a:p>
        </p:txBody>
      </p:sp>
      <p:sp>
        <p:nvSpPr>
          <p:cNvPr id="28" name="Rectangle 2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/>
              </a:rPr>
              <a:t>Coordination Game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2D6EC0-5C8C-4AFF-924E-C99B8350DD9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647700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(q) = 0 	  if q &lt; c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(q) = [0, 1]  if q = c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(q) =1	  if q &gt; c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(p) = 0 	  if p &lt; c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(p) = [0, 1]  if p = c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(p) =1	  if p &gt; c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The game has three mixed strategy Nash </a:t>
            </a:r>
            <a:r>
              <a:rPr lang="en-US" sz="2800" dirty="0" err="1" smtClean="0">
                <a:effectLst/>
              </a:rPr>
              <a:t>equilibria</a:t>
            </a:r>
            <a:r>
              <a:rPr lang="en-US" sz="2800" dirty="0" smtClean="0">
                <a:effectLst/>
              </a:rPr>
              <a:t>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</a:rPr>
              <a:t>p</a:t>
            </a:r>
            <a:r>
              <a:rPr lang="en-US" sz="2800" dirty="0" smtClean="0">
                <a:effectLst/>
              </a:rPr>
              <a:t>, </a:t>
            </a:r>
            <a:r>
              <a:rPr lang="en-US" sz="2800" i="1" dirty="0" smtClean="0">
                <a:effectLst/>
              </a:rPr>
              <a:t>q</a:t>
            </a:r>
            <a:r>
              <a:rPr lang="en-US" sz="2800" dirty="0" smtClean="0">
                <a:effectLst/>
              </a:rPr>
              <a:t>) = (0, 0), (c, c), and (1, 1).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The mixed strategy </a:t>
            </a:r>
            <a:r>
              <a:rPr lang="en-US" sz="2800" dirty="0" err="1" smtClean="0">
                <a:effectLst/>
              </a:rPr>
              <a:t>equilibria</a:t>
            </a:r>
            <a:r>
              <a:rPr lang="en-US" sz="2800" dirty="0" smtClean="0">
                <a:effectLst/>
              </a:rPr>
              <a:t> (0, 0) and (1, 1) correspond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to the pure strategy </a:t>
            </a:r>
            <a:r>
              <a:rPr lang="en-US" sz="2800" dirty="0" err="1" smtClean="0">
                <a:effectLst/>
              </a:rPr>
              <a:t>equilibria</a:t>
            </a: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(N, N) and (E, E).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The expected payoff of the equilibrium (c, c) is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800" dirty="0" smtClean="0">
                <a:effectLst/>
              </a:rPr>
              <a:t>U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= c</a:t>
            </a:r>
            <a:r>
              <a:rPr lang="en-US" sz="2800" baseline="30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(1-c) </a:t>
            </a:r>
            <a:r>
              <a:rPr lang="en-US" sz="2800" dirty="0">
                <a:effectLst/>
              </a:rPr>
              <a:t>- c(1-c)c + </a:t>
            </a:r>
            <a:r>
              <a:rPr lang="en-US" sz="2800" dirty="0" smtClean="0">
                <a:effectLst/>
              </a:rPr>
              <a:t>(1-c)0 = </a:t>
            </a:r>
            <a:r>
              <a:rPr lang="en-US" sz="2800" dirty="0">
                <a:effectLst/>
              </a:rPr>
              <a:t>0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= </a:t>
            </a:r>
            <a:r>
              <a:rPr lang="en-US" sz="2800" dirty="0" smtClean="0">
                <a:effectLst/>
              </a:rPr>
              <a:t>U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.</a:t>
            </a:r>
          </a:p>
        </p:txBody>
      </p:sp>
      <p:sp>
        <p:nvSpPr>
          <p:cNvPr id="20483" name="Line 5"/>
          <p:cNvSpPr>
            <a:spLocks noChangeShapeType="1"/>
          </p:cNvSpPr>
          <p:nvPr/>
        </p:nvSpPr>
        <p:spPr bwMode="auto">
          <a:xfrm>
            <a:off x="4800600" y="3429000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0484" name="Line 6"/>
          <p:cNvSpPr>
            <a:spLocks noChangeShapeType="1"/>
          </p:cNvSpPr>
          <p:nvPr/>
        </p:nvSpPr>
        <p:spPr bwMode="auto">
          <a:xfrm flipV="1">
            <a:off x="5029200" y="381000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0485" name="Line 7"/>
          <p:cNvSpPr>
            <a:spLocks noChangeShapeType="1"/>
          </p:cNvSpPr>
          <p:nvPr/>
        </p:nvSpPr>
        <p:spPr bwMode="auto">
          <a:xfrm>
            <a:off x="5943600" y="685800"/>
            <a:ext cx="1828800" cy="0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486" name="Line 8"/>
          <p:cNvSpPr>
            <a:spLocks noChangeShapeType="1"/>
          </p:cNvSpPr>
          <p:nvPr/>
        </p:nvSpPr>
        <p:spPr bwMode="auto">
          <a:xfrm>
            <a:off x="5029200" y="3429000"/>
            <a:ext cx="914400" cy="0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487" name="Line 9"/>
          <p:cNvSpPr>
            <a:spLocks noChangeShapeType="1"/>
          </p:cNvSpPr>
          <p:nvPr/>
        </p:nvSpPr>
        <p:spPr bwMode="auto">
          <a:xfrm flipH="1">
            <a:off x="5943600" y="685800"/>
            <a:ext cx="0" cy="2743200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488" name="Line 10"/>
          <p:cNvSpPr>
            <a:spLocks noChangeShapeType="1"/>
          </p:cNvSpPr>
          <p:nvPr/>
        </p:nvSpPr>
        <p:spPr bwMode="auto">
          <a:xfrm flipH="1">
            <a:off x="5029200" y="2514600"/>
            <a:ext cx="0" cy="950913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489" name="Line 11"/>
          <p:cNvSpPr>
            <a:spLocks noChangeShapeType="1"/>
          </p:cNvSpPr>
          <p:nvPr/>
        </p:nvSpPr>
        <p:spPr bwMode="auto">
          <a:xfrm>
            <a:off x="5029200" y="2514600"/>
            <a:ext cx="2743200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490" name="Line 12"/>
          <p:cNvSpPr>
            <a:spLocks noChangeShapeType="1"/>
          </p:cNvSpPr>
          <p:nvPr/>
        </p:nvSpPr>
        <p:spPr bwMode="auto">
          <a:xfrm flipH="1">
            <a:off x="7772400" y="685800"/>
            <a:ext cx="0" cy="1868488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491" name="Rectangle 13"/>
          <p:cNvSpPr>
            <a:spLocks noChangeArrowheads="1"/>
          </p:cNvSpPr>
          <p:nvPr/>
        </p:nvSpPr>
        <p:spPr bwMode="auto">
          <a:xfrm>
            <a:off x="7816850" y="1074738"/>
            <a:ext cx="8969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B</a:t>
            </a:r>
            <a:r>
              <a:rPr lang="en-US" sz="2800" baseline="-25000"/>
              <a:t>1</a:t>
            </a:r>
            <a:r>
              <a:rPr lang="en-US" sz="2800"/>
              <a:t>(q)</a:t>
            </a:r>
          </a:p>
        </p:txBody>
      </p:sp>
      <p:sp>
        <p:nvSpPr>
          <p:cNvPr id="20492" name="Rectangle 14"/>
          <p:cNvSpPr>
            <a:spLocks noChangeArrowheads="1"/>
          </p:cNvSpPr>
          <p:nvPr/>
        </p:nvSpPr>
        <p:spPr bwMode="auto">
          <a:xfrm>
            <a:off x="5913438" y="815975"/>
            <a:ext cx="9032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B</a:t>
            </a:r>
            <a:r>
              <a:rPr lang="en-US" sz="2800" baseline="-25000"/>
              <a:t>2</a:t>
            </a:r>
            <a:r>
              <a:rPr lang="en-US" sz="2800"/>
              <a:t>(p)</a:t>
            </a:r>
          </a:p>
        </p:txBody>
      </p:sp>
      <p:sp>
        <p:nvSpPr>
          <p:cNvPr id="20493" name="Line 15"/>
          <p:cNvSpPr>
            <a:spLocks noChangeShapeType="1"/>
          </p:cNvSpPr>
          <p:nvPr/>
        </p:nvSpPr>
        <p:spPr bwMode="auto">
          <a:xfrm flipH="1">
            <a:off x="5029200" y="685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494" name="Line 16"/>
          <p:cNvSpPr>
            <a:spLocks noChangeShapeType="1"/>
          </p:cNvSpPr>
          <p:nvPr/>
        </p:nvSpPr>
        <p:spPr bwMode="auto">
          <a:xfrm>
            <a:off x="7772400" y="25146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495" name="Text Box 17"/>
          <p:cNvSpPr txBox="1">
            <a:spLocks noChangeArrowheads="1"/>
          </p:cNvSpPr>
          <p:nvPr/>
        </p:nvSpPr>
        <p:spPr bwMode="auto">
          <a:xfrm>
            <a:off x="4648200" y="3352800"/>
            <a:ext cx="3602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800"/>
              <a:t> 0          c                  1  p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2D6EC0-5C8C-4AFF-924E-C99B8350DD90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Structure of the Lecture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722438"/>
            <a:ext cx="8686800" cy="4525962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>
                <a:latin typeface="+mn-lt"/>
                <a:cs typeface="+mn-cs"/>
              </a:rPr>
              <a:t>Mixed Strategies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 smtClean="0">
                <a:latin typeface="+mn-lt"/>
                <a:cs typeface="+mn-cs"/>
              </a:rPr>
              <a:t>Nash Equilibrium and </a:t>
            </a:r>
            <a:r>
              <a:rPr lang="en-US" sz="2800" kern="0" dirty="0" err="1" smtClean="0">
                <a:latin typeface="+mn-lt"/>
                <a:cs typeface="+mn-cs"/>
              </a:rPr>
              <a:t>Rationalizability</a:t>
            </a:r>
            <a:endParaRPr lang="en-US" sz="2800" kern="0" dirty="0"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>
                <a:latin typeface="+mn-lt"/>
                <a:cs typeface="+mn-cs"/>
              </a:rPr>
              <a:t>Correlated Equilibrium</a:t>
            </a:r>
            <a:endParaRPr lang="en-US" sz="2400" kern="0" dirty="0"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4010D8-8D5D-4120-B663-DB9D59965C9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-76200"/>
            <a:ext cx="8534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/>
              </a:rPr>
              <a:t>Games with Dominated Strategies</a:t>
            </a: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1905000" y="1676400"/>
            <a:ext cx="5334000" cy="28956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8" name="Line 5"/>
          <p:cNvSpPr>
            <a:spLocks noChangeShapeType="1"/>
          </p:cNvSpPr>
          <p:nvPr/>
        </p:nvSpPr>
        <p:spPr bwMode="auto">
          <a:xfrm>
            <a:off x="1905000" y="2590800"/>
            <a:ext cx="533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1223963" y="1762125"/>
            <a:ext cx="528637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4000"/>
              <a:t>A</a:t>
            </a:r>
            <a:endParaRPr lang="en-US" sz="2500"/>
          </a:p>
          <a:p>
            <a:pPr algn="l"/>
            <a:r>
              <a:rPr lang="en-US" sz="2500"/>
              <a:t> </a:t>
            </a:r>
          </a:p>
          <a:p>
            <a:pPr algn="l"/>
            <a:r>
              <a:rPr lang="en-US" sz="4000"/>
              <a:t>B</a:t>
            </a:r>
            <a:endParaRPr lang="en-US" sz="2500"/>
          </a:p>
          <a:p>
            <a:pPr algn="l"/>
            <a:r>
              <a:rPr lang="en-US" sz="2500"/>
              <a:t> </a:t>
            </a:r>
          </a:p>
          <a:p>
            <a:pPr algn="l"/>
            <a:r>
              <a:rPr lang="en-US" sz="4000"/>
              <a:t>C</a:t>
            </a:r>
          </a:p>
        </p:txBody>
      </p:sp>
      <p:sp>
        <p:nvSpPr>
          <p:cNvPr id="21510" name="Line 7"/>
          <p:cNvSpPr>
            <a:spLocks noChangeShapeType="1"/>
          </p:cNvSpPr>
          <p:nvPr/>
        </p:nvSpPr>
        <p:spPr bwMode="auto">
          <a:xfrm>
            <a:off x="1905000" y="3581400"/>
            <a:ext cx="533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511" name="Line 8"/>
          <p:cNvSpPr>
            <a:spLocks noChangeShapeType="1"/>
          </p:cNvSpPr>
          <p:nvPr/>
        </p:nvSpPr>
        <p:spPr bwMode="auto">
          <a:xfrm>
            <a:off x="3733800" y="16764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512" name="Line 9"/>
          <p:cNvSpPr>
            <a:spLocks noChangeShapeType="1"/>
          </p:cNvSpPr>
          <p:nvPr/>
        </p:nvSpPr>
        <p:spPr bwMode="auto">
          <a:xfrm>
            <a:off x="5562600" y="16764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513" name="Text Box 10"/>
          <p:cNvSpPr txBox="1">
            <a:spLocks noChangeArrowheads="1"/>
          </p:cNvSpPr>
          <p:nvPr/>
        </p:nvSpPr>
        <p:spPr bwMode="auto">
          <a:xfrm>
            <a:off x="2438400" y="1782763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2</a:t>
            </a:r>
            <a:r>
              <a:rPr lang="en-US" sz="3600"/>
              <a:t>, 1</a:t>
            </a:r>
          </a:p>
        </p:txBody>
      </p:sp>
      <p:sp>
        <p:nvSpPr>
          <p:cNvPr id="21514" name="Text Box 11"/>
          <p:cNvSpPr txBox="1">
            <a:spLocks noChangeArrowheads="1"/>
          </p:cNvSpPr>
          <p:nvPr/>
        </p:nvSpPr>
        <p:spPr bwMode="auto">
          <a:xfrm>
            <a:off x="2438400" y="27273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</a:t>
            </a:r>
            <a:r>
              <a:rPr lang="en-US" sz="3600" u="sng"/>
              <a:t>3</a:t>
            </a:r>
          </a:p>
        </p:txBody>
      </p:sp>
      <p:sp>
        <p:nvSpPr>
          <p:cNvPr id="21515" name="Text Box 12"/>
          <p:cNvSpPr txBox="1">
            <a:spLocks noChangeArrowheads="1"/>
          </p:cNvSpPr>
          <p:nvPr/>
        </p:nvSpPr>
        <p:spPr bwMode="auto">
          <a:xfrm>
            <a:off x="2438400" y="37179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21516" name="Text Box 13"/>
          <p:cNvSpPr txBox="1">
            <a:spLocks noChangeArrowheads="1"/>
          </p:cNvSpPr>
          <p:nvPr/>
        </p:nvSpPr>
        <p:spPr bwMode="auto">
          <a:xfrm>
            <a:off x="4202113" y="1782763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</a:t>
            </a:r>
            <a:r>
              <a:rPr lang="en-US" sz="3600" u="sng"/>
              <a:t>2</a:t>
            </a:r>
          </a:p>
        </p:txBody>
      </p:sp>
      <p:sp>
        <p:nvSpPr>
          <p:cNvPr id="21517" name="Text Box 14"/>
          <p:cNvSpPr txBox="1">
            <a:spLocks noChangeArrowheads="1"/>
          </p:cNvSpPr>
          <p:nvPr/>
        </p:nvSpPr>
        <p:spPr bwMode="auto">
          <a:xfrm>
            <a:off x="4202113" y="27876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3</a:t>
            </a:r>
            <a:r>
              <a:rPr lang="en-US" sz="3600"/>
              <a:t>, 1</a:t>
            </a:r>
          </a:p>
        </p:txBody>
      </p:sp>
      <p:sp>
        <p:nvSpPr>
          <p:cNvPr id="21518" name="Text Box 15"/>
          <p:cNvSpPr txBox="1">
            <a:spLocks noChangeArrowheads="1"/>
          </p:cNvSpPr>
          <p:nvPr/>
        </p:nvSpPr>
        <p:spPr bwMode="auto">
          <a:xfrm>
            <a:off x="4202113" y="373380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21519" name="Text Box 16"/>
          <p:cNvSpPr txBox="1">
            <a:spLocks noChangeArrowheads="1"/>
          </p:cNvSpPr>
          <p:nvPr/>
        </p:nvSpPr>
        <p:spPr bwMode="auto">
          <a:xfrm>
            <a:off x="5943600" y="17526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4</a:t>
            </a:r>
            <a:r>
              <a:rPr lang="en-US" sz="3600"/>
              <a:t>, 1</a:t>
            </a:r>
            <a:endParaRPr lang="en-US" sz="3600" u="sng"/>
          </a:p>
        </p:txBody>
      </p:sp>
      <p:sp>
        <p:nvSpPr>
          <p:cNvPr id="21520" name="Text Box 17"/>
          <p:cNvSpPr txBox="1">
            <a:spLocks noChangeArrowheads="1"/>
          </p:cNvSpPr>
          <p:nvPr/>
        </p:nvSpPr>
        <p:spPr bwMode="auto">
          <a:xfrm>
            <a:off x="5954713" y="27876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3, 0</a:t>
            </a:r>
          </a:p>
        </p:txBody>
      </p:sp>
      <p:sp>
        <p:nvSpPr>
          <p:cNvPr id="21521" name="Text Box 18"/>
          <p:cNvSpPr txBox="1">
            <a:spLocks noChangeArrowheads="1"/>
          </p:cNvSpPr>
          <p:nvPr/>
        </p:nvSpPr>
        <p:spPr bwMode="auto">
          <a:xfrm>
            <a:off x="5943600" y="37338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2, </a:t>
            </a:r>
            <a:r>
              <a:rPr lang="en-US" sz="3600" u="sng"/>
              <a:t>2</a:t>
            </a:r>
          </a:p>
        </p:txBody>
      </p:sp>
      <p:sp>
        <p:nvSpPr>
          <p:cNvPr id="21522" name="Text Box 19"/>
          <p:cNvSpPr txBox="1">
            <a:spLocks noChangeArrowheads="1"/>
          </p:cNvSpPr>
          <p:nvPr/>
        </p:nvSpPr>
        <p:spPr bwMode="auto">
          <a:xfrm>
            <a:off x="1981200" y="914400"/>
            <a:ext cx="457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000"/>
              <a:t>D		E		F</a:t>
            </a:r>
          </a:p>
        </p:txBody>
      </p:sp>
      <p:sp>
        <p:nvSpPr>
          <p:cNvPr id="21523" name="Text Box 22"/>
          <p:cNvSpPr txBox="1">
            <a:spLocks noChangeArrowheads="1"/>
          </p:cNvSpPr>
          <p:nvPr/>
        </p:nvSpPr>
        <p:spPr bwMode="auto">
          <a:xfrm>
            <a:off x="304800" y="4876800"/>
            <a:ext cx="776751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800" dirty="0" smtClean="0"/>
              <a:t>Strategy </a:t>
            </a:r>
            <a:r>
              <a:rPr lang="en-US" sz="2800" dirty="0"/>
              <a:t>C is dominated by any mixed strategy </a:t>
            </a:r>
            <a:r>
              <a:rPr lang="en-US" sz="2800" dirty="0">
                <a:latin typeface="Symbol" pitchFamily="18" charset="2"/>
              </a:rPr>
              <a:t>a</a:t>
            </a:r>
            <a:r>
              <a:rPr lang="en-US" sz="2800" baseline="-25000" dirty="0"/>
              <a:t>1 </a:t>
            </a:r>
            <a:r>
              <a:rPr lang="en-US" sz="2800" dirty="0" smtClean="0"/>
              <a:t>with </a:t>
            </a:r>
          </a:p>
          <a:p>
            <a:pPr algn="l"/>
            <a:r>
              <a:rPr lang="en-US" sz="2800" dirty="0" smtClean="0"/>
              <a:t>0 </a:t>
            </a:r>
            <a:r>
              <a:rPr lang="en-US" sz="2800" dirty="0"/>
              <a:t>&lt; </a:t>
            </a:r>
            <a:r>
              <a:rPr lang="en-US" sz="2800" dirty="0">
                <a:latin typeface="Symbol" pitchFamily="18" charset="2"/>
              </a:rPr>
              <a:t>a</a:t>
            </a:r>
            <a:r>
              <a:rPr lang="en-US" sz="2800" baseline="-25000" dirty="0"/>
              <a:t>1</a:t>
            </a:r>
            <a:r>
              <a:rPr lang="en-US" sz="2800" dirty="0"/>
              <a:t>(A) &lt; </a:t>
            </a:r>
            <a:r>
              <a:rPr lang="en-US" sz="2800" dirty="0" smtClean="0"/>
              <a:t>2/3. </a:t>
            </a:r>
            <a:endParaRPr lang="en-US" sz="2800" dirty="0"/>
          </a:p>
          <a:p>
            <a:pPr algn="l"/>
            <a:r>
              <a:rPr lang="en-US" sz="2800" dirty="0"/>
              <a:t>Once C is deleted, </a:t>
            </a:r>
            <a:r>
              <a:rPr lang="en-US" sz="2800" dirty="0" smtClean="0"/>
              <a:t>strategy </a:t>
            </a:r>
            <a:r>
              <a:rPr lang="en-US" sz="2800" dirty="0"/>
              <a:t>F is dominated by E.</a:t>
            </a:r>
          </a:p>
        </p:txBody>
      </p:sp>
      <p:sp>
        <p:nvSpPr>
          <p:cNvPr id="19476" name="Line 23"/>
          <p:cNvSpPr>
            <a:spLocks noChangeShapeType="1"/>
          </p:cNvSpPr>
          <p:nvPr/>
        </p:nvSpPr>
        <p:spPr bwMode="auto">
          <a:xfrm>
            <a:off x="838200" y="4114800"/>
            <a:ext cx="7086600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9477" name="Line 24"/>
          <p:cNvSpPr>
            <a:spLocks noChangeShapeType="1"/>
          </p:cNvSpPr>
          <p:nvPr/>
        </p:nvSpPr>
        <p:spPr bwMode="auto">
          <a:xfrm flipH="1">
            <a:off x="6324600" y="1371600"/>
            <a:ext cx="0" cy="34290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1526" name="Text Box 25"/>
          <p:cNvSpPr txBox="1">
            <a:spLocks noChangeArrowheads="1"/>
          </p:cNvSpPr>
          <p:nvPr/>
        </p:nvSpPr>
        <p:spPr bwMode="auto">
          <a:xfrm>
            <a:off x="7854950" y="377031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1527" name="Text Box 26"/>
          <p:cNvSpPr txBox="1">
            <a:spLocks noChangeArrowheads="1"/>
          </p:cNvSpPr>
          <p:nvPr/>
        </p:nvSpPr>
        <p:spPr bwMode="auto">
          <a:xfrm>
            <a:off x="6248400" y="8382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2D6EC0-5C8C-4AFF-924E-C99B8350DD9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ChangeArrowheads="1"/>
          </p:cNvSpPr>
          <p:nvPr/>
        </p:nvSpPr>
        <p:spPr bwMode="auto">
          <a:xfrm>
            <a:off x="228600" y="4648200"/>
            <a:ext cx="8686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dirty="0"/>
              <a:t>The set of </a:t>
            </a:r>
            <a:r>
              <a:rPr lang="en-US" sz="2800" dirty="0" err="1"/>
              <a:t>rationalizable</a:t>
            </a:r>
            <a:r>
              <a:rPr lang="en-US" sz="2800" dirty="0"/>
              <a:t> strategies is {A</a:t>
            </a:r>
            <a:r>
              <a:rPr lang="en-US" sz="2800" dirty="0" smtClean="0"/>
              <a:t>, B</a:t>
            </a:r>
            <a:r>
              <a:rPr lang="en-US" sz="2800" dirty="0"/>
              <a:t>} and {D</a:t>
            </a:r>
            <a:r>
              <a:rPr lang="en-US" sz="2800" dirty="0" smtClean="0"/>
              <a:t>, E</a:t>
            </a:r>
            <a:r>
              <a:rPr lang="en-US" sz="2800" dirty="0"/>
              <a:t>}.</a:t>
            </a:r>
          </a:p>
          <a:p>
            <a:pPr algn="l"/>
            <a:r>
              <a:rPr lang="en-US" sz="2800" dirty="0" smtClean="0"/>
              <a:t>Inspection of the best response correspondence shows that there are no pure-strategy Nash </a:t>
            </a:r>
            <a:r>
              <a:rPr lang="en-US" sz="2800" dirty="0" err="1" smtClean="0"/>
              <a:t>Equilibria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1905000" y="1295400"/>
            <a:ext cx="5334000" cy="28956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2" name="Line 5"/>
          <p:cNvSpPr>
            <a:spLocks noChangeShapeType="1"/>
          </p:cNvSpPr>
          <p:nvPr/>
        </p:nvSpPr>
        <p:spPr bwMode="auto">
          <a:xfrm>
            <a:off x="1905000" y="2209800"/>
            <a:ext cx="533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533" name="Text Box 6"/>
          <p:cNvSpPr txBox="1">
            <a:spLocks noChangeArrowheads="1"/>
          </p:cNvSpPr>
          <p:nvPr/>
        </p:nvSpPr>
        <p:spPr bwMode="auto">
          <a:xfrm>
            <a:off x="1223963" y="1381125"/>
            <a:ext cx="528637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4000"/>
              <a:t>A</a:t>
            </a:r>
            <a:endParaRPr lang="en-US" sz="2500"/>
          </a:p>
          <a:p>
            <a:pPr algn="l"/>
            <a:r>
              <a:rPr lang="en-US" sz="2500"/>
              <a:t> </a:t>
            </a:r>
          </a:p>
          <a:p>
            <a:pPr algn="l"/>
            <a:r>
              <a:rPr lang="en-US" sz="4000"/>
              <a:t>B</a:t>
            </a:r>
            <a:endParaRPr lang="en-US" sz="2500"/>
          </a:p>
          <a:p>
            <a:pPr algn="l"/>
            <a:r>
              <a:rPr lang="en-US" sz="2500"/>
              <a:t> </a:t>
            </a:r>
          </a:p>
          <a:p>
            <a:pPr algn="l"/>
            <a:r>
              <a:rPr lang="en-US" sz="4000"/>
              <a:t>C</a:t>
            </a:r>
          </a:p>
        </p:txBody>
      </p:sp>
      <p:sp>
        <p:nvSpPr>
          <p:cNvPr id="22534" name="Line 7"/>
          <p:cNvSpPr>
            <a:spLocks noChangeShapeType="1"/>
          </p:cNvSpPr>
          <p:nvPr/>
        </p:nvSpPr>
        <p:spPr bwMode="auto">
          <a:xfrm>
            <a:off x="1905000" y="3200400"/>
            <a:ext cx="533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535" name="Line 8"/>
          <p:cNvSpPr>
            <a:spLocks noChangeShapeType="1"/>
          </p:cNvSpPr>
          <p:nvPr/>
        </p:nvSpPr>
        <p:spPr bwMode="auto">
          <a:xfrm>
            <a:off x="3733800" y="12954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536" name="Line 9"/>
          <p:cNvSpPr>
            <a:spLocks noChangeShapeType="1"/>
          </p:cNvSpPr>
          <p:nvPr/>
        </p:nvSpPr>
        <p:spPr bwMode="auto">
          <a:xfrm>
            <a:off x="5562600" y="12954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537" name="Text Box 10"/>
          <p:cNvSpPr txBox="1">
            <a:spLocks noChangeArrowheads="1"/>
          </p:cNvSpPr>
          <p:nvPr/>
        </p:nvSpPr>
        <p:spPr bwMode="auto">
          <a:xfrm>
            <a:off x="2438400" y="1401763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2</a:t>
            </a:r>
            <a:r>
              <a:rPr lang="en-US" sz="3600"/>
              <a:t>, 1</a:t>
            </a:r>
          </a:p>
        </p:txBody>
      </p:sp>
      <p:sp>
        <p:nvSpPr>
          <p:cNvPr id="22538" name="Text Box 11"/>
          <p:cNvSpPr txBox="1">
            <a:spLocks noChangeArrowheads="1"/>
          </p:cNvSpPr>
          <p:nvPr/>
        </p:nvSpPr>
        <p:spPr bwMode="auto">
          <a:xfrm>
            <a:off x="2438400" y="23463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</a:t>
            </a:r>
            <a:r>
              <a:rPr lang="en-US" sz="3600" u="sng"/>
              <a:t>3</a:t>
            </a:r>
          </a:p>
        </p:txBody>
      </p:sp>
      <p:sp>
        <p:nvSpPr>
          <p:cNvPr id="22539" name="Text Box 12"/>
          <p:cNvSpPr txBox="1">
            <a:spLocks noChangeArrowheads="1"/>
          </p:cNvSpPr>
          <p:nvPr/>
        </p:nvSpPr>
        <p:spPr bwMode="auto">
          <a:xfrm>
            <a:off x="2438400" y="33369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22540" name="Text Box 13"/>
          <p:cNvSpPr txBox="1">
            <a:spLocks noChangeArrowheads="1"/>
          </p:cNvSpPr>
          <p:nvPr/>
        </p:nvSpPr>
        <p:spPr bwMode="auto">
          <a:xfrm>
            <a:off x="4202113" y="1401763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</a:t>
            </a:r>
            <a:r>
              <a:rPr lang="en-US" sz="3600" u="sng"/>
              <a:t>2</a:t>
            </a:r>
          </a:p>
        </p:txBody>
      </p:sp>
      <p:sp>
        <p:nvSpPr>
          <p:cNvPr id="22541" name="Text Box 14"/>
          <p:cNvSpPr txBox="1">
            <a:spLocks noChangeArrowheads="1"/>
          </p:cNvSpPr>
          <p:nvPr/>
        </p:nvSpPr>
        <p:spPr bwMode="auto">
          <a:xfrm>
            <a:off x="4202113" y="24066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3</a:t>
            </a:r>
            <a:r>
              <a:rPr lang="en-US" sz="3600"/>
              <a:t>, 1</a:t>
            </a:r>
          </a:p>
        </p:txBody>
      </p:sp>
      <p:sp>
        <p:nvSpPr>
          <p:cNvPr id="22542" name="Text Box 15"/>
          <p:cNvSpPr txBox="1">
            <a:spLocks noChangeArrowheads="1"/>
          </p:cNvSpPr>
          <p:nvPr/>
        </p:nvSpPr>
        <p:spPr bwMode="auto">
          <a:xfrm>
            <a:off x="4202113" y="335280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22543" name="Text Box 16"/>
          <p:cNvSpPr txBox="1">
            <a:spLocks noChangeArrowheads="1"/>
          </p:cNvSpPr>
          <p:nvPr/>
        </p:nvSpPr>
        <p:spPr bwMode="auto">
          <a:xfrm>
            <a:off x="5943600" y="13716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4</a:t>
            </a:r>
            <a:r>
              <a:rPr lang="en-US" sz="3600"/>
              <a:t>, 1</a:t>
            </a:r>
            <a:endParaRPr lang="en-US" sz="3600" u="sng"/>
          </a:p>
        </p:txBody>
      </p:sp>
      <p:sp>
        <p:nvSpPr>
          <p:cNvPr id="22544" name="Text Box 17"/>
          <p:cNvSpPr txBox="1">
            <a:spLocks noChangeArrowheads="1"/>
          </p:cNvSpPr>
          <p:nvPr/>
        </p:nvSpPr>
        <p:spPr bwMode="auto">
          <a:xfrm>
            <a:off x="5954713" y="24066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3, 0</a:t>
            </a:r>
          </a:p>
        </p:txBody>
      </p:sp>
      <p:sp>
        <p:nvSpPr>
          <p:cNvPr id="22545" name="Text Box 18"/>
          <p:cNvSpPr txBox="1">
            <a:spLocks noChangeArrowheads="1"/>
          </p:cNvSpPr>
          <p:nvPr/>
        </p:nvSpPr>
        <p:spPr bwMode="auto">
          <a:xfrm>
            <a:off x="5943600" y="33528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2, </a:t>
            </a:r>
            <a:r>
              <a:rPr lang="en-US" sz="3600" u="sng"/>
              <a:t>2</a:t>
            </a:r>
          </a:p>
        </p:txBody>
      </p:sp>
      <p:sp>
        <p:nvSpPr>
          <p:cNvPr id="22546" name="Text Box 19"/>
          <p:cNvSpPr txBox="1">
            <a:spLocks noChangeArrowheads="1"/>
          </p:cNvSpPr>
          <p:nvPr/>
        </p:nvSpPr>
        <p:spPr bwMode="auto">
          <a:xfrm>
            <a:off x="1981200" y="533400"/>
            <a:ext cx="457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000" dirty="0"/>
              <a:t>D		E		F</a:t>
            </a:r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838200" y="3733800"/>
            <a:ext cx="7086600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0" name="Line 24"/>
          <p:cNvSpPr>
            <a:spLocks noChangeShapeType="1"/>
          </p:cNvSpPr>
          <p:nvPr/>
        </p:nvSpPr>
        <p:spPr bwMode="auto">
          <a:xfrm flipH="1">
            <a:off x="6324600" y="990600"/>
            <a:ext cx="0" cy="34290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2549" name="Text Box 25"/>
          <p:cNvSpPr txBox="1">
            <a:spLocks noChangeArrowheads="1"/>
          </p:cNvSpPr>
          <p:nvPr/>
        </p:nvSpPr>
        <p:spPr bwMode="auto">
          <a:xfrm>
            <a:off x="7854950" y="338931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2550" name="Text Box 26"/>
          <p:cNvSpPr txBox="1">
            <a:spLocks noChangeArrowheads="1"/>
          </p:cNvSpPr>
          <p:nvPr/>
        </p:nvSpPr>
        <p:spPr bwMode="auto">
          <a:xfrm>
            <a:off x="6248400" y="4572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4010D8-8D5D-4120-B663-DB9D59965C9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28600" y="4267200"/>
            <a:ext cx="8686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dirty="0" smtClean="0"/>
              <a:t>With </a:t>
            </a:r>
            <a:r>
              <a:rPr lang="en-US" sz="2800" dirty="0"/>
              <a:t>the indifference </a:t>
            </a:r>
            <a:r>
              <a:rPr lang="en-US" sz="2800" dirty="0" smtClean="0"/>
              <a:t>principle, we find completely mixed strategy N.E. in the game reduced to {A,B}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dirty="0" smtClean="0"/>
              <a:t>{D,E}.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Player 1 is indifferent between A and B when</a:t>
            </a:r>
          </a:p>
          <a:p>
            <a:pPr algn="l"/>
            <a:r>
              <a:rPr lang="en-US" sz="2800" dirty="0" smtClean="0"/>
              <a:t>2 </a:t>
            </a:r>
            <a:r>
              <a:rPr lang="en-US" sz="2800" dirty="0" smtClean="0">
                <a:latin typeface="Symbol" pitchFamily="18" charset="2"/>
              </a:rPr>
              <a:t>s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(D) = </a:t>
            </a:r>
            <a:r>
              <a:rPr lang="en-US" sz="2800" dirty="0">
                <a:latin typeface="Symbol" pitchFamily="18" charset="2"/>
              </a:rPr>
              <a:t>s</a:t>
            </a:r>
            <a:r>
              <a:rPr lang="en-US" sz="2800" baseline="-25000" dirty="0"/>
              <a:t>2</a:t>
            </a:r>
            <a:r>
              <a:rPr lang="en-US" sz="2800" dirty="0"/>
              <a:t>(D</a:t>
            </a:r>
            <a:r>
              <a:rPr lang="en-US" sz="2800" dirty="0" smtClean="0"/>
              <a:t>) + 3[1-</a:t>
            </a:r>
            <a:r>
              <a:rPr lang="en-US" sz="2800" dirty="0">
                <a:latin typeface="Symbol" pitchFamily="18" charset="2"/>
              </a:rPr>
              <a:t> s</a:t>
            </a:r>
            <a:r>
              <a:rPr lang="en-US" sz="2800" baseline="-25000" dirty="0"/>
              <a:t>2</a:t>
            </a:r>
            <a:r>
              <a:rPr lang="en-US" sz="2800" dirty="0"/>
              <a:t>(D</a:t>
            </a:r>
            <a:r>
              <a:rPr lang="en-US" sz="2800" dirty="0" smtClean="0"/>
              <a:t>)] i.e., when </a:t>
            </a:r>
            <a:r>
              <a:rPr lang="en-US" sz="2800" dirty="0" smtClean="0">
                <a:latin typeface="Symbol" pitchFamily="18" charset="2"/>
              </a:rPr>
              <a:t>s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(D</a:t>
            </a:r>
            <a:r>
              <a:rPr lang="en-US" sz="2800" dirty="0"/>
              <a:t>) </a:t>
            </a:r>
            <a:r>
              <a:rPr lang="en-US" sz="2800" dirty="0" smtClean="0"/>
              <a:t>= 3/4.</a:t>
            </a:r>
            <a:endParaRPr lang="en-US" sz="2800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05000" y="1066800"/>
            <a:ext cx="5334000" cy="28956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Line 5"/>
          <p:cNvSpPr>
            <a:spLocks noChangeShapeType="1"/>
          </p:cNvSpPr>
          <p:nvPr/>
        </p:nvSpPr>
        <p:spPr bwMode="auto">
          <a:xfrm>
            <a:off x="1905000" y="1981200"/>
            <a:ext cx="533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223963" y="1152525"/>
            <a:ext cx="528637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4000"/>
              <a:t>A</a:t>
            </a:r>
            <a:endParaRPr lang="en-US" sz="2500"/>
          </a:p>
          <a:p>
            <a:pPr algn="l"/>
            <a:r>
              <a:rPr lang="en-US" sz="2500"/>
              <a:t> </a:t>
            </a:r>
          </a:p>
          <a:p>
            <a:pPr algn="l"/>
            <a:r>
              <a:rPr lang="en-US" sz="4000"/>
              <a:t>B</a:t>
            </a:r>
            <a:endParaRPr lang="en-US" sz="2500"/>
          </a:p>
          <a:p>
            <a:pPr algn="l"/>
            <a:r>
              <a:rPr lang="en-US" sz="2500"/>
              <a:t> </a:t>
            </a:r>
          </a:p>
          <a:p>
            <a:pPr algn="l"/>
            <a:r>
              <a:rPr lang="en-US" sz="4000"/>
              <a:t>C</a:t>
            </a: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1905000" y="2971800"/>
            <a:ext cx="533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3733800" y="10668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5562600" y="10668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173163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2</a:t>
            </a:r>
            <a:r>
              <a:rPr lang="en-US" sz="3600"/>
              <a:t>, 1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2438400" y="21177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</a:t>
            </a:r>
            <a:r>
              <a:rPr lang="en-US" sz="3600" u="sng"/>
              <a:t>3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2438400" y="31083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4202113" y="1173163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</a:t>
            </a:r>
            <a:r>
              <a:rPr lang="en-US" sz="3600" u="sng"/>
              <a:t>2</a:t>
            </a: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4202113" y="21780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3</a:t>
            </a:r>
            <a:r>
              <a:rPr lang="en-US" sz="3600"/>
              <a:t>, 1</a:t>
            </a: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4202113" y="312420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5943600" y="11430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4</a:t>
            </a:r>
            <a:r>
              <a:rPr lang="en-US" sz="3600"/>
              <a:t>, 1</a:t>
            </a:r>
            <a:endParaRPr lang="en-US" sz="3600" u="sng"/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5954713" y="21780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3, 0</a:t>
            </a: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5943600" y="31242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2, </a:t>
            </a:r>
            <a:r>
              <a:rPr lang="en-US" sz="3600" u="sng"/>
              <a:t>2</a:t>
            </a: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1981200" y="304800"/>
            <a:ext cx="457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000" dirty="0"/>
              <a:t>D		E		F</a:t>
            </a:r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838200" y="3505200"/>
            <a:ext cx="7086600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0" name="Line 24"/>
          <p:cNvSpPr>
            <a:spLocks noChangeShapeType="1"/>
          </p:cNvSpPr>
          <p:nvPr/>
        </p:nvSpPr>
        <p:spPr bwMode="auto">
          <a:xfrm flipH="1">
            <a:off x="6324600" y="762000"/>
            <a:ext cx="0" cy="34290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1" name="Text Box 25"/>
          <p:cNvSpPr txBox="1">
            <a:spLocks noChangeArrowheads="1"/>
          </p:cNvSpPr>
          <p:nvPr/>
        </p:nvSpPr>
        <p:spPr bwMode="auto">
          <a:xfrm>
            <a:off x="7854950" y="316071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2" name="Text Box 26"/>
          <p:cNvSpPr txBox="1">
            <a:spLocks noChangeArrowheads="1"/>
          </p:cNvSpPr>
          <p:nvPr/>
        </p:nvSpPr>
        <p:spPr bwMode="auto">
          <a:xfrm>
            <a:off x="6248400" y="2286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4010D8-8D5D-4120-B663-DB9D59965C9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97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905000" y="1066800"/>
            <a:ext cx="5334000" cy="28956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Line 5"/>
          <p:cNvSpPr>
            <a:spLocks noChangeShapeType="1"/>
          </p:cNvSpPr>
          <p:nvPr/>
        </p:nvSpPr>
        <p:spPr bwMode="auto">
          <a:xfrm>
            <a:off x="1905000" y="1981200"/>
            <a:ext cx="533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223963" y="1152525"/>
            <a:ext cx="528637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4000"/>
              <a:t>A</a:t>
            </a:r>
            <a:endParaRPr lang="en-US" sz="2500"/>
          </a:p>
          <a:p>
            <a:pPr algn="l"/>
            <a:r>
              <a:rPr lang="en-US" sz="2500"/>
              <a:t> </a:t>
            </a:r>
          </a:p>
          <a:p>
            <a:pPr algn="l"/>
            <a:r>
              <a:rPr lang="en-US" sz="4000"/>
              <a:t>B</a:t>
            </a:r>
            <a:endParaRPr lang="en-US" sz="2500"/>
          </a:p>
          <a:p>
            <a:pPr algn="l"/>
            <a:r>
              <a:rPr lang="en-US" sz="2500"/>
              <a:t> </a:t>
            </a:r>
          </a:p>
          <a:p>
            <a:pPr algn="l"/>
            <a:r>
              <a:rPr lang="en-US" sz="4000"/>
              <a:t>C</a:t>
            </a:r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1905000" y="2971800"/>
            <a:ext cx="533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3733800" y="10668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5562600" y="10668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438400" y="1173163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2</a:t>
            </a:r>
            <a:r>
              <a:rPr lang="en-US" sz="3600"/>
              <a:t>, 1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2438400" y="21177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</a:t>
            </a:r>
            <a:r>
              <a:rPr lang="en-US" sz="3600" u="sng"/>
              <a:t>3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2438400" y="31083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4202113" y="1173163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</a:t>
            </a:r>
            <a:r>
              <a:rPr lang="en-US" sz="3600" u="sng"/>
              <a:t>2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4202113" y="21780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3</a:t>
            </a:r>
            <a:r>
              <a:rPr lang="en-US" sz="3600"/>
              <a:t>, 1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4202113" y="312420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5943600" y="11430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4</a:t>
            </a:r>
            <a:r>
              <a:rPr lang="en-US" sz="3600"/>
              <a:t>, 1</a:t>
            </a:r>
            <a:endParaRPr lang="en-US" sz="3600" u="sng"/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5954713" y="21780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3, 0</a:t>
            </a: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5943600" y="31242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2, </a:t>
            </a:r>
            <a:r>
              <a:rPr lang="en-US" sz="3600" u="sng"/>
              <a:t>2</a:t>
            </a: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1981200" y="304800"/>
            <a:ext cx="457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000" dirty="0"/>
              <a:t>D		E		F</a:t>
            </a:r>
          </a:p>
        </p:txBody>
      </p:sp>
      <p:sp>
        <p:nvSpPr>
          <p:cNvPr id="18" name="Line 23"/>
          <p:cNvSpPr>
            <a:spLocks noChangeShapeType="1"/>
          </p:cNvSpPr>
          <p:nvPr/>
        </p:nvSpPr>
        <p:spPr bwMode="auto">
          <a:xfrm>
            <a:off x="838200" y="3505200"/>
            <a:ext cx="7086600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9" name="Line 24"/>
          <p:cNvSpPr>
            <a:spLocks noChangeShapeType="1"/>
          </p:cNvSpPr>
          <p:nvPr/>
        </p:nvSpPr>
        <p:spPr bwMode="auto">
          <a:xfrm flipH="1">
            <a:off x="6324600" y="762000"/>
            <a:ext cx="0" cy="34290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0" name="Text Box 25"/>
          <p:cNvSpPr txBox="1">
            <a:spLocks noChangeArrowheads="1"/>
          </p:cNvSpPr>
          <p:nvPr/>
        </p:nvSpPr>
        <p:spPr bwMode="auto">
          <a:xfrm>
            <a:off x="7854950" y="316071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1" name="Text Box 26"/>
          <p:cNvSpPr txBox="1">
            <a:spLocks noChangeArrowheads="1"/>
          </p:cNvSpPr>
          <p:nvPr/>
        </p:nvSpPr>
        <p:spPr bwMode="auto">
          <a:xfrm>
            <a:off x="6248400" y="2286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228600" y="4343400"/>
            <a:ext cx="8686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dirty="0" smtClean="0"/>
              <a:t>Player </a:t>
            </a:r>
            <a:r>
              <a:rPr lang="en-US" sz="2800" dirty="0"/>
              <a:t>2</a:t>
            </a:r>
            <a:r>
              <a:rPr lang="en-US" sz="2800" dirty="0" smtClean="0"/>
              <a:t> is indifferent between D and E when</a:t>
            </a:r>
          </a:p>
          <a:p>
            <a:pPr algn="l"/>
            <a:r>
              <a:rPr lang="en-US" sz="2800" dirty="0" smtClean="0">
                <a:latin typeface="Symbol" pitchFamily="18" charset="2"/>
              </a:rPr>
              <a:t>s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(A)+3[1-</a:t>
            </a:r>
            <a:r>
              <a:rPr lang="en-US" sz="2800" dirty="0">
                <a:latin typeface="Symbol" pitchFamily="18" charset="2"/>
              </a:rPr>
              <a:t>s</a:t>
            </a:r>
            <a:r>
              <a:rPr lang="en-US" sz="2800" baseline="-25000" dirty="0"/>
              <a:t>1</a:t>
            </a:r>
            <a:r>
              <a:rPr lang="en-US" sz="2800" dirty="0"/>
              <a:t>(A</a:t>
            </a:r>
            <a:r>
              <a:rPr lang="en-US" sz="2800" dirty="0" smtClean="0"/>
              <a:t>)]=2</a:t>
            </a:r>
            <a:r>
              <a:rPr lang="en-US" sz="2800" dirty="0" smtClean="0">
                <a:latin typeface="Symbol" pitchFamily="18" charset="2"/>
              </a:rPr>
              <a:t>s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(A)+[1-</a:t>
            </a:r>
            <a:r>
              <a:rPr lang="en-US" sz="2800" dirty="0" smtClean="0">
                <a:latin typeface="Symbol" pitchFamily="18" charset="2"/>
              </a:rPr>
              <a:t>s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(A)] i.e., when </a:t>
            </a:r>
            <a:r>
              <a:rPr lang="en-US" sz="2800" dirty="0" smtClean="0">
                <a:latin typeface="Symbol" pitchFamily="18" charset="2"/>
              </a:rPr>
              <a:t>s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(A)=2/3.</a:t>
            </a:r>
          </a:p>
          <a:p>
            <a:pPr algn="l"/>
            <a:endParaRPr lang="en-US" sz="2800" dirty="0"/>
          </a:p>
          <a:p>
            <a:pPr algn="l"/>
            <a:r>
              <a:rPr lang="en-US" sz="2800" dirty="0" smtClean="0"/>
              <a:t>The </a:t>
            </a:r>
            <a:r>
              <a:rPr lang="en-US" sz="2800" dirty="0"/>
              <a:t>unique Nash Equilibrium of the </a:t>
            </a:r>
            <a:r>
              <a:rPr lang="en-US" sz="2800" dirty="0" smtClean="0"/>
              <a:t>game has </a:t>
            </a:r>
          </a:p>
          <a:p>
            <a:pPr algn="l"/>
            <a:r>
              <a:rPr lang="en-US" sz="2800" dirty="0" smtClean="0"/>
              <a:t>C(</a:t>
            </a:r>
            <a:r>
              <a:rPr lang="en-US" sz="2800" dirty="0" smtClean="0">
                <a:latin typeface="Symbol" pitchFamily="18" charset="2"/>
              </a:rPr>
              <a:t>s</a:t>
            </a:r>
            <a:r>
              <a:rPr lang="en-US" sz="2800" dirty="0" smtClean="0"/>
              <a:t>)={A,B}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dirty="0" smtClean="0"/>
              <a:t>{D,E} with </a:t>
            </a:r>
            <a:r>
              <a:rPr lang="en-US" sz="2800" dirty="0" smtClean="0">
                <a:latin typeface="Symbol" pitchFamily="18" charset="2"/>
              </a:rPr>
              <a:t>s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(A)=2/3 and </a:t>
            </a:r>
            <a:r>
              <a:rPr lang="en-US" sz="2800" dirty="0" smtClean="0">
                <a:latin typeface="Symbol" pitchFamily="18" charset="2"/>
              </a:rPr>
              <a:t>s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(D) = 3/4.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4010D8-8D5D-4120-B663-DB9D59965C9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45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914400" y="914400"/>
            <a:ext cx="7315200" cy="3657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5" name="Line 5"/>
          <p:cNvSpPr>
            <a:spLocks noChangeShapeType="1"/>
          </p:cNvSpPr>
          <p:nvPr/>
        </p:nvSpPr>
        <p:spPr bwMode="auto">
          <a:xfrm>
            <a:off x="990600" y="1828800"/>
            <a:ext cx="716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556" name="Text Box 6"/>
          <p:cNvSpPr txBox="1">
            <a:spLocks noChangeArrowheads="1"/>
          </p:cNvSpPr>
          <p:nvPr/>
        </p:nvSpPr>
        <p:spPr bwMode="auto">
          <a:xfrm>
            <a:off x="309563" y="822325"/>
            <a:ext cx="528637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000"/>
              <a:t>A</a:t>
            </a:r>
            <a:endParaRPr lang="en-US" sz="2500"/>
          </a:p>
          <a:p>
            <a:pPr algn="l"/>
            <a:r>
              <a:rPr lang="en-US" sz="2500"/>
              <a:t> </a:t>
            </a:r>
            <a:endParaRPr lang="en-US" sz="2000"/>
          </a:p>
          <a:p>
            <a:pPr algn="l"/>
            <a:r>
              <a:rPr lang="en-US" sz="4000"/>
              <a:t>B</a:t>
            </a:r>
            <a:endParaRPr lang="en-US" sz="2500"/>
          </a:p>
          <a:p>
            <a:pPr algn="l"/>
            <a:endParaRPr lang="en-US" sz="2000"/>
          </a:p>
          <a:p>
            <a:pPr algn="l"/>
            <a:r>
              <a:rPr lang="en-US" sz="4000"/>
              <a:t>C</a:t>
            </a:r>
            <a:endParaRPr lang="en-US" sz="2500"/>
          </a:p>
          <a:p>
            <a:pPr algn="l"/>
            <a:r>
              <a:rPr lang="en-US" sz="2000"/>
              <a:t> </a:t>
            </a:r>
          </a:p>
          <a:p>
            <a:pPr algn="l"/>
            <a:r>
              <a:rPr lang="en-US" sz="4000"/>
              <a:t>D</a:t>
            </a:r>
          </a:p>
          <a:p>
            <a:pPr algn="l"/>
            <a:endParaRPr lang="en-US" sz="4000"/>
          </a:p>
        </p:txBody>
      </p:sp>
      <p:sp>
        <p:nvSpPr>
          <p:cNvPr id="23557" name="Line 7"/>
          <p:cNvSpPr>
            <a:spLocks noChangeShapeType="1"/>
          </p:cNvSpPr>
          <p:nvPr/>
        </p:nvSpPr>
        <p:spPr bwMode="auto">
          <a:xfrm>
            <a:off x="914400" y="2743200"/>
            <a:ext cx="723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558" name="Line 8"/>
          <p:cNvSpPr>
            <a:spLocks noChangeShapeType="1"/>
          </p:cNvSpPr>
          <p:nvPr/>
        </p:nvSpPr>
        <p:spPr bwMode="auto">
          <a:xfrm>
            <a:off x="2743200" y="9144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559" name="Line 9"/>
          <p:cNvSpPr>
            <a:spLocks noChangeShapeType="1"/>
          </p:cNvSpPr>
          <p:nvPr/>
        </p:nvSpPr>
        <p:spPr bwMode="auto">
          <a:xfrm>
            <a:off x="4572000" y="9144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560" name="Text Box 10"/>
          <p:cNvSpPr txBox="1">
            <a:spLocks noChangeArrowheads="1"/>
          </p:cNvSpPr>
          <p:nvPr/>
        </p:nvSpPr>
        <p:spPr bwMode="auto">
          <a:xfrm>
            <a:off x="1377950" y="1020763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0, 3</a:t>
            </a:r>
          </a:p>
        </p:txBody>
      </p:sp>
      <p:sp>
        <p:nvSpPr>
          <p:cNvPr id="23561" name="Text Box 11"/>
          <p:cNvSpPr txBox="1">
            <a:spLocks noChangeArrowheads="1"/>
          </p:cNvSpPr>
          <p:nvPr/>
        </p:nvSpPr>
        <p:spPr bwMode="auto">
          <a:xfrm>
            <a:off x="1377950" y="19653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3, 1</a:t>
            </a:r>
          </a:p>
        </p:txBody>
      </p:sp>
      <p:sp>
        <p:nvSpPr>
          <p:cNvPr id="23562" name="Text Box 12"/>
          <p:cNvSpPr txBox="1">
            <a:spLocks noChangeArrowheads="1"/>
          </p:cNvSpPr>
          <p:nvPr/>
        </p:nvSpPr>
        <p:spPr bwMode="auto">
          <a:xfrm>
            <a:off x="1377950" y="28797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4</a:t>
            </a:r>
            <a:r>
              <a:rPr lang="en-US" sz="3600"/>
              <a:t>, 0</a:t>
            </a:r>
          </a:p>
        </p:txBody>
      </p:sp>
      <p:sp>
        <p:nvSpPr>
          <p:cNvPr id="23563" name="Text Box 13"/>
          <p:cNvSpPr txBox="1">
            <a:spLocks noChangeArrowheads="1"/>
          </p:cNvSpPr>
          <p:nvPr/>
        </p:nvSpPr>
        <p:spPr bwMode="auto">
          <a:xfrm>
            <a:off x="3276600" y="1020763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1, 0</a:t>
            </a:r>
          </a:p>
        </p:txBody>
      </p:sp>
      <p:sp>
        <p:nvSpPr>
          <p:cNvPr id="23564" name="Text Box 14"/>
          <p:cNvSpPr txBox="1">
            <a:spLocks noChangeArrowheads="1"/>
          </p:cNvSpPr>
          <p:nvPr/>
        </p:nvSpPr>
        <p:spPr bwMode="auto">
          <a:xfrm>
            <a:off x="3276600" y="19812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2</a:t>
            </a:r>
            <a:r>
              <a:rPr lang="en-US" sz="3600"/>
              <a:t>, </a:t>
            </a:r>
            <a:r>
              <a:rPr lang="en-US" sz="3600" u="sng"/>
              <a:t>2</a:t>
            </a:r>
          </a:p>
        </p:txBody>
      </p:sp>
      <p:sp>
        <p:nvSpPr>
          <p:cNvPr id="23565" name="Text Box 15"/>
          <p:cNvSpPr txBox="1">
            <a:spLocks noChangeArrowheads="1"/>
          </p:cNvSpPr>
          <p:nvPr/>
        </p:nvSpPr>
        <p:spPr bwMode="auto">
          <a:xfrm>
            <a:off x="3276600" y="28956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23566" name="Text Box 16"/>
          <p:cNvSpPr txBox="1">
            <a:spLocks noChangeArrowheads="1"/>
          </p:cNvSpPr>
          <p:nvPr/>
        </p:nvSpPr>
        <p:spPr bwMode="auto">
          <a:xfrm>
            <a:off x="5105400" y="9906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0, 2</a:t>
            </a:r>
          </a:p>
        </p:txBody>
      </p:sp>
      <p:sp>
        <p:nvSpPr>
          <p:cNvPr id="23567" name="Text Box 17"/>
          <p:cNvSpPr txBox="1">
            <a:spLocks noChangeArrowheads="1"/>
          </p:cNvSpPr>
          <p:nvPr/>
        </p:nvSpPr>
        <p:spPr bwMode="auto">
          <a:xfrm>
            <a:off x="5116513" y="198120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23568" name="Text Box 18"/>
          <p:cNvSpPr txBox="1">
            <a:spLocks noChangeArrowheads="1"/>
          </p:cNvSpPr>
          <p:nvPr/>
        </p:nvSpPr>
        <p:spPr bwMode="auto">
          <a:xfrm>
            <a:off x="5105400" y="28956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2</a:t>
            </a:r>
            <a:r>
              <a:rPr lang="en-US" sz="3600"/>
              <a:t>, </a:t>
            </a:r>
            <a:r>
              <a:rPr lang="en-US" sz="3600" u="sng"/>
              <a:t>2</a:t>
            </a:r>
          </a:p>
        </p:txBody>
      </p:sp>
      <p:sp>
        <p:nvSpPr>
          <p:cNvPr id="23569" name="Text Box 19"/>
          <p:cNvSpPr txBox="1">
            <a:spLocks noChangeArrowheads="1"/>
          </p:cNvSpPr>
          <p:nvPr/>
        </p:nvSpPr>
        <p:spPr bwMode="auto">
          <a:xfrm>
            <a:off x="990600" y="152400"/>
            <a:ext cx="701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000" dirty="0"/>
              <a:t>E		F		G		H</a:t>
            </a:r>
          </a:p>
        </p:txBody>
      </p:sp>
      <p:sp>
        <p:nvSpPr>
          <p:cNvPr id="23570" name="Text Box 21"/>
          <p:cNvSpPr txBox="1">
            <a:spLocks noChangeArrowheads="1"/>
          </p:cNvSpPr>
          <p:nvPr/>
        </p:nvSpPr>
        <p:spPr bwMode="auto">
          <a:xfrm>
            <a:off x="381000" y="4953000"/>
            <a:ext cx="8382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dirty="0" smtClean="0"/>
              <a:t>First, we iteratively delete strictly dominated strategies.</a:t>
            </a:r>
          </a:p>
          <a:p>
            <a:pPr algn="l"/>
            <a:endParaRPr lang="en-US" sz="2800" dirty="0"/>
          </a:p>
          <a:p>
            <a:pPr algn="l"/>
            <a:r>
              <a:rPr lang="en-US" sz="2800" dirty="0" smtClean="0"/>
              <a:t>In the first round, only strategy A is deleted.</a:t>
            </a:r>
            <a:endParaRPr lang="en-US" sz="2800" dirty="0"/>
          </a:p>
        </p:txBody>
      </p:sp>
      <p:sp>
        <p:nvSpPr>
          <p:cNvPr id="23571" name="Line 22"/>
          <p:cNvSpPr>
            <a:spLocks noChangeShapeType="1"/>
          </p:cNvSpPr>
          <p:nvPr/>
        </p:nvSpPr>
        <p:spPr bwMode="auto">
          <a:xfrm>
            <a:off x="6400800" y="9144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572" name="Line 23"/>
          <p:cNvSpPr>
            <a:spLocks noChangeShapeType="1"/>
          </p:cNvSpPr>
          <p:nvPr/>
        </p:nvSpPr>
        <p:spPr bwMode="auto">
          <a:xfrm>
            <a:off x="914400" y="3657600"/>
            <a:ext cx="723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573" name="Text Box 24"/>
          <p:cNvSpPr txBox="1">
            <a:spLocks noChangeArrowheads="1"/>
          </p:cNvSpPr>
          <p:nvPr/>
        </p:nvSpPr>
        <p:spPr bwMode="auto">
          <a:xfrm>
            <a:off x="1389063" y="37782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2, </a:t>
            </a:r>
            <a:r>
              <a:rPr lang="en-US" sz="3600" u="sng"/>
              <a:t>5</a:t>
            </a:r>
          </a:p>
        </p:txBody>
      </p:sp>
      <p:sp>
        <p:nvSpPr>
          <p:cNvPr id="23574" name="Text Box 25"/>
          <p:cNvSpPr txBox="1">
            <a:spLocks noChangeArrowheads="1"/>
          </p:cNvSpPr>
          <p:nvPr/>
        </p:nvSpPr>
        <p:spPr bwMode="auto">
          <a:xfrm>
            <a:off x="3287713" y="37782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1, 4</a:t>
            </a:r>
          </a:p>
        </p:txBody>
      </p:sp>
      <p:sp>
        <p:nvSpPr>
          <p:cNvPr id="23575" name="Text Box 26"/>
          <p:cNvSpPr txBox="1">
            <a:spLocks noChangeArrowheads="1"/>
          </p:cNvSpPr>
          <p:nvPr/>
        </p:nvSpPr>
        <p:spPr bwMode="auto">
          <a:xfrm>
            <a:off x="5116513" y="3748088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0, 2</a:t>
            </a:r>
          </a:p>
        </p:txBody>
      </p:sp>
      <p:sp>
        <p:nvSpPr>
          <p:cNvPr id="23576" name="Text Box 27"/>
          <p:cNvSpPr txBox="1">
            <a:spLocks noChangeArrowheads="1"/>
          </p:cNvSpPr>
          <p:nvPr/>
        </p:nvSpPr>
        <p:spPr bwMode="auto">
          <a:xfrm>
            <a:off x="6858000" y="1020763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</a:t>
            </a:r>
            <a:r>
              <a:rPr lang="en-US" sz="3600" u="sng"/>
              <a:t>4</a:t>
            </a:r>
          </a:p>
        </p:txBody>
      </p:sp>
      <p:sp>
        <p:nvSpPr>
          <p:cNvPr id="23577" name="Text Box 28"/>
          <p:cNvSpPr txBox="1">
            <a:spLocks noChangeArrowheads="1"/>
          </p:cNvSpPr>
          <p:nvPr/>
        </p:nvSpPr>
        <p:spPr bwMode="auto">
          <a:xfrm>
            <a:off x="6858000" y="19653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23578" name="Text Box 29"/>
          <p:cNvSpPr txBox="1">
            <a:spLocks noChangeArrowheads="1"/>
          </p:cNvSpPr>
          <p:nvPr/>
        </p:nvSpPr>
        <p:spPr bwMode="auto">
          <a:xfrm>
            <a:off x="6858000" y="28797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0, 1</a:t>
            </a:r>
          </a:p>
        </p:txBody>
      </p:sp>
      <p:sp>
        <p:nvSpPr>
          <p:cNvPr id="23579" name="Text Box 30"/>
          <p:cNvSpPr txBox="1">
            <a:spLocks noChangeArrowheads="1"/>
          </p:cNvSpPr>
          <p:nvPr/>
        </p:nvSpPr>
        <p:spPr bwMode="auto">
          <a:xfrm>
            <a:off x="6869113" y="37782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3</a:t>
            </a:r>
            <a:r>
              <a:rPr lang="en-US" sz="3600"/>
              <a:t>, 1</a:t>
            </a:r>
          </a:p>
        </p:txBody>
      </p:sp>
      <p:sp>
        <p:nvSpPr>
          <p:cNvPr id="23580" name="Line 31"/>
          <p:cNvSpPr>
            <a:spLocks noChangeShapeType="1"/>
          </p:cNvSpPr>
          <p:nvPr/>
        </p:nvSpPr>
        <p:spPr bwMode="auto">
          <a:xfrm flipV="1">
            <a:off x="304800" y="1295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581" name="Text Box 32"/>
          <p:cNvSpPr txBox="1">
            <a:spLocks noChangeArrowheads="1"/>
          </p:cNvSpPr>
          <p:nvPr/>
        </p:nvSpPr>
        <p:spPr bwMode="auto">
          <a:xfrm>
            <a:off x="8458200" y="9906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2D6EC0-5C8C-4AFF-924E-C99B8350DD9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914400" y="914400"/>
            <a:ext cx="7315200" cy="3657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Line 5"/>
          <p:cNvSpPr>
            <a:spLocks noChangeShapeType="1"/>
          </p:cNvSpPr>
          <p:nvPr/>
        </p:nvSpPr>
        <p:spPr bwMode="auto">
          <a:xfrm>
            <a:off x="990600" y="1828800"/>
            <a:ext cx="716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09563" y="822325"/>
            <a:ext cx="528637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000"/>
              <a:t>A</a:t>
            </a:r>
            <a:endParaRPr lang="en-US" sz="2500"/>
          </a:p>
          <a:p>
            <a:pPr algn="l"/>
            <a:r>
              <a:rPr lang="en-US" sz="2500"/>
              <a:t> </a:t>
            </a:r>
            <a:endParaRPr lang="en-US" sz="2000"/>
          </a:p>
          <a:p>
            <a:pPr algn="l"/>
            <a:r>
              <a:rPr lang="en-US" sz="4000"/>
              <a:t>B</a:t>
            </a:r>
            <a:endParaRPr lang="en-US" sz="2500"/>
          </a:p>
          <a:p>
            <a:pPr algn="l"/>
            <a:endParaRPr lang="en-US" sz="2000"/>
          </a:p>
          <a:p>
            <a:pPr algn="l"/>
            <a:r>
              <a:rPr lang="en-US" sz="4000"/>
              <a:t>C</a:t>
            </a:r>
            <a:endParaRPr lang="en-US" sz="2500"/>
          </a:p>
          <a:p>
            <a:pPr algn="l"/>
            <a:r>
              <a:rPr lang="en-US" sz="2000"/>
              <a:t> </a:t>
            </a:r>
          </a:p>
          <a:p>
            <a:pPr algn="l"/>
            <a:r>
              <a:rPr lang="en-US" sz="4000"/>
              <a:t>D</a:t>
            </a:r>
          </a:p>
          <a:p>
            <a:pPr algn="l"/>
            <a:endParaRPr lang="en-US" sz="4000"/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914400" y="2743200"/>
            <a:ext cx="723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2743200" y="9144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4572000" y="9144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377950" y="1020763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0, 3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377950" y="19653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3, 1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377950" y="28797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4</a:t>
            </a:r>
            <a:r>
              <a:rPr lang="en-US" sz="3600"/>
              <a:t>, 0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276600" y="1020763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1, 0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276600" y="19812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2</a:t>
            </a:r>
            <a:r>
              <a:rPr lang="en-US" sz="3600"/>
              <a:t>, </a:t>
            </a:r>
            <a:r>
              <a:rPr lang="en-US" sz="3600" u="sng"/>
              <a:t>2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3276600" y="28956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5105400" y="9906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0, 2</a:t>
            </a: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5116513" y="198120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5105400" y="28956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2</a:t>
            </a:r>
            <a:r>
              <a:rPr lang="en-US" sz="3600"/>
              <a:t>, </a:t>
            </a:r>
            <a:r>
              <a:rPr lang="en-US" sz="3600" u="sng"/>
              <a:t>2</a:t>
            </a: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990600" y="152400"/>
            <a:ext cx="701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000"/>
              <a:t>E		F		G		H</a:t>
            </a:r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381000" y="4953000"/>
            <a:ext cx="8382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dirty="0" smtClean="0"/>
              <a:t>After deleting </a:t>
            </a:r>
            <a:r>
              <a:rPr lang="en-US" sz="2800" dirty="0"/>
              <a:t>A, </a:t>
            </a:r>
            <a:r>
              <a:rPr lang="en-US" sz="2800" dirty="0" smtClean="0"/>
              <a:t>strategy H is strictly dominated.</a:t>
            </a:r>
          </a:p>
          <a:p>
            <a:pPr algn="l"/>
            <a:endParaRPr lang="en-US" sz="2800" dirty="0"/>
          </a:p>
          <a:p>
            <a:pPr algn="l"/>
            <a:r>
              <a:rPr lang="en-US" sz="2800" dirty="0" smtClean="0"/>
              <a:t>H is the only strategy deleted in the second round.</a:t>
            </a:r>
            <a:endParaRPr lang="en-US" sz="2800" dirty="0"/>
          </a:p>
        </p:txBody>
      </p: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6400800" y="9144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" name="Line 23"/>
          <p:cNvSpPr>
            <a:spLocks noChangeShapeType="1"/>
          </p:cNvSpPr>
          <p:nvPr/>
        </p:nvSpPr>
        <p:spPr bwMode="auto">
          <a:xfrm>
            <a:off x="914400" y="3657600"/>
            <a:ext cx="723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" name="Text Box 24"/>
          <p:cNvSpPr txBox="1">
            <a:spLocks noChangeArrowheads="1"/>
          </p:cNvSpPr>
          <p:nvPr/>
        </p:nvSpPr>
        <p:spPr bwMode="auto">
          <a:xfrm>
            <a:off x="1389063" y="37782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2, </a:t>
            </a:r>
            <a:r>
              <a:rPr lang="en-US" sz="3600" u="sng"/>
              <a:t>5</a:t>
            </a:r>
          </a:p>
        </p:txBody>
      </p:sp>
      <p:sp>
        <p:nvSpPr>
          <p:cNvPr id="22" name="Text Box 25"/>
          <p:cNvSpPr txBox="1">
            <a:spLocks noChangeArrowheads="1"/>
          </p:cNvSpPr>
          <p:nvPr/>
        </p:nvSpPr>
        <p:spPr bwMode="auto">
          <a:xfrm>
            <a:off x="3287713" y="37782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1, 4</a:t>
            </a:r>
          </a:p>
        </p:txBody>
      </p:sp>
      <p:sp>
        <p:nvSpPr>
          <p:cNvPr id="23" name="Text Box 26"/>
          <p:cNvSpPr txBox="1">
            <a:spLocks noChangeArrowheads="1"/>
          </p:cNvSpPr>
          <p:nvPr/>
        </p:nvSpPr>
        <p:spPr bwMode="auto">
          <a:xfrm>
            <a:off x="5116513" y="3748088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0, 2</a:t>
            </a:r>
          </a:p>
        </p:txBody>
      </p: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6858000" y="1020763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</a:t>
            </a:r>
            <a:r>
              <a:rPr lang="en-US" sz="3600" u="sng"/>
              <a:t>4</a:t>
            </a:r>
          </a:p>
        </p:txBody>
      </p:sp>
      <p:sp>
        <p:nvSpPr>
          <p:cNvPr id="25" name="Text Box 28"/>
          <p:cNvSpPr txBox="1">
            <a:spLocks noChangeArrowheads="1"/>
          </p:cNvSpPr>
          <p:nvPr/>
        </p:nvSpPr>
        <p:spPr bwMode="auto">
          <a:xfrm>
            <a:off x="6858000" y="19653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26" name="Text Box 29"/>
          <p:cNvSpPr txBox="1">
            <a:spLocks noChangeArrowheads="1"/>
          </p:cNvSpPr>
          <p:nvPr/>
        </p:nvSpPr>
        <p:spPr bwMode="auto">
          <a:xfrm>
            <a:off x="6858000" y="28797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0, 1</a:t>
            </a:r>
          </a:p>
        </p:txBody>
      </p:sp>
      <p:sp>
        <p:nvSpPr>
          <p:cNvPr id="27" name="Text Box 30"/>
          <p:cNvSpPr txBox="1">
            <a:spLocks noChangeArrowheads="1"/>
          </p:cNvSpPr>
          <p:nvPr/>
        </p:nvSpPr>
        <p:spPr bwMode="auto">
          <a:xfrm>
            <a:off x="6869113" y="37782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3</a:t>
            </a:r>
            <a:r>
              <a:rPr lang="en-US" sz="3600"/>
              <a:t>, 1</a:t>
            </a:r>
          </a:p>
        </p:txBody>
      </p:sp>
      <p:sp>
        <p:nvSpPr>
          <p:cNvPr id="28" name="Line 31"/>
          <p:cNvSpPr>
            <a:spLocks noChangeShapeType="1"/>
          </p:cNvSpPr>
          <p:nvPr/>
        </p:nvSpPr>
        <p:spPr bwMode="auto">
          <a:xfrm flipV="1">
            <a:off x="304800" y="1295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" name="Text Box 32"/>
          <p:cNvSpPr txBox="1">
            <a:spLocks noChangeArrowheads="1"/>
          </p:cNvSpPr>
          <p:nvPr/>
        </p:nvSpPr>
        <p:spPr bwMode="auto">
          <a:xfrm>
            <a:off x="8458200" y="9906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30" name="Line 33"/>
          <p:cNvSpPr>
            <a:spLocks noChangeShapeType="1"/>
          </p:cNvSpPr>
          <p:nvPr/>
        </p:nvSpPr>
        <p:spPr bwMode="auto">
          <a:xfrm>
            <a:off x="7239000" y="685800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" name="Text Box 34"/>
          <p:cNvSpPr txBox="1">
            <a:spLocks noChangeArrowheads="1"/>
          </p:cNvSpPr>
          <p:nvPr/>
        </p:nvSpPr>
        <p:spPr bwMode="auto">
          <a:xfrm>
            <a:off x="7092950" y="2286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4010D8-8D5D-4120-B663-DB9D59965C9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67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914400" y="914400"/>
            <a:ext cx="7315200" cy="3657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Line 5"/>
          <p:cNvSpPr>
            <a:spLocks noChangeShapeType="1"/>
          </p:cNvSpPr>
          <p:nvPr/>
        </p:nvSpPr>
        <p:spPr bwMode="auto">
          <a:xfrm>
            <a:off x="990600" y="1828800"/>
            <a:ext cx="716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09563" y="822325"/>
            <a:ext cx="528637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000"/>
              <a:t>A</a:t>
            </a:r>
            <a:endParaRPr lang="en-US" sz="2500"/>
          </a:p>
          <a:p>
            <a:pPr algn="l"/>
            <a:r>
              <a:rPr lang="en-US" sz="2500"/>
              <a:t> </a:t>
            </a:r>
            <a:endParaRPr lang="en-US" sz="2000"/>
          </a:p>
          <a:p>
            <a:pPr algn="l"/>
            <a:r>
              <a:rPr lang="en-US" sz="4000"/>
              <a:t>B</a:t>
            </a:r>
            <a:endParaRPr lang="en-US" sz="2500"/>
          </a:p>
          <a:p>
            <a:pPr algn="l"/>
            <a:endParaRPr lang="en-US" sz="2000"/>
          </a:p>
          <a:p>
            <a:pPr algn="l"/>
            <a:r>
              <a:rPr lang="en-US" sz="4000"/>
              <a:t>C</a:t>
            </a:r>
            <a:endParaRPr lang="en-US" sz="2500"/>
          </a:p>
          <a:p>
            <a:pPr algn="l"/>
            <a:r>
              <a:rPr lang="en-US" sz="2000"/>
              <a:t> </a:t>
            </a:r>
          </a:p>
          <a:p>
            <a:pPr algn="l"/>
            <a:r>
              <a:rPr lang="en-US" sz="4000"/>
              <a:t>D</a:t>
            </a:r>
          </a:p>
          <a:p>
            <a:pPr algn="l"/>
            <a:endParaRPr lang="en-US" sz="4000"/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914400" y="2743200"/>
            <a:ext cx="723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2743200" y="9144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4572000" y="9144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377950" y="1020763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0, 3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377950" y="19653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3, 1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377950" y="28797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4</a:t>
            </a:r>
            <a:r>
              <a:rPr lang="en-US" sz="3600"/>
              <a:t>, 0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276600" y="1020763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1, 0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276600" y="19812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2</a:t>
            </a:r>
            <a:r>
              <a:rPr lang="en-US" sz="3600"/>
              <a:t>, </a:t>
            </a:r>
            <a:r>
              <a:rPr lang="en-US" sz="3600" u="sng"/>
              <a:t>2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3276600" y="28956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5105400" y="9906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0, 2</a:t>
            </a: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5116513" y="198120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5105400" y="28956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2</a:t>
            </a:r>
            <a:r>
              <a:rPr lang="en-US" sz="3600"/>
              <a:t>, </a:t>
            </a:r>
            <a:r>
              <a:rPr lang="en-US" sz="3600" u="sng"/>
              <a:t>2</a:t>
            </a: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990600" y="152400"/>
            <a:ext cx="701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000"/>
              <a:t>E		F		G		H</a:t>
            </a:r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381000" y="4953000"/>
            <a:ext cx="83820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dirty="0"/>
              <a:t>After deleting </a:t>
            </a:r>
            <a:r>
              <a:rPr lang="en-US" sz="2800" dirty="0" smtClean="0"/>
              <a:t>H, </a:t>
            </a:r>
            <a:r>
              <a:rPr lang="en-US" sz="2800" dirty="0"/>
              <a:t>strategy </a:t>
            </a:r>
            <a:r>
              <a:rPr lang="en-US" sz="2800" dirty="0" smtClean="0"/>
              <a:t>D </a:t>
            </a:r>
            <a:r>
              <a:rPr lang="en-US" sz="2800" dirty="0"/>
              <a:t>is strictly dominated.</a:t>
            </a:r>
          </a:p>
          <a:p>
            <a:pPr algn="l"/>
            <a:endParaRPr lang="en-US" sz="2800" dirty="0"/>
          </a:p>
          <a:p>
            <a:pPr algn="l"/>
            <a:r>
              <a:rPr lang="en-US" sz="2800" dirty="0" smtClean="0"/>
              <a:t>D </a:t>
            </a:r>
            <a:r>
              <a:rPr lang="en-US" sz="2800" dirty="0"/>
              <a:t>is the only strategy deleted in the </a:t>
            </a:r>
            <a:r>
              <a:rPr lang="en-US" sz="2800" dirty="0" smtClean="0"/>
              <a:t>third </a:t>
            </a:r>
            <a:r>
              <a:rPr lang="en-US" sz="2800" dirty="0"/>
              <a:t>round.</a:t>
            </a:r>
          </a:p>
        </p:txBody>
      </p: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6400800" y="9144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" name="Line 23"/>
          <p:cNvSpPr>
            <a:spLocks noChangeShapeType="1"/>
          </p:cNvSpPr>
          <p:nvPr/>
        </p:nvSpPr>
        <p:spPr bwMode="auto">
          <a:xfrm>
            <a:off x="914400" y="3657600"/>
            <a:ext cx="723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" name="Text Box 24"/>
          <p:cNvSpPr txBox="1">
            <a:spLocks noChangeArrowheads="1"/>
          </p:cNvSpPr>
          <p:nvPr/>
        </p:nvSpPr>
        <p:spPr bwMode="auto">
          <a:xfrm>
            <a:off x="1389063" y="37782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2, </a:t>
            </a:r>
            <a:r>
              <a:rPr lang="en-US" sz="3600" u="sng"/>
              <a:t>5</a:t>
            </a:r>
          </a:p>
        </p:txBody>
      </p:sp>
      <p:sp>
        <p:nvSpPr>
          <p:cNvPr id="22" name="Text Box 25"/>
          <p:cNvSpPr txBox="1">
            <a:spLocks noChangeArrowheads="1"/>
          </p:cNvSpPr>
          <p:nvPr/>
        </p:nvSpPr>
        <p:spPr bwMode="auto">
          <a:xfrm>
            <a:off x="3287713" y="37782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1, 4</a:t>
            </a:r>
          </a:p>
        </p:txBody>
      </p:sp>
      <p:sp>
        <p:nvSpPr>
          <p:cNvPr id="23" name="Text Box 26"/>
          <p:cNvSpPr txBox="1">
            <a:spLocks noChangeArrowheads="1"/>
          </p:cNvSpPr>
          <p:nvPr/>
        </p:nvSpPr>
        <p:spPr bwMode="auto">
          <a:xfrm>
            <a:off x="5116513" y="3748088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0, 2</a:t>
            </a:r>
          </a:p>
        </p:txBody>
      </p: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6858000" y="1020763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</a:t>
            </a:r>
            <a:r>
              <a:rPr lang="en-US" sz="3600" u="sng"/>
              <a:t>4</a:t>
            </a:r>
          </a:p>
        </p:txBody>
      </p:sp>
      <p:sp>
        <p:nvSpPr>
          <p:cNvPr id="25" name="Text Box 28"/>
          <p:cNvSpPr txBox="1">
            <a:spLocks noChangeArrowheads="1"/>
          </p:cNvSpPr>
          <p:nvPr/>
        </p:nvSpPr>
        <p:spPr bwMode="auto">
          <a:xfrm>
            <a:off x="6858000" y="19653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26" name="Text Box 29"/>
          <p:cNvSpPr txBox="1">
            <a:spLocks noChangeArrowheads="1"/>
          </p:cNvSpPr>
          <p:nvPr/>
        </p:nvSpPr>
        <p:spPr bwMode="auto">
          <a:xfrm>
            <a:off x="6858000" y="28797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0, 1</a:t>
            </a:r>
          </a:p>
        </p:txBody>
      </p:sp>
      <p:sp>
        <p:nvSpPr>
          <p:cNvPr id="27" name="Text Box 30"/>
          <p:cNvSpPr txBox="1">
            <a:spLocks noChangeArrowheads="1"/>
          </p:cNvSpPr>
          <p:nvPr/>
        </p:nvSpPr>
        <p:spPr bwMode="auto">
          <a:xfrm>
            <a:off x="6869113" y="37782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3</a:t>
            </a:r>
            <a:r>
              <a:rPr lang="en-US" sz="3600"/>
              <a:t>, 1</a:t>
            </a:r>
          </a:p>
        </p:txBody>
      </p:sp>
      <p:sp>
        <p:nvSpPr>
          <p:cNvPr id="28" name="Line 31"/>
          <p:cNvSpPr>
            <a:spLocks noChangeShapeType="1"/>
          </p:cNvSpPr>
          <p:nvPr/>
        </p:nvSpPr>
        <p:spPr bwMode="auto">
          <a:xfrm flipV="1">
            <a:off x="304800" y="1295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" name="Text Box 32"/>
          <p:cNvSpPr txBox="1">
            <a:spLocks noChangeArrowheads="1"/>
          </p:cNvSpPr>
          <p:nvPr/>
        </p:nvSpPr>
        <p:spPr bwMode="auto">
          <a:xfrm>
            <a:off x="8458200" y="9906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30" name="Line 33"/>
          <p:cNvSpPr>
            <a:spLocks noChangeShapeType="1"/>
          </p:cNvSpPr>
          <p:nvPr/>
        </p:nvSpPr>
        <p:spPr bwMode="auto">
          <a:xfrm>
            <a:off x="7239000" y="685800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" name="Text Box 34"/>
          <p:cNvSpPr txBox="1">
            <a:spLocks noChangeArrowheads="1"/>
          </p:cNvSpPr>
          <p:nvPr/>
        </p:nvSpPr>
        <p:spPr bwMode="auto">
          <a:xfrm>
            <a:off x="7092950" y="2286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32" name="Line 35"/>
          <p:cNvSpPr>
            <a:spLocks noChangeShapeType="1"/>
          </p:cNvSpPr>
          <p:nvPr/>
        </p:nvSpPr>
        <p:spPr bwMode="auto">
          <a:xfrm flipH="1">
            <a:off x="304800" y="40386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3" name="Text Box 36"/>
          <p:cNvSpPr txBox="1">
            <a:spLocks noChangeArrowheads="1"/>
          </p:cNvSpPr>
          <p:nvPr/>
        </p:nvSpPr>
        <p:spPr bwMode="auto">
          <a:xfrm>
            <a:off x="8458200" y="37639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4010D8-8D5D-4120-B663-DB9D59965C99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01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914400" y="914400"/>
            <a:ext cx="7315200" cy="3657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Line 5"/>
          <p:cNvSpPr>
            <a:spLocks noChangeShapeType="1"/>
          </p:cNvSpPr>
          <p:nvPr/>
        </p:nvSpPr>
        <p:spPr bwMode="auto">
          <a:xfrm>
            <a:off x="990600" y="1828800"/>
            <a:ext cx="716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09563" y="822325"/>
            <a:ext cx="528637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000"/>
              <a:t>A</a:t>
            </a:r>
            <a:endParaRPr lang="en-US" sz="2500"/>
          </a:p>
          <a:p>
            <a:pPr algn="l"/>
            <a:r>
              <a:rPr lang="en-US" sz="2500"/>
              <a:t> </a:t>
            </a:r>
            <a:endParaRPr lang="en-US" sz="2000"/>
          </a:p>
          <a:p>
            <a:pPr algn="l"/>
            <a:r>
              <a:rPr lang="en-US" sz="4000"/>
              <a:t>B</a:t>
            </a:r>
            <a:endParaRPr lang="en-US" sz="2500"/>
          </a:p>
          <a:p>
            <a:pPr algn="l"/>
            <a:endParaRPr lang="en-US" sz="2000"/>
          </a:p>
          <a:p>
            <a:pPr algn="l"/>
            <a:r>
              <a:rPr lang="en-US" sz="4000"/>
              <a:t>C</a:t>
            </a:r>
            <a:endParaRPr lang="en-US" sz="2500"/>
          </a:p>
          <a:p>
            <a:pPr algn="l"/>
            <a:r>
              <a:rPr lang="en-US" sz="2000"/>
              <a:t> </a:t>
            </a:r>
          </a:p>
          <a:p>
            <a:pPr algn="l"/>
            <a:r>
              <a:rPr lang="en-US" sz="4000"/>
              <a:t>D</a:t>
            </a:r>
          </a:p>
          <a:p>
            <a:pPr algn="l"/>
            <a:endParaRPr lang="en-US" sz="4000"/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914400" y="2743200"/>
            <a:ext cx="723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2743200" y="9144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4572000" y="9144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377950" y="1020763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0, 3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377950" y="19653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3, 1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377950" y="28797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4</a:t>
            </a:r>
            <a:r>
              <a:rPr lang="en-US" sz="3600"/>
              <a:t>, 0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276600" y="1020763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1, 0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276600" y="19812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2</a:t>
            </a:r>
            <a:r>
              <a:rPr lang="en-US" sz="3600"/>
              <a:t>, </a:t>
            </a:r>
            <a:r>
              <a:rPr lang="en-US" sz="3600" u="sng"/>
              <a:t>2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3276600" y="28956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5105400" y="9906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0, 2</a:t>
            </a: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5116513" y="198120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5105400" y="28956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2</a:t>
            </a:r>
            <a:r>
              <a:rPr lang="en-US" sz="3600"/>
              <a:t>, </a:t>
            </a:r>
            <a:r>
              <a:rPr lang="en-US" sz="3600" u="sng"/>
              <a:t>2</a:t>
            </a: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990600" y="152400"/>
            <a:ext cx="701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000"/>
              <a:t>E		F		G		H</a:t>
            </a:r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381000" y="4953000"/>
            <a:ext cx="8382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dirty="0"/>
              <a:t>After deleting </a:t>
            </a:r>
            <a:r>
              <a:rPr lang="en-US" sz="2800" dirty="0" smtClean="0"/>
              <a:t>D, </a:t>
            </a:r>
            <a:r>
              <a:rPr lang="en-US" sz="2800" dirty="0"/>
              <a:t>strategy </a:t>
            </a:r>
            <a:r>
              <a:rPr lang="en-US" sz="2800" dirty="0" smtClean="0"/>
              <a:t>E </a:t>
            </a:r>
            <a:r>
              <a:rPr lang="en-US" sz="2800" dirty="0"/>
              <a:t>is strictly dominated.</a:t>
            </a:r>
          </a:p>
          <a:p>
            <a:pPr algn="l"/>
            <a:r>
              <a:rPr lang="en-US" sz="2800" dirty="0"/>
              <a:t>E</a:t>
            </a:r>
            <a:r>
              <a:rPr lang="en-US" sz="2800" dirty="0" smtClean="0"/>
              <a:t> </a:t>
            </a:r>
            <a:r>
              <a:rPr lang="en-US" sz="2800" dirty="0"/>
              <a:t>is the only strategy deleted in the </a:t>
            </a:r>
            <a:r>
              <a:rPr lang="en-US" sz="2800" dirty="0" smtClean="0"/>
              <a:t>third </a:t>
            </a:r>
            <a:r>
              <a:rPr lang="en-US" sz="2800" dirty="0"/>
              <a:t>round</a:t>
            </a:r>
            <a:r>
              <a:rPr lang="en-US" sz="2800" dirty="0" smtClean="0"/>
              <a:t>.</a:t>
            </a:r>
          </a:p>
          <a:p>
            <a:pPr algn="l"/>
            <a:r>
              <a:rPr lang="en-US" sz="2800" dirty="0" smtClean="0"/>
              <a:t>The remaining strategies {B,C}, {F,G} cannot be deleted.</a:t>
            </a:r>
            <a:endParaRPr lang="en-US" sz="2800" dirty="0"/>
          </a:p>
        </p:txBody>
      </p: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6400800" y="9144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" name="Line 23"/>
          <p:cNvSpPr>
            <a:spLocks noChangeShapeType="1"/>
          </p:cNvSpPr>
          <p:nvPr/>
        </p:nvSpPr>
        <p:spPr bwMode="auto">
          <a:xfrm>
            <a:off x="914400" y="3657600"/>
            <a:ext cx="723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" name="Text Box 24"/>
          <p:cNvSpPr txBox="1">
            <a:spLocks noChangeArrowheads="1"/>
          </p:cNvSpPr>
          <p:nvPr/>
        </p:nvSpPr>
        <p:spPr bwMode="auto">
          <a:xfrm>
            <a:off x="1389063" y="37782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2, </a:t>
            </a:r>
            <a:r>
              <a:rPr lang="en-US" sz="3600" u="sng"/>
              <a:t>5</a:t>
            </a:r>
          </a:p>
        </p:txBody>
      </p:sp>
      <p:sp>
        <p:nvSpPr>
          <p:cNvPr id="22" name="Text Box 25"/>
          <p:cNvSpPr txBox="1">
            <a:spLocks noChangeArrowheads="1"/>
          </p:cNvSpPr>
          <p:nvPr/>
        </p:nvSpPr>
        <p:spPr bwMode="auto">
          <a:xfrm>
            <a:off x="3287713" y="37782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1, 4</a:t>
            </a:r>
          </a:p>
        </p:txBody>
      </p:sp>
      <p:sp>
        <p:nvSpPr>
          <p:cNvPr id="23" name="Text Box 26"/>
          <p:cNvSpPr txBox="1">
            <a:spLocks noChangeArrowheads="1"/>
          </p:cNvSpPr>
          <p:nvPr/>
        </p:nvSpPr>
        <p:spPr bwMode="auto">
          <a:xfrm>
            <a:off x="5116513" y="3748088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0, 2</a:t>
            </a:r>
          </a:p>
        </p:txBody>
      </p: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6858000" y="1020763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</a:t>
            </a:r>
            <a:r>
              <a:rPr lang="en-US" sz="3600" u="sng"/>
              <a:t>4</a:t>
            </a:r>
          </a:p>
        </p:txBody>
      </p:sp>
      <p:sp>
        <p:nvSpPr>
          <p:cNvPr id="25" name="Text Box 28"/>
          <p:cNvSpPr txBox="1">
            <a:spLocks noChangeArrowheads="1"/>
          </p:cNvSpPr>
          <p:nvPr/>
        </p:nvSpPr>
        <p:spPr bwMode="auto">
          <a:xfrm>
            <a:off x="6858000" y="19653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26" name="Text Box 29"/>
          <p:cNvSpPr txBox="1">
            <a:spLocks noChangeArrowheads="1"/>
          </p:cNvSpPr>
          <p:nvPr/>
        </p:nvSpPr>
        <p:spPr bwMode="auto">
          <a:xfrm>
            <a:off x="6858000" y="28797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0, 1</a:t>
            </a:r>
          </a:p>
        </p:txBody>
      </p:sp>
      <p:sp>
        <p:nvSpPr>
          <p:cNvPr id="27" name="Text Box 30"/>
          <p:cNvSpPr txBox="1">
            <a:spLocks noChangeArrowheads="1"/>
          </p:cNvSpPr>
          <p:nvPr/>
        </p:nvSpPr>
        <p:spPr bwMode="auto">
          <a:xfrm>
            <a:off x="6869113" y="37782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3</a:t>
            </a:r>
            <a:r>
              <a:rPr lang="en-US" sz="3600"/>
              <a:t>, 1</a:t>
            </a:r>
          </a:p>
        </p:txBody>
      </p:sp>
      <p:sp>
        <p:nvSpPr>
          <p:cNvPr id="28" name="Line 31"/>
          <p:cNvSpPr>
            <a:spLocks noChangeShapeType="1"/>
          </p:cNvSpPr>
          <p:nvPr/>
        </p:nvSpPr>
        <p:spPr bwMode="auto">
          <a:xfrm flipV="1">
            <a:off x="304800" y="1295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" name="Text Box 32"/>
          <p:cNvSpPr txBox="1">
            <a:spLocks noChangeArrowheads="1"/>
          </p:cNvSpPr>
          <p:nvPr/>
        </p:nvSpPr>
        <p:spPr bwMode="auto">
          <a:xfrm>
            <a:off x="8458200" y="9906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30" name="Line 33"/>
          <p:cNvSpPr>
            <a:spLocks noChangeShapeType="1"/>
          </p:cNvSpPr>
          <p:nvPr/>
        </p:nvSpPr>
        <p:spPr bwMode="auto">
          <a:xfrm>
            <a:off x="7239000" y="685800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" name="Text Box 34"/>
          <p:cNvSpPr txBox="1">
            <a:spLocks noChangeArrowheads="1"/>
          </p:cNvSpPr>
          <p:nvPr/>
        </p:nvSpPr>
        <p:spPr bwMode="auto">
          <a:xfrm>
            <a:off x="7092950" y="2286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32" name="Line 35"/>
          <p:cNvSpPr>
            <a:spLocks noChangeShapeType="1"/>
          </p:cNvSpPr>
          <p:nvPr/>
        </p:nvSpPr>
        <p:spPr bwMode="auto">
          <a:xfrm flipH="1">
            <a:off x="304800" y="40386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3" name="Text Box 36"/>
          <p:cNvSpPr txBox="1">
            <a:spLocks noChangeArrowheads="1"/>
          </p:cNvSpPr>
          <p:nvPr/>
        </p:nvSpPr>
        <p:spPr bwMode="auto">
          <a:xfrm>
            <a:off x="8458200" y="37639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34" name="Line 37"/>
          <p:cNvSpPr>
            <a:spLocks noChangeShapeType="1"/>
          </p:cNvSpPr>
          <p:nvPr/>
        </p:nvSpPr>
        <p:spPr bwMode="auto">
          <a:xfrm flipH="1">
            <a:off x="1752600" y="609600"/>
            <a:ext cx="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5" name="Text Box 38"/>
          <p:cNvSpPr txBox="1">
            <a:spLocks noChangeArrowheads="1"/>
          </p:cNvSpPr>
          <p:nvPr/>
        </p:nvSpPr>
        <p:spPr bwMode="auto">
          <a:xfrm>
            <a:off x="1676400" y="1524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4010D8-8D5D-4120-B663-DB9D59965C99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6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914400" y="914400"/>
            <a:ext cx="7315200" cy="3657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Line 5"/>
          <p:cNvSpPr>
            <a:spLocks noChangeShapeType="1"/>
          </p:cNvSpPr>
          <p:nvPr/>
        </p:nvSpPr>
        <p:spPr bwMode="auto">
          <a:xfrm>
            <a:off x="990600" y="1828800"/>
            <a:ext cx="716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09563" y="822325"/>
            <a:ext cx="528637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000"/>
              <a:t>A</a:t>
            </a:r>
            <a:endParaRPr lang="en-US" sz="2500"/>
          </a:p>
          <a:p>
            <a:pPr algn="l"/>
            <a:r>
              <a:rPr lang="en-US" sz="2500"/>
              <a:t> </a:t>
            </a:r>
            <a:endParaRPr lang="en-US" sz="2000"/>
          </a:p>
          <a:p>
            <a:pPr algn="l"/>
            <a:r>
              <a:rPr lang="en-US" sz="4000"/>
              <a:t>B</a:t>
            </a:r>
            <a:endParaRPr lang="en-US" sz="2500"/>
          </a:p>
          <a:p>
            <a:pPr algn="l"/>
            <a:endParaRPr lang="en-US" sz="2000"/>
          </a:p>
          <a:p>
            <a:pPr algn="l"/>
            <a:r>
              <a:rPr lang="en-US" sz="4000"/>
              <a:t>C</a:t>
            </a:r>
            <a:endParaRPr lang="en-US" sz="2500"/>
          </a:p>
          <a:p>
            <a:pPr algn="l"/>
            <a:r>
              <a:rPr lang="en-US" sz="2000"/>
              <a:t> </a:t>
            </a:r>
          </a:p>
          <a:p>
            <a:pPr algn="l"/>
            <a:r>
              <a:rPr lang="en-US" sz="4000"/>
              <a:t>D</a:t>
            </a:r>
          </a:p>
          <a:p>
            <a:pPr algn="l"/>
            <a:endParaRPr lang="en-US" sz="4000"/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914400" y="2743200"/>
            <a:ext cx="723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2743200" y="9144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4572000" y="9144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377950" y="1020763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0, 3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377950" y="19653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3, 1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377950" y="28797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4</a:t>
            </a:r>
            <a:r>
              <a:rPr lang="en-US" sz="3600"/>
              <a:t>, 0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276600" y="1020763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1, 0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276600" y="19812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2</a:t>
            </a:r>
            <a:r>
              <a:rPr lang="en-US" sz="3600"/>
              <a:t>, </a:t>
            </a:r>
            <a:r>
              <a:rPr lang="en-US" sz="3600" u="sng"/>
              <a:t>2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3276600" y="28956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5105400" y="9906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0, 2</a:t>
            </a: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5116513" y="198120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5105400" y="28956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2</a:t>
            </a:r>
            <a:r>
              <a:rPr lang="en-US" sz="3600"/>
              <a:t>, </a:t>
            </a:r>
            <a:r>
              <a:rPr lang="en-US" sz="3600" u="sng"/>
              <a:t>2</a:t>
            </a: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990600" y="152400"/>
            <a:ext cx="701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000"/>
              <a:t>E		F		G		H</a:t>
            </a:r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381000" y="4953000"/>
            <a:ext cx="8382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dirty="0" smtClean="0"/>
              <a:t>Inspection of best responses shows that (B</a:t>
            </a:r>
            <a:r>
              <a:rPr lang="en-US" sz="2800" dirty="0"/>
              <a:t>, F</a:t>
            </a:r>
            <a:r>
              <a:rPr lang="en-US" sz="2800" dirty="0" smtClean="0"/>
              <a:t>) and </a:t>
            </a:r>
            <a:r>
              <a:rPr lang="en-US" sz="2800" dirty="0"/>
              <a:t>(C, G) </a:t>
            </a:r>
            <a:r>
              <a:rPr lang="en-US" sz="2800" dirty="0" smtClean="0"/>
              <a:t>are pure-strategy Nash </a:t>
            </a:r>
            <a:r>
              <a:rPr lang="en-US" sz="2800" dirty="0" err="1" smtClean="0"/>
              <a:t>Equilibria</a:t>
            </a:r>
            <a:r>
              <a:rPr lang="en-US" sz="2800" dirty="0" smtClean="0"/>
              <a:t>.</a:t>
            </a:r>
          </a:p>
          <a:p>
            <a:pPr algn="l"/>
            <a:r>
              <a:rPr lang="en-US" sz="2800" dirty="0" smtClean="0"/>
              <a:t>We find mixed strategy N.E. in the game on {B,C}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dirty="0" smtClean="0"/>
              <a:t>{F,G}.</a:t>
            </a:r>
            <a:endParaRPr lang="en-US" sz="2800" dirty="0"/>
          </a:p>
        </p:txBody>
      </p: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6400800" y="9144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" name="Line 23"/>
          <p:cNvSpPr>
            <a:spLocks noChangeShapeType="1"/>
          </p:cNvSpPr>
          <p:nvPr/>
        </p:nvSpPr>
        <p:spPr bwMode="auto">
          <a:xfrm>
            <a:off x="914400" y="3657600"/>
            <a:ext cx="723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" name="Text Box 24"/>
          <p:cNvSpPr txBox="1">
            <a:spLocks noChangeArrowheads="1"/>
          </p:cNvSpPr>
          <p:nvPr/>
        </p:nvSpPr>
        <p:spPr bwMode="auto">
          <a:xfrm>
            <a:off x="1389063" y="37782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2, </a:t>
            </a:r>
            <a:r>
              <a:rPr lang="en-US" sz="3600" u="sng"/>
              <a:t>5</a:t>
            </a:r>
          </a:p>
        </p:txBody>
      </p:sp>
      <p:sp>
        <p:nvSpPr>
          <p:cNvPr id="22" name="Text Box 25"/>
          <p:cNvSpPr txBox="1">
            <a:spLocks noChangeArrowheads="1"/>
          </p:cNvSpPr>
          <p:nvPr/>
        </p:nvSpPr>
        <p:spPr bwMode="auto">
          <a:xfrm>
            <a:off x="3287713" y="37782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1, 4</a:t>
            </a:r>
          </a:p>
        </p:txBody>
      </p:sp>
      <p:sp>
        <p:nvSpPr>
          <p:cNvPr id="23" name="Text Box 26"/>
          <p:cNvSpPr txBox="1">
            <a:spLocks noChangeArrowheads="1"/>
          </p:cNvSpPr>
          <p:nvPr/>
        </p:nvSpPr>
        <p:spPr bwMode="auto">
          <a:xfrm>
            <a:off x="5116513" y="3748088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0, 2</a:t>
            </a:r>
          </a:p>
        </p:txBody>
      </p: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6858000" y="1020763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</a:t>
            </a:r>
            <a:r>
              <a:rPr lang="en-US" sz="3600" u="sng"/>
              <a:t>4</a:t>
            </a:r>
          </a:p>
        </p:txBody>
      </p:sp>
      <p:sp>
        <p:nvSpPr>
          <p:cNvPr id="25" name="Text Box 28"/>
          <p:cNvSpPr txBox="1">
            <a:spLocks noChangeArrowheads="1"/>
          </p:cNvSpPr>
          <p:nvPr/>
        </p:nvSpPr>
        <p:spPr bwMode="auto">
          <a:xfrm>
            <a:off x="6858000" y="19653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26" name="Text Box 29"/>
          <p:cNvSpPr txBox="1">
            <a:spLocks noChangeArrowheads="1"/>
          </p:cNvSpPr>
          <p:nvPr/>
        </p:nvSpPr>
        <p:spPr bwMode="auto">
          <a:xfrm>
            <a:off x="6858000" y="28797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0, 1</a:t>
            </a:r>
          </a:p>
        </p:txBody>
      </p:sp>
      <p:sp>
        <p:nvSpPr>
          <p:cNvPr id="27" name="Text Box 30"/>
          <p:cNvSpPr txBox="1">
            <a:spLocks noChangeArrowheads="1"/>
          </p:cNvSpPr>
          <p:nvPr/>
        </p:nvSpPr>
        <p:spPr bwMode="auto">
          <a:xfrm>
            <a:off x="6869113" y="37782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3</a:t>
            </a:r>
            <a:r>
              <a:rPr lang="en-US" sz="3600"/>
              <a:t>, 1</a:t>
            </a:r>
          </a:p>
        </p:txBody>
      </p:sp>
      <p:sp>
        <p:nvSpPr>
          <p:cNvPr id="28" name="Line 31"/>
          <p:cNvSpPr>
            <a:spLocks noChangeShapeType="1"/>
          </p:cNvSpPr>
          <p:nvPr/>
        </p:nvSpPr>
        <p:spPr bwMode="auto">
          <a:xfrm flipV="1">
            <a:off x="304800" y="1295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" name="Text Box 32"/>
          <p:cNvSpPr txBox="1">
            <a:spLocks noChangeArrowheads="1"/>
          </p:cNvSpPr>
          <p:nvPr/>
        </p:nvSpPr>
        <p:spPr bwMode="auto">
          <a:xfrm>
            <a:off x="8458200" y="9906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30" name="Line 33"/>
          <p:cNvSpPr>
            <a:spLocks noChangeShapeType="1"/>
          </p:cNvSpPr>
          <p:nvPr/>
        </p:nvSpPr>
        <p:spPr bwMode="auto">
          <a:xfrm>
            <a:off x="7239000" y="685800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" name="Text Box 34"/>
          <p:cNvSpPr txBox="1">
            <a:spLocks noChangeArrowheads="1"/>
          </p:cNvSpPr>
          <p:nvPr/>
        </p:nvSpPr>
        <p:spPr bwMode="auto">
          <a:xfrm>
            <a:off x="7092950" y="2286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32" name="Line 35"/>
          <p:cNvSpPr>
            <a:spLocks noChangeShapeType="1"/>
          </p:cNvSpPr>
          <p:nvPr/>
        </p:nvSpPr>
        <p:spPr bwMode="auto">
          <a:xfrm flipH="1">
            <a:off x="304800" y="40386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3" name="Text Box 36"/>
          <p:cNvSpPr txBox="1">
            <a:spLocks noChangeArrowheads="1"/>
          </p:cNvSpPr>
          <p:nvPr/>
        </p:nvSpPr>
        <p:spPr bwMode="auto">
          <a:xfrm>
            <a:off x="8458200" y="37639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34" name="Line 37"/>
          <p:cNvSpPr>
            <a:spLocks noChangeShapeType="1"/>
          </p:cNvSpPr>
          <p:nvPr/>
        </p:nvSpPr>
        <p:spPr bwMode="auto">
          <a:xfrm flipH="1">
            <a:off x="1752600" y="609600"/>
            <a:ext cx="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5" name="Text Box 38"/>
          <p:cNvSpPr txBox="1">
            <a:spLocks noChangeArrowheads="1"/>
          </p:cNvSpPr>
          <p:nvPr/>
        </p:nvSpPr>
        <p:spPr bwMode="auto">
          <a:xfrm>
            <a:off x="1676400" y="1524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36" name="Oval 39"/>
          <p:cNvSpPr>
            <a:spLocks noChangeArrowheads="1"/>
          </p:cNvSpPr>
          <p:nvPr/>
        </p:nvSpPr>
        <p:spPr bwMode="auto">
          <a:xfrm>
            <a:off x="3048000" y="1981200"/>
            <a:ext cx="12954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7" name="Oval 40"/>
          <p:cNvSpPr>
            <a:spLocks noChangeArrowheads="1"/>
          </p:cNvSpPr>
          <p:nvPr/>
        </p:nvSpPr>
        <p:spPr bwMode="auto">
          <a:xfrm>
            <a:off x="4876800" y="2895600"/>
            <a:ext cx="12954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4010D8-8D5D-4120-B663-DB9D59965C99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2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914400" y="914400"/>
            <a:ext cx="7315200" cy="3657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Line 5"/>
          <p:cNvSpPr>
            <a:spLocks noChangeShapeType="1"/>
          </p:cNvSpPr>
          <p:nvPr/>
        </p:nvSpPr>
        <p:spPr bwMode="auto">
          <a:xfrm>
            <a:off x="990600" y="1828800"/>
            <a:ext cx="716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09563" y="822325"/>
            <a:ext cx="528637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000"/>
              <a:t>A</a:t>
            </a:r>
            <a:endParaRPr lang="en-US" sz="2500"/>
          </a:p>
          <a:p>
            <a:pPr algn="l"/>
            <a:r>
              <a:rPr lang="en-US" sz="2500"/>
              <a:t> </a:t>
            </a:r>
            <a:endParaRPr lang="en-US" sz="2000"/>
          </a:p>
          <a:p>
            <a:pPr algn="l"/>
            <a:r>
              <a:rPr lang="en-US" sz="4000"/>
              <a:t>B</a:t>
            </a:r>
            <a:endParaRPr lang="en-US" sz="2500"/>
          </a:p>
          <a:p>
            <a:pPr algn="l"/>
            <a:endParaRPr lang="en-US" sz="2000"/>
          </a:p>
          <a:p>
            <a:pPr algn="l"/>
            <a:r>
              <a:rPr lang="en-US" sz="4000"/>
              <a:t>C</a:t>
            </a:r>
            <a:endParaRPr lang="en-US" sz="2500"/>
          </a:p>
          <a:p>
            <a:pPr algn="l"/>
            <a:r>
              <a:rPr lang="en-US" sz="2000"/>
              <a:t> </a:t>
            </a:r>
          </a:p>
          <a:p>
            <a:pPr algn="l"/>
            <a:r>
              <a:rPr lang="en-US" sz="4000"/>
              <a:t>D</a:t>
            </a:r>
          </a:p>
          <a:p>
            <a:pPr algn="l"/>
            <a:endParaRPr lang="en-US" sz="4000"/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914400" y="2743200"/>
            <a:ext cx="723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2743200" y="9144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4572000" y="9144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377950" y="1020763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0, 3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377950" y="19653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3, 1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377950" y="28797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4</a:t>
            </a:r>
            <a:r>
              <a:rPr lang="en-US" sz="3600"/>
              <a:t>, 0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276600" y="1020763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1, 0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276600" y="19812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2</a:t>
            </a:r>
            <a:r>
              <a:rPr lang="en-US" sz="3600"/>
              <a:t>, </a:t>
            </a:r>
            <a:r>
              <a:rPr lang="en-US" sz="3600" u="sng"/>
              <a:t>2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3276600" y="28956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5105400" y="9906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0, 2</a:t>
            </a: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5116513" y="198120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5105400" y="2895600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2</a:t>
            </a:r>
            <a:r>
              <a:rPr lang="en-US" sz="3600"/>
              <a:t>, </a:t>
            </a:r>
            <a:r>
              <a:rPr lang="en-US" sz="3600" u="sng"/>
              <a:t>2</a:t>
            </a: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990600" y="152400"/>
            <a:ext cx="701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000" dirty="0"/>
              <a:t>E		F		G		H</a:t>
            </a:r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381000" y="4953000"/>
            <a:ext cx="8382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dirty="0" smtClean="0"/>
              <a:t>Player 1 is indifferent between B and C when</a:t>
            </a:r>
            <a:endParaRPr lang="en-US" sz="2800" dirty="0"/>
          </a:p>
          <a:p>
            <a:pPr algn="l"/>
            <a:r>
              <a:rPr lang="en-US" sz="2800" dirty="0" smtClean="0"/>
              <a:t>2</a:t>
            </a:r>
            <a:r>
              <a:rPr lang="en-US" sz="2800" dirty="0" smtClean="0">
                <a:latin typeface="Symbol" pitchFamily="18" charset="2"/>
              </a:rPr>
              <a:t>s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(F) + [1-</a:t>
            </a:r>
            <a:r>
              <a:rPr lang="en-US" sz="2800" dirty="0" smtClean="0">
                <a:latin typeface="Symbol" pitchFamily="18" charset="2"/>
              </a:rPr>
              <a:t>s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(F)] = 2[1-</a:t>
            </a:r>
            <a:r>
              <a:rPr lang="en-US" sz="2800" dirty="0" smtClean="0">
                <a:latin typeface="Symbol" pitchFamily="18" charset="2"/>
              </a:rPr>
              <a:t>s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(F)] </a:t>
            </a:r>
            <a:r>
              <a:rPr lang="en-US" sz="2800" dirty="0"/>
              <a:t>+ </a:t>
            </a:r>
            <a:r>
              <a:rPr lang="en-US" sz="2800" dirty="0" smtClean="0">
                <a:latin typeface="Symbol" pitchFamily="18" charset="2"/>
              </a:rPr>
              <a:t>s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(F), i.e. </a:t>
            </a:r>
            <a:r>
              <a:rPr lang="en-US" sz="2800" dirty="0">
                <a:latin typeface="Symbol" pitchFamily="18" charset="2"/>
              </a:rPr>
              <a:t>s</a:t>
            </a:r>
            <a:r>
              <a:rPr lang="en-US" sz="2800" baseline="-25000" dirty="0"/>
              <a:t>2</a:t>
            </a:r>
            <a:r>
              <a:rPr lang="en-US" sz="2800" dirty="0"/>
              <a:t>(F</a:t>
            </a:r>
            <a:r>
              <a:rPr lang="en-US" sz="2800" dirty="0" smtClean="0"/>
              <a:t>)=1/2.</a:t>
            </a:r>
          </a:p>
          <a:p>
            <a:pPr algn="l"/>
            <a:r>
              <a:rPr lang="en-US" sz="2800" dirty="0" smtClean="0"/>
              <a:t>By symmetry, player 2 is indifferent when </a:t>
            </a:r>
            <a:r>
              <a:rPr lang="en-US" sz="2800" dirty="0" smtClean="0">
                <a:latin typeface="Symbol" pitchFamily="18" charset="2"/>
              </a:rPr>
              <a:t>s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(A)=1/2.</a:t>
            </a:r>
            <a:endParaRPr lang="en-US" sz="2800" dirty="0"/>
          </a:p>
        </p:txBody>
      </p: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6400800" y="9144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" name="Line 23"/>
          <p:cNvSpPr>
            <a:spLocks noChangeShapeType="1"/>
          </p:cNvSpPr>
          <p:nvPr/>
        </p:nvSpPr>
        <p:spPr bwMode="auto">
          <a:xfrm>
            <a:off x="914400" y="3657600"/>
            <a:ext cx="723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" name="Text Box 24"/>
          <p:cNvSpPr txBox="1">
            <a:spLocks noChangeArrowheads="1"/>
          </p:cNvSpPr>
          <p:nvPr/>
        </p:nvSpPr>
        <p:spPr bwMode="auto">
          <a:xfrm>
            <a:off x="1389063" y="37782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2, </a:t>
            </a:r>
            <a:r>
              <a:rPr lang="en-US" sz="3600" u="sng"/>
              <a:t>5</a:t>
            </a:r>
          </a:p>
        </p:txBody>
      </p:sp>
      <p:sp>
        <p:nvSpPr>
          <p:cNvPr id="22" name="Text Box 25"/>
          <p:cNvSpPr txBox="1">
            <a:spLocks noChangeArrowheads="1"/>
          </p:cNvSpPr>
          <p:nvPr/>
        </p:nvSpPr>
        <p:spPr bwMode="auto">
          <a:xfrm>
            <a:off x="3287713" y="37782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1, 4</a:t>
            </a:r>
          </a:p>
        </p:txBody>
      </p:sp>
      <p:sp>
        <p:nvSpPr>
          <p:cNvPr id="23" name="Text Box 26"/>
          <p:cNvSpPr txBox="1">
            <a:spLocks noChangeArrowheads="1"/>
          </p:cNvSpPr>
          <p:nvPr/>
        </p:nvSpPr>
        <p:spPr bwMode="auto">
          <a:xfrm>
            <a:off x="5116513" y="3748088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0, 2</a:t>
            </a:r>
          </a:p>
        </p:txBody>
      </p: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6858000" y="1020763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</a:t>
            </a:r>
            <a:r>
              <a:rPr lang="en-US" sz="3600" u="sng"/>
              <a:t>4</a:t>
            </a:r>
          </a:p>
        </p:txBody>
      </p:sp>
      <p:sp>
        <p:nvSpPr>
          <p:cNvPr id="25" name="Text Box 28"/>
          <p:cNvSpPr txBox="1">
            <a:spLocks noChangeArrowheads="1"/>
          </p:cNvSpPr>
          <p:nvPr/>
        </p:nvSpPr>
        <p:spPr bwMode="auto">
          <a:xfrm>
            <a:off x="6858000" y="19653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1, 1</a:t>
            </a:r>
          </a:p>
        </p:txBody>
      </p:sp>
      <p:sp>
        <p:nvSpPr>
          <p:cNvPr id="26" name="Text Box 29"/>
          <p:cNvSpPr txBox="1">
            <a:spLocks noChangeArrowheads="1"/>
          </p:cNvSpPr>
          <p:nvPr/>
        </p:nvSpPr>
        <p:spPr bwMode="auto">
          <a:xfrm>
            <a:off x="6858000" y="2879725"/>
            <a:ext cx="827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/>
              <a:t>0, 1</a:t>
            </a:r>
          </a:p>
        </p:txBody>
      </p:sp>
      <p:sp>
        <p:nvSpPr>
          <p:cNvPr id="27" name="Text Box 30"/>
          <p:cNvSpPr txBox="1">
            <a:spLocks noChangeArrowheads="1"/>
          </p:cNvSpPr>
          <p:nvPr/>
        </p:nvSpPr>
        <p:spPr bwMode="auto">
          <a:xfrm>
            <a:off x="6869113" y="3778250"/>
            <a:ext cx="82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600" u="sng"/>
              <a:t>3</a:t>
            </a:r>
            <a:r>
              <a:rPr lang="en-US" sz="3600"/>
              <a:t>, 1</a:t>
            </a:r>
          </a:p>
        </p:txBody>
      </p:sp>
      <p:sp>
        <p:nvSpPr>
          <p:cNvPr id="28" name="Line 31"/>
          <p:cNvSpPr>
            <a:spLocks noChangeShapeType="1"/>
          </p:cNvSpPr>
          <p:nvPr/>
        </p:nvSpPr>
        <p:spPr bwMode="auto">
          <a:xfrm flipV="1">
            <a:off x="304800" y="1295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" name="Text Box 32"/>
          <p:cNvSpPr txBox="1">
            <a:spLocks noChangeArrowheads="1"/>
          </p:cNvSpPr>
          <p:nvPr/>
        </p:nvSpPr>
        <p:spPr bwMode="auto">
          <a:xfrm>
            <a:off x="8458200" y="9906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30" name="Line 33"/>
          <p:cNvSpPr>
            <a:spLocks noChangeShapeType="1"/>
          </p:cNvSpPr>
          <p:nvPr/>
        </p:nvSpPr>
        <p:spPr bwMode="auto">
          <a:xfrm>
            <a:off x="7239000" y="685800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" name="Text Box 34"/>
          <p:cNvSpPr txBox="1">
            <a:spLocks noChangeArrowheads="1"/>
          </p:cNvSpPr>
          <p:nvPr/>
        </p:nvSpPr>
        <p:spPr bwMode="auto">
          <a:xfrm>
            <a:off x="7092950" y="2286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32" name="Line 35"/>
          <p:cNvSpPr>
            <a:spLocks noChangeShapeType="1"/>
          </p:cNvSpPr>
          <p:nvPr/>
        </p:nvSpPr>
        <p:spPr bwMode="auto">
          <a:xfrm flipH="1">
            <a:off x="304800" y="40386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3" name="Text Box 36"/>
          <p:cNvSpPr txBox="1">
            <a:spLocks noChangeArrowheads="1"/>
          </p:cNvSpPr>
          <p:nvPr/>
        </p:nvSpPr>
        <p:spPr bwMode="auto">
          <a:xfrm>
            <a:off x="8458200" y="3763963"/>
            <a:ext cx="374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34" name="Line 37"/>
          <p:cNvSpPr>
            <a:spLocks noChangeShapeType="1"/>
          </p:cNvSpPr>
          <p:nvPr/>
        </p:nvSpPr>
        <p:spPr bwMode="auto">
          <a:xfrm flipH="1">
            <a:off x="1752600" y="609600"/>
            <a:ext cx="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5" name="Text Box 38"/>
          <p:cNvSpPr txBox="1">
            <a:spLocks noChangeArrowheads="1"/>
          </p:cNvSpPr>
          <p:nvPr/>
        </p:nvSpPr>
        <p:spPr bwMode="auto">
          <a:xfrm>
            <a:off x="1676400" y="152400"/>
            <a:ext cx="37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36" name="Oval 39"/>
          <p:cNvSpPr>
            <a:spLocks noChangeArrowheads="1"/>
          </p:cNvSpPr>
          <p:nvPr/>
        </p:nvSpPr>
        <p:spPr bwMode="auto">
          <a:xfrm>
            <a:off x="3048000" y="1981200"/>
            <a:ext cx="12954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7" name="Oval 40"/>
          <p:cNvSpPr>
            <a:spLocks noChangeArrowheads="1"/>
          </p:cNvSpPr>
          <p:nvPr/>
        </p:nvSpPr>
        <p:spPr bwMode="auto">
          <a:xfrm>
            <a:off x="4876800" y="2895600"/>
            <a:ext cx="12954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4010D8-8D5D-4120-B663-DB9D59965C99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41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>
                <a:effectLst/>
              </a:rPr>
              <a:t>Mixed Strategies</a:t>
            </a:r>
          </a:p>
        </p:txBody>
      </p:sp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381000" y="1847850"/>
            <a:ext cx="85344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3400" indent="-533400" algn="l"/>
            <a:r>
              <a:rPr lang="en-US" sz="2800" dirty="0"/>
              <a:t>In a game in strategic form G=(I, S, u), for each player </a:t>
            </a:r>
            <a:r>
              <a:rPr lang="en-US" sz="2800" dirty="0" err="1"/>
              <a:t>i</a:t>
            </a:r>
            <a:r>
              <a:rPr lang="en-US" sz="2800" dirty="0"/>
              <a:t>, S</a:t>
            </a:r>
            <a:r>
              <a:rPr lang="en-US" sz="2800" baseline="-25000" dirty="0"/>
              <a:t>i</a:t>
            </a:r>
            <a:r>
              <a:rPr lang="en-US" sz="2800" dirty="0"/>
              <a:t> </a:t>
            </a:r>
          </a:p>
          <a:p>
            <a:pPr marL="533400" indent="-533400" algn="l"/>
            <a:r>
              <a:rPr lang="en-US" sz="2800" dirty="0"/>
              <a:t>is the set of pure strategies.</a:t>
            </a:r>
          </a:p>
          <a:p>
            <a:pPr marL="533400" indent="-533400" algn="l"/>
            <a:endParaRPr lang="en-US" sz="2800" dirty="0"/>
          </a:p>
          <a:p>
            <a:pPr marL="533400" indent="-533400" algn="l"/>
            <a:r>
              <a:rPr lang="en-US" sz="2800" dirty="0"/>
              <a:t>A </a:t>
            </a:r>
            <a:r>
              <a:rPr lang="en-US" sz="2800" i="1" dirty="0"/>
              <a:t>mixed strategy </a:t>
            </a:r>
            <a:r>
              <a:rPr lang="en-US" sz="2800" i="1" dirty="0" err="1">
                <a:latin typeface="Symbol" pitchFamily="18" charset="2"/>
              </a:rPr>
              <a:t>s</a:t>
            </a:r>
            <a:r>
              <a:rPr lang="en-US" sz="2800" i="1" baseline="-25000" dirty="0" err="1"/>
              <a:t>i</a:t>
            </a:r>
            <a:r>
              <a:rPr lang="en-US" sz="2800" i="1" dirty="0"/>
              <a:t> </a:t>
            </a:r>
            <a:r>
              <a:rPr lang="en-US" sz="2800" dirty="0"/>
              <a:t>is a probability distribution over S</a:t>
            </a:r>
            <a:r>
              <a:rPr lang="en-US" sz="2800" baseline="-25000" dirty="0"/>
              <a:t>i</a:t>
            </a:r>
            <a:r>
              <a:rPr lang="en-US" sz="2800" dirty="0"/>
              <a:t>.</a:t>
            </a:r>
          </a:p>
          <a:p>
            <a:pPr marL="533400" indent="-533400" algn="l"/>
            <a:endParaRPr lang="en-US" sz="2800" dirty="0"/>
          </a:p>
          <a:p>
            <a:pPr marL="533400" indent="-533400" algn="l"/>
            <a:r>
              <a:rPr lang="en-US" sz="2800" dirty="0"/>
              <a:t>When playing </a:t>
            </a:r>
            <a:r>
              <a:rPr lang="en-US" sz="2800" i="1" dirty="0" err="1">
                <a:latin typeface="Symbol" pitchFamily="18" charset="2"/>
              </a:rPr>
              <a:t>s</a:t>
            </a:r>
            <a:r>
              <a:rPr lang="en-US" sz="2800" i="1" baseline="-25000" dirty="0" err="1"/>
              <a:t>i</a:t>
            </a:r>
            <a:r>
              <a:rPr lang="en-US" sz="2800" dirty="0"/>
              <a:t> , player </a:t>
            </a:r>
            <a:r>
              <a:rPr lang="en-US" sz="2800" dirty="0" err="1"/>
              <a:t>i</a:t>
            </a:r>
            <a:r>
              <a:rPr lang="en-US" sz="2800" dirty="0"/>
              <a:t> operates a randomizing device and </a:t>
            </a:r>
          </a:p>
          <a:p>
            <a:pPr marL="533400" indent="-533400" algn="l"/>
            <a:r>
              <a:rPr lang="en-US" sz="2800" dirty="0"/>
              <a:t>chooses the strategy accordingly.</a:t>
            </a:r>
          </a:p>
          <a:p>
            <a:pPr marL="533400" indent="-533400" algn="l"/>
            <a:endParaRPr lang="en-US" sz="2800" dirty="0"/>
          </a:p>
          <a:p>
            <a:pPr marL="533400" indent="-533400" algn="l"/>
            <a:r>
              <a:rPr lang="en-US" sz="2800" dirty="0" smtClean="0"/>
              <a:t>For example, </a:t>
            </a:r>
            <a:r>
              <a:rPr lang="en-US" sz="2800" dirty="0"/>
              <a:t>she flips a coin choosing one strategy if heads </a:t>
            </a:r>
            <a:endParaRPr lang="en-US" sz="2800" dirty="0" smtClean="0"/>
          </a:p>
          <a:p>
            <a:pPr marL="533400" indent="-533400" algn="l"/>
            <a:r>
              <a:rPr lang="en-US" sz="2800" dirty="0" smtClean="0"/>
              <a:t>turns </a:t>
            </a:r>
            <a:r>
              <a:rPr lang="en-US" sz="2800" dirty="0"/>
              <a:t>up, </a:t>
            </a:r>
            <a:r>
              <a:rPr lang="en-US" sz="2800" dirty="0" smtClean="0"/>
              <a:t>and </a:t>
            </a:r>
            <a:r>
              <a:rPr lang="en-US" sz="2800" dirty="0"/>
              <a:t>another one if tails turns up.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193D57-8F97-4370-A33C-5A24C995C71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/>
              </a:rPr>
              <a:t>A Game with Many Players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8392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ffectLst/>
              </a:rPr>
              <a:t>n people observe a crime. </a:t>
            </a:r>
          </a:p>
          <a:p>
            <a:pPr eaLnBrk="1" hangingPunct="1">
              <a:lnSpc>
                <a:spcPct val="90000"/>
              </a:lnSpc>
            </a:pPr>
            <a:endParaRPr lang="en-US" sz="2800" dirty="0"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ffectLst/>
              </a:rPr>
              <a:t>Each attaches the value v to the police being informed and bears the cost c if calling the police, where v &gt; c &gt; 0.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ffectLst/>
              </a:rPr>
              <a:t>There are n pure strategy equilibria. </a:t>
            </a:r>
          </a:p>
          <a:p>
            <a:pPr eaLnBrk="1" hangingPunct="1">
              <a:lnSpc>
                <a:spcPct val="90000"/>
              </a:lnSpc>
            </a:pPr>
            <a:endParaRPr lang="en-US" sz="2800" dirty="0"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ffectLst/>
              </a:rPr>
              <a:t>In each one of these equilibria, a player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reports, and the remaining n - 1 players do not.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2D6EC0-5C8C-4AFF-924E-C99B8350DD90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2D6EC0-5C8C-4AFF-924E-C99B8350DD90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28600" y="457200"/>
            <a:ext cx="8839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2800" kern="0" dirty="0" smtClean="0">
                <a:effectLst/>
              </a:rPr>
              <a:t>Let p be the mixed strategy that a player calls the police.</a:t>
            </a:r>
          </a:p>
          <a:p>
            <a:pPr eaLnBrk="1" hangingPunct="1">
              <a:lnSpc>
                <a:spcPct val="90000"/>
              </a:lnSpc>
            </a:pPr>
            <a:endParaRPr lang="en-US" sz="2800" kern="0" dirty="0"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kern="0" dirty="0" smtClean="0">
                <a:effectLst/>
              </a:rPr>
              <a:t>The symmetric mixed strategy equilibrium p is determined by the indifference condition: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kern="0" dirty="0" smtClean="0">
                <a:effectLst/>
              </a:rPr>
              <a:t>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kern="0" dirty="0">
                <a:effectLst/>
              </a:rPr>
              <a:t>	</a:t>
            </a:r>
            <a:r>
              <a:rPr lang="en-US" sz="2800" kern="0" dirty="0" smtClean="0">
                <a:effectLst/>
              </a:rPr>
              <a:t>v − c = 0・Pr{no one else calls}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kern="0" dirty="0" smtClean="0">
                <a:effectLst/>
              </a:rPr>
              <a:t>		      + </a:t>
            </a:r>
            <a:r>
              <a:rPr lang="en-US" sz="2800" kern="0" dirty="0" err="1" smtClean="0">
                <a:effectLst/>
              </a:rPr>
              <a:t>v・Pr</a:t>
            </a:r>
            <a:r>
              <a:rPr lang="en-US" sz="2800" kern="0" dirty="0" smtClean="0">
                <a:effectLst/>
              </a:rPr>
              <a:t>{someone else calls}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kern="0" dirty="0" smtClean="0">
                <a:effectLst/>
              </a:rPr>
              <a:t>	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kern="0" dirty="0">
                <a:effectLst/>
              </a:rPr>
              <a:t>	</a:t>
            </a:r>
            <a:r>
              <a:rPr lang="en-US" sz="2800" kern="0" dirty="0" smtClean="0">
                <a:effectLst/>
              </a:rPr>
              <a:t>	v − c = v・(1- </a:t>
            </a:r>
            <a:r>
              <a:rPr lang="en-US" sz="2800" kern="0" dirty="0" err="1" smtClean="0">
                <a:effectLst/>
              </a:rPr>
              <a:t>Pr</a:t>
            </a:r>
            <a:r>
              <a:rPr lang="en-US" sz="2800" kern="0" dirty="0" smtClean="0">
                <a:effectLst/>
              </a:rPr>
              <a:t>{no one else calls})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kern="0" dirty="0" smtClean="0">
                <a:effectLst/>
              </a:rPr>
              <a:t>	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2800" kern="0" dirty="0">
                <a:effectLst/>
              </a:rPr>
              <a:t>	</a:t>
            </a:r>
            <a:r>
              <a:rPr lang="en-US" sz="2800" kern="0" dirty="0" smtClean="0">
                <a:effectLst/>
              </a:rPr>
              <a:t>	v − c = v・(1 – (1 – p) </a:t>
            </a:r>
            <a:r>
              <a:rPr lang="en-US" sz="2800" kern="0" baseline="30000" dirty="0" smtClean="0">
                <a:effectLst/>
              </a:rPr>
              <a:t>n-1</a:t>
            </a:r>
            <a:r>
              <a:rPr lang="en-US" sz="2800" kern="0" dirty="0" smtClean="0">
                <a:effectLst/>
              </a:rPr>
              <a:t>)  or  c = </a:t>
            </a:r>
            <a:r>
              <a:rPr lang="en-US" sz="2800" kern="0" dirty="0">
                <a:effectLst/>
              </a:rPr>
              <a:t>–</a:t>
            </a:r>
            <a:r>
              <a:rPr lang="en-US" sz="2800" kern="0" dirty="0" smtClean="0">
                <a:effectLst/>
              </a:rPr>
              <a:t> v </a:t>
            </a:r>
            <a:r>
              <a:rPr lang="en-US" sz="2800" kern="0" dirty="0">
                <a:effectLst/>
              </a:rPr>
              <a:t>(1 – p) </a:t>
            </a:r>
            <a:r>
              <a:rPr lang="en-US" sz="2800" kern="0" baseline="30000" dirty="0" smtClean="0">
                <a:effectLst/>
              </a:rPr>
              <a:t>n-1</a:t>
            </a:r>
            <a:endParaRPr lang="en-US" sz="2800" kern="0" dirty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kern="0" dirty="0">
                <a:effectLst/>
              </a:rPr>
              <a:t>	</a:t>
            </a:r>
            <a:r>
              <a:rPr lang="en-US" sz="2800" kern="0" dirty="0" smtClean="0">
                <a:effectLst/>
              </a:rPr>
              <a:t>	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kern="0" dirty="0">
                <a:effectLst/>
              </a:rPr>
              <a:t>	</a:t>
            </a:r>
            <a:r>
              <a:rPr lang="en-US" sz="2800" kern="0" dirty="0" smtClean="0">
                <a:effectLst/>
              </a:rPr>
              <a:t>			p = 1 − (c/v)</a:t>
            </a:r>
            <a:r>
              <a:rPr lang="en-US" sz="2800" kern="0" baseline="30000" dirty="0" smtClean="0">
                <a:effectLst/>
              </a:rPr>
              <a:t>1/(n−1)</a:t>
            </a:r>
            <a:endParaRPr lang="en-US" sz="2800" kern="0" dirty="0" smtClean="0">
              <a:effectLst/>
            </a:endParaRPr>
          </a:p>
          <a:p>
            <a:pPr eaLnBrk="1" hangingPunct="1">
              <a:lnSpc>
                <a:spcPct val="90000"/>
              </a:lnSpc>
            </a:pPr>
            <a:endParaRPr lang="en-US" sz="2800" kern="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5510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effectLst/>
              </a:rPr>
              <a:t>Correlated Equilibrium: Example</a:t>
            </a:r>
            <a:endParaRPr lang="en-GB" dirty="0">
              <a:effectLst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590800" y="2133600"/>
            <a:ext cx="3657600" cy="2408238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2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Line 5"/>
          <p:cNvSpPr>
            <a:spLocks noChangeShapeType="1"/>
          </p:cNvSpPr>
          <p:nvPr/>
        </p:nvSpPr>
        <p:spPr bwMode="auto">
          <a:xfrm>
            <a:off x="4419600" y="2133600"/>
            <a:ext cx="0" cy="2332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sz="4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 flipV="1">
            <a:off x="2590800" y="3352800"/>
            <a:ext cx="3657600" cy="30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sz="4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514600" y="1524000"/>
            <a:ext cx="3733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i="1" dirty="0">
                <a:latin typeface="+mn-lt"/>
              </a:rPr>
              <a:t>Dove		Hawk</a:t>
            </a:r>
            <a:endParaRPr lang="en-US" dirty="0">
              <a:latin typeface="+mn-lt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219200" y="2057400"/>
            <a:ext cx="1295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i="1" dirty="0">
                <a:latin typeface="+mn-lt"/>
              </a:rPr>
              <a:t>Dove</a:t>
            </a:r>
          </a:p>
          <a:p>
            <a:pPr algn="l">
              <a:defRPr/>
            </a:pPr>
            <a:r>
              <a:rPr lang="en-US" i="1" dirty="0">
                <a:latin typeface="+mn-lt"/>
              </a:rPr>
              <a:t>	</a:t>
            </a:r>
          </a:p>
          <a:p>
            <a:pPr algn="l">
              <a:defRPr/>
            </a:pPr>
            <a:endParaRPr lang="en-US" i="1" dirty="0">
              <a:latin typeface="+mn-lt"/>
            </a:endParaRPr>
          </a:p>
          <a:p>
            <a:pPr algn="l">
              <a:defRPr/>
            </a:pPr>
            <a:r>
              <a:rPr lang="en-US" i="1" dirty="0" smtClean="0">
                <a:latin typeface="+mn-lt"/>
              </a:rPr>
              <a:t>Hawk</a:t>
            </a:r>
            <a:endParaRPr lang="en-US" i="1" dirty="0">
              <a:latin typeface="+mn-lt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124200" y="3154363"/>
            <a:ext cx="1841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endParaRPr lang="en-US" sz="4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743200" y="2286000"/>
            <a:ext cx="11191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400" dirty="0">
                <a:latin typeface="+mn-lt"/>
              </a:rPr>
              <a:t> 0, 0</a:t>
            </a:r>
            <a:endParaRPr lang="en-US" sz="4400" u="sng" dirty="0">
              <a:latin typeface="+mn-lt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2819400" y="3505200"/>
            <a:ext cx="11541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400" u="sng" dirty="0">
                <a:latin typeface="+mn-lt"/>
              </a:rPr>
              <a:t>1</a:t>
            </a:r>
            <a:r>
              <a:rPr lang="en-US" sz="4400" dirty="0">
                <a:latin typeface="+mn-lt"/>
              </a:rPr>
              <a:t>, </a:t>
            </a:r>
            <a:r>
              <a:rPr lang="en-US" sz="4400" u="sng" dirty="0" smtClean="0">
                <a:latin typeface="+mn-lt"/>
              </a:rPr>
              <a:t>-2</a:t>
            </a:r>
            <a:endParaRPr lang="en-US" sz="4400" u="sng" dirty="0">
              <a:latin typeface="+mn-lt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4648200" y="3505200"/>
            <a:ext cx="11890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400" dirty="0" smtClean="0">
                <a:latin typeface="+mn-lt"/>
              </a:rPr>
              <a:t>-3,-3</a:t>
            </a:r>
            <a:endParaRPr lang="en-US" sz="4400" u="sng" dirty="0">
              <a:latin typeface="+mn-lt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4648200" y="2286000"/>
            <a:ext cx="11541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400" u="sng" dirty="0" smtClean="0">
                <a:latin typeface="+mn-lt"/>
              </a:rPr>
              <a:t>-2</a:t>
            </a:r>
            <a:r>
              <a:rPr lang="en-US" sz="4400" dirty="0" smtClean="0">
                <a:latin typeface="+mn-lt"/>
              </a:rPr>
              <a:t>, </a:t>
            </a:r>
            <a:r>
              <a:rPr lang="en-US" sz="4400" u="sng" dirty="0">
                <a:latin typeface="+mn-lt"/>
              </a:rPr>
              <a:t>1</a:t>
            </a:r>
          </a:p>
        </p:txBody>
      </p:sp>
      <p:sp>
        <p:nvSpPr>
          <p:cNvPr id="25613" name="Rectangle 12"/>
          <p:cNvSpPr>
            <a:spLocks noChangeArrowheads="1"/>
          </p:cNvSpPr>
          <p:nvPr/>
        </p:nvSpPr>
        <p:spPr bwMode="auto">
          <a:xfrm>
            <a:off x="228600" y="5068888"/>
            <a:ext cx="8610600" cy="12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800"/>
              <a:t>In the hawk-dove game, two States confront in a dispute.</a:t>
            </a:r>
          </a:p>
          <a:p>
            <a:pPr algn="l">
              <a:lnSpc>
                <a:spcPct val="90000"/>
              </a:lnSpc>
            </a:pPr>
            <a:r>
              <a:rPr lang="en-US" sz="2800"/>
              <a:t>If a State plays Dove and the other Hawk, the Dove loses the dispute. But if both States are Hawks, a war takes place.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193D57-8F97-4370-A33C-5A24C995C719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590800" y="990600"/>
            <a:ext cx="3657600" cy="2408238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2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Line 5"/>
          <p:cNvSpPr>
            <a:spLocks noChangeShapeType="1"/>
          </p:cNvSpPr>
          <p:nvPr/>
        </p:nvSpPr>
        <p:spPr bwMode="auto">
          <a:xfrm>
            <a:off x="4419600" y="990600"/>
            <a:ext cx="0" cy="2332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sz="4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 flipV="1">
            <a:off x="2590800" y="2209800"/>
            <a:ext cx="3657600" cy="30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sz="4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514600" y="381000"/>
            <a:ext cx="3733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i="1" dirty="0">
                <a:latin typeface="+mn-lt"/>
              </a:rPr>
              <a:t>Dove		Hawk</a:t>
            </a:r>
            <a:endParaRPr lang="en-US" dirty="0">
              <a:latin typeface="+mn-lt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219200" y="914400"/>
            <a:ext cx="12954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800" i="1" dirty="0">
                <a:latin typeface="+mn-lt"/>
              </a:rPr>
              <a:t>Dove</a:t>
            </a:r>
            <a:r>
              <a:rPr lang="en-US" i="1" dirty="0">
                <a:latin typeface="+mn-lt"/>
              </a:rPr>
              <a:t>	</a:t>
            </a:r>
          </a:p>
          <a:p>
            <a:pPr algn="l">
              <a:defRPr/>
            </a:pPr>
            <a:endParaRPr lang="en-US" i="1" dirty="0">
              <a:latin typeface="+mn-lt"/>
            </a:endParaRPr>
          </a:p>
          <a:p>
            <a:pPr algn="l">
              <a:defRPr/>
            </a:pPr>
            <a:endParaRPr lang="en-US" i="1" dirty="0">
              <a:latin typeface="+mn-lt"/>
            </a:endParaRPr>
          </a:p>
          <a:p>
            <a:pPr algn="l">
              <a:defRPr/>
            </a:pPr>
            <a:r>
              <a:rPr lang="en-US" i="1" dirty="0">
                <a:latin typeface="+mn-lt"/>
              </a:rPr>
              <a:t>Hawk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124200" y="2011363"/>
            <a:ext cx="1841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endParaRPr lang="en-US" sz="4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743200" y="1143000"/>
            <a:ext cx="11191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4400" dirty="0">
                <a:latin typeface="+mn-lt"/>
              </a:rPr>
              <a:t>0, 0</a:t>
            </a:r>
            <a:endParaRPr lang="en-US" sz="4400" u="sng" dirty="0">
              <a:latin typeface="+mn-lt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2819400" y="2362200"/>
            <a:ext cx="11541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400" u="sng" dirty="0">
                <a:latin typeface="+mn-lt"/>
              </a:rPr>
              <a:t>1</a:t>
            </a:r>
            <a:r>
              <a:rPr lang="en-US" sz="4400" dirty="0">
                <a:latin typeface="+mn-lt"/>
              </a:rPr>
              <a:t>, </a:t>
            </a:r>
            <a:r>
              <a:rPr lang="en-US" sz="4400" u="sng" dirty="0">
                <a:latin typeface="+mn-lt"/>
              </a:rPr>
              <a:t>-2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4648200" y="2362200"/>
            <a:ext cx="11890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400" dirty="0">
                <a:latin typeface="+mn-lt"/>
              </a:rPr>
              <a:t>-3,-3</a:t>
            </a:r>
            <a:endParaRPr lang="en-US" sz="4400" u="sng" dirty="0">
              <a:latin typeface="+mn-lt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4648200" y="1143000"/>
            <a:ext cx="11541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400" u="sng" dirty="0">
                <a:latin typeface="+mn-lt"/>
              </a:rPr>
              <a:t>-2</a:t>
            </a:r>
            <a:r>
              <a:rPr lang="en-US" sz="4400" dirty="0">
                <a:latin typeface="+mn-lt"/>
              </a:rPr>
              <a:t>, </a:t>
            </a:r>
            <a:r>
              <a:rPr lang="en-US" sz="4400" u="sng" dirty="0">
                <a:latin typeface="+mn-lt"/>
              </a:rPr>
              <a:t>1</a:t>
            </a: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152400" y="3810000"/>
            <a:ext cx="8763000" cy="2419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endParaRPr lang="en-US" sz="2800" dirty="0" smtClean="0"/>
          </a:p>
          <a:p>
            <a:pPr algn="l">
              <a:lnSpc>
                <a:spcPct val="90000"/>
              </a:lnSpc>
            </a:pPr>
            <a:r>
              <a:rPr lang="en-US" sz="2800" dirty="0" smtClean="0"/>
              <a:t>There </a:t>
            </a:r>
            <a:r>
              <a:rPr lang="en-US" sz="2800" dirty="0"/>
              <a:t>are two pure-strategy Nash </a:t>
            </a:r>
            <a:r>
              <a:rPr lang="en-US" sz="2800" dirty="0" err="1"/>
              <a:t>Equilibria</a:t>
            </a:r>
            <a:r>
              <a:rPr lang="en-US" sz="2800" dirty="0"/>
              <a:t> (H</a:t>
            </a:r>
            <a:r>
              <a:rPr lang="en-US" sz="2800" dirty="0" smtClean="0"/>
              <a:t>, D</a:t>
            </a:r>
            <a:r>
              <a:rPr lang="en-US" sz="2800" dirty="0"/>
              <a:t>) and </a:t>
            </a:r>
            <a:endParaRPr lang="en-US" sz="2800" dirty="0" smtClean="0"/>
          </a:p>
          <a:p>
            <a:pPr algn="l">
              <a:lnSpc>
                <a:spcPct val="90000"/>
              </a:lnSpc>
            </a:pPr>
            <a:r>
              <a:rPr lang="en-US" sz="2800" dirty="0" smtClean="0"/>
              <a:t>(</a:t>
            </a:r>
            <a:r>
              <a:rPr lang="en-US" sz="2800" dirty="0"/>
              <a:t>D</a:t>
            </a:r>
            <a:r>
              <a:rPr lang="en-US" sz="2800" dirty="0" smtClean="0"/>
              <a:t>, H</a:t>
            </a:r>
            <a:r>
              <a:rPr lang="en-US" sz="2800" dirty="0"/>
              <a:t>), with payoffs (1</a:t>
            </a:r>
            <a:r>
              <a:rPr lang="en-US" sz="2800" dirty="0" smtClean="0"/>
              <a:t>, -2) </a:t>
            </a:r>
            <a:r>
              <a:rPr lang="en-US" sz="2800" dirty="0"/>
              <a:t>and </a:t>
            </a:r>
            <a:r>
              <a:rPr lang="en-US" sz="2800" dirty="0" smtClean="0"/>
              <a:t>(-2, 1).</a:t>
            </a:r>
          </a:p>
          <a:p>
            <a:pPr algn="l">
              <a:lnSpc>
                <a:spcPct val="90000"/>
              </a:lnSpc>
            </a:pPr>
            <a:endParaRPr lang="en-US" sz="2800" dirty="0"/>
          </a:p>
          <a:p>
            <a:pPr algn="l">
              <a:lnSpc>
                <a:spcPct val="90000"/>
              </a:lnSpc>
            </a:pPr>
            <a:r>
              <a:rPr lang="en-US" sz="2800" dirty="0"/>
              <a:t>There is a mixed strategy Nash equilibrium </a:t>
            </a:r>
            <a:r>
              <a:rPr lang="en-US" sz="2800" dirty="0">
                <a:latin typeface="Symbol" pitchFamily="18" charset="2"/>
              </a:rPr>
              <a:t>s</a:t>
            </a:r>
            <a:r>
              <a:rPr lang="en-US" sz="2800" dirty="0"/>
              <a:t>(D</a:t>
            </a:r>
            <a:r>
              <a:rPr lang="en-US" sz="2800" dirty="0" smtClean="0"/>
              <a:t>) = 1/2</a:t>
            </a:r>
            <a:r>
              <a:rPr lang="en-US" sz="2800" dirty="0"/>
              <a:t>, which yields payoff of </a:t>
            </a:r>
            <a:r>
              <a:rPr lang="en-US" sz="2800" dirty="0" smtClean="0"/>
              <a:t>-</a:t>
            </a:r>
            <a:r>
              <a:rPr lang="en-US" sz="2800" dirty="0"/>
              <a:t>1</a:t>
            </a:r>
            <a:r>
              <a:rPr lang="en-US" sz="2800" dirty="0" smtClean="0"/>
              <a:t> </a:t>
            </a:r>
            <a:r>
              <a:rPr lang="en-US" sz="2800" dirty="0"/>
              <a:t>to both players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193D57-8F97-4370-A33C-5A24C995C719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28600"/>
            <a:ext cx="8763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endParaRPr lang="en-US" sz="2800" dirty="0"/>
          </a:p>
          <a:p>
            <a:pPr algn="l">
              <a:lnSpc>
                <a:spcPct val="90000"/>
              </a:lnSpc>
            </a:pPr>
            <a:r>
              <a:rPr lang="en-US" sz="2800" dirty="0"/>
              <a:t>If the players can play (H</a:t>
            </a:r>
            <a:r>
              <a:rPr lang="en-US" sz="2800" dirty="0" smtClean="0"/>
              <a:t>, D</a:t>
            </a:r>
            <a:r>
              <a:rPr lang="en-US" sz="2800" dirty="0"/>
              <a:t>) and (D</a:t>
            </a:r>
            <a:r>
              <a:rPr lang="en-US" sz="2800" dirty="0" smtClean="0"/>
              <a:t>, H</a:t>
            </a:r>
            <a:r>
              <a:rPr lang="en-US" sz="2800" dirty="0"/>
              <a:t>) with equal probability, their expected payoff is -1/2.</a:t>
            </a:r>
          </a:p>
          <a:p>
            <a:pPr algn="l">
              <a:lnSpc>
                <a:spcPct val="90000"/>
              </a:lnSpc>
              <a:defRPr/>
            </a:pPr>
            <a:endParaRPr lang="en-US" sz="2800" dirty="0"/>
          </a:p>
          <a:p>
            <a:pPr algn="l">
              <a:lnSpc>
                <a:spcPct val="90000"/>
              </a:lnSpc>
              <a:defRPr/>
            </a:pPr>
            <a:r>
              <a:rPr lang="en-US" sz="2800" dirty="0" smtClean="0"/>
              <a:t>Playing </a:t>
            </a:r>
            <a:r>
              <a:rPr lang="en-US" sz="2800" dirty="0"/>
              <a:t>the Nash </a:t>
            </a:r>
            <a:r>
              <a:rPr lang="en-US" sz="2800" dirty="0" err="1"/>
              <a:t>equilibria</a:t>
            </a:r>
            <a:r>
              <a:rPr lang="en-US" sz="2800" dirty="0"/>
              <a:t> (H</a:t>
            </a:r>
            <a:r>
              <a:rPr lang="en-US" sz="2800" dirty="0" smtClean="0"/>
              <a:t>, D</a:t>
            </a:r>
            <a:r>
              <a:rPr lang="en-US" sz="2800" dirty="0"/>
              <a:t>) and (D</a:t>
            </a:r>
            <a:r>
              <a:rPr lang="en-US" sz="2800" dirty="0" smtClean="0"/>
              <a:t>, H</a:t>
            </a:r>
            <a:r>
              <a:rPr lang="en-US" sz="2800" dirty="0"/>
              <a:t>) with equal probability, is a </a:t>
            </a:r>
            <a:r>
              <a:rPr lang="en-US" sz="2800" i="1" dirty="0"/>
              <a:t>correlated</a:t>
            </a:r>
            <a:r>
              <a:rPr lang="en-US" sz="2800" dirty="0"/>
              <a:t> </a:t>
            </a:r>
            <a:r>
              <a:rPr lang="en-US" sz="2800" i="1" dirty="0"/>
              <a:t>equilibrium. </a:t>
            </a:r>
            <a:endParaRPr lang="en-US" sz="2800" i="1" dirty="0" smtClean="0"/>
          </a:p>
          <a:p>
            <a:pPr algn="l">
              <a:lnSpc>
                <a:spcPct val="90000"/>
              </a:lnSpc>
              <a:defRPr/>
            </a:pPr>
            <a:endParaRPr lang="en-US" sz="2800" i="1" dirty="0"/>
          </a:p>
          <a:p>
            <a:pPr algn="l">
              <a:lnSpc>
                <a:spcPct val="90000"/>
              </a:lnSpc>
              <a:defRPr/>
            </a:pPr>
            <a:r>
              <a:rPr lang="en-US" sz="2800" dirty="0" smtClean="0"/>
              <a:t>The </a:t>
            </a:r>
            <a:r>
              <a:rPr lang="en-US" sz="2800" dirty="0"/>
              <a:t>players coordinate on a different Nash equilibrium on the basis of a fair coin toss. The coin is the </a:t>
            </a:r>
            <a:r>
              <a:rPr lang="en-US" sz="2800" i="1" dirty="0"/>
              <a:t>correlating device.</a:t>
            </a:r>
          </a:p>
          <a:p>
            <a:pPr algn="l">
              <a:lnSpc>
                <a:spcPct val="90000"/>
              </a:lnSpc>
              <a:defRPr/>
            </a:pPr>
            <a:endParaRPr lang="en-US" sz="2800" i="1" dirty="0"/>
          </a:p>
          <a:p>
            <a:pPr algn="l">
              <a:lnSpc>
                <a:spcPct val="90000"/>
              </a:lnSpc>
              <a:defRPr/>
            </a:pPr>
            <a:r>
              <a:rPr lang="en-US" sz="2800" dirty="0"/>
              <a:t>Can the players achieve a higher payoff with a more complex correlating device?</a:t>
            </a:r>
          </a:p>
          <a:p>
            <a:pPr algn="l">
              <a:lnSpc>
                <a:spcPct val="90000"/>
              </a:lnSpc>
              <a:defRPr/>
            </a:pP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4010D8-8D5D-4120-B663-DB9D59965C99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ChangeArrowheads="1"/>
          </p:cNvSpPr>
          <p:nvPr/>
        </p:nvSpPr>
        <p:spPr bwMode="auto">
          <a:xfrm>
            <a:off x="381000" y="498475"/>
            <a:ext cx="8382000" cy="5607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defRPr/>
            </a:pPr>
            <a:r>
              <a:rPr lang="en-US" sz="2800" dirty="0"/>
              <a:t>Suppose </a:t>
            </a:r>
            <a:r>
              <a:rPr lang="en-US" sz="2800" dirty="0" smtClean="0"/>
              <a:t>that they </a:t>
            </a:r>
            <a:r>
              <a:rPr lang="en-US" sz="2800" dirty="0"/>
              <a:t>resort to a </a:t>
            </a:r>
            <a:r>
              <a:rPr lang="en-US" sz="2800" dirty="0" smtClean="0"/>
              <a:t>mediator:</a:t>
            </a:r>
          </a:p>
          <a:p>
            <a:pPr algn="l">
              <a:lnSpc>
                <a:spcPct val="90000"/>
              </a:lnSpc>
              <a:defRPr/>
            </a:pPr>
            <a:endParaRPr lang="en-US" sz="2800" dirty="0"/>
          </a:p>
          <a:p>
            <a:pPr marL="514350" indent="-514350" algn="l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/>
              <a:t>The mediator randomly chooses between one of the four outcomes (H</a:t>
            </a:r>
            <a:r>
              <a:rPr lang="en-US" sz="2800" dirty="0" smtClean="0"/>
              <a:t>, H</a:t>
            </a:r>
            <a:r>
              <a:rPr lang="en-US" sz="2800" dirty="0"/>
              <a:t>), (H</a:t>
            </a:r>
            <a:r>
              <a:rPr lang="en-US" sz="2800" dirty="0" smtClean="0"/>
              <a:t>, D</a:t>
            </a:r>
            <a:r>
              <a:rPr lang="en-US" sz="2800" dirty="0"/>
              <a:t>), (D</a:t>
            </a:r>
            <a:r>
              <a:rPr lang="en-US" sz="2800" dirty="0" smtClean="0"/>
              <a:t>, H</a:t>
            </a:r>
            <a:r>
              <a:rPr lang="en-US" sz="2800" dirty="0"/>
              <a:t>), and (D</a:t>
            </a:r>
            <a:r>
              <a:rPr lang="en-US" sz="2800" dirty="0" smtClean="0"/>
              <a:t>, D) using the probability </a:t>
            </a:r>
            <a:r>
              <a:rPr lang="en-US" sz="2800" dirty="0"/>
              <a:t>profile p = (</a:t>
            </a:r>
            <a:r>
              <a:rPr lang="en-US" sz="2800" dirty="0" err="1"/>
              <a:t>p</a:t>
            </a:r>
            <a:r>
              <a:rPr lang="en-US" sz="2800" baseline="-25000" dirty="0" err="1"/>
              <a:t>HH</a:t>
            </a:r>
            <a:r>
              <a:rPr lang="en-US" sz="2800" dirty="0"/>
              <a:t>, </a:t>
            </a:r>
            <a:r>
              <a:rPr lang="en-US" sz="2800" dirty="0" err="1"/>
              <a:t>p</a:t>
            </a:r>
            <a:r>
              <a:rPr lang="en-US" sz="2800" baseline="-25000" dirty="0" err="1"/>
              <a:t>HD</a:t>
            </a:r>
            <a:r>
              <a:rPr lang="en-US" sz="2800" dirty="0"/>
              <a:t>, </a:t>
            </a:r>
            <a:r>
              <a:rPr lang="en-US" sz="2800" dirty="0" err="1"/>
              <a:t>p</a:t>
            </a:r>
            <a:r>
              <a:rPr lang="en-US" sz="2800" baseline="-25000" dirty="0" err="1"/>
              <a:t>DH</a:t>
            </a:r>
            <a:r>
              <a:rPr lang="en-US" sz="2800" dirty="0"/>
              <a:t>, </a:t>
            </a:r>
            <a:r>
              <a:rPr lang="en-US" sz="2800" dirty="0" err="1"/>
              <a:t>p</a:t>
            </a:r>
            <a:r>
              <a:rPr lang="en-US" sz="2800" baseline="-25000" dirty="0" err="1"/>
              <a:t>DD</a:t>
            </a:r>
            <a:r>
              <a:rPr lang="en-US" sz="2800" dirty="0" smtClean="0"/>
              <a:t>).</a:t>
            </a:r>
          </a:p>
          <a:p>
            <a:pPr marL="514350" indent="-514350" algn="l">
              <a:lnSpc>
                <a:spcPct val="90000"/>
              </a:lnSpc>
              <a:buFont typeface="+mj-lt"/>
              <a:buAutoNum type="arabicPeriod"/>
              <a:defRPr/>
            </a:pPr>
            <a:endParaRPr lang="en-US" sz="2800" dirty="0"/>
          </a:p>
          <a:p>
            <a:pPr marL="514350" indent="-514350" algn="l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/>
              <a:t>The mediator </a:t>
            </a:r>
            <a:r>
              <a:rPr lang="en-US" sz="2800" dirty="0" smtClean="0"/>
              <a:t>does not report her choice. She makes </a:t>
            </a:r>
            <a:r>
              <a:rPr lang="en-US" sz="2800" dirty="0"/>
              <a:t>a separate, private </a:t>
            </a:r>
            <a:r>
              <a:rPr lang="en-US" sz="2800" dirty="0" smtClean="0"/>
              <a:t>recommendation h or d, to </a:t>
            </a:r>
            <a:r>
              <a:rPr lang="en-US" sz="2800" dirty="0"/>
              <a:t>each one of the </a:t>
            </a:r>
            <a:r>
              <a:rPr lang="en-US" sz="2800" dirty="0" smtClean="0"/>
              <a:t>players. </a:t>
            </a:r>
          </a:p>
          <a:p>
            <a:pPr algn="l">
              <a:lnSpc>
                <a:spcPct val="90000"/>
              </a:lnSpc>
              <a:defRPr/>
            </a:pPr>
            <a:r>
              <a:rPr lang="en-US" sz="2800" dirty="0" smtClean="0"/>
              <a:t>      For example, if her choice is (H, D), she recommends </a:t>
            </a:r>
            <a:endParaRPr lang="en-US" sz="2800" dirty="0"/>
          </a:p>
          <a:p>
            <a:pPr algn="l">
              <a:lnSpc>
                <a:spcPct val="90000"/>
              </a:lnSpc>
              <a:defRPr/>
            </a:pPr>
            <a:r>
              <a:rPr lang="en-US" sz="2800" dirty="0"/>
              <a:t> </a:t>
            </a:r>
            <a:r>
              <a:rPr lang="en-US" sz="2800" dirty="0" smtClean="0"/>
              <a:t>     </a:t>
            </a:r>
            <a:r>
              <a:rPr lang="en-US" sz="2800" dirty="0"/>
              <a:t>h</a:t>
            </a:r>
            <a:r>
              <a:rPr lang="en-US" sz="2800" dirty="0" smtClean="0"/>
              <a:t> to player 1 and d to player 2.</a:t>
            </a:r>
          </a:p>
          <a:p>
            <a:pPr algn="l">
              <a:lnSpc>
                <a:spcPct val="90000"/>
              </a:lnSpc>
              <a:defRPr/>
            </a:pPr>
            <a:endParaRPr lang="en-US" sz="2800" dirty="0"/>
          </a:p>
          <a:p>
            <a:pPr algn="l"/>
            <a:r>
              <a:rPr lang="en-US" sz="2800" dirty="0"/>
              <a:t>The probability profile p </a:t>
            </a:r>
            <a:r>
              <a:rPr lang="en-US" sz="2800" dirty="0" smtClean="0"/>
              <a:t>is </a:t>
            </a:r>
            <a:r>
              <a:rPr lang="en-US" sz="2800" dirty="0"/>
              <a:t>a </a:t>
            </a:r>
            <a:r>
              <a:rPr lang="en-US" sz="2800" i="1" dirty="0"/>
              <a:t>correlated equilibrium </a:t>
            </a:r>
            <a:r>
              <a:rPr lang="en-US" sz="2800" dirty="0"/>
              <a:t>if </a:t>
            </a:r>
            <a:r>
              <a:rPr lang="en-US" sz="2800" dirty="0" smtClean="0"/>
              <a:t>all the </a:t>
            </a:r>
            <a:r>
              <a:rPr lang="en-US" sz="2800" dirty="0"/>
              <a:t>private </a:t>
            </a:r>
            <a:r>
              <a:rPr lang="en-US" sz="2800" dirty="0" smtClean="0"/>
              <a:t>recommendations </a:t>
            </a:r>
            <a:r>
              <a:rPr lang="en-US" sz="2800" dirty="0"/>
              <a:t>are self-enforcing.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4010D8-8D5D-4120-B663-DB9D59965C99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81000" y="498475"/>
            <a:ext cx="8382000" cy="513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dirty="0" smtClean="0"/>
              <a:t>For player 1, </a:t>
            </a:r>
            <a:r>
              <a:rPr lang="en-US" sz="2800" dirty="0"/>
              <a:t>the private </a:t>
            </a:r>
            <a:r>
              <a:rPr lang="en-US" sz="2800" dirty="0" smtClean="0"/>
              <a:t>recommendation d is self-enforcing if</a:t>
            </a:r>
            <a:endParaRPr lang="en-US" sz="2800" dirty="0"/>
          </a:p>
          <a:p>
            <a:pPr algn="l">
              <a:lnSpc>
                <a:spcPct val="90000"/>
              </a:lnSpc>
            </a:pPr>
            <a:endParaRPr lang="en-US" sz="2800" dirty="0" smtClean="0"/>
          </a:p>
          <a:p>
            <a:pPr algn="l"/>
            <a:r>
              <a:rPr lang="en-US" sz="2800" dirty="0" smtClean="0"/>
              <a:t>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</a:t>
            </a:r>
            <a:r>
              <a:rPr lang="en-US" sz="2800" dirty="0" err="1" smtClean="0"/>
              <a:t>D|d</a:t>
            </a:r>
            <a:r>
              <a:rPr lang="en-US" sz="2800" dirty="0" smtClean="0"/>
              <a:t>) = 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(D,D)p(</a:t>
            </a:r>
            <a:r>
              <a:rPr lang="en-US" sz="2800" dirty="0" err="1" smtClean="0"/>
              <a:t>DD|d</a:t>
            </a:r>
            <a:r>
              <a:rPr lang="en-US" sz="2800" dirty="0" smtClean="0"/>
              <a:t>) </a:t>
            </a:r>
            <a:r>
              <a:rPr lang="en-US" sz="2800" dirty="0"/>
              <a:t>+ </a:t>
            </a:r>
            <a:r>
              <a:rPr lang="en-US" sz="2800" dirty="0" smtClean="0"/>
              <a:t>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(D,H)p(</a:t>
            </a:r>
            <a:r>
              <a:rPr lang="en-US" sz="2800" dirty="0" err="1" smtClean="0"/>
              <a:t>DH|d</a:t>
            </a:r>
            <a:r>
              <a:rPr lang="en-US" sz="2800" dirty="0" smtClean="0"/>
              <a:t>) </a:t>
            </a:r>
            <a:r>
              <a:rPr lang="en-US" sz="2800" u="sng" dirty="0" smtClean="0"/>
              <a:t>&gt;</a:t>
            </a:r>
          </a:p>
          <a:p>
            <a:pPr algn="l"/>
            <a:r>
              <a:rPr lang="en-US" sz="2800" dirty="0" smtClean="0"/>
              <a:t>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</a:t>
            </a:r>
            <a:r>
              <a:rPr lang="en-US" sz="2800" dirty="0" err="1" smtClean="0"/>
              <a:t>H|d</a:t>
            </a:r>
            <a:r>
              <a:rPr lang="en-US" sz="2800" dirty="0" smtClean="0"/>
              <a:t>) = 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(H,D)p(</a:t>
            </a:r>
            <a:r>
              <a:rPr lang="en-US" sz="2800" dirty="0" err="1" smtClean="0"/>
              <a:t>DD|d</a:t>
            </a:r>
            <a:r>
              <a:rPr lang="en-US" sz="2800" dirty="0" smtClean="0"/>
              <a:t>) + 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(H,H)p(</a:t>
            </a:r>
            <a:r>
              <a:rPr lang="en-US" sz="2800" dirty="0" err="1" smtClean="0"/>
              <a:t>DH|d</a:t>
            </a:r>
            <a:r>
              <a:rPr lang="en-US" sz="2800" dirty="0" smtClean="0"/>
              <a:t>)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and the private recommendation h is self-enforcing if:</a:t>
            </a:r>
            <a:endParaRPr lang="en-US" sz="2800" dirty="0"/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</a:t>
            </a:r>
            <a:r>
              <a:rPr lang="en-US" sz="2800" dirty="0" err="1" smtClean="0"/>
              <a:t>H|h</a:t>
            </a:r>
            <a:r>
              <a:rPr lang="en-US" sz="2800" dirty="0" smtClean="0"/>
              <a:t>) = 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(H,D)p(</a:t>
            </a:r>
            <a:r>
              <a:rPr lang="en-US" sz="2800" dirty="0" err="1" smtClean="0"/>
              <a:t>HD|h</a:t>
            </a:r>
            <a:r>
              <a:rPr lang="en-US" sz="2800" dirty="0" smtClean="0"/>
              <a:t>) </a:t>
            </a:r>
            <a:r>
              <a:rPr lang="en-US" sz="2800" dirty="0"/>
              <a:t>+ </a:t>
            </a:r>
            <a:r>
              <a:rPr lang="en-US" sz="2800" dirty="0" smtClean="0"/>
              <a:t>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(H,H)p(</a:t>
            </a:r>
            <a:r>
              <a:rPr lang="en-US" sz="2800" dirty="0" err="1" smtClean="0"/>
              <a:t>HH|h</a:t>
            </a:r>
            <a:r>
              <a:rPr lang="en-US" sz="2800" dirty="0" smtClean="0"/>
              <a:t>) </a:t>
            </a:r>
            <a:r>
              <a:rPr lang="en-US" sz="2800" u="sng" dirty="0" smtClean="0"/>
              <a:t>&gt;</a:t>
            </a:r>
            <a:r>
              <a:rPr lang="en-US" sz="2800" dirty="0" smtClean="0"/>
              <a:t> </a:t>
            </a:r>
          </a:p>
          <a:p>
            <a:pPr algn="l"/>
            <a:r>
              <a:rPr lang="en-US" sz="2800" dirty="0" smtClean="0"/>
              <a:t>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</a:t>
            </a:r>
            <a:r>
              <a:rPr lang="en-US" sz="2800" dirty="0" err="1" smtClean="0"/>
              <a:t>D|h</a:t>
            </a:r>
            <a:r>
              <a:rPr lang="en-US" sz="2800" dirty="0" smtClean="0"/>
              <a:t>) = 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(D,D)p(</a:t>
            </a:r>
            <a:r>
              <a:rPr lang="en-US" sz="2800" dirty="0" err="1" smtClean="0"/>
              <a:t>HD|h</a:t>
            </a:r>
            <a:r>
              <a:rPr lang="en-US" sz="2800" dirty="0" smtClean="0"/>
              <a:t>) </a:t>
            </a:r>
            <a:r>
              <a:rPr lang="en-US" sz="2800" dirty="0"/>
              <a:t>+ </a:t>
            </a:r>
            <a:r>
              <a:rPr lang="en-US" sz="2800" dirty="0" smtClean="0"/>
              <a:t>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(D,H)p(</a:t>
            </a:r>
            <a:r>
              <a:rPr lang="en-US" sz="2800" dirty="0" err="1" smtClean="0"/>
              <a:t>HH|h</a:t>
            </a:r>
            <a:r>
              <a:rPr lang="en-US" sz="2800" dirty="0" smtClean="0"/>
              <a:t>)</a:t>
            </a:r>
          </a:p>
          <a:p>
            <a:pPr algn="l">
              <a:lnSpc>
                <a:spcPct val="90000"/>
              </a:lnSpc>
            </a:pPr>
            <a:endParaRPr lang="en-US" sz="2800" dirty="0" smtClean="0"/>
          </a:p>
          <a:p>
            <a:pPr algn="l">
              <a:lnSpc>
                <a:spcPct val="90000"/>
              </a:lnSpc>
            </a:pPr>
            <a:r>
              <a:rPr lang="en-US" sz="2800" dirty="0"/>
              <a:t>a</a:t>
            </a:r>
            <a:r>
              <a:rPr lang="en-US" sz="2800" dirty="0" smtClean="0"/>
              <a:t>nd the conditions for player 2 are analogous.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4010D8-8D5D-4120-B663-DB9D59965C99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32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ChangeArrowheads="1"/>
          </p:cNvSpPr>
          <p:nvPr/>
        </p:nvSpPr>
        <p:spPr bwMode="auto">
          <a:xfrm>
            <a:off x="381000" y="498475"/>
            <a:ext cx="8382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dirty="0"/>
              <a:t>To find the </a:t>
            </a:r>
            <a:r>
              <a:rPr lang="en-US" sz="2800" dirty="0" smtClean="0"/>
              <a:t>symmetric </a:t>
            </a:r>
            <a:r>
              <a:rPr lang="en-US" sz="2800" dirty="0"/>
              <a:t>correlated </a:t>
            </a:r>
            <a:r>
              <a:rPr lang="en-US" sz="2800" dirty="0" smtClean="0"/>
              <a:t>equilibrium which maximizes the sum of payoffs, </a:t>
            </a:r>
            <a:r>
              <a:rPr lang="en-US" sz="2800" dirty="0"/>
              <a:t>we solve the program: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max [u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(D,D)+u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(D,D)]p(DD)+[u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(D,H)+u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(D,H)]p(DH)</a:t>
            </a:r>
          </a:p>
          <a:p>
            <a:pPr algn="l"/>
            <a:r>
              <a:rPr lang="en-US" sz="2800" dirty="0" smtClean="0"/>
              <a:t>    +[u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(H,D</a:t>
            </a:r>
            <a:r>
              <a:rPr lang="en-US" sz="2800" dirty="0"/>
              <a:t>)+</a:t>
            </a:r>
            <a:r>
              <a:rPr lang="en-US" sz="2800" dirty="0" smtClean="0"/>
              <a:t>u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(H,D</a:t>
            </a:r>
            <a:r>
              <a:rPr lang="en-US" sz="2800" dirty="0"/>
              <a:t>)]</a:t>
            </a:r>
            <a:r>
              <a:rPr lang="en-US" sz="2800" dirty="0" smtClean="0"/>
              <a:t>p(HD</a:t>
            </a:r>
            <a:r>
              <a:rPr lang="en-US" sz="2800" dirty="0"/>
              <a:t>)+[</a:t>
            </a:r>
            <a:r>
              <a:rPr lang="en-US" sz="2800" dirty="0" smtClean="0"/>
              <a:t>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(H,H)+u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(H,H</a:t>
            </a:r>
            <a:r>
              <a:rPr lang="en-US" sz="2800" dirty="0"/>
              <a:t>)]</a:t>
            </a:r>
            <a:r>
              <a:rPr lang="en-US" sz="2800" dirty="0" smtClean="0"/>
              <a:t>p(HH)</a:t>
            </a:r>
          </a:p>
          <a:p>
            <a:pPr algn="l"/>
            <a:endParaRPr lang="en-US" sz="2800" dirty="0"/>
          </a:p>
          <a:p>
            <a:pPr algn="l"/>
            <a:r>
              <a:rPr lang="en-US" sz="2800" dirty="0" err="1" smtClean="0"/>
              <a:t>s.t.</a:t>
            </a:r>
            <a:r>
              <a:rPr lang="en-US" sz="2800" dirty="0" smtClean="0"/>
              <a:t> </a:t>
            </a:r>
            <a:r>
              <a:rPr lang="en-US" sz="2800" dirty="0" err="1" smtClean="0"/>
              <a:t>U</a:t>
            </a:r>
            <a:r>
              <a:rPr lang="en-US" sz="2800" baseline="-25000" dirty="0" err="1" smtClean="0"/>
              <a:t>i</a:t>
            </a:r>
            <a:r>
              <a:rPr lang="en-US" sz="2800" dirty="0" smtClean="0"/>
              <a:t>(</a:t>
            </a:r>
            <a:r>
              <a:rPr lang="en-US" sz="2800" dirty="0" err="1" smtClean="0"/>
              <a:t>D|d</a:t>
            </a:r>
            <a:r>
              <a:rPr lang="en-US" sz="2800" dirty="0" smtClean="0"/>
              <a:t>) </a:t>
            </a:r>
            <a:r>
              <a:rPr lang="en-US" sz="2800" u="sng" dirty="0" smtClean="0"/>
              <a:t>&gt;</a:t>
            </a:r>
            <a:r>
              <a:rPr lang="en-US" sz="2800" dirty="0"/>
              <a:t> </a:t>
            </a:r>
            <a:r>
              <a:rPr lang="en-US" sz="2800" dirty="0" err="1" smtClean="0"/>
              <a:t>U</a:t>
            </a:r>
            <a:r>
              <a:rPr lang="en-US" sz="2800" baseline="-25000" dirty="0" err="1" smtClean="0"/>
              <a:t>i</a:t>
            </a:r>
            <a:r>
              <a:rPr lang="en-US" sz="2800" dirty="0" smtClean="0"/>
              <a:t>(</a:t>
            </a:r>
            <a:r>
              <a:rPr lang="en-US" sz="2800" dirty="0" err="1" smtClean="0"/>
              <a:t>H|d</a:t>
            </a:r>
            <a:r>
              <a:rPr lang="en-US" sz="2800" dirty="0" smtClean="0"/>
              <a:t>)</a:t>
            </a:r>
          </a:p>
          <a:p>
            <a:pPr algn="l"/>
            <a:r>
              <a:rPr lang="en-US" sz="2800" dirty="0"/>
              <a:t> </a:t>
            </a:r>
            <a:r>
              <a:rPr lang="en-US" sz="2800" dirty="0" smtClean="0"/>
              <a:t>    </a:t>
            </a:r>
            <a:r>
              <a:rPr lang="en-US" sz="2800" dirty="0" err="1" smtClean="0"/>
              <a:t>U</a:t>
            </a:r>
            <a:r>
              <a:rPr lang="en-US" sz="2800" baseline="-25000" dirty="0" err="1" smtClean="0"/>
              <a:t>i</a:t>
            </a:r>
            <a:r>
              <a:rPr lang="en-US" sz="2800" dirty="0" smtClean="0"/>
              <a:t>(</a:t>
            </a:r>
            <a:r>
              <a:rPr lang="en-US" sz="2800" dirty="0" err="1" smtClean="0"/>
              <a:t>D|h</a:t>
            </a:r>
            <a:r>
              <a:rPr lang="en-US" sz="2800" dirty="0" smtClean="0"/>
              <a:t>) </a:t>
            </a:r>
            <a:r>
              <a:rPr lang="en-US" sz="2800" u="sng" dirty="0"/>
              <a:t>&gt;</a:t>
            </a:r>
            <a:r>
              <a:rPr lang="en-US" sz="2800" dirty="0"/>
              <a:t> </a:t>
            </a:r>
            <a:r>
              <a:rPr lang="en-US" sz="2800" dirty="0" err="1" smtClean="0"/>
              <a:t>U</a:t>
            </a:r>
            <a:r>
              <a:rPr lang="en-US" sz="2800" baseline="-25000" dirty="0" err="1" smtClean="0"/>
              <a:t>i</a:t>
            </a:r>
            <a:r>
              <a:rPr lang="en-US" sz="2800" dirty="0" smtClean="0"/>
              <a:t>(</a:t>
            </a:r>
            <a:r>
              <a:rPr lang="en-US" sz="2800" dirty="0" err="1" smtClean="0"/>
              <a:t>H|h</a:t>
            </a:r>
            <a:r>
              <a:rPr lang="en-US" sz="2800" dirty="0" smtClean="0"/>
              <a:t>)</a:t>
            </a:r>
          </a:p>
          <a:p>
            <a:pPr algn="l"/>
            <a:r>
              <a:rPr lang="en-US" sz="2800" dirty="0"/>
              <a:t> </a:t>
            </a:r>
            <a:r>
              <a:rPr lang="en-US" sz="2800" dirty="0" smtClean="0"/>
              <a:t>    p(DH</a:t>
            </a:r>
            <a:r>
              <a:rPr lang="en-US" sz="2800" dirty="0"/>
              <a:t>) = p(HD</a:t>
            </a:r>
            <a:r>
              <a:rPr lang="en-US" sz="2800" dirty="0" smtClean="0"/>
              <a:t>)</a:t>
            </a:r>
          </a:p>
          <a:p>
            <a:pPr algn="l"/>
            <a:endParaRPr lang="en-US" sz="2800" dirty="0"/>
          </a:p>
          <a:p>
            <a:pPr algn="l"/>
            <a:r>
              <a:rPr lang="en-US" sz="2800" dirty="0" smtClean="0"/>
              <a:t>for both players </a:t>
            </a:r>
            <a:r>
              <a:rPr lang="en-US" sz="2800" dirty="0" err="1" smtClean="0"/>
              <a:t>i</a:t>
            </a:r>
            <a:r>
              <a:rPr lang="en-US" sz="2800" dirty="0" smtClean="0"/>
              <a:t> = 1, 2.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4010D8-8D5D-4120-B663-DB9D59965C99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93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4010D8-8D5D-4120-B663-DB9D59965C99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81000" y="498475"/>
            <a:ext cx="8534400" cy="552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800" dirty="0" smtClean="0"/>
              <a:t>Substituting in the payoffs, and using symmetry, we obtain:</a:t>
            </a:r>
          </a:p>
          <a:p>
            <a:pPr algn="l">
              <a:lnSpc>
                <a:spcPct val="90000"/>
              </a:lnSpc>
            </a:pPr>
            <a:endParaRPr lang="en-US" sz="2800" dirty="0" smtClean="0"/>
          </a:p>
          <a:p>
            <a:pPr algn="l">
              <a:lnSpc>
                <a:spcPct val="90000"/>
              </a:lnSpc>
            </a:pPr>
            <a:r>
              <a:rPr lang="en-US" sz="2800" dirty="0"/>
              <a:t>U</a:t>
            </a:r>
            <a:r>
              <a:rPr lang="en-US" sz="2800" baseline="-25000" dirty="0"/>
              <a:t>1</a:t>
            </a:r>
            <a:r>
              <a:rPr lang="en-US" sz="2800" dirty="0" smtClean="0"/>
              <a:t>(</a:t>
            </a:r>
            <a:r>
              <a:rPr lang="en-US" sz="2800" dirty="0" err="1" smtClean="0"/>
              <a:t>D|d</a:t>
            </a:r>
            <a:r>
              <a:rPr lang="en-US" sz="2800" dirty="0" smtClean="0"/>
              <a:t>) = -2p(</a:t>
            </a:r>
            <a:r>
              <a:rPr lang="en-US" sz="2800" dirty="0" err="1" smtClean="0"/>
              <a:t>DH|d</a:t>
            </a:r>
            <a:r>
              <a:rPr lang="en-US" sz="2800" dirty="0" smtClean="0"/>
              <a:t>) </a:t>
            </a:r>
            <a:r>
              <a:rPr lang="en-US" sz="2800" u="sng" dirty="0" smtClean="0"/>
              <a:t>&gt;</a:t>
            </a:r>
            <a:r>
              <a:rPr lang="en-US" sz="2800" dirty="0" smtClean="0"/>
              <a:t> 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</a:t>
            </a:r>
            <a:r>
              <a:rPr lang="en-US" sz="2800" dirty="0" err="1" smtClean="0"/>
              <a:t>H|d</a:t>
            </a:r>
            <a:r>
              <a:rPr lang="en-US" sz="2800" dirty="0" smtClean="0"/>
              <a:t>) = p(</a:t>
            </a:r>
            <a:r>
              <a:rPr lang="en-US" sz="2800" dirty="0" err="1" smtClean="0"/>
              <a:t>DD|d</a:t>
            </a:r>
            <a:r>
              <a:rPr lang="en-US" sz="2800" dirty="0" smtClean="0"/>
              <a:t>) - 3p(</a:t>
            </a:r>
            <a:r>
              <a:rPr lang="en-US" sz="2800" dirty="0" err="1" smtClean="0"/>
              <a:t>DH|d</a:t>
            </a:r>
            <a:r>
              <a:rPr lang="en-US" sz="2800" dirty="0" smtClean="0"/>
              <a:t>)</a:t>
            </a:r>
          </a:p>
          <a:p>
            <a:pPr algn="l">
              <a:lnSpc>
                <a:spcPct val="90000"/>
              </a:lnSpc>
            </a:pPr>
            <a:endParaRPr lang="en-US" sz="2800" dirty="0" smtClean="0"/>
          </a:p>
          <a:p>
            <a:pPr algn="l">
              <a:lnSpc>
                <a:spcPct val="90000"/>
              </a:lnSpc>
            </a:pPr>
            <a:r>
              <a:rPr lang="en-US" sz="2800" dirty="0"/>
              <a:t>U</a:t>
            </a:r>
            <a:r>
              <a:rPr lang="en-US" sz="2800" baseline="-25000" dirty="0"/>
              <a:t>1</a:t>
            </a:r>
            <a:r>
              <a:rPr lang="en-US" sz="2800" dirty="0" smtClean="0"/>
              <a:t>(</a:t>
            </a:r>
            <a:r>
              <a:rPr lang="en-US" sz="2800" dirty="0" err="1" smtClean="0"/>
              <a:t>H|h</a:t>
            </a:r>
            <a:r>
              <a:rPr lang="en-US" sz="2800" dirty="0" smtClean="0"/>
              <a:t>) = p(</a:t>
            </a:r>
            <a:r>
              <a:rPr lang="en-US" sz="2800" dirty="0" err="1" smtClean="0"/>
              <a:t>HD|h</a:t>
            </a:r>
            <a:r>
              <a:rPr lang="en-US" sz="2800" dirty="0" smtClean="0"/>
              <a:t>) - 3p(</a:t>
            </a:r>
            <a:r>
              <a:rPr lang="en-US" sz="2800" dirty="0" err="1" smtClean="0"/>
              <a:t>HH|h</a:t>
            </a:r>
            <a:r>
              <a:rPr lang="en-US" sz="2800" dirty="0" smtClean="0"/>
              <a:t>) </a:t>
            </a:r>
            <a:r>
              <a:rPr lang="en-US" sz="2800" u="sng" dirty="0" smtClean="0"/>
              <a:t>&gt;</a:t>
            </a:r>
            <a:r>
              <a:rPr lang="en-US" sz="2800" dirty="0" smtClean="0"/>
              <a:t> 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</a:t>
            </a:r>
            <a:r>
              <a:rPr lang="en-US" sz="2800" dirty="0" err="1" smtClean="0"/>
              <a:t>D|h</a:t>
            </a:r>
            <a:r>
              <a:rPr lang="en-US" sz="2800" dirty="0" smtClean="0"/>
              <a:t>) = -2p(</a:t>
            </a:r>
            <a:r>
              <a:rPr lang="en-US" sz="2800" dirty="0" err="1" smtClean="0"/>
              <a:t>HH|h</a:t>
            </a:r>
            <a:r>
              <a:rPr lang="en-US" sz="2800" dirty="0" smtClean="0"/>
              <a:t>).</a:t>
            </a:r>
          </a:p>
          <a:p>
            <a:pPr algn="l">
              <a:lnSpc>
                <a:spcPct val="90000"/>
              </a:lnSpc>
            </a:pPr>
            <a:endParaRPr lang="en-US" sz="2800" dirty="0" smtClean="0"/>
          </a:p>
          <a:p>
            <a:pPr algn="l">
              <a:lnSpc>
                <a:spcPct val="90000"/>
              </a:lnSpc>
            </a:pPr>
            <a:endParaRPr lang="en-US" sz="2800" dirty="0" smtClean="0"/>
          </a:p>
          <a:p>
            <a:pPr algn="l">
              <a:lnSpc>
                <a:spcPct val="90000"/>
              </a:lnSpc>
            </a:pPr>
            <a:r>
              <a:rPr lang="en-US" sz="2800" dirty="0" smtClean="0"/>
              <a:t>Expanding the conditional probabilities, and simplifying</a:t>
            </a:r>
          </a:p>
          <a:p>
            <a:pPr algn="l">
              <a:lnSpc>
                <a:spcPct val="90000"/>
              </a:lnSpc>
            </a:pPr>
            <a:endParaRPr lang="en-US" sz="2800" dirty="0" smtClean="0"/>
          </a:p>
          <a:p>
            <a:pPr algn="l">
              <a:lnSpc>
                <a:spcPct val="90000"/>
              </a:lnSpc>
              <a:buFontTx/>
              <a:buChar char="-"/>
            </a:pPr>
            <a:r>
              <a:rPr lang="en-US" sz="2800" dirty="0" smtClean="0"/>
              <a:t>2p(DH) </a:t>
            </a:r>
            <a:r>
              <a:rPr lang="en-US" sz="2800" u="sng" dirty="0" smtClean="0"/>
              <a:t>&gt;</a:t>
            </a:r>
            <a:r>
              <a:rPr lang="en-US" sz="2800" dirty="0" smtClean="0"/>
              <a:t> p(DD) - 3p(DH)</a:t>
            </a:r>
          </a:p>
          <a:p>
            <a:pPr algn="l">
              <a:lnSpc>
                <a:spcPct val="90000"/>
              </a:lnSpc>
              <a:buFontTx/>
              <a:buChar char="-"/>
            </a:pPr>
            <a:endParaRPr lang="en-US" sz="2800" dirty="0" smtClean="0"/>
          </a:p>
          <a:p>
            <a:pPr algn="l">
              <a:lnSpc>
                <a:spcPct val="90000"/>
              </a:lnSpc>
            </a:pPr>
            <a:r>
              <a:rPr lang="en-US" sz="2800" dirty="0" smtClean="0"/>
              <a:t>p(HD) - 3p(HH) </a:t>
            </a:r>
            <a:r>
              <a:rPr lang="en-US" sz="2800" u="sng" dirty="0" smtClean="0"/>
              <a:t>&gt;</a:t>
            </a:r>
            <a:r>
              <a:rPr lang="en-US" sz="2800" dirty="0" smtClean="0"/>
              <a:t> -2p(HH).</a:t>
            </a:r>
          </a:p>
          <a:p>
            <a:pPr algn="l">
              <a:lnSpc>
                <a:spcPct val="90000"/>
              </a:lnSpc>
            </a:pPr>
            <a:endParaRPr lang="en-US" sz="2800" dirty="0" smtClean="0"/>
          </a:p>
          <a:p>
            <a:pPr algn="l">
              <a:lnSpc>
                <a:spcPct val="90000"/>
              </a:lnSpc>
            </a:pPr>
            <a:r>
              <a:rPr lang="en-US" sz="2800" dirty="0" smtClean="0"/>
              <a:t>Note that this is a set of linear inequalities.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1940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81000" y="508299"/>
            <a:ext cx="8382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dirty="0" smtClean="0"/>
              <a:t>We solve for the optimal correlated equilibrium: </a:t>
            </a:r>
            <a:endParaRPr lang="en-US" sz="2800" dirty="0"/>
          </a:p>
          <a:p>
            <a:pPr algn="l"/>
            <a:r>
              <a:rPr lang="en-US" sz="2800" dirty="0" smtClean="0"/>
              <a:t>	max </a:t>
            </a:r>
            <a:r>
              <a:rPr lang="en-US" sz="2800" dirty="0"/>
              <a:t>0p(DD)+2(1-2)p(DH</a:t>
            </a:r>
            <a:r>
              <a:rPr lang="en-US" sz="2800" dirty="0" smtClean="0"/>
              <a:t>) - 6p(HH)</a:t>
            </a:r>
            <a:endParaRPr lang="en-US" sz="2800" dirty="0"/>
          </a:p>
          <a:p>
            <a:pPr algn="l"/>
            <a:r>
              <a:rPr lang="en-US" sz="2800" dirty="0" smtClean="0"/>
              <a:t>	</a:t>
            </a:r>
            <a:r>
              <a:rPr lang="en-US" sz="2800" dirty="0" err="1" smtClean="0"/>
              <a:t>s.t</a:t>
            </a:r>
            <a:r>
              <a:rPr lang="en-US" sz="2800" dirty="0" err="1"/>
              <a:t>.</a:t>
            </a:r>
            <a:r>
              <a:rPr lang="en-US" sz="2800" dirty="0"/>
              <a:t> p(DH) = p(HD</a:t>
            </a:r>
            <a:r>
              <a:rPr lang="en-US" sz="2800" dirty="0" smtClean="0"/>
              <a:t>)	</a:t>
            </a:r>
            <a:endParaRPr lang="en-US" sz="2800" dirty="0"/>
          </a:p>
          <a:p>
            <a:pPr lvl="3" algn="l">
              <a:buFontTx/>
              <a:buChar char="-"/>
            </a:pPr>
            <a:r>
              <a:rPr lang="en-US" sz="2800" dirty="0"/>
              <a:t>2p(DH) </a:t>
            </a:r>
            <a:r>
              <a:rPr lang="en-US" sz="2800" u="sng" dirty="0"/>
              <a:t>&gt;</a:t>
            </a:r>
            <a:r>
              <a:rPr lang="en-US" sz="2800" dirty="0"/>
              <a:t> p(DD) </a:t>
            </a:r>
            <a:r>
              <a:rPr lang="en-US" sz="2800" dirty="0" smtClean="0"/>
              <a:t>-3p(DH</a:t>
            </a:r>
            <a:r>
              <a:rPr lang="en-US" sz="2800" dirty="0"/>
              <a:t>)</a:t>
            </a:r>
          </a:p>
          <a:p>
            <a:pPr lvl="1" algn="l"/>
            <a:r>
              <a:rPr lang="en-US" sz="2800" dirty="0" smtClean="0"/>
              <a:t>	     p(HD</a:t>
            </a:r>
            <a:r>
              <a:rPr lang="en-US" sz="2800" dirty="0"/>
              <a:t>) </a:t>
            </a:r>
            <a:r>
              <a:rPr lang="en-US" sz="2800" dirty="0" smtClean="0"/>
              <a:t>-3p(HH</a:t>
            </a:r>
            <a:r>
              <a:rPr lang="en-US" sz="2800" dirty="0"/>
              <a:t>) </a:t>
            </a:r>
            <a:r>
              <a:rPr lang="en-US" sz="2800" u="sng" dirty="0"/>
              <a:t>&gt;</a:t>
            </a:r>
            <a:r>
              <a:rPr lang="en-US" sz="2800" dirty="0"/>
              <a:t> -2p(HH)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Simplifying, we obtain: p(DH) = </a:t>
            </a:r>
            <a:r>
              <a:rPr lang="en-US" sz="2800" dirty="0"/>
              <a:t>p(HD) </a:t>
            </a:r>
            <a:r>
              <a:rPr lang="en-US" sz="2800" u="sng" dirty="0"/>
              <a:t>&gt;</a:t>
            </a:r>
            <a:r>
              <a:rPr lang="en-US" sz="2800" dirty="0"/>
              <a:t> p(DD) </a:t>
            </a:r>
          </a:p>
          <a:p>
            <a:pPr algn="l"/>
            <a:r>
              <a:rPr lang="en-US" sz="2800" dirty="0"/>
              <a:t>and p(HD) = p(DH) </a:t>
            </a:r>
            <a:r>
              <a:rPr lang="en-US" sz="2800" u="sng" dirty="0"/>
              <a:t>&gt;</a:t>
            </a:r>
            <a:r>
              <a:rPr lang="en-US" sz="2800" dirty="0"/>
              <a:t> p(HH).</a:t>
            </a:r>
          </a:p>
          <a:p>
            <a:pPr algn="l"/>
            <a:endParaRPr lang="en-US" sz="2800" dirty="0"/>
          </a:p>
          <a:p>
            <a:pPr algn="l"/>
            <a:r>
              <a:rPr lang="en-US" sz="2800" dirty="0"/>
              <a:t>T</a:t>
            </a:r>
            <a:r>
              <a:rPr lang="en-US" sz="2800" dirty="0" smtClean="0"/>
              <a:t>he solution is p(HH)=0, p(HD)=p(DH)=p(DD)=1/3.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The expected payoff of both players </a:t>
            </a:r>
            <a:r>
              <a:rPr lang="en-US" sz="2800" dirty="0" err="1" smtClean="0"/>
              <a:t>i</a:t>
            </a:r>
            <a:r>
              <a:rPr lang="en-US" sz="2800" dirty="0" smtClean="0"/>
              <a:t> = 1, 2 is:</a:t>
            </a:r>
          </a:p>
          <a:p>
            <a:pPr algn="l"/>
            <a:r>
              <a:rPr lang="en-US" sz="2800" dirty="0" smtClean="0"/>
              <a:t>	</a:t>
            </a:r>
            <a:r>
              <a:rPr lang="en-US" sz="2800" dirty="0" err="1" smtClean="0"/>
              <a:t>U</a:t>
            </a:r>
            <a:r>
              <a:rPr lang="en-US" sz="2800" baseline="-25000" dirty="0" err="1" smtClean="0"/>
              <a:t>i</a:t>
            </a:r>
            <a:r>
              <a:rPr lang="en-US" sz="2800" dirty="0" smtClean="0"/>
              <a:t>(p) = 0p(DD) + p(HD) - 2p(DH) = -1/3.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4010D8-8D5D-4120-B663-DB9D59965C99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10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81000" y="581025"/>
            <a:ext cx="8534400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3400" indent="-533400" algn="l"/>
            <a:r>
              <a:rPr lang="en-US" sz="2800" dirty="0"/>
              <a:t>In general, randomizing devices can be very complex and </a:t>
            </a:r>
          </a:p>
          <a:p>
            <a:pPr marL="533400" indent="-533400" algn="l"/>
            <a:r>
              <a:rPr lang="en-US" sz="2800" dirty="0"/>
              <a:t>induce any probability distribution.</a:t>
            </a:r>
          </a:p>
          <a:p>
            <a:pPr marL="533400" indent="-533400" algn="l"/>
            <a:endParaRPr lang="en-US" sz="2800" dirty="0"/>
          </a:p>
          <a:p>
            <a:pPr marL="533400" indent="-533400" algn="l"/>
            <a:r>
              <a:rPr lang="en-US" sz="2800" dirty="0"/>
              <a:t>Payoffs and best-response correspondences can be extended </a:t>
            </a:r>
          </a:p>
          <a:p>
            <a:pPr marL="533400" indent="-533400" algn="l"/>
            <a:r>
              <a:rPr lang="en-US" sz="2800" dirty="0" smtClean="0"/>
              <a:t>from </a:t>
            </a:r>
            <a:r>
              <a:rPr lang="en-US" sz="2800" dirty="0"/>
              <a:t>pure strategies to mixed strategies.</a:t>
            </a:r>
          </a:p>
          <a:p>
            <a:pPr marL="533400" indent="-533400" algn="l"/>
            <a:endParaRPr lang="en-US" sz="2800" dirty="0"/>
          </a:p>
          <a:p>
            <a:pPr marL="533400" indent="-533400" algn="l"/>
            <a:r>
              <a:rPr lang="en-US" sz="2800" dirty="0"/>
              <a:t>Solution concepts (Nash Equilibrium, Dominance and </a:t>
            </a:r>
          </a:p>
          <a:p>
            <a:pPr marL="533400" indent="-533400" algn="l"/>
            <a:r>
              <a:rPr lang="en-US" sz="2800" dirty="0" err="1"/>
              <a:t>Rationalizability</a:t>
            </a:r>
            <a:r>
              <a:rPr lang="en-US" sz="2800" dirty="0"/>
              <a:t>) can be extended to mixed strategies.</a:t>
            </a:r>
          </a:p>
          <a:p>
            <a:pPr marL="533400" indent="-533400" algn="l"/>
            <a:endParaRPr lang="en-US" sz="2800" dirty="0"/>
          </a:p>
          <a:p>
            <a:pPr marL="533400" indent="-533400" algn="l"/>
            <a:r>
              <a:rPr lang="en-US" sz="2800" dirty="0"/>
              <a:t>To play a mixed strategy </a:t>
            </a:r>
            <a:r>
              <a:rPr lang="en-US" sz="2800" i="1" dirty="0" err="1">
                <a:latin typeface="Symbol" pitchFamily="18" charset="2"/>
              </a:rPr>
              <a:t>s</a:t>
            </a:r>
            <a:r>
              <a:rPr lang="en-US" sz="2800" i="1" baseline="-25000" dirty="0" err="1"/>
              <a:t>i</a:t>
            </a:r>
            <a:r>
              <a:rPr lang="en-US" sz="2800" dirty="0"/>
              <a:t>, player </a:t>
            </a:r>
            <a:r>
              <a:rPr lang="en-US" sz="2800" dirty="0" err="1"/>
              <a:t>i</a:t>
            </a:r>
            <a:r>
              <a:rPr lang="en-US" sz="2800" dirty="0"/>
              <a:t> must be indifferent </a:t>
            </a:r>
          </a:p>
          <a:p>
            <a:pPr marL="533400" indent="-533400" algn="l"/>
            <a:r>
              <a:rPr lang="en-US" sz="2800" dirty="0"/>
              <a:t>among the possible pure strategies.</a:t>
            </a:r>
          </a:p>
          <a:p>
            <a:pPr marL="533400" indent="-533400" algn="l"/>
            <a:endParaRPr lang="en-US" sz="2800" dirty="0"/>
          </a:p>
          <a:p>
            <a:pPr marL="533400" indent="-533400" algn="l"/>
            <a:r>
              <a:rPr lang="en-US" sz="2800" dirty="0"/>
              <a:t>This </a:t>
            </a:r>
            <a:r>
              <a:rPr lang="en-US" sz="2800" i="1" dirty="0"/>
              <a:t>indifference principle </a:t>
            </a:r>
            <a:r>
              <a:rPr lang="en-US" sz="2800" dirty="0"/>
              <a:t>is crucial to calculate solutions.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193D57-8F97-4370-A33C-5A24C995C71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en-GB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Correlated Equilibrium</a:t>
            </a:r>
          </a:p>
        </p:txBody>
      </p:sp>
      <p:sp>
        <p:nvSpPr>
          <p:cNvPr id="30723" name="Rectangle 12"/>
          <p:cNvSpPr>
            <a:spLocks noChangeArrowheads="1"/>
          </p:cNvSpPr>
          <p:nvPr/>
        </p:nvSpPr>
        <p:spPr bwMode="auto">
          <a:xfrm>
            <a:off x="228600" y="1487488"/>
            <a:ext cx="8610600" cy="330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800" b="1" dirty="0"/>
              <a:t>Definition</a:t>
            </a:r>
            <a:r>
              <a:rPr lang="en-US" sz="2800" dirty="0"/>
              <a:t> </a:t>
            </a:r>
            <a:r>
              <a:rPr lang="en-US" sz="2800" i="1" dirty="0"/>
              <a:t>A correlated equilibrium in a game G=(I, S, u) is a probability distribution p over the set S such that, for any player </a:t>
            </a:r>
            <a:r>
              <a:rPr lang="en-US" sz="2800" i="1" dirty="0" err="1"/>
              <a:t>i</a:t>
            </a:r>
            <a:r>
              <a:rPr lang="en-US" sz="2800" i="1" dirty="0"/>
              <a:t>, </a:t>
            </a:r>
            <a:endParaRPr lang="en-US" sz="2800" i="1" dirty="0" smtClean="0"/>
          </a:p>
          <a:p>
            <a:pPr algn="l">
              <a:lnSpc>
                <a:spcPct val="90000"/>
              </a:lnSpc>
            </a:pPr>
            <a:r>
              <a:rPr lang="en-US" sz="2800" i="1" dirty="0" smtClean="0"/>
              <a:t>and </a:t>
            </a:r>
            <a:r>
              <a:rPr lang="en-US" sz="2800" i="1" dirty="0"/>
              <a:t>all her strategies </a:t>
            </a:r>
            <a:r>
              <a:rPr lang="en-US" sz="2800" i="1" dirty="0" err="1"/>
              <a:t>s</a:t>
            </a:r>
            <a:r>
              <a:rPr lang="en-US" sz="2800" i="1" baseline="-25000" dirty="0" err="1"/>
              <a:t>i</a:t>
            </a:r>
            <a:endParaRPr lang="en-US" sz="2800" i="1" dirty="0"/>
          </a:p>
          <a:p>
            <a:pPr algn="l">
              <a:lnSpc>
                <a:spcPct val="90000"/>
              </a:lnSpc>
            </a:pPr>
            <a:r>
              <a:rPr lang="en-US" sz="3600" dirty="0">
                <a:latin typeface="Symbol" pitchFamily="18" charset="2"/>
              </a:rPr>
              <a:t>	</a:t>
            </a:r>
            <a:r>
              <a:rPr lang="en-US" sz="3600" dirty="0" err="1">
                <a:latin typeface="Symbol" pitchFamily="18" charset="2"/>
              </a:rPr>
              <a:t>S</a:t>
            </a:r>
            <a:r>
              <a:rPr lang="en-US" sz="2800" dirty="0" err="1"/>
              <a:t>s</a:t>
            </a:r>
            <a:r>
              <a:rPr lang="en-US" sz="2800" baseline="-25000" dirty="0" err="1"/>
              <a:t>-i</a:t>
            </a:r>
            <a:r>
              <a:rPr lang="en-US" sz="2800" dirty="0"/>
              <a:t> [</a:t>
            </a:r>
            <a:r>
              <a:rPr lang="en-US" sz="2800" dirty="0" err="1"/>
              <a:t>u</a:t>
            </a:r>
            <a:r>
              <a:rPr lang="en-US" sz="2800" baseline="-25000" dirty="0" err="1"/>
              <a:t>i</a:t>
            </a:r>
            <a:r>
              <a:rPr lang="en-US" sz="2800" baseline="-25000" dirty="0"/>
              <a:t> </a:t>
            </a:r>
            <a:r>
              <a:rPr lang="en-US" sz="2800" dirty="0"/>
              <a:t>(</a:t>
            </a:r>
            <a:r>
              <a:rPr lang="en-US" sz="2800" dirty="0" err="1"/>
              <a:t>s</a:t>
            </a:r>
            <a:r>
              <a:rPr lang="en-US" sz="2800" baseline="-25000" dirty="0" err="1"/>
              <a:t>i</a:t>
            </a:r>
            <a:r>
              <a:rPr lang="en-US" sz="2800" dirty="0"/>
              <a:t>, s</a:t>
            </a:r>
            <a:r>
              <a:rPr lang="en-US" sz="2800" baseline="-25000" dirty="0"/>
              <a:t>-</a:t>
            </a:r>
            <a:r>
              <a:rPr lang="en-US" sz="2800" baseline="-25000" dirty="0" err="1"/>
              <a:t>i</a:t>
            </a:r>
            <a:r>
              <a:rPr lang="en-US" sz="2800" dirty="0"/>
              <a:t>) p(</a:t>
            </a:r>
            <a:r>
              <a:rPr lang="en-US" sz="2800" dirty="0" err="1"/>
              <a:t>s</a:t>
            </a:r>
            <a:r>
              <a:rPr lang="en-US" sz="2800" baseline="-25000" dirty="0" err="1"/>
              <a:t>i</a:t>
            </a:r>
            <a:r>
              <a:rPr lang="en-US" sz="2800" dirty="0"/>
              <a:t>, s</a:t>
            </a:r>
            <a:r>
              <a:rPr lang="en-US" sz="2800" baseline="-25000" dirty="0"/>
              <a:t>-</a:t>
            </a:r>
            <a:r>
              <a:rPr lang="en-US" sz="2800" baseline="-25000" dirty="0" err="1"/>
              <a:t>i</a:t>
            </a:r>
            <a:r>
              <a:rPr lang="en-US" sz="2800" dirty="0"/>
              <a:t>)] </a:t>
            </a:r>
            <a:r>
              <a:rPr lang="en-US" sz="2800" u="sng" dirty="0"/>
              <a:t>&gt;</a:t>
            </a:r>
            <a:r>
              <a:rPr lang="en-US" sz="2800" dirty="0"/>
              <a:t> </a:t>
            </a:r>
            <a:r>
              <a:rPr lang="en-US" sz="3600" dirty="0" err="1">
                <a:latin typeface="Symbol" pitchFamily="18" charset="2"/>
              </a:rPr>
              <a:t>S</a:t>
            </a:r>
            <a:r>
              <a:rPr lang="en-US" sz="2800" dirty="0" err="1"/>
              <a:t>s</a:t>
            </a:r>
            <a:r>
              <a:rPr lang="en-US" sz="2800" baseline="-25000" dirty="0" err="1"/>
              <a:t>-i</a:t>
            </a:r>
            <a:r>
              <a:rPr lang="en-US" sz="2800" dirty="0"/>
              <a:t>  [</a:t>
            </a:r>
            <a:r>
              <a:rPr lang="en-US" sz="2800" dirty="0" err="1"/>
              <a:t>u</a:t>
            </a:r>
            <a:r>
              <a:rPr lang="en-US" sz="2800" baseline="-25000" dirty="0" err="1"/>
              <a:t>i</a:t>
            </a:r>
            <a:r>
              <a:rPr lang="en-US" sz="2800" baseline="-25000" dirty="0"/>
              <a:t> </a:t>
            </a:r>
            <a:r>
              <a:rPr lang="en-US" sz="2800" dirty="0"/>
              <a:t>(</a:t>
            </a:r>
            <a:r>
              <a:rPr lang="en-US" sz="2800" dirty="0" err="1"/>
              <a:t>s’</a:t>
            </a:r>
            <a:r>
              <a:rPr lang="en-US" sz="2800" baseline="-25000" dirty="0" err="1"/>
              <a:t>i</a:t>
            </a:r>
            <a:r>
              <a:rPr lang="en-US" sz="2800" dirty="0"/>
              <a:t>, s</a:t>
            </a:r>
            <a:r>
              <a:rPr lang="en-US" sz="2800" baseline="-25000" dirty="0"/>
              <a:t>-</a:t>
            </a:r>
            <a:r>
              <a:rPr lang="en-US" sz="2800" baseline="-25000" dirty="0" err="1"/>
              <a:t>i</a:t>
            </a:r>
            <a:r>
              <a:rPr lang="en-US" sz="2800" dirty="0"/>
              <a:t>) p(</a:t>
            </a:r>
            <a:r>
              <a:rPr lang="en-US" sz="2800" dirty="0" err="1"/>
              <a:t>s’</a:t>
            </a:r>
            <a:r>
              <a:rPr lang="en-US" sz="2800" baseline="-25000" dirty="0" err="1"/>
              <a:t>i</a:t>
            </a:r>
            <a:r>
              <a:rPr lang="en-US" sz="2800" dirty="0"/>
              <a:t>, s</a:t>
            </a:r>
            <a:r>
              <a:rPr lang="en-US" sz="2800" baseline="-25000" dirty="0"/>
              <a:t>-</a:t>
            </a:r>
            <a:r>
              <a:rPr lang="en-US" sz="2800" baseline="-25000" dirty="0" err="1"/>
              <a:t>i</a:t>
            </a:r>
            <a:r>
              <a:rPr lang="en-US" sz="2800" dirty="0"/>
              <a:t>)], </a:t>
            </a:r>
          </a:p>
          <a:p>
            <a:pPr algn="l">
              <a:lnSpc>
                <a:spcPct val="90000"/>
              </a:lnSpc>
            </a:pPr>
            <a:r>
              <a:rPr lang="en-US" sz="2800" i="1" dirty="0"/>
              <a:t>for all </a:t>
            </a:r>
            <a:r>
              <a:rPr lang="en-US" sz="2800" i="1" dirty="0" err="1" smtClean="0"/>
              <a:t>s’</a:t>
            </a:r>
            <a:r>
              <a:rPr lang="en-US" sz="2800" i="1" baseline="-25000" dirty="0" err="1" smtClean="0"/>
              <a:t>i</a:t>
            </a:r>
            <a:r>
              <a:rPr lang="en-US" sz="2800" i="1" dirty="0" smtClean="0"/>
              <a:t>.</a:t>
            </a:r>
            <a:endParaRPr lang="en-US" sz="2800" b="1" dirty="0" smtClean="0"/>
          </a:p>
          <a:p>
            <a:pPr algn="l">
              <a:lnSpc>
                <a:spcPct val="90000"/>
              </a:lnSpc>
            </a:pPr>
            <a:endParaRPr lang="en-US" sz="2800" b="1" dirty="0" smtClean="0"/>
          </a:p>
          <a:p>
            <a:pPr algn="l">
              <a:lnSpc>
                <a:spcPct val="90000"/>
              </a:lnSpc>
            </a:pPr>
            <a:r>
              <a:rPr lang="en-US" sz="2800" b="1" dirty="0" smtClean="0"/>
              <a:t>Proposition </a:t>
            </a:r>
            <a:r>
              <a:rPr lang="en-US" sz="2800" i="1" dirty="0"/>
              <a:t>Any correlated equilibrium is also a mixed strategy Nash Equilibrium.</a:t>
            </a:r>
            <a:r>
              <a:rPr lang="en-US" sz="2800" b="1" dirty="0"/>
              <a:t> </a:t>
            </a:r>
            <a:endParaRPr lang="en-US" sz="2800" i="1" baseline="-25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4010D8-8D5D-4120-B663-DB9D59965C99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Summary of the Lecture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722438"/>
            <a:ext cx="8686800" cy="4525962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/>
              <a:t>Mixed Strategies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/>
              <a:t>Nash Equilibrium and </a:t>
            </a:r>
            <a:r>
              <a:rPr lang="en-US" sz="2800" kern="0" dirty="0" err="1"/>
              <a:t>Rationalizability</a:t>
            </a:r>
            <a:endParaRPr lang="en-US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/>
              <a:t>Correlated Equilibrium</a:t>
            </a:r>
            <a:endParaRPr lang="en-US" sz="24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4010D8-8D5D-4120-B663-DB9D59965C99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Preview Next Lecture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722438"/>
            <a:ext cx="8686800" cy="4525962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/>
              <a:t>Bayesian Games and Nash Equilibrium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/>
              <a:t>Bayesian Games and Information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 err="1" smtClean="0"/>
              <a:t>Cournot</a:t>
            </a:r>
            <a:r>
              <a:rPr lang="en-US" sz="2800" kern="0" dirty="0" smtClean="0"/>
              <a:t> </a:t>
            </a:r>
            <a:r>
              <a:rPr lang="en-US" sz="2800" kern="0"/>
              <a:t>Duopoly </a:t>
            </a:r>
            <a:r>
              <a:rPr lang="en-US" sz="2800" kern="0"/>
              <a:t>with Private Information</a:t>
            </a:r>
            <a:endParaRPr lang="en-US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 smtClean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 smtClean="0"/>
              <a:t>Public </a:t>
            </a:r>
            <a:r>
              <a:rPr lang="en-US" sz="2800" kern="0" dirty="0"/>
              <a:t>Good Provision </a:t>
            </a:r>
            <a:r>
              <a:rPr lang="en-US" sz="2800" kern="0" dirty="0" smtClean="0"/>
              <a:t>with </a:t>
            </a:r>
            <a:r>
              <a:rPr lang="en-US" sz="2800" kern="0" dirty="0"/>
              <a:t>Private Information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4010D8-8D5D-4120-B663-DB9D59965C99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/>
              </a:rPr>
              <a:t>Example: Matching Pennies</a:t>
            </a:r>
            <a:endParaRPr lang="en-US" b="0" smtClean="0">
              <a:effectLst/>
            </a:endParaRPr>
          </a:p>
        </p:txBody>
      </p:sp>
      <p:sp>
        <p:nvSpPr>
          <p:cNvPr id="107524" name="Rectangle 4"/>
          <p:cNvSpPr>
            <a:spLocks noChangeArrowheads="1"/>
          </p:cNvSpPr>
          <p:nvPr/>
        </p:nvSpPr>
        <p:spPr bwMode="auto">
          <a:xfrm>
            <a:off x="1371600" y="2286000"/>
            <a:ext cx="3657600" cy="2408238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2800">
              <a:latin typeface="+mn-lt"/>
            </a:endParaRPr>
          </a:p>
        </p:txBody>
      </p:sp>
      <p:sp>
        <p:nvSpPr>
          <p:cNvPr id="107525" name="Line 5"/>
          <p:cNvSpPr>
            <a:spLocks noChangeShapeType="1"/>
          </p:cNvSpPr>
          <p:nvPr/>
        </p:nvSpPr>
        <p:spPr bwMode="auto">
          <a:xfrm>
            <a:off x="3200400" y="2286000"/>
            <a:ext cx="0" cy="2332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sz="4400">
              <a:latin typeface="+mn-lt"/>
            </a:endParaRPr>
          </a:p>
        </p:txBody>
      </p:sp>
      <p:sp>
        <p:nvSpPr>
          <p:cNvPr id="107526" name="Line 6"/>
          <p:cNvSpPr>
            <a:spLocks noChangeShapeType="1"/>
          </p:cNvSpPr>
          <p:nvPr/>
        </p:nvSpPr>
        <p:spPr bwMode="auto">
          <a:xfrm flipV="1">
            <a:off x="1371600" y="3505200"/>
            <a:ext cx="3657600" cy="30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sz="4400">
              <a:latin typeface="+mn-lt"/>
            </a:endParaRPr>
          </a:p>
        </p:txBody>
      </p:sp>
      <p:sp>
        <p:nvSpPr>
          <p:cNvPr id="107527" name="Text Box 7"/>
          <p:cNvSpPr txBox="1">
            <a:spLocks noChangeArrowheads="1"/>
          </p:cNvSpPr>
          <p:nvPr/>
        </p:nvSpPr>
        <p:spPr bwMode="auto">
          <a:xfrm>
            <a:off x="1295400" y="1676400"/>
            <a:ext cx="3048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i="1" dirty="0">
                <a:latin typeface="+mn-lt"/>
              </a:rPr>
              <a:t>Head		Tail</a:t>
            </a:r>
            <a:endParaRPr lang="en-US" dirty="0">
              <a:latin typeface="+mn-lt"/>
            </a:endParaRPr>
          </a:p>
        </p:txBody>
      </p:sp>
      <p:sp>
        <p:nvSpPr>
          <p:cNvPr id="107528" name="Text Box 8"/>
          <p:cNvSpPr txBox="1">
            <a:spLocks noChangeArrowheads="1"/>
          </p:cNvSpPr>
          <p:nvPr/>
        </p:nvSpPr>
        <p:spPr bwMode="auto">
          <a:xfrm>
            <a:off x="228600" y="2209800"/>
            <a:ext cx="10668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800" i="1" dirty="0">
                <a:latin typeface="+mn-lt"/>
              </a:rPr>
              <a:t> </a:t>
            </a:r>
            <a:r>
              <a:rPr lang="en-US" i="1" dirty="0">
                <a:latin typeface="+mn-lt"/>
              </a:rPr>
              <a:t>Head	</a:t>
            </a:r>
          </a:p>
          <a:p>
            <a:pPr algn="l">
              <a:defRPr/>
            </a:pPr>
            <a:endParaRPr lang="en-US" i="1" dirty="0">
              <a:latin typeface="+mn-lt"/>
            </a:endParaRPr>
          </a:p>
          <a:p>
            <a:pPr algn="l">
              <a:defRPr/>
            </a:pPr>
            <a:r>
              <a:rPr lang="en-US" i="1" dirty="0">
                <a:latin typeface="+mn-lt"/>
              </a:rPr>
              <a:t>   Tail</a:t>
            </a:r>
            <a:endParaRPr lang="en-US" dirty="0">
              <a:latin typeface="+mn-lt"/>
            </a:endParaRPr>
          </a:p>
        </p:txBody>
      </p:sp>
      <p:sp>
        <p:nvSpPr>
          <p:cNvPr id="107529" name="Text Box 9"/>
          <p:cNvSpPr txBox="1">
            <a:spLocks noChangeArrowheads="1"/>
          </p:cNvSpPr>
          <p:nvPr/>
        </p:nvSpPr>
        <p:spPr bwMode="auto">
          <a:xfrm>
            <a:off x="1905000" y="3306763"/>
            <a:ext cx="1841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endParaRPr lang="en-US" sz="4400">
              <a:latin typeface="+mn-lt"/>
            </a:endParaRPr>
          </a:p>
        </p:txBody>
      </p:sp>
      <p:sp>
        <p:nvSpPr>
          <p:cNvPr id="107530" name="Text Box 10"/>
          <p:cNvSpPr txBox="1">
            <a:spLocks noChangeArrowheads="1"/>
          </p:cNvSpPr>
          <p:nvPr/>
        </p:nvSpPr>
        <p:spPr bwMode="auto">
          <a:xfrm>
            <a:off x="1524000" y="2438400"/>
            <a:ext cx="11541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400" dirty="0">
                <a:latin typeface="+mn-lt"/>
              </a:rPr>
              <a:t>-1, </a:t>
            </a:r>
            <a:r>
              <a:rPr lang="en-US" sz="4400" u="sng" dirty="0">
                <a:latin typeface="+mn-lt"/>
              </a:rPr>
              <a:t>1</a:t>
            </a:r>
          </a:p>
        </p:txBody>
      </p:sp>
      <p:sp>
        <p:nvSpPr>
          <p:cNvPr id="107531" name="Text Box 11"/>
          <p:cNvSpPr txBox="1">
            <a:spLocks noChangeArrowheads="1"/>
          </p:cNvSpPr>
          <p:nvPr/>
        </p:nvSpPr>
        <p:spPr bwMode="auto">
          <a:xfrm>
            <a:off x="1600200" y="3657600"/>
            <a:ext cx="11541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400" u="sng">
                <a:latin typeface="+mn-lt"/>
              </a:rPr>
              <a:t>1</a:t>
            </a:r>
            <a:r>
              <a:rPr lang="en-US" sz="4400">
                <a:latin typeface="+mn-lt"/>
              </a:rPr>
              <a:t>, -1</a:t>
            </a:r>
          </a:p>
        </p:txBody>
      </p:sp>
      <p:sp>
        <p:nvSpPr>
          <p:cNvPr id="107532" name="Text Box 12"/>
          <p:cNvSpPr txBox="1">
            <a:spLocks noChangeArrowheads="1"/>
          </p:cNvSpPr>
          <p:nvPr/>
        </p:nvSpPr>
        <p:spPr bwMode="auto">
          <a:xfrm>
            <a:off x="304800" y="5305425"/>
            <a:ext cx="865028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2800" dirty="0">
                <a:latin typeface="+mn-lt"/>
              </a:rPr>
              <a:t>A reasonable solution is that both players </a:t>
            </a:r>
            <a:r>
              <a:rPr lang="en-US" sz="2800" i="1" dirty="0">
                <a:latin typeface="+mn-lt"/>
              </a:rPr>
              <a:t>randomize</a:t>
            </a:r>
            <a:r>
              <a:rPr lang="en-US" sz="2800" dirty="0">
                <a:latin typeface="+mn-lt"/>
              </a:rPr>
              <a:t> between </a:t>
            </a:r>
          </a:p>
          <a:p>
            <a:pPr algn="l">
              <a:defRPr/>
            </a:pPr>
            <a:r>
              <a:rPr lang="en-US" sz="2800" dirty="0">
                <a:latin typeface="+mn-lt"/>
              </a:rPr>
              <a:t>H and T with equal probability.  The game results in a tie.</a:t>
            </a:r>
          </a:p>
        </p:txBody>
      </p:sp>
      <p:sp>
        <p:nvSpPr>
          <p:cNvPr id="107533" name="Text Box 13"/>
          <p:cNvSpPr txBox="1">
            <a:spLocks noChangeArrowheads="1"/>
          </p:cNvSpPr>
          <p:nvPr/>
        </p:nvSpPr>
        <p:spPr bwMode="auto">
          <a:xfrm>
            <a:off x="3429000" y="3657600"/>
            <a:ext cx="11541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400">
                <a:latin typeface="+mn-lt"/>
              </a:rPr>
              <a:t>-1, </a:t>
            </a:r>
            <a:r>
              <a:rPr lang="en-US" sz="4400" u="sng">
                <a:latin typeface="+mn-lt"/>
              </a:rPr>
              <a:t>1</a:t>
            </a:r>
          </a:p>
        </p:txBody>
      </p:sp>
      <p:sp>
        <p:nvSpPr>
          <p:cNvPr id="107534" name="Text Box 14"/>
          <p:cNvSpPr txBox="1">
            <a:spLocks noChangeArrowheads="1"/>
          </p:cNvSpPr>
          <p:nvPr/>
        </p:nvSpPr>
        <p:spPr bwMode="auto">
          <a:xfrm>
            <a:off x="3429000" y="2438400"/>
            <a:ext cx="11541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400" u="sng">
                <a:latin typeface="+mn-lt"/>
              </a:rPr>
              <a:t>1</a:t>
            </a:r>
            <a:r>
              <a:rPr lang="en-US" sz="4400">
                <a:latin typeface="+mn-lt"/>
              </a:rPr>
              <a:t>, -1</a:t>
            </a:r>
          </a:p>
        </p:txBody>
      </p:sp>
      <p:sp>
        <p:nvSpPr>
          <p:cNvPr id="107535" name="Text Box 15"/>
          <p:cNvSpPr txBox="1">
            <a:spLocks noChangeArrowheads="1"/>
          </p:cNvSpPr>
          <p:nvPr/>
        </p:nvSpPr>
        <p:spPr bwMode="auto">
          <a:xfrm>
            <a:off x="5468938" y="2438400"/>
            <a:ext cx="31416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2800" dirty="0">
                <a:latin typeface="+mn-lt"/>
              </a:rPr>
              <a:t>There is no sure way </a:t>
            </a:r>
          </a:p>
          <a:p>
            <a:pPr algn="l">
              <a:defRPr/>
            </a:pPr>
            <a:r>
              <a:rPr lang="en-US" sz="2800" dirty="0">
                <a:latin typeface="+mn-lt"/>
              </a:rPr>
              <a:t>to win for either of </a:t>
            </a:r>
          </a:p>
          <a:p>
            <a:pPr algn="l">
              <a:defRPr/>
            </a:pPr>
            <a:r>
              <a:rPr lang="en-US" sz="2800" dirty="0">
                <a:latin typeface="+mn-lt"/>
              </a:rPr>
              <a:t>the players.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2D6EC0-5C8C-4AFF-924E-C99B8350DD9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438"/>
            <a:ext cx="8305800" cy="5821362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effectLst/>
              </a:rPr>
              <a:t>Let p, 0</a:t>
            </a:r>
            <a:r>
              <a:rPr lang="en-US" sz="2800" u="sng" dirty="0" smtClean="0">
                <a:effectLst/>
              </a:rPr>
              <a:t>&lt;</a:t>
            </a:r>
            <a:r>
              <a:rPr lang="en-US" sz="2800" dirty="0" smtClean="0">
                <a:effectLst/>
              </a:rPr>
              <a:t>p</a:t>
            </a:r>
            <a:r>
              <a:rPr lang="en-US" sz="2800" u="sng" dirty="0" smtClean="0">
                <a:effectLst/>
              </a:rPr>
              <a:t>&lt;</a:t>
            </a:r>
            <a:r>
              <a:rPr lang="en-US" sz="2800" dirty="0" smtClean="0">
                <a:effectLst/>
              </a:rPr>
              <a:t>1, be player 1’s probability to play H, and q, 0</a:t>
            </a:r>
            <a:r>
              <a:rPr lang="en-US" sz="2800" u="sng" dirty="0" smtClean="0">
                <a:effectLst/>
              </a:rPr>
              <a:t>&lt;</a:t>
            </a:r>
            <a:r>
              <a:rPr lang="en-US" sz="2800" dirty="0" smtClean="0">
                <a:effectLst/>
              </a:rPr>
              <a:t>q</a:t>
            </a:r>
            <a:r>
              <a:rPr lang="en-US" sz="2800" u="sng" dirty="0" smtClean="0">
                <a:effectLst/>
              </a:rPr>
              <a:t>&lt;</a:t>
            </a:r>
            <a:r>
              <a:rPr lang="en-US" sz="2800" dirty="0" smtClean="0">
                <a:effectLst/>
              </a:rPr>
              <a:t>1, be player 2’s probability to play H.</a:t>
            </a:r>
          </a:p>
          <a:p>
            <a:pPr eaLnBrk="1" hangingPunct="1">
              <a:defRPr/>
            </a:pPr>
            <a:r>
              <a:rPr lang="en-US" sz="2800" dirty="0" smtClean="0">
                <a:effectLst/>
              </a:rPr>
              <a:t>Player 1’s expected payoff for playing H is: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				U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/>
              <a:t> = </a:t>
            </a:r>
            <a:r>
              <a:rPr lang="en-US" sz="2800" dirty="0" smtClean="0">
                <a:effectLst/>
              </a:rPr>
              <a:t>-1 </a:t>
            </a:r>
            <a:r>
              <a:rPr lang="en-US" sz="2800" baseline="30000" dirty="0" smtClean="0">
                <a:effectLst/>
              </a:rPr>
              <a:t>. </a:t>
            </a:r>
            <a:r>
              <a:rPr lang="en-US" sz="2800" dirty="0" smtClean="0">
                <a:effectLst/>
              </a:rPr>
              <a:t>q + 1 </a:t>
            </a:r>
            <a:r>
              <a:rPr lang="en-US" sz="2800" baseline="30000" dirty="0" smtClean="0">
                <a:effectLst/>
              </a:rPr>
              <a:t>. </a:t>
            </a:r>
            <a:r>
              <a:rPr lang="en-US" sz="2800" dirty="0" smtClean="0">
                <a:effectLst/>
              </a:rPr>
              <a:t>(1-q).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	Player 1’s payoff for T is U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/>
              <a:t> =</a:t>
            </a:r>
            <a:r>
              <a:rPr lang="en-US" sz="2800" dirty="0" smtClean="0">
                <a:effectLst/>
              </a:rPr>
              <a:t> 1 </a:t>
            </a:r>
            <a:r>
              <a:rPr lang="en-US" sz="2800" baseline="30000" dirty="0" smtClean="0">
                <a:effectLst/>
              </a:rPr>
              <a:t>. </a:t>
            </a:r>
            <a:r>
              <a:rPr lang="en-US" sz="2800" dirty="0" smtClean="0">
                <a:effectLst/>
              </a:rPr>
              <a:t>q - 1 </a:t>
            </a:r>
            <a:r>
              <a:rPr lang="en-US" sz="2800" baseline="30000" dirty="0" smtClean="0">
                <a:effectLst/>
              </a:rPr>
              <a:t>. </a:t>
            </a:r>
            <a:r>
              <a:rPr lang="en-US" sz="2800" dirty="0" smtClean="0">
                <a:effectLst/>
              </a:rPr>
              <a:t>(1-q).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</p:txBody>
      </p:sp>
      <p:sp>
        <p:nvSpPr>
          <p:cNvPr id="8195" name="Line 5"/>
          <p:cNvSpPr>
            <a:spLocks noChangeShapeType="1"/>
          </p:cNvSpPr>
          <p:nvPr/>
        </p:nvSpPr>
        <p:spPr bwMode="auto">
          <a:xfrm flipV="1">
            <a:off x="730250" y="3182938"/>
            <a:ext cx="1588" cy="34464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8196" name="Line 6"/>
          <p:cNvSpPr>
            <a:spLocks noChangeShapeType="1"/>
          </p:cNvSpPr>
          <p:nvPr/>
        </p:nvSpPr>
        <p:spPr bwMode="auto">
          <a:xfrm>
            <a:off x="501650" y="5105400"/>
            <a:ext cx="3733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8197" name="Line 7"/>
          <p:cNvSpPr>
            <a:spLocks noChangeShapeType="1"/>
          </p:cNvSpPr>
          <p:nvPr/>
        </p:nvSpPr>
        <p:spPr bwMode="auto">
          <a:xfrm>
            <a:off x="730250" y="3792538"/>
            <a:ext cx="2743200" cy="2644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198" name="Line 8"/>
          <p:cNvSpPr>
            <a:spLocks noChangeShapeType="1"/>
          </p:cNvSpPr>
          <p:nvPr/>
        </p:nvSpPr>
        <p:spPr bwMode="auto">
          <a:xfrm flipV="1">
            <a:off x="730250" y="3792538"/>
            <a:ext cx="2743200" cy="2644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199" name="Text Box 9"/>
          <p:cNvSpPr txBox="1">
            <a:spLocks noChangeArrowheads="1"/>
          </p:cNvSpPr>
          <p:nvPr/>
        </p:nvSpPr>
        <p:spPr bwMode="auto">
          <a:xfrm>
            <a:off x="3168650" y="4495800"/>
            <a:ext cx="1182688" cy="5794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      q</a:t>
            </a:r>
          </a:p>
        </p:txBody>
      </p:sp>
      <p:sp>
        <p:nvSpPr>
          <p:cNvPr id="8200" name="Text Box 10"/>
          <p:cNvSpPr txBox="1">
            <a:spLocks noChangeArrowheads="1"/>
          </p:cNvSpPr>
          <p:nvPr/>
        </p:nvSpPr>
        <p:spPr bwMode="auto">
          <a:xfrm>
            <a:off x="355600" y="4572000"/>
            <a:ext cx="374650" cy="5794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8201" name="Text Box 11"/>
          <p:cNvSpPr txBox="1">
            <a:spLocks noChangeArrowheads="1"/>
          </p:cNvSpPr>
          <p:nvPr/>
        </p:nvSpPr>
        <p:spPr bwMode="auto">
          <a:xfrm>
            <a:off x="349250" y="3487738"/>
            <a:ext cx="374650" cy="5794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8202" name="Text Box 12"/>
          <p:cNvSpPr txBox="1">
            <a:spLocks noChangeArrowheads="1"/>
          </p:cNvSpPr>
          <p:nvPr/>
        </p:nvSpPr>
        <p:spPr bwMode="auto">
          <a:xfrm>
            <a:off x="228600" y="6126163"/>
            <a:ext cx="501650" cy="5794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-1</a:t>
            </a:r>
          </a:p>
        </p:txBody>
      </p:sp>
      <p:sp>
        <p:nvSpPr>
          <p:cNvPr id="8203" name="Line 13"/>
          <p:cNvSpPr>
            <a:spLocks noChangeShapeType="1"/>
          </p:cNvSpPr>
          <p:nvPr/>
        </p:nvSpPr>
        <p:spPr bwMode="auto">
          <a:xfrm flipV="1">
            <a:off x="3473450" y="3716338"/>
            <a:ext cx="1588" cy="275590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04" name="Text Box 14"/>
          <p:cNvSpPr txBox="1">
            <a:spLocks noChangeArrowheads="1"/>
          </p:cNvSpPr>
          <p:nvPr/>
        </p:nvSpPr>
        <p:spPr bwMode="auto">
          <a:xfrm>
            <a:off x="1026931" y="3733800"/>
            <a:ext cx="497252" cy="5847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8205" name="Text Box 15"/>
          <p:cNvSpPr txBox="1">
            <a:spLocks noChangeArrowheads="1"/>
          </p:cNvSpPr>
          <p:nvPr/>
        </p:nvSpPr>
        <p:spPr bwMode="auto">
          <a:xfrm>
            <a:off x="1063738" y="5211763"/>
            <a:ext cx="436337" cy="5847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8206" name="Text Box 16"/>
          <p:cNvSpPr txBox="1">
            <a:spLocks noChangeArrowheads="1"/>
          </p:cNvSpPr>
          <p:nvPr/>
        </p:nvSpPr>
        <p:spPr bwMode="auto">
          <a:xfrm>
            <a:off x="641350" y="2984500"/>
            <a:ext cx="706438" cy="5794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 U</a:t>
            </a:r>
            <a:r>
              <a:rPr lang="en-US" baseline="-25000">
                <a:latin typeface="Symbol" pitchFamily="18" charset="2"/>
              </a:rPr>
              <a:t>1</a:t>
            </a:r>
          </a:p>
        </p:txBody>
      </p:sp>
      <p:sp>
        <p:nvSpPr>
          <p:cNvPr id="8207" name="Text Box 17"/>
          <p:cNvSpPr txBox="1">
            <a:spLocks noChangeArrowheads="1"/>
          </p:cNvSpPr>
          <p:nvPr/>
        </p:nvSpPr>
        <p:spPr bwMode="auto">
          <a:xfrm>
            <a:off x="4495800" y="3313113"/>
            <a:ext cx="4606925" cy="273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When player 2 mixes between </a:t>
            </a:r>
          </a:p>
          <a:p>
            <a:pPr algn="l"/>
            <a:r>
              <a:rPr lang="en-US" sz="2800" dirty="0"/>
              <a:t>T and H with equal probability, </a:t>
            </a:r>
          </a:p>
          <a:p>
            <a:pPr algn="l"/>
            <a:r>
              <a:rPr lang="en-US" sz="2800" dirty="0"/>
              <a:t>player 1 is indifferent between </a:t>
            </a:r>
          </a:p>
          <a:p>
            <a:pPr algn="l"/>
            <a:r>
              <a:rPr lang="en-US" sz="2800" dirty="0"/>
              <a:t>T and H.</a:t>
            </a:r>
          </a:p>
          <a:p>
            <a:pPr algn="l"/>
            <a:endParaRPr lang="en-US" sz="2800" dirty="0"/>
          </a:p>
          <a:p>
            <a:pPr algn="l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2D6EC0-5C8C-4AFF-924E-C99B8350DD9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6400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effectLst/>
              </a:rPr>
              <a:t>We can write best response correspondences in terms of mixed strategy: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	B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(q) = 1      if q &lt; ½		B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(p) = 0      if p &lt; ½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	B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(q) = [0,1] if q = ½  		B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(p) = [0,1] if p = ½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	B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(q) = 0      if q &gt; ½  		B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(p) = 1      if p &gt; ½. </a:t>
            </a:r>
          </a:p>
        </p:txBody>
      </p:sp>
      <p:sp>
        <p:nvSpPr>
          <p:cNvPr id="9219" name="Line 36"/>
          <p:cNvSpPr>
            <a:spLocks noChangeShapeType="1"/>
          </p:cNvSpPr>
          <p:nvPr/>
        </p:nvSpPr>
        <p:spPr bwMode="auto">
          <a:xfrm>
            <a:off x="685800" y="6242050"/>
            <a:ext cx="426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9220" name="Line 37"/>
          <p:cNvSpPr>
            <a:spLocks noChangeShapeType="1"/>
          </p:cNvSpPr>
          <p:nvPr/>
        </p:nvSpPr>
        <p:spPr bwMode="auto">
          <a:xfrm flipV="1">
            <a:off x="914400" y="3194050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9221" name="Text Box 38"/>
          <p:cNvSpPr txBox="1">
            <a:spLocks noChangeArrowheads="1"/>
          </p:cNvSpPr>
          <p:nvPr/>
        </p:nvSpPr>
        <p:spPr bwMode="auto">
          <a:xfrm>
            <a:off x="609600" y="6202363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222" name="Text Box 39"/>
          <p:cNvSpPr txBox="1">
            <a:spLocks noChangeArrowheads="1"/>
          </p:cNvSpPr>
          <p:nvPr/>
        </p:nvSpPr>
        <p:spPr bwMode="auto">
          <a:xfrm>
            <a:off x="571500" y="6202363"/>
            <a:ext cx="43545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            ½            1        p</a:t>
            </a:r>
          </a:p>
        </p:txBody>
      </p:sp>
      <p:sp>
        <p:nvSpPr>
          <p:cNvPr id="9223" name="Text Box 40"/>
          <p:cNvSpPr txBox="1">
            <a:spLocks noChangeArrowheads="1"/>
          </p:cNvSpPr>
          <p:nvPr/>
        </p:nvSpPr>
        <p:spPr bwMode="auto">
          <a:xfrm>
            <a:off x="152400" y="2925763"/>
            <a:ext cx="1143000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q</a:t>
            </a:r>
          </a:p>
          <a:p>
            <a:r>
              <a:rPr lang="en-US"/>
              <a:t>1</a:t>
            </a:r>
          </a:p>
          <a:p>
            <a:endParaRPr lang="en-US"/>
          </a:p>
          <a:p>
            <a:r>
              <a:rPr lang="en-US"/>
              <a:t>½ </a:t>
            </a:r>
          </a:p>
          <a:p>
            <a:endParaRPr lang="en-US"/>
          </a:p>
        </p:txBody>
      </p:sp>
      <p:sp>
        <p:nvSpPr>
          <p:cNvPr id="9224" name="Line 41"/>
          <p:cNvSpPr>
            <a:spLocks noChangeShapeType="1"/>
          </p:cNvSpPr>
          <p:nvPr/>
        </p:nvSpPr>
        <p:spPr bwMode="auto">
          <a:xfrm>
            <a:off x="914400" y="6242050"/>
            <a:ext cx="1371600" cy="0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5" name="Line 42"/>
          <p:cNvSpPr>
            <a:spLocks noChangeShapeType="1"/>
          </p:cNvSpPr>
          <p:nvPr/>
        </p:nvSpPr>
        <p:spPr bwMode="auto">
          <a:xfrm>
            <a:off x="2286000" y="3498850"/>
            <a:ext cx="1371600" cy="0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6" name="Line 43"/>
          <p:cNvSpPr>
            <a:spLocks noChangeShapeType="1"/>
          </p:cNvSpPr>
          <p:nvPr/>
        </p:nvSpPr>
        <p:spPr bwMode="auto">
          <a:xfrm flipH="1">
            <a:off x="2286000" y="3498850"/>
            <a:ext cx="0" cy="2743200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7" name="Line 45"/>
          <p:cNvSpPr>
            <a:spLocks noChangeShapeType="1"/>
          </p:cNvSpPr>
          <p:nvPr/>
        </p:nvSpPr>
        <p:spPr bwMode="auto">
          <a:xfrm flipH="1">
            <a:off x="914400" y="3498850"/>
            <a:ext cx="0" cy="137160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8" name="Line 46"/>
          <p:cNvSpPr>
            <a:spLocks noChangeShapeType="1"/>
          </p:cNvSpPr>
          <p:nvPr/>
        </p:nvSpPr>
        <p:spPr bwMode="auto">
          <a:xfrm>
            <a:off x="914400" y="4870450"/>
            <a:ext cx="2743200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9" name="Line 47"/>
          <p:cNvSpPr>
            <a:spLocks noChangeShapeType="1"/>
          </p:cNvSpPr>
          <p:nvPr/>
        </p:nvSpPr>
        <p:spPr bwMode="auto">
          <a:xfrm flipH="1">
            <a:off x="3657600" y="4870450"/>
            <a:ext cx="0" cy="137160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30" name="Text Box 48"/>
          <p:cNvSpPr txBox="1">
            <a:spLocks noChangeArrowheads="1"/>
          </p:cNvSpPr>
          <p:nvPr/>
        </p:nvSpPr>
        <p:spPr bwMode="auto">
          <a:xfrm>
            <a:off x="5181600" y="3276600"/>
            <a:ext cx="37338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dirty="0"/>
              <a:t>The Nash Equilibrium is found by intersecting the</a:t>
            </a:r>
          </a:p>
          <a:p>
            <a:pPr algn="l"/>
            <a:r>
              <a:rPr lang="en-US" sz="2800" dirty="0"/>
              <a:t>Best Response correspondences.</a:t>
            </a:r>
          </a:p>
          <a:p>
            <a:pPr algn="l"/>
            <a:endParaRPr lang="en-US" sz="2800" dirty="0"/>
          </a:p>
          <a:p>
            <a:pPr algn="l"/>
            <a:r>
              <a:rPr lang="en-US" sz="2800" dirty="0"/>
              <a:t>The Nash Equilibrium is (p, q) = (½, ½). </a:t>
            </a:r>
          </a:p>
        </p:txBody>
      </p:sp>
      <p:sp>
        <p:nvSpPr>
          <p:cNvPr id="9231" name="Rectangle 50"/>
          <p:cNvSpPr>
            <a:spLocks noChangeArrowheads="1"/>
          </p:cNvSpPr>
          <p:nvPr/>
        </p:nvSpPr>
        <p:spPr bwMode="auto">
          <a:xfrm>
            <a:off x="3636963" y="5364163"/>
            <a:ext cx="9953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r>
              <a:rPr lang="en-US" baseline="-25000"/>
              <a:t>1</a:t>
            </a:r>
            <a:r>
              <a:rPr lang="en-US"/>
              <a:t>(q)</a:t>
            </a:r>
          </a:p>
        </p:txBody>
      </p:sp>
      <p:sp>
        <p:nvSpPr>
          <p:cNvPr id="9232" name="Rectangle 51"/>
          <p:cNvSpPr>
            <a:spLocks noChangeArrowheads="1"/>
          </p:cNvSpPr>
          <p:nvPr/>
        </p:nvSpPr>
        <p:spPr bwMode="auto">
          <a:xfrm>
            <a:off x="1346200" y="3581400"/>
            <a:ext cx="10048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r>
              <a:rPr lang="en-US" baseline="-25000"/>
              <a:t>2</a:t>
            </a:r>
            <a:r>
              <a:rPr lang="en-US"/>
              <a:t>(p)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2D6EC0-5C8C-4AFF-924E-C99B8350DD9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/>
              </a:rPr>
              <a:t>General Definitions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534400" cy="5440363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marL="533400" indent="-533400"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Consider a game in strategic form G = (I, S, u).</a:t>
            </a:r>
            <a:endParaRPr lang="en-US" dirty="0" smtClean="0">
              <a:effectLst/>
            </a:endParaRPr>
          </a:p>
          <a:p>
            <a:pPr marL="533400" indent="-533400" eaLnBrk="1" hangingPunct="1">
              <a:defRPr/>
            </a:pPr>
            <a:endParaRPr lang="en-US" sz="2800" dirty="0" smtClean="0">
              <a:effectLst/>
            </a:endParaRPr>
          </a:p>
          <a:p>
            <a:pPr marL="533400" indent="-533400"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effectLst/>
              </a:rPr>
              <a:t>Definition</a:t>
            </a:r>
            <a:r>
              <a:rPr lang="en-US" sz="2800" dirty="0" smtClean="0">
                <a:effectLst/>
              </a:rPr>
              <a:t> A </a:t>
            </a:r>
            <a:r>
              <a:rPr lang="en-US" sz="2800" i="1" dirty="0" smtClean="0">
                <a:effectLst/>
              </a:rPr>
              <a:t>mixed strategy </a:t>
            </a:r>
            <a:r>
              <a:rPr lang="en-US" sz="2800" dirty="0" err="1" smtClean="0">
                <a:effectLst/>
                <a:latin typeface="Symbol" pitchFamily="18" charset="2"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b="1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of a player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is a probability </a:t>
            </a:r>
          </a:p>
          <a:p>
            <a:pPr marL="533400" indent="-533400"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distribution over player </a:t>
            </a:r>
            <a:r>
              <a:rPr lang="en-US" sz="2800" dirty="0" err="1" smtClean="0">
                <a:effectLst/>
              </a:rPr>
              <a:t>i’s</a:t>
            </a:r>
            <a:r>
              <a:rPr lang="en-US" sz="2800" dirty="0" smtClean="0">
                <a:effectLst/>
              </a:rPr>
              <a:t> pure strategies S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.</a:t>
            </a:r>
          </a:p>
          <a:p>
            <a:pPr marL="533400" indent="-533400" eaLnBrk="1" hangingPunct="1"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marL="533400" indent="-533400"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The set of all player </a:t>
            </a:r>
            <a:r>
              <a:rPr lang="en-US" sz="2800" dirty="0" err="1" smtClean="0">
                <a:effectLst/>
              </a:rPr>
              <a:t>i’s</a:t>
            </a:r>
            <a:r>
              <a:rPr lang="en-US" sz="2800" dirty="0" smtClean="0">
                <a:effectLst/>
              </a:rPr>
              <a:t> possible mixed strategies is</a:t>
            </a:r>
          </a:p>
          <a:p>
            <a:pPr marL="533400" indent="-533400" eaLnBrk="1" hangingPunct="1"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marL="533400" indent="-533400"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  <a:latin typeface="Symbol" pitchFamily="18" charset="2"/>
              </a:rPr>
              <a:t>	S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={(</a:t>
            </a:r>
            <a:r>
              <a:rPr lang="en-US" sz="2800" dirty="0" err="1" smtClean="0">
                <a:effectLst/>
                <a:latin typeface="Symbol" pitchFamily="18" charset="2"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  <a:latin typeface="Symbol" pitchFamily="18" charset="2"/>
              </a:rPr>
              <a:t> </a:t>
            </a:r>
            <a:r>
              <a:rPr lang="en-US" sz="2800" dirty="0" smtClean="0">
                <a:effectLst/>
                <a:latin typeface="+mj-lt"/>
              </a:rPr>
              <a:t>(</a:t>
            </a:r>
            <a:r>
              <a:rPr lang="en-US" sz="2800" i="1" dirty="0" err="1" smtClean="0">
                <a:effectLst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  <a:latin typeface="+mj-lt"/>
              </a:rPr>
              <a:t>)) : </a:t>
            </a:r>
            <a:r>
              <a:rPr lang="en-US" sz="2800" dirty="0" err="1" smtClean="0">
                <a:effectLst/>
                <a:latin typeface="Symbol" pitchFamily="18" charset="2"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  <a:latin typeface="Symbol" pitchFamily="18" charset="2"/>
              </a:rPr>
              <a:t> 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err="1" smtClean="0">
                <a:effectLst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) </a:t>
            </a:r>
            <a:r>
              <a:rPr lang="en-US" sz="2800" u="sng" dirty="0" smtClean="0">
                <a:effectLst/>
              </a:rPr>
              <a:t>&gt;</a:t>
            </a:r>
            <a:r>
              <a:rPr lang="en-US" sz="2800" dirty="0" smtClean="0">
                <a:effectLst/>
                <a:latin typeface="+mj-lt"/>
              </a:rPr>
              <a:t> 0 for all </a:t>
            </a:r>
            <a:r>
              <a:rPr lang="en-US" sz="2800" i="1" dirty="0" err="1" smtClean="0">
                <a:effectLst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  <a:latin typeface="+mj-lt"/>
              </a:rPr>
              <a:t>, and </a:t>
            </a:r>
            <a:r>
              <a:rPr lang="en-US" sz="2800" dirty="0" smtClean="0">
                <a:effectLst/>
                <a:latin typeface="Symbol" pitchFamily="18" charset="2"/>
              </a:rPr>
              <a:t>S</a:t>
            </a:r>
            <a:r>
              <a:rPr lang="en-US" sz="2800" i="1" baseline="-25000" dirty="0" smtClean="0">
                <a:effectLst/>
              </a:rPr>
              <a:t>s</a:t>
            </a:r>
            <a:r>
              <a:rPr lang="en-US" sz="2800" dirty="0" smtClean="0">
                <a:effectLst/>
                <a:latin typeface="Symbol" pitchFamily="18" charset="2"/>
              </a:rPr>
              <a:t> </a:t>
            </a:r>
            <a:r>
              <a:rPr lang="en-US" sz="2800" dirty="0" err="1" smtClean="0">
                <a:effectLst/>
                <a:latin typeface="Symbol" pitchFamily="18" charset="2"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  <a:latin typeface="Symbol" pitchFamily="18" charset="2"/>
              </a:rPr>
              <a:t> (</a:t>
            </a:r>
            <a:r>
              <a:rPr lang="en-US" sz="2800" i="1" dirty="0" err="1" smtClean="0">
                <a:effectLst/>
              </a:rPr>
              <a:t>s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  <a:latin typeface="Symbol" pitchFamily="18" charset="2"/>
              </a:rPr>
              <a:t>) = 1</a:t>
            </a:r>
            <a:r>
              <a:rPr lang="en-US" sz="2800" dirty="0" smtClean="0">
                <a:effectLst/>
              </a:rPr>
              <a:t>}.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2D6EC0-5C8C-4AFF-924E-C99B8350DD9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533400"/>
            <a:ext cx="8610600" cy="56943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533400" indent="-533400" algn="l">
              <a:defRPr/>
            </a:pPr>
            <a:r>
              <a:rPr lang="en-US" sz="2800" b="1" dirty="0"/>
              <a:t>Definition</a:t>
            </a:r>
            <a:r>
              <a:rPr lang="en-US" sz="2800" dirty="0"/>
              <a:t> When the players play the mixed strategy </a:t>
            </a:r>
          </a:p>
          <a:p>
            <a:pPr marL="533400" indent="-533400" algn="l">
              <a:defRPr/>
            </a:pPr>
            <a:r>
              <a:rPr lang="en-US" sz="2800" dirty="0"/>
              <a:t>profile </a:t>
            </a:r>
            <a:r>
              <a:rPr lang="en-US" sz="2800" b="1" dirty="0">
                <a:latin typeface="Symbol" pitchFamily="18" charset="2"/>
              </a:rPr>
              <a:t>s</a:t>
            </a:r>
            <a:r>
              <a:rPr lang="en-US" sz="2800" dirty="0"/>
              <a:t>, player </a:t>
            </a:r>
            <a:r>
              <a:rPr lang="en-US" sz="2800" dirty="0" err="1"/>
              <a:t>i’s</a:t>
            </a:r>
            <a:r>
              <a:rPr lang="en-US" sz="2800" dirty="0"/>
              <a:t> expected payoff </a:t>
            </a:r>
            <a:r>
              <a:rPr lang="en-US" sz="2800" dirty="0" err="1"/>
              <a:t>U</a:t>
            </a:r>
            <a:r>
              <a:rPr lang="en-US" sz="2800" baseline="-25000" dirty="0" err="1"/>
              <a:t>i</a:t>
            </a:r>
            <a:r>
              <a:rPr lang="en-US" sz="2800" baseline="-25000" dirty="0"/>
              <a:t> </a:t>
            </a:r>
            <a:r>
              <a:rPr lang="en-US" sz="2800" dirty="0"/>
              <a:t>is:</a:t>
            </a:r>
          </a:p>
          <a:p>
            <a:pPr marL="533400" indent="-533400" algn="l">
              <a:defRPr/>
            </a:pPr>
            <a:r>
              <a:rPr lang="en-US" sz="2800" dirty="0"/>
              <a:t> </a:t>
            </a:r>
          </a:p>
          <a:p>
            <a:pPr marL="533400" indent="-533400" algn="l">
              <a:defRPr/>
            </a:pPr>
            <a:r>
              <a:rPr lang="en-US" sz="2800" dirty="0"/>
              <a:t>			</a:t>
            </a:r>
            <a:r>
              <a:rPr lang="en-US" sz="2800" dirty="0" err="1" smtClean="0"/>
              <a:t>U</a:t>
            </a:r>
            <a:r>
              <a:rPr lang="en-US" sz="2800" baseline="-25000" dirty="0" err="1" smtClean="0"/>
              <a:t>i</a:t>
            </a:r>
            <a:r>
              <a:rPr lang="en-US" sz="2800" baseline="-25000" dirty="0" smtClean="0"/>
              <a:t> </a:t>
            </a:r>
            <a:r>
              <a:rPr lang="en-US" sz="2800" dirty="0" smtClean="0"/>
              <a:t>(</a:t>
            </a:r>
            <a:r>
              <a:rPr lang="en-US" sz="2800" b="1" dirty="0">
                <a:latin typeface="Symbol" pitchFamily="18" charset="2"/>
              </a:rPr>
              <a:t>s</a:t>
            </a:r>
            <a:r>
              <a:rPr lang="en-US" sz="2800" dirty="0" smtClean="0"/>
              <a:t>) = </a:t>
            </a:r>
            <a:r>
              <a:rPr lang="en-US" sz="2800" dirty="0">
                <a:latin typeface="Symbol" pitchFamily="18" charset="2"/>
              </a:rPr>
              <a:t>S</a:t>
            </a:r>
            <a:r>
              <a:rPr lang="en-US" sz="2800" i="1" baseline="-25000" dirty="0"/>
              <a:t>s</a:t>
            </a:r>
            <a:r>
              <a:rPr lang="en-US" sz="2800" dirty="0">
                <a:latin typeface="Symbol" pitchFamily="18" charset="2"/>
              </a:rPr>
              <a:t> [ P</a:t>
            </a:r>
            <a:r>
              <a:rPr lang="en-US" sz="2800" baseline="-25000" dirty="0"/>
              <a:t>i</a:t>
            </a:r>
            <a:r>
              <a:rPr lang="en-US" sz="2800" dirty="0">
                <a:latin typeface="Symbol" pitchFamily="18" charset="2"/>
              </a:rPr>
              <a:t> </a:t>
            </a:r>
            <a:r>
              <a:rPr lang="en-US" sz="2800" dirty="0" err="1">
                <a:latin typeface="Symbol" pitchFamily="18" charset="2"/>
              </a:rPr>
              <a:t>s</a:t>
            </a:r>
            <a:r>
              <a:rPr lang="en-US" sz="2800" baseline="-25000" dirty="0" err="1"/>
              <a:t>i</a:t>
            </a:r>
            <a:r>
              <a:rPr lang="en-US" sz="2800" dirty="0">
                <a:latin typeface="Symbol" pitchFamily="18" charset="2"/>
              </a:rPr>
              <a:t> (</a:t>
            </a:r>
            <a:r>
              <a:rPr lang="en-US" sz="2800" i="1" dirty="0" err="1"/>
              <a:t>s</a:t>
            </a:r>
            <a:r>
              <a:rPr lang="en-US" sz="2800" baseline="-25000" dirty="0" err="1"/>
              <a:t>i</a:t>
            </a:r>
            <a:r>
              <a:rPr lang="en-US" sz="2800" dirty="0">
                <a:latin typeface="Symbol" pitchFamily="18" charset="2"/>
              </a:rPr>
              <a:t>) ] </a:t>
            </a:r>
            <a:r>
              <a:rPr lang="en-US" sz="2800" dirty="0" err="1"/>
              <a:t>u</a:t>
            </a:r>
            <a:r>
              <a:rPr lang="en-US" sz="2800" baseline="-25000" dirty="0" err="1"/>
              <a:t>i</a:t>
            </a:r>
            <a:r>
              <a:rPr lang="en-US" sz="2800" baseline="-25000" dirty="0"/>
              <a:t> </a:t>
            </a:r>
            <a:r>
              <a:rPr lang="en-US" sz="2800" dirty="0">
                <a:latin typeface="Symbol" pitchFamily="18" charset="2"/>
              </a:rPr>
              <a:t>(</a:t>
            </a:r>
            <a:r>
              <a:rPr lang="en-US" sz="2800" i="1" dirty="0"/>
              <a:t>s</a:t>
            </a:r>
            <a:r>
              <a:rPr lang="en-US" sz="2800" dirty="0" smtClean="0">
                <a:latin typeface="Symbol" pitchFamily="18" charset="2"/>
              </a:rPr>
              <a:t>).</a:t>
            </a:r>
            <a:endParaRPr lang="en-US" sz="2800" dirty="0">
              <a:latin typeface="Symbol" pitchFamily="18" charset="2"/>
            </a:endParaRPr>
          </a:p>
          <a:p>
            <a:pPr marL="533400" indent="-533400" algn="l">
              <a:defRPr/>
            </a:pPr>
            <a:endParaRPr lang="en-US" sz="2800" dirty="0">
              <a:latin typeface="Symbol" pitchFamily="18" charset="2"/>
            </a:endParaRPr>
          </a:p>
          <a:p>
            <a:pPr marL="533400" indent="-533400" algn="l">
              <a:defRPr/>
            </a:pPr>
            <a:r>
              <a:rPr lang="en-US" sz="2800" b="1" dirty="0"/>
              <a:t>Definition </a:t>
            </a:r>
            <a:r>
              <a:rPr lang="en-US" sz="2800" dirty="0"/>
              <a:t>The mixed strategy extension of G is a game </a:t>
            </a:r>
          </a:p>
          <a:p>
            <a:pPr marL="533400" indent="-533400" algn="l">
              <a:defRPr/>
            </a:pPr>
            <a:r>
              <a:rPr lang="en-US" sz="2800" dirty="0"/>
              <a:t>in strategic form </a:t>
            </a:r>
            <a:r>
              <a:rPr lang="en-US" sz="2800" dirty="0">
                <a:latin typeface="Symbol" pitchFamily="18" charset="2"/>
              </a:rPr>
              <a:t>G</a:t>
            </a:r>
            <a:r>
              <a:rPr lang="en-US" sz="2800" dirty="0"/>
              <a:t> = (I, </a:t>
            </a:r>
            <a:r>
              <a:rPr lang="en-US" sz="2800" dirty="0">
                <a:latin typeface="Symbol" pitchFamily="18" charset="2"/>
              </a:rPr>
              <a:t>S</a:t>
            </a:r>
            <a:r>
              <a:rPr lang="en-US" sz="2800" dirty="0"/>
              <a:t>, U).</a:t>
            </a:r>
          </a:p>
          <a:p>
            <a:pPr marL="533400" indent="-533400" algn="l">
              <a:defRPr/>
            </a:pPr>
            <a:endParaRPr lang="en-US" sz="2800" dirty="0"/>
          </a:p>
          <a:p>
            <a:pPr marL="533400" indent="-533400" algn="l">
              <a:defRPr/>
            </a:pPr>
            <a:r>
              <a:rPr lang="en-US" sz="2800" b="1" dirty="0"/>
              <a:t>Note </a:t>
            </a:r>
            <a:r>
              <a:rPr lang="en-US" sz="2800" dirty="0"/>
              <a:t>The mixed strategies </a:t>
            </a:r>
            <a:r>
              <a:rPr lang="en-US" sz="2800" dirty="0">
                <a:latin typeface="Symbol" pitchFamily="18" charset="2"/>
              </a:rPr>
              <a:t>S</a:t>
            </a:r>
            <a:r>
              <a:rPr lang="en-US" sz="2800" dirty="0"/>
              <a:t> </a:t>
            </a:r>
            <a:r>
              <a:rPr lang="en-US" sz="2800" dirty="0">
                <a:latin typeface="+mj-lt"/>
              </a:rPr>
              <a:t>of the game G are the pure </a:t>
            </a:r>
          </a:p>
          <a:p>
            <a:pPr marL="533400" indent="-533400" algn="l">
              <a:defRPr/>
            </a:pPr>
            <a:r>
              <a:rPr lang="en-US" sz="2800" dirty="0">
                <a:latin typeface="+mj-lt"/>
              </a:rPr>
              <a:t>strategies of game </a:t>
            </a:r>
            <a:r>
              <a:rPr lang="en-US" sz="2800" dirty="0">
                <a:latin typeface="Symbol" pitchFamily="18" charset="2"/>
              </a:rPr>
              <a:t>G.</a:t>
            </a:r>
          </a:p>
          <a:p>
            <a:pPr marL="533400" indent="-533400" algn="l">
              <a:defRPr/>
            </a:pPr>
            <a:endParaRPr lang="en-US" sz="2800" dirty="0">
              <a:latin typeface="+mj-lt"/>
            </a:endParaRPr>
          </a:p>
          <a:p>
            <a:pPr marL="533400" indent="-533400" algn="l">
              <a:defRPr/>
            </a:pPr>
            <a:r>
              <a:rPr lang="en-US" sz="2800" dirty="0">
                <a:latin typeface="+mj-lt"/>
              </a:rPr>
              <a:t>Best Response Correspondences, Nash Equilibrium, </a:t>
            </a:r>
          </a:p>
          <a:p>
            <a:pPr marL="533400" indent="-533400" algn="l">
              <a:defRPr/>
            </a:pPr>
            <a:r>
              <a:rPr lang="en-US" sz="2800" dirty="0">
                <a:latin typeface="+mj-lt"/>
              </a:rPr>
              <a:t>Dominance and </a:t>
            </a:r>
            <a:r>
              <a:rPr lang="en-US" sz="2800" dirty="0" err="1">
                <a:latin typeface="+mj-lt"/>
              </a:rPr>
              <a:t>Rationalizability</a:t>
            </a:r>
            <a:r>
              <a:rPr lang="en-US" sz="2800" dirty="0">
                <a:latin typeface="+mj-lt"/>
              </a:rPr>
              <a:t> can be defined for game </a:t>
            </a:r>
            <a:r>
              <a:rPr lang="en-US" sz="2800" dirty="0">
                <a:latin typeface="Symbol" pitchFamily="18" charset="2"/>
              </a:rPr>
              <a:t>G.</a:t>
            </a:r>
            <a:endParaRPr lang="en-US" sz="2800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4010D8-8D5D-4120-B663-DB9D59965C9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4115</TotalTime>
  <Words>2884</Words>
  <Application>Microsoft Office PowerPoint</Application>
  <PresentationFormat>On-screen Show (4:3)</PresentationFormat>
  <Paragraphs>704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Stream</vt:lpstr>
      <vt:lpstr>PowerPoint Presentation</vt:lpstr>
      <vt:lpstr>PowerPoint Presentation</vt:lpstr>
      <vt:lpstr>Mixed Strategies</vt:lpstr>
      <vt:lpstr>PowerPoint Presentation</vt:lpstr>
      <vt:lpstr>Example: Matching Pennies</vt:lpstr>
      <vt:lpstr>PowerPoint Presentation</vt:lpstr>
      <vt:lpstr>PowerPoint Presentation</vt:lpstr>
      <vt:lpstr>General Definitions</vt:lpstr>
      <vt:lpstr>PowerPoint Presentation</vt:lpstr>
      <vt:lpstr>PowerPoint Presentation</vt:lpstr>
      <vt:lpstr>PowerPoint Presentation</vt:lpstr>
      <vt:lpstr>The Indifference Principle</vt:lpstr>
      <vt:lpstr>PowerPoint Presentation</vt:lpstr>
      <vt:lpstr>PowerPoint Presentation</vt:lpstr>
      <vt:lpstr>Battle of the Sexes</vt:lpstr>
      <vt:lpstr>PowerPoint Presentation</vt:lpstr>
      <vt:lpstr>PowerPoint Presentation</vt:lpstr>
      <vt:lpstr>Coordination Game</vt:lpstr>
      <vt:lpstr>PowerPoint Presentation</vt:lpstr>
      <vt:lpstr>Games with Dominated Strategies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Game with Many Players</vt:lpstr>
      <vt:lpstr>PowerPoint Presentation</vt:lpstr>
      <vt:lpstr>Correlated Equilibrium: Example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Rochester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Game Theory EconC31</dc:title>
  <dc:creator>Francesco Squintani</dc:creator>
  <cp:lastModifiedBy>Test</cp:lastModifiedBy>
  <cp:revision>448</cp:revision>
  <dcterms:created xsi:type="dcterms:W3CDTF">2004-12-08T14:32:36Z</dcterms:created>
  <dcterms:modified xsi:type="dcterms:W3CDTF">2014-01-05T10:59:18Z</dcterms:modified>
</cp:coreProperties>
</file>