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2"/>
  </p:notesMasterIdLst>
  <p:sldIdLst>
    <p:sldId id="278" r:id="rId2"/>
    <p:sldId id="317" r:id="rId3"/>
    <p:sldId id="277" r:id="rId4"/>
    <p:sldId id="295" r:id="rId5"/>
    <p:sldId id="310" r:id="rId6"/>
    <p:sldId id="334" r:id="rId7"/>
    <p:sldId id="309" r:id="rId8"/>
    <p:sldId id="296" r:id="rId9"/>
    <p:sldId id="335" r:id="rId10"/>
    <p:sldId id="320" r:id="rId11"/>
    <p:sldId id="297" r:id="rId12"/>
    <p:sldId id="298" r:id="rId13"/>
    <p:sldId id="319" r:id="rId14"/>
    <p:sldId id="300" r:id="rId15"/>
    <p:sldId id="305" r:id="rId16"/>
    <p:sldId id="301" r:id="rId17"/>
    <p:sldId id="321" r:id="rId18"/>
    <p:sldId id="322" r:id="rId19"/>
    <p:sldId id="323" r:id="rId20"/>
    <p:sldId id="324" r:id="rId21"/>
    <p:sldId id="325" r:id="rId22"/>
    <p:sldId id="333" r:id="rId23"/>
    <p:sldId id="326" r:id="rId24"/>
    <p:sldId id="327" r:id="rId25"/>
    <p:sldId id="328" r:id="rId26"/>
    <p:sldId id="329" r:id="rId27"/>
    <p:sldId id="330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31" r:id="rId40"/>
    <p:sldId id="332" r:id="rId4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02D8F-F296-49C5-9891-8F5A91D3ABD6}" type="datetimeFigureOut">
              <a:rPr lang="en-GB" smtClean="0"/>
              <a:t>05/01/2014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9971A-FB5A-4328-BFB0-326C728C4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2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30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F9BC7C-5D3D-40E9-94B5-47E6FAA0CC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09C11D-6D9B-4928-9FD1-0F9ADF385F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0F6F7-360A-41E6-AF07-8CB415AAB4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24A6EC-98CF-40F2-8C61-8B708F2051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83479C-5AD2-4E02-A708-72E7D2D4A1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40C587-1056-4E17-912B-63927D6D15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22BD2D-2BEC-4976-8B1A-E9BFFC09B5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ACE39B-E68A-455B-ADF1-225603EFC3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0B4A88-C942-4685-AFE4-7D51A1A459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64C1D3-DA80-4B92-9EDB-574A49D518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11EA7F-DA1B-4480-866D-F2EACB59C5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88BD2CB-7EBA-41EF-9C5C-179FDCED8E6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9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 smtClean="0">
                <a:latin typeface="+mn-lt"/>
                <a:cs typeface="+mn-cs"/>
              </a:rPr>
              <a:t>Francesco </a:t>
            </a:r>
            <a:r>
              <a:rPr lang="en-US" kern="0" dirty="0" err="1">
                <a:latin typeface="+mn-lt"/>
                <a:cs typeface="+mn-cs"/>
              </a:rPr>
              <a:t>Squintani</a:t>
            </a: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86200"/>
            <a:ext cx="8763000" cy="2895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There are no other (pure-strategy) Nash </a:t>
            </a:r>
            <a:r>
              <a:rPr lang="en-US" sz="2800" dirty="0" err="1" smtClean="0">
                <a:effectLst/>
              </a:rPr>
              <a:t>equilibria</a:t>
            </a:r>
            <a:r>
              <a:rPr lang="en-US" sz="2800" dirty="0" smtClean="0">
                <a:effectLst/>
              </a:rPr>
              <a:t>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>
                <a:effectLst/>
              </a:rPr>
              <a:t>If player 1 plays S, then the two types of player 2 respond (S, B). The type who wants to meet 1 chooses S and the type who wants to avoid 1 chooses B.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>
                <a:effectLst/>
              </a:rPr>
              <a:t>But given that the two types of player 2 respond (S, B), player 1’s best response is B.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11588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11588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20732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6658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11890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13112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1341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22558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22558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11747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11747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20891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6658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12049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13271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1357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22717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22717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4572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6096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6096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19151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19050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31343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6019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A </a:t>
            </a:r>
            <a:r>
              <a:rPr lang="en-US" sz="2800" i="1" dirty="0">
                <a:effectLst/>
              </a:rPr>
              <a:t>Bayesian game </a:t>
            </a:r>
            <a:r>
              <a:rPr lang="en-US" sz="2800" dirty="0">
                <a:effectLst/>
              </a:rPr>
              <a:t>consists of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</a:t>
            </a:r>
            <a:r>
              <a:rPr lang="en-US" sz="2800" i="1" dirty="0">
                <a:effectLst/>
              </a:rPr>
              <a:t>players</a:t>
            </a:r>
            <a:r>
              <a:rPr lang="en-US" sz="2800" b="1" dirty="0">
                <a:effectLst/>
              </a:rPr>
              <a:t> </a:t>
            </a:r>
            <a:r>
              <a:rPr lang="en-US" sz="2800" dirty="0">
                <a:effectLst/>
              </a:rPr>
              <a:t>I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</a:t>
            </a:r>
            <a:r>
              <a:rPr lang="en-US" sz="2800" i="1" dirty="0">
                <a:effectLst/>
              </a:rPr>
              <a:t>states</a:t>
            </a:r>
            <a:r>
              <a:rPr lang="en-US" sz="2800" b="1" dirty="0">
                <a:effectLst/>
              </a:rPr>
              <a:t> 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endParaRPr lang="en-US" sz="2800" dirty="0">
              <a:effectLst/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effectLst/>
              </a:rPr>
              <a:t>and for each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: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</a:t>
            </a:r>
            <a:r>
              <a:rPr lang="en-US" sz="2800" i="1" dirty="0" smtClean="0">
                <a:effectLst/>
              </a:rPr>
              <a:t>strategies </a:t>
            </a:r>
            <a:r>
              <a:rPr lang="en-US" sz="2800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i</a:t>
            </a:r>
            <a:endParaRPr lang="en-US" sz="2800" i="1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set of </a:t>
            </a:r>
            <a:r>
              <a:rPr lang="en-US" sz="2800" i="1" dirty="0" smtClean="0">
                <a:effectLst/>
              </a:rPr>
              <a:t>types </a:t>
            </a:r>
            <a:r>
              <a:rPr lang="en-US" sz="2800" dirty="0" smtClean="0">
                <a:effectLst/>
              </a:rPr>
              <a:t>T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a partition of 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for each </a:t>
            </a:r>
            <a:r>
              <a:rPr lang="en-US" sz="2800" dirty="0" smtClean="0">
                <a:effectLst/>
              </a:rPr>
              <a:t>type </a:t>
            </a:r>
            <a:r>
              <a:rPr lang="en-US" sz="2800" dirty="0" err="1" smtClean="0">
                <a:effectLst/>
              </a:rPr>
              <a:t>t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>
                <a:effectLst/>
              </a:rPr>
              <a:t>a </a:t>
            </a:r>
            <a:r>
              <a:rPr lang="en-US" sz="2800" i="1" dirty="0">
                <a:effectLst/>
              </a:rPr>
              <a:t>belief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p(.|</a:t>
            </a:r>
            <a:r>
              <a:rPr lang="en-US" sz="2800" dirty="0" err="1" smtClean="0">
                <a:effectLst/>
              </a:rPr>
              <a:t>t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), a </a:t>
            </a:r>
            <a:r>
              <a:rPr lang="en-US" sz="2800" dirty="0">
                <a:effectLst/>
              </a:rPr>
              <a:t>probability distribution over the set of states </a:t>
            </a:r>
            <a:r>
              <a:rPr lang="en-US" sz="2800" dirty="0" smtClean="0">
                <a:effectLst/>
              </a:rPr>
              <a:t>included in </a:t>
            </a:r>
            <a:r>
              <a:rPr lang="en-US" sz="2800" dirty="0" err="1" smtClean="0">
                <a:effectLst/>
              </a:rPr>
              <a:t>t</a:t>
            </a:r>
            <a:r>
              <a:rPr lang="en-US" sz="2800" i="1" baseline="-25000" dirty="0" err="1" smtClean="0">
                <a:effectLst/>
              </a:rPr>
              <a:t>i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 </a:t>
            </a:r>
            <a:r>
              <a:rPr lang="en-US" sz="2800" i="1" dirty="0">
                <a:effectLst/>
              </a:rPr>
              <a:t>payoff function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over </a:t>
            </a:r>
            <a:r>
              <a:rPr lang="en-US" sz="2800" dirty="0">
                <a:effectLst/>
              </a:rPr>
              <a:t>pairs </a:t>
            </a:r>
            <a:r>
              <a:rPr lang="en-US" sz="2800" dirty="0" smtClean="0">
                <a:effectLst/>
              </a:rPr>
              <a:t>(s</a:t>
            </a:r>
            <a:r>
              <a:rPr lang="en-US" sz="2800" dirty="0" smtClean="0">
                <a:effectLst/>
                <a:latin typeface="Symbol" pitchFamily="18" charset="2"/>
              </a:rPr>
              <a:t>, </a:t>
            </a:r>
            <a:r>
              <a:rPr lang="en-US" sz="2800" dirty="0" smtClean="0">
                <a:effectLst/>
                <a:latin typeface="Symbol" pitchFamily="18" charset="2"/>
              </a:rPr>
              <a:t>w),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where </a:t>
            </a:r>
            <a:r>
              <a:rPr lang="en-US" sz="2800" i="1" dirty="0">
                <a:effectLst/>
              </a:rPr>
              <a:t>s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is </a:t>
            </a:r>
            <a:r>
              <a:rPr lang="en-US" sz="2800" dirty="0" smtClean="0">
                <a:effectLst/>
              </a:rPr>
              <a:t>a strategy profile </a:t>
            </a:r>
            <a:r>
              <a:rPr lang="en-US" sz="2800" dirty="0">
                <a:effectLst/>
              </a:rPr>
              <a:t>and </a:t>
            </a:r>
            <a:r>
              <a:rPr lang="en-US" sz="2800" dirty="0" smtClean="0">
                <a:effectLst/>
                <a:latin typeface="Symbol" pitchFamily="18" charset="2"/>
              </a:rPr>
              <a:t>q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is a </a:t>
            </a:r>
            <a:r>
              <a:rPr lang="en-US" sz="2800" dirty="0" smtClean="0">
                <a:effectLst/>
              </a:rPr>
              <a:t>state.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Games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8674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Each state is a complete description of the players’ relevant characteristics, including their preferences and their information. 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At the start of the game, a state </a:t>
            </a:r>
            <a:r>
              <a:rPr lang="en-US" sz="2800" dirty="0" smtClean="0">
                <a:effectLst/>
                <a:latin typeface="Symbol" pitchFamily="18" charset="2"/>
              </a:rPr>
              <a:t>w </a:t>
            </a:r>
            <a:r>
              <a:rPr lang="en-US" sz="2800" dirty="0" smtClean="0">
                <a:effectLst/>
              </a:rPr>
              <a:t>realizes. </a:t>
            </a: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   The players do not observe it.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Each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has a type </a:t>
            </a:r>
            <a:r>
              <a:rPr lang="en-US" sz="2800" i="1" dirty="0" err="1" smtClean="0">
                <a:effectLst/>
              </a:rPr>
              <a:t>t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, a set of the possible states. 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The types of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are disjoint sets, and cover the set of states </a:t>
            </a:r>
            <a:r>
              <a:rPr lang="en-US" sz="2800" dirty="0" smtClean="0">
                <a:effectLst/>
                <a:latin typeface="Symbol" pitchFamily="18" charset="2"/>
              </a:rPr>
              <a:t>W. </a:t>
            </a:r>
            <a:r>
              <a:rPr lang="en-US" sz="2800" dirty="0" smtClean="0">
                <a:effectLst/>
              </a:rPr>
              <a:t>The set of types T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 is a partition of </a:t>
            </a:r>
            <a:r>
              <a:rPr lang="en-US" sz="2800" dirty="0" smtClean="0">
                <a:effectLst/>
                <a:latin typeface="Symbol" pitchFamily="18" charset="2"/>
              </a:rPr>
              <a:t>W.</a:t>
            </a:r>
            <a:endParaRPr lang="en-US" sz="22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04800" y="457200"/>
            <a:ext cx="8229600" cy="5867400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800" dirty="0" smtClean="0"/>
              <a:t>The set 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 reflects the quality of player </a:t>
            </a:r>
            <a:r>
              <a:rPr lang="en-US" sz="2800" i="1" dirty="0" err="1" smtClean="0"/>
              <a:t>i</a:t>
            </a:r>
            <a:r>
              <a:rPr lang="en-US" sz="2800" dirty="0" err="1" smtClean="0"/>
              <a:t>’s</a:t>
            </a:r>
            <a:r>
              <a:rPr lang="en-US" sz="2800" dirty="0" smtClean="0"/>
              <a:t> information.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800" dirty="0" smtClean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800" dirty="0" smtClean="0"/>
              <a:t>If 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 is composed of sets of single states, then player </a:t>
            </a:r>
            <a:r>
              <a:rPr lang="en-US" sz="2800" i="1" dirty="0" err="1" smtClean="0"/>
              <a:t>i</a:t>
            </a:r>
            <a:r>
              <a:rPr lang="en-US" sz="2800" i="1" dirty="0" smtClean="0"/>
              <a:t> </a:t>
            </a:r>
            <a:r>
              <a:rPr lang="en-US" sz="2800" dirty="0" smtClean="0"/>
              <a:t>can always distinguish which state has occurred.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800" dirty="0" smtClean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800" dirty="0" smtClean="0"/>
              <a:t>If 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 contains a single set, </a:t>
            </a:r>
            <a:r>
              <a:rPr lang="en-US" sz="2800" dirty="0" smtClean="0">
                <a:latin typeface="Symbol" pitchFamily="18" charset="2"/>
              </a:rPr>
              <a:t>W</a:t>
            </a:r>
            <a:r>
              <a:rPr lang="en-US" sz="2800" dirty="0" smtClean="0"/>
              <a:t>, </a:t>
            </a:r>
            <a:r>
              <a:rPr lang="en-US" sz="2800" dirty="0" smtClean="0"/>
              <a:t>then player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has not any information about the state. 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800" dirty="0" smtClean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800" dirty="0" smtClean="0"/>
              <a:t>If </a:t>
            </a:r>
            <a:r>
              <a:rPr lang="en-US" sz="2800" i="1" dirty="0" smtClean="0"/>
              <a:t>T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 contains more than one set, but not as many as </a:t>
            </a:r>
            <a:r>
              <a:rPr lang="en-US" sz="2800" dirty="0" smtClean="0">
                <a:latin typeface="Symbol" pitchFamily="18" charset="2"/>
              </a:rPr>
              <a:t>W</a:t>
            </a:r>
            <a:r>
              <a:rPr lang="en-US" sz="2800" dirty="0" smtClean="0"/>
              <a:t>, </a:t>
            </a:r>
            <a:r>
              <a:rPr lang="en-US" sz="2800" dirty="0" smtClean="0"/>
              <a:t>then player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has partial information.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8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Players</a:t>
            </a:r>
            <a:r>
              <a:rPr lang="en-US" sz="2800" i="1" dirty="0">
                <a:effectLst/>
              </a:rPr>
              <a:t>: </a:t>
            </a:r>
            <a:r>
              <a:rPr lang="en-US" sz="2800" dirty="0">
                <a:effectLst/>
              </a:rPr>
              <a:t>The pair of people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r>
              <a:rPr lang="en-US" sz="2800" i="1" dirty="0">
                <a:effectLst/>
              </a:rPr>
              <a:t>States: </a:t>
            </a:r>
            <a:r>
              <a:rPr lang="en-US" sz="2800" dirty="0">
                <a:effectLst/>
              </a:rPr>
              <a:t>The set of states is </a:t>
            </a:r>
            <a:r>
              <a:rPr lang="en-US" sz="2800" dirty="0" smtClean="0">
                <a:effectLst/>
                <a:latin typeface="Symbol" pitchFamily="18" charset="2"/>
              </a:rPr>
              <a:t>W </a:t>
            </a:r>
            <a:r>
              <a:rPr lang="en-US" sz="2800" dirty="0" smtClean="0">
                <a:effectLst/>
                <a:latin typeface="Symbol" pitchFamily="18" charset="2"/>
              </a:rPr>
              <a:t>=</a:t>
            </a:r>
            <a:r>
              <a:rPr lang="en-US" sz="2800" i="1" dirty="0" smtClean="0">
                <a:effectLst/>
              </a:rPr>
              <a:t>{meet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avoid}</a:t>
            </a:r>
            <a:r>
              <a:rPr lang="en-US" sz="2800" dirty="0">
                <a:effectLst/>
              </a:rPr>
              <a:t>.</a:t>
            </a:r>
          </a:p>
          <a:p>
            <a:r>
              <a:rPr lang="en-US" sz="2800" i="1" dirty="0" smtClean="0">
                <a:effectLst/>
              </a:rPr>
              <a:t>Strategies: </a:t>
            </a:r>
            <a:r>
              <a:rPr lang="en-US" sz="2800" dirty="0" smtClean="0">
                <a:effectLst/>
              </a:rPr>
              <a:t>The strategies </a:t>
            </a:r>
            <a:r>
              <a:rPr lang="en-US" sz="2800" dirty="0">
                <a:effectLst/>
              </a:rPr>
              <a:t>of each player </a:t>
            </a:r>
            <a:r>
              <a:rPr lang="en-US" sz="2800" dirty="0" smtClean="0">
                <a:effectLst/>
              </a:rPr>
              <a:t>are S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={B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S}</a:t>
            </a:r>
            <a:r>
              <a:rPr lang="en-US" sz="2800" dirty="0">
                <a:effectLst/>
              </a:rPr>
              <a:t>.</a:t>
            </a:r>
          </a:p>
          <a:p>
            <a:r>
              <a:rPr lang="en-US" sz="2800" i="1" dirty="0" smtClean="0">
                <a:effectLst/>
              </a:rPr>
              <a:t>Types: </a:t>
            </a:r>
            <a:r>
              <a:rPr lang="en-US" sz="2800" dirty="0">
                <a:effectLst/>
              </a:rPr>
              <a:t>Player 1 </a:t>
            </a:r>
            <a:r>
              <a:rPr lang="en-US" sz="2800" dirty="0" smtClean="0">
                <a:effectLst/>
              </a:rPr>
              <a:t>has a single type </a:t>
            </a:r>
            <a:r>
              <a:rPr lang="en-US" sz="2800" i="1" dirty="0" smtClean="0">
                <a:effectLst/>
              </a:rPr>
              <a:t>t</a:t>
            </a:r>
            <a:r>
              <a:rPr lang="en-US" sz="2800" i="1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=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.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dirty="0" smtClean="0">
                <a:effectLst/>
              </a:rPr>
              <a:t>	</a:t>
            </a:r>
            <a:r>
              <a:rPr lang="en-US" sz="2800" dirty="0" smtClean="0">
                <a:effectLst/>
              </a:rPr>
              <a:t>          Player </a:t>
            </a:r>
            <a:r>
              <a:rPr lang="en-US" sz="2800" dirty="0">
                <a:effectLst/>
              </a:rPr>
              <a:t>2 </a:t>
            </a:r>
            <a:r>
              <a:rPr lang="en-US" sz="2800" dirty="0" smtClean="0">
                <a:effectLst/>
              </a:rPr>
              <a:t>has two types {</a:t>
            </a:r>
            <a:r>
              <a:rPr lang="en-US" sz="2800" i="1" dirty="0" smtClean="0">
                <a:effectLst/>
              </a:rPr>
              <a:t>meet</a:t>
            </a:r>
            <a:r>
              <a:rPr lang="en-US" sz="2800" dirty="0">
                <a:effectLst/>
              </a:rPr>
              <a:t>}</a:t>
            </a:r>
            <a:r>
              <a:rPr lang="en-US" sz="2800" dirty="0" smtClean="0">
                <a:effectLst/>
              </a:rPr>
              <a:t> and {</a:t>
            </a:r>
            <a:r>
              <a:rPr lang="en-US" sz="2800" i="1" dirty="0" smtClean="0">
                <a:effectLst/>
              </a:rPr>
              <a:t>avoid</a:t>
            </a:r>
            <a:r>
              <a:rPr lang="en-US" sz="2800" dirty="0" smtClean="0">
                <a:effectLst/>
              </a:rPr>
              <a:t>}.</a:t>
            </a:r>
          </a:p>
          <a:p>
            <a:r>
              <a:rPr lang="en-US" sz="2800" i="1" dirty="0" smtClean="0">
                <a:effectLst/>
              </a:rPr>
              <a:t>Beliefs: </a:t>
            </a:r>
            <a:r>
              <a:rPr lang="en-US" sz="2800" dirty="0" smtClean="0">
                <a:effectLst/>
              </a:rPr>
              <a:t>Player 1 assigns probability 1/2 to each state. </a:t>
            </a:r>
            <a:r>
              <a:rPr lang="en-US" sz="2800" dirty="0" smtClean="0">
                <a:effectLst/>
              </a:rPr>
              <a:t>   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         </a:t>
            </a:r>
            <a:r>
              <a:rPr lang="en-US" sz="2800" dirty="0" smtClean="0">
                <a:effectLst/>
              </a:rPr>
              <a:t>Player </a:t>
            </a:r>
            <a:r>
              <a:rPr lang="en-US" sz="2800" dirty="0" smtClean="0">
                <a:effectLst/>
              </a:rPr>
              <a:t>2 knows the state.</a:t>
            </a:r>
          </a:p>
          <a:p>
            <a:endParaRPr lang="en-US" sz="2800" dirty="0">
              <a:effectLst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Battle of the Sexes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228600" y="672405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i="1" dirty="0" smtClean="0"/>
              <a:t>Payoffs: </a:t>
            </a:r>
            <a:r>
              <a:rPr lang="en-US" sz="2800" dirty="0" smtClean="0"/>
              <a:t>The payoffs </a:t>
            </a:r>
            <a:r>
              <a:rPr lang="en-US" sz="2800" i="1" dirty="0" err="1" smtClean="0"/>
              <a:t>u</a:t>
            </a:r>
            <a:r>
              <a:rPr lang="en-US" sz="2800" i="1" baseline="-25000" dirty="0" err="1" smtClean="0"/>
              <a:t>i</a:t>
            </a:r>
            <a:r>
              <a:rPr lang="en-US" sz="2800" i="1" baseline="-25000" dirty="0" smtClean="0"/>
              <a:t> </a:t>
            </a:r>
            <a:r>
              <a:rPr lang="en-US" sz="2800" dirty="0" smtClean="0"/>
              <a:t>(</a:t>
            </a:r>
            <a:r>
              <a:rPr lang="en-US" sz="2800" i="1" dirty="0" smtClean="0"/>
              <a:t>s</a:t>
            </a:r>
            <a:r>
              <a:rPr lang="en-US" sz="2800" dirty="0" smtClean="0"/>
              <a:t>, </a:t>
            </a:r>
            <a:r>
              <a:rPr lang="en-US" sz="2800" i="1" dirty="0" smtClean="0"/>
              <a:t>meet</a:t>
            </a:r>
            <a:r>
              <a:rPr lang="en-US" sz="2800" dirty="0" smtClean="0"/>
              <a:t>) of each player </a:t>
            </a:r>
            <a:r>
              <a:rPr lang="en-US" sz="2800" i="1" dirty="0" err="1" smtClean="0"/>
              <a:t>i</a:t>
            </a:r>
            <a:r>
              <a:rPr lang="en-US" sz="2800" i="1" dirty="0" smtClean="0"/>
              <a:t> </a:t>
            </a:r>
            <a:r>
              <a:rPr lang="en-US" sz="2800" dirty="0" smtClean="0"/>
              <a:t>for all possible strategy pairs </a:t>
            </a:r>
            <a:r>
              <a:rPr lang="en-US" sz="2800" i="1" dirty="0" smtClean="0"/>
              <a:t>s</a:t>
            </a:r>
            <a:r>
              <a:rPr lang="en-US" sz="2800" dirty="0" smtClean="0"/>
              <a:t> are given in the left panel, and the payoffs </a:t>
            </a:r>
          </a:p>
          <a:p>
            <a:pPr algn="l"/>
            <a:r>
              <a:rPr lang="en-US" sz="2800" i="1" dirty="0" err="1" smtClean="0"/>
              <a:t>u</a:t>
            </a:r>
            <a:r>
              <a:rPr lang="en-US" sz="2800" i="1" baseline="-25000" dirty="0" err="1" smtClean="0"/>
              <a:t>i</a:t>
            </a:r>
            <a:r>
              <a:rPr lang="en-US" sz="2800" dirty="0" smtClean="0"/>
              <a:t> (</a:t>
            </a:r>
            <a:r>
              <a:rPr lang="en-US" sz="2800" i="1" dirty="0" smtClean="0"/>
              <a:t>s</a:t>
            </a:r>
            <a:r>
              <a:rPr lang="en-US" sz="2800" dirty="0" smtClean="0"/>
              <a:t>, </a:t>
            </a:r>
            <a:r>
              <a:rPr lang="en-US" sz="2800" i="1" dirty="0" smtClean="0"/>
              <a:t>avoid</a:t>
            </a:r>
            <a:r>
              <a:rPr lang="en-US" sz="2800" dirty="0" smtClean="0"/>
              <a:t>) are given in the right panel.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34448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34448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43592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29518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34750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35972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3627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45418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45418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34607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34607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43751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29518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34909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36131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3643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45577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45577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27432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28956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28956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42011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41910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54203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A </a:t>
            </a:r>
            <a:r>
              <a:rPr lang="en-US" sz="2800" i="1" dirty="0" smtClean="0">
                <a:effectLst/>
              </a:rPr>
              <a:t>Bayesian Nash Equilibrium</a:t>
            </a:r>
            <a:r>
              <a:rPr lang="en-US" sz="2800" b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of a Bayesian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game G=(I, 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S, T, u) is a </a:t>
            </a:r>
            <a:r>
              <a:rPr lang="en-US" sz="2800" dirty="0">
                <a:effectLst/>
              </a:rPr>
              <a:t>Nash equilibrium of the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strategic game defined </a:t>
            </a:r>
            <a:r>
              <a:rPr lang="en-US" sz="2800" dirty="0">
                <a:effectLst/>
              </a:rPr>
              <a:t>as follows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Players </a:t>
            </a:r>
            <a:r>
              <a:rPr lang="en-US" sz="2800" dirty="0">
                <a:effectLst/>
              </a:rPr>
              <a:t>The set of all pairs (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600" i="1" dirty="0" err="1">
                <a:effectLst/>
              </a:rPr>
              <a:t>t</a:t>
            </a:r>
            <a:r>
              <a:rPr lang="en-US" sz="26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) where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is a player in the Bayesian game and </a:t>
            </a:r>
            <a:r>
              <a:rPr lang="en-US" sz="2600" i="1" dirty="0" err="1">
                <a:effectLst/>
              </a:rPr>
              <a:t>t</a:t>
            </a:r>
            <a:r>
              <a:rPr lang="en-US" sz="2600" i="1" baseline="-25000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is one of the signals that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may receive</a:t>
            </a:r>
            <a:r>
              <a:rPr lang="en-US" sz="2800" dirty="0" smtClean="0">
                <a:effectLst/>
              </a:rPr>
              <a:t>.</a:t>
            </a:r>
            <a:endParaRPr lang="en-US" sz="12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i="1" dirty="0" smtClean="0">
                <a:effectLst/>
              </a:rPr>
              <a:t>Strategies </a:t>
            </a:r>
            <a:r>
              <a:rPr lang="en-US" sz="2800" dirty="0">
                <a:effectLst/>
              </a:rPr>
              <a:t>The set of </a:t>
            </a:r>
            <a:r>
              <a:rPr lang="en-US" sz="2800" dirty="0" smtClean="0">
                <a:effectLst/>
              </a:rPr>
              <a:t>strategies </a:t>
            </a:r>
            <a:r>
              <a:rPr lang="en-US" sz="2800" dirty="0">
                <a:effectLst/>
              </a:rPr>
              <a:t>of each player (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600" i="1" dirty="0" err="1">
                <a:effectLst/>
              </a:rPr>
              <a:t>t</a:t>
            </a:r>
            <a:r>
              <a:rPr lang="en-US" sz="26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) is the set of </a:t>
            </a:r>
            <a:r>
              <a:rPr lang="en-US" sz="2800" dirty="0" smtClean="0">
                <a:effectLst/>
              </a:rPr>
              <a:t>strategy </a:t>
            </a:r>
            <a:r>
              <a:rPr lang="en-US" sz="2800" dirty="0">
                <a:effectLst/>
              </a:rPr>
              <a:t>of 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in the Bayesian game</a:t>
            </a:r>
            <a:r>
              <a:rPr lang="en-US" sz="2800" dirty="0" smtClean="0">
                <a:effectLst/>
              </a:rPr>
              <a:t>.</a:t>
            </a:r>
            <a:endParaRPr lang="en-US" sz="12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i="1" dirty="0">
                <a:effectLst/>
              </a:rPr>
              <a:t>Preferences </a:t>
            </a:r>
            <a:r>
              <a:rPr lang="en-US" sz="2800" dirty="0">
                <a:effectLst/>
              </a:rPr>
              <a:t>The </a:t>
            </a:r>
            <a:r>
              <a:rPr lang="en-US" sz="2800" dirty="0" smtClean="0">
                <a:effectLst/>
              </a:rPr>
              <a:t>payoff </a:t>
            </a:r>
            <a:r>
              <a:rPr lang="en-US" sz="2800" dirty="0">
                <a:effectLst/>
              </a:rPr>
              <a:t>function of each player (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600" i="1" dirty="0" err="1">
                <a:effectLst/>
              </a:rPr>
              <a:t>t</a:t>
            </a:r>
            <a:r>
              <a:rPr lang="en-US" sz="2600" i="1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) is given by: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effectLst/>
              </a:rPr>
              <a:t>				</a:t>
            </a:r>
            <a:r>
              <a:rPr lang="en-US" sz="2800" dirty="0" smtClean="0">
                <a:effectLst/>
              </a:rPr>
              <a:t>∑</a:t>
            </a:r>
            <a:r>
              <a:rPr lang="en-US" sz="2800" i="1" baseline="-25000" dirty="0" err="1" smtClean="0">
                <a:effectLst/>
                <a:latin typeface="Symbol" pitchFamily="18" charset="2"/>
              </a:rPr>
              <a:t>w</a:t>
            </a:r>
            <a:r>
              <a:rPr lang="en-US" sz="2800" i="1" baseline="-25000" dirty="0" err="1" smtClean="0">
                <a:effectLst/>
              </a:rPr>
              <a:t>∈</a:t>
            </a:r>
            <a:r>
              <a:rPr lang="en-US" sz="2800" baseline="-25000" dirty="0" err="1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smtClean="0">
                <a:effectLst/>
              </a:rPr>
              <a:t> p</a:t>
            </a:r>
            <a:r>
              <a:rPr lang="en-US" sz="2800" dirty="0" smtClean="0">
                <a:effectLst/>
                <a:latin typeface="Symbol" pitchFamily="18" charset="2"/>
              </a:rPr>
              <a:t>(w </a:t>
            </a:r>
            <a:r>
              <a:rPr lang="en-US" sz="2800" dirty="0" smtClean="0">
                <a:effectLst/>
                <a:latin typeface="Symbol" pitchFamily="18" charset="2"/>
              </a:rPr>
              <a:t>| </a:t>
            </a:r>
            <a:r>
              <a:rPr lang="en-US" sz="2600" dirty="0" smtClean="0">
                <a:effectLst/>
              </a:rPr>
              <a:t>t</a:t>
            </a:r>
            <a:r>
              <a:rPr lang="en-US" sz="2600" baseline="-25000" dirty="0" smtClean="0">
                <a:effectLst/>
              </a:rPr>
              <a:t>i</a:t>
            </a:r>
            <a:r>
              <a:rPr lang="en-US" sz="2800" dirty="0">
                <a:effectLst/>
              </a:rPr>
              <a:t>) </a:t>
            </a:r>
            <a:r>
              <a:rPr lang="en-US" sz="2600" i="1" dirty="0" err="1">
                <a:effectLst/>
              </a:rPr>
              <a:t>u</a:t>
            </a:r>
            <a:r>
              <a:rPr lang="en-US" sz="2600" i="1" baseline="-25000" dirty="0" err="1">
                <a:effectLst/>
              </a:rPr>
              <a:t>i</a:t>
            </a:r>
            <a:r>
              <a:rPr lang="en-US" sz="2800" dirty="0" smtClean="0">
                <a:effectLst/>
              </a:rPr>
              <a:t>((</a:t>
            </a:r>
            <a:r>
              <a:rPr lang="en-US" sz="2600" i="1" dirty="0" err="1">
                <a:effectLst/>
              </a:rPr>
              <a:t>s</a:t>
            </a:r>
            <a:r>
              <a:rPr lang="en-US" sz="2600" i="1" baseline="-25000" dirty="0" err="1" smtClean="0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600" i="1" dirty="0" smtClean="0">
                <a:effectLst/>
              </a:rPr>
              <a:t>s</a:t>
            </a:r>
            <a:r>
              <a:rPr lang="en-US" sz="2600" i="1" baseline="-25000" dirty="0" smtClean="0">
                <a:effectLst/>
              </a:rPr>
              <a:t>-</a:t>
            </a:r>
            <a:r>
              <a:rPr lang="en-US" sz="2600" i="1" baseline="-25000" dirty="0" err="1" smtClean="0">
                <a:effectLst/>
              </a:rPr>
              <a:t>i</a:t>
            </a:r>
            <a:r>
              <a:rPr lang="en-US" sz="26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)), 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).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Nash Equilibrium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Bayesian Nash </a:t>
            </a:r>
            <a:r>
              <a:rPr lang="en-GB" dirty="0" err="1" smtClean="0">
                <a:effectLst/>
              </a:rPr>
              <a:t>Equilibria</a:t>
            </a:r>
            <a:r>
              <a:rPr lang="en-GB" dirty="0" smtClean="0">
                <a:effectLst/>
              </a:rPr>
              <a:t> of the Battle of the Sexes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The mixed strategy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 of the battle of the sexes are calculated as follows.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Player 1 is indifferent between S and B if and only if     2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m</a:t>
            </a:r>
            <a:r>
              <a:rPr lang="en-GB" sz="2800" dirty="0" smtClean="0">
                <a:effectLst/>
              </a:rPr>
              <a:t>(B) + 2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v</a:t>
            </a:r>
            <a:r>
              <a:rPr lang="en-GB" sz="2800" dirty="0" smtClean="0">
                <a:effectLst/>
              </a:rPr>
              <a:t>(B) = 1-</a:t>
            </a:r>
            <a:r>
              <a:rPr lang="en-GB" sz="2800" dirty="0" smtClean="0">
                <a:effectLst/>
                <a:latin typeface="Symbol" pitchFamily="18" charset="2"/>
              </a:rPr>
              <a:t>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m</a:t>
            </a:r>
            <a:r>
              <a:rPr lang="en-GB" sz="2800" dirty="0" smtClean="0">
                <a:effectLst/>
              </a:rPr>
              <a:t>(B) + 1-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v</a:t>
            </a:r>
            <a:r>
              <a:rPr lang="en-GB" sz="2800" dirty="0" smtClean="0">
                <a:effectLst/>
              </a:rPr>
              <a:t>(B).</a:t>
            </a:r>
          </a:p>
          <a:p>
            <a:r>
              <a:rPr lang="en-GB" sz="2800" dirty="0" smtClean="0">
                <a:effectLst/>
              </a:rPr>
              <a:t>Player 2 of type m is indifferent between S and B if and only if 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2(1- 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(B)), i.e. 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2/3.</a:t>
            </a:r>
          </a:p>
          <a:p>
            <a:r>
              <a:rPr lang="en-GB" sz="2800" dirty="0" smtClean="0">
                <a:effectLst/>
              </a:rPr>
              <a:t>Player 2 of type v is indifferent between S and B if and only if  2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1- 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(B), i.e. </a:t>
            </a: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1/3.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400" dirty="0" smtClean="0"/>
          </a:p>
          <a:p>
            <a:endParaRPr lang="en-GB" sz="2800" dirty="0" smtClean="0"/>
          </a:p>
          <a:p>
            <a:pPr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6019800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If type m is indifferent between S and B, then </a:t>
            </a:r>
          </a:p>
          <a:p>
            <a:pPr marL="0" indent="0">
              <a:buNone/>
            </a:pPr>
            <a:r>
              <a:rPr lang="en-GB" sz="2800" dirty="0">
                <a:effectLst/>
                <a:latin typeface="Symbol" pitchFamily="18" charset="2"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   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2/3, and thus type v chooses S.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If type v is indifferent between S and B, then </a:t>
            </a:r>
          </a:p>
          <a:p>
            <a:pPr marL="0" indent="0">
              <a:buNone/>
            </a:pPr>
            <a:r>
              <a:rPr lang="en-GB" sz="2800" dirty="0">
                <a:effectLst/>
                <a:latin typeface="Symbol" pitchFamily="18" charset="2"/>
              </a:rPr>
              <a:t> </a:t>
            </a:r>
            <a:r>
              <a:rPr lang="en-GB" sz="2800" dirty="0" smtClean="0">
                <a:effectLst/>
                <a:latin typeface="Symbol" pitchFamily="18" charset="2"/>
              </a:rPr>
              <a:t>   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1/3, and thus type m chooses S.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Hence there are two mixed strategy Bayesian Nash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1/3,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m</a:t>
            </a:r>
            <a:r>
              <a:rPr lang="en-GB" sz="2800" dirty="0" smtClean="0">
                <a:effectLst/>
              </a:rPr>
              <a:t>(B) = 0,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v</a:t>
            </a:r>
            <a:r>
              <a:rPr lang="en-GB" sz="2800" dirty="0" smtClean="0">
                <a:effectLst/>
              </a:rPr>
              <a:t>(B) = 2/3.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(B) = 2/3,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m</a:t>
            </a:r>
            <a:r>
              <a:rPr lang="en-GB" sz="2800" dirty="0" smtClean="0">
                <a:effectLst/>
              </a:rPr>
              <a:t>(B) = 2/3, </a:t>
            </a:r>
            <a:r>
              <a:rPr lang="en-GB" sz="2800" dirty="0" err="1" smtClean="0">
                <a:effectLst/>
                <a:latin typeface="Symbol" pitchFamily="18" charset="2"/>
              </a:rPr>
              <a:t>s</a:t>
            </a:r>
            <a:r>
              <a:rPr lang="en-GB" sz="2800" baseline="-25000" dirty="0" err="1" smtClean="0">
                <a:effectLst/>
              </a:rPr>
              <a:t>v</a:t>
            </a:r>
            <a:r>
              <a:rPr lang="en-GB" sz="2800" dirty="0" smtClean="0">
                <a:effectLst/>
              </a:rPr>
              <a:t>(B) = 0.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400" dirty="0" smtClean="0"/>
          </a:p>
          <a:p>
            <a:endParaRPr lang="en-GB" sz="2800" dirty="0" smtClean="0"/>
          </a:p>
          <a:p>
            <a:pPr>
              <a:buNone/>
            </a:pP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More Information </a:t>
            </a: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ay Hurt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A decision-maker in a single-person decision problem cannot be worse off if she has more information.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lang="en-US" sz="2800" kern="0" dirty="0">
                <a:latin typeface="+mn-lt"/>
                <a:cs typeface="+mn-cs"/>
              </a:rPr>
              <a:t> </a:t>
            </a:r>
            <a:r>
              <a:rPr lang="en-US" sz="2800" kern="0" dirty="0" smtClean="0">
                <a:latin typeface="+mn-lt"/>
                <a:cs typeface="+mn-cs"/>
              </a:rPr>
              <a:t>   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f she wishes, she can ignore the information.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a game, the same is not true: if a player has more information, and the other players know that she has more information, then she may be worse off.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Structure </a:t>
            </a:r>
            <a:r>
              <a:rPr lang="en-US" sz="4400" b="1" kern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of the Lecture</a:t>
            </a:r>
            <a:endParaRPr lang="en-US" sz="4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Bayesian Games and Nash Equilibrium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Bayesian Games and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err="1" smtClean="0"/>
              <a:t>Cournot</a:t>
            </a:r>
            <a:r>
              <a:rPr lang="en-US" sz="2800" kern="0" dirty="0" smtClean="0"/>
              <a:t> </a:t>
            </a:r>
            <a:r>
              <a:rPr lang="en-US" sz="2800" kern="0" dirty="0"/>
              <a:t>Duopoly with Private </a:t>
            </a:r>
            <a:r>
              <a:rPr lang="en-US" sz="2800" kern="0" dirty="0" smtClean="0"/>
              <a:t>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/>
              <a:t>Public </a:t>
            </a:r>
            <a:r>
              <a:rPr lang="en-US" sz="2800" kern="0" dirty="0" smtClean="0"/>
              <a:t>Good Provision with Private Information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90600" y="4084638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2362200" y="4084638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990600" y="4999038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90600" y="3306763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 dirty="0">
              <a:latin typeface="Tahoma" pitchFamily="34" charset="0"/>
            </a:endParaRPr>
          </a:p>
          <a:p>
            <a:pPr algn="l"/>
            <a:r>
              <a:rPr lang="en-US" sz="2000" i="1" dirty="0" smtClean="0">
                <a:latin typeface="Tahoma" pitchFamily="34" charset="0"/>
              </a:rPr>
              <a:t>B</a:t>
            </a:r>
            <a:r>
              <a:rPr lang="en-US" sz="2000" i="1" dirty="0">
                <a:latin typeface="Tahoma" pitchFamily="34" charset="0"/>
              </a:rPr>
              <a:t>	      </a:t>
            </a:r>
            <a:r>
              <a:rPr lang="en-US" sz="2000" i="1" dirty="0" smtClean="0">
                <a:latin typeface="Tahoma" pitchFamily="34" charset="0"/>
              </a:rPr>
              <a:t>A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6200" y="4114800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 dirty="0">
                <a:latin typeface="Tahoma" pitchFamily="34" charset="0"/>
              </a:rPr>
              <a:t>      </a:t>
            </a:r>
            <a:r>
              <a:rPr lang="en-US" sz="2000" i="1" dirty="0" smtClean="0">
                <a:latin typeface="Tahoma" pitchFamily="34" charset="0"/>
              </a:rPr>
              <a:t>B</a:t>
            </a:r>
            <a:r>
              <a:rPr lang="en-US" sz="2000" i="1" dirty="0">
                <a:latin typeface="Tahoma" pitchFamily="34" charset="0"/>
              </a:rPr>
              <a:t>			</a:t>
            </a:r>
          </a:p>
          <a:p>
            <a:pPr algn="l"/>
            <a:r>
              <a:rPr lang="en-US" sz="2400" i="1" dirty="0">
                <a:latin typeface="Tahoma" pitchFamily="34" charset="0"/>
              </a:rPr>
              <a:t>	</a:t>
            </a:r>
          </a:p>
          <a:p>
            <a:pPr algn="l"/>
            <a:r>
              <a:rPr lang="en-US" sz="2000" i="1" dirty="0">
                <a:latin typeface="Tahoma" pitchFamily="34" charset="0"/>
              </a:rPr>
              <a:t>      </a:t>
            </a:r>
            <a:r>
              <a:rPr lang="en-US" sz="2000" i="1" dirty="0" smtClean="0">
                <a:latin typeface="Tahoma" pitchFamily="34" charset="0"/>
              </a:rPr>
              <a:t>A</a:t>
            </a:r>
            <a:endParaRPr lang="en-US" sz="2000" i="1" dirty="0">
              <a:latin typeface="Tahoma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295400" y="4237038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673350" y="42672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295400" y="51816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0, 3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673350" y="51816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562600" y="4100513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6934200" y="4100513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5562600" y="5014913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562600" y="3322638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 dirty="0">
              <a:latin typeface="Tahoma" pitchFamily="34" charset="0"/>
            </a:endParaRPr>
          </a:p>
          <a:p>
            <a:pPr algn="l"/>
            <a:r>
              <a:rPr lang="en-US" sz="2000" i="1" dirty="0" smtClean="0">
                <a:latin typeface="Tahoma" pitchFamily="34" charset="0"/>
              </a:rPr>
              <a:t>B</a:t>
            </a:r>
            <a:r>
              <a:rPr lang="en-US" sz="2000" i="1" dirty="0">
                <a:latin typeface="Tahoma" pitchFamily="34" charset="0"/>
              </a:rPr>
              <a:t>	      </a:t>
            </a:r>
            <a:r>
              <a:rPr lang="en-US" sz="2000" i="1" dirty="0" smtClean="0">
                <a:latin typeface="Tahoma" pitchFamily="34" charset="0"/>
              </a:rPr>
              <a:t>A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4648200" y="4130675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 dirty="0">
                <a:latin typeface="Tahoma" pitchFamily="34" charset="0"/>
              </a:rPr>
              <a:t>      </a:t>
            </a:r>
            <a:r>
              <a:rPr lang="en-US" sz="2000" i="1" dirty="0" smtClean="0">
                <a:latin typeface="Tahoma" pitchFamily="34" charset="0"/>
              </a:rPr>
              <a:t>B</a:t>
            </a:r>
            <a:r>
              <a:rPr lang="en-US" sz="2000" i="1" dirty="0">
                <a:latin typeface="Tahoma" pitchFamily="34" charset="0"/>
              </a:rPr>
              <a:t>			</a:t>
            </a:r>
          </a:p>
          <a:p>
            <a:pPr algn="l"/>
            <a:r>
              <a:rPr lang="en-US" sz="2400" i="1" dirty="0">
                <a:latin typeface="Tahoma" pitchFamily="34" charset="0"/>
              </a:rPr>
              <a:t>	</a:t>
            </a:r>
          </a:p>
          <a:p>
            <a:pPr algn="l"/>
            <a:r>
              <a:rPr lang="en-US" sz="2000" i="1" dirty="0">
                <a:latin typeface="Tahoma" pitchFamily="34" charset="0"/>
              </a:rPr>
              <a:t>      </a:t>
            </a:r>
            <a:r>
              <a:rPr lang="en-US" sz="2000" i="1" dirty="0" smtClean="0">
                <a:latin typeface="Tahoma" pitchFamily="34" charset="0"/>
              </a:rPr>
              <a:t>A</a:t>
            </a:r>
            <a:endParaRPr lang="en-US" sz="2000" i="1" dirty="0">
              <a:latin typeface="Tahoma" pitchFamily="34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867400" y="425291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7245350" y="4283075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0, 3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5867400" y="5197475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7245350" y="5197475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28600" y="3382963"/>
            <a:ext cx="8763000" cy="3124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381000" y="3535363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4876800" y="3535363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4191000" y="60499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 1,2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409575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 1,2</a:t>
            </a:r>
          </a:p>
        </p:txBody>
      </p:sp>
      <p:sp>
        <p:nvSpPr>
          <p:cNvPr id="25" name="Rectangle 28"/>
          <p:cNvSpPr txBox="1">
            <a:spLocks noChangeArrowheads="1"/>
          </p:cNvSpPr>
          <p:nvPr/>
        </p:nvSpPr>
        <p:spPr>
          <a:xfrm>
            <a:off x="457200" y="350838"/>
            <a:ext cx="8229600" cy="2697162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Consider the following Bayesian game, where each of the two state is equally likely.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If the players know the state of the world, they play (B,B) in state 1 and (A,A) in state 2, with payoff 1.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If they do not know, their expected payoff is 3/2 regardless of their choice.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Common Knowledge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There is a subtle difference between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a situation in which all players know the payoffs, and a situation in which the payoffs are common knowledge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When payoffs are common knowledge, all players know them, and know that all players know them and so on.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Lack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of common knowledge may lead to players being unable to coordinate on the Pareto optimal outcome, even if they all know the payoffs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5334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Consider the Bayesian game below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There are 3 states: 1, 2, 3. Each player has 2 types: player 1’s types are {1} and {2, 3}, and player 2’s types are {1, 2} and {3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}.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The types’ beliefs on the states are in parenthesis.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914400" y="42830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4"/>
          <p:cNvSpPr>
            <a:spLocks noChangeShapeType="1"/>
          </p:cNvSpPr>
          <p:nvPr/>
        </p:nvSpPr>
        <p:spPr bwMode="auto">
          <a:xfrm>
            <a:off x="1828800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Line 5"/>
          <p:cNvSpPr>
            <a:spLocks noChangeShapeType="1"/>
          </p:cNvSpPr>
          <p:nvPr/>
        </p:nvSpPr>
        <p:spPr bwMode="auto">
          <a:xfrm>
            <a:off x="914400" y="5029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914400" y="35052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0" y="43132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9906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19050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1905000" y="50593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996950" y="50292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3657600" y="42830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9" name="Line 13"/>
          <p:cNvSpPr>
            <a:spLocks noChangeShapeType="1"/>
          </p:cNvSpPr>
          <p:nvPr/>
        </p:nvSpPr>
        <p:spPr bwMode="auto">
          <a:xfrm>
            <a:off x="4572000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/>
        </p:nvSpPr>
        <p:spPr bwMode="auto">
          <a:xfrm>
            <a:off x="3657600" y="5029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3657600" y="35052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2" name="Text Box 16"/>
          <p:cNvSpPr txBox="1">
            <a:spLocks noChangeArrowheads="1"/>
          </p:cNvSpPr>
          <p:nvPr/>
        </p:nvSpPr>
        <p:spPr bwMode="auto">
          <a:xfrm>
            <a:off x="2743200" y="43132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3" name="Text Box 17"/>
          <p:cNvSpPr txBox="1">
            <a:spLocks noChangeArrowheads="1"/>
          </p:cNvSpPr>
          <p:nvPr/>
        </p:nvSpPr>
        <p:spPr bwMode="auto">
          <a:xfrm>
            <a:off x="37338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4" name="Text Box 18"/>
          <p:cNvSpPr txBox="1">
            <a:spLocks noChangeArrowheads="1"/>
          </p:cNvSpPr>
          <p:nvPr/>
        </p:nvSpPr>
        <p:spPr bwMode="auto">
          <a:xfrm>
            <a:off x="46482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4648200" y="50593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6" name="Text Box 20"/>
          <p:cNvSpPr txBox="1">
            <a:spLocks noChangeArrowheads="1"/>
          </p:cNvSpPr>
          <p:nvPr/>
        </p:nvSpPr>
        <p:spPr bwMode="auto">
          <a:xfrm>
            <a:off x="3740150" y="50292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7" name="Rectangle 21"/>
          <p:cNvSpPr>
            <a:spLocks noChangeArrowheads="1"/>
          </p:cNvSpPr>
          <p:nvPr/>
        </p:nvSpPr>
        <p:spPr bwMode="auto">
          <a:xfrm>
            <a:off x="6400800" y="42830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Line 22"/>
          <p:cNvSpPr>
            <a:spLocks noChangeShapeType="1"/>
          </p:cNvSpPr>
          <p:nvPr/>
        </p:nvSpPr>
        <p:spPr bwMode="auto">
          <a:xfrm>
            <a:off x="7315200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Line 23"/>
          <p:cNvSpPr>
            <a:spLocks noChangeShapeType="1"/>
          </p:cNvSpPr>
          <p:nvPr/>
        </p:nvSpPr>
        <p:spPr bwMode="auto">
          <a:xfrm>
            <a:off x="6400800" y="5029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" name="Text Box 24"/>
          <p:cNvSpPr txBox="1">
            <a:spLocks noChangeArrowheads="1"/>
          </p:cNvSpPr>
          <p:nvPr/>
        </p:nvSpPr>
        <p:spPr bwMode="auto">
          <a:xfrm>
            <a:off x="6400800" y="35052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1" name="Text Box 25"/>
          <p:cNvSpPr txBox="1">
            <a:spLocks noChangeArrowheads="1"/>
          </p:cNvSpPr>
          <p:nvPr/>
        </p:nvSpPr>
        <p:spPr bwMode="auto">
          <a:xfrm>
            <a:off x="5486400" y="43132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2" name="Text Box 26"/>
          <p:cNvSpPr txBox="1">
            <a:spLocks noChangeArrowheads="1"/>
          </p:cNvSpPr>
          <p:nvPr/>
        </p:nvSpPr>
        <p:spPr bwMode="auto">
          <a:xfrm>
            <a:off x="64770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3" name="Text Box 27"/>
          <p:cNvSpPr txBox="1">
            <a:spLocks noChangeArrowheads="1"/>
          </p:cNvSpPr>
          <p:nvPr/>
        </p:nvSpPr>
        <p:spPr bwMode="auto">
          <a:xfrm>
            <a:off x="7391400" y="4373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4" name="Text Box 28"/>
          <p:cNvSpPr txBox="1">
            <a:spLocks noChangeArrowheads="1"/>
          </p:cNvSpPr>
          <p:nvPr/>
        </p:nvSpPr>
        <p:spPr bwMode="auto">
          <a:xfrm>
            <a:off x="7391400" y="50593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5" name="Text Box 29"/>
          <p:cNvSpPr txBox="1">
            <a:spLocks noChangeArrowheads="1"/>
          </p:cNvSpPr>
          <p:nvPr/>
        </p:nvSpPr>
        <p:spPr bwMode="auto">
          <a:xfrm>
            <a:off x="6483350" y="50292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6" name="Rectangle 30"/>
          <p:cNvSpPr>
            <a:spLocks noChangeArrowheads="1"/>
          </p:cNvSpPr>
          <p:nvPr/>
        </p:nvSpPr>
        <p:spPr bwMode="auto">
          <a:xfrm>
            <a:off x="381000" y="38100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1"/>
          <p:cNvSpPr>
            <a:spLocks noChangeArrowheads="1"/>
          </p:cNvSpPr>
          <p:nvPr/>
        </p:nvSpPr>
        <p:spPr bwMode="auto">
          <a:xfrm>
            <a:off x="3200400" y="38100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228600" y="36576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Rectangle 33"/>
          <p:cNvSpPr>
            <a:spLocks noChangeArrowheads="1"/>
          </p:cNvSpPr>
          <p:nvPr/>
        </p:nvSpPr>
        <p:spPr bwMode="auto">
          <a:xfrm>
            <a:off x="5943600" y="36576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0" name="Text Box 34"/>
          <p:cNvSpPr txBox="1">
            <a:spLocks noChangeArrowheads="1"/>
          </p:cNvSpPr>
          <p:nvPr/>
        </p:nvSpPr>
        <p:spPr bwMode="auto">
          <a:xfrm>
            <a:off x="1219200" y="32004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1" name="Text Box 35"/>
          <p:cNvSpPr txBox="1">
            <a:spLocks noChangeArrowheads="1"/>
          </p:cNvSpPr>
          <p:nvPr/>
        </p:nvSpPr>
        <p:spPr bwMode="auto">
          <a:xfrm>
            <a:off x="7016750" y="3200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2" name="Text Box 36"/>
          <p:cNvSpPr txBox="1">
            <a:spLocks noChangeArrowheads="1"/>
          </p:cNvSpPr>
          <p:nvPr/>
        </p:nvSpPr>
        <p:spPr bwMode="auto">
          <a:xfrm>
            <a:off x="1447800" y="57451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3" name="Text Box 37"/>
          <p:cNvSpPr txBox="1">
            <a:spLocks noChangeArrowheads="1"/>
          </p:cNvSpPr>
          <p:nvPr/>
        </p:nvSpPr>
        <p:spPr bwMode="auto">
          <a:xfrm>
            <a:off x="4114800" y="57451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6553200" y="6153150"/>
            <a:ext cx="2133600" cy="476250"/>
          </a:xfrm>
        </p:spPr>
        <p:txBody>
          <a:bodyPr/>
          <a:lstStyle/>
          <a:p>
            <a:fld id="{8B0B4A88-C942-4685-AFE4-7D51A1A459E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274638"/>
            <a:ext cx="8229600" cy="3459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information is such that player 1 cannot distinguish between states 2 and 3, but is informed when the state is 1. Player 2 cannot distinguish between states 1 and 2, but is informed when the state is 3.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practice, player 1 knows the payoffs, player 2 may know (state 3) or may not know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it (states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1, 2), and player 1 may know (state 1) or may not know (states 2, </a:t>
            </a:r>
            <a:r>
              <a:rPr lang="en-US" sz="2800" kern="0" dirty="0" smtClean="0">
                <a:latin typeface="+mn-lt"/>
                <a:cs typeface="+mn-cs"/>
              </a:rPr>
              <a:t>3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) whether player 2 knows player 1’s payoffs.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144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18288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9144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9906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1905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19050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9969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6576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>
            <a:off x="3657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6576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27432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7338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46482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46482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37401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64008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Line 22"/>
          <p:cNvSpPr>
            <a:spLocks noChangeShapeType="1"/>
          </p:cNvSpPr>
          <p:nvPr/>
        </p:nvSpPr>
        <p:spPr bwMode="auto">
          <a:xfrm>
            <a:off x="73152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64008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64008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0" name="Text Box 25"/>
          <p:cNvSpPr txBox="1">
            <a:spLocks noChangeArrowheads="1"/>
          </p:cNvSpPr>
          <p:nvPr/>
        </p:nvSpPr>
        <p:spPr bwMode="auto">
          <a:xfrm>
            <a:off x="54864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1" name="Text Box 26"/>
          <p:cNvSpPr txBox="1">
            <a:spLocks noChangeArrowheads="1"/>
          </p:cNvSpPr>
          <p:nvPr/>
        </p:nvSpPr>
        <p:spPr bwMode="auto">
          <a:xfrm>
            <a:off x="6477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73914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73914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64833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381000" y="42672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3200400" y="42672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228600" y="41148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5943600" y="41148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1219200" y="3657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016750" y="3657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447800" y="620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2" name="Text Box 37"/>
          <p:cNvSpPr txBox="1">
            <a:spLocks noChangeArrowheads="1"/>
          </p:cNvSpPr>
          <p:nvPr/>
        </p:nvSpPr>
        <p:spPr bwMode="auto">
          <a:xfrm>
            <a:off x="4114800" y="6202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74638"/>
            <a:ext cx="8229600" cy="3459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state 3, both players know the payoffs of the game, player 1 knows that player 2 knows the payoffs, but player 2 does not know whether player 1 knows that player 2 knows the payoffs.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If players were perfectly informed, they would play (A,A) in state 1. But in states 2 and 3, they would try to coordinate on (B,B).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144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18288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9144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9906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1905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19050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9969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6576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>
            <a:off x="3657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6576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27432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7338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46482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46482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37401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64008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Line 22"/>
          <p:cNvSpPr>
            <a:spLocks noChangeShapeType="1"/>
          </p:cNvSpPr>
          <p:nvPr/>
        </p:nvSpPr>
        <p:spPr bwMode="auto">
          <a:xfrm>
            <a:off x="73152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64008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64008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0" name="Text Box 25"/>
          <p:cNvSpPr txBox="1">
            <a:spLocks noChangeArrowheads="1"/>
          </p:cNvSpPr>
          <p:nvPr/>
        </p:nvSpPr>
        <p:spPr bwMode="auto">
          <a:xfrm>
            <a:off x="54864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1" name="Text Box 26"/>
          <p:cNvSpPr txBox="1">
            <a:spLocks noChangeArrowheads="1"/>
          </p:cNvSpPr>
          <p:nvPr/>
        </p:nvSpPr>
        <p:spPr bwMode="auto">
          <a:xfrm>
            <a:off x="6477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73914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73914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64833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381000" y="42672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3200400" y="42672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228600" y="41148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5943600" y="41148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1219200" y="3657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016750" y="3657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447800" y="620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2" name="Text Box 37"/>
          <p:cNvSpPr txBox="1">
            <a:spLocks noChangeArrowheads="1"/>
          </p:cNvSpPr>
          <p:nvPr/>
        </p:nvSpPr>
        <p:spPr bwMode="auto">
          <a:xfrm>
            <a:off x="4114800" y="6202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74638"/>
            <a:ext cx="8229600" cy="3459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We now show that the unique profile of strategies that survives iterated deletion of strictly dominated strategies is (AA, AA): all types of both players play A.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Intuitively, the players should play A in state 1,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and possibly in state 2.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It is counterintuitive that they play (A,A) in state 3, where they both know payoffs, and they even know that they know them.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144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18288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9144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9906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1905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19050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9969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6576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>
            <a:off x="3657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6576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27432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7338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46482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46482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37401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64008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Line 22"/>
          <p:cNvSpPr>
            <a:spLocks noChangeShapeType="1"/>
          </p:cNvSpPr>
          <p:nvPr/>
        </p:nvSpPr>
        <p:spPr bwMode="auto">
          <a:xfrm>
            <a:off x="73152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64008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64008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0" name="Text Box 25"/>
          <p:cNvSpPr txBox="1">
            <a:spLocks noChangeArrowheads="1"/>
          </p:cNvSpPr>
          <p:nvPr/>
        </p:nvSpPr>
        <p:spPr bwMode="auto">
          <a:xfrm>
            <a:off x="54864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1" name="Text Box 26"/>
          <p:cNvSpPr txBox="1">
            <a:spLocks noChangeArrowheads="1"/>
          </p:cNvSpPr>
          <p:nvPr/>
        </p:nvSpPr>
        <p:spPr bwMode="auto">
          <a:xfrm>
            <a:off x="6477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73914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73914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64833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381000" y="42672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3200400" y="42672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228600" y="41148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5943600" y="41148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1219200" y="3657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016750" y="3657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447800" y="620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2" name="Text Box 37"/>
          <p:cNvSpPr txBox="1">
            <a:spLocks noChangeArrowheads="1"/>
          </p:cNvSpPr>
          <p:nvPr/>
        </p:nvSpPr>
        <p:spPr bwMode="auto">
          <a:xfrm>
            <a:off x="4114800" y="6202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74638"/>
            <a:ext cx="8534400" cy="3459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any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rationalizable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strategy profile s, type {1} of player 1 plays A, as this strategy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is strictly dominant.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Consider type {1,2} of player 2. </a:t>
            </a:r>
            <a:endParaRPr lang="en-US" sz="2800" kern="0" dirty="0">
              <a:latin typeface="+mn-lt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With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probability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3/4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she faces type {1} who plays A: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u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{1,2}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(B|s)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0(3/4) + 2(1/4)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	&lt; 1(3/4) + 0(1/4)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u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{1,2}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(A|s).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Hence type {1,2} plays A.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144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18288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9144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9906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1905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19050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9969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6576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>
            <a:off x="3657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6576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27432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7338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46482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46482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37401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64008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Line 22"/>
          <p:cNvSpPr>
            <a:spLocks noChangeShapeType="1"/>
          </p:cNvSpPr>
          <p:nvPr/>
        </p:nvSpPr>
        <p:spPr bwMode="auto">
          <a:xfrm>
            <a:off x="73152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64008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64008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0" name="Text Box 25"/>
          <p:cNvSpPr txBox="1">
            <a:spLocks noChangeArrowheads="1"/>
          </p:cNvSpPr>
          <p:nvPr/>
        </p:nvSpPr>
        <p:spPr bwMode="auto">
          <a:xfrm>
            <a:off x="54864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1" name="Text Box 26"/>
          <p:cNvSpPr txBox="1">
            <a:spLocks noChangeArrowheads="1"/>
          </p:cNvSpPr>
          <p:nvPr/>
        </p:nvSpPr>
        <p:spPr bwMode="auto">
          <a:xfrm>
            <a:off x="6477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73914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73914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64833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381000" y="42672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3200400" y="42672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228600" y="41148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5943600" y="41148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1219200" y="3657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016750" y="3657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447800" y="620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2" name="Text Box 37"/>
          <p:cNvSpPr txBox="1">
            <a:spLocks noChangeArrowheads="1"/>
          </p:cNvSpPr>
          <p:nvPr/>
        </p:nvSpPr>
        <p:spPr bwMode="auto">
          <a:xfrm>
            <a:off x="4114800" y="6202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74638"/>
            <a:ext cx="8534400" cy="3459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Consider type {2,3} of player 1.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lang="en-US" sz="2800" kern="0" noProof="0" dirty="0" smtClean="0">
                <a:latin typeface="+mn-lt"/>
                <a:cs typeface="+mn-cs"/>
              </a:rPr>
              <a:t>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With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probability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3/4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she faces type {1,2} who plays A: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u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{2,3}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(B|s)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0(3/4) + 2(1/4)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	&lt; 1(3/4) + 0(1/4)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u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{2,3}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(A|s).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Hence type {2,3} plays A.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Clearly,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then, type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{3} plays A.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144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18288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>
            <a:off x="9144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9906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>
            <a:off x="1905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19050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9969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3, 0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6576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4572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>
            <a:off x="36576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6576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27432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7338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46482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46482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37401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auto">
          <a:xfrm>
            <a:off x="6400800" y="4740275"/>
            <a:ext cx="1828800" cy="14319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Line 22"/>
          <p:cNvSpPr>
            <a:spLocks noChangeShapeType="1"/>
          </p:cNvSpPr>
          <p:nvPr/>
        </p:nvSpPr>
        <p:spPr bwMode="auto">
          <a:xfrm>
            <a:off x="73152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6400800" y="5486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6400800" y="39624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 sz="2000" i="1">
              <a:latin typeface="Tahoma" pitchFamily="34" charset="0"/>
            </a:endParaRPr>
          </a:p>
          <a:p>
            <a:pPr algn="l"/>
            <a:r>
              <a:rPr lang="en-US" sz="2000" i="1">
                <a:latin typeface="Tahoma" pitchFamily="34" charset="0"/>
              </a:rPr>
              <a:t>B	      A</a:t>
            </a:r>
            <a:endParaRPr lang="en-US" sz="2000">
              <a:latin typeface="Tahoma" pitchFamily="34" charset="0"/>
            </a:endParaRPr>
          </a:p>
        </p:txBody>
      </p:sp>
      <p:sp>
        <p:nvSpPr>
          <p:cNvPr id="60" name="Text Box 25"/>
          <p:cNvSpPr txBox="1">
            <a:spLocks noChangeArrowheads="1"/>
          </p:cNvSpPr>
          <p:nvPr/>
        </p:nvSpPr>
        <p:spPr bwMode="auto">
          <a:xfrm>
            <a:off x="5486400" y="4770438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i="1">
                <a:latin typeface="Tahoma" pitchFamily="34" charset="0"/>
              </a:rPr>
              <a:t>      B			</a:t>
            </a:r>
          </a:p>
          <a:p>
            <a:pPr algn="l"/>
            <a:r>
              <a:rPr lang="en-US" sz="2400" i="1">
                <a:latin typeface="Tahoma" pitchFamily="34" charset="0"/>
              </a:rPr>
              <a:t>	</a:t>
            </a:r>
          </a:p>
          <a:p>
            <a:pPr algn="l"/>
            <a:r>
              <a:rPr lang="en-US" sz="2000" i="1">
                <a:latin typeface="Tahoma" pitchFamily="34" charset="0"/>
              </a:rPr>
              <a:t>      A</a:t>
            </a:r>
          </a:p>
        </p:txBody>
      </p:sp>
      <p:sp>
        <p:nvSpPr>
          <p:cNvPr id="61" name="Text Box 26"/>
          <p:cNvSpPr txBox="1">
            <a:spLocks noChangeArrowheads="1"/>
          </p:cNvSpPr>
          <p:nvPr/>
        </p:nvSpPr>
        <p:spPr bwMode="auto">
          <a:xfrm>
            <a:off x="64770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2, 2</a:t>
            </a:r>
          </a:p>
        </p:txBody>
      </p: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7391400" y="48307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7391400" y="5516563"/>
            <a:ext cx="75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1, 1</a:t>
            </a:r>
          </a:p>
        </p:txBody>
      </p:sp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6483350" y="5486400"/>
            <a:ext cx="75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0, 0</a:t>
            </a:r>
          </a:p>
        </p:txBody>
      </p: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381000" y="4267200"/>
            <a:ext cx="2514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" name="Rectangle 31"/>
          <p:cNvSpPr>
            <a:spLocks noChangeArrowheads="1"/>
          </p:cNvSpPr>
          <p:nvPr/>
        </p:nvSpPr>
        <p:spPr bwMode="auto">
          <a:xfrm>
            <a:off x="3200400" y="4267200"/>
            <a:ext cx="5181600" cy="2057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228600" y="4114800"/>
            <a:ext cx="54864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8" name="Rectangle 33"/>
          <p:cNvSpPr>
            <a:spLocks noChangeArrowheads="1"/>
          </p:cNvSpPr>
          <p:nvPr/>
        </p:nvSpPr>
        <p:spPr bwMode="auto">
          <a:xfrm>
            <a:off x="5943600" y="4114800"/>
            <a:ext cx="2590800" cy="2362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1219200" y="3657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</a:rPr>
              <a:t>(3/4)</a:t>
            </a:r>
            <a:r>
              <a:rPr lang="en-US" dirty="0">
                <a:solidFill>
                  <a:srgbClr val="FF0000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2            </a:t>
            </a:r>
            <a:r>
              <a:rPr lang="en-US" sz="2800" dirty="0">
                <a:solidFill>
                  <a:srgbClr val="FF0000"/>
                </a:solidFill>
              </a:rPr>
              <a:t>(1/4)</a:t>
            </a:r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016750" y="3657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447800" y="62023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2" name="Text Box 37"/>
          <p:cNvSpPr txBox="1">
            <a:spLocks noChangeArrowheads="1"/>
          </p:cNvSpPr>
          <p:nvPr/>
        </p:nvSpPr>
        <p:spPr bwMode="auto">
          <a:xfrm>
            <a:off x="4114800" y="6202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dirty="0"/>
              <a:t>(3/4)</a:t>
            </a:r>
            <a:r>
              <a:rPr lang="en-US" dirty="0"/>
              <a:t>        </a:t>
            </a:r>
            <a:r>
              <a:rPr lang="en-US" dirty="0" smtClean="0"/>
              <a:t>1           </a:t>
            </a:r>
            <a:r>
              <a:rPr lang="en-US" sz="2800" dirty="0"/>
              <a:t>(1/4)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Cournot’s</a:t>
            </a:r>
            <a:r>
              <a:rPr lang="en-US" dirty="0">
                <a:effectLst/>
              </a:rPr>
              <a:t> Duopoly Game with Imperfect Information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03438"/>
            <a:ext cx="8229600" cy="3306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Two firms compete a-la </a:t>
            </a:r>
            <a:r>
              <a:rPr lang="en-US" sz="2800" dirty="0" err="1">
                <a:effectLst/>
              </a:rPr>
              <a:t>Cournot</a:t>
            </a:r>
            <a:r>
              <a:rPr lang="en-US" sz="2800" dirty="0">
                <a:effectLst/>
              </a:rPr>
              <a:t>. 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Their </a:t>
            </a:r>
            <a:r>
              <a:rPr lang="en-US" sz="2800" dirty="0" smtClean="0">
                <a:effectLst/>
              </a:rPr>
              <a:t>costs are linear: C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(q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= </a:t>
            </a: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err="1" smtClean="0">
                <a:effectLst/>
              </a:rPr>
              <a:t>q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=1,2.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demand is </a:t>
            </a:r>
            <a:r>
              <a:rPr lang="en-US" sz="2800" dirty="0" smtClean="0">
                <a:effectLst/>
              </a:rPr>
              <a:t>linear: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P </a:t>
            </a:r>
            <a:r>
              <a:rPr lang="en-US" sz="2800" dirty="0" smtClean="0">
                <a:effectLst/>
              </a:rPr>
              <a:t>(Q) =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 Q 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&gt; Q, P(Q) = 0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&lt; Q. 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Both </a:t>
            </a:r>
            <a:r>
              <a:rPr lang="en-US" sz="2800" dirty="0" smtClean="0">
                <a:effectLst/>
              </a:rPr>
              <a:t>firms know </a:t>
            </a:r>
            <a:r>
              <a:rPr lang="en-US" sz="2800" dirty="0">
                <a:effectLst/>
              </a:rPr>
              <a:t>that firm 1’s unit cost is 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. </a:t>
            </a: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2 knows its own unit </a:t>
            </a:r>
            <a:r>
              <a:rPr lang="en-US" sz="2800" dirty="0" smtClean="0">
                <a:effectLst/>
              </a:rPr>
              <a:t>cost.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Firm </a:t>
            </a:r>
            <a:r>
              <a:rPr lang="en-US" sz="2800" dirty="0">
                <a:effectLst/>
              </a:rPr>
              <a:t>1 believes that firm 2’s cost is </a:t>
            </a:r>
            <a:r>
              <a:rPr lang="en-US" sz="2800" i="1" dirty="0" err="1" smtClean="0">
                <a:effectLst/>
              </a:rPr>
              <a:t>c</a:t>
            </a:r>
            <a:r>
              <a:rPr lang="en-US" sz="2800" i="1" baseline="-25000" dirty="0" err="1" smtClean="0">
                <a:effectLst/>
              </a:rPr>
              <a:t>L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with probability </a:t>
            </a:r>
            <a:r>
              <a:rPr lang="en-US" sz="2800" i="1" dirty="0">
                <a:effectLst/>
              </a:rPr>
              <a:t>θ 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    and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H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with probability 1 </a:t>
            </a:r>
            <a:r>
              <a:rPr lang="en-US" sz="2800" i="1" dirty="0">
                <a:effectLst/>
              </a:rPr>
              <a:t>− </a:t>
            </a:r>
            <a:r>
              <a:rPr lang="en-US" sz="2800" i="1" dirty="0" smtClean="0">
                <a:effectLst/>
              </a:rPr>
              <a:t>θ</a:t>
            </a:r>
            <a:r>
              <a:rPr lang="en-US" sz="2800" dirty="0" smtClean="0">
                <a:effectLst/>
              </a:rPr>
              <a:t>; with 0 </a:t>
            </a:r>
            <a:r>
              <a:rPr lang="en-US" sz="2800" i="1" dirty="0">
                <a:effectLst/>
              </a:rPr>
              <a:t>&lt; θ &lt; </a:t>
            </a:r>
            <a:r>
              <a:rPr lang="en-US" sz="2800" dirty="0" smtClean="0">
                <a:effectLst/>
              </a:rPr>
              <a:t>1,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L</a:t>
            </a:r>
            <a:r>
              <a:rPr lang="en-US" sz="2800" i="1" dirty="0">
                <a:effectLst/>
              </a:rPr>
              <a:t> &lt; </a:t>
            </a:r>
            <a:r>
              <a:rPr lang="en-US" sz="2800" i="1" dirty="0" err="1">
                <a:effectLst/>
              </a:rPr>
              <a:t>c</a:t>
            </a:r>
            <a:r>
              <a:rPr lang="en-US" sz="2800" i="1" baseline="-25000" dirty="0" err="1">
                <a:effectLst/>
              </a:rPr>
              <a:t>H</a:t>
            </a:r>
            <a:r>
              <a:rPr lang="en-US" sz="2800" dirty="0" err="1" smtClean="0">
                <a:effectLst/>
              </a:rPr>
              <a:t>.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4678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Players: </a:t>
            </a:r>
            <a:r>
              <a:rPr lang="en-US" sz="2800" dirty="0" smtClean="0">
                <a:effectLst/>
              </a:rPr>
              <a:t>Firm 1 and firm 2</a:t>
            </a:r>
            <a:r>
              <a:rPr lang="en-US" sz="2800" dirty="0" smtClean="0">
                <a:effectLst/>
              </a:rPr>
              <a:t>.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States: {L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i="1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.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Strategies: </a:t>
            </a:r>
            <a:r>
              <a:rPr lang="en-US" sz="2800" dirty="0" smtClean="0">
                <a:effectLst/>
              </a:rPr>
              <a:t>Each firm’s strategies are all non-negative numbers</a:t>
            </a:r>
            <a:r>
              <a:rPr lang="en-US" sz="2800" dirty="0" smtClean="0">
                <a:effectLst/>
              </a:rPr>
              <a:t>.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Types: </a:t>
            </a:r>
            <a:r>
              <a:rPr lang="en-US" sz="2800" dirty="0">
                <a:effectLst/>
              </a:rPr>
              <a:t>Firm </a:t>
            </a:r>
            <a:r>
              <a:rPr lang="en-US" sz="2800" dirty="0" smtClean="0">
                <a:effectLst/>
              </a:rPr>
              <a:t>1 has one type: {L,H}.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Firm 2 has two types: {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} and {L</a:t>
            </a:r>
            <a:r>
              <a:rPr lang="en-US" sz="2800" dirty="0" smtClean="0">
                <a:effectLst/>
              </a:rPr>
              <a:t>}.</a:t>
            </a: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Beliefs: </a:t>
            </a:r>
            <a:r>
              <a:rPr lang="en-US" sz="2800" dirty="0" smtClean="0">
                <a:effectLst/>
              </a:rPr>
              <a:t>Firm 1 assigns probability </a:t>
            </a:r>
            <a:r>
              <a:rPr lang="en-US" sz="2800" i="1" dirty="0" smtClean="0">
                <a:effectLst/>
              </a:rPr>
              <a:t>θ </a:t>
            </a:r>
            <a:r>
              <a:rPr lang="en-US" sz="2800" dirty="0" smtClean="0">
                <a:effectLst/>
              </a:rPr>
              <a:t>to state </a:t>
            </a:r>
            <a:r>
              <a:rPr lang="en-US" sz="2800" i="1" dirty="0" smtClean="0">
                <a:effectLst/>
              </a:rPr>
              <a:t>L </a:t>
            </a:r>
            <a:r>
              <a:rPr lang="en-US" sz="2800" dirty="0" smtClean="0">
                <a:effectLst/>
              </a:rPr>
              <a:t>and probability 1 </a:t>
            </a:r>
            <a:r>
              <a:rPr lang="en-US" sz="2800" i="1" dirty="0" smtClean="0">
                <a:effectLst/>
              </a:rPr>
              <a:t>− θ </a:t>
            </a:r>
            <a:r>
              <a:rPr lang="en-US" sz="2800" dirty="0" smtClean="0">
                <a:effectLst/>
              </a:rPr>
              <a:t>to state </a:t>
            </a:r>
            <a:r>
              <a:rPr lang="en-US" sz="2800" i="1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. Firm 2 knows the state.</a:t>
            </a:r>
          </a:p>
          <a:p>
            <a:pPr>
              <a:lnSpc>
                <a:spcPct val="90000"/>
              </a:lnSpc>
            </a:pPr>
            <a:r>
              <a:rPr lang="en-US" sz="2800" i="1" dirty="0" smtClean="0">
                <a:effectLst/>
              </a:rPr>
              <a:t>Payoff functions: </a:t>
            </a:r>
            <a:r>
              <a:rPr lang="en-US" sz="2800" dirty="0" smtClean="0">
                <a:effectLst/>
              </a:rPr>
              <a:t>The firms’ payoffs are their profits: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  <a:latin typeface="Symbol" pitchFamily="18" charset="2"/>
              </a:rPr>
              <a:t>;w) = 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[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 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q</a:t>
            </a:r>
            <a:r>
              <a:rPr lang="en-US" sz="2800" baseline="-25000" dirty="0" smtClean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)] - </a:t>
            </a:r>
            <a:r>
              <a:rPr lang="en-US" sz="2800" dirty="0" err="1" smtClean="0">
                <a:effectLst/>
              </a:rPr>
              <a:t>cq</a:t>
            </a:r>
            <a:r>
              <a:rPr lang="en-US" sz="2800" baseline="-25000" dirty="0" err="1" smtClean="0">
                <a:effectLst/>
              </a:rPr>
              <a:t>i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u</a:t>
            </a:r>
            <a:r>
              <a:rPr lang="en-US" sz="2800" baseline="-25000" dirty="0" smtClean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q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  <a:latin typeface="Symbol" pitchFamily="18" charset="2"/>
              </a:rPr>
              <a:t>;w) = 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[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 q</a:t>
            </a:r>
            <a:r>
              <a:rPr lang="en-US" sz="2800" baseline="-25000" dirty="0" smtClean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)] − </a:t>
            </a: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  <a:latin typeface="Symbol" pitchFamily="18" charset="2"/>
              </a:rPr>
              <a:t>q</a:t>
            </a:r>
            <a:r>
              <a:rPr lang="en-US" sz="2800" dirty="0" smtClean="0">
                <a:effectLst/>
              </a:rPr>
              <a:t> q</a:t>
            </a:r>
            <a:r>
              <a:rPr lang="en-US" sz="2800" baseline="-25000" dirty="0" smtClean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0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 Bayesian Game: Battle of the Sexes with Private Information</a:t>
            </a:r>
            <a:endParaRPr lang="en-US" dirty="0">
              <a:effectLst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Two players decide whether to go to a Bach or Stravinsky concert. </a:t>
            </a:r>
          </a:p>
          <a:p>
            <a:r>
              <a:rPr lang="en-US" sz="2800" dirty="0" smtClean="0">
                <a:effectLst/>
              </a:rPr>
              <a:t>Player 1 prefers Bach and player 2 Stravinsky.</a:t>
            </a:r>
          </a:p>
          <a:p>
            <a:r>
              <a:rPr lang="en-US" sz="2800" dirty="0" smtClean="0">
                <a:effectLst/>
              </a:rPr>
              <a:t>Player 1 prefers to be with player 2.</a:t>
            </a:r>
          </a:p>
          <a:p>
            <a:r>
              <a:rPr lang="en-US" sz="2800" dirty="0" smtClean="0">
                <a:effectLst/>
              </a:rPr>
              <a:t>Player </a:t>
            </a:r>
            <a:r>
              <a:rPr lang="en-US" sz="2800" dirty="0">
                <a:effectLst/>
              </a:rPr>
              <a:t>2 knows player 1’s </a:t>
            </a:r>
            <a:r>
              <a:rPr lang="en-US" sz="2800" dirty="0" smtClean="0">
                <a:effectLst/>
              </a:rPr>
              <a:t>preferences.</a:t>
            </a:r>
            <a:endParaRPr lang="en-US" sz="2800" dirty="0">
              <a:effectLst/>
            </a:endParaRPr>
          </a:p>
          <a:p>
            <a:r>
              <a:rPr lang="en-US" sz="2800" dirty="0">
                <a:effectLst/>
              </a:rPr>
              <a:t>Player 1 thinks that with probability ½ player 2 wants to got out with her, and with probability ½ player 2 wants to avoid her.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To </a:t>
            </a:r>
            <a:r>
              <a:rPr lang="en-US" sz="2800" dirty="0">
                <a:effectLst/>
              </a:rPr>
              <a:t>find the </a:t>
            </a:r>
            <a:r>
              <a:rPr lang="en-US" sz="2800" dirty="0" smtClean="0">
                <a:effectLst/>
              </a:rPr>
              <a:t>best response functions of player 2’s types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	</a:t>
            </a:r>
            <a:r>
              <a:rPr lang="en-US" sz="2800" dirty="0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 </a:t>
            </a:r>
            <a:r>
              <a:rPr lang="en-US" i="1" dirty="0">
                <a:effectLst/>
              </a:rPr>
              <a:t>∈</a:t>
            </a:r>
            <a:r>
              <a:rPr lang="en-US" i="1" baseline="-25000" dirty="0">
                <a:effectLst/>
              </a:rPr>
              <a:t> </a:t>
            </a:r>
            <a:r>
              <a:rPr lang="en-US" sz="2800" i="1" dirty="0">
                <a:effectLst/>
              </a:rPr>
              <a:t>{L</a:t>
            </a:r>
            <a:r>
              <a:rPr lang="en-US" sz="2800" i="1" dirty="0" smtClean="0">
                <a:effectLst/>
              </a:rPr>
              <a:t>, H</a:t>
            </a:r>
            <a:r>
              <a:rPr lang="en-US" sz="2800" i="1" dirty="0" smtClean="0">
                <a:effectLst/>
              </a:rPr>
              <a:t>},</a:t>
            </a:r>
            <a:r>
              <a:rPr lang="en-US" sz="2800" dirty="0" smtClean="0">
                <a:effectLst/>
              </a:rPr>
              <a:t> differentiate 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baseline="-25000" dirty="0">
                <a:effectLst/>
              </a:rPr>
              <a:t>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>
                <a:effectLst/>
              </a:rPr>
              <a:t>with respect to 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2,{</a:t>
            </a:r>
            <a:r>
              <a:rPr lang="en-US" sz="2800" baseline="-25000" dirty="0" smtClean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>
                <a:effectLst/>
              </a:rPr>
              <a:t>,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to find the first order condition:</a:t>
            </a:r>
            <a:endParaRPr lang="en-US" sz="2800" i="1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i="1" dirty="0" smtClean="0">
                <a:effectLst/>
              </a:rPr>
              <a:t>	</a:t>
            </a:r>
            <a:r>
              <a:rPr lang="en-US" sz="2800" i="1" dirty="0" smtClean="0">
                <a:effectLst/>
              </a:rPr>
              <a:t>d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baseline="-25000" dirty="0">
                <a:effectLst/>
              </a:rPr>
              <a:t>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2,{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/</a:t>
            </a:r>
            <a:r>
              <a:rPr lang="en-US" sz="2800" i="1" dirty="0" smtClean="0">
                <a:effectLst/>
              </a:rPr>
              <a:t>d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baseline="-25000" dirty="0">
                <a:effectLst/>
              </a:rPr>
              <a:t>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                      = 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2,{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–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 smtClean="0">
                <a:effectLst/>
              </a:rPr>
              <a:t>+ 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2,{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– </a:t>
            </a: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0.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Best </a:t>
            </a:r>
            <a:r>
              <a:rPr lang="en-US" sz="2800" dirty="0">
                <a:effectLst/>
              </a:rPr>
              <a:t>Response functions:	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			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baseline="-25000" dirty="0">
                <a:effectLst/>
              </a:rPr>
              <a:t>,{</a:t>
            </a:r>
            <a:r>
              <a:rPr lang="en-US" sz="2800" baseline="-25000" dirty="0">
                <a:effectLst/>
                <a:latin typeface="Symbol" pitchFamily="18" charset="2"/>
              </a:rPr>
              <a:t>w</a:t>
            </a:r>
            <a:r>
              <a:rPr lang="en-US" sz="2800" baseline="-25000" dirty="0" smtClean="0">
                <a:effectLst/>
              </a:rPr>
              <a:t>}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>
                <a:effectLst/>
              </a:rPr>
              <a:t>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) = [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– </a:t>
            </a: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  <a:latin typeface="Symbol" pitchFamily="18" charset="2"/>
              </a:rPr>
              <a:t>w</a:t>
            </a:r>
            <a:r>
              <a:rPr lang="en-US" sz="2800" dirty="0" smtClean="0">
                <a:effectLst/>
              </a:rPr>
              <a:t>]/</a:t>
            </a:r>
            <a:r>
              <a:rPr lang="en-US" sz="2800" dirty="0">
                <a:effectLst/>
              </a:rPr>
              <a:t>2.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Nash Equilibrium of the </a:t>
            </a:r>
            <a:r>
              <a:rPr lang="en-US" dirty="0" err="1" smtClean="0">
                <a:effectLst/>
              </a:rPr>
              <a:t>Cournot’s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Duopoly </a:t>
            </a:r>
            <a:r>
              <a:rPr lang="en-US" dirty="0" smtClean="0">
                <a:effectLst/>
              </a:rPr>
              <a:t>Game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r>
              <a:rPr lang="en-US" sz="2800" dirty="0">
                <a:effectLst/>
              </a:rPr>
              <a:t>For player 1, the expected profit is </a:t>
            </a:r>
            <a:endParaRPr lang="en-US" sz="2800" dirty="0" smtClean="0">
              <a:effectLst/>
            </a:endParaRPr>
          </a:p>
          <a:p>
            <a:pPr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	p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= q</a:t>
            </a:r>
            <a:r>
              <a:rPr lang="en-US" sz="2800" baseline="-25000" dirty="0">
                <a:effectLst/>
              </a:rPr>
              <a:t>1 </a:t>
            </a:r>
            <a:r>
              <a:rPr lang="en-US" sz="2800" dirty="0">
                <a:effectLst/>
              </a:rPr>
              <a:t>[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</a:t>
            </a:r>
            <a:r>
              <a:rPr lang="en-US" sz="2800" i="1" dirty="0" smtClean="0">
                <a:effectLst/>
              </a:rPr>
              <a:t>θ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2L </a:t>
            </a:r>
            <a:r>
              <a:rPr lang="en-US" sz="2800" dirty="0">
                <a:effectLst/>
              </a:rPr>
              <a:t>+(</a:t>
            </a:r>
            <a:r>
              <a:rPr lang="en-US" sz="2800" dirty="0" smtClean="0">
                <a:effectLst/>
              </a:rPr>
              <a:t>1-</a:t>
            </a:r>
            <a:r>
              <a:rPr lang="en-US" sz="2800" i="1" dirty="0" smtClean="0">
                <a:effectLst/>
              </a:rPr>
              <a:t>θ)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2H </a:t>
            </a:r>
            <a:r>
              <a:rPr lang="en-US" sz="2800" dirty="0">
                <a:effectLst/>
              </a:rPr>
              <a:t>)] – cq</a:t>
            </a:r>
            <a:r>
              <a:rPr lang="en-US" sz="2800" baseline="-25000" dirty="0">
                <a:effectLst/>
              </a:rPr>
              <a:t>1  </a:t>
            </a:r>
            <a:endParaRPr lang="en-US" sz="2800" baseline="-25000" dirty="0" smtClean="0">
              <a:effectLst/>
            </a:endParaRPr>
          </a:p>
          <a:p>
            <a:endParaRPr lang="en-US" sz="2800" baseline="-25000" dirty="0" smtClean="0">
              <a:effectLst/>
            </a:endParaRPr>
          </a:p>
          <a:p>
            <a:r>
              <a:rPr lang="en-US" sz="2800" dirty="0" smtClean="0">
                <a:effectLst/>
              </a:rPr>
              <a:t>The best response function is found as follows:</a:t>
            </a:r>
            <a:endParaRPr lang="en-US" sz="2800" i="1" dirty="0" smtClean="0">
              <a:effectLst/>
            </a:endParaRPr>
          </a:p>
          <a:p>
            <a:pPr>
              <a:buNone/>
            </a:pPr>
            <a:r>
              <a:rPr lang="en-US" sz="2800" i="1" dirty="0" smtClean="0">
                <a:effectLst/>
              </a:rPr>
              <a:t>	d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, 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)/</a:t>
            </a:r>
            <a:r>
              <a:rPr lang="en-US" sz="2800" i="1" dirty="0">
                <a:effectLst/>
              </a:rPr>
              <a:t>d</a:t>
            </a:r>
            <a:r>
              <a:rPr lang="en-US" sz="2800" dirty="0">
                <a:effectLst/>
              </a:rPr>
              <a:t>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= 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–(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+</a:t>
            </a:r>
            <a:r>
              <a:rPr lang="en-US" sz="2800" i="1" dirty="0" smtClean="0">
                <a:effectLst/>
              </a:rPr>
              <a:t>θ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2L </a:t>
            </a:r>
            <a:r>
              <a:rPr lang="en-US" sz="2800" dirty="0">
                <a:effectLst/>
              </a:rPr>
              <a:t>+(</a:t>
            </a:r>
            <a:r>
              <a:rPr lang="en-US" sz="2800" dirty="0" smtClean="0">
                <a:effectLst/>
              </a:rPr>
              <a:t>1-</a:t>
            </a:r>
            <a:r>
              <a:rPr lang="en-US" sz="2800" i="1" dirty="0" smtClean="0">
                <a:effectLst/>
              </a:rPr>
              <a:t>θ)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2H </a:t>
            </a:r>
            <a:r>
              <a:rPr lang="en-US" sz="2800" dirty="0">
                <a:effectLst/>
              </a:rPr>
              <a:t>) – c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= 0. 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= [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(</a:t>
            </a:r>
            <a:r>
              <a:rPr lang="en-US" sz="2800" i="1" dirty="0" smtClean="0">
                <a:effectLst/>
              </a:rPr>
              <a:t>θ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2L</a:t>
            </a:r>
            <a:r>
              <a:rPr lang="en-US" sz="2800" dirty="0" smtClean="0">
                <a:effectLst/>
              </a:rPr>
              <a:t>+(1-</a:t>
            </a:r>
            <a:r>
              <a:rPr lang="en-US" sz="2800" i="1" dirty="0" smtClean="0">
                <a:effectLst/>
              </a:rPr>
              <a:t>θ)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2H </a:t>
            </a:r>
            <a:r>
              <a:rPr lang="en-US" sz="2800" dirty="0">
                <a:effectLst/>
              </a:rPr>
              <a:t>) – c]/2.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The Bayesian Nash Equilibrium is found by solving the system defined by the best response functions: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	q*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= [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</a:t>
            </a:r>
            <a:r>
              <a:rPr lang="en-US" sz="2800" dirty="0" smtClean="0">
                <a:effectLst/>
              </a:rPr>
              <a:t>2c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>
                <a:effectLst/>
              </a:rPr>
              <a:t>+ </a:t>
            </a:r>
            <a:r>
              <a:rPr lang="en-US" sz="2800" i="1" dirty="0" err="1">
                <a:effectLst/>
              </a:rPr>
              <a:t>θ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L</a:t>
            </a:r>
            <a:r>
              <a:rPr lang="en-US" sz="2800" baseline="-25000" dirty="0">
                <a:effectLst/>
              </a:rPr>
              <a:t> </a:t>
            </a:r>
            <a:r>
              <a:rPr lang="en-US" sz="2800" dirty="0">
                <a:effectLst/>
              </a:rPr>
              <a:t>+(1-</a:t>
            </a:r>
            <a:r>
              <a:rPr lang="en-US" sz="2800" i="1" dirty="0">
                <a:effectLst/>
              </a:rPr>
              <a:t>θ)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H</a:t>
            </a:r>
            <a:r>
              <a:rPr lang="en-US" sz="2800" dirty="0">
                <a:effectLst/>
              </a:rPr>
              <a:t>]/</a:t>
            </a:r>
            <a:r>
              <a:rPr lang="en-US" sz="2800" dirty="0" smtClean="0">
                <a:effectLst/>
              </a:rPr>
              <a:t>3,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	q*</a:t>
            </a:r>
            <a:r>
              <a:rPr lang="en-US" sz="2800" baseline="-25000" dirty="0" smtClean="0">
                <a:effectLst/>
              </a:rPr>
              <a:t>2L</a:t>
            </a:r>
            <a:r>
              <a:rPr lang="en-US" sz="2800" dirty="0" smtClean="0">
                <a:effectLst/>
              </a:rPr>
              <a:t>= </a:t>
            </a:r>
            <a:r>
              <a:rPr lang="en-US" sz="2800" dirty="0">
                <a:effectLst/>
              </a:rPr>
              <a:t>[2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+ </a:t>
            </a:r>
            <a:r>
              <a:rPr lang="en-US" sz="2800" dirty="0" smtClean="0">
                <a:effectLst/>
              </a:rPr>
              <a:t>2c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- 3c</a:t>
            </a:r>
            <a:r>
              <a:rPr lang="en-US" sz="2800" baseline="-25000" dirty="0" smtClean="0">
                <a:effectLst/>
              </a:rPr>
              <a:t>L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- </a:t>
            </a:r>
            <a:r>
              <a:rPr lang="en-US" sz="2800" i="1" dirty="0" err="1">
                <a:effectLst/>
              </a:rPr>
              <a:t>θ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L</a:t>
            </a:r>
            <a:r>
              <a:rPr lang="en-US" sz="2800" baseline="-25000" dirty="0">
                <a:effectLst/>
              </a:rPr>
              <a:t> </a:t>
            </a:r>
            <a:r>
              <a:rPr lang="en-US" sz="2800" dirty="0">
                <a:effectLst/>
              </a:rPr>
              <a:t>- (1-</a:t>
            </a:r>
            <a:r>
              <a:rPr lang="en-US" sz="2800" i="1" dirty="0">
                <a:effectLst/>
              </a:rPr>
              <a:t>θ)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H</a:t>
            </a:r>
            <a:r>
              <a:rPr lang="en-US" sz="2800" dirty="0">
                <a:effectLst/>
              </a:rPr>
              <a:t>]/</a:t>
            </a:r>
            <a:r>
              <a:rPr lang="en-US" sz="2800" dirty="0" smtClean="0">
                <a:effectLst/>
              </a:rPr>
              <a:t>6,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		q*</a:t>
            </a:r>
            <a:r>
              <a:rPr lang="en-US" sz="2800" baseline="-25000" dirty="0" smtClean="0">
                <a:effectLst/>
              </a:rPr>
              <a:t>2H</a:t>
            </a:r>
            <a:r>
              <a:rPr lang="en-US" sz="2800" dirty="0" smtClean="0">
                <a:effectLst/>
              </a:rPr>
              <a:t>= </a:t>
            </a:r>
            <a:r>
              <a:rPr lang="en-US" sz="2800" dirty="0">
                <a:effectLst/>
              </a:rPr>
              <a:t>[2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+ </a:t>
            </a:r>
            <a:r>
              <a:rPr lang="en-US" sz="2800" dirty="0" smtClean="0">
                <a:effectLst/>
              </a:rPr>
              <a:t>2c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- 3c</a:t>
            </a:r>
            <a:r>
              <a:rPr lang="en-US" sz="2800" baseline="-25000" dirty="0" smtClean="0">
                <a:effectLst/>
              </a:rPr>
              <a:t>H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- </a:t>
            </a:r>
            <a:r>
              <a:rPr lang="en-US" sz="2800" i="1" dirty="0" err="1">
                <a:effectLst/>
              </a:rPr>
              <a:t>θ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L</a:t>
            </a:r>
            <a:r>
              <a:rPr lang="en-US" sz="2800" baseline="-25000" dirty="0">
                <a:effectLst/>
              </a:rPr>
              <a:t> </a:t>
            </a:r>
            <a:r>
              <a:rPr lang="en-US" sz="2800" dirty="0">
                <a:effectLst/>
              </a:rPr>
              <a:t>- (1-</a:t>
            </a:r>
            <a:r>
              <a:rPr lang="en-US" sz="2800" i="1" dirty="0">
                <a:effectLst/>
              </a:rPr>
              <a:t>θ)</a:t>
            </a:r>
            <a:r>
              <a:rPr lang="en-US" sz="2800" dirty="0" err="1">
                <a:effectLst/>
              </a:rPr>
              <a:t>c</a:t>
            </a:r>
            <a:r>
              <a:rPr lang="en-US" sz="2800" baseline="-25000" dirty="0" err="1">
                <a:effectLst/>
              </a:rPr>
              <a:t>H</a:t>
            </a:r>
            <a:r>
              <a:rPr lang="en-US" sz="2800" dirty="0">
                <a:effectLst/>
              </a:rPr>
              <a:t>]/6.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A </a:t>
            </a:r>
            <a:r>
              <a:rPr lang="en-US" sz="2800" dirty="0">
                <a:effectLst/>
              </a:rPr>
              <a:t>public good is provided to a group of </a:t>
            </a:r>
            <a:r>
              <a:rPr lang="en-US" sz="2800" i="1" dirty="0" smtClean="0">
                <a:effectLst/>
              </a:rPr>
              <a:t>n </a:t>
            </a:r>
            <a:r>
              <a:rPr lang="en-US" sz="2800" dirty="0" smtClean="0">
                <a:effectLst/>
              </a:rPr>
              <a:t>people </a:t>
            </a:r>
            <a:r>
              <a:rPr lang="en-US" sz="2800" dirty="0">
                <a:effectLst/>
              </a:rPr>
              <a:t>if at least one person </a:t>
            </a:r>
            <a:r>
              <a:rPr lang="en-US" sz="2800" dirty="0" smtClean="0">
                <a:effectLst/>
              </a:rPr>
              <a:t>pays </a:t>
            </a:r>
            <a:r>
              <a:rPr lang="en-US" sz="2800" dirty="0">
                <a:effectLst/>
              </a:rPr>
              <a:t>the cost of the </a:t>
            </a:r>
            <a:r>
              <a:rPr lang="en-US" sz="2800" dirty="0" smtClean="0">
                <a:effectLst/>
              </a:rPr>
              <a:t>good, </a:t>
            </a:r>
            <a:r>
              <a:rPr lang="en-US" sz="2800" i="1" dirty="0" smtClean="0">
                <a:effectLst/>
              </a:rPr>
              <a:t>c</a:t>
            </a:r>
            <a:r>
              <a:rPr lang="en-US" sz="2800" dirty="0" smtClean="0">
                <a:effectLst/>
              </a:rPr>
              <a:t>. </a:t>
            </a:r>
          </a:p>
          <a:p>
            <a:pPr>
              <a:lnSpc>
                <a:spcPct val="80000"/>
              </a:lnSpc>
              <a:buNone/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Each person’s valuation of the good is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 If </a:t>
            </a:r>
            <a:r>
              <a:rPr lang="en-US" sz="2800" dirty="0">
                <a:effectLst/>
              </a:rPr>
              <a:t>the good is not </a:t>
            </a:r>
            <a:r>
              <a:rPr lang="en-US" sz="2800" dirty="0" smtClean="0">
                <a:effectLst/>
              </a:rPr>
              <a:t>provided, </a:t>
            </a:r>
            <a:r>
              <a:rPr lang="en-US" sz="2800" dirty="0">
                <a:effectLst/>
              </a:rPr>
              <a:t>then each individual’s payoff is </a:t>
            </a:r>
            <a:r>
              <a:rPr lang="en-US" sz="2800" dirty="0" smtClean="0">
                <a:effectLst/>
              </a:rPr>
              <a:t>0.</a:t>
            </a:r>
            <a:r>
              <a:rPr lang="en-US" sz="2800" dirty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E</a:t>
            </a:r>
            <a:r>
              <a:rPr lang="en-US" sz="2800" dirty="0" smtClean="0">
                <a:effectLst/>
              </a:rPr>
              <a:t>ach </a:t>
            </a:r>
            <a:r>
              <a:rPr lang="en-US" sz="2800" dirty="0">
                <a:effectLst/>
              </a:rPr>
              <a:t>individual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knows her own valuation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but does know </a:t>
            </a:r>
            <a:r>
              <a:rPr lang="en-US" sz="2800" dirty="0">
                <a:effectLst/>
              </a:rPr>
              <a:t>anyone else’s </a:t>
            </a:r>
            <a:r>
              <a:rPr lang="en-US" sz="2800" dirty="0" smtClean="0">
                <a:effectLst/>
              </a:rPr>
              <a:t>valuation.</a:t>
            </a:r>
          </a:p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It is common knowledge that valuations are independently and identically distributed, with cumulative distribution function </a:t>
            </a:r>
            <a:r>
              <a:rPr lang="en-US" sz="2800" i="1" dirty="0" smtClean="0">
                <a:effectLst/>
              </a:rPr>
              <a:t>F.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Public Good Provision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5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All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individuals simultaneously submit contributions of either </a:t>
            </a:r>
            <a:r>
              <a:rPr lang="en-US" sz="2800" i="1" dirty="0">
                <a:effectLst/>
              </a:rPr>
              <a:t>c </a:t>
            </a:r>
            <a:r>
              <a:rPr lang="en-US" sz="2800" dirty="0">
                <a:effectLst/>
              </a:rPr>
              <a:t>or 0 (no intermediate </a:t>
            </a:r>
            <a:r>
              <a:rPr lang="en-US" sz="2800" dirty="0" smtClean="0">
                <a:effectLst/>
              </a:rPr>
              <a:t>contributions </a:t>
            </a:r>
            <a:r>
              <a:rPr lang="en-US" sz="2800" dirty="0">
                <a:effectLst/>
              </a:rPr>
              <a:t>allowed).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all individuals submit </a:t>
            </a:r>
            <a:r>
              <a:rPr lang="en-US" sz="2800" dirty="0" smtClean="0">
                <a:effectLst/>
              </a:rPr>
              <a:t>0, </a:t>
            </a:r>
            <a:r>
              <a:rPr lang="en-US" sz="2800" dirty="0">
                <a:effectLst/>
              </a:rPr>
              <a:t>then the good is not provided and each individual’s payoff is 0. </a:t>
            </a: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If at least one individual submits </a:t>
            </a:r>
            <a:r>
              <a:rPr lang="en-US" sz="2800" i="1" dirty="0">
                <a:effectLst/>
              </a:rPr>
              <a:t>c </a:t>
            </a:r>
            <a:r>
              <a:rPr lang="en-US" sz="2800" dirty="0">
                <a:effectLst/>
              </a:rPr>
              <a:t>then the good is provided, each individual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who submits </a:t>
            </a:r>
            <a:r>
              <a:rPr lang="en-US" sz="2800" i="1" dirty="0">
                <a:effectLst/>
              </a:rPr>
              <a:t>c </a:t>
            </a:r>
            <a:r>
              <a:rPr lang="en-US" sz="2800" dirty="0">
                <a:effectLst/>
              </a:rPr>
              <a:t>obtains the payoff 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i="1" dirty="0" smtClean="0">
                <a:effectLst/>
              </a:rPr>
              <a:t>- </a:t>
            </a:r>
            <a:r>
              <a:rPr lang="en-US" sz="2800" i="1" dirty="0">
                <a:effectLst/>
              </a:rPr>
              <a:t>c</a:t>
            </a:r>
            <a:r>
              <a:rPr lang="en-US" sz="2800" dirty="0">
                <a:effectLst/>
              </a:rPr>
              <a:t>, and </a:t>
            </a:r>
            <a:r>
              <a:rPr lang="en-US" sz="2800" dirty="0" smtClean="0">
                <a:effectLst/>
              </a:rPr>
              <a:t>each </a:t>
            </a:r>
            <a:r>
              <a:rPr lang="en-US" sz="2800" i="1" dirty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>
                <a:effectLst/>
              </a:rPr>
              <a:t>who submits 0 </a:t>
            </a:r>
            <a:r>
              <a:rPr lang="en-US" sz="2800" dirty="0" smtClean="0">
                <a:effectLst/>
              </a:rPr>
              <a:t>obtains 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i</a:t>
            </a:r>
            <a:r>
              <a:rPr lang="en-US" sz="2800" dirty="0">
                <a:effectLst/>
              </a:rPr>
              <a:t>.</a:t>
            </a:r>
            <a:endParaRPr lang="en-US" sz="36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Players</a:t>
            </a:r>
            <a:r>
              <a:rPr lang="en-US" sz="2800" i="1" dirty="0">
                <a:effectLst/>
              </a:rPr>
              <a:t>: </a:t>
            </a:r>
            <a:r>
              <a:rPr lang="en-US" sz="2800" dirty="0">
                <a:effectLst/>
              </a:rPr>
              <a:t>The set of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individuals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i="1" dirty="0">
                <a:effectLst/>
              </a:rPr>
              <a:t>States: </a:t>
            </a:r>
            <a:r>
              <a:rPr lang="en-US" sz="2800" dirty="0">
                <a:effectLst/>
              </a:rPr>
              <a:t>The set of all profiles (</a:t>
            </a:r>
            <a:r>
              <a:rPr lang="en-US" sz="2800" i="1" dirty="0">
                <a:effectLst/>
              </a:rPr>
              <a:t>v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v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of valuations, where 0 </a:t>
            </a:r>
            <a:r>
              <a:rPr lang="en-US" sz="2800" u="sng" dirty="0">
                <a:effectLst/>
              </a:rPr>
              <a:t>&lt;</a:t>
            </a:r>
            <a:r>
              <a:rPr lang="en-US" sz="2800" i="1" dirty="0">
                <a:effectLst/>
              </a:rPr>
              <a:t> v</a:t>
            </a:r>
            <a:r>
              <a:rPr lang="en-US" sz="2800" baseline="-25000" dirty="0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i="1" u="sng" dirty="0">
                <a:effectLst/>
              </a:rPr>
              <a:t>&lt;</a:t>
            </a:r>
            <a:r>
              <a:rPr lang="en-US" sz="2800" i="1" dirty="0">
                <a:effectLst/>
              </a:rPr>
              <a:t> 1 </a:t>
            </a:r>
            <a:r>
              <a:rPr lang="en-US" sz="2800" dirty="0">
                <a:effectLst/>
              </a:rPr>
              <a:t>for all 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i="1" dirty="0" smtClean="0">
                <a:effectLst/>
              </a:rPr>
              <a:t>Strategies: </a:t>
            </a:r>
            <a:r>
              <a:rPr lang="en-US" sz="2800" dirty="0">
                <a:effectLst/>
              </a:rPr>
              <a:t>Each player’s set of </a:t>
            </a:r>
            <a:r>
              <a:rPr lang="en-US" sz="2800" dirty="0" smtClean="0">
                <a:effectLst/>
              </a:rPr>
              <a:t>strategies </a:t>
            </a:r>
            <a:r>
              <a:rPr lang="en-US" sz="2800" dirty="0">
                <a:effectLst/>
              </a:rPr>
              <a:t>is </a:t>
            </a:r>
            <a:r>
              <a:rPr lang="en-US" sz="2800" i="1" dirty="0">
                <a:effectLst/>
              </a:rPr>
              <a:t>{</a:t>
            </a:r>
            <a:r>
              <a:rPr lang="en-US" sz="2800" dirty="0">
                <a:effectLst/>
              </a:rPr>
              <a:t>0, </a:t>
            </a:r>
            <a:r>
              <a:rPr lang="en-US" sz="2800" i="1" dirty="0">
                <a:effectLst/>
              </a:rPr>
              <a:t>c</a:t>
            </a:r>
            <a:r>
              <a:rPr lang="en-US" sz="2800" i="1" dirty="0" smtClean="0">
                <a:effectLst/>
              </a:rPr>
              <a:t>}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>
              <a:effectLst/>
            </a:endParaRPr>
          </a:p>
          <a:p>
            <a:r>
              <a:rPr lang="en-US" sz="2800" i="1" dirty="0" smtClean="0">
                <a:effectLst/>
              </a:rPr>
              <a:t>Types: </a:t>
            </a:r>
            <a:r>
              <a:rPr lang="en-US" sz="2800" dirty="0" smtClean="0">
                <a:effectLst/>
              </a:rPr>
              <a:t>Each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err="1" smtClean="0">
                <a:effectLst/>
              </a:rPr>
              <a:t>’s</a:t>
            </a:r>
            <a:r>
              <a:rPr lang="en-US" sz="2800" dirty="0" smtClean="0">
                <a:effectLst/>
              </a:rPr>
              <a:t> has a type which consists of her valuation 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and of the set of all profiles 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i="1" baseline="-25000" dirty="0" smtClean="0">
                <a:effectLst/>
              </a:rPr>
              <a:t>-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of opponents’ valuations.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Game Representation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0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r>
              <a:rPr lang="en-US" sz="2800" i="1" dirty="0" smtClean="0">
                <a:effectLst/>
              </a:rPr>
              <a:t>Beliefs: </a:t>
            </a:r>
            <a:r>
              <a:rPr lang="en-US" sz="2800" dirty="0" smtClean="0">
                <a:effectLst/>
              </a:rPr>
              <a:t>Each type of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assigns probability 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</a:t>
            </a:r>
            <a:r>
              <a:rPr lang="en-US" sz="2800" i="1" dirty="0" smtClean="0">
                <a:effectLst/>
              </a:rPr>
              <a:t>· · · 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−</a:t>
            </a:r>
            <a:r>
              <a:rPr lang="en-US" sz="2800" dirty="0" smtClean="0">
                <a:effectLst/>
              </a:rPr>
              <a:t>1)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+1) </a:t>
            </a:r>
            <a:r>
              <a:rPr lang="en-US" sz="2800" i="1" dirty="0" smtClean="0">
                <a:effectLst/>
              </a:rPr>
              <a:t>· · · 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v</a:t>
            </a:r>
            <a:r>
              <a:rPr lang="en-US" sz="24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 to the event that the valuation of every other player </a:t>
            </a:r>
            <a:r>
              <a:rPr lang="en-US" sz="2800" i="1" dirty="0" smtClean="0">
                <a:effectLst/>
              </a:rPr>
              <a:t>j </a:t>
            </a:r>
            <a:r>
              <a:rPr lang="en-US" sz="2800" dirty="0" smtClean="0">
                <a:effectLst/>
              </a:rPr>
              <a:t>is at most </a:t>
            </a:r>
            <a:r>
              <a:rPr lang="en-US" sz="2800" i="1" dirty="0" err="1" smtClean="0">
                <a:effectLst/>
              </a:rPr>
              <a:t>v</a:t>
            </a:r>
            <a:r>
              <a:rPr lang="en-US" sz="24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i="1" dirty="0" smtClean="0">
              <a:effectLst/>
            </a:endParaRPr>
          </a:p>
          <a:p>
            <a:r>
              <a:rPr lang="en-US" sz="2800" i="1" dirty="0" smtClean="0">
                <a:effectLst/>
              </a:rPr>
              <a:t>Payoff </a:t>
            </a:r>
            <a:r>
              <a:rPr lang="en-US" sz="2800" i="1" dirty="0">
                <a:effectLst/>
              </a:rPr>
              <a:t>functions: </a:t>
            </a:r>
            <a:r>
              <a:rPr lang="en-US" sz="2800" dirty="0">
                <a:effectLst/>
              </a:rPr>
              <a:t>Player </a:t>
            </a:r>
            <a:r>
              <a:rPr lang="en-US" sz="2800" i="1" dirty="0" err="1">
                <a:effectLst/>
              </a:rPr>
              <a:t>i</a:t>
            </a:r>
            <a:r>
              <a:rPr lang="en-US" sz="2800" dirty="0" err="1">
                <a:effectLst/>
              </a:rPr>
              <a:t>’s</a:t>
            </a:r>
            <a:r>
              <a:rPr lang="en-US" sz="2800" dirty="0">
                <a:effectLst/>
              </a:rPr>
              <a:t> payoff in state (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v</a:t>
            </a:r>
            <a:r>
              <a:rPr lang="en-US" sz="24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is </a:t>
            </a:r>
            <a:r>
              <a:rPr lang="en-US" sz="2800" dirty="0" err="1">
                <a:effectLst/>
              </a:rPr>
              <a:t>u</a:t>
            </a:r>
            <a:r>
              <a:rPr lang="en-US" sz="2400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v</a:t>
            </a:r>
            <a:r>
              <a:rPr lang="en-US" sz="24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=</a:t>
            </a:r>
            <a:r>
              <a:rPr lang="en-US" sz="2400" baseline="-25000" dirty="0">
                <a:effectLst/>
              </a:rPr>
              <a:t> </a:t>
            </a:r>
            <a:r>
              <a:rPr lang="en-US" sz="2800" dirty="0">
                <a:effectLst/>
              </a:rPr>
              <a:t>0 if no one contributes,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err="1" smtClean="0">
                <a:effectLst/>
              </a:rPr>
              <a:t>u</a:t>
            </a:r>
            <a:r>
              <a:rPr lang="en-US" sz="24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v</a:t>
            </a:r>
            <a:r>
              <a:rPr lang="en-US" sz="24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= 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if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does not contribute but some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</a:rPr>
              <a:t>other </a:t>
            </a:r>
            <a:r>
              <a:rPr lang="en-US" sz="2800" dirty="0">
                <a:effectLst/>
              </a:rPr>
              <a:t>player does, 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</a:t>
            </a:r>
            <a:r>
              <a:rPr lang="en-US" sz="2800" dirty="0" err="1" smtClean="0">
                <a:effectLst/>
              </a:rPr>
              <a:t>u</a:t>
            </a:r>
            <a:r>
              <a:rPr lang="en-US" sz="24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, . . . , </a:t>
            </a:r>
            <a:r>
              <a:rPr lang="en-US" sz="2800" i="1" dirty="0" err="1">
                <a:effectLst/>
              </a:rPr>
              <a:t>v</a:t>
            </a:r>
            <a:r>
              <a:rPr lang="en-US" sz="24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= </a:t>
            </a:r>
            <a:r>
              <a:rPr lang="en-US" sz="2800" i="1" dirty="0">
                <a:effectLst/>
              </a:rPr>
              <a:t>v</a:t>
            </a:r>
            <a:r>
              <a:rPr lang="en-US" sz="2400" baseline="-25000" dirty="0">
                <a:effectLst/>
              </a:rPr>
              <a:t>i</a:t>
            </a:r>
            <a:r>
              <a:rPr lang="en-US" sz="2800" i="1" dirty="0">
                <a:effectLst/>
              </a:rPr>
              <a:t> − c </a:t>
            </a:r>
            <a:r>
              <a:rPr lang="en-US" sz="2800" dirty="0">
                <a:effectLst/>
              </a:rPr>
              <a:t>if </a:t>
            </a:r>
            <a:r>
              <a:rPr lang="en-US" sz="2800" i="1" dirty="0" err="1">
                <a:effectLst/>
              </a:rPr>
              <a:t>i</a:t>
            </a:r>
            <a:r>
              <a:rPr lang="en-US" sz="2800" i="1" dirty="0">
                <a:effectLst/>
              </a:rPr>
              <a:t> </a:t>
            </a:r>
            <a:r>
              <a:rPr lang="en-US" sz="2800" dirty="0">
                <a:effectLst/>
              </a:rPr>
              <a:t>contributes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Bayesian Nash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Equilibria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1371600"/>
            <a:ext cx="8763000" cy="4419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game has a symmetric Nash equilibrium in which every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player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contributes if and only if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v∗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player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Suppose that every other player j contributes if and only if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v∗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probability that at least one of the other players contributes is 1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−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v∗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))</a:t>
            </a:r>
            <a:r>
              <a:rPr kumimoji="0" lang="en-US" sz="28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n−</a:t>
            </a:r>
            <a:r>
              <a:rPr kumimoji="0" lang="en-US" sz="28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763000" cy="57912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Player </a:t>
            </a:r>
            <a:r>
              <a:rPr lang="en-US" sz="2800" i="1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’s expected payoff is [1 </a:t>
            </a:r>
            <a:r>
              <a:rPr lang="en-US" sz="2800" i="1" dirty="0" smtClean="0">
                <a:effectLst/>
              </a:rPr>
              <a:t>− 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n−1</a:t>
            </a:r>
            <a:r>
              <a:rPr lang="en-US" sz="2800" dirty="0" smtClean="0">
                <a:effectLst/>
              </a:rPr>
              <a:t>]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if she does not contribute and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 </a:t>
            </a:r>
            <a:r>
              <a:rPr lang="en-US" sz="2800" i="1" dirty="0" smtClean="0">
                <a:effectLst/>
              </a:rPr>
              <a:t>− c </a:t>
            </a:r>
            <a:r>
              <a:rPr lang="en-US" sz="2800" dirty="0" smtClean="0">
                <a:effectLst/>
              </a:rPr>
              <a:t>if she </a:t>
            </a:r>
            <a:r>
              <a:rPr lang="en-US" sz="2800" dirty="0" smtClean="0">
                <a:effectLst/>
              </a:rPr>
              <a:t>contributes.</a:t>
            </a:r>
            <a:endParaRPr lang="en-US" sz="2800" dirty="0" smtClean="0">
              <a:effectLst/>
            </a:endParaRP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The conditions for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to not contribute when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&lt; v∗ </a:t>
            </a:r>
            <a:r>
              <a:rPr lang="en-US" sz="2800" dirty="0" smtClean="0">
                <a:effectLst/>
              </a:rPr>
              <a:t>and contribute when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≥ v∗ </a:t>
            </a:r>
            <a:r>
              <a:rPr lang="en-US" sz="2800" dirty="0" smtClean="0">
                <a:effectLst/>
              </a:rPr>
              <a:t>are: 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(1</a:t>
            </a:r>
            <a:r>
              <a:rPr lang="en-US" sz="2800" i="1" dirty="0" smtClean="0">
                <a:effectLst/>
              </a:rPr>
              <a:t>−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 </a:t>
            </a:r>
            <a:r>
              <a:rPr lang="en-US" sz="2800" i="1" dirty="0" smtClean="0">
                <a:effectLst/>
              </a:rPr>
              <a:t>&gt; 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−c </a:t>
            </a:r>
            <a:r>
              <a:rPr lang="en-US" sz="2800" i="1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if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&lt; v∗</a:t>
            </a:r>
            <a:r>
              <a:rPr lang="en-US" sz="2800" dirty="0" smtClean="0">
                <a:effectLst/>
              </a:rPr>
              <a:t>, 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	(1</a:t>
            </a:r>
            <a:r>
              <a:rPr lang="en-US" sz="2800" i="1" dirty="0" smtClean="0">
                <a:effectLst/>
              </a:rPr>
              <a:t>−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 </a:t>
            </a:r>
            <a:r>
              <a:rPr lang="en-US" sz="2800" i="1" dirty="0" smtClean="0">
                <a:effectLst/>
              </a:rPr>
              <a:t>≤ 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−c </a:t>
            </a:r>
            <a:r>
              <a:rPr lang="en-US" sz="2800" i="1" dirty="0" smtClean="0">
                <a:effectLst/>
              </a:rPr>
              <a:t>    </a:t>
            </a:r>
            <a:r>
              <a:rPr lang="en-US" sz="2800" dirty="0" smtClean="0">
                <a:effectLst/>
              </a:rPr>
              <a:t>if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≥ v∗</a:t>
            </a:r>
            <a:r>
              <a:rPr lang="en-US" sz="2800" dirty="0" smtClean="0">
                <a:effectLst/>
              </a:rPr>
              <a:t>:</a:t>
            </a:r>
          </a:p>
          <a:p>
            <a:pPr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sz="2800" i="1" dirty="0" smtClean="0">
                <a:effectLst/>
              </a:rPr>
              <a:t>	I.e.	 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&lt; c </a:t>
            </a:r>
            <a:r>
              <a:rPr lang="en-US" sz="2800" dirty="0" smtClean="0">
                <a:effectLst/>
              </a:rPr>
              <a:t>if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 </a:t>
            </a:r>
            <a:r>
              <a:rPr lang="en-US" sz="2800" i="1" dirty="0" smtClean="0">
                <a:effectLst/>
              </a:rPr>
              <a:t>&lt; v∗, </a:t>
            </a:r>
            <a:r>
              <a:rPr lang="en-US" sz="2800" i="1" dirty="0" smtClean="0">
                <a:effectLst/>
              </a:rPr>
              <a:t>  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i="1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≥ c </a:t>
            </a:r>
            <a:r>
              <a:rPr lang="en-US" sz="2800" dirty="0" smtClean="0">
                <a:effectLst/>
              </a:rPr>
              <a:t>if </a:t>
            </a:r>
            <a:r>
              <a:rPr lang="en-US" sz="2800" i="1" dirty="0" smtClean="0">
                <a:effectLst/>
              </a:rPr>
              <a:t>v</a:t>
            </a:r>
            <a:r>
              <a:rPr lang="en-US" sz="2400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≥ v∗</a:t>
            </a:r>
            <a:r>
              <a:rPr lang="en-US" sz="2800" dirty="0" smtClean="0">
                <a:effectLst/>
              </a:rPr>
              <a:t>.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Hence, in equilibrium, 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v</a:t>
            </a:r>
            <a:r>
              <a:rPr lang="en-US" sz="2800" i="1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v∗</a:t>
            </a:r>
            <a:r>
              <a:rPr lang="en-US" sz="2800" dirty="0" smtClean="0">
                <a:effectLst/>
              </a:rPr>
              <a:t>))</a:t>
            </a:r>
            <a:r>
              <a:rPr lang="en-US" sz="2800" i="1" baseline="30000" dirty="0" smtClean="0">
                <a:effectLst/>
              </a:rPr>
              <a:t>n−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= </a:t>
            </a:r>
            <a:r>
              <a:rPr lang="en-US" sz="2800" i="1" dirty="0" smtClean="0">
                <a:effectLst/>
              </a:rPr>
              <a:t>c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610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As the number of individuals increases, is the good more or less likely to be provided in this equilibrium? 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 </a:t>
            </a:r>
            <a:r>
              <a:rPr lang="en-US" sz="2800" dirty="0">
                <a:effectLst/>
              </a:rPr>
              <a:t>probability that the good is provided is the probability that at least for one </a:t>
            </a:r>
            <a:r>
              <a:rPr lang="en-US" sz="2800" dirty="0" err="1">
                <a:effectLst/>
              </a:rPr>
              <a:t>i</a:t>
            </a:r>
            <a:r>
              <a:rPr lang="en-US" sz="2800" dirty="0">
                <a:effectLst/>
              </a:rPr>
              <a:t>, </a:t>
            </a:r>
            <a:r>
              <a:rPr lang="en-US" sz="2400" i="1" dirty="0">
                <a:effectLst/>
              </a:rPr>
              <a:t>v</a:t>
            </a:r>
            <a:r>
              <a:rPr lang="en-US" sz="2000" baseline="-25000" dirty="0">
                <a:effectLst/>
              </a:rPr>
              <a:t>i</a:t>
            </a:r>
            <a:r>
              <a:rPr lang="en-US" sz="2400" dirty="0">
                <a:effectLst/>
              </a:rPr>
              <a:t> </a:t>
            </a:r>
            <a:r>
              <a:rPr lang="en-US" sz="2400" i="1" dirty="0">
                <a:effectLst/>
              </a:rPr>
              <a:t>≥</a:t>
            </a:r>
            <a:r>
              <a:rPr lang="en-US" sz="2400" dirty="0">
                <a:effectLst/>
              </a:rPr>
              <a:t> 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, which is equal to 1 </a:t>
            </a:r>
            <a:r>
              <a:rPr lang="en-US" sz="2800" i="1" dirty="0">
                <a:effectLst/>
              </a:rPr>
              <a:t>− 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F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))</a:t>
            </a:r>
            <a:r>
              <a:rPr lang="en-US" sz="2800" i="1" baseline="30000" dirty="0">
                <a:effectLst/>
              </a:rPr>
              <a:t>n</a:t>
            </a:r>
            <a:r>
              <a:rPr lang="en-US" sz="2800" dirty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equilibrium, this probability is equal to 1 </a:t>
            </a:r>
            <a:r>
              <a:rPr lang="en-US" sz="2800" i="1" dirty="0">
                <a:effectLst/>
              </a:rPr>
              <a:t>− </a:t>
            </a:r>
            <a:r>
              <a:rPr lang="en-US" sz="2800" i="1" dirty="0" err="1">
                <a:effectLst/>
              </a:rPr>
              <a:t>cF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)</a:t>
            </a:r>
            <a:r>
              <a:rPr lang="en-US" sz="2800" i="1" dirty="0">
                <a:effectLst/>
              </a:rPr>
              <a:t>/v∗</a:t>
            </a:r>
            <a:r>
              <a:rPr lang="en-US" sz="28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The value of </a:t>
            </a:r>
            <a:r>
              <a:rPr lang="en-US" sz="2800" i="1" dirty="0" smtClean="0">
                <a:effectLst/>
              </a:rPr>
              <a:t>v∗ </a:t>
            </a:r>
            <a:r>
              <a:rPr lang="en-US" sz="2800" dirty="0" smtClean="0">
                <a:effectLst/>
              </a:rPr>
              <a:t>increases as </a:t>
            </a:r>
            <a:r>
              <a:rPr lang="en-US" sz="2800" i="1" dirty="0" smtClean="0">
                <a:effectLst/>
              </a:rPr>
              <a:t>n </a:t>
            </a:r>
            <a:r>
              <a:rPr lang="en-US" sz="2800" dirty="0" smtClean="0">
                <a:effectLst/>
              </a:rPr>
              <a:t>increases. </a:t>
            </a:r>
          </a:p>
          <a:p>
            <a:pPr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effectLst/>
              </a:rPr>
              <a:t>As </a:t>
            </a:r>
            <a:r>
              <a:rPr lang="en-US" sz="2800" i="1" dirty="0">
                <a:effectLst/>
              </a:rPr>
              <a:t>n </a:t>
            </a:r>
            <a:r>
              <a:rPr lang="en-US" sz="2800" dirty="0">
                <a:effectLst/>
              </a:rPr>
              <a:t>increases the change in the probability that the good is provided increases if </a:t>
            </a:r>
            <a:r>
              <a:rPr lang="en-US" sz="2800" i="1" dirty="0">
                <a:effectLst/>
              </a:rPr>
              <a:t>F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)</a:t>
            </a:r>
            <a:r>
              <a:rPr lang="en-US" sz="2800" i="1" dirty="0">
                <a:effectLst/>
              </a:rPr>
              <a:t>/v∗ </a:t>
            </a:r>
            <a:r>
              <a:rPr lang="en-US" sz="2800" dirty="0">
                <a:effectLst/>
              </a:rPr>
              <a:t>decreases in 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, </a:t>
            </a:r>
            <a:endParaRPr 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</a:t>
            </a:r>
            <a:r>
              <a:rPr lang="en-US" sz="2800" dirty="0" smtClean="0">
                <a:effectLst/>
              </a:rPr>
              <a:t>whereas </a:t>
            </a:r>
            <a:r>
              <a:rPr lang="en-US" sz="2800" dirty="0">
                <a:effectLst/>
              </a:rPr>
              <a:t>it decreases if </a:t>
            </a:r>
            <a:r>
              <a:rPr lang="en-US" sz="2800" i="1" dirty="0">
                <a:effectLst/>
              </a:rPr>
              <a:t>F</a:t>
            </a: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)</a:t>
            </a:r>
            <a:r>
              <a:rPr lang="en-US" sz="2800" i="1" dirty="0">
                <a:effectLst/>
              </a:rPr>
              <a:t>/v∗ </a:t>
            </a:r>
            <a:r>
              <a:rPr lang="en-US" sz="2800" dirty="0">
                <a:effectLst/>
              </a:rPr>
              <a:t>increases in </a:t>
            </a:r>
            <a:r>
              <a:rPr lang="en-US" sz="2800" i="1" dirty="0">
                <a:effectLst/>
              </a:rPr>
              <a:t>v∗</a:t>
            </a:r>
            <a:r>
              <a:rPr lang="en-US" sz="2800" dirty="0">
                <a:effectLst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Bayesian Games and Nash Equilibrium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 smtClean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Bayesian Games and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 smtClean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err="1"/>
              <a:t>Cournot</a:t>
            </a:r>
            <a:r>
              <a:rPr lang="en-US" sz="2800" kern="0" dirty="0"/>
              <a:t> Duopoly with Private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Public Good Provision with Private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990600" y="24542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2362200" y="24542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>
            <a:off x="990600" y="33686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990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76200" y="24844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1295400" y="26066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2673350" y="26368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1295400" y="35512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2673350" y="35512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5562600" y="24701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>
            <a:off x="6934200" y="24701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5562600" y="33845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5562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4648200" y="25003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5867400" y="26225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7245350" y="26527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5867400" y="35671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7245350" y="35671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167958" name="Rectangle 22"/>
          <p:cNvSpPr>
            <a:spLocks noChangeArrowheads="1"/>
          </p:cNvSpPr>
          <p:nvPr/>
        </p:nvSpPr>
        <p:spPr bwMode="auto">
          <a:xfrm>
            <a:off x="228600" y="17526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7959" name="Rectangle 23"/>
          <p:cNvSpPr>
            <a:spLocks noChangeArrowheads="1"/>
          </p:cNvSpPr>
          <p:nvPr/>
        </p:nvSpPr>
        <p:spPr bwMode="auto">
          <a:xfrm>
            <a:off x="381000" y="19050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60" name="Rectangle 24"/>
          <p:cNvSpPr>
            <a:spLocks noChangeArrowheads="1"/>
          </p:cNvSpPr>
          <p:nvPr/>
        </p:nvSpPr>
        <p:spPr bwMode="auto">
          <a:xfrm>
            <a:off x="4876800" y="19050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4509655" y="32105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4095750" y="32004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2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Information Structure of the Battle of the Sexes</a:t>
            </a:r>
            <a:endParaRPr lang="en-US" dirty="0">
              <a:effectLst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8600" y="5105400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/>
              <a:t>We think of there being two </a:t>
            </a:r>
            <a:r>
              <a:rPr lang="en-US" sz="2800" i="1" dirty="0" smtClean="0"/>
              <a:t>states</a:t>
            </a:r>
            <a:r>
              <a:rPr lang="en-US" sz="2800" dirty="0" smtClean="0"/>
              <a:t>, one in which the players’ payoffs are given in the left table and one in which these payoffs are given in the right table. 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248150" y="44297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of the Next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Juries and Information Aggregation</a:t>
            </a: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Auctions with Private Information</a:t>
            </a:r>
            <a:endParaRPr lang="en-US" sz="24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733800"/>
            <a:ext cx="8229600" cy="28956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Player </a:t>
            </a:r>
            <a:r>
              <a:rPr lang="en-US" sz="2800" dirty="0">
                <a:effectLst/>
              </a:rPr>
              <a:t>2 knows the state—she knows whether she wishes to meet or avoid player </a:t>
            </a:r>
            <a:r>
              <a:rPr lang="en-US" sz="2800" dirty="0" smtClean="0">
                <a:effectLst/>
              </a:rPr>
              <a:t>1—whereas </a:t>
            </a:r>
            <a:r>
              <a:rPr lang="en-US" sz="2800" dirty="0">
                <a:effectLst/>
              </a:rPr>
              <a:t>player 1 does not; player 1 assigns probability 1/2 to each state.</a:t>
            </a:r>
          </a:p>
          <a:p>
            <a:r>
              <a:rPr lang="en-US" sz="2800" dirty="0">
                <a:effectLst/>
              </a:rPr>
              <a:t>From player 1’s point of view, player 2 has two possible </a:t>
            </a:r>
            <a:r>
              <a:rPr lang="en-US" sz="2800" i="1" dirty="0">
                <a:effectLst/>
              </a:rPr>
              <a:t>types</a:t>
            </a:r>
            <a:r>
              <a:rPr lang="en-US" sz="2800" dirty="0">
                <a:effectLst/>
              </a:rPr>
              <a:t>, one whose preferences are given in the </a:t>
            </a:r>
            <a:r>
              <a:rPr lang="en-US" sz="2800" dirty="0" smtClean="0">
                <a:effectLst/>
              </a:rPr>
              <a:t>left matrix, </a:t>
            </a:r>
            <a:r>
              <a:rPr lang="en-US" sz="2800" dirty="0">
                <a:effectLst/>
              </a:rPr>
              <a:t>and one </a:t>
            </a:r>
            <a:r>
              <a:rPr lang="en-US" sz="2800" dirty="0" smtClean="0">
                <a:effectLst/>
              </a:rPr>
              <a:t>with </a:t>
            </a:r>
            <a:r>
              <a:rPr lang="en-US" sz="2800" dirty="0">
                <a:effectLst/>
              </a:rPr>
              <a:t>preferences </a:t>
            </a:r>
            <a:r>
              <a:rPr lang="en-US" sz="2800" dirty="0" smtClean="0">
                <a:effectLst/>
              </a:rPr>
              <a:t>given </a:t>
            </a:r>
            <a:r>
              <a:rPr lang="en-US" sz="2800" dirty="0">
                <a:effectLst/>
              </a:rPr>
              <a:t>in the right </a:t>
            </a:r>
            <a:r>
              <a:rPr lang="en-US" sz="2800" dirty="0" smtClean="0">
                <a:effectLst/>
              </a:rPr>
              <a:t>matrix.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10826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10826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19970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5896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11128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12350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12652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21796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21796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10985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10985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20129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5896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11287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12509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12811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21955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21955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3810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5334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5334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18389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18288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30581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86200"/>
            <a:ext cx="8229600" cy="2743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US" sz="2800" dirty="0" smtClean="0">
                <a:effectLst/>
              </a:rPr>
              <a:t>Player 1 does not know player 2’s </a:t>
            </a:r>
            <a:r>
              <a:rPr lang="en-US" sz="2800" dirty="0" smtClean="0">
                <a:effectLst/>
              </a:rPr>
              <a:t>type. To </a:t>
            </a:r>
            <a:r>
              <a:rPr lang="en-US" sz="2800" dirty="0" smtClean="0">
                <a:effectLst/>
              </a:rPr>
              <a:t>choose her strategy, she </a:t>
            </a:r>
            <a:r>
              <a:rPr lang="en-US" sz="2800" dirty="0" smtClean="0">
                <a:effectLst/>
              </a:rPr>
              <a:t>forms </a:t>
            </a:r>
            <a:r>
              <a:rPr lang="en-US" sz="2800" dirty="0" smtClean="0">
                <a:effectLst/>
              </a:rPr>
              <a:t>a belief </a:t>
            </a:r>
            <a:r>
              <a:rPr lang="en-US" sz="2800" dirty="0" smtClean="0">
                <a:effectLst/>
              </a:rPr>
              <a:t>on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the </a:t>
            </a:r>
            <a:r>
              <a:rPr lang="en-US" sz="2800" dirty="0" smtClean="0">
                <a:effectLst/>
              </a:rPr>
              <a:t>types’ strategies.</a:t>
            </a: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Given these beliefs and her belief about the </a:t>
            </a:r>
            <a:r>
              <a:rPr lang="en-US" sz="2800" dirty="0" smtClean="0">
                <a:effectLst/>
              </a:rPr>
              <a:t>types’ likelihood, </a:t>
            </a:r>
            <a:r>
              <a:rPr lang="en-US" sz="2800" dirty="0" smtClean="0">
                <a:effectLst/>
              </a:rPr>
              <a:t>she </a:t>
            </a:r>
            <a:r>
              <a:rPr lang="en-US" sz="2800" dirty="0" smtClean="0">
                <a:effectLst/>
              </a:rPr>
              <a:t>calculates the payoff </a:t>
            </a:r>
            <a:r>
              <a:rPr lang="en-US" sz="2800" dirty="0" smtClean="0">
                <a:effectLst/>
              </a:rPr>
              <a:t>of </a:t>
            </a:r>
            <a:r>
              <a:rPr lang="en-US" sz="2800" dirty="0" smtClean="0">
                <a:effectLst/>
              </a:rPr>
              <a:t>her strategies.</a:t>
            </a:r>
            <a:endParaRPr lang="en-US" sz="2800" dirty="0" smtClean="0">
              <a:effectLst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10064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10064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19208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5134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10366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11588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11890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2103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2103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10223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10223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19367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5134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10525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11747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12049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2119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2119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3048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4572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4572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17627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17526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29819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37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74837"/>
            <a:ext cx="8153400" cy="3611563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effectLst/>
              </a:rPr>
              <a:t>A Bayesian Nash equilibrium is a triple of strategies, one </a:t>
            </a:r>
          </a:p>
          <a:p>
            <a:pPr>
              <a:buNone/>
            </a:pPr>
            <a:r>
              <a:rPr lang="en-US" sz="2800" dirty="0" smtClean="0">
                <a:effectLst/>
              </a:rPr>
              <a:t>for player 1 and one for each type of player 2:</a:t>
            </a:r>
          </a:p>
          <a:p>
            <a:pPr>
              <a:buNone/>
            </a:pPr>
            <a:endParaRPr lang="en-US" sz="2800" dirty="0" smtClean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effectLst/>
              </a:rPr>
              <a:t>player 1’s strategy is optimal, given the strategies of the two types of player 2 and player 1’s beliefs on player 2’s type.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effectLst/>
              </a:rPr>
              <a:t>the strategy of each type of player 2 is optimal, given player 1’s strategy.</a:t>
            </a:r>
            <a:endParaRPr lang="en-US" sz="2800" dirty="0">
              <a:effectLst/>
            </a:endParaRP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</a:rPr>
              <a:t>Bayesian Nash Equilibrium of the Battle of the Sexes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95800"/>
            <a:ext cx="8763000" cy="144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/>
              </a:rPr>
              <a:t>(</a:t>
            </a:r>
            <a:r>
              <a:rPr lang="en-US" sz="2800" i="1" dirty="0">
                <a:effectLst/>
              </a:rPr>
              <a:t>B</a:t>
            </a:r>
            <a:r>
              <a:rPr lang="en-US" sz="2800" dirty="0">
                <a:effectLst/>
              </a:rPr>
              <a:t>, (</a:t>
            </a:r>
            <a:r>
              <a:rPr lang="en-US" sz="2800" i="1" dirty="0">
                <a:effectLst/>
              </a:rPr>
              <a:t>B</a:t>
            </a:r>
            <a:r>
              <a:rPr lang="en-US" sz="2800" dirty="0">
                <a:effectLst/>
              </a:rPr>
              <a:t>, </a:t>
            </a:r>
            <a:r>
              <a:rPr lang="en-US" sz="2800" i="1" dirty="0">
                <a:effectLst/>
              </a:rPr>
              <a:t>S</a:t>
            </a:r>
            <a:r>
              <a:rPr lang="en-US" sz="2800" dirty="0">
                <a:effectLst/>
              </a:rPr>
              <a:t>)) is a </a:t>
            </a:r>
            <a:r>
              <a:rPr lang="en-US" sz="2800" dirty="0" smtClean="0">
                <a:effectLst/>
              </a:rPr>
              <a:t>Bayesian Nash </a:t>
            </a:r>
            <a:r>
              <a:rPr lang="en-US" sz="2800" dirty="0">
                <a:effectLst/>
              </a:rPr>
              <a:t>equilibrium. </a:t>
            </a:r>
          </a:p>
          <a:p>
            <a:pPr marL="514350" indent="-514350">
              <a:lnSpc>
                <a:spcPct val="90000"/>
              </a:lnSpc>
              <a:buNone/>
            </a:pPr>
            <a:r>
              <a:rPr lang="en-US" sz="2800" dirty="0">
                <a:effectLst/>
              </a:rPr>
              <a:t>	</a:t>
            </a:r>
            <a:endParaRPr lang="en-US" sz="2800" dirty="0" smtClean="0">
              <a:effectLst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The </a:t>
            </a:r>
            <a:r>
              <a:rPr lang="en-US" sz="2800" dirty="0">
                <a:effectLst/>
              </a:rPr>
              <a:t>first component is the </a:t>
            </a:r>
            <a:r>
              <a:rPr lang="en-US" sz="2800" dirty="0" smtClean="0">
                <a:effectLst/>
              </a:rPr>
              <a:t>strategy </a:t>
            </a:r>
            <a:r>
              <a:rPr lang="en-US" sz="2800" dirty="0">
                <a:effectLst/>
              </a:rPr>
              <a:t>of player 1 and the second is the pair of </a:t>
            </a:r>
            <a:r>
              <a:rPr lang="en-US" sz="2800" dirty="0" smtClean="0">
                <a:effectLst/>
              </a:rPr>
              <a:t>strategy </a:t>
            </a:r>
            <a:r>
              <a:rPr lang="en-US" sz="2800" dirty="0">
                <a:effectLst/>
              </a:rPr>
              <a:t>of the two types of player </a:t>
            </a:r>
            <a:r>
              <a:rPr lang="en-US" sz="2800" dirty="0" smtClean="0">
                <a:effectLst/>
              </a:rPr>
              <a:t>2.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13874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13874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23018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8944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14176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15398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15700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2484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24844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14033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14033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23177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8944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14335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15557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15859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2500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25003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6858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8382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8382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21437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21336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33629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3886200"/>
            <a:ext cx="8763000" cy="2667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>
                <a:effectLst/>
              </a:rPr>
              <a:t>Given the strategies (</a:t>
            </a:r>
            <a:r>
              <a:rPr lang="en-US" sz="2800" i="1" dirty="0" smtClean="0">
                <a:effectLst/>
              </a:rPr>
              <a:t>B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dirty="0" smtClean="0">
                <a:effectLst/>
              </a:rPr>
              <a:t>) of player 2, and the belief that each one of the two types is equally likely, player 1’s strategy </a:t>
            </a:r>
            <a:r>
              <a:rPr lang="en-US" sz="2800" i="1" dirty="0" smtClean="0">
                <a:effectLst/>
              </a:rPr>
              <a:t>B </a:t>
            </a:r>
            <a:r>
              <a:rPr lang="en-US" sz="2800" dirty="0" smtClean="0">
                <a:effectLst/>
              </a:rPr>
              <a:t>is optimal.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>
                <a:effectLst/>
              </a:rPr>
              <a:t>Given that player 1 chooses </a:t>
            </a:r>
            <a:r>
              <a:rPr lang="en-US" sz="2800" i="1" dirty="0" smtClean="0">
                <a:effectLst/>
              </a:rPr>
              <a:t>B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B </a:t>
            </a:r>
            <a:r>
              <a:rPr lang="en-US" sz="2800" dirty="0" smtClean="0">
                <a:effectLst/>
              </a:rPr>
              <a:t>is optimal for the type who wishes to meet player 1 and </a:t>
            </a:r>
            <a:r>
              <a:rPr lang="en-US" sz="2800" i="1" dirty="0" smtClean="0">
                <a:effectLst/>
              </a:rPr>
              <a:t>S </a:t>
            </a:r>
            <a:r>
              <a:rPr lang="en-US" sz="2800" dirty="0" smtClean="0">
                <a:effectLst/>
              </a:rPr>
              <a:t>is optimal for the type who wishes to avoid player 1. </a:t>
            </a:r>
            <a:endParaRPr lang="en-US" sz="2800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B4A88-C942-4685-AFE4-7D51A1A459E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990600" y="10826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2362200" y="10826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990600" y="19970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990600" y="5896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6200" y="1112838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95400" y="1235075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2, 1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73350" y="12652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295400" y="21796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0, 0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673350" y="2179638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1, 2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5562600" y="10985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6934200" y="10985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5562600" y="20129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562600" y="5896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B</a:t>
            </a:r>
            <a:r>
              <a:rPr lang="en-US" sz="2800" i="1" dirty="0">
                <a:latin typeface="+mj-lt"/>
              </a:rPr>
              <a:t>	      S</a:t>
            </a:r>
            <a:endParaRPr lang="en-US" sz="2800" dirty="0">
              <a:latin typeface="+mj-lt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4648200" y="11287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+mj-lt"/>
              </a:rPr>
              <a:t>      B			</a:t>
            </a:r>
          </a:p>
          <a:p>
            <a:pPr algn="l"/>
            <a:r>
              <a:rPr lang="en-US" sz="2800" i="1">
                <a:latin typeface="+mj-lt"/>
              </a:rPr>
              <a:t>	</a:t>
            </a:r>
          </a:p>
          <a:p>
            <a:pPr algn="l"/>
            <a:r>
              <a:rPr lang="en-US" sz="2800" i="1">
                <a:latin typeface="+mj-lt"/>
              </a:rPr>
              <a:t>      S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5867400" y="1250950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>
                <a:latin typeface="+mj-lt"/>
              </a:rPr>
              <a:t>2, 0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245350" y="12811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867400" y="21955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0,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7245350" y="2195513"/>
            <a:ext cx="68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1, </a:t>
            </a:r>
            <a:r>
              <a:rPr lang="en-US" sz="2800" dirty="0" smtClean="0">
                <a:latin typeface="+mj-lt"/>
              </a:rPr>
              <a:t>0</a:t>
            </a:r>
            <a:endParaRPr lang="en-US" sz="2800" dirty="0">
              <a:latin typeface="+mj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228600" y="381000"/>
            <a:ext cx="87630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81000" y="5334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4876800" y="533400"/>
            <a:ext cx="3886200" cy="2743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4509655" y="18389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2</a:t>
            </a:r>
          </a:p>
        </p:txBody>
      </p:sp>
      <p:sp>
        <p:nvSpPr>
          <p:cNvPr id="49" name="Text Box 26"/>
          <p:cNvSpPr txBox="1">
            <a:spLocks noChangeArrowheads="1"/>
          </p:cNvSpPr>
          <p:nvPr/>
        </p:nvSpPr>
        <p:spPr bwMode="auto">
          <a:xfrm>
            <a:off x="4095750" y="182880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2</a:t>
            </a:r>
            <a:endParaRPr lang="en-US" sz="2800" dirty="0">
              <a:latin typeface="+mj-lt"/>
            </a:endParaRPr>
          </a:p>
        </p:txBody>
      </p:sp>
      <p:sp>
        <p:nvSpPr>
          <p:cNvPr id="50" name="Text Box 26"/>
          <p:cNvSpPr txBox="1">
            <a:spLocks noChangeArrowheads="1"/>
          </p:cNvSpPr>
          <p:nvPr/>
        </p:nvSpPr>
        <p:spPr bwMode="auto">
          <a:xfrm>
            <a:off x="4248150" y="3058180"/>
            <a:ext cx="442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1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25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5563</TotalTime>
  <Words>3189</Words>
  <Application>Microsoft Office PowerPoint</Application>
  <PresentationFormat>On-screen Show (4:3)</PresentationFormat>
  <Paragraphs>622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Stream</vt:lpstr>
      <vt:lpstr>PowerPoint Presentation</vt:lpstr>
      <vt:lpstr>PowerPoint Presentation</vt:lpstr>
      <vt:lpstr>A Bayesian Game: Battle of the Sexes with Private Information</vt:lpstr>
      <vt:lpstr>Information Structure of the Battle of the Sexes</vt:lpstr>
      <vt:lpstr>PowerPoint Presentation</vt:lpstr>
      <vt:lpstr>PowerPoint Presentation</vt:lpstr>
      <vt:lpstr>Bayesian Nash Equilibrium of the Battle of the Sexes</vt:lpstr>
      <vt:lpstr>PowerPoint Presentation</vt:lpstr>
      <vt:lpstr>PowerPoint Presentation</vt:lpstr>
      <vt:lpstr>PowerPoint Presentation</vt:lpstr>
      <vt:lpstr>Bayesian Games</vt:lpstr>
      <vt:lpstr>PowerPoint Presentation</vt:lpstr>
      <vt:lpstr>PowerPoint Presentation</vt:lpstr>
      <vt:lpstr>Battle of the Sexes</vt:lpstr>
      <vt:lpstr>PowerPoint Presentation</vt:lpstr>
      <vt:lpstr>Bayesian Nash Equilibrium</vt:lpstr>
      <vt:lpstr>Bayesian Nash Equilibria of the Battle of the Sexes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Cournot’s Duopoly Game with Imperfect Information</vt:lpstr>
      <vt:lpstr>PowerPoint Presentation</vt:lpstr>
      <vt:lpstr>Bayesian Nash Equilibrium of the Cournot’s Duopoly Game</vt:lpstr>
      <vt:lpstr>PowerPoint Presentation</vt:lpstr>
      <vt:lpstr>Public Good Provision</vt:lpstr>
      <vt:lpstr>PowerPoint Presentation</vt:lpstr>
      <vt:lpstr>Bayesian Game Representation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Test</cp:lastModifiedBy>
  <cp:revision>462</cp:revision>
  <dcterms:created xsi:type="dcterms:W3CDTF">2004-12-08T14:32:36Z</dcterms:created>
  <dcterms:modified xsi:type="dcterms:W3CDTF">2014-01-05T11:34:03Z</dcterms:modified>
</cp:coreProperties>
</file>