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1"/>
  </p:notesMasterIdLst>
  <p:sldIdLst>
    <p:sldId id="278" r:id="rId2"/>
    <p:sldId id="312" r:id="rId3"/>
    <p:sldId id="302" r:id="rId4"/>
    <p:sldId id="303" r:id="rId5"/>
    <p:sldId id="324" r:id="rId6"/>
    <p:sldId id="309" r:id="rId7"/>
    <p:sldId id="325" r:id="rId8"/>
    <p:sldId id="304" r:id="rId9"/>
    <p:sldId id="326" r:id="rId10"/>
    <p:sldId id="305" r:id="rId11"/>
    <p:sldId id="327" r:id="rId12"/>
    <p:sldId id="306" r:id="rId13"/>
    <p:sldId id="307" r:id="rId14"/>
    <p:sldId id="328" r:id="rId15"/>
    <p:sldId id="308" r:id="rId16"/>
    <p:sldId id="329" r:id="rId17"/>
    <p:sldId id="310" r:id="rId18"/>
    <p:sldId id="336" r:id="rId19"/>
    <p:sldId id="337" r:id="rId20"/>
    <p:sldId id="338" r:id="rId21"/>
    <p:sldId id="339" r:id="rId22"/>
    <p:sldId id="340" r:id="rId23"/>
    <p:sldId id="341" r:id="rId24"/>
    <p:sldId id="330" r:id="rId25"/>
    <p:sldId id="331" r:id="rId26"/>
    <p:sldId id="334" r:id="rId27"/>
    <p:sldId id="335" r:id="rId28"/>
    <p:sldId id="342" r:id="rId29"/>
    <p:sldId id="343" r:id="rId30"/>
    <p:sldId id="345" r:id="rId31"/>
    <p:sldId id="346" r:id="rId32"/>
    <p:sldId id="347" r:id="rId33"/>
    <p:sldId id="348" r:id="rId34"/>
    <p:sldId id="352" r:id="rId35"/>
    <p:sldId id="349" r:id="rId36"/>
    <p:sldId id="350" r:id="rId37"/>
    <p:sldId id="351" r:id="rId38"/>
    <p:sldId id="332" r:id="rId39"/>
    <p:sldId id="333" r:id="rId4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4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86449" autoAdjust="0"/>
  </p:normalViewPr>
  <p:slideViewPr>
    <p:cSldViewPr>
      <p:cViewPr varScale="1">
        <p:scale>
          <a:sx n="92" d="100"/>
          <a:sy n="92" d="100"/>
        </p:scale>
        <p:origin x="-20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581EE-8117-48E1-8B78-C8555B36D1AF}" type="datetimeFigureOut">
              <a:rPr lang="en-GB" smtClean="0"/>
              <a:t>05/01/2014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DA25D-EB46-49C9-9D78-51B4F301AB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711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301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301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301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30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D40FBEA-9AE0-4D61-AF76-35D609A1A8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37FA61-1288-48D9-A099-D2F8CFFBC3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BCB695-ADC3-4BB9-8CCF-B734CDFAD10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0E4452-949A-41DA-9A5E-3BAC2EA06B6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7472A3-3F42-46C6-BD22-99888E1A03A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FCEF8A-59AC-4200-861D-BCD8823A1C2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FEDD12-1598-4599-A0AB-79D31F1C26E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22435A-5D35-409A-B0A0-41885CBF9C2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BAFBC1-237E-49A2-BE89-054A8A5E93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BF0CE1-2E47-4807-80F7-8140847299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E4F90B-633F-4A58-A4EC-5FF114039F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95D837E-E98E-4691-BFB5-BE7FEE768DA8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198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9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9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5800" y="1066800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5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EC941 - Game Theory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latin typeface="+mn-lt"/>
                <a:cs typeface="+mn-cs"/>
              </a:rPr>
              <a:t>Prof. Francesco </a:t>
            </a:r>
            <a:r>
              <a:rPr lang="en-US" kern="0" dirty="0" err="1">
                <a:latin typeface="+mn-lt"/>
                <a:cs typeface="+mn-cs"/>
              </a:rPr>
              <a:t>Squintani</a:t>
            </a:r>
            <a:endParaRPr lang="en-US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latin typeface="+mn-lt"/>
                <a:cs typeface="+mn-cs"/>
              </a:rPr>
              <a:t>Email: f.squintani@warwick.ac.uk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685800" y="22637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Lecture </a:t>
            </a: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10600" cy="632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 dirty="0">
                <a:effectLst/>
              </a:rPr>
              <a:t>Beliefs </a:t>
            </a:r>
            <a:r>
              <a:rPr lang="en-US" sz="2800" dirty="0">
                <a:effectLst/>
              </a:rPr>
              <a:t>Type </a:t>
            </a:r>
            <a:r>
              <a:rPr lang="en-US" sz="2800" i="1" dirty="0">
                <a:effectLst/>
              </a:rPr>
              <a:t>g </a:t>
            </a:r>
            <a:r>
              <a:rPr lang="en-US" sz="2800" dirty="0">
                <a:effectLst/>
              </a:rPr>
              <a:t>of a player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believes that the state is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	(G, </a:t>
            </a:r>
            <a:r>
              <a:rPr lang="en-US" sz="2800" i="1" dirty="0">
                <a:effectLst/>
              </a:rPr>
              <a:t>s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s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with probability </a:t>
            </a:r>
            <a:r>
              <a:rPr lang="en-US" sz="2800" i="1" dirty="0">
                <a:effectLst/>
              </a:rPr>
              <a:t>πp</a:t>
            </a:r>
            <a:r>
              <a:rPr lang="en-US" sz="2800" i="1" baseline="30000" dirty="0">
                <a:effectLst/>
              </a:rPr>
              <a:t>k−</a:t>
            </a:r>
            <a:r>
              <a:rPr lang="en-US" sz="2800" baseline="30000" dirty="0">
                <a:effectLst/>
              </a:rPr>
              <a:t>1</a:t>
            </a:r>
            <a:r>
              <a:rPr lang="en-US" sz="2800" dirty="0">
                <a:effectLst/>
              </a:rPr>
              <a:t>(1</a:t>
            </a:r>
            <a:r>
              <a:rPr lang="en-US" sz="2800" i="1" dirty="0">
                <a:effectLst/>
              </a:rPr>
              <a:t>− p</a:t>
            </a:r>
            <a:r>
              <a:rPr lang="en-US" sz="2800" dirty="0">
                <a:effectLst/>
              </a:rPr>
              <a:t>)</a:t>
            </a:r>
            <a:r>
              <a:rPr lang="en-US" sz="2800" i="1" baseline="30000" dirty="0">
                <a:effectLst/>
              </a:rPr>
              <a:t>n-k</a:t>
            </a:r>
            <a:r>
              <a:rPr lang="en-US" sz="2800" i="1" dirty="0">
                <a:effectLst/>
              </a:rPr>
              <a:t> </a:t>
            </a:r>
            <a:endParaRPr lang="en-US" sz="2800" i="1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   a</a:t>
            </a:r>
            <a:r>
              <a:rPr lang="en-US" sz="2800" dirty="0" smtClean="0">
                <a:effectLst/>
              </a:rPr>
              <a:t>nd (I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s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s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with probability (1</a:t>
            </a:r>
            <a:r>
              <a:rPr lang="en-US" sz="2800" i="1" dirty="0">
                <a:effectLst/>
              </a:rPr>
              <a:t>−π)q</a:t>
            </a:r>
            <a:r>
              <a:rPr lang="en-US" sz="2800" i="1" baseline="30000" dirty="0">
                <a:effectLst/>
              </a:rPr>
              <a:t>k−</a:t>
            </a:r>
            <a:r>
              <a:rPr lang="en-US" sz="2800" baseline="30000" dirty="0">
                <a:effectLst/>
              </a:rPr>
              <a:t>1</a:t>
            </a:r>
            <a:r>
              <a:rPr lang="en-US" sz="2800" dirty="0">
                <a:effectLst/>
              </a:rPr>
              <a:t>(1</a:t>
            </a:r>
            <a:r>
              <a:rPr lang="en-US" sz="2800" i="1" dirty="0">
                <a:effectLst/>
              </a:rPr>
              <a:t>− q</a:t>
            </a:r>
            <a:r>
              <a:rPr lang="en-US" sz="2800" dirty="0">
                <a:effectLst/>
              </a:rPr>
              <a:t>)</a:t>
            </a:r>
            <a:r>
              <a:rPr lang="en-US" sz="2800" i="1" baseline="30000" dirty="0">
                <a:effectLst/>
              </a:rPr>
              <a:t>n-k</a:t>
            </a:r>
            <a:r>
              <a:rPr lang="en-US" sz="2800" dirty="0">
                <a:effectLst/>
              </a:rPr>
              <a:t>,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where </a:t>
            </a:r>
            <a:r>
              <a:rPr lang="en-US" sz="2800" i="1" dirty="0">
                <a:effectLst/>
              </a:rPr>
              <a:t>k </a:t>
            </a:r>
            <a:r>
              <a:rPr lang="en-US" sz="2800" dirty="0">
                <a:effectLst/>
              </a:rPr>
              <a:t>is the number of players </a:t>
            </a:r>
            <a:r>
              <a:rPr lang="en-US" sz="2800" i="1" dirty="0">
                <a:effectLst/>
              </a:rPr>
              <a:t>j </a:t>
            </a:r>
            <a:r>
              <a:rPr lang="en-US" sz="2800" dirty="0">
                <a:effectLst/>
              </a:rPr>
              <a:t>(including </a:t>
            </a:r>
            <a:r>
              <a:rPr lang="en-US" sz="2800" i="1" dirty="0" err="1">
                <a:effectLst/>
              </a:rPr>
              <a:t>i</a:t>
            </a:r>
            <a:r>
              <a:rPr lang="en-US" sz="2800" dirty="0">
                <a:effectLst/>
              </a:rPr>
              <a:t>) </a:t>
            </a:r>
            <a:r>
              <a:rPr lang="en-US" sz="2800" dirty="0" smtClean="0">
                <a:effectLst/>
              </a:rPr>
              <a:t>with </a:t>
            </a:r>
            <a:r>
              <a:rPr lang="en-US" sz="2800" i="1" dirty="0" err="1">
                <a:effectLst/>
              </a:rPr>
              <a:t>s</a:t>
            </a:r>
            <a:r>
              <a:rPr lang="en-US" sz="2800" baseline="-25000" dirty="0" err="1">
                <a:effectLst/>
              </a:rPr>
              <a:t>j</a:t>
            </a:r>
            <a:r>
              <a:rPr lang="en-US" sz="2800" dirty="0">
                <a:effectLst/>
              </a:rPr>
              <a:t>=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Type </a:t>
            </a:r>
            <a:r>
              <a:rPr lang="en-US" sz="2800" i="1" dirty="0">
                <a:effectLst/>
              </a:rPr>
              <a:t>b </a:t>
            </a:r>
            <a:r>
              <a:rPr lang="en-US" sz="2800" dirty="0">
                <a:effectLst/>
              </a:rPr>
              <a:t>believes that the state is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>
                <a:effectLst/>
              </a:rPr>
              <a:t>G, </a:t>
            </a:r>
            <a:r>
              <a:rPr lang="en-US" sz="2800" i="1" dirty="0">
                <a:effectLst/>
              </a:rPr>
              <a:t>s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s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with probability </a:t>
            </a:r>
            <a:r>
              <a:rPr lang="en-US" sz="2800" i="1" dirty="0">
                <a:effectLst/>
              </a:rPr>
              <a:t>π</a:t>
            </a:r>
            <a:r>
              <a:rPr lang="en-US" sz="2800" i="1" dirty="0" err="1">
                <a:effectLst/>
              </a:rPr>
              <a:t>p</a:t>
            </a:r>
            <a:r>
              <a:rPr lang="en-US" sz="2800" i="1" baseline="30000" dirty="0" err="1">
                <a:effectLst/>
              </a:rPr>
              <a:t>k</a:t>
            </a:r>
            <a:r>
              <a:rPr lang="en-US" sz="2800" dirty="0">
                <a:effectLst/>
              </a:rPr>
              <a:t>(1</a:t>
            </a:r>
            <a:r>
              <a:rPr lang="en-US" sz="2800" i="1" dirty="0">
                <a:effectLst/>
              </a:rPr>
              <a:t>− p</a:t>
            </a:r>
            <a:r>
              <a:rPr lang="en-US" sz="2800" dirty="0">
                <a:effectLst/>
              </a:rPr>
              <a:t>)</a:t>
            </a:r>
            <a:r>
              <a:rPr lang="en-US" sz="2800" i="1" baseline="30000" dirty="0">
                <a:effectLst/>
              </a:rPr>
              <a:t>n-k-1</a:t>
            </a:r>
            <a:r>
              <a:rPr lang="en-US" sz="2800" i="1" dirty="0">
                <a:effectLst/>
              </a:rPr>
              <a:t> </a:t>
            </a:r>
            <a:endParaRPr lang="en-US" sz="2800" i="1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>
                <a:effectLst/>
              </a:rPr>
              <a:t> </a:t>
            </a:r>
            <a:r>
              <a:rPr lang="en-US" sz="2800" i="1" dirty="0" smtClean="0">
                <a:effectLst/>
              </a:rPr>
              <a:t>   </a:t>
            </a:r>
            <a:r>
              <a:rPr lang="en-US" sz="2800" dirty="0" smtClean="0">
                <a:effectLst/>
              </a:rPr>
              <a:t>and </a:t>
            </a:r>
            <a:r>
              <a:rPr lang="en-US" sz="2800" dirty="0">
                <a:effectLst/>
              </a:rPr>
              <a:t>(I, </a:t>
            </a:r>
            <a:r>
              <a:rPr lang="en-US" sz="2800" i="1" dirty="0">
                <a:effectLst/>
              </a:rPr>
              <a:t>s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s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with probability (1</a:t>
            </a:r>
            <a:r>
              <a:rPr lang="en-US" sz="2800" i="1" dirty="0">
                <a:effectLst/>
              </a:rPr>
              <a:t>−</a:t>
            </a:r>
            <a:r>
              <a:rPr lang="en-US" sz="2800" i="1" dirty="0" smtClean="0">
                <a:effectLst/>
              </a:rPr>
              <a:t>π)q</a:t>
            </a:r>
            <a:r>
              <a:rPr lang="en-US" sz="2800" i="1" baseline="30000" dirty="0" smtClean="0">
                <a:effectLst/>
              </a:rPr>
              <a:t>n-k-1</a:t>
            </a:r>
            <a:r>
              <a:rPr lang="en-US" sz="2800" dirty="0" smtClean="0">
                <a:effectLst/>
              </a:rPr>
              <a:t>(1</a:t>
            </a:r>
            <a:r>
              <a:rPr lang="en-US" sz="2800" i="1" dirty="0">
                <a:effectLst/>
              </a:rPr>
              <a:t>− 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)</a:t>
            </a:r>
            <a:r>
              <a:rPr lang="en-US" sz="2800" i="1" baseline="30000" dirty="0" smtClean="0">
                <a:effectLst/>
              </a:rPr>
              <a:t>k</a:t>
            </a:r>
            <a:r>
              <a:rPr lang="en-US" sz="2800" dirty="0" smtClean="0">
                <a:effectLst/>
              </a:rPr>
              <a:t>,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smtClean="0">
                <a:effectLst/>
              </a:rPr>
              <a:t>where </a:t>
            </a:r>
            <a:r>
              <a:rPr lang="en-US" sz="2800" i="1" dirty="0">
                <a:effectLst/>
              </a:rPr>
              <a:t>k </a:t>
            </a:r>
            <a:r>
              <a:rPr lang="en-US" sz="2800" dirty="0">
                <a:effectLst/>
              </a:rPr>
              <a:t>is the number of players </a:t>
            </a:r>
            <a:r>
              <a:rPr lang="en-US" sz="2800" i="1" dirty="0">
                <a:effectLst/>
              </a:rPr>
              <a:t>j </a:t>
            </a:r>
            <a:r>
              <a:rPr lang="en-US" sz="2800" dirty="0">
                <a:effectLst/>
              </a:rPr>
              <a:t>for whom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= </a:t>
            </a:r>
            <a:r>
              <a:rPr lang="en-US" sz="2800" i="1" dirty="0" smtClean="0">
                <a:effectLst/>
              </a:rPr>
              <a:t>g</a:t>
            </a:r>
            <a:r>
              <a:rPr lang="en-US" sz="2800" dirty="0" smtClean="0">
                <a:effectLst/>
              </a:rPr>
              <a:t>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10600" cy="632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Payoff </a:t>
            </a:r>
            <a:r>
              <a:rPr lang="en-US" sz="2800" i="1" dirty="0">
                <a:effectLst/>
              </a:rPr>
              <a:t>functions </a:t>
            </a:r>
            <a:r>
              <a:rPr lang="en-US" sz="2800" dirty="0">
                <a:effectLst/>
              </a:rPr>
              <a:t>The payoff function of each player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is: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>
                <a:effectLst/>
              </a:rPr>
              <a:t>	</a:t>
            </a:r>
            <a:endParaRPr lang="en-US" sz="2800" i="1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 smtClean="0">
                <a:effectLst/>
              </a:rPr>
              <a:t>	</a:t>
            </a:r>
            <a:r>
              <a:rPr lang="en-US" sz="2800" i="1" dirty="0" err="1" smtClean="0">
                <a:effectLst/>
              </a:rPr>
              <a:t>u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dirty="0" smtClean="0">
                <a:effectLst/>
              </a:rPr>
              <a:t>) </a:t>
            </a:r>
            <a:r>
              <a:rPr lang="en-US" sz="2800" dirty="0">
                <a:effectLst/>
              </a:rPr>
              <a:t>= 0 </a:t>
            </a:r>
            <a:r>
              <a:rPr lang="en-US" sz="2800" dirty="0" smtClean="0">
                <a:effectLst/>
              </a:rPr>
              <a:t>		if </a:t>
            </a:r>
            <a:r>
              <a:rPr lang="en-US" sz="2800" i="1" dirty="0">
                <a:effectLst/>
              </a:rPr>
              <a:t>v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= (</a:t>
            </a:r>
            <a:r>
              <a:rPr lang="en-US" sz="2800" i="1" dirty="0">
                <a:effectLst/>
              </a:rPr>
              <a:t>C</a:t>
            </a:r>
            <a:r>
              <a:rPr lang="en-US" sz="2800" dirty="0">
                <a:effectLst/>
              </a:rPr>
              <a:t>,...,</a:t>
            </a:r>
            <a:r>
              <a:rPr lang="en-US" sz="2800" i="1" dirty="0">
                <a:effectLst/>
              </a:rPr>
              <a:t>C</a:t>
            </a:r>
            <a:r>
              <a:rPr lang="en-US" sz="2800" dirty="0" smtClean="0">
                <a:effectLst/>
              </a:rPr>
              <a:t>) and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dirty="0" smtClean="0">
                <a:effectLst/>
              </a:rPr>
              <a:t>=</a:t>
            </a:r>
            <a:r>
              <a:rPr lang="en-US" sz="2800" i="1" dirty="0" smtClean="0">
                <a:effectLst/>
              </a:rPr>
              <a:t>I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 smtClean="0">
                <a:effectLst/>
              </a:rPr>
              <a:t>					</a:t>
            </a:r>
            <a:r>
              <a:rPr lang="en-US" sz="2800" dirty="0" smtClean="0">
                <a:effectLst/>
              </a:rPr>
              <a:t>or </a:t>
            </a:r>
            <a:r>
              <a:rPr lang="en-US" sz="2800" dirty="0">
                <a:effectLst/>
              </a:rPr>
              <a:t>if </a:t>
            </a:r>
            <a:r>
              <a:rPr lang="en-US" sz="2800" i="1" dirty="0">
                <a:effectLst/>
              </a:rPr>
              <a:t>v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= (</a:t>
            </a:r>
            <a:r>
              <a:rPr lang="en-US" sz="2800" i="1" dirty="0">
                <a:effectLst/>
              </a:rPr>
              <a:t>C</a:t>
            </a:r>
            <a:r>
              <a:rPr lang="en-US" sz="2800" dirty="0">
                <a:effectLst/>
              </a:rPr>
              <a:t>,...,</a:t>
            </a:r>
            <a:r>
              <a:rPr lang="en-US" sz="2800" i="1" dirty="0">
                <a:effectLst/>
              </a:rPr>
              <a:t>C</a:t>
            </a:r>
            <a:r>
              <a:rPr lang="en-US" sz="2800" dirty="0" smtClean="0">
                <a:effectLst/>
              </a:rPr>
              <a:t>) and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dirty="0" smtClean="0">
                <a:effectLst/>
              </a:rPr>
              <a:t>=</a:t>
            </a:r>
            <a:r>
              <a:rPr lang="en-US" sz="2800" i="1" dirty="0" smtClean="0">
                <a:effectLst/>
              </a:rPr>
              <a:t>G,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i="1" dirty="0">
              <a:effectLst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i="1" dirty="0" smtClean="0">
                <a:effectLst/>
              </a:rPr>
              <a:t>	</a:t>
            </a:r>
            <a:r>
              <a:rPr lang="en-US" sz="2800" i="1" dirty="0" err="1" smtClean="0">
                <a:effectLst/>
              </a:rPr>
              <a:t>u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dirty="0" smtClean="0">
                <a:effectLst/>
              </a:rPr>
              <a:t>) = </a:t>
            </a:r>
            <a:r>
              <a:rPr lang="en-US" sz="2800" i="1" dirty="0" smtClean="0">
                <a:effectLst/>
              </a:rPr>
              <a:t>−</a:t>
            </a:r>
            <a:r>
              <a:rPr lang="en-US" sz="2800" i="1" dirty="0">
                <a:effectLst/>
              </a:rPr>
              <a:t>z </a:t>
            </a:r>
            <a:r>
              <a:rPr lang="en-US" sz="2800" i="1" dirty="0" smtClean="0">
                <a:effectLst/>
              </a:rPr>
              <a:t>		</a:t>
            </a:r>
            <a:r>
              <a:rPr lang="en-US" sz="2800" dirty="0" smtClean="0">
                <a:effectLst/>
              </a:rPr>
              <a:t>if </a:t>
            </a:r>
            <a:r>
              <a:rPr lang="en-US" sz="2800" i="1" dirty="0">
                <a:effectLst/>
              </a:rPr>
              <a:t>v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= (</a:t>
            </a:r>
            <a:r>
              <a:rPr lang="en-US" sz="2800" i="1" dirty="0">
                <a:effectLst/>
              </a:rPr>
              <a:t>C</a:t>
            </a:r>
            <a:r>
              <a:rPr lang="en-US" sz="2800" dirty="0">
                <a:effectLst/>
              </a:rPr>
              <a:t>,...,</a:t>
            </a:r>
            <a:r>
              <a:rPr lang="en-US" sz="2800" i="1" dirty="0">
                <a:effectLst/>
              </a:rPr>
              <a:t>C</a:t>
            </a:r>
            <a:r>
              <a:rPr lang="en-US" sz="2800" dirty="0">
                <a:effectLst/>
              </a:rPr>
              <a:t>) and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I</a:t>
            </a:r>
          </a:p>
          <a:p>
            <a:pPr>
              <a:lnSpc>
                <a:spcPct val="90000"/>
              </a:lnSpc>
              <a:buNone/>
            </a:pPr>
            <a:r>
              <a:rPr lang="en-US" sz="2800" i="1" dirty="0">
                <a:effectLst/>
              </a:rPr>
              <a:t>	</a:t>
            </a:r>
            <a:endParaRPr lang="en-US" sz="2800" i="1" dirty="0" smtClean="0">
              <a:effectLst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i="1" dirty="0" smtClean="0">
                <a:effectLst/>
              </a:rPr>
              <a:t>	</a:t>
            </a:r>
            <a:r>
              <a:rPr lang="en-US" sz="2800" i="1" dirty="0" err="1" smtClean="0">
                <a:effectLst/>
              </a:rPr>
              <a:t>u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dirty="0" smtClean="0">
                <a:effectLst/>
              </a:rPr>
              <a:t>) =</a:t>
            </a:r>
            <a:r>
              <a:rPr lang="en-US" sz="2800" i="1" dirty="0" smtClean="0">
                <a:effectLst/>
              </a:rPr>
              <a:t>−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>
                <a:effectLst/>
              </a:rPr>
              <a:t>1 </a:t>
            </a:r>
            <a:r>
              <a:rPr lang="en-US" sz="2800" i="1" dirty="0">
                <a:effectLst/>
              </a:rPr>
              <a:t>− z</a:t>
            </a:r>
            <a:r>
              <a:rPr lang="en-US" sz="2800" dirty="0">
                <a:effectLst/>
              </a:rPr>
              <a:t>) </a:t>
            </a:r>
            <a:r>
              <a:rPr lang="en-US" sz="2800" dirty="0" smtClean="0">
                <a:effectLst/>
              </a:rPr>
              <a:t>	if </a:t>
            </a:r>
            <a:r>
              <a:rPr lang="en-US" sz="2800" i="1" dirty="0">
                <a:effectLst/>
              </a:rPr>
              <a:t>v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= (</a:t>
            </a:r>
            <a:r>
              <a:rPr lang="en-US" sz="2800" i="1" dirty="0">
                <a:effectLst/>
              </a:rPr>
              <a:t>C,</a:t>
            </a:r>
            <a:r>
              <a:rPr lang="en-US" sz="2800" dirty="0">
                <a:effectLst/>
              </a:rPr>
              <a:t>...,</a:t>
            </a:r>
            <a:r>
              <a:rPr lang="en-US" sz="2800" i="1" dirty="0">
                <a:effectLst/>
              </a:rPr>
              <a:t>C</a:t>
            </a:r>
            <a:r>
              <a:rPr lang="en-US" sz="2800" dirty="0">
                <a:effectLst/>
              </a:rPr>
              <a:t>) and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 	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where X is </a:t>
            </a:r>
            <a:r>
              <a:rPr lang="en-US" sz="2800" dirty="0">
                <a:effectLst/>
              </a:rPr>
              <a:t>the first component of the state,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smtClean="0">
                <a:effectLst/>
              </a:rPr>
              <a:t>giving </a:t>
            </a:r>
            <a:r>
              <a:rPr lang="en-US" sz="2800" dirty="0">
                <a:effectLst/>
              </a:rPr>
              <a:t>the defendant’s true status.</a:t>
            </a:r>
            <a:endParaRPr lang="en-US" sz="2800" dirty="0"/>
          </a:p>
        </p:txBody>
      </p:sp>
      <p:cxnSp>
        <p:nvCxnSpPr>
          <p:cNvPr id="4" name="Straight Connector 3"/>
          <p:cNvCxnSpPr/>
          <p:nvPr/>
        </p:nvCxnSpPr>
        <p:spPr bwMode="auto">
          <a:xfrm flipH="1">
            <a:off x="4572000" y="1295400"/>
            <a:ext cx="76200" cy="3048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flipH="1">
            <a:off x="4572000" y="3657600"/>
            <a:ext cx="76200" cy="3048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114800"/>
          </a:xfrm>
        </p:spPr>
        <p:txBody>
          <a:bodyPr/>
          <a:lstStyle/>
          <a:p>
            <a:r>
              <a:rPr lang="en-US" sz="2800" i="1" dirty="0" smtClean="0">
                <a:effectLst/>
              </a:rPr>
              <a:t>One </a:t>
            </a:r>
            <a:r>
              <a:rPr lang="en-US" sz="2800" i="1" dirty="0">
                <a:effectLst/>
              </a:rPr>
              <a:t>juror </a:t>
            </a:r>
            <a:r>
              <a:rPr lang="en-US" sz="2800" dirty="0">
                <a:effectLst/>
              </a:rPr>
              <a:t>Suppose there is a single juror with signal </a:t>
            </a:r>
            <a:r>
              <a:rPr lang="en-US" sz="2800" i="1" dirty="0">
                <a:effectLst/>
              </a:rPr>
              <a:t>b</a:t>
            </a:r>
            <a:r>
              <a:rPr lang="en-US" sz="2800" dirty="0">
                <a:effectLst/>
              </a:rPr>
              <a:t>. 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To </a:t>
            </a:r>
            <a:r>
              <a:rPr lang="en-US" sz="2800" dirty="0" smtClean="0">
                <a:effectLst/>
              </a:rPr>
              <a:t>see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if </a:t>
            </a:r>
            <a:r>
              <a:rPr lang="en-US" sz="2800" dirty="0">
                <a:effectLst/>
              </a:rPr>
              <a:t>she prefers conviction or </a:t>
            </a:r>
            <a:r>
              <a:rPr lang="en-US" sz="2800" dirty="0" smtClean="0">
                <a:effectLst/>
              </a:rPr>
              <a:t>acquittal, </a:t>
            </a:r>
            <a:r>
              <a:rPr lang="en-US" sz="2800" dirty="0" smtClean="0">
                <a:effectLst/>
              </a:rPr>
              <a:t>we find </a:t>
            </a:r>
            <a:r>
              <a:rPr lang="en-US" sz="2800" dirty="0">
                <a:effectLst/>
              </a:rPr>
              <a:t>the probability </a:t>
            </a:r>
            <a:r>
              <a:rPr lang="en-US" sz="2800" dirty="0" err="1">
                <a:effectLst/>
              </a:rPr>
              <a:t>Pr</a:t>
            </a:r>
            <a:r>
              <a:rPr lang="en-US" sz="2800" dirty="0">
                <a:effectLst/>
              </a:rPr>
              <a:t>(</a:t>
            </a:r>
            <a:r>
              <a:rPr lang="en-US" sz="2800" i="1" dirty="0" err="1">
                <a:effectLst/>
              </a:rPr>
              <a:t>G|b</a:t>
            </a:r>
            <a:r>
              <a:rPr lang="en-US" sz="2800" dirty="0" smtClean="0">
                <a:effectLst/>
              </a:rPr>
              <a:t>) </a:t>
            </a:r>
            <a:r>
              <a:rPr lang="en-US" sz="2800" dirty="0">
                <a:effectLst/>
              </a:rPr>
              <a:t>that the defendant’s is guilty. 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</a:t>
            </a:r>
            <a:r>
              <a:rPr lang="en-US" sz="2800" dirty="0" smtClean="0">
                <a:effectLst/>
              </a:rPr>
              <a:t>By </a:t>
            </a:r>
            <a:r>
              <a:rPr lang="en-US" sz="2800" dirty="0">
                <a:effectLst/>
              </a:rPr>
              <a:t>the Bayes’ Rule: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Pr(</a:t>
            </a:r>
            <a:r>
              <a:rPr lang="en-US" sz="2800" i="1" dirty="0" err="1">
                <a:effectLst/>
              </a:rPr>
              <a:t>G|b</a:t>
            </a:r>
            <a:r>
              <a:rPr lang="en-US" sz="2800" dirty="0">
                <a:effectLst/>
              </a:rPr>
              <a:t>) = Pr(</a:t>
            </a:r>
            <a:r>
              <a:rPr lang="en-US" sz="2800" i="1" dirty="0" err="1">
                <a:effectLst/>
              </a:rPr>
              <a:t>b|G</a:t>
            </a:r>
            <a:r>
              <a:rPr lang="en-US" sz="2800" dirty="0">
                <a:effectLst/>
              </a:rPr>
              <a:t>)Pr(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)/[Pr(</a:t>
            </a:r>
            <a:r>
              <a:rPr lang="en-US" sz="2800" i="1" dirty="0" err="1">
                <a:effectLst/>
              </a:rPr>
              <a:t>b|G</a:t>
            </a:r>
            <a:r>
              <a:rPr lang="en-US" sz="2800" dirty="0">
                <a:effectLst/>
              </a:rPr>
              <a:t>)Pr(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)+Pr(</a:t>
            </a:r>
            <a:r>
              <a:rPr lang="en-US" sz="2800" i="1" dirty="0" err="1">
                <a:effectLst/>
              </a:rPr>
              <a:t>b|I</a:t>
            </a:r>
            <a:r>
              <a:rPr lang="en-US" sz="2800" dirty="0">
                <a:effectLst/>
              </a:rPr>
              <a:t>)Pr(</a:t>
            </a:r>
            <a:r>
              <a:rPr lang="en-US" sz="2800" i="1" dirty="0">
                <a:effectLst/>
              </a:rPr>
              <a:t>I</a:t>
            </a:r>
            <a:r>
              <a:rPr lang="en-US" sz="2800" dirty="0">
                <a:effectLst/>
              </a:rPr>
              <a:t>)]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= (1 − p)π /[(1 − p)π + q(1 − π</a:t>
            </a:r>
            <a:r>
              <a:rPr lang="en-US" sz="2800" dirty="0" smtClean="0">
                <a:effectLst/>
              </a:rPr>
              <a:t>)].</a:t>
            </a: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The juror votes Acquittal if and only if </a:t>
            </a:r>
          </a:p>
          <a:p>
            <a:pPr>
              <a:buFont typeface="Wingdings" pitchFamily="2" charset="2"/>
              <a:buNone/>
            </a:pPr>
            <a:r>
              <a:rPr lang="en-US" sz="2800" i="1" dirty="0">
                <a:effectLst/>
              </a:rPr>
              <a:t>	</a:t>
            </a:r>
            <a:r>
              <a:rPr lang="en-US" sz="2800" dirty="0">
                <a:effectLst/>
              </a:rPr>
              <a:t>z ≥ (1 − p)π / [(1 − p)π + q(1 − π)].</a:t>
            </a: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Bayesian Nash Equilibrium</a:t>
            </a:r>
            <a:endParaRPr lang="en-US" b="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457200"/>
            <a:ext cx="8763000" cy="5715000"/>
          </a:xfrm>
        </p:spPr>
        <p:txBody>
          <a:bodyPr/>
          <a:lstStyle/>
          <a:p>
            <a:r>
              <a:rPr lang="en-US" sz="2800" dirty="0">
                <a:effectLst/>
              </a:rPr>
              <a:t>Suppose there are </a:t>
            </a:r>
            <a:r>
              <a:rPr lang="en-US" sz="2800" i="1" dirty="0">
                <a:effectLst/>
              </a:rPr>
              <a:t>n</a:t>
            </a:r>
            <a:r>
              <a:rPr lang="en-US" sz="2800" dirty="0">
                <a:effectLst/>
              </a:rPr>
              <a:t> jurors.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 smtClean="0">
                <a:effectLst/>
              </a:rPr>
              <a:t>   We show that truthful voting is not a Bayesian Equilibrium.</a:t>
            </a:r>
            <a:endParaRPr lang="en-US" sz="2800" dirty="0">
              <a:effectLst/>
            </a:endParaRP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Suppose </a:t>
            </a:r>
            <a:r>
              <a:rPr lang="en-US" sz="2800" dirty="0" smtClean="0">
                <a:effectLst/>
              </a:rPr>
              <a:t>by contradiction</a:t>
            </a:r>
            <a:r>
              <a:rPr lang="en-US" sz="2800" dirty="0" smtClean="0">
                <a:effectLst/>
              </a:rPr>
              <a:t> that every </a:t>
            </a:r>
            <a:r>
              <a:rPr lang="en-US" sz="2800" dirty="0">
                <a:effectLst/>
              </a:rPr>
              <a:t>juror other </a:t>
            </a:r>
            <a:r>
              <a:rPr lang="en-US" sz="2800" dirty="0" smtClean="0">
                <a:effectLst/>
              </a:rPr>
              <a:t>than </a:t>
            </a:r>
            <a:r>
              <a:rPr lang="en-US" sz="2800" dirty="0">
                <a:effectLst/>
              </a:rPr>
              <a:t>1 votes </a:t>
            </a:r>
            <a:r>
              <a:rPr lang="en-US" sz="2800" dirty="0" smtClean="0">
                <a:effectLst/>
              </a:rPr>
              <a:t>truthfully (acquit </a:t>
            </a:r>
            <a:r>
              <a:rPr lang="en-US" sz="2800" dirty="0">
                <a:effectLst/>
              </a:rPr>
              <a:t>if her signal is </a:t>
            </a:r>
            <a:r>
              <a:rPr lang="en-US" sz="2800" i="1" dirty="0" smtClean="0">
                <a:effectLst/>
              </a:rPr>
              <a:t>b,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convict if it is </a:t>
            </a:r>
            <a:r>
              <a:rPr lang="en-US" sz="2800" i="1" dirty="0" smtClean="0">
                <a:effectLst/>
              </a:rPr>
              <a:t>g</a:t>
            </a:r>
            <a:r>
              <a:rPr lang="en-US" sz="2800" dirty="0" smtClean="0">
                <a:effectLst/>
              </a:rPr>
              <a:t>).</a:t>
            </a:r>
            <a:endParaRPr lang="en-US" sz="2800" dirty="0">
              <a:effectLst/>
            </a:endParaRP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Consider </a:t>
            </a:r>
            <a:r>
              <a:rPr lang="en-US" sz="2800" dirty="0">
                <a:effectLst/>
              </a:rPr>
              <a:t>type </a:t>
            </a:r>
            <a:r>
              <a:rPr lang="en-US" sz="2800" i="1" dirty="0">
                <a:effectLst/>
              </a:rPr>
              <a:t>b </a:t>
            </a:r>
            <a:r>
              <a:rPr lang="en-US" sz="2800" dirty="0">
                <a:effectLst/>
              </a:rPr>
              <a:t>of juror 1. Her vote has no effect on the outcome unless every other juror’s signal is 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. </a:t>
            </a: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Hence</a:t>
            </a:r>
            <a:r>
              <a:rPr lang="en-US" sz="2800" dirty="0">
                <a:effectLst/>
              </a:rPr>
              <a:t>, she votes Acquittal if the probability Pr(</a:t>
            </a:r>
            <a:r>
              <a:rPr lang="en-US" sz="2800" i="1" dirty="0" err="1">
                <a:effectLst/>
              </a:rPr>
              <a:t>G|b</a:t>
            </a:r>
            <a:r>
              <a:rPr lang="en-US" sz="2800" dirty="0" err="1">
                <a:effectLst/>
              </a:rPr>
              <a:t>,</a:t>
            </a:r>
            <a:r>
              <a:rPr lang="en-US" sz="2800" i="1" dirty="0" err="1">
                <a:effectLst/>
              </a:rPr>
              <a:t>g</a:t>
            </a:r>
            <a:r>
              <a:rPr lang="en-US" sz="2800" dirty="0">
                <a:effectLst/>
              </a:rPr>
              <a:t>,..., 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) that the defendant is guilty, given juror 1’s signal is </a:t>
            </a:r>
            <a:r>
              <a:rPr lang="en-US" sz="2800" i="1" dirty="0">
                <a:effectLst/>
              </a:rPr>
              <a:t>b </a:t>
            </a:r>
            <a:r>
              <a:rPr lang="en-US" sz="2800" dirty="0">
                <a:effectLst/>
              </a:rPr>
              <a:t>and every other juror’s signal is 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, is at most </a:t>
            </a:r>
            <a:r>
              <a:rPr lang="en-US" sz="2800" i="1" dirty="0">
                <a:effectLst/>
              </a:rPr>
              <a:t>z</a:t>
            </a:r>
            <a:r>
              <a:rPr lang="en-US" sz="2800" dirty="0">
                <a:effectLst/>
              </a:rPr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5715000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Specifically, </a:t>
            </a:r>
            <a:endParaRPr lang="en-US" sz="2800" dirty="0" smtClean="0">
              <a:effectLst/>
            </a:endParaRPr>
          </a:p>
          <a:p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Pr(</a:t>
            </a:r>
            <a:r>
              <a:rPr lang="en-US" sz="2800" i="1" dirty="0" err="1">
                <a:effectLst/>
              </a:rPr>
              <a:t>G|b</a:t>
            </a:r>
            <a:r>
              <a:rPr lang="en-US" sz="2800" dirty="0" err="1">
                <a:effectLst/>
              </a:rPr>
              <a:t>,</a:t>
            </a:r>
            <a:r>
              <a:rPr lang="en-US" sz="2800" i="1" dirty="0" err="1">
                <a:effectLst/>
              </a:rPr>
              <a:t>g</a:t>
            </a:r>
            <a:r>
              <a:rPr lang="en-US" sz="2800" dirty="0">
                <a:effectLst/>
              </a:rPr>
              <a:t>,...,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) = Pr(</a:t>
            </a:r>
            <a:r>
              <a:rPr lang="en-US" sz="2800" i="1" dirty="0" err="1">
                <a:effectLst/>
              </a:rPr>
              <a:t>b</a:t>
            </a:r>
            <a:r>
              <a:rPr lang="en-US" sz="2800" dirty="0" err="1">
                <a:effectLst/>
              </a:rPr>
              <a:t>,</a:t>
            </a:r>
            <a:r>
              <a:rPr lang="en-US" sz="2800" i="1" dirty="0" err="1">
                <a:effectLst/>
              </a:rPr>
              <a:t>g</a:t>
            </a:r>
            <a:r>
              <a:rPr lang="en-US" sz="2800" dirty="0">
                <a:effectLst/>
              </a:rPr>
              <a:t>,...,</a:t>
            </a:r>
            <a:r>
              <a:rPr lang="en-US" sz="2800" i="1" dirty="0" err="1">
                <a:effectLst/>
              </a:rPr>
              <a:t>g|G</a:t>
            </a:r>
            <a:r>
              <a:rPr lang="en-US" sz="2800" dirty="0">
                <a:effectLst/>
              </a:rPr>
              <a:t>)Pr(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/[Pr(</a:t>
            </a:r>
            <a:r>
              <a:rPr lang="en-US" sz="2800" i="1" dirty="0" err="1">
                <a:effectLst/>
              </a:rPr>
              <a:t>b</a:t>
            </a:r>
            <a:r>
              <a:rPr lang="en-US" sz="2800" dirty="0" err="1">
                <a:effectLst/>
              </a:rPr>
              <a:t>,</a:t>
            </a:r>
            <a:r>
              <a:rPr lang="en-US" sz="2800" i="1" dirty="0" err="1">
                <a:effectLst/>
              </a:rPr>
              <a:t>g</a:t>
            </a:r>
            <a:r>
              <a:rPr lang="en-US" sz="2800" dirty="0">
                <a:effectLst/>
              </a:rPr>
              <a:t>,...,</a:t>
            </a:r>
            <a:r>
              <a:rPr lang="en-US" sz="2800" i="1" dirty="0" err="1">
                <a:effectLst/>
              </a:rPr>
              <a:t>g|G</a:t>
            </a:r>
            <a:r>
              <a:rPr lang="en-US" sz="2800" dirty="0">
                <a:effectLst/>
              </a:rPr>
              <a:t>)Pr(</a:t>
            </a:r>
            <a:r>
              <a:rPr lang="en-US" sz="2800" i="1" dirty="0">
                <a:effectLst/>
              </a:rPr>
              <a:t>G</a:t>
            </a:r>
            <a:r>
              <a:rPr lang="en-US" sz="2800" dirty="0">
                <a:effectLst/>
              </a:rPr>
              <a:t>)+Pr(</a:t>
            </a:r>
            <a:r>
              <a:rPr lang="en-US" sz="2800" i="1" dirty="0" err="1">
                <a:effectLst/>
              </a:rPr>
              <a:t>b</a:t>
            </a:r>
            <a:r>
              <a:rPr lang="en-US" sz="2800" dirty="0" err="1">
                <a:effectLst/>
              </a:rPr>
              <a:t>,</a:t>
            </a:r>
            <a:r>
              <a:rPr lang="en-US" sz="2800" i="1" dirty="0" err="1">
                <a:effectLst/>
              </a:rPr>
              <a:t>g</a:t>
            </a:r>
            <a:r>
              <a:rPr lang="en-US" sz="2800" dirty="0">
                <a:effectLst/>
              </a:rPr>
              <a:t>,...,</a:t>
            </a:r>
            <a:r>
              <a:rPr lang="en-US" sz="2800" i="1" dirty="0" err="1">
                <a:effectLst/>
              </a:rPr>
              <a:t>g|I</a:t>
            </a:r>
            <a:r>
              <a:rPr lang="en-US" sz="2800" dirty="0">
                <a:effectLst/>
              </a:rPr>
              <a:t>)Pr(</a:t>
            </a:r>
            <a:r>
              <a:rPr lang="en-US" sz="2800" i="1" dirty="0">
                <a:effectLst/>
              </a:rPr>
              <a:t>I</a:t>
            </a:r>
            <a:r>
              <a:rPr lang="en-US" sz="2800" dirty="0">
                <a:effectLst/>
              </a:rPr>
              <a:t>)]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=(1 − p)p</a:t>
            </a:r>
            <a:r>
              <a:rPr lang="en-US" sz="2800" baseline="30000" dirty="0">
                <a:effectLst/>
              </a:rPr>
              <a:t>n-1</a:t>
            </a:r>
            <a:r>
              <a:rPr lang="en-US" sz="2800" dirty="0">
                <a:effectLst/>
              </a:rPr>
              <a:t>π/[(1 − p) p</a:t>
            </a:r>
            <a:r>
              <a:rPr lang="en-US" sz="2800" baseline="30000" dirty="0">
                <a:effectLst/>
              </a:rPr>
              <a:t>n-1</a:t>
            </a:r>
            <a:r>
              <a:rPr lang="en-US" sz="2800" dirty="0">
                <a:effectLst/>
              </a:rPr>
              <a:t>π + q(1 − q) </a:t>
            </a:r>
            <a:r>
              <a:rPr lang="en-US" sz="2800" baseline="30000" dirty="0">
                <a:effectLst/>
              </a:rPr>
              <a:t>n-1</a:t>
            </a:r>
            <a:r>
              <a:rPr lang="en-US" sz="2800" dirty="0">
                <a:effectLst/>
              </a:rPr>
              <a:t>(1 − π</a:t>
            </a:r>
            <a:r>
              <a:rPr lang="en-US" sz="2800" dirty="0" smtClean="0">
                <a:effectLst/>
              </a:rPr>
              <a:t>)].</a:t>
            </a: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r>
              <a:rPr lang="en-US" sz="2800" dirty="0" smtClean="0">
                <a:effectLst/>
              </a:rPr>
              <a:t>Hence, type </a:t>
            </a:r>
            <a:r>
              <a:rPr lang="en-US" sz="2800" i="1" dirty="0">
                <a:effectLst/>
              </a:rPr>
              <a:t>b </a:t>
            </a:r>
            <a:r>
              <a:rPr lang="en-US" sz="2800" dirty="0">
                <a:effectLst/>
              </a:rPr>
              <a:t>of juror 1 optimally votes for acquittal if </a:t>
            </a:r>
            <a:endParaRPr lang="en-US" sz="2800" dirty="0" smtClean="0">
              <a:effectLst/>
            </a:endParaRPr>
          </a:p>
          <a:p>
            <a:pPr>
              <a:buNone/>
            </a:pPr>
            <a:r>
              <a:rPr lang="en-US" sz="2800" i="1" dirty="0" smtClean="0">
                <a:effectLst/>
              </a:rPr>
              <a:t>		</a:t>
            </a:r>
            <a:r>
              <a:rPr lang="en-US" sz="2800" dirty="0" smtClean="0">
                <a:effectLst/>
              </a:rPr>
              <a:t>z  </a:t>
            </a:r>
            <a:r>
              <a:rPr lang="en-US" sz="2800" dirty="0">
                <a:effectLst/>
              </a:rPr>
              <a:t>≥  (1 − p)p</a:t>
            </a:r>
            <a:r>
              <a:rPr lang="en-US" sz="2800" baseline="30000" dirty="0">
                <a:effectLst/>
              </a:rPr>
              <a:t>n-1</a:t>
            </a:r>
            <a:r>
              <a:rPr lang="en-US" sz="2800" dirty="0">
                <a:effectLst/>
              </a:rPr>
              <a:t>π/[(1 − p)p</a:t>
            </a:r>
            <a:r>
              <a:rPr lang="en-US" sz="2800" baseline="30000" dirty="0">
                <a:effectLst/>
              </a:rPr>
              <a:t>n-1</a:t>
            </a:r>
            <a:r>
              <a:rPr lang="en-US" sz="2800" dirty="0">
                <a:effectLst/>
              </a:rPr>
              <a:t>π+q(1 − q)</a:t>
            </a:r>
            <a:r>
              <a:rPr lang="en-US" sz="2800" baseline="30000" dirty="0">
                <a:effectLst/>
              </a:rPr>
              <a:t>n-1</a:t>
            </a:r>
            <a:r>
              <a:rPr lang="en-US" sz="2800" dirty="0">
                <a:effectLst/>
              </a:rPr>
              <a:t>(1 − π)] </a:t>
            </a:r>
            <a:endParaRPr lang="en-US" sz="2800" dirty="0" smtClean="0">
              <a:effectLst/>
            </a:endParaRPr>
          </a:p>
          <a:p>
            <a:pPr>
              <a:buNone/>
            </a:pPr>
            <a:r>
              <a:rPr lang="en-US" sz="2800" dirty="0" smtClean="0">
                <a:effectLst/>
              </a:rPr>
              <a:t>		    = </a:t>
            </a:r>
            <a:r>
              <a:rPr lang="en-US" sz="2800" dirty="0">
                <a:effectLst/>
              </a:rPr>
              <a:t>1 </a:t>
            </a:r>
            <a:r>
              <a:rPr lang="en-US" sz="2800" dirty="0" smtClean="0">
                <a:effectLst/>
              </a:rPr>
              <a:t>/{1 </a:t>
            </a:r>
            <a:r>
              <a:rPr lang="en-US" sz="2800" dirty="0">
                <a:effectLst/>
              </a:rPr>
              <a:t>+q/(1 − p</a:t>
            </a:r>
            <a:r>
              <a:rPr lang="en-US" sz="2800" dirty="0" smtClean="0">
                <a:effectLst/>
              </a:rPr>
              <a:t>) [(</a:t>
            </a:r>
            <a:r>
              <a:rPr lang="en-US" sz="2800" dirty="0">
                <a:effectLst/>
              </a:rPr>
              <a:t>1 − q )/</a:t>
            </a:r>
            <a:r>
              <a:rPr lang="en-US" sz="2800" dirty="0" smtClean="0">
                <a:effectLst/>
              </a:rPr>
              <a:t>p]</a:t>
            </a:r>
            <a:r>
              <a:rPr lang="en-US" sz="2800" baseline="30000" dirty="0" smtClean="0">
                <a:effectLst/>
              </a:rPr>
              <a:t>n-1 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(1−π)/</a:t>
            </a:r>
            <a:r>
              <a:rPr lang="en-US" sz="2800" dirty="0" smtClean="0">
                <a:effectLst/>
              </a:rPr>
              <a:t>π}.</a:t>
            </a: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Hence, unless z is large or n is small, voting truthfully is not a Bayesian Nash Equilibrium.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8392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Under some conditions there is a symmetric mixed strategy equilibrium in which each type </a:t>
            </a:r>
            <a:r>
              <a:rPr lang="en-US" sz="2800" i="1" dirty="0">
                <a:effectLst/>
              </a:rPr>
              <a:t>g </a:t>
            </a:r>
            <a:r>
              <a:rPr lang="en-US" sz="2800" dirty="0">
                <a:effectLst/>
              </a:rPr>
              <a:t>juror votes for conviction, and each type </a:t>
            </a:r>
            <a:r>
              <a:rPr lang="en-US" sz="2800" i="1" dirty="0">
                <a:effectLst/>
              </a:rPr>
              <a:t>b </a:t>
            </a:r>
            <a:r>
              <a:rPr lang="en-US" sz="2800" dirty="0">
                <a:effectLst/>
              </a:rPr>
              <a:t>juror randomizes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Denote by </a:t>
            </a:r>
            <a:r>
              <a:rPr lang="en-US" sz="2800" i="1" dirty="0">
                <a:effectLst/>
              </a:rPr>
              <a:t>β </a:t>
            </a:r>
            <a:r>
              <a:rPr lang="en-US" sz="2800" dirty="0" smtClean="0">
                <a:effectLst/>
              </a:rPr>
              <a:t>the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mixed strategy of each </a:t>
            </a:r>
            <a:r>
              <a:rPr lang="en-US" sz="2800" dirty="0" smtClean="0">
                <a:effectLst/>
              </a:rPr>
              <a:t>juror of type </a:t>
            </a:r>
            <a:r>
              <a:rPr lang="en-US" sz="2800" i="1" dirty="0" smtClean="0">
                <a:effectLst/>
              </a:rPr>
              <a:t>b.</a:t>
            </a:r>
            <a:r>
              <a:rPr lang="en-US" sz="2800" dirty="0" smtClean="0">
                <a:effectLst/>
              </a:rPr>
              <a:t>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Each type </a:t>
            </a:r>
            <a:r>
              <a:rPr lang="en-US" sz="2800" i="1" dirty="0">
                <a:effectLst/>
              </a:rPr>
              <a:t>b </a:t>
            </a:r>
            <a:r>
              <a:rPr lang="en-US" sz="2800" dirty="0">
                <a:effectLst/>
              </a:rPr>
              <a:t>juror is indifferent between voting conviction and acquittal.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Hence </a:t>
            </a:r>
            <a:r>
              <a:rPr lang="en-US" sz="2800" dirty="0">
                <a:effectLst/>
              </a:rPr>
              <a:t>the mixed strategy </a:t>
            </a:r>
            <a:r>
              <a:rPr lang="en-US" sz="2800" i="1" dirty="0">
                <a:effectLst/>
              </a:rPr>
              <a:t>β </a:t>
            </a:r>
            <a:r>
              <a:rPr lang="en-US" sz="2800" dirty="0">
                <a:effectLst/>
              </a:rPr>
              <a:t> is such that: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	</a:t>
            </a:r>
            <a:r>
              <a:rPr lang="en-US" sz="2800" dirty="0" smtClean="0">
                <a:effectLst/>
              </a:rPr>
              <a:t>    z </a:t>
            </a:r>
            <a:r>
              <a:rPr lang="en-US" sz="2800" dirty="0">
                <a:effectLst/>
              </a:rPr>
              <a:t>= </a:t>
            </a:r>
            <a:r>
              <a:rPr lang="en-US" sz="2800" dirty="0" err="1" smtClean="0">
                <a:effectLst/>
              </a:rPr>
              <a:t>Pr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G | </a:t>
            </a:r>
            <a:r>
              <a:rPr lang="en-US" sz="2800" dirty="0" smtClean="0">
                <a:effectLst/>
              </a:rPr>
              <a:t>signal </a:t>
            </a:r>
            <a:r>
              <a:rPr lang="en-US" sz="2800" i="1" dirty="0">
                <a:effectLst/>
              </a:rPr>
              <a:t>b,</a:t>
            </a:r>
            <a:r>
              <a:rPr lang="en-US" sz="2800" dirty="0">
                <a:effectLst/>
              </a:rPr>
              <a:t> </a:t>
            </a:r>
            <a:r>
              <a:rPr lang="en-US" sz="2800" i="1" dirty="0">
                <a:effectLst/>
              </a:rPr>
              <a:t>n−</a:t>
            </a:r>
            <a:r>
              <a:rPr lang="en-US" sz="2800" dirty="0">
                <a:effectLst/>
              </a:rPr>
              <a:t>1 votes for </a:t>
            </a:r>
            <a:r>
              <a:rPr lang="en-US" sz="2800" i="1" dirty="0">
                <a:effectLst/>
              </a:rPr>
              <a:t>C</a:t>
            </a:r>
            <a:r>
              <a:rPr lang="en-US" sz="2800" dirty="0" smtClean="0">
                <a:effectLst/>
              </a:rPr>
              <a:t>)</a:t>
            </a:r>
            <a:endParaRPr lang="en-US" sz="2800" baseline="300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067800" cy="6553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			Pr(</a:t>
            </a:r>
            <a:r>
              <a:rPr lang="en-US" sz="2800" i="1" dirty="0" err="1" smtClean="0">
                <a:effectLst/>
              </a:rPr>
              <a:t>b|G</a:t>
            </a:r>
            <a:r>
              <a:rPr lang="en-US" sz="2800" dirty="0" smtClean="0">
                <a:effectLst/>
              </a:rPr>
              <a:t>)(Pr(vote </a:t>
            </a:r>
            <a:r>
              <a:rPr lang="en-US" sz="2800" i="1" dirty="0" smtClean="0">
                <a:effectLst/>
              </a:rPr>
              <a:t>C| G</a:t>
            </a:r>
            <a:r>
              <a:rPr lang="en-US" sz="2800" dirty="0" smtClean="0">
                <a:effectLst/>
              </a:rPr>
              <a:t>))</a:t>
            </a:r>
            <a:r>
              <a:rPr lang="en-US" sz="2800" i="1" baseline="30000" dirty="0" smtClean="0">
                <a:effectLst/>
              </a:rPr>
              <a:t>n−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Pr(</a:t>
            </a:r>
            <a:r>
              <a:rPr lang="en-US" sz="2800" i="1" dirty="0" smtClean="0">
                <a:effectLst/>
              </a:rPr>
              <a:t>G</a:t>
            </a:r>
            <a:r>
              <a:rPr lang="en-US" sz="2800" dirty="0" smtClean="0">
                <a:effectLst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z=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    </a:t>
            </a:r>
            <a:r>
              <a:rPr lang="en-US" sz="2800" dirty="0" err="1" smtClean="0">
                <a:effectLst/>
              </a:rPr>
              <a:t>Pr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err="1" smtClean="0">
                <a:effectLst/>
              </a:rPr>
              <a:t>b|G</a:t>
            </a:r>
            <a:r>
              <a:rPr lang="en-US" sz="2800" dirty="0" smtClean="0">
                <a:effectLst/>
              </a:rPr>
              <a:t>)(Pr(vote </a:t>
            </a:r>
            <a:r>
              <a:rPr lang="en-US" sz="2800" i="1" dirty="0" smtClean="0">
                <a:effectLst/>
              </a:rPr>
              <a:t>C|G</a:t>
            </a:r>
            <a:r>
              <a:rPr lang="en-US" sz="2800" dirty="0" smtClean="0">
                <a:effectLst/>
              </a:rPr>
              <a:t>))</a:t>
            </a:r>
            <a:r>
              <a:rPr lang="en-US" sz="2800" i="1" baseline="30000" dirty="0" smtClean="0">
                <a:effectLst/>
              </a:rPr>
              <a:t>n−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Pr(</a:t>
            </a:r>
            <a:r>
              <a:rPr lang="en-US" sz="2800" i="1" dirty="0" smtClean="0">
                <a:effectLst/>
              </a:rPr>
              <a:t>G</a:t>
            </a:r>
            <a:r>
              <a:rPr lang="en-US" sz="2800" dirty="0" smtClean="0">
                <a:effectLst/>
              </a:rPr>
              <a:t>)+Pr(</a:t>
            </a:r>
            <a:r>
              <a:rPr lang="en-US" sz="2800" i="1" dirty="0" err="1" smtClean="0">
                <a:effectLst/>
              </a:rPr>
              <a:t>b|I</a:t>
            </a:r>
            <a:r>
              <a:rPr lang="en-US" sz="2800" dirty="0" smtClean="0">
                <a:effectLst/>
              </a:rPr>
              <a:t>)(</a:t>
            </a:r>
            <a:r>
              <a:rPr lang="en-US" sz="2800" dirty="0" err="1" smtClean="0">
                <a:effectLst/>
              </a:rPr>
              <a:t>Pr</a:t>
            </a:r>
            <a:r>
              <a:rPr lang="en-US" sz="2800" dirty="0" smtClean="0">
                <a:effectLst/>
              </a:rPr>
              <a:t>(vote </a:t>
            </a:r>
            <a:r>
              <a:rPr lang="en-US" sz="2800" i="1" dirty="0" smtClean="0">
                <a:effectLst/>
              </a:rPr>
              <a:t>C|I</a:t>
            </a:r>
            <a:r>
              <a:rPr lang="en-US" sz="2800" dirty="0" smtClean="0">
                <a:effectLst/>
              </a:rPr>
              <a:t>))</a:t>
            </a:r>
            <a:r>
              <a:rPr lang="en-US" sz="2800" i="1" baseline="30000" dirty="0" smtClean="0">
                <a:effectLst/>
              </a:rPr>
              <a:t>n−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Pr(</a:t>
            </a:r>
            <a:r>
              <a:rPr lang="en-US" sz="2800" i="1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)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  				(1−p)(p+(1−</a:t>
            </a:r>
            <a:r>
              <a:rPr lang="en-US" sz="2800" dirty="0" smtClean="0">
                <a:effectLst/>
              </a:rPr>
              <a:t>p)β) </a:t>
            </a:r>
            <a:r>
              <a:rPr lang="en-US" sz="2800" baseline="30000" dirty="0" smtClean="0">
                <a:effectLst/>
              </a:rPr>
              <a:t>n−1</a:t>
            </a:r>
            <a:r>
              <a:rPr lang="en-US" sz="2800" dirty="0" smtClean="0">
                <a:effectLst/>
              </a:rPr>
              <a:t>π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0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000" dirty="0" smtClean="0">
                <a:effectLst/>
              </a:rPr>
              <a:t>	</a:t>
            </a:r>
            <a:r>
              <a:rPr lang="en-US" sz="2800" dirty="0" smtClean="0">
                <a:effectLst/>
              </a:rPr>
              <a:t>	(1−p)(p+(1−</a:t>
            </a:r>
            <a:r>
              <a:rPr lang="en-US" sz="2800" dirty="0" smtClean="0">
                <a:effectLst/>
              </a:rPr>
              <a:t>p)β)</a:t>
            </a:r>
            <a:r>
              <a:rPr lang="en-US" sz="2800" baseline="30000" dirty="0" smtClean="0">
                <a:effectLst/>
              </a:rPr>
              <a:t>n</a:t>
            </a:r>
            <a:r>
              <a:rPr lang="en-US" sz="2800" baseline="30000" dirty="0" smtClean="0">
                <a:effectLst/>
              </a:rPr>
              <a:t>−1</a:t>
            </a:r>
            <a:r>
              <a:rPr lang="en-US" sz="2800" dirty="0" smtClean="0">
                <a:effectLst/>
              </a:rPr>
              <a:t>π +q(1−</a:t>
            </a:r>
            <a:r>
              <a:rPr lang="en-US" sz="2800" dirty="0" smtClean="0">
                <a:effectLst/>
              </a:rPr>
              <a:t>q+qβ) </a:t>
            </a:r>
            <a:r>
              <a:rPr lang="en-US" sz="2800" baseline="30000" dirty="0" smtClean="0">
                <a:effectLst/>
              </a:rPr>
              <a:t>n−1</a:t>
            </a:r>
            <a:r>
              <a:rPr lang="en-US" sz="2800" dirty="0" smtClean="0">
                <a:effectLst/>
              </a:rPr>
              <a:t>(1 − π)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The condition that this probability equals </a:t>
            </a:r>
            <a:r>
              <a:rPr lang="en-US" sz="2800" i="1" dirty="0" smtClean="0">
                <a:effectLst/>
              </a:rPr>
              <a:t>z </a:t>
            </a:r>
            <a:r>
              <a:rPr lang="en-US" sz="2800" dirty="0" smtClean="0">
                <a:effectLst/>
              </a:rPr>
              <a:t>implies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	(1−p)(p+(1−</a:t>
            </a:r>
            <a:r>
              <a:rPr lang="en-US" sz="2800" dirty="0" smtClean="0">
                <a:effectLst/>
              </a:rPr>
              <a:t>p)β)</a:t>
            </a:r>
            <a:r>
              <a:rPr lang="en-US" sz="2800" baseline="30000" dirty="0" smtClean="0">
                <a:effectLst/>
              </a:rPr>
              <a:t>n</a:t>
            </a:r>
            <a:r>
              <a:rPr lang="en-US" sz="2800" baseline="30000" dirty="0">
                <a:effectLst/>
              </a:rPr>
              <a:t>−1</a:t>
            </a:r>
            <a:r>
              <a:rPr lang="en-US" sz="2800" dirty="0">
                <a:effectLst/>
              </a:rPr>
              <a:t>π(1 − z) = q(1 − q + </a:t>
            </a:r>
            <a:r>
              <a:rPr lang="en-US" sz="2800" dirty="0" smtClean="0">
                <a:effectLst/>
              </a:rPr>
              <a:t>qβ)</a:t>
            </a:r>
            <a:r>
              <a:rPr lang="en-US" sz="2800" baseline="30000" dirty="0" smtClean="0">
                <a:effectLst/>
              </a:rPr>
              <a:t>n</a:t>
            </a:r>
            <a:r>
              <a:rPr lang="en-US" sz="2800" baseline="30000" dirty="0">
                <a:effectLst/>
              </a:rPr>
              <a:t>−1</a:t>
            </a:r>
            <a:r>
              <a:rPr lang="en-US" sz="2800" dirty="0">
                <a:effectLst/>
              </a:rPr>
              <a:t>(1 − </a:t>
            </a:r>
            <a:r>
              <a:rPr lang="en-US" sz="2800" dirty="0" smtClean="0">
                <a:effectLst/>
              </a:rPr>
              <a:t>π)z.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hence:	 </a:t>
            </a:r>
            <a:r>
              <a:rPr lang="en-US" sz="2800" dirty="0" smtClean="0">
                <a:effectLst/>
              </a:rPr>
              <a:t>β </a:t>
            </a:r>
            <a:r>
              <a:rPr lang="en-US" sz="2800" dirty="0">
                <a:effectLst/>
              </a:rPr>
              <a:t>= [</a:t>
            </a:r>
            <a:r>
              <a:rPr lang="en-US" sz="2800" dirty="0" err="1">
                <a:effectLst/>
              </a:rPr>
              <a:t>pX</a:t>
            </a:r>
            <a:r>
              <a:rPr lang="en-US" sz="2800" dirty="0">
                <a:effectLst/>
              </a:rPr>
              <a:t> − (1 − q)] /[ q − (1 − p)X],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	where        X </a:t>
            </a:r>
            <a:r>
              <a:rPr lang="en-US" sz="2800" dirty="0">
                <a:effectLst/>
              </a:rPr>
              <a:t>= </a:t>
            </a:r>
            <a:r>
              <a:rPr lang="en-US" sz="2800" dirty="0" smtClean="0">
                <a:effectLst/>
              </a:rPr>
              <a:t>{π(1 </a:t>
            </a:r>
            <a:r>
              <a:rPr lang="en-US" sz="2800" dirty="0">
                <a:effectLst/>
              </a:rPr>
              <a:t>− p)(1 − z</a:t>
            </a:r>
            <a:r>
              <a:rPr lang="en-US" sz="2800" dirty="0" smtClean="0">
                <a:effectLst/>
              </a:rPr>
              <a:t>)/</a:t>
            </a:r>
            <a:r>
              <a:rPr lang="en-US" sz="2800" dirty="0">
                <a:effectLst/>
              </a:rPr>
              <a:t>[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>
                <a:effectLst/>
              </a:rPr>
              <a:t>1 − </a:t>
            </a:r>
            <a:r>
              <a:rPr lang="en-US" sz="2800" dirty="0" smtClean="0">
                <a:effectLst/>
              </a:rPr>
              <a:t>π)</a:t>
            </a:r>
            <a:r>
              <a:rPr lang="en-US" sz="2800" dirty="0" err="1" smtClean="0">
                <a:effectLst/>
              </a:rPr>
              <a:t>qz</a:t>
            </a:r>
            <a:r>
              <a:rPr lang="en-US" sz="2800" dirty="0" smtClean="0">
                <a:effectLst/>
              </a:rPr>
              <a:t>]}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baseline="30000" dirty="0">
                <a:effectLst/>
              </a:rPr>
              <a:t>/(n-1</a:t>
            </a:r>
            <a:r>
              <a:rPr lang="en-US" sz="2800" baseline="30000" dirty="0" smtClean="0">
                <a:effectLst/>
              </a:rPr>
              <a:t>)</a:t>
            </a:r>
            <a:r>
              <a:rPr lang="en-US" sz="2800" dirty="0" smtClean="0">
                <a:effectLst/>
              </a:rPr>
              <a:t>.</a:t>
            </a:r>
            <a:endParaRPr lang="en-US" sz="2800" baseline="30000" dirty="0">
              <a:effectLst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533400" y="990600"/>
            <a:ext cx="8382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>
            <a:off x="685800" y="2743200"/>
            <a:ext cx="77724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791200"/>
          </a:xfrm>
        </p:spPr>
        <p:txBody>
          <a:bodyPr/>
          <a:lstStyle/>
          <a:p>
            <a:r>
              <a:rPr lang="en-US" sz="2800" dirty="0">
                <a:effectLst/>
              </a:rPr>
              <a:t>When </a:t>
            </a:r>
            <a:r>
              <a:rPr lang="en-US" sz="2800" i="1" dirty="0">
                <a:effectLst/>
              </a:rPr>
              <a:t>n </a:t>
            </a:r>
            <a:r>
              <a:rPr lang="en-US" sz="2800" dirty="0">
                <a:effectLst/>
              </a:rPr>
              <a:t>is large, </a:t>
            </a:r>
            <a:r>
              <a:rPr lang="en-US" sz="2800" i="1" dirty="0">
                <a:effectLst/>
              </a:rPr>
              <a:t>X </a:t>
            </a:r>
            <a:r>
              <a:rPr lang="en-US" sz="2800" dirty="0">
                <a:effectLst/>
              </a:rPr>
              <a:t>is close to 1, and hence </a:t>
            </a:r>
            <a:r>
              <a:rPr lang="en-US" sz="2800" i="1" dirty="0" smtClean="0">
                <a:effectLst/>
              </a:rPr>
              <a:t>β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nears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1: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</a:t>
            </a:r>
            <a:r>
              <a:rPr lang="en-US" sz="2800" dirty="0" smtClean="0">
                <a:effectLst/>
              </a:rPr>
              <a:t>a </a:t>
            </a:r>
            <a:r>
              <a:rPr lang="en-US" sz="2800" dirty="0">
                <a:effectLst/>
              </a:rPr>
              <a:t>juror who interprets the evidence as pointing to </a:t>
            </a:r>
            <a:r>
              <a:rPr lang="en-US" sz="2800" dirty="0" smtClean="0">
                <a:effectLst/>
              </a:rPr>
              <a:t>  </a:t>
            </a: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</a:t>
            </a:r>
            <a:r>
              <a:rPr lang="en-US" sz="2800" dirty="0" smtClean="0">
                <a:effectLst/>
              </a:rPr>
              <a:t>innocence </a:t>
            </a:r>
            <a:r>
              <a:rPr lang="en-US" sz="2800" dirty="0">
                <a:effectLst/>
              </a:rPr>
              <a:t>very likely nonetheless votes for conviction. </a:t>
            </a:r>
            <a:endParaRPr lang="en-US" sz="2800" dirty="0" smtClean="0">
              <a:effectLst/>
            </a:endParaRPr>
          </a:p>
          <a:p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An interesting property of this equilibrium is that the probability that an innocent defendant is convicted </a:t>
            </a:r>
            <a:r>
              <a:rPr lang="en-US" sz="2800" i="1" dirty="0">
                <a:effectLst/>
              </a:rPr>
              <a:t>increases </a:t>
            </a:r>
            <a:r>
              <a:rPr lang="en-US" sz="2800" dirty="0">
                <a:effectLst/>
              </a:rPr>
              <a:t>as </a:t>
            </a:r>
            <a:r>
              <a:rPr lang="en-US" sz="2800" i="1" dirty="0">
                <a:effectLst/>
              </a:rPr>
              <a:t>n </a:t>
            </a:r>
            <a:r>
              <a:rPr lang="en-US" sz="2800" dirty="0">
                <a:effectLst/>
              </a:rPr>
              <a:t>increases: the larger the jury, the </a:t>
            </a:r>
            <a:r>
              <a:rPr lang="en-US" sz="2800" i="1" dirty="0">
                <a:effectLst/>
              </a:rPr>
              <a:t>more </a:t>
            </a:r>
            <a:r>
              <a:rPr lang="en-US" sz="2800" dirty="0">
                <a:effectLst/>
              </a:rPr>
              <a:t>likely an innocent defendant is to be convicted</a:t>
            </a:r>
            <a:r>
              <a:rPr lang="en-US" sz="2800" dirty="0" smtClean="0">
                <a:effectLst/>
              </a:rPr>
              <a:t>.</a:t>
            </a:r>
          </a:p>
          <a:p>
            <a:pPr marL="0" indent="0">
              <a:buNone/>
            </a:pP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I.e.,  </a:t>
            </a:r>
            <a:r>
              <a:rPr lang="en-US" sz="2800" dirty="0" err="1" smtClean="0">
                <a:effectLst/>
              </a:rPr>
              <a:t>Pr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effectLst/>
              </a:rPr>
              <a:t>C,n|I</a:t>
            </a:r>
            <a:r>
              <a:rPr lang="en-US" sz="2800" dirty="0" smtClean="0">
                <a:effectLst/>
              </a:rPr>
              <a:t>) </a:t>
            </a:r>
            <a:r>
              <a:rPr lang="en-US" sz="2800" dirty="0">
                <a:effectLst/>
              </a:rPr>
              <a:t>= {1 – </a:t>
            </a:r>
            <a:r>
              <a:rPr lang="en-US" sz="2800" dirty="0" smtClean="0">
                <a:effectLst/>
              </a:rPr>
              <a:t>(1-β</a:t>
            </a:r>
            <a:r>
              <a:rPr lang="en-US" sz="2800" dirty="0">
                <a:effectLst/>
              </a:rPr>
              <a:t>)</a:t>
            </a:r>
            <a:r>
              <a:rPr lang="en-US" sz="2800" dirty="0" smtClean="0">
                <a:effectLst/>
              </a:rPr>
              <a:t>(1-q</a:t>
            </a:r>
            <a:r>
              <a:rPr lang="en-US" sz="2800" dirty="0" smtClean="0">
                <a:effectLst/>
              </a:rPr>
              <a:t>)}</a:t>
            </a:r>
            <a:r>
              <a:rPr lang="en-US" sz="2800" baseline="30000" dirty="0" smtClean="0">
                <a:effectLst/>
              </a:rPr>
              <a:t>n  </a:t>
            </a:r>
            <a:r>
              <a:rPr lang="en-US" sz="2800" dirty="0" smtClean="0">
                <a:effectLst/>
              </a:rPr>
              <a:t>increases in n. </a:t>
            </a: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First-Price Auctions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In a sealed-bid second price auction, the winner pays a price equal to second-highest bid.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In the case of complete information, this auction is strategically equivalent to the “English” auction.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In </a:t>
            </a:r>
            <a:r>
              <a:rPr lang="en-US" sz="2800" dirty="0" smtClean="0">
                <a:effectLst/>
              </a:rPr>
              <a:t>a sealed-bid first </a:t>
            </a:r>
            <a:r>
              <a:rPr lang="en-US" sz="2800" dirty="0">
                <a:effectLst/>
              </a:rPr>
              <a:t>price auction, the winner pays a price </a:t>
            </a:r>
            <a:r>
              <a:rPr lang="en-US" sz="2800" dirty="0" smtClean="0">
                <a:effectLst/>
              </a:rPr>
              <a:t>equal to her </a:t>
            </a:r>
            <a:r>
              <a:rPr lang="en-US" sz="2800" dirty="0">
                <a:effectLst/>
              </a:rPr>
              <a:t>bid.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This auction is equivalent to a “Dutch” auction.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1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808037"/>
            <a:ext cx="8229600" cy="5592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In a </a:t>
            </a:r>
            <a:r>
              <a:rPr lang="en-US" sz="2800" dirty="0">
                <a:effectLst/>
              </a:rPr>
              <a:t>D</a:t>
            </a:r>
            <a:r>
              <a:rPr lang="en-US" sz="2800" dirty="0" smtClean="0">
                <a:effectLst/>
              </a:rPr>
              <a:t>utch </a:t>
            </a:r>
            <a:r>
              <a:rPr lang="en-US" sz="2800" dirty="0">
                <a:effectLst/>
              </a:rPr>
              <a:t>auction, the ask price for a good is </a:t>
            </a:r>
            <a:r>
              <a:rPr lang="en-US" sz="2800" dirty="0" smtClean="0">
                <a:effectLst/>
              </a:rPr>
              <a:t>decreased </a:t>
            </a:r>
            <a:r>
              <a:rPr lang="en-US" sz="2800" dirty="0">
                <a:effectLst/>
              </a:rPr>
              <a:t>until </a:t>
            </a:r>
            <a:r>
              <a:rPr lang="en-US" sz="2800" dirty="0" smtClean="0">
                <a:effectLst/>
              </a:rPr>
              <a:t>the one bidder accepts to buy.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Under complete information, strategic </a:t>
            </a:r>
            <a:r>
              <a:rPr lang="en-US" sz="2800" dirty="0">
                <a:effectLst/>
              </a:rPr>
              <a:t>choices are equivalent in </a:t>
            </a:r>
            <a:r>
              <a:rPr lang="en-US" sz="2800" dirty="0" smtClean="0">
                <a:effectLst/>
              </a:rPr>
              <a:t>second-price auctions and </a:t>
            </a:r>
            <a:r>
              <a:rPr lang="en-US" sz="2800" dirty="0">
                <a:effectLst/>
              </a:rPr>
              <a:t>D</a:t>
            </a:r>
            <a:r>
              <a:rPr lang="en-US" sz="2800" dirty="0" smtClean="0">
                <a:effectLst/>
              </a:rPr>
              <a:t>utch auctions. 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effectLst/>
              </a:rPr>
              <a:t>E</a:t>
            </a:r>
            <a:r>
              <a:rPr lang="en-US" sz="2800" dirty="0" smtClean="0">
                <a:effectLst/>
              </a:rPr>
              <a:t>ach bidder decides, before bidding begins, the most she is willing to bid.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To win, </a:t>
            </a:r>
            <a:r>
              <a:rPr lang="en-US" sz="2800" dirty="0">
                <a:effectLst/>
              </a:rPr>
              <a:t>a</a:t>
            </a:r>
            <a:r>
              <a:rPr lang="en-US" sz="2800" dirty="0" smtClean="0">
                <a:effectLst/>
              </a:rPr>
              <a:t> bidder needs to bid the highest bid, and will pay a price equal to her bid.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6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Structure of the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Juries and Information </a:t>
            </a:r>
            <a:r>
              <a:rPr lang="en-US" sz="2800" kern="0" dirty="0" smtClean="0"/>
              <a:t>Aggregation</a:t>
            </a: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 smtClean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/>
              <a:t>Auctions </a:t>
            </a:r>
            <a:r>
              <a:rPr lang="en-US" sz="2800" kern="0" dirty="0"/>
              <a:t>with Private Information</a:t>
            </a:r>
            <a:endParaRPr lang="en-US" sz="24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effectLst/>
              </a:rPr>
              <a:t>First-Price Auction Game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Players: n bidders. Bidder </a:t>
            </a:r>
            <a:r>
              <a:rPr lang="en-US" sz="2800" dirty="0" err="1" smtClean="0">
                <a:effectLst/>
              </a:rPr>
              <a:t>i’s</a:t>
            </a:r>
            <a:r>
              <a:rPr lang="en-US" sz="2800" dirty="0" smtClean="0">
                <a:effectLst/>
              </a:rPr>
              <a:t> valuation is v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, we order 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&gt; … &gt; </a:t>
            </a:r>
            <a:r>
              <a:rPr lang="en-US" sz="2800" dirty="0" err="1" smtClean="0">
                <a:effectLst/>
              </a:rPr>
              <a:t>v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&gt; 0, without loss of generality.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Strategies: bidder </a:t>
            </a:r>
            <a:r>
              <a:rPr lang="en-US" sz="2800" dirty="0" err="1" smtClean="0">
                <a:effectLst/>
              </a:rPr>
              <a:t>i’s</a:t>
            </a:r>
            <a:r>
              <a:rPr lang="en-US" sz="2800" dirty="0" smtClean="0">
                <a:effectLst/>
              </a:rPr>
              <a:t> maximal bid is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u="sng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Let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= max {</a:t>
            </a:r>
            <a:r>
              <a:rPr lang="en-US" sz="2800" dirty="0" err="1" smtClean="0">
                <a:effectLst/>
              </a:rPr>
              <a:t>b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: j different from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}.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Payoffs: </a:t>
            </a:r>
            <a:r>
              <a:rPr lang="en-US" sz="2800" dirty="0" err="1" smtClean="0">
                <a:effectLst/>
              </a:rPr>
              <a:t>u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(</a:t>
            </a: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… ,</a:t>
            </a:r>
            <a:r>
              <a:rPr lang="en-US" sz="2800" dirty="0" err="1" smtClean="0">
                <a:effectLst/>
              </a:rPr>
              <a:t>b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GB" sz="2800" dirty="0" smtClean="0">
                <a:effectLst/>
              </a:rPr>
              <a:t>) =</a:t>
            </a:r>
            <a:r>
              <a:rPr lang="en-US" sz="2800" dirty="0" smtClean="0">
                <a:effectLst/>
              </a:rPr>
              <a:t>	v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-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 	if </a:t>
            </a:r>
            <a:r>
              <a:rPr lang="en-US" sz="2800" dirty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&gt;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u="sng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				0        if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&lt;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8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153400" cy="4953000"/>
          </a:xfrm>
        </p:spPr>
        <p:txBody>
          <a:bodyPr/>
          <a:lstStyle/>
          <a:p>
            <a:pPr marL="609600" indent="-609600">
              <a:buNone/>
            </a:pPr>
            <a:r>
              <a:rPr lang="en-US" sz="2800" dirty="0" smtClean="0">
                <a:effectLst/>
              </a:rPr>
              <a:t>One N.E. is: (b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,… , 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n</a:t>
            </a:r>
            <a:r>
              <a:rPr lang="en-US" sz="2800" dirty="0" smtClean="0">
                <a:effectLst/>
              </a:rPr>
              <a:t>) = (v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, v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, …, </a:t>
            </a:r>
            <a:r>
              <a:rPr lang="en-US" sz="2800" dirty="0" err="1" smtClean="0">
                <a:effectLst/>
              </a:rPr>
              <a:t>v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US" sz="2800" dirty="0" smtClean="0">
                <a:effectLst/>
              </a:rPr>
              <a:t>).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Bidder 1 wins the object, payoff: v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>
                <a:effectLst/>
              </a:rPr>
              <a:t>-</a:t>
            </a:r>
            <a:r>
              <a:rPr lang="en-US" sz="2800" dirty="0" smtClean="0">
                <a:effectLst/>
              </a:rPr>
              <a:t> 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= v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>
                <a:effectLst/>
              </a:rPr>
              <a:t>-</a:t>
            </a:r>
            <a:r>
              <a:rPr lang="en-US" sz="2800" dirty="0" smtClean="0">
                <a:effectLst/>
              </a:rPr>
              <a:t> 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&gt; 0.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If bidding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&lt; 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, she loses the object, the payoff is 0. </a:t>
            </a:r>
          </a:p>
          <a:p>
            <a:pPr marL="609600" indent="-609600">
              <a:buNone/>
            </a:pPr>
            <a:r>
              <a:rPr lang="en-US" sz="2800" dirty="0" smtClean="0">
                <a:effectLst/>
              </a:rPr>
              <a:t>If bidding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&gt; 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, her payoff is v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>
                <a:effectLst/>
              </a:rPr>
              <a:t>-</a:t>
            </a:r>
            <a:r>
              <a:rPr lang="en-US" sz="2800" dirty="0" smtClean="0">
                <a:effectLst/>
              </a:rPr>
              <a:t> b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>
                <a:effectLst/>
              </a:rPr>
              <a:t>&lt; v</a:t>
            </a:r>
            <a:r>
              <a:rPr lang="en-US" sz="2800" baseline="-25000" dirty="0">
                <a:effectLst/>
              </a:rPr>
              <a:t>1 </a:t>
            </a:r>
            <a:r>
              <a:rPr lang="en-US" sz="2800" dirty="0">
                <a:effectLst/>
              </a:rPr>
              <a:t>-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v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 .</a:t>
            </a:r>
            <a:endParaRPr lang="en-US" sz="2800" dirty="0" smtClean="0"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payoff of bidders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= 2, …, n is 0.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If bidding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&gt; v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 smtClean="0">
                <a:effectLst/>
              </a:rPr>
              <a:t>, the payoff is v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>
                <a:effectLst/>
              </a:rPr>
              <a:t>-</a:t>
            </a:r>
            <a:r>
              <a:rPr lang="en-US" sz="2800" dirty="0" smtClean="0">
                <a:effectLst/>
              </a:rPr>
              <a:t> b</a:t>
            </a:r>
            <a:r>
              <a:rPr lang="en-US" sz="2800" baseline="-25000" dirty="0">
                <a:effectLst/>
              </a:rPr>
              <a:t>i</a:t>
            </a:r>
            <a:r>
              <a:rPr lang="en-US" sz="2800" baseline="-25000" dirty="0" smtClean="0">
                <a:effectLst/>
              </a:rPr>
              <a:t>  </a:t>
            </a:r>
            <a:r>
              <a:rPr lang="en-US" sz="2800" dirty="0" smtClean="0">
                <a:effectLst/>
              </a:rPr>
              <a:t>&lt; 0.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If bidding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&lt; </a:t>
            </a:r>
            <a:r>
              <a:rPr lang="en-US" sz="2800" dirty="0" smtClean="0">
                <a:effectLst/>
              </a:rPr>
              <a:t>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smtClean="0">
                <a:effectLst/>
              </a:rPr>
              <a:t>she loses the object, the payoff is 0.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effectLst/>
              </a:rPr>
              <a:t>Nash Equilibrium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33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867400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There are many other Nash </a:t>
            </a:r>
            <a:r>
              <a:rPr lang="en-GB" sz="2800" dirty="0" err="1" smtClean="0">
                <a:effectLst/>
              </a:rPr>
              <a:t>Equilibria</a:t>
            </a:r>
            <a:r>
              <a:rPr lang="en-GB" sz="2800" dirty="0">
                <a:effectLst/>
              </a:rPr>
              <a:t>.</a:t>
            </a:r>
            <a:r>
              <a:rPr lang="en-GB" sz="2800" dirty="0" smtClean="0">
                <a:effectLst/>
              </a:rPr>
              <a:t>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I</a:t>
            </a:r>
            <a:r>
              <a:rPr lang="en-GB" sz="2800" dirty="0" smtClean="0">
                <a:effectLst/>
              </a:rPr>
              <a:t>n </a:t>
            </a:r>
            <a:r>
              <a:rPr lang="en-GB" sz="2800" dirty="0">
                <a:effectLst/>
              </a:rPr>
              <a:t>all </a:t>
            </a:r>
            <a:r>
              <a:rPr lang="en-GB" sz="2800" dirty="0" err="1">
                <a:effectLst/>
              </a:rPr>
              <a:t>e</a:t>
            </a:r>
            <a:r>
              <a:rPr lang="en-GB" sz="2800" dirty="0" err="1" smtClean="0">
                <a:effectLst/>
              </a:rPr>
              <a:t>quilibria</a:t>
            </a:r>
            <a:r>
              <a:rPr lang="en-GB" sz="2800" dirty="0" smtClean="0">
                <a:effectLst/>
              </a:rPr>
              <a:t>, the </a:t>
            </a:r>
            <a:r>
              <a:rPr lang="en-GB" sz="2800" dirty="0">
                <a:effectLst/>
              </a:rPr>
              <a:t>winner </a:t>
            </a:r>
            <a:r>
              <a:rPr lang="en-GB" sz="2800" dirty="0" smtClean="0">
                <a:effectLst/>
              </a:rPr>
              <a:t>has the highest valuation.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Take any profile (</a:t>
            </a:r>
            <a:r>
              <a:rPr lang="en-US" sz="2800" dirty="0">
                <a:effectLst/>
              </a:rPr>
              <a:t>b</a:t>
            </a:r>
            <a:r>
              <a:rPr lang="en-US" sz="2800" baseline="-25000" dirty="0">
                <a:effectLst/>
              </a:rPr>
              <a:t>1</a:t>
            </a:r>
            <a:r>
              <a:rPr lang="en-GB" sz="2800" dirty="0" smtClean="0">
                <a:effectLst/>
              </a:rPr>
              <a:t>, ..., </a:t>
            </a:r>
            <a:r>
              <a:rPr lang="en-US" sz="2800" dirty="0" err="1" smtClean="0">
                <a:effectLst/>
              </a:rPr>
              <a:t>b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GB" sz="2800" dirty="0" smtClean="0">
                <a:effectLst/>
              </a:rPr>
              <a:t>) such that  </a:t>
            </a:r>
            <a:r>
              <a:rPr lang="en-GB" sz="2800" dirty="0">
                <a:effectLst/>
              </a:rPr>
              <a:t>player </a:t>
            </a:r>
            <a:r>
              <a:rPr lang="en-GB" sz="2800" dirty="0" err="1">
                <a:effectLst/>
              </a:rPr>
              <a:t>i</a:t>
            </a:r>
            <a:r>
              <a:rPr lang="en-GB" sz="2800" dirty="0" smtClean="0">
                <a:effectLst/>
              </a:rPr>
              <a:t> = 1 wins.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If </a:t>
            </a: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&gt; </a:t>
            </a:r>
            <a:r>
              <a:rPr lang="en-US" sz="2800" dirty="0" smtClean="0">
                <a:effectLst/>
              </a:rPr>
              <a:t>v</a:t>
            </a:r>
            <a:r>
              <a:rPr lang="en-US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, then </a:t>
            </a:r>
            <a:r>
              <a:rPr lang="en-GB" sz="2800" dirty="0">
                <a:effectLst/>
              </a:rPr>
              <a:t>i’s payoff is negative, </a:t>
            </a:r>
            <a:r>
              <a:rPr lang="en-GB" sz="2800" dirty="0" err="1">
                <a:effectLst/>
              </a:rPr>
              <a:t>i</a:t>
            </a:r>
            <a:r>
              <a:rPr lang="en-GB" sz="2800" dirty="0" smtClean="0">
                <a:effectLst/>
              </a:rPr>
              <a:t> can improve her payoff by bidding zero. </a:t>
            </a:r>
            <a:endParaRPr lang="en-GB" sz="2800" dirty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I</a:t>
            </a:r>
            <a:r>
              <a:rPr lang="en-GB" sz="2800" dirty="0" smtClean="0">
                <a:effectLst/>
              </a:rPr>
              <a:t>f </a:t>
            </a:r>
            <a:r>
              <a:rPr lang="en-US" sz="2800" dirty="0">
                <a:effectLst/>
              </a:rPr>
              <a:t>b</a:t>
            </a:r>
            <a:r>
              <a:rPr lang="en-US" sz="2800" baseline="-25000" dirty="0">
                <a:effectLst/>
              </a:rPr>
              <a:t>i</a:t>
            </a:r>
            <a:r>
              <a:rPr lang="en-GB" sz="2800" dirty="0">
                <a:effectLst/>
              </a:rPr>
              <a:t> </a:t>
            </a:r>
            <a:r>
              <a:rPr lang="en-GB" sz="2800" u="sng" dirty="0" smtClean="0">
                <a:effectLst/>
              </a:rPr>
              <a:t>&lt;</a:t>
            </a:r>
            <a:r>
              <a:rPr lang="en-GB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v</a:t>
            </a:r>
            <a:r>
              <a:rPr lang="en-US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, then </a:t>
            </a:r>
            <a:r>
              <a:rPr lang="en-GB" sz="2800" dirty="0">
                <a:effectLst/>
              </a:rPr>
              <a:t>player 1 can increase her </a:t>
            </a:r>
            <a:r>
              <a:rPr lang="en-GB" sz="2800" dirty="0" smtClean="0">
                <a:effectLst/>
              </a:rPr>
              <a:t>payoff from zero </a:t>
            </a:r>
            <a:r>
              <a:rPr lang="en-GB" sz="2800" dirty="0">
                <a:effectLst/>
              </a:rPr>
              <a:t>to </a:t>
            </a:r>
            <a:r>
              <a:rPr lang="en-US" sz="2800" dirty="0" smtClean="0">
                <a:effectLst/>
              </a:rPr>
              <a:t>v</a:t>
            </a:r>
            <a:r>
              <a:rPr lang="en-US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 - </a:t>
            </a:r>
            <a:r>
              <a:rPr lang="en-US" sz="2800" dirty="0">
                <a:effectLst/>
              </a:rPr>
              <a:t>b</a:t>
            </a:r>
            <a:r>
              <a:rPr lang="en-US" sz="2800" baseline="-25000" dirty="0">
                <a:effectLst/>
              </a:rPr>
              <a:t>i </a:t>
            </a:r>
            <a:r>
              <a:rPr lang="en-GB" sz="2800" dirty="0">
                <a:effectLst/>
              </a:rPr>
              <a:t>-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 &gt;0 by </a:t>
            </a:r>
            <a:r>
              <a:rPr lang="en-GB" sz="2800" dirty="0">
                <a:effectLst/>
              </a:rPr>
              <a:t>bidding </a:t>
            </a: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+ </a:t>
            </a:r>
            <a:r>
              <a:rPr lang="en-GB" sz="2800" dirty="0" smtClean="0">
                <a:effectLst/>
                <a:latin typeface="Symbol" pitchFamily="18" charset="2"/>
              </a:rPr>
              <a:t>e</a:t>
            </a:r>
            <a:r>
              <a:rPr lang="en-GB" sz="2800" dirty="0" smtClean="0">
                <a:effectLst/>
              </a:rPr>
              <a:t>.</a:t>
            </a:r>
            <a:endParaRPr lang="en-GB" sz="2800" dirty="0">
              <a:effectLst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 flipV="1">
            <a:off x="7243200" y="2632363"/>
            <a:ext cx="144000" cy="3048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1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Auction and Private Information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effectLst/>
              </a:rPr>
              <a:t>We use </a:t>
            </a:r>
            <a:r>
              <a:rPr lang="en-GB" sz="2800" dirty="0">
                <a:effectLst/>
              </a:rPr>
              <a:t>Bayesian </a:t>
            </a:r>
            <a:r>
              <a:rPr lang="en-GB" sz="2800" dirty="0" smtClean="0">
                <a:effectLst/>
              </a:rPr>
              <a:t>games to model auctions </a:t>
            </a:r>
            <a:r>
              <a:rPr lang="en-GB" sz="2800" dirty="0">
                <a:effectLst/>
              </a:rPr>
              <a:t>in which bidders </a:t>
            </a:r>
            <a:r>
              <a:rPr lang="en-GB" sz="2800" dirty="0" smtClean="0">
                <a:effectLst/>
              </a:rPr>
              <a:t>do not know </a:t>
            </a:r>
            <a:r>
              <a:rPr lang="en-GB" sz="2800" dirty="0">
                <a:effectLst/>
              </a:rPr>
              <a:t>each others’ valuations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If each bidder i’s type </a:t>
            </a:r>
            <a:r>
              <a:rPr lang="en-GB" sz="2800" dirty="0">
                <a:effectLst/>
              </a:rPr>
              <a:t>is simply her valuation </a:t>
            </a:r>
            <a:r>
              <a:rPr lang="en-US" sz="2800" dirty="0" smtClean="0">
                <a:effectLst/>
              </a:rPr>
              <a:t>v</a:t>
            </a:r>
            <a:r>
              <a:rPr lang="en-US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, 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we say </a:t>
            </a:r>
            <a:r>
              <a:rPr lang="en-GB" sz="2800" dirty="0">
                <a:effectLst/>
              </a:rPr>
              <a:t>that the bidders’ </a:t>
            </a:r>
            <a:r>
              <a:rPr lang="en-GB" sz="2800" dirty="0" smtClean="0">
                <a:effectLst/>
              </a:rPr>
              <a:t>values </a:t>
            </a:r>
            <a:r>
              <a:rPr lang="en-GB" sz="2800" dirty="0">
                <a:effectLst/>
              </a:rPr>
              <a:t>are private. </a:t>
            </a:r>
            <a:endParaRPr lang="en-GB" sz="2800" dirty="0" smtClean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If </a:t>
            </a:r>
            <a:r>
              <a:rPr lang="en-GB" sz="2800" dirty="0">
                <a:effectLst/>
              </a:rPr>
              <a:t>each bidder’s valuation depends </a:t>
            </a:r>
            <a:r>
              <a:rPr lang="en-GB" sz="2800" dirty="0" smtClean="0">
                <a:effectLst/>
              </a:rPr>
              <a:t>also on other </a:t>
            </a:r>
            <a:r>
              <a:rPr lang="en-GB" sz="2800" dirty="0">
                <a:effectLst/>
              </a:rPr>
              <a:t>bidders’ </a:t>
            </a:r>
            <a:r>
              <a:rPr lang="en-GB" sz="2800" dirty="0" smtClean="0">
                <a:effectLst/>
              </a:rPr>
              <a:t>types, </a:t>
            </a:r>
            <a:r>
              <a:rPr lang="en-GB" sz="2800" dirty="0">
                <a:effectLst/>
              </a:rPr>
              <a:t>we say </a:t>
            </a:r>
            <a:r>
              <a:rPr lang="en-GB" sz="2800" dirty="0" smtClean="0">
                <a:effectLst/>
              </a:rPr>
              <a:t>that values </a:t>
            </a:r>
            <a:r>
              <a:rPr lang="en-GB" sz="2800" dirty="0">
                <a:effectLst/>
              </a:rPr>
              <a:t>are common</a:t>
            </a:r>
            <a:r>
              <a:rPr lang="en-GB" sz="2800" dirty="0" smtClean="0">
                <a:effectLst/>
              </a:rPr>
              <a:t>.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(E.g., auctions for natural resources exploitation rights).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11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Second­ Price Auctions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with Private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Values</a:t>
            </a:r>
            <a:endParaRPr kumimoji="0" lang="en-US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874837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Players: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 bidders.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US" sz="28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Types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 Each bidder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i’s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type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her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valuation is v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Strategies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 bidder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i’s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maximal bid is 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Payoffs: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… ,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lang="en-GB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,</a:t>
            </a:r>
            <a:r>
              <a:rPr lang="en-US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v)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=</a:t>
            </a:r>
            <a:r>
              <a:rPr lang="en-US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lang="en-US" sz="2800" u="sng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800" kern="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	if </a:t>
            </a:r>
            <a:r>
              <a:rPr lang="en-US" sz="2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&gt;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  <a:endParaRPr kumimoji="0" lang="en-US" sz="2800" b="0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0 </a:t>
            </a:r>
            <a:r>
              <a:rPr lang="en-US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		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if 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&lt;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where, </a:t>
            </a:r>
            <a:r>
              <a:rPr lang="en-US" sz="2800" u="sng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800" kern="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max {</a:t>
            </a:r>
            <a:r>
              <a:rPr lang="en-US" sz="2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800" kern="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en-US" sz="2800" kern="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j different from </a:t>
            </a:r>
            <a:r>
              <a:rPr lang="en-US" sz="2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}.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457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 profile </a:t>
            </a:r>
            <a:r>
              <a:rPr lang="en-US" sz="2800" dirty="0" smtClean="0"/>
              <a:t>(b</a:t>
            </a:r>
            <a:r>
              <a:rPr lang="en-US" sz="2800" baseline="30000" dirty="0" smtClean="0"/>
              <a:t>*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,… , b</a:t>
            </a:r>
            <a:r>
              <a:rPr lang="en-US" sz="2800" baseline="30000" dirty="0" smtClean="0"/>
              <a:t>*</a:t>
            </a:r>
            <a:r>
              <a:rPr lang="en-US" sz="2800" baseline="-25000" dirty="0" smtClean="0"/>
              <a:t>n</a:t>
            </a:r>
            <a:r>
              <a:rPr lang="en-US" sz="2800" dirty="0" smtClean="0"/>
              <a:t>) = (v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…, </a:t>
            </a:r>
            <a:r>
              <a:rPr lang="en-US" sz="2800" dirty="0" err="1" smtClean="0"/>
              <a:t>v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) is the unique weakly dominant solution.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US" sz="2800" dirty="0" smtClean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/>
              <a:t>Although valuations are now private information, the unique weakly dominant solution is the same as in the complete information case.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US" sz="2800" dirty="0" smtClean="0"/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lang="en-US" sz="2800" dirty="0" smtClean="0"/>
              <a:t>The proof is entirely analogous to the case of complete information.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Weakly Dominant Solution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strategy profile (b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,… , 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n</a:t>
            </a:r>
            <a:r>
              <a:rPr lang="en-US" sz="2800" dirty="0" smtClean="0">
                <a:effectLst/>
              </a:rPr>
              <a:t>) = (v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…, </a:t>
            </a:r>
            <a:r>
              <a:rPr lang="en-US" sz="2800" dirty="0" err="1" smtClean="0">
                <a:effectLst/>
              </a:rPr>
              <a:t>v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US" sz="2800" dirty="0" smtClean="0">
                <a:effectLst/>
              </a:rPr>
              <a:t>) is the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unique weakly dominant solution.</a:t>
            </a: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533400" y="4495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2209800" y="32004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4724400" y="32004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79" name="Line 8"/>
          <p:cNvSpPr>
            <a:spLocks noChangeShapeType="1"/>
          </p:cNvSpPr>
          <p:nvPr/>
        </p:nvSpPr>
        <p:spPr bwMode="auto">
          <a:xfrm>
            <a:off x="533400" y="54102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0" name="Line 9"/>
          <p:cNvSpPr>
            <a:spLocks noChangeShapeType="1"/>
          </p:cNvSpPr>
          <p:nvPr/>
        </p:nvSpPr>
        <p:spPr bwMode="auto">
          <a:xfrm>
            <a:off x="533400" y="63246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1" name="Rectangle 10"/>
          <p:cNvSpPr>
            <a:spLocks noChangeArrowheads="1"/>
          </p:cNvSpPr>
          <p:nvPr/>
        </p:nvSpPr>
        <p:spPr bwMode="auto">
          <a:xfrm>
            <a:off x="609600" y="4648200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i </a:t>
            </a:r>
            <a:r>
              <a:rPr lang="en-US"/>
              <a:t>&lt; v</a:t>
            </a:r>
            <a:r>
              <a:rPr lang="en-US" baseline="-25000"/>
              <a:t>i</a:t>
            </a:r>
          </a:p>
        </p:txBody>
      </p:sp>
      <p:sp>
        <p:nvSpPr>
          <p:cNvPr id="28682" name="Line 12"/>
          <p:cNvSpPr>
            <a:spLocks noChangeShapeType="1"/>
          </p:cNvSpPr>
          <p:nvPr/>
        </p:nvSpPr>
        <p:spPr bwMode="auto">
          <a:xfrm>
            <a:off x="7010400" y="32004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3" name="Text Box 13"/>
          <p:cNvSpPr txBox="1">
            <a:spLocks noChangeArrowheads="1"/>
          </p:cNvSpPr>
          <p:nvPr/>
        </p:nvSpPr>
        <p:spPr bwMode="auto">
          <a:xfrm>
            <a:off x="2447925" y="3084513"/>
            <a:ext cx="2200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28684" name="Text Box 14"/>
          <p:cNvSpPr txBox="1">
            <a:spLocks noChangeArrowheads="1"/>
          </p:cNvSpPr>
          <p:nvPr/>
        </p:nvSpPr>
        <p:spPr bwMode="auto">
          <a:xfrm>
            <a:off x="2438400" y="33528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8685" name="Text Box 16"/>
          <p:cNvSpPr txBox="1">
            <a:spLocks noChangeArrowheads="1"/>
          </p:cNvSpPr>
          <p:nvPr/>
        </p:nvSpPr>
        <p:spPr bwMode="auto">
          <a:xfrm>
            <a:off x="2209800" y="3200400"/>
            <a:ext cx="2590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 dirty="0"/>
              <a:t>b</a:t>
            </a:r>
            <a:r>
              <a:rPr lang="en-US" sz="2800" dirty="0"/>
              <a:t> &lt; b</a:t>
            </a:r>
            <a:r>
              <a:rPr lang="en-US" sz="2800" baseline="-25000" dirty="0"/>
              <a:t>i</a:t>
            </a:r>
            <a:r>
              <a:rPr lang="en-US" sz="2800" dirty="0"/>
              <a:t> or 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/>
              <a:t>=</a:t>
            </a:r>
            <a:r>
              <a:rPr lang="en-US" sz="2800" dirty="0"/>
              <a:t>b</a:t>
            </a:r>
            <a:r>
              <a:rPr lang="en-US" sz="2800" baseline="-25000" dirty="0"/>
              <a:t>i</a:t>
            </a:r>
            <a:r>
              <a:rPr lang="en-US" sz="2800" dirty="0"/>
              <a:t> &amp; </a:t>
            </a:r>
            <a:r>
              <a:rPr lang="en-US" sz="2800" dirty="0" err="1"/>
              <a:t>i</a:t>
            </a:r>
            <a:r>
              <a:rPr lang="en-US" sz="2800" dirty="0"/>
              <a:t> wins </a:t>
            </a:r>
          </a:p>
        </p:txBody>
      </p:sp>
      <p:sp>
        <p:nvSpPr>
          <p:cNvPr id="28686" name="Text Box 17"/>
          <p:cNvSpPr txBox="1">
            <a:spLocks noChangeArrowheads="1"/>
          </p:cNvSpPr>
          <p:nvPr/>
        </p:nvSpPr>
        <p:spPr bwMode="auto">
          <a:xfrm>
            <a:off x="4495800" y="3124200"/>
            <a:ext cx="25908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b</a:t>
            </a:r>
            <a:r>
              <a:rPr lang="en-US" sz="2800" baseline="-25000" dirty="0"/>
              <a:t>i</a:t>
            </a:r>
            <a:r>
              <a:rPr lang="en-US" sz="2800" dirty="0"/>
              <a:t> &lt;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/>
              <a:t> </a:t>
            </a:r>
            <a:r>
              <a:rPr lang="en-US" sz="2800" dirty="0" smtClean="0"/>
              <a:t>&lt; </a:t>
            </a:r>
            <a:r>
              <a:rPr lang="en-US" dirty="0"/>
              <a:t>v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sz="2800" dirty="0"/>
              <a:t>or 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=b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 </a:t>
            </a:r>
            <a:r>
              <a:rPr lang="en-US" sz="2800" dirty="0"/>
              <a:t>&amp; </a:t>
            </a:r>
            <a:r>
              <a:rPr lang="en-US" sz="2800" dirty="0" err="1"/>
              <a:t>i</a:t>
            </a:r>
            <a:r>
              <a:rPr lang="en-US" sz="2800" dirty="0"/>
              <a:t> loses </a:t>
            </a:r>
          </a:p>
        </p:txBody>
      </p:sp>
      <p:sp>
        <p:nvSpPr>
          <p:cNvPr id="28687" name="Text Box 18"/>
          <p:cNvSpPr txBox="1">
            <a:spLocks noChangeArrowheads="1"/>
          </p:cNvSpPr>
          <p:nvPr/>
        </p:nvSpPr>
        <p:spPr bwMode="auto">
          <a:xfrm>
            <a:off x="6781800" y="38242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dirty="0"/>
              <a:t>&gt; v</a:t>
            </a:r>
            <a:r>
              <a:rPr lang="en-US" sz="2800" baseline="-25000" dirty="0"/>
              <a:t>i</a:t>
            </a:r>
            <a:endParaRPr lang="en-US" sz="2800" dirty="0"/>
          </a:p>
        </p:txBody>
      </p:sp>
      <p:sp>
        <p:nvSpPr>
          <p:cNvPr id="28688" name="Text Box 20"/>
          <p:cNvSpPr txBox="1">
            <a:spLocks noChangeArrowheads="1"/>
          </p:cNvSpPr>
          <p:nvPr/>
        </p:nvSpPr>
        <p:spPr bwMode="auto">
          <a:xfrm>
            <a:off x="1981200" y="46482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8689" name="Text Box 21"/>
          <p:cNvSpPr txBox="1">
            <a:spLocks noChangeArrowheads="1"/>
          </p:cNvSpPr>
          <p:nvPr/>
        </p:nvSpPr>
        <p:spPr bwMode="auto">
          <a:xfrm>
            <a:off x="1981200" y="55768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8690" name="Text Box 22"/>
          <p:cNvSpPr txBox="1">
            <a:spLocks noChangeArrowheads="1"/>
          </p:cNvSpPr>
          <p:nvPr/>
        </p:nvSpPr>
        <p:spPr bwMode="auto">
          <a:xfrm>
            <a:off x="4267200" y="55768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8691" name="Text Box 23"/>
          <p:cNvSpPr txBox="1">
            <a:spLocks noChangeArrowheads="1"/>
          </p:cNvSpPr>
          <p:nvPr/>
        </p:nvSpPr>
        <p:spPr bwMode="auto">
          <a:xfrm>
            <a:off x="4267200" y="46482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0</a:t>
            </a:r>
          </a:p>
        </p:txBody>
      </p:sp>
      <p:sp>
        <p:nvSpPr>
          <p:cNvPr id="28692" name="Text Box 24"/>
          <p:cNvSpPr txBox="1">
            <a:spLocks noChangeArrowheads="1"/>
          </p:cNvSpPr>
          <p:nvPr/>
        </p:nvSpPr>
        <p:spPr bwMode="auto">
          <a:xfrm>
            <a:off x="6629400" y="46482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0</a:t>
            </a:r>
          </a:p>
        </p:txBody>
      </p:sp>
      <p:sp>
        <p:nvSpPr>
          <p:cNvPr id="28693" name="Text Box 25"/>
          <p:cNvSpPr txBox="1">
            <a:spLocks noChangeArrowheads="1"/>
          </p:cNvSpPr>
          <p:nvPr/>
        </p:nvSpPr>
        <p:spPr bwMode="auto">
          <a:xfrm>
            <a:off x="6629400" y="55768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0</a:t>
            </a:r>
          </a:p>
        </p:txBody>
      </p:sp>
      <p:sp>
        <p:nvSpPr>
          <p:cNvPr id="28694" name="Rectangle 26"/>
          <p:cNvSpPr>
            <a:spLocks noChangeArrowheads="1"/>
          </p:cNvSpPr>
          <p:nvPr/>
        </p:nvSpPr>
        <p:spPr bwMode="auto">
          <a:xfrm>
            <a:off x="609600" y="5516563"/>
            <a:ext cx="1143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i </a:t>
            </a:r>
            <a:r>
              <a:rPr lang="en-US"/>
              <a:t>= v</a:t>
            </a:r>
            <a:r>
              <a:rPr lang="en-US" baseline="-25000"/>
              <a:t>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6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4"/>
          <p:cNvSpPr>
            <a:spLocks noChangeShapeType="1"/>
          </p:cNvSpPr>
          <p:nvPr/>
        </p:nvSpPr>
        <p:spPr bwMode="auto">
          <a:xfrm>
            <a:off x="533400" y="20574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699" name="Line 5"/>
          <p:cNvSpPr>
            <a:spLocks noChangeShapeType="1"/>
          </p:cNvSpPr>
          <p:nvPr/>
        </p:nvSpPr>
        <p:spPr bwMode="auto">
          <a:xfrm>
            <a:off x="1905000" y="7620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>
            <a:off x="3505200" y="7620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1" name="Line 7"/>
          <p:cNvSpPr>
            <a:spLocks noChangeShapeType="1"/>
          </p:cNvSpPr>
          <p:nvPr/>
        </p:nvSpPr>
        <p:spPr bwMode="auto">
          <a:xfrm>
            <a:off x="533400" y="2971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2" name="Line 8"/>
          <p:cNvSpPr>
            <a:spLocks noChangeShapeType="1"/>
          </p:cNvSpPr>
          <p:nvPr/>
        </p:nvSpPr>
        <p:spPr bwMode="auto">
          <a:xfrm>
            <a:off x="533400" y="38862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3" name="Rectangle 9"/>
          <p:cNvSpPr>
            <a:spLocks noChangeArrowheads="1"/>
          </p:cNvSpPr>
          <p:nvPr/>
        </p:nvSpPr>
        <p:spPr bwMode="auto">
          <a:xfrm>
            <a:off x="609600" y="3114675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i </a:t>
            </a:r>
            <a:r>
              <a:rPr lang="en-US"/>
              <a:t>&gt; v</a:t>
            </a:r>
            <a:r>
              <a:rPr lang="en-US" baseline="-25000"/>
              <a:t>i</a:t>
            </a:r>
          </a:p>
        </p:txBody>
      </p:sp>
      <p:sp>
        <p:nvSpPr>
          <p:cNvPr id="29704" name="Line 11"/>
          <p:cNvSpPr>
            <a:spLocks noChangeShapeType="1"/>
          </p:cNvSpPr>
          <p:nvPr/>
        </p:nvSpPr>
        <p:spPr bwMode="auto">
          <a:xfrm>
            <a:off x="6019800" y="7620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5" name="Text Box 12"/>
          <p:cNvSpPr txBox="1">
            <a:spLocks noChangeArrowheads="1"/>
          </p:cNvSpPr>
          <p:nvPr/>
        </p:nvSpPr>
        <p:spPr bwMode="auto">
          <a:xfrm>
            <a:off x="1685925" y="646113"/>
            <a:ext cx="2200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29706" name="Text Box 13"/>
          <p:cNvSpPr txBox="1">
            <a:spLocks noChangeArrowheads="1"/>
          </p:cNvSpPr>
          <p:nvPr/>
        </p:nvSpPr>
        <p:spPr bwMode="auto">
          <a:xfrm>
            <a:off x="1676400" y="9144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9707" name="Text Box 14"/>
          <p:cNvSpPr txBox="1">
            <a:spLocks noChangeArrowheads="1"/>
          </p:cNvSpPr>
          <p:nvPr/>
        </p:nvSpPr>
        <p:spPr bwMode="auto">
          <a:xfrm>
            <a:off x="1447800" y="14224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 dirty="0"/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u="sng" dirty="0" smtClean="0"/>
              <a:t>&lt;</a:t>
            </a:r>
            <a:r>
              <a:rPr lang="en-US" sz="2800" dirty="0" smtClean="0"/>
              <a:t> v</a:t>
            </a:r>
            <a:r>
              <a:rPr lang="en-US" sz="2800" baseline="-25000" dirty="0" smtClean="0"/>
              <a:t>i</a:t>
            </a:r>
            <a:endParaRPr lang="en-US" sz="2800" dirty="0"/>
          </a:p>
        </p:txBody>
      </p:sp>
      <p:sp>
        <p:nvSpPr>
          <p:cNvPr id="29708" name="Text Box 15"/>
          <p:cNvSpPr txBox="1">
            <a:spLocks noChangeArrowheads="1"/>
          </p:cNvSpPr>
          <p:nvPr/>
        </p:nvSpPr>
        <p:spPr bwMode="auto">
          <a:xfrm>
            <a:off x="3505200" y="685800"/>
            <a:ext cx="25908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&lt;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dirty="0"/>
              <a:t>&lt; </a:t>
            </a:r>
            <a:r>
              <a:rPr lang="en-US" dirty="0"/>
              <a:t>b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sz="2800" dirty="0"/>
              <a:t>or 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/>
              <a:t>=</a:t>
            </a:r>
            <a:r>
              <a:rPr lang="en-US" sz="2800" dirty="0"/>
              <a:t>b</a:t>
            </a:r>
            <a:r>
              <a:rPr lang="en-US" sz="2800" baseline="-25000" dirty="0"/>
              <a:t>i</a:t>
            </a:r>
            <a:r>
              <a:rPr lang="en-US" sz="2800" dirty="0"/>
              <a:t> &amp; </a:t>
            </a:r>
            <a:r>
              <a:rPr lang="en-US" sz="2800" dirty="0" err="1"/>
              <a:t>i</a:t>
            </a:r>
            <a:r>
              <a:rPr lang="en-US" sz="2800" dirty="0"/>
              <a:t> wins </a:t>
            </a:r>
          </a:p>
        </p:txBody>
      </p:sp>
      <p:sp>
        <p:nvSpPr>
          <p:cNvPr id="29709" name="Text Box 17"/>
          <p:cNvSpPr txBox="1">
            <a:spLocks noChangeArrowheads="1"/>
          </p:cNvSpPr>
          <p:nvPr/>
        </p:nvSpPr>
        <p:spPr bwMode="auto">
          <a:xfrm>
            <a:off x="1371600" y="22098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9710" name="Text Box 18"/>
          <p:cNvSpPr txBox="1">
            <a:spLocks noChangeArrowheads="1"/>
          </p:cNvSpPr>
          <p:nvPr/>
        </p:nvSpPr>
        <p:spPr bwMode="auto">
          <a:xfrm>
            <a:off x="1371600" y="31384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9711" name="Text Box 19"/>
          <p:cNvSpPr txBox="1">
            <a:spLocks noChangeArrowheads="1"/>
          </p:cNvSpPr>
          <p:nvPr/>
        </p:nvSpPr>
        <p:spPr bwMode="auto">
          <a:xfrm>
            <a:off x="3429000" y="31384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–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dirty="0"/>
              <a:t>(&lt; 0)</a:t>
            </a:r>
          </a:p>
        </p:txBody>
      </p:sp>
      <p:sp>
        <p:nvSpPr>
          <p:cNvPr id="29712" name="Text Box 20"/>
          <p:cNvSpPr txBox="1">
            <a:spLocks noChangeArrowheads="1"/>
          </p:cNvSpPr>
          <p:nvPr/>
        </p:nvSpPr>
        <p:spPr bwMode="auto">
          <a:xfrm>
            <a:off x="3276600" y="22098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0</a:t>
            </a:r>
          </a:p>
        </p:txBody>
      </p:sp>
      <p:sp>
        <p:nvSpPr>
          <p:cNvPr id="29713" name="Text Box 21"/>
          <p:cNvSpPr txBox="1">
            <a:spLocks noChangeArrowheads="1"/>
          </p:cNvSpPr>
          <p:nvPr/>
        </p:nvSpPr>
        <p:spPr bwMode="auto">
          <a:xfrm>
            <a:off x="5867400" y="22098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0</a:t>
            </a:r>
          </a:p>
        </p:txBody>
      </p:sp>
      <p:sp>
        <p:nvSpPr>
          <p:cNvPr id="29714" name="Text Box 22"/>
          <p:cNvSpPr txBox="1">
            <a:spLocks noChangeArrowheads="1"/>
          </p:cNvSpPr>
          <p:nvPr/>
        </p:nvSpPr>
        <p:spPr bwMode="auto">
          <a:xfrm>
            <a:off x="5867400" y="31384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0</a:t>
            </a:r>
          </a:p>
        </p:txBody>
      </p:sp>
      <p:sp>
        <p:nvSpPr>
          <p:cNvPr id="29715" name="Text Box 23"/>
          <p:cNvSpPr txBox="1">
            <a:spLocks noChangeArrowheads="1"/>
          </p:cNvSpPr>
          <p:nvPr/>
        </p:nvSpPr>
        <p:spPr bwMode="auto">
          <a:xfrm>
            <a:off x="6096000" y="646113"/>
            <a:ext cx="2590800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dirty="0"/>
              <a:t>&gt; </a:t>
            </a:r>
            <a:r>
              <a:rPr lang="en-US" dirty="0"/>
              <a:t>b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sz="2800" dirty="0"/>
              <a:t>or 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/>
              <a:t>=</a:t>
            </a:r>
            <a:r>
              <a:rPr lang="en-US" sz="2800" dirty="0"/>
              <a:t>b</a:t>
            </a:r>
            <a:r>
              <a:rPr lang="en-US" sz="2800" baseline="-25000" dirty="0"/>
              <a:t>i</a:t>
            </a:r>
            <a:r>
              <a:rPr lang="en-US" sz="2800" dirty="0"/>
              <a:t> &amp; </a:t>
            </a:r>
            <a:r>
              <a:rPr lang="en-US" sz="2800" dirty="0" err="1"/>
              <a:t>i</a:t>
            </a:r>
            <a:r>
              <a:rPr lang="en-US" sz="2800" dirty="0"/>
              <a:t> loses</a:t>
            </a:r>
          </a:p>
        </p:txBody>
      </p:sp>
      <p:sp>
        <p:nvSpPr>
          <p:cNvPr id="29716" name="Text Box 24"/>
          <p:cNvSpPr txBox="1">
            <a:spLocks noChangeArrowheads="1"/>
          </p:cNvSpPr>
          <p:nvPr/>
        </p:nvSpPr>
        <p:spPr bwMode="auto">
          <a:xfrm>
            <a:off x="533400" y="4465638"/>
            <a:ext cx="8305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/>
              <a:t>In sum, bidding b</a:t>
            </a:r>
            <a:r>
              <a:rPr lang="en-US" sz="2800" baseline="-25000" dirty="0"/>
              <a:t>i </a:t>
            </a:r>
            <a:r>
              <a:rPr lang="en-US" sz="2800" dirty="0"/>
              <a:t>= v</a:t>
            </a:r>
            <a:r>
              <a:rPr lang="en-US" sz="2800" baseline="-25000" dirty="0"/>
              <a:t>i</a:t>
            </a:r>
            <a:r>
              <a:rPr lang="en-US" sz="2800" dirty="0"/>
              <a:t> yields at least as high a payoff as bidding  b</a:t>
            </a:r>
            <a:r>
              <a:rPr lang="en-US" sz="2800" baseline="-25000" dirty="0"/>
              <a:t>i </a:t>
            </a:r>
            <a:r>
              <a:rPr lang="en-US" sz="2800" dirty="0"/>
              <a:t>&gt; v</a:t>
            </a:r>
            <a:r>
              <a:rPr lang="en-US" sz="2800" baseline="-25000" dirty="0"/>
              <a:t>i</a:t>
            </a:r>
            <a:r>
              <a:rPr lang="en-US" sz="2800" dirty="0"/>
              <a:t>  or b</a:t>
            </a:r>
            <a:r>
              <a:rPr lang="en-US" sz="2800" baseline="-25000" dirty="0"/>
              <a:t>i </a:t>
            </a:r>
            <a:r>
              <a:rPr lang="en-US" sz="2800" dirty="0"/>
              <a:t>&lt; v</a:t>
            </a:r>
            <a:r>
              <a:rPr lang="en-US" sz="2800" baseline="-25000" dirty="0"/>
              <a:t>i</a:t>
            </a:r>
            <a:r>
              <a:rPr lang="en-US" sz="2800" dirty="0"/>
              <a:t> for any opponents’ bids.</a:t>
            </a:r>
          </a:p>
        </p:txBody>
      </p:sp>
      <p:sp>
        <p:nvSpPr>
          <p:cNvPr id="29717" name="Rectangle 26"/>
          <p:cNvSpPr>
            <a:spLocks noChangeArrowheads="1"/>
          </p:cNvSpPr>
          <p:nvPr/>
        </p:nvSpPr>
        <p:spPr bwMode="auto">
          <a:xfrm>
            <a:off x="609600" y="2170113"/>
            <a:ext cx="1143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i </a:t>
            </a:r>
            <a:r>
              <a:rPr lang="en-US"/>
              <a:t>= v</a:t>
            </a:r>
            <a:r>
              <a:rPr lang="en-US" baseline="-25000"/>
              <a:t>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5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First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 Price Auctions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with Private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Values</a:t>
            </a:r>
            <a:endParaRPr kumimoji="0" lang="en-US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874837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Players: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n bidders.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US" sz="2800" kern="0" dirty="0" smtClean="0"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Types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: each bidder i’s type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is her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valuation v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Strategies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: bidder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i’s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maximal bid is 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Payoffs: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, … ,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lang="en-GB" sz="2800" kern="0" dirty="0" smtClean="0">
                <a:latin typeface="+mn-lt"/>
                <a:cs typeface="+mn-cs"/>
              </a:rPr>
              <a:t>,</a:t>
            </a:r>
            <a:r>
              <a:rPr lang="en-US" sz="2800" kern="0" dirty="0" smtClean="0"/>
              <a:t> v)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=</a:t>
            </a:r>
            <a:r>
              <a:rPr lang="en-US" sz="2800" kern="0" dirty="0" smtClean="0">
                <a:latin typeface="+mn-lt"/>
                <a:cs typeface="+mn-cs"/>
              </a:rPr>
              <a:t>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lang="en-US" sz="2800" kern="0" dirty="0"/>
              <a:t>b</a:t>
            </a:r>
            <a:r>
              <a:rPr lang="en-US" sz="2800" kern="0" baseline="-25000" dirty="0"/>
              <a:t>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 	if </a:t>
            </a:r>
            <a:r>
              <a:rPr lang="en-US" sz="2800" kern="0" dirty="0">
                <a:latin typeface="+mn-lt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&gt;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</a:t>
            </a:r>
            <a:endParaRPr kumimoji="0" lang="en-US" sz="2800" b="0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0 </a:t>
            </a:r>
            <a:r>
              <a:rPr lang="en-US" sz="2800" kern="0" dirty="0" smtClean="0">
                <a:latin typeface="+mn-lt"/>
                <a:cs typeface="+mn-cs"/>
              </a:rPr>
              <a:t>		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if 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&lt;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sz="2800" kern="0" dirty="0" smtClean="0"/>
              <a:t>    where</a:t>
            </a:r>
            <a:r>
              <a:rPr lang="en-US" sz="2800" kern="0" dirty="0" smtClean="0"/>
              <a:t>, </a:t>
            </a:r>
            <a:r>
              <a:rPr lang="en-US" sz="2800" u="sng" kern="0" dirty="0" smtClean="0"/>
              <a:t>b</a:t>
            </a:r>
            <a:r>
              <a:rPr lang="en-US" sz="2800" kern="0" baseline="-25000" dirty="0" smtClean="0"/>
              <a:t>i</a:t>
            </a:r>
            <a:r>
              <a:rPr lang="en-US" sz="2800" kern="0" dirty="0" smtClean="0"/>
              <a:t> = max {</a:t>
            </a:r>
            <a:r>
              <a:rPr lang="en-US" sz="2800" kern="0" dirty="0" err="1" smtClean="0"/>
              <a:t>b</a:t>
            </a:r>
            <a:r>
              <a:rPr lang="en-US" sz="2800" kern="0" baseline="-25000" dirty="0" err="1" smtClean="0"/>
              <a:t>j</a:t>
            </a:r>
            <a:r>
              <a:rPr lang="en-US" sz="2800" kern="0" baseline="-25000" dirty="0" smtClean="0"/>
              <a:t> </a:t>
            </a:r>
            <a:r>
              <a:rPr lang="en-US" sz="2800" kern="0" dirty="0" smtClean="0"/>
              <a:t>: j different from </a:t>
            </a:r>
            <a:r>
              <a:rPr lang="en-US" sz="2800" kern="0" dirty="0" err="1" smtClean="0"/>
              <a:t>i</a:t>
            </a:r>
            <a:r>
              <a:rPr lang="en-US" sz="2800" kern="0" dirty="0" smtClean="0"/>
              <a:t>}.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9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Nash Equilibrium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effectLst/>
              </a:rPr>
              <a:t>Say that each v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is independently drawn from a strictly increasing and differentiable cumulative distribution function F, with F(v</a:t>
            </a:r>
            <a:r>
              <a:rPr lang="en-GB" sz="2800" baseline="-25000" dirty="0" smtClean="0">
                <a:effectLst/>
              </a:rPr>
              <a:t>-</a:t>
            </a:r>
            <a:r>
              <a:rPr lang="en-GB" sz="2800" dirty="0" smtClean="0">
                <a:effectLst/>
              </a:rPr>
              <a:t>) = 0 and F(v</a:t>
            </a:r>
            <a:r>
              <a:rPr lang="en-GB" sz="2800" baseline="30000" dirty="0" smtClean="0">
                <a:effectLst/>
              </a:rPr>
              <a:t>+</a:t>
            </a:r>
            <a:r>
              <a:rPr lang="en-GB" sz="2800" dirty="0" smtClean="0">
                <a:effectLst/>
              </a:rPr>
              <a:t>) = 1.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Focus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equilibria with strategies that are </a:t>
            </a:r>
            <a:r>
              <a:rPr lang="en-GB" sz="2800" dirty="0" smtClean="0">
                <a:effectLst/>
              </a:rPr>
              <a:t>differentiable, increasing </a:t>
            </a:r>
            <a:r>
              <a:rPr lang="en-GB" sz="2800" dirty="0" smtClean="0">
                <a:effectLst/>
              </a:rPr>
              <a:t>in the type, and symmetric across players.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</a:t>
            </a: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To find the equilibrium, first find </a:t>
            </a:r>
            <a:r>
              <a:rPr lang="en-GB" sz="2800" dirty="0">
                <a:effectLst/>
              </a:rPr>
              <a:t>conditions satisfied by the players’ best response </a:t>
            </a:r>
            <a:r>
              <a:rPr lang="en-GB" sz="2800" dirty="0" smtClean="0">
                <a:effectLst/>
              </a:rPr>
              <a:t>functions, and then impose that strategies are best response to each other.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9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Juries</a:t>
            </a:r>
            <a:endParaRPr lang="en-US" b="0" dirty="0">
              <a:effectLst/>
            </a:endParaRP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In a trial, jurors are presented with evidence on the guilt or innocence of a defendant.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They </a:t>
            </a:r>
            <a:r>
              <a:rPr lang="en-US" sz="2800" dirty="0">
                <a:effectLst/>
              </a:rPr>
              <a:t>may interpret the evidence differently.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Each juror votes either to convict or acquit the defendant.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A unanimous verdict is required for conviction: the defendant is convicted if and only if every juror votes to convict her.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533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>
                <a:effectLst/>
              </a:rPr>
              <a:t>D</a:t>
            </a:r>
            <a:r>
              <a:rPr lang="en-GB" sz="2800" dirty="0" smtClean="0">
                <a:effectLst/>
              </a:rPr>
              <a:t>enote the bid of type v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of player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by 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(v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). 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The expected payoff of a player of type v who bids bid b when every other player’s strategy is </a:t>
            </a:r>
            <a:r>
              <a:rPr lang="en-GB" sz="2800" dirty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 is </a:t>
            </a:r>
          </a:p>
          <a:p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(v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b)</a:t>
            </a:r>
            <a:r>
              <a:rPr lang="en-GB" sz="2800" dirty="0" err="1" smtClean="0">
                <a:effectLst/>
              </a:rPr>
              <a:t>Pr</a:t>
            </a:r>
            <a:r>
              <a:rPr lang="en-GB" sz="2800" dirty="0" smtClean="0">
                <a:effectLst/>
              </a:rPr>
              <a:t>{All other bids </a:t>
            </a:r>
            <a:r>
              <a:rPr lang="en-GB" sz="2800" dirty="0">
                <a:effectLst/>
              </a:rPr>
              <a:t>&lt;</a:t>
            </a:r>
            <a:r>
              <a:rPr lang="en-GB" sz="2800" dirty="0" smtClean="0">
                <a:effectLst/>
              </a:rPr>
              <a:t> b} = (v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b)F(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baseline="30000" dirty="0" smtClean="0">
                <a:effectLst/>
              </a:rPr>
              <a:t>-1</a:t>
            </a:r>
            <a:r>
              <a:rPr lang="en-GB" sz="2800" dirty="0" smtClean="0">
                <a:effectLst/>
              </a:rPr>
              <a:t>(b))</a:t>
            </a:r>
            <a:r>
              <a:rPr lang="en-GB" sz="2800" baseline="30000" dirty="0" smtClean="0">
                <a:effectLst/>
              </a:rPr>
              <a:t>n-1</a:t>
            </a:r>
            <a:r>
              <a:rPr lang="en-GB" sz="2800" dirty="0" smtClean="0">
                <a:effectLst/>
              </a:rPr>
              <a:t>.</a:t>
            </a:r>
          </a:p>
          <a:p>
            <a:pPr marL="0" indent="0">
              <a:buNone/>
            </a:pPr>
            <a:endParaRPr lang="x-none" sz="2800" smtClean="0">
              <a:effectLst/>
            </a:endParaRPr>
          </a:p>
          <a:p>
            <a:r>
              <a:rPr lang="en-GB" sz="2800" dirty="0" smtClean="0">
                <a:effectLst/>
              </a:rPr>
              <a:t>To find the best response when every other player’s strategy is </a:t>
            </a:r>
            <a:r>
              <a:rPr lang="en-GB" sz="2800" dirty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, we take the first-order conditions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-F(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baseline="30000" dirty="0" smtClean="0">
                <a:effectLst/>
              </a:rPr>
              <a:t>-1</a:t>
            </a:r>
            <a:r>
              <a:rPr lang="en-GB" sz="2800" dirty="0" smtClean="0">
                <a:effectLst/>
              </a:rPr>
              <a:t>(b</a:t>
            </a:r>
            <a:r>
              <a:rPr lang="en-GB" sz="2800" dirty="0">
                <a:effectLst/>
              </a:rPr>
              <a:t>))</a:t>
            </a:r>
            <a:r>
              <a:rPr lang="en-GB" sz="2800" baseline="30000" dirty="0" smtClean="0">
                <a:effectLst/>
              </a:rPr>
              <a:t>n-1</a:t>
            </a:r>
            <a:r>
              <a:rPr lang="en-GB" sz="2800" dirty="0" smtClean="0">
                <a:effectLst/>
              </a:rPr>
              <a:t> +(v-b)(n</a:t>
            </a:r>
            <a:r>
              <a:rPr lang="x-none" sz="2800" smtClean="0">
                <a:effectLst/>
              </a:rPr>
              <a:t>-1)</a:t>
            </a:r>
            <a:r>
              <a:rPr lang="en-GB" sz="2800" dirty="0">
                <a:effectLst/>
              </a:rPr>
              <a:t> F(</a:t>
            </a:r>
            <a:r>
              <a:rPr lang="en-GB" sz="2800" dirty="0">
                <a:effectLst/>
                <a:latin typeface="Symbol" pitchFamily="18" charset="2"/>
              </a:rPr>
              <a:t>b</a:t>
            </a:r>
            <a:r>
              <a:rPr lang="en-GB" sz="2800" baseline="30000" dirty="0">
                <a:effectLst/>
              </a:rPr>
              <a:t>-1</a:t>
            </a:r>
            <a:r>
              <a:rPr lang="en-GB" sz="2800" dirty="0">
                <a:effectLst/>
              </a:rPr>
              <a:t>(b))</a:t>
            </a:r>
            <a:r>
              <a:rPr lang="en-GB" sz="2800" baseline="30000" dirty="0" smtClean="0">
                <a:effectLst/>
              </a:rPr>
              <a:t>n-2</a:t>
            </a:r>
            <a:r>
              <a:rPr lang="en-GB" sz="2800" dirty="0" smtClean="0">
                <a:effectLst/>
              </a:rPr>
              <a:t> F</a:t>
            </a:r>
            <a:r>
              <a:rPr lang="en-GB" sz="2800" b="1" dirty="0" smtClean="0">
                <a:effectLst/>
              </a:rPr>
              <a:t>’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>
                <a:effectLst/>
                <a:latin typeface="Symbol" pitchFamily="18" charset="2"/>
              </a:rPr>
              <a:t>b</a:t>
            </a:r>
            <a:r>
              <a:rPr lang="en-GB" sz="2800" baseline="30000" dirty="0">
                <a:effectLst/>
              </a:rPr>
              <a:t>-1</a:t>
            </a:r>
            <a:r>
              <a:rPr lang="en-GB" sz="2800" dirty="0">
                <a:effectLst/>
              </a:rPr>
              <a:t>(b</a:t>
            </a:r>
            <a:r>
              <a:rPr lang="en-GB" sz="2800" dirty="0" smtClean="0">
                <a:effectLst/>
              </a:rPr>
              <a:t>))/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b="1" dirty="0" smtClean="0">
                <a:effectLst/>
              </a:rPr>
              <a:t>’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>
                <a:effectLst/>
                <a:latin typeface="Symbol" pitchFamily="18" charset="2"/>
              </a:rPr>
              <a:t>b</a:t>
            </a:r>
            <a:r>
              <a:rPr lang="en-GB" sz="2800" baseline="30000" dirty="0">
                <a:effectLst/>
              </a:rPr>
              <a:t>-1</a:t>
            </a:r>
            <a:r>
              <a:rPr lang="en-GB" sz="2800" dirty="0">
                <a:effectLst/>
              </a:rPr>
              <a:t>(b</a:t>
            </a:r>
            <a:r>
              <a:rPr lang="en-GB" sz="2800" dirty="0" smtClean="0">
                <a:effectLst/>
              </a:rPr>
              <a:t>))=0</a:t>
            </a:r>
            <a:endParaRPr lang="en-GB" dirty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8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533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>
                <a:effectLst/>
              </a:rPr>
              <a:t>F</a:t>
            </a:r>
            <a:r>
              <a:rPr lang="en-GB" sz="2800" dirty="0" smtClean="0">
                <a:effectLst/>
              </a:rPr>
              <a:t>or (</a:t>
            </a:r>
            <a:r>
              <a:rPr lang="en-GB" sz="2800" dirty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,... , </a:t>
            </a:r>
            <a:r>
              <a:rPr lang="en-GB" sz="2800" dirty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) to be a Nash equilibrium, the bid 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(v</a:t>
            </a:r>
            <a:r>
              <a:rPr lang="en-GB" sz="2800" dirty="0" smtClean="0">
                <a:effectLst/>
              </a:rPr>
              <a:t>) must be the best response </a:t>
            </a:r>
            <a:r>
              <a:rPr lang="en-GB" sz="2800" dirty="0">
                <a:effectLst/>
              </a:rPr>
              <a:t>for every type of </a:t>
            </a:r>
            <a:r>
              <a:rPr lang="en-GB" sz="2800" dirty="0" smtClean="0">
                <a:effectLst/>
              </a:rPr>
              <a:t>v, when every other player adopts the strategy </a:t>
            </a:r>
            <a:r>
              <a:rPr lang="en-GB" sz="2800" dirty="0" smtClean="0">
                <a:effectLst/>
                <a:latin typeface="Symbol" pitchFamily="18" charset="2"/>
              </a:rPr>
              <a:t>b.</a:t>
            </a:r>
            <a:endParaRPr lang="en-GB" sz="2800" dirty="0" smtClean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I.e., the bid b = 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(v) must satisfy the previous first order conditions.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Hence, the equilibrium condition is, for all v: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	-F(v)</a:t>
            </a:r>
            <a:r>
              <a:rPr lang="en-GB" sz="2800" baseline="30000" dirty="0" smtClean="0">
                <a:effectLst/>
              </a:rPr>
              <a:t>n-1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+(</a:t>
            </a:r>
            <a:r>
              <a:rPr lang="en-GB" sz="2800" dirty="0" smtClean="0">
                <a:effectLst/>
              </a:rPr>
              <a:t>v-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(v</a:t>
            </a:r>
            <a:r>
              <a:rPr lang="en-GB" sz="2800" dirty="0">
                <a:effectLst/>
              </a:rPr>
              <a:t>)</a:t>
            </a:r>
            <a:r>
              <a:rPr lang="en-GB" sz="2800" dirty="0" smtClean="0">
                <a:effectLst/>
              </a:rPr>
              <a:t>)(</a:t>
            </a:r>
            <a:r>
              <a:rPr lang="en-GB" sz="2800" dirty="0">
                <a:effectLst/>
              </a:rPr>
              <a:t>n</a:t>
            </a:r>
            <a:r>
              <a:rPr lang="x-none" sz="2800" smtClean="0">
                <a:effectLst/>
              </a:rPr>
              <a:t>-1)</a:t>
            </a:r>
            <a:r>
              <a:rPr lang="en-GB" sz="2800" dirty="0" smtClean="0">
                <a:effectLst/>
              </a:rPr>
              <a:t>F(v)</a:t>
            </a:r>
            <a:r>
              <a:rPr lang="en-GB" sz="2800" baseline="30000" dirty="0" smtClean="0">
                <a:effectLst/>
              </a:rPr>
              <a:t>n-2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F</a:t>
            </a:r>
            <a:r>
              <a:rPr lang="en-GB" sz="2800" b="1" dirty="0" smtClean="0">
                <a:effectLst/>
              </a:rPr>
              <a:t>’</a:t>
            </a:r>
            <a:r>
              <a:rPr lang="en-GB" sz="2800" dirty="0" smtClean="0">
                <a:effectLst/>
              </a:rPr>
              <a:t>(v)/</a:t>
            </a:r>
            <a:r>
              <a:rPr lang="en-GB" sz="2800" dirty="0">
                <a:effectLst/>
                <a:latin typeface="Symbol" pitchFamily="18" charset="2"/>
              </a:rPr>
              <a:t>b</a:t>
            </a:r>
            <a:r>
              <a:rPr lang="en-GB" sz="2800" b="1" dirty="0" smtClean="0">
                <a:effectLst/>
              </a:rPr>
              <a:t>’</a:t>
            </a:r>
            <a:r>
              <a:rPr lang="en-GB" sz="2800" dirty="0" smtClean="0">
                <a:effectLst/>
              </a:rPr>
              <a:t>(v)=0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o</a:t>
            </a:r>
            <a:r>
              <a:rPr lang="en-GB" sz="2800" dirty="0" smtClean="0">
                <a:effectLst/>
              </a:rPr>
              <a:t>r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F(v)</a:t>
            </a:r>
            <a:r>
              <a:rPr lang="en-GB" sz="2800" baseline="30000" dirty="0" smtClean="0">
                <a:effectLst/>
              </a:rPr>
              <a:t>n-1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b="1" dirty="0">
                <a:effectLst/>
              </a:rPr>
              <a:t>’</a:t>
            </a:r>
            <a:r>
              <a:rPr lang="en-GB" sz="2800" dirty="0">
                <a:effectLst/>
              </a:rPr>
              <a:t>(v</a:t>
            </a:r>
            <a:r>
              <a:rPr lang="en-GB" sz="2800" dirty="0" smtClean="0">
                <a:effectLst/>
              </a:rPr>
              <a:t>)+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(v)(</a:t>
            </a:r>
            <a:r>
              <a:rPr lang="en-GB" sz="2800" dirty="0">
                <a:effectLst/>
              </a:rPr>
              <a:t>n</a:t>
            </a:r>
            <a:r>
              <a:rPr lang="x-none" sz="2800">
                <a:effectLst/>
              </a:rPr>
              <a:t>-1)</a:t>
            </a:r>
            <a:r>
              <a:rPr lang="en-GB" sz="2800" dirty="0">
                <a:effectLst/>
              </a:rPr>
              <a:t>F(v)</a:t>
            </a:r>
            <a:r>
              <a:rPr lang="en-GB" sz="2800" baseline="30000" dirty="0">
                <a:effectLst/>
              </a:rPr>
              <a:t>n-2</a:t>
            </a:r>
            <a:r>
              <a:rPr lang="en-GB" sz="2800" dirty="0">
                <a:effectLst/>
              </a:rPr>
              <a:t> F</a:t>
            </a:r>
            <a:r>
              <a:rPr lang="en-GB" sz="2800" b="1" dirty="0">
                <a:effectLst/>
              </a:rPr>
              <a:t>’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v)=v(n</a:t>
            </a:r>
            <a:r>
              <a:rPr lang="x-none" sz="2800">
                <a:effectLst/>
              </a:rPr>
              <a:t>-1)</a:t>
            </a:r>
            <a:r>
              <a:rPr lang="en-GB" sz="2800" dirty="0">
                <a:effectLst/>
              </a:rPr>
              <a:t>F(v)</a:t>
            </a:r>
            <a:r>
              <a:rPr lang="en-GB" sz="2800" baseline="30000" dirty="0">
                <a:effectLst/>
              </a:rPr>
              <a:t>n-2</a:t>
            </a:r>
            <a:r>
              <a:rPr lang="en-GB" sz="2800" dirty="0">
                <a:effectLst/>
              </a:rPr>
              <a:t> F</a:t>
            </a:r>
            <a:r>
              <a:rPr lang="en-GB" sz="2800" b="1" dirty="0">
                <a:effectLst/>
              </a:rPr>
              <a:t>’</a:t>
            </a:r>
            <a:r>
              <a:rPr lang="en-GB" sz="2800" dirty="0">
                <a:effectLst/>
              </a:rPr>
              <a:t>(</a:t>
            </a:r>
            <a:r>
              <a:rPr lang="en-GB" sz="2800" dirty="0" smtClean="0">
                <a:effectLst/>
              </a:rPr>
              <a:t>v).</a:t>
            </a:r>
            <a:endParaRPr lang="en-GB" dirty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668963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Integrating both sides of the differential equation,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                 v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F(v)</a:t>
            </a:r>
            <a:r>
              <a:rPr lang="en-GB" sz="2800" baseline="30000" dirty="0" smtClean="0">
                <a:effectLst/>
              </a:rPr>
              <a:t>n-1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dirty="0" smtClean="0">
                <a:effectLst/>
              </a:rPr>
              <a:t>(v)=   x(n</a:t>
            </a:r>
            <a:r>
              <a:rPr lang="x-none" sz="2800">
                <a:effectLst/>
              </a:rPr>
              <a:t>-1)</a:t>
            </a:r>
            <a:r>
              <a:rPr lang="en-GB" sz="2800" dirty="0" smtClean="0">
                <a:effectLst/>
              </a:rPr>
              <a:t>F(x)</a:t>
            </a:r>
            <a:r>
              <a:rPr lang="en-GB" sz="2800" baseline="30000" dirty="0" smtClean="0">
                <a:effectLst/>
              </a:rPr>
              <a:t>n-2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F</a:t>
            </a:r>
            <a:r>
              <a:rPr lang="en-GB" sz="2800" b="1" dirty="0" smtClean="0">
                <a:effectLst/>
              </a:rPr>
              <a:t>’</a:t>
            </a:r>
            <a:r>
              <a:rPr lang="en-GB" sz="2800" dirty="0" smtClean="0">
                <a:effectLst/>
              </a:rPr>
              <a:t>(x) dx.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                 v</a:t>
            </a:r>
            <a:r>
              <a:rPr lang="en-GB" sz="2800" baseline="-25000" dirty="0" smtClean="0">
                <a:effectLst/>
              </a:rPr>
              <a:t>-</a:t>
            </a:r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Integrating by parts the right hand </a:t>
            </a:r>
            <a:r>
              <a:rPr lang="en-GB" sz="2800" dirty="0">
                <a:effectLst/>
              </a:rPr>
              <a:t>side,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                   </a:t>
            </a:r>
            <a:r>
              <a:rPr lang="en-GB" sz="2800" dirty="0" smtClean="0">
                <a:effectLst/>
              </a:rPr>
              <a:t>   v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F(v)</a:t>
            </a:r>
            <a:r>
              <a:rPr lang="en-GB" sz="2800" baseline="30000" dirty="0">
                <a:effectLst/>
              </a:rPr>
              <a:t>n-1</a:t>
            </a:r>
            <a:r>
              <a:rPr lang="en-GB" sz="2800" dirty="0">
                <a:effectLst/>
                <a:latin typeface="Symbol" pitchFamily="18" charset="2"/>
              </a:rPr>
              <a:t>b</a:t>
            </a:r>
            <a:r>
              <a:rPr lang="en-GB" sz="2800" dirty="0">
                <a:effectLst/>
              </a:rPr>
              <a:t>(v</a:t>
            </a:r>
            <a:r>
              <a:rPr lang="en-GB" sz="2800" dirty="0" smtClean="0">
                <a:effectLst/>
              </a:rPr>
              <a:t>) = -   F(x)</a:t>
            </a:r>
            <a:r>
              <a:rPr lang="en-GB" sz="2800" baseline="30000" dirty="0" smtClean="0">
                <a:effectLst/>
              </a:rPr>
              <a:t>n-1</a:t>
            </a:r>
            <a:r>
              <a:rPr lang="en-GB" sz="2800" dirty="0" smtClean="0">
                <a:effectLst/>
              </a:rPr>
              <a:t> dx + </a:t>
            </a:r>
            <a:r>
              <a:rPr lang="en-GB" sz="2800" dirty="0" err="1" smtClean="0">
                <a:effectLst/>
              </a:rPr>
              <a:t>vF</a:t>
            </a:r>
            <a:r>
              <a:rPr lang="en-GB" sz="2800" dirty="0" smtClean="0">
                <a:effectLst/>
              </a:rPr>
              <a:t>(v)</a:t>
            </a:r>
            <a:r>
              <a:rPr lang="en-GB" sz="2800" baseline="30000" dirty="0" smtClean="0">
                <a:effectLst/>
              </a:rPr>
              <a:t>n-1</a:t>
            </a:r>
            <a:r>
              <a:rPr lang="en-GB" sz="2800" dirty="0" smtClean="0">
                <a:effectLst/>
              </a:rPr>
              <a:t>.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                     </a:t>
            </a:r>
            <a:r>
              <a:rPr lang="en-GB" sz="2800" dirty="0" smtClean="0">
                <a:effectLst/>
              </a:rPr>
              <a:t>  v</a:t>
            </a:r>
            <a:r>
              <a:rPr lang="en-GB" sz="2800" baseline="-25000" dirty="0" smtClean="0">
                <a:effectLst/>
              </a:rPr>
              <a:t>-</a:t>
            </a: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  <a:latin typeface="Garamond" panose="02020404030301010803" pitchFamily="18" charset="0"/>
              </a:rPr>
              <a:t>We verify that 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baseline="30000" dirty="0" smtClean="0">
                <a:effectLst/>
                <a:latin typeface="Symbol" pitchFamily="18" charset="2"/>
              </a:rPr>
              <a:t>*</a:t>
            </a:r>
            <a:r>
              <a:rPr lang="en-GB" sz="2800" dirty="0" smtClean="0">
                <a:effectLst/>
              </a:rPr>
              <a:t>(v) is </a:t>
            </a:r>
            <a:r>
              <a:rPr lang="en-GB" sz="2800" dirty="0" smtClean="0">
                <a:effectLst/>
              </a:rPr>
              <a:t>increasing</a:t>
            </a:r>
            <a:r>
              <a:rPr lang="en-GB" sz="2800" dirty="0">
                <a:effectLst/>
              </a:rPr>
              <a:t>: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baseline="30000" dirty="0" smtClean="0">
                <a:effectLst/>
                <a:latin typeface="Symbol" pitchFamily="18" charset="2"/>
              </a:rPr>
              <a:t>*</a:t>
            </a:r>
            <a:r>
              <a:rPr lang="en-GB" sz="2800" dirty="0" smtClean="0">
                <a:effectLst/>
              </a:rPr>
              <a:t>,…,</a:t>
            </a:r>
            <a:r>
              <a:rPr lang="en-GB" sz="2800" dirty="0" smtClean="0">
                <a:effectLst/>
                <a:latin typeface="Symbol" pitchFamily="18" charset="2"/>
              </a:rPr>
              <a:t> b</a:t>
            </a:r>
            <a:r>
              <a:rPr lang="en-GB" sz="2800" baseline="30000" dirty="0" smtClean="0">
                <a:effectLst/>
                <a:latin typeface="Symbol" pitchFamily="18" charset="2"/>
              </a:rPr>
              <a:t>*</a:t>
            </a:r>
            <a:r>
              <a:rPr lang="en-GB" sz="2800" dirty="0" smtClean="0">
                <a:effectLst/>
              </a:rPr>
              <a:t>) is </a:t>
            </a:r>
            <a:r>
              <a:rPr lang="en-GB" sz="2800" dirty="0" smtClean="0">
                <a:effectLst/>
              </a:rPr>
              <a:t>B.N.E.</a:t>
            </a:r>
            <a:r>
              <a:rPr lang="en-GB" sz="2800" dirty="0" smtClean="0">
                <a:effectLst/>
              </a:rPr>
              <a:t>,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             v</a:t>
            </a:r>
          </a:p>
          <a:p>
            <a:pPr marL="0" indent="0">
              <a:buNone/>
            </a:pPr>
            <a:r>
              <a:rPr lang="en-GB" sz="2800" dirty="0" smtClean="0">
                <a:effectLst/>
                <a:latin typeface="Symbol" pitchFamily="18" charset="2"/>
              </a:rPr>
              <a:t>b</a:t>
            </a:r>
            <a:r>
              <a:rPr lang="en-GB" sz="2800" baseline="30000" dirty="0" smtClean="0">
                <a:effectLst/>
                <a:latin typeface="Symbol" pitchFamily="18" charset="2"/>
              </a:rPr>
              <a:t>*</a:t>
            </a:r>
            <a:r>
              <a:rPr lang="en-GB" sz="2800" dirty="0" smtClean="0">
                <a:effectLst/>
              </a:rPr>
              <a:t>(v) = v-   </a:t>
            </a:r>
            <a:r>
              <a:rPr lang="en-GB" sz="2800" dirty="0">
                <a:effectLst/>
              </a:rPr>
              <a:t>F(x)</a:t>
            </a:r>
            <a:r>
              <a:rPr lang="en-GB" sz="2800" baseline="30000" dirty="0">
                <a:effectLst/>
              </a:rPr>
              <a:t>n-1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dx/F(v)</a:t>
            </a:r>
            <a:r>
              <a:rPr lang="en-GB" sz="2800" baseline="30000" dirty="0" smtClean="0">
                <a:effectLst/>
              </a:rPr>
              <a:t>n-1</a:t>
            </a:r>
            <a:r>
              <a:rPr lang="en-GB" sz="2800" dirty="0" smtClean="0">
                <a:effectLst/>
              </a:rPr>
              <a:t>.	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             v</a:t>
            </a:r>
            <a:r>
              <a:rPr lang="en-GB" sz="2800" baseline="-25000" dirty="0" smtClean="0">
                <a:effectLst/>
              </a:rPr>
              <a:t>-</a:t>
            </a:r>
            <a:endParaRPr lang="en-GB" sz="2800" dirty="0">
              <a:effectLst/>
            </a:endParaRPr>
          </a:p>
          <a:p>
            <a:endParaRPr lang="en-GB" sz="2800" dirty="0" smtClean="0"/>
          </a:p>
          <a:p>
            <a:pPr marL="0" indent="0">
              <a:buNone/>
            </a:pPr>
            <a:endParaRPr lang="en-GB" sz="2800" dirty="0" smtClean="0"/>
          </a:p>
          <a:p>
            <a:endParaRPr lang="en-GB" sz="2800" dirty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2" name="Freeform 1"/>
          <p:cNvSpPr/>
          <p:nvPr/>
        </p:nvSpPr>
        <p:spPr bwMode="auto">
          <a:xfrm>
            <a:off x="2257425" y="1219200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2476500" y="3276600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5" name="Freeform 4"/>
          <p:cNvSpPr/>
          <p:nvPr/>
        </p:nvSpPr>
        <p:spPr bwMode="auto">
          <a:xfrm>
            <a:off x="1943100" y="5334000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8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 smtClean="0">
                <a:effectLst/>
              </a:rPr>
              <a:t>Revenue Equivalence</a:t>
            </a:r>
            <a:endParaRPr lang="en-GB" dirty="0">
              <a:effectLst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Suppose that n </a:t>
            </a:r>
            <a:r>
              <a:rPr lang="en-GB" sz="2800" dirty="0">
                <a:effectLst/>
              </a:rPr>
              <a:t>risk neutral bidders </a:t>
            </a:r>
            <a:r>
              <a:rPr lang="en-GB" sz="2800" dirty="0" smtClean="0">
                <a:effectLst/>
              </a:rPr>
              <a:t>compete </a:t>
            </a:r>
            <a:r>
              <a:rPr lang="en-GB" sz="2800" dirty="0">
                <a:effectLst/>
              </a:rPr>
              <a:t>in a sealed-bid </a:t>
            </a:r>
            <a:r>
              <a:rPr lang="en-GB" sz="2800" dirty="0" smtClean="0">
                <a:effectLst/>
              </a:rPr>
              <a:t>auction</a:t>
            </a:r>
            <a:r>
              <a:rPr lang="en-GB" sz="2800" dirty="0" smtClean="0">
                <a:effectLst/>
              </a:rPr>
              <a:t>, in which the highest bidder wins the good.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(These auctions include </a:t>
            </a:r>
            <a:r>
              <a:rPr lang="en-GB" sz="2800" dirty="0">
                <a:effectLst/>
              </a:rPr>
              <a:t>first-price auctions, </a:t>
            </a:r>
            <a:r>
              <a:rPr lang="en-GB" sz="2800" dirty="0" smtClean="0">
                <a:effectLst/>
              </a:rPr>
              <a:t>second-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  price </a:t>
            </a:r>
            <a:r>
              <a:rPr lang="en-GB" sz="2800" dirty="0">
                <a:effectLst/>
              </a:rPr>
              <a:t>auctions, all-pay auctions, etc</a:t>
            </a:r>
            <a:r>
              <a:rPr lang="en-GB" sz="2800" dirty="0" smtClean="0">
                <a:effectLst/>
              </a:rPr>
              <a:t>.).</a:t>
            </a:r>
            <a:endParaRPr lang="en-GB" sz="2800" dirty="0" smtClean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Suppose that each bidder independently </a:t>
            </a:r>
            <a:r>
              <a:rPr lang="en-GB" sz="2800" dirty="0">
                <a:effectLst/>
              </a:rPr>
              <a:t>receives a signal from the same continuous and increasing cumulative distribution, </a:t>
            </a:r>
            <a:r>
              <a:rPr lang="en-GB" sz="2800" dirty="0" smtClean="0">
                <a:effectLst/>
              </a:rPr>
              <a:t>and </a:t>
            </a:r>
            <a:r>
              <a:rPr lang="en-GB" sz="2800" dirty="0">
                <a:effectLst/>
              </a:rPr>
              <a:t>has a valuation that depends continuously on all the bidders’ signals. </a:t>
            </a:r>
            <a:endParaRPr lang="en-GB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6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81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Consider </a:t>
            </a:r>
            <a:r>
              <a:rPr lang="en-GB" sz="2800" dirty="0">
                <a:effectLst/>
              </a:rPr>
              <a:t>any symmetric Nash equilibrium with </a:t>
            </a:r>
            <a:r>
              <a:rPr lang="en-GB" sz="2800" dirty="0" smtClean="0">
                <a:effectLst/>
              </a:rPr>
              <a:t>differentiable, increasing </a:t>
            </a:r>
            <a:r>
              <a:rPr lang="en-GB" sz="2800" dirty="0">
                <a:effectLst/>
              </a:rPr>
              <a:t>strategies, and such that the expected payoff of a bidder with the lowest possible valuation is zero. 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Given the opponent’s </a:t>
            </a:r>
            <a:r>
              <a:rPr lang="en-GB" sz="2800" dirty="0" smtClean="0">
                <a:effectLst/>
              </a:rPr>
              <a:t>equilibrium strategies, </a:t>
            </a:r>
            <a:r>
              <a:rPr lang="en-GB" sz="2800" dirty="0">
                <a:effectLst/>
              </a:rPr>
              <a:t>each player’s bid affects her winning probability p and expected </a:t>
            </a:r>
            <a:r>
              <a:rPr lang="en-GB" sz="2800" dirty="0" smtClean="0">
                <a:effectLst/>
              </a:rPr>
              <a:t>equilibrium payment </a:t>
            </a:r>
            <a:r>
              <a:rPr lang="en-GB" sz="2800" dirty="0">
                <a:effectLst/>
              </a:rPr>
              <a:t>e(p</a:t>
            </a:r>
            <a:r>
              <a:rPr lang="en-GB" sz="2800" dirty="0" smtClean="0">
                <a:effectLst/>
              </a:rPr>
              <a:t>). </a:t>
            </a:r>
            <a:endParaRPr lang="en-GB" sz="2800" dirty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So, we can think of each bidder’s equilibrium bid choice as </a:t>
            </a:r>
            <a:r>
              <a:rPr lang="en-GB" sz="2800" dirty="0" smtClean="0">
                <a:effectLst/>
              </a:rPr>
              <a:t>just choosing </a:t>
            </a:r>
            <a:r>
              <a:rPr lang="en-GB" sz="2800" dirty="0">
                <a:effectLst/>
              </a:rPr>
              <a:t>a value of p.</a:t>
            </a:r>
          </a:p>
        </p:txBody>
      </p:sp>
    </p:spTree>
    <p:extLst>
      <p:ext uri="{BB962C8B-B14F-4D97-AF65-F5344CB8AC3E}">
        <p14:creationId xmlns:p14="http://schemas.microsoft.com/office/powerpoint/2010/main" val="242762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8842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The problem </a:t>
            </a:r>
            <a:r>
              <a:rPr lang="en-GB" sz="2800" dirty="0">
                <a:effectLst/>
              </a:rPr>
              <a:t>of a bidder with valuation v </a:t>
            </a:r>
            <a:r>
              <a:rPr lang="en-GB" sz="2800" dirty="0" smtClean="0">
                <a:effectLst/>
              </a:rPr>
              <a:t>is: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		</a:t>
            </a:r>
            <a:r>
              <a:rPr lang="en-GB" sz="2800" dirty="0" err="1" smtClean="0">
                <a:effectLst/>
              </a:rPr>
              <a:t>max</a:t>
            </a:r>
            <a:r>
              <a:rPr lang="en-GB" sz="2800" baseline="-25000" dirty="0" err="1" smtClean="0">
                <a:effectLst/>
              </a:rPr>
              <a:t>p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err="1" smtClean="0">
                <a:effectLst/>
              </a:rPr>
              <a:t>pv</a:t>
            </a:r>
            <a:r>
              <a:rPr lang="en-GB" sz="2800" dirty="0" smtClean="0">
                <a:effectLst/>
              </a:rPr>
              <a:t>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e(p)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Let </a:t>
            </a:r>
            <a:r>
              <a:rPr lang="en-GB" sz="2800" dirty="0">
                <a:effectLst/>
              </a:rPr>
              <a:t>the </a:t>
            </a:r>
            <a:r>
              <a:rPr lang="en-GB" sz="2800" dirty="0" smtClean="0">
                <a:effectLst/>
              </a:rPr>
              <a:t>solution be p*(</a:t>
            </a:r>
            <a:r>
              <a:rPr lang="en-GB" sz="2800" dirty="0">
                <a:effectLst/>
              </a:rPr>
              <a:t>v</a:t>
            </a:r>
            <a:r>
              <a:rPr lang="en-GB" sz="2800" dirty="0" smtClean="0">
                <a:effectLst/>
              </a:rPr>
              <a:t>), the first-order condition gives 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		v = e</a:t>
            </a:r>
            <a:r>
              <a:rPr lang="en-GB" sz="2800" b="1" dirty="0" smtClean="0">
                <a:effectLst/>
              </a:rPr>
              <a:t>’</a:t>
            </a:r>
            <a:r>
              <a:rPr lang="en-GB" sz="2800" dirty="0" smtClean="0">
                <a:effectLst/>
              </a:rPr>
              <a:t>(p*(</a:t>
            </a:r>
            <a:r>
              <a:rPr lang="en-GB" sz="2800" dirty="0">
                <a:effectLst/>
              </a:rPr>
              <a:t>v)) for all v</a:t>
            </a:r>
            <a:r>
              <a:rPr lang="en-GB" sz="2800" dirty="0" smtClean="0">
                <a:effectLst/>
              </a:rPr>
              <a:t>.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Integrating both sides of this </a:t>
            </a:r>
            <a:r>
              <a:rPr lang="en-GB" sz="2800" dirty="0" smtClean="0">
                <a:effectLst/>
              </a:rPr>
              <a:t>equation, </a:t>
            </a:r>
            <a:r>
              <a:rPr lang="en-GB" sz="2800" dirty="0">
                <a:effectLst/>
              </a:rPr>
              <a:t>we </a:t>
            </a:r>
            <a:r>
              <a:rPr lang="en-GB" sz="2800" dirty="0" smtClean="0">
                <a:effectLst/>
              </a:rPr>
              <a:t>have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				    v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		e(p*(</a:t>
            </a:r>
            <a:r>
              <a:rPr lang="en-GB" sz="2800" dirty="0">
                <a:effectLst/>
              </a:rPr>
              <a:t>v)) = e(p</a:t>
            </a:r>
            <a:r>
              <a:rPr lang="en-GB" sz="2800" dirty="0" smtClean="0">
                <a:effectLst/>
              </a:rPr>
              <a:t>*(v</a:t>
            </a:r>
            <a:r>
              <a:rPr lang="en-GB" sz="2800" baseline="-25000" dirty="0" smtClean="0">
                <a:effectLst/>
              </a:rPr>
              <a:t>-</a:t>
            </a:r>
            <a:r>
              <a:rPr lang="en-GB" sz="2800" dirty="0" smtClean="0">
                <a:effectLst/>
              </a:rPr>
              <a:t>)) +  x </a:t>
            </a:r>
            <a:r>
              <a:rPr lang="en-GB" sz="2800" dirty="0" err="1" smtClean="0">
                <a:effectLst/>
              </a:rPr>
              <a:t>dp</a:t>
            </a:r>
            <a:r>
              <a:rPr lang="en-GB" sz="2800" dirty="0" smtClean="0">
                <a:effectLst/>
              </a:rPr>
              <a:t>*(</a:t>
            </a:r>
            <a:r>
              <a:rPr lang="en-GB" sz="2800" dirty="0">
                <a:effectLst/>
              </a:rPr>
              <a:t>x</a:t>
            </a:r>
            <a:r>
              <a:rPr lang="en-GB" sz="2800" dirty="0" smtClean="0">
                <a:effectLst/>
              </a:rPr>
              <a:t>).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					    v</a:t>
            </a:r>
            <a:r>
              <a:rPr lang="en-GB" sz="2800" baseline="-25000" dirty="0" smtClean="0">
                <a:effectLst/>
              </a:rPr>
              <a:t>-</a:t>
            </a:r>
            <a:endParaRPr lang="en-GB" sz="2800" dirty="0">
              <a:effectLst/>
            </a:endParaRPr>
          </a:p>
        </p:txBody>
      </p:sp>
      <p:sp>
        <p:nvSpPr>
          <p:cNvPr id="3" name="Freeform 2"/>
          <p:cNvSpPr/>
          <p:nvPr/>
        </p:nvSpPr>
        <p:spPr bwMode="auto">
          <a:xfrm>
            <a:off x="5295900" y="4953000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4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6556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Because the </a:t>
            </a:r>
            <a:r>
              <a:rPr lang="en-GB" sz="2800" dirty="0" smtClean="0">
                <a:effectLst/>
              </a:rPr>
              <a:t>good is </a:t>
            </a:r>
            <a:r>
              <a:rPr lang="en-GB" sz="2800" dirty="0">
                <a:effectLst/>
              </a:rPr>
              <a:t>sold to the </a:t>
            </a:r>
            <a:r>
              <a:rPr lang="en-GB" sz="2800" dirty="0" smtClean="0">
                <a:effectLst/>
              </a:rPr>
              <a:t>bidder with </a:t>
            </a:r>
            <a:r>
              <a:rPr lang="en-GB" sz="2800" dirty="0">
                <a:effectLst/>
              </a:rPr>
              <a:t>the highest </a:t>
            </a:r>
            <a:r>
              <a:rPr lang="en-GB" sz="2800" dirty="0" smtClean="0">
                <a:effectLst/>
              </a:rPr>
              <a:t>valuation, 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p</a:t>
            </a:r>
            <a:r>
              <a:rPr lang="en-GB" sz="2800" dirty="0">
                <a:effectLst/>
              </a:rPr>
              <a:t>*(v) = </a:t>
            </a:r>
            <a:r>
              <a:rPr lang="en-GB" sz="2800" dirty="0" err="1" smtClean="0">
                <a:effectLst/>
              </a:rPr>
              <a:t>Pr</a:t>
            </a:r>
            <a:r>
              <a:rPr lang="en-GB" sz="2800" dirty="0" smtClean="0">
                <a:effectLst/>
              </a:rPr>
              <a:t>{</a:t>
            </a:r>
            <a:r>
              <a:rPr lang="en-GB" sz="2800" dirty="0" err="1" smtClean="0">
                <a:effectLst/>
              </a:rPr>
              <a:t>v</a:t>
            </a:r>
            <a:r>
              <a:rPr lang="en-GB" sz="2800" baseline="-25000" dirty="0" err="1" smtClean="0">
                <a:effectLst/>
              </a:rPr>
              <a:t>j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&lt; </a:t>
            </a:r>
            <a:r>
              <a:rPr lang="en-GB" sz="2800" dirty="0" smtClean="0">
                <a:effectLst/>
              </a:rPr>
              <a:t>v, for n-1 bidders j}= </a:t>
            </a:r>
            <a:r>
              <a:rPr lang="en-GB" sz="2800" dirty="0" err="1">
                <a:effectLst/>
              </a:rPr>
              <a:t>Pr</a:t>
            </a:r>
            <a:r>
              <a:rPr lang="en-GB" sz="2800" dirty="0">
                <a:effectLst/>
              </a:rPr>
              <a:t>(X&lt;v</a:t>
            </a:r>
            <a:r>
              <a:rPr lang="en-GB" sz="2800" dirty="0" smtClean="0">
                <a:effectLst/>
              </a:rPr>
              <a:t>),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where </a:t>
            </a:r>
            <a:r>
              <a:rPr lang="en-GB" sz="2800" dirty="0">
                <a:effectLst/>
              </a:rPr>
              <a:t>X is the highest of n</a:t>
            </a:r>
            <a:r>
              <a:rPr lang="x-none" sz="2800">
                <a:effectLst/>
              </a:rPr>
              <a:t>-</a:t>
            </a:r>
            <a:r>
              <a:rPr lang="en-GB" sz="2800" dirty="0">
                <a:effectLst/>
              </a:rPr>
              <a:t>1 independent valuations</a:t>
            </a:r>
            <a:r>
              <a:rPr lang="en-GB" sz="2800" dirty="0" smtClean="0">
                <a:effectLst/>
              </a:rPr>
              <a:t>.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The probability of winning is independent of </a:t>
            </a:r>
            <a:r>
              <a:rPr lang="en-GB" sz="2800" dirty="0">
                <a:effectLst/>
              </a:rPr>
              <a:t>the 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detailed </a:t>
            </a:r>
            <a:r>
              <a:rPr lang="en-GB" sz="2800" dirty="0">
                <a:effectLst/>
              </a:rPr>
              <a:t>rules of the auction. 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Because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the expected payoff of a bidder with valuation 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-</a:t>
            </a:r>
            <a:r>
              <a:rPr lang="en-GB" sz="2800" dirty="0" smtClean="0">
                <a:effectLst/>
              </a:rPr>
              <a:t> is </a:t>
            </a:r>
            <a:r>
              <a:rPr lang="en-GB" sz="2800" dirty="0" smtClean="0">
                <a:effectLst/>
              </a:rPr>
              <a:t>zero, e(p</a:t>
            </a:r>
            <a:r>
              <a:rPr lang="en-GB" sz="2800" dirty="0" smtClean="0">
                <a:effectLst/>
              </a:rPr>
              <a:t>*(</a:t>
            </a:r>
            <a:r>
              <a:rPr lang="en-GB" sz="2800" dirty="0">
                <a:effectLst/>
              </a:rPr>
              <a:t>v</a:t>
            </a:r>
            <a:r>
              <a:rPr lang="en-GB" sz="2800" baseline="-25000" dirty="0">
                <a:effectLst/>
              </a:rPr>
              <a:t>-</a:t>
            </a:r>
            <a:r>
              <a:rPr lang="en-GB" sz="2800" dirty="0" smtClean="0">
                <a:effectLst/>
              </a:rPr>
              <a:t>)) </a:t>
            </a:r>
            <a:r>
              <a:rPr lang="en-GB" sz="2800" dirty="0">
                <a:effectLst/>
              </a:rPr>
              <a:t>= </a:t>
            </a:r>
            <a:r>
              <a:rPr lang="en-GB" sz="2800" dirty="0" smtClean="0">
                <a:effectLst/>
              </a:rPr>
              <a:t>0; hence, </a:t>
            </a:r>
            <a:r>
              <a:rPr lang="en-GB" sz="2800" dirty="0" smtClean="0">
                <a:effectLst/>
              </a:rPr>
              <a:t>the expected payment of any player of type v is e(p*(</a:t>
            </a:r>
            <a:r>
              <a:rPr lang="en-GB" sz="2800" dirty="0">
                <a:effectLst/>
              </a:rPr>
              <a:t>v)) </a:t>
            </a:r>
            <a:r>
              <a:rPr lang="en-GB" sz="2800" dirty="0" smtClean="0">
                <a:effectLst/>
              </a:rPr>
              <a:t>= </a:t>
            </a:r>
            <a:r>
              <a:rPr lang="en-GB" sz="2800" dirty="0" err="1" smtClean="0">
                <a:effectLst/>
              </a:rPr>
              <a:t>Pr</a:t>
            </a:r>
            <a:r>
              <a:rPr lang="en-GB" sz="2800" dirty="0" smtClean="0">
                <a:effectLst/>
              </a:rPr>
              <a:t>(X&lt;v)E[X</a:t>
            </a:r>
            <a:r>
              <a:rPr lang="x-none" sz="2800">
                <a:effectLst/>
              </a:rPr>
              <a:t>|</a:t>
            </a:r>
            <a:r>
              <a:rPr lang="en-GB" sz="2800" dirty="0" smtClean="0">
                <a:effectLst/>
              </a:rPr>
              <a:t>X&lt;v], independently of the </a:t>
            </a:r>
            <a:r>
              <a:rPr lang="en-GB" sz="2800" dirty="0" smtClean="0">
                <a:effectLst/>
              </a:rPr>
              <a:t>detailed rules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of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the </a:t>
            </a:r>
            <a:r>
              <a:rPr lang="en-GB" sz="2800" dirty="0" smtClean="0">
                <a:effectLst/>
              </a:rPr>
              <a:t>auction. </a:t>
            </a:r>
            <a:endParaRPr lang="en-GB" sz="2800" dirty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8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457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>
                <a:effectLst/>
              </a:rPr>
              <a:t>We obtain the following </a:t>
            </a:r>
            <a:r>
              <a:rPr lang="en-GB" sz="2800" dirty="0" smtClean="0">
                <a:effectLst/>
              </a:rPr>
              <a:t>result.</a:t>
            </a:r>
          </a:p>
          <a:p>
            <a:endParaRPr lang="en-GB" sz="2800" b="1" dirty="0">
              <a:effectLst/>
            </a:endParaRPr>
          </a:p>
          <a:p>
            <a:pPr marL="0" indent="0">
              <a:buNone/>
            </a:pPr>
            <a:r>
              <a:rPr lang="en-GB" sz="2800" b="1" dirty="0" smtClean="0">
                <a:effectLst/>
              </a:rPr>
              <a:t>Theorem</a:t>
            </a:r>
            <a:r>
              <a:rPr lang="en-GB" sz="2800" dirty="0" smtClean="0">
                <a:effectLst/>
              </a:rPr>
              <a:t> (Revenue Equivalence Principle). </a:t>
            </a:r>
            <a:r>
              <a:rPr lang="en-GB" sz="2800" i="1" dirty="0" smtClean="0">
                <a:effectLst/>
              </a:rPr>
              <a:t>Suppose </a:t>
            </a:r>
            <a:r>
              <a:rPr lang="en-GB" sz="2800" i="1" dirty="0">
                <a:effectLst/>
              </a:rPr>
              <a:t>that each bidder (</a:t>
            </a:r>
            <a:r>
              <a:rPr lang="en-GB" sz="2800" i="1" dirty="0" err="1">
                <a:effectLst/>
              </a:rPr>
              <a:t>i</a:t>
            </a:r>
            <a:r>
              <a:rPr lang="en-GB" sz="2800" i="1" dirty="0">
                <a:effectLst/>
              </a:rPr>
              <a:t>) is risk neutral, (ii) independently receives a </a:t>
            </a:r>
            <a:r>
              <a:rPr lang="en-GB" sz="2800" i="1" dirty="0" smtClean="0">
                <a:effectLst/>
              </a:rPr>
              <a:t>signal from </a:t>
            </a:r>
            <a:r>
              <a:rPr lang="en-GB" sz="2800" i="1" dirty="0">
                <a:effectLst/>
              </a:rPr>
              <a:t>the same continuous and increasing cumulative distribution, and (iii) </a:t>
            </a:r>
            <a:r>
              <a:rPr lang="en-GB" sz="2800" i="1" dirty="0" smtClean="0">
                <a:effectLst/>
              </a:rPr>
              <a:t>has a </a:t>
            </a:r>
            <a:r>
              <a:rPr lang="en-GB" sz="2800" i="1" dirty="0">
                <a:effectLst/>
              </a:rPr>
              <a:t>valuation that depends continuously on all the bidders’ signals. </a:t>
            </a:r>
            <a:r>
              <a:rPr lang="en-GB" sz="2800" i="1" dirty="0" smtClean="0">
                <a:effectLst/>
              </a:rPr>
              <a:t>Consider auctions </a:t>
            </a:r>
            <a:r>
              <a:rPr lang="en-GB" sz="2800" i="1" dirty="0">
                <a:effectLst/>
              </a:rPr>
              <a:t>in </a:t>
            </a:r>
            <a:r>
              <a:rPr lang="en-GB" sz="2800" i="1" dirty="0" smtClean="0">
                <a:effectLst/>
              </a:rPr>
              <a:t>which </a:t>
            </a:r>
            <a:r>
              <a:rPr lang="en-GB" sz="2800" i="1" dirty="0">
                <a:effectLst/>
              </a:rPr>
              <a:t>the </a:t>
            </a:r>
            <a:r>
              <a:rPr lang="en-GB" sz="2800" i="1" dirty="0" smtClean="0">
                <a:effectLst/>
              </a:rPr>
              <a:t>highest bidder wins the good. Consider </a:t>
            </a:r>
            <a:r>
              <a:rPr lang="en-GB" sz="2800" i="1" dirty="0">
                <a:effectLst/>
              </a:rPr>
              <a:t>any symmetric Nash </a:t>
            </a:r>
            <a:r>
              <a:rPr lang="en-GB" sz="2800" i="1" dirty="0" smtClean="0">
                <a:effectLst/>
              </a:rPr>
              <a:t>equilibrium with increasing strategies, </a:t>
            </a:r>
            <a:r>
              <a:rPr lang="en-GB" sz="2800" i="1" dirty="0">
                <a:effectLst/>
              </a:rPr>
              <a:t>and </a:t>
            </a:r>
            <a:r>
              <a:rPr lang="en-GB" sz="2800" i="1" dirty="0" smtClean="0">
                <a:effectLst/>
              </a:rPr>
              <a:t>such that the </a:t>
            </a:r>
            <a:r>
              <a:rPr lang="en-GB" sz="2800" i="1" dirty="0">
                <a:effectLst/>
              </a:rPr>
              <a:t>expected payoff of a bidder with the lowest possible valuation is </a:t>
            </a:r>
            <a:r>
              <a:rPr lang="en-GB" sz="2800" i="1" dirty="0" smtClean="0">
                <a:effectLst/>
              </a:rPr>
              <a:t>zero. </a:t>
            </a:r>
            <a:r>
              <a:rPr lang="en-GB" sz="2800" i="1" dirty="0">
                <a:effectLst/>
              </a:rPr>
              <a:t>T</a:t>
            </a:r>
            <a:r>
              <a:rPr lang="en-GB" sz="2800" i="1" dirty="0" smtClean="0">
                <a:effectLst/>
              </a:rPr>
              <a:t>he </a:t>
            </a:r>
            <a:r>
              <a:rPr lang="en-GB" sz="2800" i="1" dirty="0">
                <a:effectLst/>
              </a:rPr>
              <a:t>expected payment of a bidder </a:t>
            </a:r>
            <a:r>
              <a:rPr lang="en-GB" sz="2800" i="1" dirty="0" smtClean="0">
                <a:effectLst/>
              </a:rPr>
              <a:t>of any </a:t>
            </a:r>
            <a:r>
              <a:rPr lang="en-GB" sz="2800" i="1" dirty="0">
                <a:effectLst/>
              </a:rPr>
              <a:t>given type </a:t>
            </a:r>
            <a:r>
              <a:rPr lang="en-GB" sz="2800" i="1" dirty="0" smtClean="0">
                <a:effectLst/>
              </a:rPr>
              <a:t>is the same regardless of the auction rules, </a:t>
            </a:r>
            <a:r>
              <a:rPr lang="en-GB" sz="2800" i="1" dirty="0">
                <a:effectLst/>
              </a:rPr>
              <a:t>and hence </a:t>
            </a:r>
            <a:r>
              <a:rPr lang="en-GB" sz="2800" i="1" dirty="0" smtClean="0">
                <a:effectLst/>
              </a:rPr>
              <a:t>also the </a:t>
            </a:r>
            <a:r>
              <a:rPr lang="en-GB" sz="2800" i="1" dirty="0">
                <a:effectLst/>
              </a:rPr>
              <a:t>auctioneer’s expected revenue is the same.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2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the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Juries and Information Aggregation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Auctions with Private Information</a:t>
            </a:r>
            <a:endParaRPr lang="en-US" sz="24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Preview of the Next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smtClean="0">
                <a:latin typeface="+mn-lt"/>
                <a:cs typeface="+mn-cs"/>
              </a:rPr>
              <a:t>Definition of Extensive-Form Games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 smtClean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err="1" smtClean="0">
                <a:latin typeface="+mn-lt"/>
                <a:cs typeface="+mn-cs"/>
              </a:rPr>
              <a:t>Subgame</a:t>
            </a:r>
            <a:r>
              <a:rPr lang="en-GB" sz="2800" kern="0" dirty="0" smtClean="0">
                <a:latin typeface="+mn-lt"/>
                <a:cs typeface="+mn-cs"/>
              </a:rPr>
              <a:t> Perfection and Backward Induction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smtClean="0"/>
              <a:t>Applications: </a:t>
            </a:r>
            <a:r>
              <a:rPr lang="en-GB" sz="2800" kern="0" dirty="0" err="1" smtClean="0"/>
              <a:t>Stackelberg</a:t>
            </a:r>
            <a:r>
              <a:rPr lang="en-GB" sz="2800" kern="0" dirty="0" smtClean="0"/>
              <a:t> Duopoly, Harris-Vickers </a:t>
            </a:r>
            <a:r>
              <a:rPr lang="en-GB" sz="2800" kern="0" dirty="0"/>
              <a:t>R</a:t>
            </a:r>
            <a:r>
              <a:rPr lang="en-GB" sz="2800" kern="0" dirty="0" smtClean="0"/>
              <a:t>ace</a:t>
            </a:r>
            <a:r>
              <a:rPr lang="en-GB" sz="2800" kern="0" dirty="0"/>
              <a:t>.</a:t>
            </a: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BAFBC1-237E-49A2-BE89-054A8A5E93C3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7912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In deciding how to vote, each juror considers the costs of convicting an innocent person and of acquitting a guilty </a:t>
            </a:r>
            <a:r>
              <a:rPr lang="en-US" sz="2800" dirty="0" smtClean="0">
                <a:effectLst/>
              </a:rPr>
              <a:t>person</a:t>
            </a:r>
            <a:r>
              <a:rPr lang="en-US" sz="2800" dirty="0" smtClean="0">
                <a:effectLst/>
              </a:rPr>
              <a:t>, on the basis of her information.</a:t>
            </a: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When voting, she conditions her choice on being pivotal, i.e. changing the outcome of the trial. </a:t>
            </a: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The event of being pivotal is informative: It gives the juror information about the private information held by the other jurors, as this determines their votes.</a:t>
            </a: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Each </a:t>
            </a:r>
            <a:r>
              <a:rPr lang="en-US" sz="2800" dirty="0">
                <a:effectLst/>
              </a:rPr>
              <a:t>juror comes to the trial with the belief that the defendant is guilty with probability </a:t>
            </a:r>
            <a:r>
              <a:rPr lang="en-US" sz="2800" i="1" dirty="0" smtClean="0">
                <a:effectLst/>
              </a:rPr>
              <a:t>π.</a:t>
            </a:r>
          </a:p>
          <a:p>
            <a:pPr>
              <a:lnSpc>
                <a:spcPct val="80000"/>
              </a:lnSpc>
            </a:pPr>
            <a:endParaRPr lang="en-US" sz="2800" i="1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Given the </a:t>
            </a:r>
            <a:r>
              <a:rPr lang="en-US" sz="2800" dirty="0" smtClean="0">
                <a:effectLst/>
              </a:rPr>
              <a:t>defendant’s status </a:t>
            </a:r>
            <a:r>
              <a:rPr lang="en-US" sz="2800" dirty="0">
                <a:effectLst/>
              </a:rPr>
              <a:t>(guilty </a:t>
            </a:r>
            <a:r>
              <a:rPr lang="en-US" sz="2800" dirty="0" smtClean="0">
                <a:effectLst/>
              </a:rPr>
              <a:t>or </a:t>
            </a:r>
            <a:r>
              <a:rPr lang="en-US" sz="2800" dirty="0" smtClean="0">
                <a:effectLst/>
              </a:rPr>
              <a:t>innocent), </a:t>
            </a:r>
            <a:r>
              <a:rPr lang="en-US" sz="2800" dirty="0">
                <a:effectLst/>
              </a:rPr>
              <a:t>each juror receives a </a:t>
            </a:r>
            <a:r>
              <a:rPr lang="en-US" sz="2800" dirty="0" smtClean="0">
                <a:effectLst/>
              </a:rPr>
              <a:t>signal.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The </a:t>
            </a:r>
            <a:r>
              <a:rPr lang="en-US" sz="2800" dirty="0" smtClean="0">
                <a:effectLst/>
              </a:rPr>
              <a:t>probability that the </a:t>
            </a:r>
            <a:r>
              <a:rPr lang="en-US" sz="2800" dirty="0">
                <a:effectLst/>
              </a:rPr>
              <a:t>signal </a:t>
            </a:r>
            <a:r>
              <a:rPr lang="en-US" sz="2800" dirty="0" smtClean="0">
                <a:effectLst/>
              </a:rPr>
              <a:t>is “guilty</a:t>
            </a:r>
            <a:r>
              <a:rPr lang="en-US" sz="2800" dirty="0">
                <a:effectLst/>
              </a:rPr>
              <a:t>” when the defendant is guilty </a:t>
            </a:r>
            <a:r>
              <a:rPr lang="en-US" sz="2800" dirty="0" smtClean="0">
                <a:effectLst/>
              </a:rPr>
              <a:t>is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, and the probability that the signal is “innocent” </a:t>
            </a:r>
            <a:r>
              <a:rPr lang="en-US" sz="2800" dirty="0" smtClean="0">
                <a:effectLst/>
              </a:rPr>
              <a:t>if </a:t>
            </a:r>
            <a:r>
              <a:rPr lang="en-US" sz="2800" dirty="0">
                <a:effectLst/>
              </a:rPr>
              <a:t>the defendant is innocent </a:t>
            </a:r>
            <a:r>
              <a:rPr lang="en-US" sz="2800" dirty="0" smtClean="0">
                <a:effectLst/>
              </a:rPr>
              <a:t>is </a:t>
            </a:r>
            <a:r>
              <a:rPr lang="en-US" sz="2800" i="1" dirty="0">
                <a:effectLst/>
              </a:rPr>
              <a:t>q</a:t>
            </a:r>
            <a:r>
              <a:rPr lang="en-US" sz="2800" dirty="0">
                <a:effectLst/>
              </a:rPr>
              <a:t>.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Jurors </a:t>
            </a:r>
            <a:r>
              <a:rPr lang="en-US" sz="2800" dirty="0" smtClean="0">
                <a:effectLst/>
              </a:rPr>
              <a:t>are likely to </a:t>
            </a:r>
            <a:r>
              <a:rPr lang="en-US" sz="2800" dirty="0">
                <a:effectLst/>
              </a:rPr>
              <a:t>interpret the evidence correctly: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i="1" dirty="0" smtClean="0">
                <a:effectLst/>
              </a:rPr>
              <a:t>	p </a:t>
            </a:r>
            <a:r>
              <a:rPr lang="en-US" sz="2800" i="1" dirty="0">
                <a:effectLst/>
              </a:rPr>
              <a:t>&gt; </a:t>
            </a:r>
            <a:r>
              <a:rPr lang="en-US" sz="2800" dirty="0">
                <a:effectLst/>
              </a:rPr>
              <a:t>1/2 and </a:t>
            </a:r>
            <a:r>
              <a:rPr lang="en-US" sz="2800" i="1" dirty="0">
                <a:effectLst/>
              </a:rPr>
              <a:t>q &gt; </a:t>
            </a:r>
            <a:r>
              <a:rPr lang="en-US" sz="2800" dirty="0">
                <a:effectLst/>
              </a:rPr>
              <a:t>1/2, and hence </a:t>
            </a:r>
            <a:r>
              <a:rPr lang="en-US" sz="2800" i="1" dirty="0">
                <a:effectLst/>
              </a:rPr>
              <a:t>p &gt; </a:t>
            </a:r>
            <a:r>
              <a:rPr lang="en-US" sz="2800" dirty="0">
                <a:effectLst/>
              </a:rPr>
              <a:t>1 </a:t>
            </a:r>
            <a:r>
              <a:rPr lang="en-US" sz="2800" i="1" dirty="0">
                <a:effectLst/>
              </a:rPr>
              <a:t>− q</a:t>
            </a:r>
            <a:r>
              <a:rPr lang="en-US" sz="2800" dirty="0">
                <a:effectLst/>
              </a:rPr>
              <a:t>.</a:t>
            </a: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A Model of Jury Vote</a:t>
            </a:r>
            <a:endParaRPr lang="en-US" b="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5344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Each juror wishes to convict a guilty defendant and acquit an innocent one.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Each juror’s payoffs are: </a:t>
            </a:r>
            <a:endParaRPr lang="en-US" sz="2800" dirty="0" smtClean="0">
              <a:effectLst/>
            </a:endParaRPr>
          </a:p>
          <a:p>
            <a:pPr lvl="1">
              <a:lnSpc>
                <a:spcPct val="80000"/>
              </a:lnSpc>
              <a:buNone/>
            </a:pPr>
            <a:endParaRPr lang="en-US" dirty="0">
              <a:effectLst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i="1" dirty="0" smtClean="0">
                <a:effectLst/>
              </a:rPr>
              <a:t>−</a:t>
            </a:r>
            <a:r>
              <a:rPr lang="en-US" i="1" dirty="0">
                <a:effectLst/>
              </a:rPr>
              <a:t>z </a:t>
            </a:r>
            <a:r>
              <a:rPr lang="en-US" dirty="0">
                <a:effectLst/>
              </a:rPr>
              <a:t>if innocent defendant convicted </a:t>
            </a:r>
            <a:endParaRPr lang="en-US" dirty="0" smtClean="0">
              <a:effectLst/>
            </a:endParaRPr>
          </a:p>
          <a:p>
            <a:pPr lvl="1">
              <a:lnSpc>
                <a:spcPct val="80000"/>
              </a:lnSpc>
              <a:buNone/>
            </a:pPr>
            <a:endParaRPr lang="en-US" dirty="0">
              <a:effectLst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i="1" dirty="0" smtClean="0">
                <a:effectLst/>
              </a:rPr>
              <a:t>−</a:t>
            </a:r>
            <a:r>
              <a:rPr lang="en-US" dirty="0">
                <a:effectLst/>
              </a:rPr>
              <a:t>(1 </a:t>
            </a:r>
            <a:r>
              <a:rPr lang="en-US" i="1" dirty="0">
                <a:effectLst/>
              </a:rPr>
              <a:t>− z</a:t>
            </a:r>
            <a:r>
              <a:rPr lang="en-US" dirty="0">
                <a:effectLst/>
              </a:rPr>
              <a:t>) if guilty defendant acquitted</a:t>
            </a:r>
            <a:r>
              <a:rPr lang="en-US" dirty="0" smtClean="0">
                <a:effectLst/>
              </a:rPr>
              <a:t>.</a:t>
            </a:r>
          </a:p>
          <a:p>
            <a:pPr lvl="1">
              <a:lnSpc>
                <a:spcPct val="80000"/>
              </a:lnSpc>
            </a:pPr>
            <a:endParaRPr lang="en-US" dirty="0" smtClean="0">
              <a:effectLst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dirty="0" smtClean="0">
                <a:effectLst/>
              </a:rPr>
              <a:t>0 if an innocent defendant is acquitted, </a:t>
            </a:r>
          </a:p>
          <a:p>
            <a:pPr lvl="1">
              <a:lnSpc>
                <a:spcPct val="80000"/>
              </a:lnSpc>
              <a:buNone/>
            </a:pPr>
            <a:r>
              <a:rPr lang="en-US" dirty="0" smtClean="0">
                <a:effectLst/>
              </a:rPr>
              <a:t>or if a guilty defendant is convicted.</a:t>
            </a: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5344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Let </a:t>
            </a:r>
            <a:r>
              <a:rPr lang="en-US" sz="2800" i="1" dirty="0">
                <a:effectLst/>
              </a:rPr>
              <a:t>r </a:t>
            </a:r>
            <a:r>
              <a:rPr lang="en-US" sz="2800" dirty="0">
                <a:effectLst/>
              </a:rPr>
              <a:t>be the </a:t>
            </a:r>
            <a:r>
              <a:rPr lang="en-US" sz="2800" dirty="0" smtClean="0">
                <a:effectLst/>
              </a:rPr>
              <a:t>probability </a:t>
            </a:r>
            <a:r>
              <a:rPr lang="en-US" sz="2800" dirty="0">
                <a:effectLst/>
              </a:rPr>
              <a:t>of the defendant’s guilt, given a juror’s information.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Her expected payoff if the defendant is acquitted is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i="1" dirty="0">
                <a:effectLst/>
              </a:rPr>
              <a:t>		−r</a:t>
            </a:r>
            <a:r>
              <a:rPr lang="en-US" sz="2800" dirty="0">
                <a:effectLst/>
              </a:rPr>
              <a:t>(1 </a:t>
            </a:r>
            <a:r>
              <a:rPr lang="en-US" sz="2800" i="1" dirty="0">
                <a:effectLst/>
              </a:rPr>
              <a:t>− z</a:t>
            </a:r>
            <a:r>
              <a:rPr lang="en-US" sz="2800" dirty="0">
                <a:effectLst/>
              </a:rPr>
              <a:t>) + (1 </a:t>
            </a:r>
            <a:r>
              <a:rPr lang="en-US" sz="2800" i="1" dirty="0">
                <a:effectLst/>
              </a:rPr>
              <a:t>− r</a:t>
            </a:r>
            <a:r>
              <a:rPr lang="en-US" sz="2800" dirty="0">
                <a:effectLst/>
              </a:rPr>
              <a:t>) </a:t>
            </a:r>
            <a:r>
              <a:rPr lang="en-US" sz="2800" i="1" dirty="0">
                <a:effectLst/>
              </a:rPr>
              <a:t>· </a:t>
            </a:r>
            <a:r>
              <a:rPr lang="en-US" sz="2800" dirty="0">
                <a:effectLst/>
              </a:rPr>
              <a:t>0 = </a:t>
            </a:r>
            <a:r>
              <a:rPr lang="en-US" sz="2800" i="1" dirty="0">
                <a:effectLst/>
              </a:rPr>
              <a:t>−r</a:t>
            </a:r>
            <a:r>
              <a:rPr lang="en-US" sz="2800" dirty="0">
                <a:effectLst/>
              </a:rPr>
              <a:t>(1 </a:t>
            </a:r>
            <a:r>
              <a:rPr lang="en-US" sz="2800" i="1" dirty="0">
                <a:effectLst/>
              </a:rPr>
              <a:t>− z</a:t>
            </a:r>
            <a:r>
              <a:rPr lang="en-US" sz="2800" dirty="0">
                <a:effectLst/>
              </a:rPr>
              <a:t>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	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and </a:t>
            </a:r>
            <a:r>
              <a:rPr lang="en-US" sz="2800" dirty="0">
                <a:effectLst/>
              </a:rPr>
              <a:t>her expected payoff if the defendant is convicted is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		</a:t>
            </a:r>
            <a:r>
              <a:rPr lang="en-US" sz="2800" i="1" dirty="0">
                <a:effectLst/>
              </a:rPr>
              <a:t>r · </a:t>
            </a:r>
            <a:r>
              <a:rPr lang="en-US" sz="2800" dirty="0">
                <a:effectLst/>
              </a:rPr>
              <a:t>0 </a:t>
            </a:r>
            <a:r>
              <a:rPr lang="en-US" sz="2800" i="1" dirty="0">
                <a:effectLst/>
              </a:rPr>
              <a:t>− </a:t>
            </a:r>
            <a:r>
              <a:rPr lang="en-US" sz="2800" dirty="0">
                <a:effectLst/>
              </a:rPr>
              <a:t>(1 </a:t>
            </a:r>
            <a:r>
              <a:rPr lang="en-US" sz="2800" i="1" dirty="0">
                <a:effectLst/>
              </a:rPr>
              <a:t>− r</a:t>
            </a:r>
            <a:r>
              <a:rPr lang="en-US" sz="2800" dirty="0">
                <a:effectLst/>
              </a:rPr>
              <a:t>)</a:t>
            </a:r>
            <a:r>
              <a:rPr lang="en-US" sz="2800" i="1" dirty="0">
                <a:effectLst/>
              </a:rPr>
              <a:t>z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−</a:t>
            </a:r>
            <a:r>
              <a:rPr lang="en-US" sz="2800" dirty="0">
                <a:effectLst/>
              </a:rPr>
              <a:t>(1 </a:t>
            </a:r>
            <a:r>
              <a:rPr lang="en-US" sz="2800" i="1" dirty="0">
                <a:effectLst/>
              </a:rPr>
              <a:t>−r</a:t>
            </a:r>
            <a:r>
              <a:rPr lang="en-US" sz="2800" dirty="0">
                <a:effectLst/>
              </a:rPr>
              <a:t>)</a:t>
            </a:r>
            <a:r>
              <a:rPr lang="en-US" sz="2800" i="1" dirty="0">
                <a:effectLst/>
              </a:rPr>
              <a:t>z</a:t>
            </a:r>
            <a:r>
              <a:rPr lang="en-US" sz="2800" dirty="0">
                <a:effectLst/>
              </a:rPr>
              <a:t>.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She prefers the defendant to be acquitted if </a:t>
            </a:r>
            <a:r>
              <a:rPr lang="en-US" sz="2800" i="1" dirty="0">
                <a:effectLst/>
              </a:rPr>
              <a:t>r &lt; z</a:t>
            </a:r>
            <a:r>
              <a:rPr lang="en-US" sz="2800" dirty="0">
                <a:effectLst/>
              </a:rPr>
              <a:t>, and convicted if </a:t>
            </a:r>
            <a:r>
              <a:rPr lang="en-US" sz="2800" i="1" dirty="0">
                <a:effectLst/>
              </a:rPr>
              <a:t>r &gt; z</a:t>
            </a:r>
            <a:r>
              <a:rPr lang="en-US" sz="2800" dirty="0">
                <a:effectLst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077200" cy="4876800"/>
          </a:xfrm>
        </p:spPr>
        <p:txBody>
          <a:bodyPr/>
          <a:lstStyle/>
          <a:p>
            <a:r>
              <a:rPr lang="en-US" sz="2800" i="1" dirty="0" smtClean="0">
                <a:effectLst/>
              </a:rPr>
              <a:t>Players </a:t>
            </a:r>
            <a:r>
              <a:rPr lang="en-US" sz="2800" dirty="0" smtClean="0">
                <a:effectLst/>
              </a:rPr>
              <a:t>The set of </a:t>
            </a:r>
            <a:r>
              <a:rPr lang="en-US" sz="2800" i="1" dirty="0" smtClean="0">
                <a:effectLst/>
              </a:rPr>
              <a:t>n </a:t>
            </a:r>
            <a:r>
              <a:rPr lang="en-US" sz="2800" dirty="0">
                <a:effectLst/>
              </a:rPr>
              <a:t>jurors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>
              <a:effectLst/>
            </a:endParaRPr>
          </a:p>
          <a:p>
            <a:r>
              <a:rPr lang="en-US" sz="2800" i="1" dirty="0">
                <a:effectLst/>
              </a:rPr>
              <a:t>States </a:t>
            </a:r>
            <a:r>
              <a:rPr lang="en-US" sz="2800" dirty="0">
                <a:effectLst/>
              </a:rPr>
              <a:t>The </a:t>
            </a:r>
            <a:r>
              <a:rPr lang="en-US" sz="2800" dirty="0" smtClean="0">
                <a:effectLst/>
              </a:rPr>
              <a:t>states are </a:t>
            </a:r>
            <a:r>
              <a:rPr lang="en-US" sz="2800" dirty="0">
                <a:effectLst/>
              </a:rPr>
              <a:t>the set of all </a:t>
            </a:r>
            <a:r>
              <a:rPr lang="en-US" sz="2800" dirty="0" smtClean="0">
                <a:effectLst/>
              </a:rPr>
              <a:t>profiles (</a:t>
            </a:r>
            <a:r>
              <a:rPr lang="en-US" sz="2800" i="1" dirty="0">
                <a:effectLst/>
              </a:rPr>
              <a:t>X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s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s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where </a:t>
            </a:r>
            <a:r>
              <a:rPr lang="en-US" sz="2800" i="1" dirty="0">
                <a:effectLst/>
              </a:rPr>
              <a:t>X ∈ {G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I} </a:t>
            </a:r>
            <a:r>
              <a:rPr lang="en-US" sz="2800" dirty="0">
                <a:effectLst/>
              </a:rPr>
              <a:t>and </a:t>
            </a:r>
            <a:r>
              <a:rPr lang="en-US" sz="2800" i="1" dirty="0" err="1">
                <a:effectLst/>
              </a:rPr>
              <a:t>s</a:t>
            </a:r>
            <a:r>
              <a:rPr lang="en-US" sz="2800" baseline="-25000" dirty="0" err="1">
                <a:effectLst/>
              </a:rPr>
              <a:t>j</a:t>
            </a:r>
            <a:r>
              <a:rPr lang="en-US" sz="2800" i="1" dirty="0">
                <a:effectLst/>
              </a:rPr>
              <a:t> ∈ {g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b} </a:t>
            </a:r>
            <a:r>
              <a:rPr lang="en-US" sz="2800" dirty="0">
                <a:effectLst/>
              </a:rPr>
              <a:t>for every juror </a:t>
            </a:r>
            <a:r>
              <a:rPr lang="en-US" sz="2800" i="1" dirty="0">
                <a:effectLst/>
              </a:rPr>
              <a:t>j.</a:t>
            </a:r>
            <a:r>
              <a:rPr lang="en-US" sz="2800" dirty="0">
                <a:effectLst/>
              </a:rPr>
              <a:t> </a:t>
            </a:r>
            <a:endParaRPr lang="en-US" sz="2800" dirty="0" smtClean="0">
              <a:effectLst/>
            </a:endParaRPr>
          </a:p>
          <a:p>
            <a:endParaRPr lang="en-US" sz="2800" i="1" dirty="0" smtClean="0">
              <a:effectLst/>
            </a:endParaRPr>
          </a:p>
          <a:p>
            <a:pPr>
              <a:buNone/>
            </a:pPr>
            <a:r>
              <a:rPr lang="en-US" sz="2800" i="1" dirty="0" smtClean="0">
                <a:effectLst/>
              </a:rPr>
              <a:t>	X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G </a:t>
            </a:r>
            <a:r>
              <a:rPr lang="en-US" sz="2800" dirty="0">
                <a:effectLst/>
              </a:rPr>
              <a:t>if the defendant is guilty, </a:t>
            </a:r>
            <a:endParaRPr lang="en-US" sz="2800" dirty="0" smtClean="0">
              <a:effectLst/>
            </a:endParaRPr>
          </a:p>
          <a:p>
            <a:pPr>
              <a:buNone/>
            </a:pPr>
            <a:r>
              <a:rPr lang="en-US" sz="2800" i="1" dirty="0">
                <a:effectLst/>
              </a:rPr>
              <a:t> </a:t>
            </a:r>
            <a:r>
              <a:rPr lang="en-US" sz="2800" i="1" dirty="0" smtClean="0">
                <a:effectLst/>
              </a:rPr>
              <a:t>   X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I </a:t>
            </a:r>
            <a:r>
              <a:rPr lang="en-US" sz="2800" dirty="0">
                <a:effectLst/>
              </a:rPr>
              <a:t>if she is </a:t>
            </a:r>
            <a:r>
              <a:rPr lang="en-US" sz="2800" dirty="0" smtClean="0">
                <a:effectLst/>
              </a:rPr>
              <a:t>innocent. </a:t>
            </a:r>
            <a:endParaRPr lang="en-US" sz="2800" i="1" dirty="0" smtClean="0">
              <a:effectLst/>
            </a:endParaRPr>
          </a:p>
          <a:p>
            <a:pPr>
              <a:buNone/>
            </a:pPr>
            <a:r>
              <a:rPr lang="en-US" sz="2800" i="1" dirty="0" smtClean="0">
                <a:effectLst/>
              </a:rPr>
              <a:t>	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g </a:t>
            </a:r>
            <a:r>
              <a:rPr lang="en-US" sz="2800" dirty="0">
                <a:effectLst/>
              </a:rPr>
              <a:t>if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receives the signal “guilty</a:t>
            </a:r>
            <a:r>
              <a:rPr lang="en-US" sz="2800" dirty="0" smtClean="0">
                <a:effectLst/>
              </a:rPr>
              <a:t>,”</a:t>
            </a:r>
          </a:p>
          <a:p>
            <a:pPr>
              <a:buNone/>
            </a:pPr>
            <a:r>
              <a:rPr lang="en-US" sz="2800" i="1" dirty="0">
                <a:effectLst/>
              </a:rPr>
              <a:t> </a:t>
            </a:r>
            <a:r>
              <a:rPr lang="en-US" sz="2800" i="1" dirty="0" smtClean="0">
                <a:effectLst/>
              </a:rPr>
              <a:t>  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b </a:t>
            </a:r>
            <a:r>
              <a:rPr lang="en-US" sz="2800" dirty="0">
                <a:effectLst/>
              </a:rPr>
              <a:t>if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receives the signal “innocent</a:t>
            </a:r>
            <a:r>
              <a:rPr lang="en-US" sz="2800" dirty="0" smtClean="0">
                <a:effectLst/>
              </a:rPr>
              <a:t>.”</a:t>
            </a:r>
            <a:endParaRPr lang="en-US" sz="2800" dirty="0"/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Bayesian Game of Jury Vote</a:t>
            </a:r>
            <a:endParaRPr lang="en-US" b="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4038600"/>
          </a:xfrm>
        </p:spPr>
        <p:txBody>
          <a:bodyPr/>
          <a:lstStyle/>
          <a:p>
            <a:r>
              <a:rPr lang="en-US" sz="2800" i="1" dirty="0" smtClean="0">
                <a:effectLst/>
              </a:rPr>
              <a:t>Strategies </a:t>
            </a:r>
            <a:r>
              <a:rPr lang="en-US" sz="2800" dirty="0">
                <a:effectLst/>
              </a:rPr>
              <a:t>The set of </a:t>
            </a:r>
            <a:r>
              <a:rPr lang="en-US" sz="2800" dirty="0" smtClean="0">
                <a:effectLst/>
              </a:rPr>
              <a:t>strategies </a:t>
            </a:r>
            <a:r>
              <a:rPr lang="en-US" sz="2800" dirty="0">
                <a:effectLst/>
              </a:rPr>
              <a:t>of each player is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 smtClean="0">
                <a:effectLst/>
              </a:rPr>
              <a:t>    v = </a:t>
            </a:r>
            <a:r>
              <a:rPr lang="en-US" sz="2800" i="1" dirty="0" smtClean="0">
                <a:effectLst/>
              </a:rPr>
              <a:t>{C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Q}</a:t>
            </a:r>
            <a:r>
              <a:rPr lang="en-US" sz="2800" dirty="0">
                <a:effectLst/>
              </a:rPr>
              <a:t>, where </a:t>
            </a:r>
            <a:r>
              <a:rPr lang="en-US" sz="2800" i="1" dirty="0">
                <a:effectLst/>
              </a:rPr>
              <a:t>C </a:t>
            </a:r>
            <a:r>
              <a:rPr lang="en-US" sz="2800" dirty="0">
                <a:effectLst/>
              </a:rPr>
              <a:t>is voting to convict,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and </a:t>
            </a:r>
            <a:r>
              <a:rPr lang="en-US" sz="2800" i="1" dirty="0">
                <a:effectLst/>
              </a:rPr>
              <a:t>Q </a:t>
            </a:r>
            <a:r>
              <a:rPr lang="en-US" sz="2800" dirty="0">
                <a:effectLst/>
              </a:rPr>
              <a:t>is voting to acquit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>
              <a:effectLst/>
            </a:endParaRPr>
          </a:p>
          <a:p>
            <a:r>
              <a:rPr lang="en-US" sz="2800" i="1" dirty="0" smtClean="0">
                <a:effectLst/>
              </a:rPr>
              <a:t>Types </a:t>
            </a:r>
            <a:r>
              <a:rPr lang="en-US" sz="2800" dirty="0" smtClean="0">
                <a:effectLst/>
              </a:rPr>
              <a:t>Each </a:t>
            </a:r>
            <a:r>
              <a:rPr lang="en-US" sz="2800" dirty="0">
                <a:effectLst/>
              </a:rPr>
              <a:t>player </a:t>
            </a:r>
            <a:r>
              <a:rPr lang="en-US" sz="2800" dirty="0" smtClean="0">
                <a:effectLst/>
              </a:rPr>
              <a:t>i’s </a:t>
            </a:r>
            <a:r>
              <a:rPr lang="en-US" sz="2800" dirty="0" smtClean="0">
                <a:effectLst/>
              </a:rPr>
              <a:t>type consists in a signal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together with the set of all profiles (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baseline="-25000" dirty="0" smtClean="0">
                <a:effectLst/>
              </a:rPr>
              <a:t>-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), </a:t>
            </a:r>
            <a:r>
              <a:rPr lang="en-US" sz="2800" dirty="0" smtClean="0">
                <a:effectLst/>
              </a:rPr>
              <a:t>where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baseline="-25000" dirty="0" smtClean="0">
                <a:effectLst/>
              </a:rPr>
              <a:t>-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denotes </a:t>
            </a:r>
            <a:r>
              <a:rPr lang="en-US" sz="2800" dirty="0" smtClean="0">
                <a:effectLst/>
              </a:rPr>
              <a:t>i’s </a:t>
            </a:r>
            <a:r>
              <a:rPr lang="en-US" sz="2800" dirty="0" smtClean="0">
                <a:effectLst/>
              </a:rPr>
              <a:t>opponents signals.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E4452-949A-41DA-9A5E-3BAC2EA06B6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6025</TotalTime>
  <Words>2075</Words>
  <Application>Microsoft Office PowerPoint</Application>
  <PresentationFormat>On-screen Show (4:3)</PresentationFormat>
  <Paragraphs>370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Stream</vt:lpstr>
      <vt:lpstr>PowerPoint Presentation</vt:lpstr>
      <vt:lpstr>PowerPoint Presentation</vt:lpstr>
      <vt:lpstr>Juries</vt:lpstr>
      <vt:lpstr>PowerPoint Presentation</vt:lpstr>
      <vt:lpstr>A Model of Jury Vote</vt:lpstr>
      <vt:lpstr>PowerPoint Presentation</vt:lpstr>
      <vt:lpstr>PowerPoint Presentation</vt:lpstr>
      <vt:lpstr>Bayesian Game of Jury Vote</vt:lpstr>
      <vt:lpstr>PowerPoint Presentation</vt:lpstr>
      <vt:lpstr>PowerPoint Presentation</vt:lpstr>
      <vt:lpstr>PowerPoint Presentation</vt:lpstr>
      <vt:lpstr>Bayesian Nash Equilibrium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First-Price Auctions</vt:lpstr>
      <vt:lpstr>PowerPoint Presentation</vt:lpstr>
      <vt:lpstr>First-Price Auction Game</vt:lpstr>
      <vt:lpstr>Nash Equilibrium</vt:lpstr>
      <vt:lpstr>PowerPoint Presentation</vt:lpstr>
      <vt:lpstr>Auction and Private Information</vt:lpstr>
      <vt:lpstr>PowerPoint Presentation</vt:lpstr>
      <vt:lpstr>PowerPoint Presentation</vt:lpstr>
      <vt:lpstr>Weakly Dominant Solution</vt:lpstr>
      <vt:lpstr>PowerPoint Presentation</vt:lpstr>
      <vt:lpstr>PowerPoint Presentation</vt:lpstr>
      <vt:lpstr>Nash Equilibrium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Rochester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Theory EconC31</dc:title>
  <dc:creator>Francesco Squintani</dc:creator>
  <cp:lastModifiedBy>Test</cp:lastModifiedBy>
  <cp:revision>595</cp:revision>
  <dcterms:created xsi:type="dcterms:W3CDTF">2004-12-08T14:32:36Z</dcterms:created>
  <dcterms:modified xsi:type="dcterms:W3CDTF">2014-01-05T12:27:27Z</dcterms:modified>
</cp:coreProperties>
</file>