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46"/>
  </p:notesMasterIdLst>
  <p:sldIdLst>
    <p:sldId id="277" r:id="rId2"/>
    <p:sldId id="278" r:id="rId3"/>
    <p:sldId id="276" r:id="rId4"/>
    <p:sldId id="258" r:id="rId5"/>
    <p:sldId id="260" r:id="rId6"/>
    <p:sldId id="261" r:id="rId7"/>
    <p:sldId id="262" r:id="rId8"/>
    <p:sldId id="263" r:id="rId9"/>
    <p:sldId id="328" r:id="rId10"/>
    <p:sldId id="329" r:id="rId11"/>
    <p:sldId id="330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9" r:id="rId20"/>
    <p:sldId id="271" r:id="rId21"/>
    <p:sldId id="273" r:id="rId22"/>
    <p:sldId id="272" r:id="rId23"/>
    <p:sldId id="274" r:id="rId24"/>
    <p:sldId id="280" r:id="rId25"/>
    <p:sldId id="275" r:id="rId26"/>
    <p:sldId id="309" r:id="rId27"/>
    <p:sldId id="310" r:id="rId28"/>
    <p:sldId id="311" r:id="rId29"/>
    <p:sldId id="312" r:id="rId30"/>
    <p:sldId id="313" r:id="rId31"/>
    <p:sldId id="314" r:id="rId32"/>
    <p:sldId id="315" r:id="rId33"/>
    <p:sldId id="316" r:id="rId34"/>
    <p:sldId id="317" r:id="rId35"/>
    <p:sldId id="318" r:id="rId36"/>
    <p:sldId id="319" r:id="rId37"/>
    <p:sldId id="320" r:id="rId38"/>
    <p:sldId id="321" r:id="rId39"/>
    <p:sldId id="322" r:id="rId40"/>
    <p:sldId id="323" r:id="rId41"/>
    <p:sldId id="324" r:id="rId42"/>
    <p:sldId id="325" r:id="rId43"/>
    <p:sldId id="326" r:id="rId44"/>
    <p:sldId id="327" r:id="rId45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0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86449" autoAdjust="0"/>
  </p:normalViewPr>
  <p:slideViewPr>
    <p:cSldViewPr>
      <p:cViewPr varScale="1">
        <p:scale>
          <a:sx n="92" d="100"/>
          <a:sy n="92" d="100"/>
        </p:scale>
        <p:origin x="-20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9BF263-8A46-49B6-9580-ACE695B83B14}" type="datetimeFigureOut">
              <a:rPr lang="en-GB" smtClean="0"/>
              <a:t>05/01/2014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8ADA3F-E886-44E4-AE5A-8C87717D7D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6307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43011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3012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013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014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015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016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43017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3018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301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2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21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22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6CD8E6E-85A2-46E8-B5D4-94033493C1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F39478-B814-40C0-8458-781DE51E83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152011-F496-4E42-8F28-A39C97BD399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1F1DAC-A707-4B1A-9E8F-FA3EEEF3BDD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EAC8253-9559-44D6-8085-E98B551837F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9281C2-3409-4F9A-A52F-3739F3B74A5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24BF0E1-85FA-4D7F-ADA8-92CA59E7F71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C90E793-5681-40C0-947C-209BC0D1487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EB9B617-F521-4E8D-BF3A-353FD2D902F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B71883-1C68-49A5-AE20-0DE21202EEF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F1D6246-2441-49DC-AF6C-0D7BAA990B9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B456C113-75DB-40E5-AC2B-19CD77D11094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4198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41989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199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99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99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99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99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4199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99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199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99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99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85800" y="1066800"/>
            <a:ext cx="7772400" cy="14700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5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EC941 - Game Theory</a:t>
            </a: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en-US" kern="0" dirty="0">
                <a:latin typeface="+mn-lt"/>
                <a:cs typeface="+mn-cs"/>
              </a:rPr>
              <a:t>Prof. Francesco </a:t>
            </a:r>
            <a:r>
              <a:rPr lang="en-US" kern="0" dirty="0" err="1">
                <a:latin typeface="+mn-lt"/>
                <a:cs typeface="+mn-cs"/>
              </a:rPr>
              <a:t>Squintani</a:t>
            </a:r>
            <a:endParaRPr lang="en-US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en-US" kern="0" dirty="0">
                <a:latin typeface="+mn-lt"/>
                <a:cs typeface="+mn-cs"/>
              </a:rPr>
              <a:t>Email: f.squintani@warwick.ac.uk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685800" y="2263775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Lecture </a:t>
            </a:r>
            <a:r>
              <a:rPr lang="en-US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5</a:t>
            </a:r>
            <a:endParaRPr lang="en-US" sz="44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32"/>
          <p:cNvSpPr>
            <a:spLocks noChangeShapeType="1"/>
          </p:cNvSpPr>
          <p:nvPr/>
        </p:nvSpPr>
        <p:spPr bwMode="auto">
          <a:xfrm flipH="1">
            <a:off x="920750" y="2346980"/>
            <a:ext cx="930275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" name="Line 33"/>
          <p:cNvSpPr>
            <a:spLocks noChangeShapeType="1"/>
          </p:cNvSpPr>
          <p:nvPr/>
        </p:nvSpPr>
        <p:spPr bwMode="auto">
          <a:xfrm>
            <a:off x="1835150" y="2346980"/>
            <a:ext cx="914400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" name="Line 34"/>
          <p:cNvSpPr>
            <a:spLocks noChangeShapeType="1"/>
          </p:cNvSpPr>
          <p:nvPr/>
        </p:nvSpPr>
        <p:spPr bwMode="auto">
          <a:xfrm flipH="1">
            <a:off x="1835150" y="4175780"/>
            <a:ext cx="914400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" name="Line 35"/>
          <p:cNvSpPr>
            <a:spLocks noChangeShapeType="1"/>
          </p:cNvSpPr>
          <p:nvPr/>
        </p:nvSpPr>
        <p:spPr bwMode="auto">
          <a:xfrm>
            <a:off x="2749550" y="4175780"/>
            <a:ext cx="914400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" name="Text Box 36"/>
          <p:cNvSpPr txBox="1">
            <a:spLocks noChangeArrowheads="1"/>
          </p:cNvSpPr>
          <p:nvPr/>
        </p:nvSpPr>
        <p:spPr bwMode="auto">
          <a:xfrm>
            <a:off x="1676400" y="1748492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1</a:t>
            </a:r>
          </a:p>
        </p:txBody>
      </p:sp>
      <p:sp>
        <p:nvSpPr>
          <p:cNvPr id="7" name="Text Box 37"/>
          <p:cNvSpPr txBox="1">
            <a:spLocks noChangeArrowheads="1"/>
          </p:cNvSpPr>
          <p:nvPr/>
        </p:nvSpPr>
        <p:spPr bwMode="auto">
          <a:xfrm>
            <a:off x="914400" y="2829580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Times New Roman" pitchFamily="18" charset="0"/>
              </a:rPr>
              <a:t>O</a:t>
            </a:r>
          </a:p>
        </p:txBody>
      </p:sp>
      <p:sp>
        <p:nvSpPr>
          <p:cNvPr id="8" name="Text Box 38"/>
          <p:cNvSpPr txBox="1">
            <a:spLocks noChangeArrowheads="1"/>
          </p:cNvSpPr>
          <p:nvPr/>
        </p:nvSpPr>
        <p:spPr bwMode="auto">
          <a:xfrm>
            <a:off x="2439988" y="2829580"/>
            <a:ext cx="3032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I</a:t>
            </a:r>
          </a:p>
        </p:txBody>
      </p:sp>
      <p:sp>
        <p:nvSpPr>
          <p:cNvPr id="9" name="Text Box 39"/>
          <p:cNvSpPr txBox="1">
            <a:spLocks noChangeArrowheads="1"/>
          </p:cNvSpPr>
          <p:nvPr/>
        </p:nvSpPr>
        <p:spPr bwMode="auto">
          <a:xfrm>
            <a:off x="1847850" y="4734580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F</a:t>
            </a:r>
          </a:p>
        </p:txBody>
      </p:sp>
      <p:sp>
        <p:nvSpPr>
          <p:cNvPr id="10" name="Text Box 40"/>
          <p:cNvSpPr txBox="1">
            <a:spLocks noChangeArrowheads="1"/>
          </p:cNvSpPr>
          <p:nvPr/>
        </p:nvSpPr>
        <p:spPr bwMode="auto">
          <a:xfrm>
            <a:off x="3295650" y="4734580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S</a:t>
            </a:r>
          </a:p>
        </p:txBody>
      </p:sp>
      <p:sp>
        <p:nvSpPr>
          <p:cNvPr id="11" name="Text Box 41"/>
          <p:cNvSpPr txBox="1">
            <a:spLocks noChangeArrowheads="1"/>
          </p:cNvSpPr>
          <p:nvPr/>
        </p:nvSpPr>
        <p:spPr bwMode="auto">
          <a:xfrm>
            <a:off x="457200" y="4277380"/>
            <a:ext cx="717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0, 2</a:t>
            </a:r>
          </a:p>
        </p:txBody>
      </p:sp>
      <p:sp>
        <p:nvSpPr>
          <p:cNvPr id="12" name="Text Box 42"/>
          <p:cNvSpPr txBox="1">
            <a:spLocks noChangeArrowheads="1"/>
          </p:cNvSpPr>
          <p:nvPr/>
        </p:nvSpPr>
        <p:spPr bwMode="auto">
          <a:xfrm>
            <a:off x="1346200" y="6029980"/>
            <a:ext cx="866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-1,-1</a:t>
            </a:r>
          </a:p>
        </p:txBody>
      </p:sp>
      <p:sp>
        <p:nvSpPr>
          <p:cNvPr id="13" name="Text Box 43"/>
          <p:cNvSpPr txBox="1">
            <a:spLocks noChangeArrowheads="1"/>
          </p:cNvSpPr>
          <p:nvPr/>
        </p:nvSpPr>
        <p:spPr bwMode="auto">
          <a:xfrm>
            <a:off x="3124200" y="6029980"/>
            <a:ext cx="11128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Symbol" pitchFamily="18" charset="2"/>
              </a:rPr>
              <a:t>   1, </a:t>
            </a:r>
            <a:r>
              <a:rPr lang="en-US" sz="2800" dirty="0" smtClean="0">
                <a:latin typeface="Times New Roman" pitchFamily="18" charset="0"/>
              </a:rPr>
              <a:t>-2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14" name="Text Box 44"/>
          <p:cNvSpPr txBox="1">
            <a:spLocks noChangeArrowheads="1"/>
          </p:cNvSpPr>
          <p:nvPr/>
        </p:nvSpPr>
        <p:spPr bwMode="auto">
          <a:xfrm>
            <a:off x="2743200" y="3653492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2</a:t>
            </a:r>
          </a:p>
        </p:txBody>
      </p:sp>
      <p:sp>
        <p:nvSpPr>
          <p:cNvPr id="15" name="Line 32"/>
          <p:cNvSpPr>
            <a:spLocks noChangeShapeType="1"/>
          </p:cNvSpPr>
          <p:nvPr/>
        </p:nvSpPr>
        <p:spPr bwMode="auto">
          <a:xfrm flipH="1">
            <a:off x="5422900" y="2346980"/>
            <a:ext cx="930275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" name="Line 33"/>
          <p:cNvSpPr>
            <a:spLocks noChangeShapeType="1"/>
          </p:cNvSpPr>
          <p:nvPr/>
        </p:nvSpPr>
        <p:spPr bwMode="auto">
          <a:xfrm>
            <a:off x="6337300" y="2346980"/>
            <a:ext cx="914400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7" name="Line 34"/>
          <p:cNvSpPr>
            <a:spLocks noChangeShapeType="1"/>
          </p:cNvSpPr>
          <p:nvPr/>
        </p:nvSpPr>
        <p:spPr bwMode="auto">
          <a:xfrm flipH="1">
            <a:off x="6337300" y="4175780"/>
            <a:ext cx="914400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8" name="Line 35"/>
          <p:cNvSpPr>
            <a:spLocks noChangeShapeType="1"/>
          </p:cNvSpPr>
          <p:nvPr/>
        </p:nvSpPr>
        <p:spPr bwMode="auto">
          <a:xfrm>
            <a:off x="7251700" y="4175780"/>
            <a:ext cx="914400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Text Box 36"/>
          <p:cNvSpPr txBox="1">
            <a:spLocks noChangeArrowheads="1"/>
          </p:cNvSpPr>
          <p:nvPr/>
        </p:nvSpPr>
        <p:spPr bwMode="auto">
          <a:xfrm>
            <a:off x="6178550" y="1748492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1</a:t>
            </a:r>
          </a:p>
        </p:txBody>
      </p:sp>
      <p:sp>
        <p:nvSpPr>
          <p:cNvPr id="20" name="Text Box 37"/>
          <p:cNvSpPr txBox="1">
            <a:spLocks noChangeArrowheads="1"/>
          </p:cNvSpPr>
          <p:nvPr/>
        </p:nvSpPr>
        <p:spPr bwMode="auto">
          <a:xfrm>
            <a:off x="5416550" y="2829580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O</a:t>
            </a:r>
          </a:p>
        </p:txBody>
      </p:sp>
      <p:sp>
        <p:nvSpPr>
          <p:cNvPr id="21" name="Text Box 38"/>
          <p:cNvSpPr txBox="1">
            <a:spLocks noChangeArrowheads="1"/>
          </p:cNvSpPr>
          <p:nvPr/>
        </p:nvSpPr>
        <p:spPr bwMode="auto">
          <a:xfrm>
            <a:off x="6942138" y="2829580"/>
            <a:ext cx="3032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I</a:t>
            </a:r>
          </a:p>
        </p:txBody>
      </p:sp>
      <p:sp>
        <p:nvSpPr>
          <p:cNvPr id="22" name="Text Box 39"/>
          <p:cNvSpPr txBox="1">
            <a:spLocks noChangeArrowheads="1"/>
          </p:cNvSpPr>
          <p:nvPr/>
        </p:nvSpPr>
        <p:spPr bwMode="auto">
          <a:xfrm>
            <a:off x="6350000" y="4734580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F</a:t>
            </a:r>
          </a:p>
        </p:txBody>
      </p:sp>
      <p:sp>
        <p:nvSpPr>
          <p:cNvPr id="23" name="Text Box 40"/>
          <p:cNvSpPr txBox="1">
            <a:spLocks noChangeArrowheads="1"/>
          </p:cNvSpPr>
          <p:nvPr/>
        </p:nvSpPr>
        <p:spPr bwMode="auto">
          <a:xfrm>
            <a:off x="7797800" y="4734580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S</a:t>
            </a:r>
          </a:p>
        </p:txBody>
      </p:sp>
      <p:sp>
        <p:nvSpPr>
          <p:cNvPr id="24" name="Text Box 41"/>
          <p:cNvSpPr txBox="1">
            <a:spLocks noChangeArrowheads="1"/>
          </p:cNvSpPr>
          <p:nvPr/>
        </p:nvSpPr>
        <p:spPr bwMode="auto">
          <a:xfrm>
            <a:off x="4959350" y="4277380"/>
            <a:ext cx="717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0, 2</a:t>
            </a:r>
          </a:p>
        </p:txBody>
      </p:sp>
      <p:sp>
        <p:nvSpPr>
          <p:cNvPr id="25" name="Text Box 42"/>
          <p:cNvSpPr txBox="1">
            <a:spLocks noChangeArrowheads="1"/>
          </p:cNvSpPr>
          <p:nvPr/>
        </p:nvSpPr>
        <p:spPr bwMode="auto">
          <a:xfrm>
            <a:off x="5848350" y="6029980"/>
            <a:ext cx="866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-1,-1</a:t>
            </a:r>
          </a:p>
        </p:txBody>
      </p:sp>
      <p:sp>
        <p:nvSpPr>
          <p:cNvPr id="26" name="Text Box 43"/>
          <p:cNvSpPr txBox="1">
            <a:spLocks noChangeArrowheads="1"/>
          </p:cNvSpPr>
          <p:nvPr/>
        </p:nvSpPr>
        <p:spPr bwMode="auto">
          <a:xfrm>
            <a:off x="7626350" y="6029980"/>
            <a:ext cx="9842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Symbol" pitchFamily="18" charset="2"/>
              </a:rPr>
              <a:t>   1, </a:t>
            </a:r>
            <a:r>
              <a:rPr lang="en-US" sz="2800">
                <a:latin typeface="Times New Roman" pitchFamily="18" charset="0"/>
              </a:rPr>
              <a:t>1</a:t>
            </a:r>
          </a:p>
        </p:txBody>
      </p:sp>
      <p:sp>
        <p:nvSpPr>
          <p:cNvPr id="27" name="Text Box 44"/>
          <p:cNvSpPr txBox="1">
            <a:spLocks noChangeArrowheads="1"/>
          </p:cNvSpPr>
          <p:nvPr/>
        </p:nvSpPr>
        <p:spPr bwMode="auto">
          <a:xfrm>
            <a:off x="7245350" y="3653492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2</a:t>
            </a:r>
          </a:p>
        </p:txBody>
      </p:sp>
      <p:sp>
        <p:nvSpPr>
          <p:cNvPr id="28" name="Line 32"/>
          <p:cNvSpPr>
            <a:spLocks noChangeShapeType="1"/>
          </p:cNvSpPr>
          <p:nvPr/>
        </p:nvSpPr>
        <p:spPr bwMode="auto">
          <a:xfrm flipH="1">
            <a:off x="1828799" y="1596092"/>
            <a:ext cx="2286001" cy="762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9" name="Line 33"/>
          <p:cNvSpPr>
            <a:spLocks noChangeShapeType="1"/>
          </p:cNvSpPr>
          <p:nvPr/>
        </p:nvSpPr>
        <p:spPr bwMode="auto">
          <a:xfrm>
            <a:off x="4114800" y="1596092"/>
            <a:ext cx="2209800" cy="762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" name="Text Box 44"/>
          <p:cNvSpPr txBox="1">
            <a:spLocks noChangeArrowheads="1"/>
          </p:cNvSpPr>
          <p:nvPr/>
        </p:nvSpPr>
        <p:spPr bwMode="auto">
          <a:xfrm>
            <a:off x="3981450" y="1062692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2</a:t>
            </a:r>
          </a:p>
        </p:txBody>
      </p:sp>
      <p:sp>
        <p:nvSpPr>
          <p:cNvPr id="31" name="Text Box 37"/>
          <p:cNvSpPr txBox="1">
            <a:spLocks noChangeArrowheads="1"/>
          </p:cNvSpPr>
          <p:nvPr/>
        </p:nvSpPr>
        <p:spPr bwMode="auto">
          <a:xfrm>
            <a:off x="3124200" y="1367492"/>
            <a:ext cx="423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B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32" name="Text Box 38"/>
          <p:cNvSpPr txBox="1">
            <a:spLocks noChangeArrowheads="1"/>
          </p:cNvSpPr>
          <p:nvPr/>
        </p:nvSpPr>
        <p:spPr bwMode="auto">
          <a:xfrm>
            <a:off x="4649788" y="1367492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N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33" name="Rectangle 2"/>
          <p:cNvSpPr txBox="1">
            <a:spLocks noRot="1" noChangeArrowheads="1"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  <a:ea typeface="+mj-ea"/>
                <a:cs typeface="+mj-cs"/>
              </a:rPr>
              <a:t>Extensive Form Representation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36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32"/>
          <p:cNvSpPr>
            <a:spLocks noChangeShapeType="1"/>
          </p:cNvSpPr>
          <p:nvPr/>
        </p:nvSpPr>
        <p:spPr bwMode="auto">
          <a:xfrm flipH="1">
            <a:off x="920750" y="2346980"/>
            <a:ext cx="930275" cy="1828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" name="Line 33"/>
          <p:cNvSpPr>
            <a:spLocks noChangeShapeType="1"/>
          </p:cNvSpPr>
          <p:nvPr/>
        </p:nvSpPr>
        <p:spPr bwMode="auto">
          <a:xfrm>
            <a:off x="1835150" y="2346980"/>
            <a:ext cx="914400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" name="Line 34"/>
          <p:cNvSpPr>
            <a:spLocks noChangeShapeType="1"/>
          </p:cNvSpPr>
          <p:nvPr/>
        </p:nvSpPr>
        <p:spPr bwMode="auto">
          <a:xfrm flipH="1">
            <a:off x="1835150" y="4175780"/>
            <a:ext cx="914400" cy="1828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" name="Line 35"/>
          <p:cNvSpPr>
            <a:spLocks noChangeShapeType="1"/>
          </p:cNvSpPr>
          <p:nvPr/>
        </p:nvSpPr>
        <p:spPr bwMode="auto">
          <a:xfrm>
            <a:off x="2749550" y="4175780"/>
            <a:ext cx="914400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" name="Text Box 36"/>
          <p:cNvSpPr txBox="1">
            <a:spLocks noChangeArrowheads="1"/>
          </p:cNvSpPr>
          <p:nvPr/>
        </p:nvSpPr>
        <p:spPr bwMode="auto">
          <a:xfrm>
            <a:off x="1676400" y="1748492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1</a:t>
            </a:r>
          </a:p>
        </p:txBody>
      </p:sp>
      <p:sp>
        <p:nvSpPr>
          <p:cNvPr id="7" name="Text Box 37"/>
          <p:cNvSpPr txBox="1">
            <a:spLocks noChangeArrowheads="1"/>
          </p:cNvSpPr>
          <p:nvPr/>
        </p:nvSpPr>
        <p:spPr bwMode="auto">
          <a:xfrm>
            <a:off x="914400" y="2829580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O</a:t>
            </a:r>
          </a:p>
        </p:txBody>
      </p:sp>
      <p:sp>
        <p:nvSpPr>
          <p:cNvPr id="8" name="Text Box 38"/>
          <p:cNvSpPr txBox="1">
            <a:spLocks noChangeArrowheads="1"/>
          </p:cNvSpPr>
          <p:nvPr/>
        </p:nvSpPr>
        <p:spPr bwMode="auto">
          <a:xfrm>
            <a:off x="2439988" y="2829580"/>
            <a:ext cx="3032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I</a:t>
            </a:r>
          </a:p>
        </p:txBody>
      </p:sp>
      <p:sp>
        <p:nvSpPr>
          <p:cNvPr id="9" name="Text Box 39"/>
          <p:cNvSpPr txBox="1">
            <a:spLocks noChangeArrowheads="1"/>
          </p:cNvSpPr>
          <p:nvPr/>
        </p:nvSpPr>
        <p:spPr bwMode="auto">
          <a:xfrm>
            <a:off x="1847850" y="4734580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F</a:t>
            </a:r>
          </a:p>
        </p:txBody>
      </p:sp>
      <p:sp>
        <p:nvSpPr>
          <p:cNvPr id="10" name="Text Box 40"/>
          <p:cNvSpPr txBox="1">
            <a:spLocks noChangeArrowheads="1"/>
          </p:cNvSpPr>
          <p:nvPr/>
        </p:nvSpPr>
        <p:spPr bwMode="auto">
          <a:xfrm>
            <a:off x="3295650" y="4734580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S</a:t>
            </a:r>
          </a:p>
        </p:txBody>
      </p:sp>
      <p:sp>
        <p:nvSpPr>
          <p:cNvPr id="11" name="Text Box 41"/>
          <p:cNvSpPr txBox="1">
            <a:spLocks noChangeArrowheads="1"/>
          </p:cNvSpPr>
          <p:nvPr/>
        </p:nvSpPr>
        <p:spPr bwMode="auto">
          <a:xfrm>
            <a:off x="457200" y="4277380"/>
            <a:ext cx="717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0, 2</a:t>
            </a:r>
          </a:p>
        </p:txBody>
      </p:sp>
      <p:sp>
        <p:nvSpPr>
          <p:cNvPr id="12" name="Text Box 42"/>
          <p:cNvSpPr txBox="1">
            <a:spLocks noChangeArrowheads="1"/>
          </p:cNvSpPr>
          <p:nvPr/>
        </p:nvSpPr>
        <p:spPr bwMode="auto">
          <a:xfrm>
            <a:off x="1346200" y="6029980"/>
            <a:ext cx="866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-1,-1</a:t>
            </a:r>
          </a:p>
        </p:txBody>
      </p:sp>
      <p:sp>
        <p:nvSpPr>
          <p:cNvPr id="13" name="Text Box 43"/>
          <p:cNvSpPr txBox="1">
            <a:spLocks noChangeArrowheads="1"/>
          </p:cNvSpPr>
          <p:nvPr/>
        </p:nvSpPr>
        <p:spPr bwMode="auto">
          <a:xfrm>
            <a:off x="3124200" y="6029980"/>
            <a:ext cx="11128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Symbol" pitchFamily="18" charset="2"/>
              </a:rPr>
              <a:t>   1, </a:t>
            </a:r>
            <a:r>
              <a:rPr lang="en-US" sz="2800" dirty="0" smtClean="0">
                <a:latin typeface="Times New Roman" pitchFamily="18" charset="0"/>
              </a:rPr>
              <a:t>-2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14" name="Text Box 44"/>
          <p:cNvSpPr txBox="1">
            <a:spLocks noChangeArrowheads="1"/>
          </p:cNvSpPr>
          <p:nvPr/>
        </p:nvSpPr>
        <p:spPr bwMode="auto">
          <a:xfrm>
            <a:off x="2743200" y="3653492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2</a:t>
            </a:r>
          </a:p>
        </p:txBody>
      </p:sp>
      <p:sp>
        <p:nvSpPr>
          <p:cNvPr id="15" name="Line 32"/>
          <p:cNvSpPr>
            <a:spLocks noChangeShapeType="1"/>
          </p:cNvSpPr>
          <p:nvPr/>
        </p:nvSpPr>
        <p:spPr bwMode="auto">
          <a:xfrm flipH="1">
            <a:off x="5422900" y="2346980"/>
            <a:ext cx="930275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" name="Line 33"/>
          <p:cNvSpPr>
            <a:spLocks noChangeShapeType="1"/>
          </p:cNvSpPr>
          <p:nvPr/>
        </p:nvSpPr>
        <p:spPr bwMode="auto">
          <a:xfrm>
            <a:off x="6337300" y="2346980"/>
            <a:ext cx="914400" cy="1828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7" name="Line 34"/>
          <p:cNvSpPr>
            <a:spLocks noChangeShapeType="1"/>
          </p:cNvSpPr>
          <p:nvPr/>
        </p:nvSpPr>
        <p:spPr bwMode="auto">
          <a:xfrm flipH="1">
            <a:off x="6337300" y="4175780"/>
            <a:ext cx="914400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8" name="Line 35"/>
          <p:cNvSpPr>
            <a:spLocks noChangeShapeType="1"/>
          </p:cNvSpPr>
          <p:nvPr/>
        </p:nvSpPr>
        <p:spPr bwMode="auto">
          <a:xfrm>
            <a:off x="7251700" y="4175780"/>
            <a:ext cx="914400" cy="1828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Text Box 36"/>
          <p:cNvSpPr txBox="1">
            <a:spLocks noChangeArrowheads="1"/>
          </p:cNvSpPr>
          <p:nvPr/>
        </p:nvSpPr>
        <p:spPr bwMode="auto">
          <a:xfrm>
            <a:off x="6178550" y="1748492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1</a:t>
            </a:r>
          </a:p>
        </p:txBody>
      </p:sp>
      <p:sp>
        <p:nvSpPr>
          <p:cNvPr id="20" name="Text Box 37"/>
          <p:cNvSpPr txBox="1">
            <a:spLocks noChangeArrowheads="1"/>
          </p:cNvSpPr>
          <p:nvPr/>
        </p:nvSpPr>
        <p:spPr bwMode="auto">
          <a:xfrm>
            <a:off x="5416550" y="2829580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O</a:t>
            </a:r>
          </a:p>
        </p:txBody>
      </p:sp>
      <p:sp>
        <p:nvSpPr>
          <p:cNvPr id="21" name="Text Box 38"/>
          <p:cNvSpPr txBox="1">
            <a:spLocks noChangeArrowheads="1"/>
          </p:cNvSpPr>
          <p:nvPr/>
        </p:nvSpPr>
        <p:spPr bwMode="auto">
          <a:xfrm>
            <a:off x="6942138" y="2829580"/>
            <a:ext cx="3032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I</a:t>
            </a:r>
          </a:p>
        </p:txBody>
      </p:sp>
      <p:sp>
        <p:nvSpPr>
          <p:cNvPr id="22" name="Text Box 39"/>
          <p:cNvSpPr txBox="1">
            <a:spLocks noChangeArrowheads="1"/>
          </p:cNvSpPr>
          <p:nvPr/>
        </p:nvSpPr>
        <p:spPr bwMode="auto">
          <a:xfrm>
            <a:off x="6350000" y="4734580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F</a:t>
            </a:r>
          </a:p>
        </p:txBody>
      </p:sp>
      <p:sp>
        <p:nvSpPr>
          <p:cNvPr id="23" name="Text Box 40"/>
          <p:cNvSpPr txBox="1">
            <a:spLocks noChangeArrowheads="1"/>
          </p:cNvSpPr>
          <p:nvPr/>
        </p:nvSpPr>
        <p:spPr bwMode="auto">
          <a:xfrm>
            <a:off x="7797800" y="4734580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S</a:t>
            </a:r>
          </a:p>
        </p:txBody>
      </p:sp>
      <p:sp>
        <p:nvSpPr>
          <p:cNvPr id="24" name="Text Box 41"/>
          <p:cNvSpPr txBox="1">
            <a:spLocks noChangeArrowheads="1"/>
          </p:cNvSpPr>
          <p:nvPr/>
        </p:nvSpPr>
        <p:spPr bwMode="auto">
          <a:xfrm>
            <a:off x="4959350" y="4277380"/>
            <a:ext cx="717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0, 2</a:t>
            </a:r>
          </a:p>
        </p:txBody>
      </p:sp>
      <p:sp>
        <p:nvSpPr>
          <p:cNvPr id="25" name="Text Box 42"/>
          <p:cNvSpPr txBox="1">
            <a:spLocks noChangeArrowheads="1"/>
          </p:cNvSpPr>
          <p:nvPr/>
        </p:nvSpPr>
        <p:spPr bwMode="auto">
          <a:xfrm>
            <a:off x="5848350" y="6029980"/>
            <a:ext cx="866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-1,-1</a:t>
            </a:r>
          </a:p>
        </p:txBody>
      </p:sp>
      <p:sp>
        <p:nvSpPr>
          <p:cNvPr id="26" name="Text Box 43"/>
          <p:cNvSpPr txBox="1">
            <a:spLocks noChangeArrowheads="1"/>
          </p:cNvSpPr>
          <p:nvPr/>
        </p:nvSpPr>
        <p:spPr bwMode="auto">
          <a:xfrm>
            <a:off x="7626350" y="6029980"/>
            <a:ext cx="9842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Symbol" pitchFamily="18" charset="2"/>
              </a:rPr>
              <a:t>   1, </a:t>
            </a:r>
            <a:r>
              <a:rPr lang="en-US" sz="2800">
                <a:latin typeface="Times New Roman" pitchFamily="18" charset="0"/>
              </a:rPr>
              <a:t>1</a:t>
            </a:r>
          </a:p>
        </p:txBody>
      </p:sp>
      <p:sp>
        <p:nvSpPr>
          <p:cNvPr id="27" name="Text Box 44"/>
          <p:cNvSpPr txBox="1">
            <a:spLocks noChangeArrowheads="1"/>
          </p:cNvSpPr>
          <p:nvPr/>
        </p:nvSpPr>
        <p:spPr bwMode="auto">
          <a:xfrm>
            <a:off x="7245350" y="3653492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2</a:t>
            </a:r>
          </a:p>
        </p:txBody>
      </p:sp>
      <p:sp>
        <p:nvSpPr>
          <p:cNvPr id="28" name="Line 32"/>
          <p:cNvSpPr>
            <a:spLocks noChangeShapeType="1"/>
          </p:cNvSpPr>
          <p:nvPr/>
        </p:nvSpPr>
        <p:spPr bwMode="auto">
          <a:xfrm flipH="1">
            <a:off x="1828799" y="1596092"/>
            <a:ext cx="2286001" cy="762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9" name="Line 33"/>
          <p:cNvSpPr>
            <a:spLocks noChangeShapeType="1"/>
          </p:cNvSpPr>
          <p:nvPr/>
        </p:nvSpPr>
        <p:spPr bwMode="auto">
          <a:xfrm>
            <a:off x="4114800" y="1596092"/>
            <a:ext cx="2209800" cy="762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" name="Text Box 44"/>
          <p:cNvSpPr txBox="1">
            <a:spLocks noChangeArrowheads="1"/>
          </p:cNvSpPr>
          <p:nvPr/>
        </p:nvSpPr>
        <p:spPr bwMode="auto">
          <a:xfrm>
            <a:off x="3981450" y="1062692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2</a:t>
            </a:r>
          </a:p>
        </p:txBody>
      </p:sp>
      <p:sp>
        <p:nvSpPr>
          <p:cNvPr id="31" name="Text Box 37"/>
          <p:cNvSpPr txBox="1">
            <a:spLocks noChangeArrowheads="1"/>
          </p:cNvSpPr>
          <p:nvPr/>
        </p:nvSpPr>
        <p:spPr bwMode="auto">
          <a:xfrm>
            <a:off x="3124200" y="1367492"/>
            <a:ext cx="423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B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32" name="Text Box 38"/>
          <p:cNvSpPr txBox="1">
            <a:spLocks noChangeArrowheads="1"/>
          </p:cNvSpPr>
          <p:nvPr/>
        </p:nvSpPr>
        <p:spPr bwMode="auto">
          <a:xfrm>
            <a:off x="4649788" y="1367492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N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33" name="Rectangle 2"/>
          <p:cNvSpPr txBox="1">
            <a:spLocks noRot="1" noChangeArrowheads="1"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Backward Induction Solution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53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General Definitions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dirty="0" smtClean="0">
                <a:effectLst/>
              </a:rPr>
              <a:t>Definition</a:t>
            </a:r>
            <a:r>
              <a:rPr lang="en-US" sz="2800" dirty="0" smtClean="0">
                <a:effectLst/>
              </a:rPr>
              <a:t> An </a:t>
            </a:r>
            <a:r>
              <a:rPr lang="en-US" sz="2800" i="1" dirty="0">
                <a:effectLst/>
              </a:rPr>
              <a:t>extensive game with perfect information </a:t>
            </a:r>
            <a:r>
              <a:rPr lang="en-US" sz="2800" dirty="0">
                <a:effectLst/>
                <a:latin typeface="Symbol" pitchFamily="18" charset="2"/>
              </a:rPr>
              <a:t>G </a:t>
            </a:r>
            <a:r>
              <a:rPr lang="en-US" sz="2800" dirty="0">
                <a:effectLst/>
              </a:rPr>
              <a:t>is: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effectLst/>
              </a:rPr>
              <a:t>a set of </a:t>
            </a:r>
            <a:r>
              <a:rPr lang="en-US" sz="2800" i="1" dirty="0">
                <a:effectLst/>
              </a:rPr>
              <a:t>players</a:t>
            </a:r>
            <a:r>
              <a:rPr lang="en-US" sz="2800" dirty="0">
                <a:effectLst/>
              </a:rPr>
              <a:t> I,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effectLst/>
              </a:rPr>
              <a:t>a set of sequences E </a:t>
            </a:r>
            <a:r>
              <a:rPr lang="en-US" sz="2800" i="1" dirty="0">
                <a:effectLst/>
              </a:rPr>
              <a:t>(terminal histories) </a:t>
            </a:r>
            <a:r>
              <a:rPr lang="en-US" sz="2800" dirty="0">
                <a:effectLst/>
              </a:rPr>
              <a:t>with the property that no sequence is a proper </a:t>
            </a:r>
            <a:r>
              <a:rPr lang="en-US" sz="2800" dirty="0" err="1">
                <a:effectLst/>
              </a:rPr>
              <a:t>subhistory</a:t>
            </a:r>
            <a:r>
              <a:rPr lang="en-US" sz="2800" dirty="0">
                <a:effectLst/>
              </a:rPr>
              <a:t> of any other sequence,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effectLst/>
              </a:rPr>
              <a:t>a function </a:t>
            </a:r>
            <a:r>
              <a:rPr lang="en-US" sz="2800" dirty="0" smtClean="0">
                <a:effectLst/>
              </a:rPr>
              <a:t>P </a:t>
            </a:r>
            <a:r>
              <a:rPr lang="en-US" sz="2800" i="1" dirty="0">
                <a:effectLst/>
              </a:rPr>
              <a:t>(the player function) </a:t>
            </a:r>
            <a:r>
              <a:rPr lang="en-US" sz="2800" dirty="0">
                <a:effectLst/>
              </a:rPr>
              <a:t>that assigns a player to every sequence that is a proper </a:t>
            </a:r>
            <a:r>
              <a:rPr lang="en-US" sz="2800" dirty="0" err="1">
                <a:effectLst/>
              </a:rPr>
              <a:t>subhistory</a:t>
            </a:r>
            <a:r>
              <a:rPr lang="en-US" sz="2800" dirty="0">
                <a:effectLst/>
              </a:rPr>
              <a:t> of some terminal history,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effectLst/>
              </a:rPr>
              <a:t>for each </a:t>
            </a:r>
            <a:r>
              <a:rPr lang="en-US" sz="2800" dirty="0" smtClean="0">
                <a:effectLst/>
              </a:rPr>
              <a:t>player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, </a:t>
            </a:r>
            <a:r>
              <a:rPr lang="en-US" sz="2800" i="1" dirty="0">
                <a:effectLst/>
              </a:rPr>
              <a:t>preferences</a:t>
            </a:r>
            <a:r>
              <a:rPr lang="en-US" sz="2800" dirty="0">
                <a:effectLst/>
              </a:rPr>
              <a:t> </a:t>
            </a:r>
            <a:r>
              <a:rPr lang="en-US" sz="2800" dirty="0" err="1" smtClean="0">
                <a:effectLst/>
              </a:rPr>
              <a:t>u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over the set of terminal histories.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533400"/>
            <a:ext cx="8763000" cy="55927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dirty="0">
                <a:effectLst/>
              </a:rPr>
              <a:t>For example, in the entry game,</a:t>
            </a: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r>
              <a:rPr lang="en-US" sz="2800" i="1" dirty="0">
                <a:effectLst/>
              </a:rPr>
              <a:t>Players: </a:t>
            </a:r>
            <a:r>
              <a:rPr lang="en-US" sz="2800" dirty="0">
                <a:effectLst/>
              </a:rPr>
              <a:t>The challenger and the </a:t>
            </a:r>
            <a:r>
              <a:rPr lang="en-US" sz="2800" dirty="0" smtClean="0">
                <a:effectLst/>
              </a:rPr>
              <a:t>incumbent.</a:t>
            </a:r>
          </a:p>
          <a:p>
            <a:r>
              <a:rPr lang="en-US" sz="2800" i="1" dirty="0" smtClean="0">
                <a:effectLst/>
              </a:rPr>
              <a:t>Terminal </a:t>
            </a:r>
            <a:r>
              <a:rPr lang="en-US" sz="2800" i="1" dirty="0">
                <a:effectLst/>
              </a:rPr>
              <a:t>histories: </a:t>
            </a:r>
            <a:r>
              <a:rPr lang="en-US" sz="2800" dirty="0">
                <a:effectLst/>
              </a:rPr>
              <a:t>(</a:t>
            </a:r>
            <a:r>
              <a:rPr lang="en-US" sz="2800" i="1" dirty="0">
                <a:effectLst/>
              </a:rPr>
              <a:t>In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Share</a:t>
            </a:r>
            <a:r>
              <a:rPr lang="en-US" sz="2800" dirty="0">
                <a:effectLst/>
              </a:rPr>
              <a:t>), (</a:t>
            </a:r>
            <a:r>
              <a:rPr lang="en-US" sz="2800" i="1" dirty="0">
                <a:effectLst/>
              </a:rPr>
              <a:t>In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Fight</a:t>
            </a:r>
            <a:r>
              <a:rPr lang="en-US" sz="2800" dirty="0">
                <a:effectLst/>
              </a:rPr>
              <a:t>), and </a:t>
            </a:r>
            <a:r>
              <a:rPr lang="en-US" sz="2800" i="1" dirty="0">
                <a:effectLst/>
              </a:rPr>
              <a:t>Out</a:t>
            </a:r>
            <a:r>
              <a:rPr lang="en-US" sz="2800" dirty="0">
                <a:effectLst/>
              </a:rPr>
              <a:t>.</a:t>
            </a:r>
          </a:p>
          <a:p>
            <a:r>
              <a:rPr lang="en-US" sz="2800" i="1" dirty="0">
                <a:effectLst/>
              </a:rPr>
              <a:t>Player function: P</a:t>
            </a:r>
            <a:r>
              <a:rPr lang="en-US" sz="2800" dirty="0">
                <a:effectLst/>
              </a:rPr>
              <a:t>(∅) = </a:t>
            </a:r>
            <a:r>
              <a:rPr lang="en-US" sz="2800" i="1" dirty="0">
                <a:effectLst/>
              </a:rPr>
              <a:t>Challenger,</a:t>
            </a:r>
            <a:r>
              <a:rPr lang="en-US" sz="2800" dirty="0">
                <a:effectLst/>
              </a:rPr>
              <a:t> </a:t>
            </a:r>
            <a:r>
              <a:rPr lang="en-US" sz="2800" i="1" dirty="0">
                <a:effectLst/>
              </a:rPr>
              <a:t>P</a:t>
            </a:r>
            <a:r>
              <a:rPr lang="en-US" sz="2800" dirty="0">
                <a:effectLst/>
              </a:rPr>
              <a:t>(</a:t>
            </a:r>
            <a:r>
              <a:rPr lang="en-US" sz="2800" i="1" dirty="0">
                <a:effectLst/>
              </a:rPr>
              <a:t>In</a:t>
            </a:r>
            <a:r>
              <a:rPr lang="en-US" sz="2800" dirty="0">
                <a:effectLst/>
              </a:rPr>
              <a:t>) = </a:t>
            </a:r>
            <a:r>
              <a:rPr lang="en-US" sz="2800" i="1" dirty="0">
                <a:effectLst/>
              </a:rPr>
              <a:t>Incumbent</a:t>
            </a:r>
            <a:r>
              <a:rPr lang="en-US" sz="2800" dirty="0">
                <a:effectLst/>
              </a:rPr>
              <a:t>.</a:t>
            </a:r>
          </a:p>
          <a:p>
            <a:r>
              <a:rPr lang="en-US" sz="2800" i="1" dirty="0">
                <a:effectLst/>
              </a:rPr>
              <a:t>Preferences  </a:t>
            </a:r>
            <a:r>
              <a:rPr lang="en-US" sz="2800" dirty="0">
                <a:effectLst/>
              </a:rPr>
              <a:t>The challenger’s preferences are given by the payoff function </a:t>
            </a:r>
            <a:r>
              <a:rPr lang="en-US" sz="2800" i="1" dirty="0">
                <a:effectLst/>
              </a:rPr>
              <a:t>u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 with </a:t>
            </a:r>
            <a:r>
              <a:rPr lang="en-US" sz="2800" i="1" dirty="0">
                <a:effectLst/>
              </a:rPr>
              <a:t>u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(</a:t>
            </a:r>
            <a:r>
              <a:rPr lang="en-US" sz="2800" i="1" dirty="0">
                <a:effectLst/>
              </a:rPr>
              <a:t>I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S</a:t>
            </a:r>
            <a:r>
              <a:rPr lang="en-US" sz="2800" dirty="0">
                <a:effectLst/>
              </a:rPr>
              <a:t>) = </a:t>
            </a:r>
            <a:r>
              <a:rPr lang="en-US" sz="2800" dirty="0" smtClean="0">
                <a:effectLst/>
              </a:rPr>
              <a:t>1, </a:t>
            </a:r>
            <a:r>
              <a:rPr lang="en-US" sz="2800" i="1" dirty="0">
                <a:effectLst/>
              </a:rPr>
              <a:t>u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(</a:t>
            </a:r>
            <a:r>
              <a:rPr lang="en-US" sz="2800" i="1" dirty="0">
                <a:effectLst/>
              </a:rPr>
              <a:t>O</a:t>
            </a:r>
            <a:r>
              <a:rPr lang="en-US" sz="2800" dirty="0">
                <a:effectLst/>
              </a:rPr>
              <a:t>) = </a:t>
            </a:r>
            <a:r>
              <a:rPr lang="en-US" sz="2800" dirty="0" smtClean="0">
                <a:effectLst/>
              </a:rPr>
              <a:t>0, </a:t>
            </a:r>
            <a:r>
              <a:rPr lang="en-US" sz="2800" i="1" dirty="0">
                <a:effectLst/>
              </a:rPr>
              <a:t>u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(</a:t>
            </a:r>
            <a:r>
              <a:rPr lang="en-US" sz="2800" i="1" dirty="0">
                <a:effectLst/>
              </a:rPr>
              <a:t>I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F</a:t>
            </a:r>
            <a:r>
              <a:rPr lang="en-US" sz="2800" dirty="0">
                <a:effectLst/>
              </a:rPr>
              <a:t>) = </a:t>
            </a:r>
            <a:r>
              <a:rPr lang="en-US" sz="2800" dirty="0" smtClean="0">
                <a:effectLst/>
              </a:rPr>
              <a:t>-1. </a:t>
            </a: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en-US" sz="2800" dirty="0">
                <a:effectLst/>
              </a:rPr>
              <a:t>	The incumbent’s preferences are given by payoff function </a:t>
            </a:r>
            <a:r>
              <a:rPr lang="en-US" sz="2800" i="1" dirty="0">
                <a:effectLst/>
              </a:rPr>
              <a:t>u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 with </a:t>
            </a:r>
            <a:r>
              <a:rPr lang="en-US" sz="2800" i="1" dirty="0">
                <a:effectLst/>
              </a:rPr>
              <a:t>u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(</a:t>
            </a:r>
            <a:r>
              <a:rPr lang="en-US" sz="2800" i="1" dirty="0">
                <a:effectLst/>
              </a:rPr>
              <a:t>O</a:t>
            </a:r>
            <a:r>
              <a:rPr lang="en-US" sz="2800" dirty="0">
                <a:effectLst/>
              </a:rPr>
              <a:t>) = 2, </a:t>
            </a:r>
            <a:r>
              <a:rPr lang="en-US" sz="2800" i="1" dirty="0">
                <a:effectLst/>
              </a:rPr>
              <a:t>u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(</a:t>
            </a:r>
            <a:r>
              <a:rPr lang="en-US" sz="2800" i="1" dirty="0">
                <a:effectLst/>
              </a:rPr>
              <a:t>I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S</a:t>
            </a:r>
            <a:r>
              <a:rPr lang="en-US" sz="2800" dirty="0">
                <a:effectLst/>
              </a:rPr>
              <a:t>) = 1, </a:t>
            </a:r>
            <a:r>
              <a:rPr lang="en-US" sz="2800" i="1" dirty="0">
                <a:effectLst/>
              </a:rPr>
              <a:t>u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(</a:t>
            </a:r>
            <a:r>
              <a:rPr lang="en-US" sz="2800" i="1" dirty="0">
                <a:effectLst/>
              </a:rPr>
              <a:t>I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F</a:t>
            </a:r>
            <a:r>
              <a:rPr lang="en-US" sz="2800" dirty="0">
                <a:effectLst/>
              </a:rPr>
              <a:t>) = </a:t>
            </a:r>
            <a:r>
              <a:rPr lang="en-US" sz="2800" dirty="0" smtClean="0">
                <a:effectLst/>
              </a:rPr>
              <a:t>-1.</a:t>
            </a: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3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>
                <a:effectLst/>
              </a:rPr>
              <a:t>Strategies and </a:t>
            </a:r>
            <a:r>
              <a:rPr lang="en-US" dirty="0" smtClean="0">
                <a:effectLst/>
              </a:rPr>
              <a:t>Outcomes</a:t>
            </a:r>
            <a:endParaRPr lang="en-US" dirty="0">
              <a:effectLst/>
            </a:endParaRP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483076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dirty="0" smtClean="0">
                <a:effectLst/>
              </a:rPr>
              <a:t>Definition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A </a:t>
            </a:r>
            <a:r>
              <a:rPr lang="en-US" sz="2800" i="1" dirty="0">
                <a:effectLst/>
              </a:rPr>
              <a:t>strategy </a:t>
            </a:r>
            <a:r>
              <a:rPr lang="en-US" sz="2800" i="1" dirty="0" err="1">
                <a:effectLst/>
              </a:rPr>
              <a:t>s</a:t>
            </a:r>
            <a:r>
              <a:rPr lang="en-US" sz="2800" i="1" baseline="-25000" dirty="0" err="1">
                <a:effectLst/>
              </a:rPr>
              <a:t>i</a:t>
            </a:r>
            <a:r>
              <a:rPr lang="en-US" sz="2800" b="1" dirty="0">
                <a:effectLst/>
              </a:rPr>
              <a:t> </a:t>
            </a:r>
            <a:r>
              <a:rPr lang="en-US" sz="2800" dirty="0">
                <a:effectLst/>
              </a:rPr>
              <a:t>of player </a:t>
            </a:r>
            <a:r>
              <a:rPr lang="en-US" sz="2800" i="1" dirty="0" err="1">
                <a:effectLst/>
              </a:rPr>
              <a:t>i</a:t>
            </a:r>
            <a:r>
              <a:rPr lang="en-US" sz="2800" i="1" dirty="0">
                <a:effectLst/>
              </a:rPr>
              <a:t> </a:t>
            </a:r>
            <a:r>
              <a:rPr lang="en-US" sz="2800" dirty="0">
                <a:effectLst/>
              </a:rPr>
              <a:t>in an extensive game </a:t>
            </a: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with </a:t>
            </a:r>
            <a:r>
              <a:rPr lang="en-US" sz="2800" dirty="0">
                <a:effectLst/>
              </a:rPr>
              <a:t>perfect information is a function that assigns to each </a:t>
            </a: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history </a:t>
            </a:r>
            <a:r>
              <a:rPr lang="en-US" sz="2800" i="1" dirty="0">
                <a:effectLst/>
              </a:rPr>
              <a:t>h </a:t>
            </a:r>
            <a:r>
              <a:rPr lang="en-US" sz="2800" dirty="0">
                <a:effectLst/>
              </a:rPr>
              <a:t>after which it is player </a:t>
            </a:r>
            <a:r>
              <a:rPr lang="en-US" sz="2800" i="1" dirty="0" err="1">
                <a:effectLst/>
              </a:rPr>
              <a:t>i</a:t>
            </a:r>
            <a:r>
              <a:rPr lang="en-US" sz="2800" dirty="0" err="1">
                <a:effectLst/>
              </a:rPr>
              <a:t>’s</a:t>
            </a:r>
            <a:r>
              <a:rPr lang="en-US" sz="2800" dirty="0">
                <a:effectLst/>
              </a:rPr>
              <a:t> turn to move </a:t>
            </a:r>
            <a:r>
              <a:rPr lang="en-US" sz="2800" dirty="0" smtClean="0">
                <a:effectLst/>
              </a:rPr>
              <a:t>(</a:t>
            </a:r>
            <a:r>
              <a:rPr lang="en-US" sz="2800" dirty="0">
                <a:effectLst/>
              </a:rPr>
              <a:t>i.e</a:t>
            </a:r>
            <a:r>
              <a:rPr lang="en-US" sz="2800" dirty="0" smtClean="0">
                <a:effectLst/>
              </a:rPr>
              <a:t>.,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i="1" dirty="0" smtClean="0">
                <a:effectLst/>
              </a:rPr>
              <a:t>P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smtClean="0">
                <a:effectLst/>
              </a:rPr>
              <a:t>h</a:t>
            </a:r>
            <a:r>
              <a:rPr lang="en-US" sz="2800" dirty="0">
                <a:effectLst/>
              </a:rPr>
              <a:t>) = </a:t>
            </a:r>
            <a:r>
              <a:rPr lang="en-US" sz="2800" i="1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) </a:t>
            </a:r>
            <a:r>
              <a:rPr lang="en-US" sz="2800" dirty="0">
                <a:effectLst/>
              </a:rPr>
              <a:t>an action in </a:t>
            </a:r>
            <a:r>
              <a:rPr lang="en-US" sz="2800" i="1" dirty="0" smtClean="0">
                <a:effectLst/>
              </a:rPr>
              <a:t>A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smtClean="0">
                <a:effectLst/>
              </a:rPr>
              <a:t>h</a:t>
            </a:r>
            <a:r>
              <a:rPr lang="en-US" sz="2800" dirty="0" smtClean="0">
                <a:effectLst/>
              </a:rPr>
              <a:t>), the </a:t>
            </a:r>
            <a:r>
              <a:rPr lang="en-US" sz="2800" dirty="0">
                <a:effectLst/>
              </a:rPr>
              <a:t>set of actions available </a:t>
            </a:r>
            <a:r>
              <a:rPr lang="en-US" sz="2800" dirty="0" smtClean="0">
                <a:effectLst/>
              </a:rPr>
              <a:t>after </a:t>
            </a:r>
            <a:r>
              <a:rPr lang="en-US" sz="2800" i="1" dirty="0" smtClean="0">
                <a:effectLst/>
              </a:rPr>
              <a:t>h</a:t>
            </a:r>
            <a:r>
              <a:rPr lang="en-US" sz="2800" dirty="0" smtClean="0">
                <a:effectLst/>
              </a:rPr>
              <a:t>.</a:t>
            </a:r>
            <a:endParaRPr lang="en-US" sz="2800" dirty="0">
              <a:effectLst/>
            </a:endParaRPr>
          </a:p>
          <a:p>
            <a:pPr>
              <a:lnSpc>
                <a:spcPct val="90000"/>
              </a:lnSpc>
            </a:pPr>
            <a:endParaRPr lang="en-US" sz="2800" dirty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A </a:t>
            </a:r>
            <a:r>
              <a:rPr lang="en-US" sz="2800" dirty="0">
                <a:effectLst/>
              </a:rPr>
              <a:t>player’s strategy specifies the action the player chooses </a:t>
            </a: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    for </a:t>
            </a:r>
            <a:r>
              <a:rPr lang="en-US" sz="2800" i="1" dirty="0">
                <a:effectLst/>
              </a:rPr>
              <a:t>every </a:t>
            </a:r>
            <a:r>
              <a:rPr lang="en-US" sz="2800" dirty="0">
                <a:effectLst/>
              </a:rPr>
              <a:t>history after which it is her turn to move.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r>
              <a:rPr lang="en-US" sz="2800" dirty="0">
                <a:effectLst/>
              </a:rPr>
              <a:t>For example, in the game below,</a:t>
            </a: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   the </a:t>
            </a:r>
            <a:r>
              <a:rPr lang="en-US" sz="2800" dirty="0">
                <a:effectLst/>
              </a:rPr>
              <a:t>strategies of player 1 are {AA, AD, DA, DD},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   and </a:t>
            </a:r>
            <a:r>
              <a:rPr lang="en-US" sz="2800" dirty="0">
                <a:effectLst/>
              </a:rPr>
              <a:t>the strategies of player 2 are {a, d}.</a:t>
            </a:r>
          </a:p>
        </p:txBody>
      </p:sp>
      <p:sp>
        <p:nvSpPr>
          <p:cNvPr id="116782" name="Line 46"/>
          <p:cNvSpPr>
            <a:spLocks noChangeShapeType="1"/>
          </p:cNvSpPr>
          <p:nvPr/>
        </p:nvSpPr>
        <p:spPr bwMode="auto">
          <a:xfrm>
            <a:off x="914400" y="2005013"/>
            <a:ext cx="0" cy="1447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83" name="Line 47"/>
          <p:cNvSpPr>
            <a:spLocks noChangeShapeType="1"/>
          </p:cNvSpPr>
          <p:nvPr/>
        </p:nvSpPr>
        <p:spPr bwMode="auto">
          <a:xfrm>
            <a:off x="914400" y="2005013"/>
            <a:ext cx="1371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84" name="Line 48"/>
          <p:cNvSpPr>
            <a:spLocks noChangeShapeType="1"/>
          </p:cNvSpPr>
          <p:nvPr/>
        </p:nvSpPr>
        <p:spPr bwMode="auto">
          <a:xfrm>
            <a:off x="2286000" y="2005013"/>
            <a:ext cx="0" cy="1371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85" name="Line 49"/>
          <p:cNvSpPr>
            <a:spLocks noChangeShapeType="1"/>
          </p:cNvSpPr>
          <p:nvPr/>
        </p:nvSpPr>
        <p:spPr bwMode="auto">
          <a:xfrm>
            <a:off x="2286000" y="2005013"/>
            <a:ext cx="1295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86" name="Line 50"/>
          <p:cNvSpPr>
            <a:spLocks noChangeShapeType="1"/>
          </p:cNvSpPr>
          <p:nvPr/>
        </p:nvSpPr>
        <p:spPr bwMode="auto">
          <a:xfrm>
            <a:off x="3581400" y="2005013"/>
            <a:ext cx="0" cy="1371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87" name="Line 51"/>
          <p:cNvSpPr>
            <a:spLocks noChangeShapeType="1"/>
          </p:cNvSpPr>
          <p:nvPr/>
        </p:nvSpPr>
        <p:spPr bwMode="auto">
          <a:xfrm>
            <a:off x="3606800" y="1993900"/>
            <a:ext cx="1295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6788" name="Text Box 52"/>
          <p:cNvSpPr txBox="1">
            <a:spLocks noChangeArrowheads="1"/>
          </p:cNvSpPr>
          <p:nvPr/>
        </p:nvSpPr>
        <p:spPr bwMode="auto">
          <a:xfrm>
            <a:off x="3429000" y="1497013"/>
            <a:ext cx="3619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1</a:t>
            </a:r>
          </a:p>
        </p:txBody>
      </p:sp>
      <p:sp>
        <p:nvSpPr>
          <p:cNvPr id="116789" name="Text Box 53"/>
          <p:cNvSpPr txBox="1">
            <a:spLocks noChangeArrowheads="1"/>
          </p:cNvSpPr>
          <p:nvPr/>
        </p:nvSpPr>
        <p:spPr bwMode="auto">
          <a:xfrm>
            <a:off x="838200" y="1497013"/>
            <a:ext cx="3619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1</a:t>
            </a:r>
          </a:p>
        </p:txBody>
      </p:sp>
      <p:sp>
        <p:nvSpPr>
          <p:cNvPr id="116790" name="Text Box 54"/>
          <p:cNvSpPr txBox="1">
            <a:spLocks noChangeArrowheads="1"/>
          </p:cNvSpPr>
          <p:nvPr/>
        </p:nvSpPr>
        <p:spPr bwMode="auto">
          <a:xfrm>
            <a:off x="2133600" y="1497013"/>
            <a:ext cx="3619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2</a:t>
            </a:r>
          </a:p>
        </p:txBody>
      </p:sp>
      <p:sp>
        <p:nvSpPr>
          <p:cNvPr id="116791" name="Text Box 55"/>
          <p:cNvSpPr txBox="1">
            <a:spLocks noChangeArrowheads="1"/>
          </p:cNvSpPr>
          <p:nvPr/>
        </p:nvSpPr>
        <p:spPr bwMode="auto">
          <a:xfrm>
            <a:off x="2057400" y="3402013"/>
            <a:ext cx="6286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1,1</a:t>
            </a:r>
          </a:p>
        </p:txBody>
      </p:sp>
      <p:sp>
        <p:nvSpPr>
          <p:cNvPr id="116792" name="Text Box 56"/>
          <p:cNvSpPr txBox="1">
            <a:spLocks noChangeArrowheads="1"/>
          </p:cNvSpPr>
          <p:nvPr/>
        </p:nvSpPr>
        <p:spPr bwMode="auto">
          <a:xfrm>
            <a:off x="746125" y="3443288"/>
            <a:ext cx="6286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2,2</a:t>
            </a:r>
          </a:p>
        </p:txBody>
      </p:sp>
      <p:sp>
        <p:nvSpPr>
          <p:cNvPr id="116793" name="Text Box 57"/>
          <p:cNvSpPr txBox="1">
            <a:spLocks noChangeArrowheads="1"/>
          </p:cNvSpPr>
          <p:nvPr/>
        </p:nvSpPr>
        <p:spPr bwMode="auto">
          <a:xfrm>
            <a:off x="3276600" y="3402013"/>
            <a:ext cx="6286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0,0</a:t>
            </a:r>
          </a:p>
        </p:txBody>
      </p:sp>
      <p:sp>
        <p:nvSpPr>
          <p:cNvPr id="116794" name="Text Box 58"/>
          <p:cNvSpPr txBox="1">
            <a:spLocks noChangeArrowheads="1"/>
          </p:cNvSpPr>
          <p:nvPr/>
        </p:nvSpPr>
        <p:spPr bwMode="auto">
          <a:xfrm>
            <a:off x="4953000" y="1676400"/>
            <a:ext cx="628650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3,3</a:t>
            </a:r>
          </a:p>
        </p:txBody>
      </p:sp>
      <p:sp>
        <p:nvSpPr>
          <p:cNvPr id="116795" name="Text Box 59"/>
          <p:cNvSpPr txBox="1">
            <a:spLocks noChangeArrowheads="1"/>
          </p:cNvSpPr>
          <p:nvPr/>
        </p:nvSpPr>
        <p:spPr bwMode="auto">
          <a:xfrm>
            <a:off x="914400" y="2324100"/>
            <a:ext cx="441325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D</a:t>
            </a:r>
          </a:p>
        </p:txBody>
      </p:sp>
      <p:sp>
        <p:nvSpPr>
          <p:cNvPr id="116796" name="Text Box 60"/>
          <p:cNvSpPr txBox="1">
            <a:spLocks noChangeArrowheads="1"/>
          </p:cNvSpPr>
          <p:nvPr/>
        </p:nvSpPr>
        <p:spPr bwMode="auto">
          <a:xfrm>
            <a:off x="3581400" y="2309813"/>
            <a:ext cx="441325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D</a:t>
            </a:r>
          </a:p>
        </p:txBody>
      </p:sp>
      <p:sp>
        <p:nvSpPr>
          <p:cNvPr id="116797" name="Text Box 61"/>
          <p:cNvSpPr txBox="1">
            <a:spLocks noChangeArrowheads="1"/>
          </p:cNvSpPr>
          <p:nvPr/>
        </p:nvSpPr>
        <p:spPr bwMode="auto">
          <a:xfrm>
            <a:off x="2286000" y="2324100"/>
            <a:ext cx="361950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d</a:t>
            </a:r>
          </a:p>
        </p:txBody>
      </p:sp>
      <p:sp>
        <p:nvSpPr>
          <p:cNvPr id="116798" name="Text Box 62"/>
          <p:cNvSpPr txBox="1">
            <a:spLocks noChangeArrowheads="1"/>
          </p:cNvSpPr>
          <p:nvPr/>
        </p:nvSpPr>
        <p:spPr bwMode="auto">
          <a:xfrm>
            <a:off x="1311275" y="1485900"/>
            <a:ext cx="441325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Times New Roman" pitchFamily="18" charset="0"/>
              </a:rPr>
              <a:t>A</a:t>
            </a:r>
          </a:p>
        </p:txBody>
      </p:sp>
      <p:sp>
        <p:nvSpPr>
          <p:cNvPr id="116799" name="Text Box 63"/>
          <p:cNvSpPr txBox="1">
            <a:spLocks noChangeArrowheads="1"/>
          </p:cNvSpPr>
          <p:nvPr/>
        </p:nvSpPr>
        <p:spPr bwMode="auto">
          <a:xfrm>
            <a:off x="3978275" y="1471613"/>
            <a:ext cx="441325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A</a:t>
            </a:r>
          </a:p>
        </p:txBody>
      </p:sp>
      <p:sp>
        <p:nvSpPr>
          <p:cNvPr id="116800" name="Text Box 64"/>
          <p:cNvSpPr txBox="1">
            <a:spLocks noChangeArrowheads="1"/>
          </p:cNvSpPr>
          <p:nvPr/>
        </p:nvSpPr>
        <p:spPr bwMode="auto">
          <a:xfrm>
            <a:off x="2682875" y="1485900"/>
            <a:ext cx="341313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r>
              <a:rPr lang="en-US" sz="2800" dirty="0" smtClean="0">
                <a:effectLst/>
              </a:rPr>
              <a:t>Each </a:t>
            </a:r>
            <a:r>
              <a:rPr lang="en-US" sz="2800" dirty="0">
                <a:effectLst/>
              </a:rPr>
              <a:t>strategy profile s uniquely determines a terminal </a:t>
            </a:r>
            <a:endParaRPr lang="en-US" sz="2800" dirty="0" smtClean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    history </a:t>
            </a:r>
            <a:r>
              <a:rPr lang="en-US" sz="2800" dirty="0">
                <a:effectLst/>
              </a:rPr>
              <a:t>e that </a:t>
            </a:r>
            <a:r>
              <a:rPr lang="en-US" sz="2800" dirty="0" smtClean="0">
                <a:effectLst/>
              </a:rPr>
              <a:t>is reached through the strategy s</a:t>
            </a:r>
            <a:r>
              <a:rPr lang="en-US" sz="2800" dirty="0" smtClean="0">
                <a:effectLst/>
              </a:rPr>
              <a:t>.</a:t>
            </a: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r>
              <a:rPr lang="en-US" sz="2800" dirty="0" smtClean="0">
                <a:effectLst/>
              </a:rPr>
              <a:t>Because </a:t>
            </a:r>
            <a:r>
              <a:rPr lang="en-US" sz="2800" dirty="0">
                <a:effectLst/>
              </a:rPr>
              <a:t>each terminal history </a:t>
            </a:r>
            <a:r>
              <a:rPr lang="en-US" sz="2800" dirty="0" smtClean="0">
                <a:effectLst/>
              </a:rPr>
              <a:t>e is </a:t>
            </a:r>
            <a:r>
              <a:rPr lang="en-US" sz="2800" dirty="0">
                <a:effectLst/>
              </a:rPr>
              <a:t>associated </a:t>
            </a:r>
            <a:r>
              <a:rPr lang="en-US" sz="2800" dirty="0" smtClean="0">
                <a:effectLst/>
              </a:rPr>
              <a:t>with </a:t>
            </a:r>
          </a:p>
          <a:p>
            <a:pPr>
              <a:buFont typeface="Wingdings" pitchFamily="2" charset="2"/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p</a:t>
            </a:r>
            <a:r>
              <a:rPr lang="en-US" sz="2800" dirty="0" smtClean="0">
                <a:effectLst/>
              </a:rPr>
              <a:t>ayoffs</a:t>
            </a:r>
            <a:r>
              <a:rPr lang="en-US" sz="2800" dirty="0" smtClean="0">
                <a:effectLst/>
              </a:rPr>
              <a:t> u(e), </a:t>
            </a:r>
            <a:r>
              <a:rPr lang="en-US" sz="2800" dirty="0" smtClean="0">
                <a:effectLst/>
              </a:rPr>
              <a:t>from </a:t>
            </a:r>
            <a:r>
              <a:rPr lang="en-US" sz="2800" dirty="0">
                <a:effectLst/>
              </a:rPr>
              <a:t>each extensive form game </a:t>
            </a:r>
            <a:endParaRPr lang="en-US" sz="2800" dirty="0" smtClean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en-US" sz="2800" dirty="0" smtClean="0">
                <a:effectLst/>
                <a:latin typeface="Symbol" pitchFamily="18" charset="2"/>
              </a:rPr>
              <a:t>    G </a:t>
            </a:r>
            <a:r>
              <a:rPr lang="en-US" sz="2800" dirty="0" smtClean="0">
                <a:effectLst/>
              </a:rPr>
              <a:t>= </a:t>
            </a:r>
            <a:r>
              <a:rPr lang="en-US" sz="2800" dirty="0">
                <a:effectLst/>
              </a:rPr>
              <a:t>(I, E, </a:t>
            </a:r>
            <a:r>
              <a:rPr lang="en-US" sz="2800" dirty="0" smtClean="0">
                <a:effectLst/>
              </a:rPr>
              <a:t>P, </a:t>
            </a:r>
            <a:r>
              <a:rPr lang="en-US" sz="2800" dirty="0">
                <a:effectLst/>
              </a:rPr>
              <a:t>u</a:t>
            </a:r>
            <a:r>
              <a:rPr lang="en-US" sz="2800" dirty="0" smtClean="0">
                <a:effectLst/>
              </a:rPr>
              <a:t>), </a:t>
            </a:r>
            <a:r>
              <a:rPr lang="en-US" sz="2800" dirty="0">
                <a:effectLst/>
              </a:rPr>
              <a:t>we obtain </a:t>
            </a:r>
            <a:r>
              <a:rPr lang="en-US" sz="2800" dirty="0" smtClean="0">
                <a:effectLst/>
              </a:rPr>
              <a:t>a </a:t>
            </a:r>
            <a:r>
              <a:rPr lang="en-US" sz="2800" dirty="0">
                <a:effectLst/>
              </a:rPr>
              <a:t>normal form game </a:t>
            </a:r>
            <a:endParaRPr lang="en-US" sz="2800" dirty="0" smtClean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    G</a:t>
            </a:r>
            <a:r>
              <a:rPr lang="en-US" sz="2800" dirty="0">
                <a:effectLst/>
              </a:rPr>
              <a:t>=(I, S, u), by assigning the utility </a:t>
            </a:r>
            <a:r>
              <a:rPr lang="en-US" sz="2800" dirty="0" smtClean="0">
                <a:effectLst/>
              </a:rPr>
              <a:t>u(e</a:t>
            </a:r>
            <a:r>
              <a:rPr lang="en-US" sz="2800" dirty="0">
                <a:effectLst/>
              </a:rPr>
              <a:t>) to the strategy </a:t>
            </a:r>
            <a:endParaRPr lang="en-US" sz="2800" dirty="0" smtClean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    profiles </a:t>
            </a:r>
            <a:r>
              <a:rPr lang="en-US" sz="2800" dirty="0">
                <a:effectLst/>
              </a:rPr>
              <a:t>s identifying terminal node 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382000" cy="5745163"/>
          </a:xfrm>
        </p:spPr>
        <p:txBody>
          <a:bodyPr/>
          <a:lstStyle/>
          <a:p>
            <a:r>
              <a:rPr lang="en-US" sz="2800" dirty="0">
                <a:effectLst/>
              </a:rPr>
              <a:t>The strategic form representation is:</a:t>
            </a: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en-US" sz="2800" dirty="0">
                <a:effectLst/>
              </a:rPr>
              <a:t>					    	</a:t>
            </a:r>
            <a:r>
              <a:rPr lang="en-US" sz="2800" dirty="0" smtClean="0">
                <a:effectLst/>
              </a:rPr>
              <a:t>The Nash</a:t>
            </a: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Equilibrium are</a:t>
            </a:r>
            <a:endParaRPr lang="en-US" sz="2800" dirty="0" smtClean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					(</a:t>
            </a:r>
            <a:r>
              <a:rPr lang="en-US" sz="2800" dirty="0">
                <a:effectLst/>
              </a:rPr>
              <a:t>AA, a) and </a:t>
            </a:r>
            <a:r>
              <a:rPr lang="en-US" sz="2800" dirty="0" smtClean="0">
                <a:effectLst/>
              </a:rPr>
              <a:t>any </a:t>
            </a:r>
            <a:r>
              <a:rPr lang="en-US" sz="2800" dirty="0" smtClean="0">
                <a:effectLst/>
              </a:rPr>
              <a:t>mix</a:t>
            </a:r>
            <a:endParaRPr lang="en-US" sz="2800" dirty="0" smtClean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					between </a:t>
            </a:r>
            <a:r>
              <a:rPr lang="en-US" sz="2800" dirty="0">
                <a:effectLst/>
              </a:rPr>
              <a:t>DA and </a:t>
            </a:r>
            <a:r>
              <a:rPr lang="en-US" sz="2800" dirty="0" smtClean="0">
                <a:effectLst/>
              </a:rPr>
              <a:t>DD</a:t>
            </a:r>
            <a:r>
              <a:rPr lang="en-US" sz="2800" dirty="0">
                <a:effectLst/>
              </a:rPr>
              <a:t>, </a:t>
            </a:r>
            <a:endParaRPr lang="en-US" sz="2800" dirty="0" smtClean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					with </a:t>
            </a:r>
            <a:r>
              <a:rPr lang="en-US" sz="2800" dirty="0">
                <a:effectLst/>
              </a:rPr>
              <a:t>player 2 playing d.</a:t>
            </a:r>
          </a:p>
        </p:txBody>
      </p:sp>
      <p:sp>
        <p:nvSpPr>
          <p:cNvPr id="118807" name="Rectangle 23"/>
          <p:cNvSpPr>
            <a:spLocks noChangeArrowheads="1"/>
          </p:cNvSpPr>
          <p:nvPr/>
        </p:nvSpPr>
        <p:spPr bwMode="auto">
          <a:xfrm>
            <a:off x="1447800" y="1905000"/>
            <a:ext cx="3048000" cy="21336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8808" name="Line 24"/>
          <p:cNvSpPr>
            <a:spLocks noChangeShapeType="1"/>
          </p:cNvSpPr>
          <p:nvPr/>
        </p:nvSpPr>
        <p:spPr bwMode="auto">
          <a:xfrm>
            <a:off x="2971800" y="19050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18809" name="Line 25"/>
          <p:cNvSpPr>
            <a:spLocks noChangeShapeType="1"/>
          </p:cNvSpPr>
          <p:nvPr/>
        </p:nvSpPr>
        <p:spPr bwMode="auto">
          <a:xfrm>
            <a:off x="1447800" y="29718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18810" name="Text Box 26"/>
          <p:cNvSpPr txBox="1">
            <a:spLocks noChangeArrowheads="1"/>
          </p:cNvSpPr>
          <p:nvPr/>
        </p:nvSpPr>
        <p:spPr bwMode="auto">
          <a:xfrm>
            <a:off x="1371600" y="1295400"/>
            <a:ext cx="3200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>
                <a:latin typeface="Tahoma" pitchFamily="34" charset="0"/>
              </a:rPr>
              <a:t> a	      d</a:t>
            </a:r>
            <a:endParaRPr lang="en-US" sz="2800">
              <a:latin typeface="Tahoma" pitchFamily="34" charset="0"/>
            </a:endParaRPr>
          </a:p>
        </p:txBody>
      </p:sp>
      <p:sp>
        <p:nvSpPr>
          <p:cNvPr id="118811" name="Text Box 27"/>
          <p:cNvSpPr txBox="1">
            <a:spLocks noChangeArrowheads="1"/>
          </p:cNvSpPr>
          <p:nvPr/>
        </p:nvSpPr>
        <p:spPr bwMode="auto">
          <a:xfrm>
            <a:off x="609600" y="1860550"/>
            <a:ext cx="914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>
                <a:latin typeface="Tahoma" pitchFamily="34" charset="0"/>
              </a:rPr>
              <a:t> DD</a:t>
            </a:r>
          </a:p>
          <a:p>
            <a:pPr algn="l"/>
            <a:endParaRPr lang="en-US" sz="4000" i="1" dirty="0">
              <a:latin typeface="Tahoma" pitchFamily="34" charset="0"/>
            </a:endParaRPr>
          </a:p>
          <a:p>
            <a:pPr algn="l"/>
            <a:r>
              <a:rPr lang="en-US" sz="2800" i="1" dirty="0">
                <a:latin typeface="Tahoma" pitchFamily="34" charset="0"/>
              </a:rPr>
              <a:t> DA</a:t>
            </a:r>
            <a:endParaRPr lang="en-US" sz="2800" dirty="0">
              <a:latin typeface="Tahoma" pitchFamily="34" charset="0"/>
            </a:endParaRPr>
          </a:p>
        </p:txBody>
      </p:sp>
      <p:sp>
        <p:nvSpPr>
          <p:cNvPr id="118812" name="Text Box 28"/>
          <p:cNvSpPr txBox="1">
            <a:spLocks noChangeArrowheads="1"/>
          </p:cNvSpPr>
          <p:nvPr/>
        </p:nvSpPr>
        <p:spPr bwMode="auto">
          <a:xfrm>
            <a:off x="1776413" y="27479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US" sz="1800"/>
          </a:p>
        </p:txBody>
      </p:sp>
      <p:sp>
        <p:nvSpPr>
          <p:cNvPr id="118813" name="Text Box 29"/>
          <p:cNvSpPr txBox="1">
            <a:spLocks noChangeArrowheads="1"/>
          </p:cNvSpPr>
          <p:nvPr/>
        </p:nvSpPr>
        <p:spPr bwMode="auto">
          <a:xfrm>
            <a:off x="1654175" y="2057400"/>
            <a:ext cx="10255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/>
              <a:t> 2, </a:t>
            </a:r>
            <a:r>
              <a:rPr lang="en-US" sz="4000" u="sng"/>
              <a:t>2</a:t>
            </a:r>
          </a:p>
        </p:txBody>
      </p:sp>
      <p:sp>
        <p:nvSpPr>
          <p:cNvPr id="118814" name="Text Box 30"/>
          <p:cNvSpPr txBox="1">
            <a:spLocks noChangeArrowheads="1"/>
          </p:cNvSpPr>
          <p:nvPr/>
        </p:nvSpPr>
        <p:spPr bwMode="auto">
          <a:xfrm>
            <a:off x="1768475" y="3124200"/>
            <a:ext cx="8985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/>
              <a:t>2, </a:t>
            </a:r>
            <a:r>
              <a:rPr lang="en-US" sz="4000" u="sng"/>
              <a:t>2</a:t>
            </a:r>
          </a:p>
        </p:txBody>
      </p:sp>
      <p:sp>
        <p:nvSpPr>
          <p:cNvPr id="118815" name="Text Box 31"/>
          <p:cNvSpPr txBox="1">
            <a:spLocks noChangeArrowheads="1"/>
          </p:cNvSpPr>
          <p:nvPr/>
        </p:nvSpPr>
        <p:spPr bwMode="auto">
          <a:xfrm>
            <a:off x="3276600" y="3124200"/>
            <a:ext cx="8985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 u="sng"/>
              <a:t>2</a:t>
            </a:r>
            <a:r>
              <a:rPr lang="en-US" sz="4000"/>
              <a:t>, </a:t>
            </a:r>
            <a:r>
              <a:rPr lang="en-US" sz="4000" u="sng"/>
              <a:t>2</a:t>
            </a:r>
          </a:p>
        </p:txBody>
      </p:sp>
      <p:sp>
        <p:nvSpPr>
          <p:cNvPr id="118816" name="Text Box 32"/>
          <p:cNvSpPr txBox="1">
            <a:spLocks noChangeArrowheads="1"/>
          </p:cNvSpPr>
          <p:nvPr/>
        </p:nvSpPr>
        <p:spPr bwMode="auto">
          <a:xfrm>
            <a:off x="3276600" y="2041525"/>
            <a:ext cx="8985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 u="sng"/>
              <a:t>2</a:t>
            </a:r>
            <a:r>
              <a:rPr lang="en-US" sz="4000"/>
              <a:t>, </a:t>
            </a:r>
            <a:r>
              <a:rPr lang="en-US" sz="4000" u="sng"/>
              <a:t>2</a:t>
            </a:r>
          </a:p>
        </p:txBody>
      </p:sp>
      <p:sp>
        <p:nvSpPr>
          <p:cNvPr id="118817" name="Rectangle 33"/>
          <p:cNvSpPr>
            <a:spLocks noChangeArrowheads="1"/>
          </p:cNvSpPr>
          <p:nvPr/>
        </p:nvSpPr>
        <p:spPr bwMode="auto">
          <a:xfrm>
            <a:off x="1447800" y="4038600"/>
            <a:ext cx="3048000" cy="21336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8818" name="Line 34"/>
          <p:cNvSpPr>
            <a:spLocks noChangeShapeType="1"/>
          </p:cNvSpPr>
          <p:nvPr/>
        </p:nvSpPr>
        <p:spPr bwMode="auto">
          <a:xfrm>
            <a:off x="2971800" y="40386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18819" name="Line 35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18821" name="Text Box 37"/>
          <p:cNvSpPr txBox="1">
            <a:spLocks noChangeArrowheads="1"/>
          </p:cNvSpPr>
          <p:nvPr/>
        </p:nvSpPr>
        <p:spPr bwMode="auto">
          <a:xfrm>
            <a:off x="609600" y="3994150"/>
            <a:ext cx="914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>
                <a:latin typeface="Tahoma" pitchFamily="34" charset="0"/>
              </a:rPr>
              <a:t> AD</a:t>
            </a:r>
          </a:p>
          <a:p>
            <a:pPr algn="l"/>
            <a:endParaRPr lang="en-US" sz="4000" i="1">
              <a:latin typeface="Tahoma" pitchFamily="34" charset="0"/>
            </a:endParaRPr>
          </a:p>
          <a:p>
            <a:pPr algn="l"/>
            <a:r>
              <a:rPr lang="en-US" sz="2800" i="1">
                <a:latin typeface="Tahoma" pitchFamily="34" charset="0"/>
              </a:rPr>
              <a:t> AA</a:t>
            </a:r>
            <a:endParaRPr lang="en-US" sz="2800">
              <a:latin typeface="Tahoma" pitchFamily="34" charset="0"/>
            </a:endParaRPr>
          </a:p>
        </p:txBody>
      </p:sp>
      <p:sp>
        <p:nvSpPr>
          <p:cNvPr id="118822" name="Text Box 38"/>
          <p:cNvSpPr txBox="1">
            <a:spLocks noChangeArrowheads="1"/>
          </p:cNvSpPr>
          <p:nvPr/>
        </p:nvSpPr>
        <p:spPr bwMode="auto">
          <a:xfrm>
            <a:off x="1776413" y="48815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US" sz="1800"/>
          </a:p>
        </p:txBody>
      </p:sp>
      <p:sp>
        <p:nvSpPr>
          <p:cNvPr id="118823" name="Text Box 39"/>
          <p:cNvSpPr txBox="1">
            <a:spLocks noChangeArrowheads="1"/>
          </p:cNvSpPr>
          <p:nvPr/>
        </p:nvSpPr>
        <p:spPr bwMode="auto">
          <a:xfrm>
            <a:off x="1654175" y="4191000"/>
            <a:ext cx="10255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/>
              <a:t> 0, 0</a:t>
            </a:r>
          </a:p>
        </p:txBody>
      </p:sp>
      <p:sp>
        <p:nvSpPr>
          <p:cNvPr id="118824" name="Text Box 40"/>
          <p:cNvSpPr txBox="1">
            <a:spLocks noChangeArrowheads="1"/>
          </p:cNvSpPr>
          <p:nvPr/>
        </p:nvSpPr>
        <p:spPr bwMode="auto">
          <a:xfrm>
            <a:off x="1768475" y="5257800"/>
            <a:ext cx="8985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 u="sng"/>
              <a:t>3</a:t>
            </a:r>
            <a:r>
              <a:rPr lang="en-US" sz="4000"/>
              <a:t>, </a:t>
            </a:r>
            <a:r>
              <a:rPr lang="en-US" sz="4000" u="sng"/>
              <a:t>3</a:t>
            </a:r>
          </a:p>
        </p:txBody>
      </p:sp>
      <p:sp>
        <p:nvSpPr>
          <p:cNvPr id="118825" name="Text Box 41"/>
          <p:cNvSpPr txBox="1">
            <a:spLocks noChangeArrowheads="1"/>
          </p:cNvSpPr>
          <p:nvPr/>
        </p:nvSpPr>
        <p:spPr bwMode="auto">
          <a:xfrm>
            <a:off x="3276600" y="5257800"/>
            <a:ext cx="8985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/>
              <a:t>1, 1</a:t>
            </a:r>
          </a:p>
        </p:txBody>
      </p:sp>
      <p:sp>
        <p:nvSpPr>
          <p:cNvPr id="118826" name="Text Box 42"/>
          <p:cNvSpPr txBox="1">
            <a:spLocks noChangeArrowheads="1"/>
          </p:cNvSpPr>
          <p:nvPr/>
        </p:nvSpPr>
        <p:spPr bwMode="auto">
          <a:xfrm>
            <a:off x="3276600" y="4175125"/>
            <a:ext cx="8985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/>
              <a:t>1, </a:t>
            </a:r>
            <a:r>
              <a:rPr lang="en-US" sz="4000" u="sng"/>
              <a:t>1</a:t>
            </a:r>
          </a:p>
        </p:txBody>
      </p:sp>
      <p:sp>
        <p:nvSpPr>
          <p:cNvPr id="118827" name="Rectangle 43"/>
          <p:cNvSpPr>
            <a:spLocks noChangeArrowheads="1"/>
          </p:cNvSpPr>
          <p:nvPr/>
        </p:nvSpPr>
        <p:spPr bwMode="auto">
          <a:xfrm>
            <a:off x="1447800" y="1905000"/>
            <a:ext cx="3048000" cy="4267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57200"/>
            <a:ext cx="8839200" cy="6019800"/>
          </a:xfrm>
        </p:spPr>
        <p:txBody>
          <a:bodyPr/>
          <a:lstStyle/>
          <a:p>
            <a:r>
              <a:rPr lang="en-US" sz="2800" dirty="0" smtClean="0">
                <a:effectLst/>
              </a:rPr>
              <a:t>In </a:t>
            </a:r>
            <a:r>
              <a:rPr lang="en-US" sz="2800" dirty="0">
                <a:effectLst/>
              </a:rPr>
              <a:t>terms of outcomes in the extensive form, they correspond to:</a:t>
            </a: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r>
              <a:rPr lang="en-US" sz="2800" dirty="0" smtClean="0">
                <a:effectLst/>
              </a:rPr>
              <a:t>The </a:t>
            </a:r>
            <a:r>
              <a:rPr lang="en-US" sz="2800" dirty="0">
                <a:effectLst/>
              </a:rPr>
              <a:t>backward-induction solution is (AA, a).</a:t>
            </a:r>
          </a:p>
          <a:p>
            <a:pPr>
              <a:buFont typeface="Wingdings" pitchFamily="2" charset="2"/>
              <a:buNone/>
            </a:pPr>
            <a:endParaRPr lang="en-US" sz="2800" dirty="0"/>
          </a:p>
          <a:p>
            <a:pPr>
              <a:buFont typeface="Wingdings" pitchFamily="2" charset="2"/>
              <a:buNone/>
            </a:pPr>
            <a:r>
              <a:rPr lang="en-US" sz="2800" dirty="0"/>
              <a:t>	</a:t>
            </a:r>
          </a:p>
        </p:txBody>
      </p:sp>
      <p:sp>
        <p:nvSpPr>
          <p:cNvPr id="119812" name="Line 4"/>
          <p:cNvSpPr>
            <a:spLocks noChangeShapeType="1"/>
          </p:cNvSpPr>
          <p:nvPr/>
        </p:nvSpPr>
        <p:spPr bwMode="auto">
          <a:xfrm>
            <a:off x="914400" y="2209800"/>
            <a:ext cx="0" cy="1447800"/>
          </a:xfrm>
          <a:prstGeom prst="line">
            <a:avLst/>
          </a:prstGeom>
          <a:noFill/>
          <a:ln w="25400">
            <a:solidFill>
              <a:srgbClr val="00FFF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9813" name="Line 5"/>
          <p:cNvSpPr>
            <a:spLocks noChangeShapeType="1"/>
          </p:cNvSpPr>
          <p:nvPr/>
        </p:nvSpPr>
        <p:spPr bwMode="auto">
          <a:xfrm>
            <a:off x="914400" y="2209800"/>
            <a:ext cx="1371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9814" name="Line 6"/>
          <p:cNvSpPr>
            <a:spLocks noChangeShapeType="1"/>
          </p:cNvSpPr>
          <p:nvPr/>
        </p:nvSpPr>
        <p:spPr bwMode="auto">
          <a:xfrm>
            <a:off x="2286000" y="2209800"/>
            <a:ext cx="0" cy="1371600"/>
          </a:xfrm>
          <a:prstGeom prst="line">
            <a:avLst/>
          </a:prstGeom>
          <a:noFill/>
          <a:ln w="25400">
            <a:solidFill>
              <a:srgbClr val="00FFF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9815" name="Line 7"/>
          <p:cNvSpPr>
            <a:spLocks noChangeShapeType="1"/>
          </p:cNvSpPr>
          <p:nvPr/>
        </p:nvSpPr>
        <p:spPr bwMode="auto">
          <a:xfrm>
            <a:off x="2286000" y="2209800"/>
            <a:ext cx="1295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9816" name="Line 8"/>
          <p:cNvSpPr>
            <a:spLocks noChangeShapeType="1"/>
          </p:cNvSpPr>
          <p:nvPr/>
        </p:nvSpPr>
        <p:spPr bwMode="auto">
          <a:xfrm>
            <a:off x="3581400" y="2209800"/>
            <a:ext cx="0" cy="1371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9817" name="Line 9"/>
          <p:cNvSpPr>
            <a:spLocks noChangeShapeType="1"/>
          </p:cNvSpPr>
          <p:nvPr/>
        </p:nvSpPr>
        <p:spPr bwMode="auto">
          <a:xfrm>
            <a:off x="3606800" y="2198688"/>
            <a:ext cx="1295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9818" name="Text Box 10"/>
          <p:cNvSpPr txBox="1">
            <a:spLocks noChangeArrowheads="1"/>
          </p:cNvSpPr>
          <p:nvPr/>
        </p:nvSpPr>
        <p:spPr bwMode="auto">
          <a:xfrm>
            <a:off x="3429000" y="1701800"/>
            <a:ext cx="361950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1</a:t>
            </a:r>
          </a:p>
        </p:txBody>
      </p:sp>
      <p:sp>
        <p:nvSpPr>
          <p:cNvPr id="119819" name="Text Box 11"/>
          <p:cNvSpPr txBox="1">
            <a:spLocks noChangeArrowheads="1"/>
          </p:cNvSpPr>
          <p:nvPr/>
        </p:nvSpPr>
        <p:spPr bwMode="auto">
          <a:xfrm>
            <a:off x="838200" y="1701800"/>
            <a:ext cx="361950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1</a:t>
            </a:r>
          </a:p>
        </p:txBody>
      </p:sp>
      <p:sp>
        <p:nvSpPr>
          <p:cNvPr id="119820" name="Text Box 12"/>
          <p:cNvSpPr txBox="1">
            <a:spLocks noChangeArrowheads="1"/>
          </p:cNvSpPr>
          <p:nvPr/>
        </p:nvSpPr>
        <p:spPr bwMode="auto">
          <a:xfrm>
            <a:off x="2133600" y="1701800"/>
            <a:ext cx="361950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2</a:t>
            </a:r>
          </a:p>
        </p:txBody>
      </p:sp>
      <p:sp>
        <p:nvSpPr>
          <p:cNvPr id="119821" name="Text Box 13"/>
          <p:cNvSpPr txBox="1">
            <a:spLocks noChangeArrowheads="1"/>
          </p:cNvSpPr>
          <p:nvPr/>
        </p:nvSpPr>
        <p:spPr bwMode="auto">
          <a:xfrm>
            <a:off x="2057400" y="3606800"/>
            <a:ext cx="628650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1,1</a:t>
            </a:r>
          </a:p>
        </p:txBody>
      </p:sp>
      <p:sp>
        <p:nvSpPr>
          <p:cNvPr id="119822" name="Text Box 14"/>
          <p:cNvSpPr txBox="1">
            <a:spLocks noChangeArrowheads="1"/>
          </p:cNvSpPr>
          <p:nvPr/>
        </p:nvSpPr>
        <p:spPr bwMode="auto">
          <a:xfrm>
            <a:off x="746125" y="3648075"/>
            <a:ext cx="628650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2,2</a:t>
            </a:r>
          </a:p>
        </p:txBody>
      </p:sp>
      <p:sp>
        <p:nvSpPr>
          <p:cNvPr id="119823" name="Text Box 15"/>
          <p:cNvSpPr txBox="1">
            <a:spLocks noChangeArrowheads="1"/>
          </p:cNvSpPr>
          <p:nvPr/>
        </p:nvSpPr>
        <p:spPr bwMode="auto">
          <a:xfrm>
            <a:off x="3276600" y="3606800"/>
            <a:ext cx="628650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0,0</a:t>
            </a:r>
          </a:p>
        </p:txBody>
      </p:sp>
      <p:sp>
        <p:nvSpPr>
          <p:cNvPr id="119824" name="Text Box 16"/>
          <p:cNvSpPr txBox="1">
            <a:spLocks noChangeArrowheads="1"/>
          </p:cNvSpPr>
          <p:nvPr/>
        </p:nvSpPr>
        <p:spPr bwMode="auto">
          <a:xfrm>
            <a:off x="4953000" y="1881188"/>
            <a:ext cx="6286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3,3</a:t>
            </a:r>
          </a:p>
        </p:txBody>
      </p:sp>
      <p:sp>
        <p:nvSpPr>
          <p:cNvPr id="119825" name="Text Box 17"/>
          <p:cNvSpPr txBox="1">
            <a:spLocks noChangeArrowheads="1"/>
          </p:cNvSpPr>
          <p:nvPr/>
        </p:nvSpPr>
        <p:spPr bwMode="auto">
          <a:xfrm>
            <a:off x="914400" y="2986088"/>
            <a:ext cx="441325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D</a:t>
            </a:r>
          </a:p>
        </p:txBody>
      </p:sp>
      <p:sp>
        <p:nvSpPr>
          <p:cNvPr id="119826" name="Text Box 18"/>
          <p:cNvSpPr txBox="1">
            <a:spLocks noChangeArrowheads="1"/>
          </p:cNvSpPr>
          <p:nvPr/>
        </p:nvSpPr>
        <p:spPr bwMode="auto">
          <a:xfrm>
            <a:off x="3581400" y="2971800"/>
            <a:ext cx="441325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D</a:t>
            </a:r>
          </a:p>
        </p:txBody>
      </p:sp>
      <p:sp>
        <p:nvSpPr>
          <p:cNvPr id="119827" name="Text Box 19"/>
          <p:cNvSpPr txBox="1">
            <a:spLocks noChangeArrowheads="1"/>
          </p:cNvSpPr>
          <p:nvPr/>
        </p:nvSpPr>
        <p:spPr bwMode="auto">
          <a:xfrm>
            <a:off x="2286000" y="2986088"/>
            <a:ext cx="3619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d</a:t>
            </a:r>
          </a:p>
        </p:txBody>
      </p:sp>
      <p:sp>
        <p:nvSpPr>
          <p:cNvPr id="119828" name="Text Box 20"/>
          <p:cNvSpPr txBox="1">
            <a:spLocks noChangeArrowheads="1"/>
          </p:cNvSpPr>
          <p:nvPr/>
        </p:nvSpPr>
        <p:spPr bwMode="auto">
          <a:xfrm>
            <a:off x="1311275" y="1690688"/>
            <a:ext cx="441325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A</a:t>
            </a:r>
          </a:p>
        </p:txBody>
      </p:sp>
      <p:sp>
        <p:nvSpPr>
          <p:cNvPr id="119829" name="Text Box 21"/>
          <p:cNvSpPr txBox="1">
            <a:spLocks noChangeArrowheads="1"/>
          </p:cNvSpPr>
          <p:nvPr/>
        </p:nvSpPr>
        <p:spPr bwMode="auto">
          <a:xfrm>
            <a:off x="3978275" y="1676400"/>
            <a:ext cx="441325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A</a:t>
            </a:r>
          </a:p>
        </p:txBody>
      </p:sp>
      <p:sp>
        <p:nvSpPr>
          <p:cNvPr id="119830" name="Text Box 22"/>
          <p:cNvSpPr txBox="1">
            <a:spLocks noChangeArrowheads="1"/>
          </p:cNvSpPr>
          <p:nvPr/>
        </p:nvSpPr>
        <p:spPr bwMode="auto">
          <a:xfrm>
            <a:off x="2682875" y="1690688"/>
            <a:ext cx="341313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a</a:t>
            </a:r>
          </a:p>
        </p:txBody>
      </p:sp>
      <p:sp>
        <p:nvSpPr>
          <p:cNvPr id="119831" name="Text Box 23"/>
          <p:cNvSpPr txBox="1">
            <a:spLocks noChangeArrowheads="1"/>
          </p:cNvSpPr>
          <p:nvPr/>
        </p:nvSpPr>
        <p:spPr bwMode="auto">
          <a:xfrm>
            <a:off x="3581400" y="2209800"/>
            <a:ext cx="866775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[3,3]</a:t>
            </a:r>
          </a:p>
        </p:txBody>
      </p:sp>
      <p:sp>
        <p:nvSpPr>
          <p:cNvPr id="119832" name="Text Box 24"/>
          <p:cNvSpPr txBox="1">
            <a:spLocks noChangeArrowheads="1"/>
          </p:cNvSpPr>
          <p:nvPr/>
        </p:nvSpPr>
        <p:spPr bwMode="auto">
          <a:xfrm>
            <a:off x="2286000" y="2209800"/>
            <a:ext cx="866775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[3,3]</a:t>
            </a:r>
          </a:p>
        </p:txBody>
      </p:sp>
      <p:sp>
        <p:nvSpPr>
          <p:cNvPr id="119833" name="Text Box 25"/>
          <p:cNvSpPr txBox="1">
            <a:spLocks noChangeArrowheads="1"/>
          </p:cNvSpPr>
          <p:nvPr/>
        </p:nvSpPr>
        <p:spPr bwMode="auto">
          <a:xfrm>
            <a:off x="914400" y="2209800"/>
            <a:ext cx="866775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[3,3]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0" y="457200"/>
            <a:ext cx="8839200" cy="6019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Theorem </a:t>
            </a: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In any extensive form game of perfect information, the backward-induction solution is a Nash Equilibrium.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lang="en-US" sz="2800" kern="0" dirty="0" smtClean="0">
              <a:latin typeface="+mn-lt"/>
              <a:cs typeface="+mn-cs"/>
            </a:endParaRPr>
          </a:p>
          <a:p>
            <a:pPr marL="342900" lvl="0" indent="-342900" algn="l"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en-US" sz="2800" kern="0" dirty="0" smtClean="0">
                <a:latin typeface="+mn-lt"/>
                <a:cs typeface="+mn-cs"/>
              </a:rPr>
              <a:t>	</a:t>
            </a:r>
            <a:r>
              <a:rPr lang="en-US" sz="2800" b="1" kern="0" dirty="0" smtClean="0">
                <a:latin typeface="+mn-lt"/>
                <a:cs typeface="+mn-cs"/>
              </a:rPr>
              <a:t>Proposition</a:t>
            </a:r>
            <a:r>
              <a:rPr lang="en-US" sz="2800" kern="0" dirty="0" smtClean="0">
                <a:latin typeface="+mn-lt"/>
                <a:cs typeface="+mn-cs"/>
              </a:rPr>
              <a:t> </a:t>
            </a:r>
            <a:r>
              <a:rPr lang="en-US" sz="2800" i="1" kern="0" dirty="0" smtClean="0">
                <a:latin typeface="+mn-lt"/>
                <a:cs typeface="+mn-cs"/>
              </a:rPr>
              <a:t>In </a:t>
            </a:r>
            <a:r>
              <a:rPr lang="en-US" sz="2800" i="1" kern="0" dirty="0" smtClean="0"/>
              <a:t>any extensive form game of perfect information in which there are no ties in payoffs, the backward-induction solution is unique.</a:t>
            </a:r>
            <a:endParaRPr lang="en-US" sz="2800" i="1" kern="0" dirty="0" smtClean="0">
              <a:latin typeface="+mn-lt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lang="en-US" sz="2800" kern="0" dirty="0" smtClean="0">
              <a:latin typeface="+mn-lt"/>
              <a:cs typeface="+mn-cs"/>
            </a:endParaRPr>
          </a:p>
          <a:p>
            <a:pPr marL="342900" lvl="0" indent="-342900" algn="l"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Proposition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cs typeface="+mn-cs"/>
              </a:rPr>
              <a:t>There exists Nash </a:t>
            </a:r>
            <a:r>
              <a:rPr kumimoji="0" lang="en-US" sz="28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cs typeface="+mn-cs"/>
              </a:rPr>
              <a:t>Equilibria</a:t>
            </a:r>
            <a:r>
              <a:rPr kumimoji="0" lang="en-US" sz="2800" b="0" i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cs typeface="+mn-cs"/>
              </a:rPr>
              <a:t> of </a:t>
            </a:r>
            <a:r>
              <a:rPr lang="en-US" sz="2800" i="1" kern="0" dirty="0" smtClean="0"/>
              <a:t>extensive form games of perfect information that do not correspond to a backward induction solution.</a:t>
            </a:r>
            <a:endParaRPr kumimoji="0" lang="en-US" sz="28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Structure of the Lecture</a:t>
            </a:r>
            <a:endParaRPr lang="en-US" sz="44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722438"/>
            <a:ext cx="8686800" cy="4525962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GB" sz="2800" kern="0" dirty="0"/>
              <a:t>Definition of Extensive-Form Games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GB" sz="28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GB" sz="2800" kern="0" dirty="0" err="1"/>
              <a:t>Subgame</a:t>
            </a:r>
            <a:r>
              <a:rPr lang="en-GB" sz="2800" kern="0" dirty="0"/>
              <a:t> Perfection and Backward Induction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GB" sz="28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GB" sz="2800" kern="0" dirty="0"/>
              <a:t>Applications: </a:t>
            </a:r>
            <a:r>
              <a:rPr lang="en-GB" sz="2800" kern="0" dirty="0" err="1"/>
              <a:t>Stackelberg</a:t>
            </a:r>
            <a:r>
              <a:rPr lang="en-GB" sz="2800" kern="0" dirty="0"/>
              <a:t> Duopoly, Harris-Vickers Race.</a:t>
            </a:r>
            <a:endParaRPr lang="en-US" sz="28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>
              <a:latin typeface="+mn-lt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effectLst/>
              </a:rPr>
              <a:t>Subgames</a:t>
            </a:r>
            <a:endParaRPr lang="en-US" dirty="0">
              <a:effectLst/>
            </a:endParaRP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dirty="0" smtClean="0">
                <a:effectLst/>
              </a:rPr>
              <a:t>Definition</a:t>
            </a:r>
            <a:r>
              <a:rPr lang="en-US" sz="2800" dirty="0" smtClean="0">
                <a:effectLst/>
              </a:rPr>
              <a:t> Let </a:t>
            </a:r>
            <a:r>
              <a:rPr lang="en-US" sz="2800" dirty="0">
                <a:effectLst/>
              </a:rPr>
              <a:t>Γ be an extensive game with perfect </a:t>
            </a: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information</a:t>
            </a:r>
            <a:r>
              <a:rPr lang="en-US" sz="2800" dirty="0">
                <a:effectLst/>
              </a:rPr>
              <a:t>, with player function </a:t>
            </a:r>
            <a:r>
              <a:rPr lang="en-US" sz="2800" i="1" dirty="0">
                <a:effectLst/>
              </a:rPr>
              <a:t>P</a:t>
            </a:r>
            <a:r>
              <a:rPr lang="en-US" sz="2800" dirty="0">
                <a:effectLst/>
              </a:rPr>
              <a:t>. For any </a:t>
            </a:r>
            <a:r>
              <a:rPr lang="en-US" sz="2800" dirty="0" err="1">
                <a:effectLst/>
              </a:rPr>
              <a:t>nonterminal</a:t>
            </a:r>
            <a:r>
              <a:rPr lang="en-US" sz="2800" dirty="0">
                <a:effectLst/>
              </a:rPr>
              <a:t> </a:t>
            </a: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history </a:t>
            </a:r>
            <a:r>
              <a:rPr lang="en-US" sz="2800" i="1" dirty="0">
                <a:effectLst/>
              </a:rPr>
              <a:t>h </a:t>
            </a:r>
            <a:r>
              <a:rPr lang="en-US" sz="2800" dirty="0">
                <a:effectLst/>
              </a:rPr>
              <a:t>of Γ, the </a:t>
            </a:r>
            <a:r>
              <a:rPr lang="en-US" sz="2800" i="1" dirty="0" err="1">
                <a:effectLst/>
              </a:rPr>
              <a:t>subgame</a:t>
            </a:r>
            <a:r>
              <a:rPr lang="en-US" sz="2800" i="1" dirty="0">
                <a:effectLst/>
              </a:rPr>
              <a:t> Γ(h) following the history h </a:t>
            </a:r>
            <a:r>
              <a:rPr lang="en-US" sz="2800" dirty="0">
                <a:effectLst/>
              </a:rPr>
              <a:t>is the </a:t>
            </a: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following </a:t>
            </a:r>
            <a:r>
              <a:rPr lang="en-US" sz="2800" dirty="0">
                <a:effectLst/>
              </a:rPr>
              <a:t>extensive </a:t>
            </a:r>
            <a:r>
              <a:rPr lang="en-US" sz="2800" dirty="0" smtClean="0">
                <a:effectLst/>
              </a:rPr>
              <a:t>form game:</a:t>
            </a:r>
            <a:endParaRPr lang="en-US" sz="2800" dirty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i="1" dirty="0">
                <a:effectLst/>
              </a:rPr>
              <a:t>Players </a:t>
            </a:r>
            <a:r>
              <a:rPr lang="en-US" sz="2800" dirty="0">
                <a:effectLst/>
              </a:rPr>
              <a:t>The players in Γ.</a:t>
            </a:r>
          </a:p>
          <a:p>
            <a:pPr>
              <a:lnSpc>
                <a:spcPct val="80000"/>
              </a:lnSpc>
            </a:pPr>
            <a:r>
              <a:rPr lang="en-US" sz="2800" i="1" dirty="0">
                <a:effectLst/>
              </a:rPr>
              <a:t>Terminal histories </a:t>
            </a:r>
            <a:r>
              <a:rPr lang="en-US" sz="2800" dirty="0">
                <a:effectLst/>
              </a:rPr>
              <a:t>The set of all sequences </a:t>
            </a:r>
            <a:r>
              <a:rPr lang="en-US" sz="2800" i="1" dirty="0">
                <a:effectLst/>
              </a:rPr>
              <a:t>h’ </a:t>
            </a:r>
            <a:r>
              <a:rPr lang="en-US" sz="2800" dirty="0">
                <a:effectLst/>
              </a:rPr>
              <a:t>of actions such that (</a:t>
            </a:r>
            <a:r>
              <a:rPr lang="en-US" sz="2800" i="1" dirty="0">
                <a:effectLst/>
              </a:rPr>
              <a:t>h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h’ </a:t>
            </a:r>
            <a:r>
              <a:rPr lang="en-US" sz="2800" dirty="0">
                <a:effectLst/>
              </a:rPr>
              <a:t>) is a terminal history of Γ.</a:t>
            </a:r>
          </a:p>
          <a:p>
            <a:pPr>
              <a:lnSpc>
                <a:spcPct val="80000"/>
              </a:lnSpc>
            </a:pPr>
            <a:r>
              <a:rPr lang="en-US" sz="2800" i="1" dirty="0">
                <a:effectLst/>
              </a:rPr>
              <a:t>Player function </a:t>
            </a:r>
            <a:r>
              <a:rPr lang="en-US" sz="2800" dirty="0">
                <a:effectLst/>
              </a:rPr>
              <a:t>The player </a:t>
            </a:r>
            <a:r>
              <a:rPr lang="en-US" sz="2800" i="1" dirty="0">
                <a:effectLst/>
              </a:rPr>
              <a:t>P</a:t>
            </a:r>
            <a:r>
              <a:rPr lang="en-US" sz="2800" dirty="0">
                <a:effectLst/>
              </a:rPr>
              <a:t>(</a:t>
            </a:r>
            <a:r>
              <a:rPr lang="en-US" sz="2800" i="1" dirty="0">
                <a:effectLst/>
              </a:rPr>
              <a:t>h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h’ </a:t>
            </a:r>
            <a:r>
              <a:rPr lang="en-US" sz="2800" dirty="0">
                <a:effectLst/>
              </a:rPr>
              <a:t>) is assigned to each proper </a:t>
            </a:r>
            <a:r>
              <a:rPr lang="en-US" sz="2800" dirty="0" err="1">
                <a:effectLst/>
              </a:rPr>
              <a:t>subhistory</a:t>
            </a:r>
            <a:r>
              <a:rPr lang="en-US" sz="2800" dirty="0">
                <a:effectLst/>
              </a:rPr>
              <a:t> </a:t>
            </a:r>
            <a:r>
              <a:rPr lang="en-US" sz="2800" i="1" dirty="0">
                <a:effectLst/>
              </a:rPr>
              <a:t>h’ </a:t>
            </a:r>
            <a:r>
              <a:rPr lang="en-US" sz="2800" dirty="0">
                <a:effectLst/>
              </a:rPr>
              <a:t>of a terminal history.</a:t>
            </a:r>
          </a:p>
          <a:p>
            <a:pPr>
              <a:lnSpc>
                <a:spcPct val="80000"/>
              </a:lnSpc>
            </a:pPr>
            <a:r>
              <a:rPr lang="en-US" sz="2800" i="1" dirty="0">
                <a:effectLst/>
              </a:rPr>
              <a:t>Preferences </a:t>
            </a:r>
            <a:r>
              <a:rPr lang="en-US" sz="2800" dirty="0">
                <a:effectLst/>
              </a:rPr>
              <a:t>Each player prefers </a:t>
            </a:r>
            <a:r>
              <a:rPr lang="en-US" sz="2800" i="1" dirty="0">
                <a:effectLst/>
              </a:rPr>
              <a:t>h’ </a:t>
            </a:r>
            <a:r>
              <a:rPr lang="en-US" sz="2800" dirty="0">
                <a:effectLst/>
              </a:rPr>
              <a:t>to </a:t>
            </a:r>
            <a:r>
              <a:rPr lang="en-US" sz="2800" i="1" dirty="0">
                <a:effectLst/>
              </a:rPr>
              <a:t>h’’ </a:t>
            </a:r>
            <a:r>
              <a:rPr lang="en-US" sz="2800" dirty="0">
                <a:effectLst/>
              </a:rPr>
              <a:t>if and only if she prefers (</a:t>
            </a:r>
            <a:r>
              <a:rPr lang="en-US" sz="2800" i="1" dirty="0">
                <a:effectLst/>
              </a:rPr>
              <a:t>h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h’ </a:t>
            </a:r>
            <a:r>
              <a:rPr lang="en-US" sz="2800" dirty="0">
                <a:effectLst/>
              </a:rPr>
              <a:t>) to (</a:t>
            </a:r>
            <a:r>
              <a:rPr lang="en-US" sz="2800" i="1" dirty="0">
                <a:effectLst/>
              </a:rPr>
              <a:t>h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h’’ </a:t>
            </a:r>
            <a:r>
              <a:rPr lang="en-US" sz="2800" dirty="0">
                <a:effectLst/>
              </a:rPr>
              <a:t>) in Γ.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2237"/>
            <a:ext cx="8229600" cy="55927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dirty="0">
                <a:effectLst/>
              </a:rPr>
              <a:t>Example:</a:t>
            </a: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These </a:t>
            </a:r>
            <a:r>
              <a:rPr lang="en-US" sz="2800" dirty="0">
                <a:effectLst/>
              </a:rPr>
              <a:t>are the 3 </a:t>
            </a:r>
            <a:r>
              <a:rPr lang="en-US" sz="2800" dirty="0" err="1">
                <a:effectLst/>
              </a:rPr>
              <a:t>subgames</a:t>
            </a:r>
            <a:r>
              <a:rPr lang="en-US" sz="2800" dirty="0">
                <a:effectLst/>
              </a:rPr>
              <a:t> of the </a:t>
            </a:r>
            <a:r>
              <a:rPr lang="en-US" sz="2800" dirty="0" smtClean="0">
                <a:effectLst/>
              </a:rPr>
              <a:t>game: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en-US" sz="2800" dirty="0" smtClean="0">
                <a:effectLst/>
              </a:rPr>
              <a:t>The whole game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en-US" sz="2800" dirty="0" smtClean="0">
                <a:effectLst/>
              </a:rPr>
              <a:t>The game starting with player 2’s decision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en-US" sz="2800" dirty="0" smtClean="0">
                <a:effectLst/>
              </a:rPr>
              <a:t>The final decision of player 1.</a:t>
            </a:r>
            <a:endParaRPr lang="en-US" sz="2800" dirty="0">
              <a:effectLst/>
            </a:endParaRPr>
          </a:p>
        </p:txBody>
      </p:sp>
      <p:sp>
        <p:nvSpPr>
          <p:cNvPr id="122884" name="Line 4"/>
          <p:cNvSpPr>
            <a:spLocks noChangeShapeType="1"/>
          </p:cNvSpPr>
          <p:nvPr/>
        </p:nvSpPr>
        <p:spPr bwMode="auto">
          <a:xfrm>
            <a:off x="914400" y="2005013"/>
            <a:ext cx="0" cy="1447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885" name="Line 5"/>
          <p:cNvSpPr>
            <a:spLocks noChangeShapeType="1"/>
          </p:cNvSpPr>
          <p:nvPr/>
        </p:nvSpPr>
        <p:spPr bwMode="auto">
          <a:xfrm>
            <a:off x="914400" y="2005013"/>
            <a:ext cx="1371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886" name="Line 6"/>
          <p:cNvSpPr>
            <a:spLocks noChangeShapeType="1"/>
          </p:cNvSpPr>
          <p:nvPr/>
        </p:nvSpPr>
        <p:spPr bwMode="auto">
          <a:xfrm>
            <a:off x="2286000" y="2005013"/>
            <a:ext cx="0" cy="1371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887" name="Line 7"/>
          <p:cNvSpPr>
            <a:spLocks noChangeShapeType="1"/>
          </p:cNvSpPr>
          <p:nvPr/>
        </p:nvSpPr>
        <p:spPr bwMode="auto">
          <a:xfrm>
            <a:off x="2286000" y="2005013"/>
            <a:ext cx="1295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888" name="Line 8"/>
          <p:cNvSpPr>
            <a:spLocks noChangeShapeType="1"/>
          </p:cNvSpPr>
          <p:nvPr/>
        </p:nvSpPr>
        <p:spPr bwMode="auto">
          <a:xfrm>
            <a:off x="3581400" y="2005013"/>
            <a:ext cx="0" cy="1371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889" name="Line 9"/>
          <p:cNvSpPr>
            <a:spLocks noChangeShapeType="1"/>
          </p:cNvSpPr>
          <p:nvPr/>
        </p:nvSpPr>
        <p:spPr bwMode="auto">
          <a:xfrm>
            <a:off x="3606800" y="1993900"/>
            <a:ext cx="1295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890" name="Text Box 10"/>
          <p:cNvSpPr txBox="1">
            <a:spLocks noChangeArrowheads="1"/>
          </p:cNvSpPr>
          <p:nvPr/>
        </p:nvSpPr>
        <p:spPr bwMode="auto">
          <a:xfrm>
            <a:off x="3429000" y="1497013"/>
            <a:ext cx="3619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1</a:t>
            </a:r>
          </a:p>
        </p:txBody>
      </p:sp>
      <p:sp>
        <p:nvSpPr>
          <p:cNvPr id="122891" name="Text Box 11"/>
          <p:cNvSpPr txBox="1">
            <a:spLocks noChangeArrowheads="1"/>
          </p:cNvSpPr>
          <p:nvPr/>
        </p:nvSpPr>
        <p:spPr bwMode="auto">
          <a:xfrm>
            <a:off x="838200" y="1497013"/>
            <a:ext cx="3619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1</a:t>
            </a:r>
          </a:p>
        </p:txBody>
      </p:sp>
      <p:sp>
        <p:nvSpPr>
          <p:cNvPr id="122892" name="Text Box 12"/>
          <p:cNvSpPr txBox="1">
            <a:spLocks noChangeArrowheads="1"/>
          </p:cNvSpPr>
          <p:nvPr/>
        </p:nvSpPr>
        <p:spPr bwMode="auto">
          <a:xfrm>
            <a:off x="2133600" y="1497013"/>
            <a:ext cx="3619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2</a:t>
            </a:r>
          </a:p>
        </p:txBody>
      </p:sp>
      <p:sp>
        <p:nvSpPr>
          <p:cNvPr id="122893" name="Text Box 13"/>
          <p:cNvSpPr txBox="1">
            <a:spLocks noChangeArrowheads="1"/>
          </p:cNvSpPr>
          <p:nvPr/>
        </p:nvSpPr>
        <p:spPr bwMode="auto">
          <a:xfrm>
            <a:off x="2057400" y="3402013"/>
            <a:ext cx="6286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1,1</a:t>
            </a:r>
          </a:p>
        </p:txBody>
      </p:sp>
      <p:sp>
        <p:nvSpPr>
          <p:cNvPr id="122894" name="Text Box 14"/>
          <p:cNvSpPr txBox="1">
            <a:spLocks noChangeArrowheads="1"/>
          </p:cNvSpPr>
          <p:nvPr/>
        </p:nvSpPr>
        <p:spPr bwMode="auto">
          <a:xfrm>
            <a:off x="746125" y="3443288"/>
            <a:ext cx="6286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2,2</a:t>
            </a:r>
          </a:p>
        </p:txBody>
      </p:sp>
      <p:sp>
        <p:nvSpPr>
          <p:cNvPr id="122895" name="Text Box 15"/>
          <p:cNvSpPr txBox="1">
            <a:spLocks noChangeArrowheads="1"/>
          </p:cNvSpPr>
          <p:nvPr/>
        </p:nvSpPr>
        <p:spPr bwMode="auto">
          <a:xfrm>
            <a:off x="3276600" y="3402013"/>
            <a:ext cx="6286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0,0</a:t>
            </a:r>
          </a:p>
        </p:txBody>
      </p:sp>
      <p:sp>
        <p:nvSpPr>
          <p:cNvPr id="122896" name="Text Box 16"/>
          <p:cNvSpPr txBox="1">
            <a:spLocks noChangeArrowheads="1"/>
          </p:cNvSpPr>
          <p:nvPr/>
        </p:nvSpPr>
        <p:spPr bwMode="auto">
          <a:xfrm>
            <a:off x="4953000" y="1676400"/>
            <a:ext cx="628650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3,3</a:t>
            </a:r>
          </a:p>
        </p:txBody>
      </p:sp>
      <p:sp>
        <p:nvSpPr>
          <p:cNvPr id="122897" name="Text Box 17"/>
          <p:cNvSpPr txBox="1">
            <a:spLocks noChangeArrowheads="1"/>
          </p:cNvSpPr>
          <p:nvPr/>
        </p:nvSpPr>
        <p:spPr bwMode="auto">
          <a:xfrm>
            <a:off x="914400" y="2324100"/>
            <a:ext cx="441325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D</a:t>
            </a:r>
          </a:p>
        </p:txBody>
      </p:sp>
      <p:sp>
        <p:nvSpPr>
          <p:cNvPr id="122898" name="Text Box 18"/>
          <p:cNvSpPr txBox="1">
            <a:spLocks noChangeArrowheads="1"/>
          </p:cNvSpPr>
          <p:nvPr/>
        </p:nvSpPr>
        <p:spPr bwMode="auto">
          <a:xfrm>
            <a:off x="3581400" y="2309813"/>
            <a:ext cx="441325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D</a:t>
            </a:r>
          </a:p>
        </p:txBody>
      </p:sp>
      <p:sp>
        <p:nvSpPr>
          <p:cNvPr id="122899" name="Text Box 19"/>
          <p:cNvSpPr txBox="1">
            <a:spLocks noChangeArrowheads="1"/>
          </p:cNvSpPr>
          <p:nvPr/>
        </p:nvSpPr>
        <p:spPr bwMode="auto">
          <a:xfrm>
            <a:off x="2286000" y="2324100"/>
            <a:ext cx="361950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d</a:t>
            </a:r>
          </a:p>
        </p:txBody>
      </p:sp>
      <p:sp>
        <p:nvSpPr>
          <p:cNvPr id="122900" name="Text Box 20"/>
          <p:cNvSpPr txBox="1">
            <a:spLocks noChangeArrowheads="1"/>
          </p:cNvSpPr>
          <p:nvPr/>
        </p:nvSpPr>
        <p:spPr bwMode="auto">
          <a:xfrm>
            <a:off x="1311275" y="1485900"/>
            <a:ext cx="441325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Times New Roman" pitchFamily="18" charset="0"/>
              </a:rPr>
              <a:t>A</a:t>
            </a:r>
          </a:p>
        </p:txBody>
      </p:sp>
      <p:sp>
        <p:nvSpPr>
          <p:cNvPr id="122901" name="Text Box 21"/>
          <p:cNvSpPr txBox="1">
            <a:spLocks noChangeArrowheads="1"/>
          </p:cNvSpPr>
          <p:nvPr/>
        </p:nvSpPr>
        <p:spPr bwMode="auto">
          <a:xfrm>
            <a:off x="3978275" y="1471613"/>
            <a:ext cx="441325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A</a:t>
            </a:r>
          </a:p>
        </p:txBody>
      </p:sp>
      <p:sp>
        <p:nvSpPr>
          <p:cNvPr id="122902" name="Text Box 22"/>
          <p:cNvSpPr txBox="1">
            <a:spLocks noChangeArrowheads="1"/>
          </p:cNvSpPr>
          <p:nvPr/>
        </p:nvSpPr>
        <p:spPr bwMode="auto">
          <a:xfrm>
            <a:off x="2682875" y="1485900"/>
            <a:ext cx="341313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a</a:t>
            </a:r>
          </a:p>
        </p:txBody>
      </p:sp>
      <p:sp>
        <p:nvSpPr>
          <p:cNvPr id="122903" name="Rectangle 23"/>
          <p:cNvSpPr>
            <a:spLocks noChangeArrowheads="1"/>
          </p:cNvSpPr>
          <p:nvPr/>
        </p:nvSpPr>
        <p:spPr bwMode="auto">
          <a:xfrm>
            <a:off x="3276600" y="1371600"/>
            <a:ext cx="2438400" cy="2667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4" name="Rectangle 24"/>
          <p:cNvSpPr>
            <a:spLocks noChangeArrowheads="1"/>
          </p:cNvSpPr>
          <p:nvPr/>
        </p:nvSpPr>
        <p:spPr bwMode="auto">
          <a:xfrm>
            <a:off x="1981200" y="1143000"/>
            <a:ext cx="3962400" cy="3124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5" name="Rectangle 25"/>
          <p:cNvSpPr>
            <a:spLocks noChangeArrowheads="1"/>
          </p:cNvSpPr>
          <p:nvPr/>
        </p:nvSpPr>
        <p:spPr bwMode="auto">
          <a:xfrm>
            <a:off x="609600" y="914400"/>
            <a:ext cx="5562600" cy="3581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610600" cy="4953000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US" sz="2800" b="1" dirty="0">
                <a:effectLst/>
              </a:rPr>
              <a:t>Definition</a:t>
            </a:r>
            <a:r>
              <a:rPr lang="en-US" sz="2800" dirty="0">
                <a:effectLst/>
              </a:rPr>
              <a:t> The </a:t>
            </a:r>
            <a:r>
              <a:rPr lang="en-US" sz="2800" dirty="0">
                <a:effectLst/>
              </a:rPr>
              <a:t>strategy profile </a:t>
            </a:r>
            <a:r>
              <a:rPr lang="en-US" sz="2800" i="1" dirty="0" smtClean="0">
                <a:effectLst/>
              </a:rPr>
              <a:t>s</a:t>
            </a:r>
            <a:r>
              <a:rPr lang="en-US" sz="2800" i="1" baseline="30000" dirty="0" smtClean="0">
                <a:effectLst/>
              </a:rPr>
              <a:t>∗</a:t>
            </a:r>
            <a:r>
              <a:rPr lang="en-US" sz="2800" i="1" dirty="0" smtClean="0">
                <a:effectLst/>
              </a:rPr>
              <a:t> </a:t>
            </a:r>
            <a:r>
              <a:rPr lang="en-US" sz="2800" dirty="0">
                <a:effectLst/>
              </a:rPr>
              <a:t>is a </a:t>
            </a:r>
            <a:r>
              <a:rPr lang="en-US" sz="2800" dirty="0" err="1">
                <a:effectLst/>
              </a:rPr>
              <a:t>subgame</a:t>
            </a: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perfect</a:t>
            </a:r>
          </a:p>
          <a:p>
            <a:pPr>
              <a:lnSpc>
                <a:spcPct val="80000"/>
              </a:lnSpc>
              <a:buNone/>
            </a:pPr>
            <a:r>
              <a:rPr lang="en-US" sz="2800" dirty="0" smtClean="0">
                <a:effectLst/>
              </a:rPr>
              <a:t>equilibrium </a:t>
            </a:r>
            <a:r>
              <a:rPr lang="en-US" sz="2800" dirty="0">
                <a:effectLst/>
              </a:rPr>
              <a:t>if it </a:t>
            </a:r>
            <a:r>
              <a:rPr lang="en-US" sz="2800" dirty="0" smtClean="0">
                <a:effectLst/>
              </a:rPr>
              <a:t>induces </a:t>
            </a:r>
            <a:r>
              <a:rPr lang="en-US" sz="2800" dirty="0">
                <a:effectLst/>
              </a:rPr>
              <a:t>a Nash </a:t>
            </a:r>
            <a:r>
              <a:rPr lang="en-US" sz="2800" dirty="0" smtClean="0">
                <a:effectLst/>
              </a:rPr>
              <a:t>equilibrium </a:t>
            </a:r>
            <a:r>
              <a:rPr lang="en-US" sz="2800" dirty="0">
                <a:effectLst/>
              </a:rPr>
              <a:t>in </a:t>
            </a:r>
            <a:r>
              <a:rPr lang="en-US" sz="2800" dirty="0" smtClean="0">
                <a:effectLst/>
              </a:rPr>
              <a:t>every </a:t>
            </a: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  <a:buNone/>
            </a:pPr>
            <a:r>
              <a:rPr lang="en-US" sz="2800" dirty="0" err="1" smtClean="0">
                <a:effectLst/>
              </a:rPr>
              <a:t>subgame</a:t>
            </a:r>
            <a:r>
              <a:rPr lang="en-US" sz="2800" dirty="0" smtClean="0">
                <a:effectLst/>
              </a:rPr>
              <a:t>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  <a:buNone/>
            </a:pPr>
            <a:r>
              <a:rPr lang="en-US" sz="2800" b="1" dirty="0" smtClean="0">
                <a:effectLst/>
              </a:rPr>
              <a:t>Theorem </a:t>
            </a:r>
            <a:r>
              <a:rPr lang="en-US" sz="2800" dirty="0" smtClean="0">
                <a:effectLst/>
              </a:rPr>
              <a:t>The </a:t>
            </a:r>
            <a:r>
              <a:rPr lang="en-US" sz="2800" dirty="0" smtClean="0">
                <a:effectLst/>
              </a:rPr>
              <a:t>strategy profile s</a:t>
            </a:r>
            <a:r>
              <a:rPr lang="en-US" sz="2800" baseline="30000" dirty="0" smtClean="0">
                <a:effectLst/>
              </a:rPr>
              <a:t>∗</a:t>
            </a:r>
            <a:r>
              <a:rPr lang="en-US" sz="2800" dirty="0" smtClean="0">
                <a:effectLst/>
              </a:rPr>
              <a:t> is a </a:t>
            </a:r>
            <a:r>
              <a:rPr lang="en-US" sz="2800" dirty="0" err="1" smtClean="0">
                <a:effectLst/>
              </a:rPr>
              <a:t>subgame</a:t>
            </a:r>
            <a:r>
              <a:rPr lang="en-US" sz="2800" dirty="0" smtClean="0">
                <a:effectLst/>
              </a:rPr>
              <a:t> perfect </a:t>
            </a:r>
          </a:p>
          <a:p>
            <a:pPr>
              <a:lnSpc>
                <a:spcPct val="80000"/>
              </a:lnSpc>
              <a:buNone/>
            </a:pPr>
            <a:r>
              <a:rPr lang="en-US" sz="2800" dirty="0" smtClean="0">
                <a:effectLst/>
              </a:rPr>
              <a:t>equilibrium</a:t>
            </a:r>
            <a:r>
              <a:rPr lang="en-US" sz="2800" b="1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if, for every player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, every history h after which </a:t>
            </a: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  <a:buNone/>
            </a:pPr>
            <a:r>
              <a:rPr lang="en-US" sz="2800" dirty="0" smtClean="0">
                <a:effectLst/>
              </a:rPr>
              <a:t>it is </a:t>
            </a:r>
            <a:r>
              <a:rPr lang="en-US" sz="2800" dirty="0" smtClean="0">
                <a:effectLst/>
              </a:rPr>
              <a:t>player i’s turn to move (i.e. P(h) =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), and every strategy </a:t>
            </a:r>
            <a:r>
              <a:rPr lang="en-US" sz="2800" dirty="0" err="1" smtClean="0">
                <a:effectLst/>
              </a:rPr>
              <a:t>r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</a:t>
            </a:r>
          </a:p>
          <a:p>
            <a:pPr>
              <a:lnSpc>
                <a:spcPct val="80000"/>
              </a:lnSpc>
              <a:buNone/>
            </a:pPr>
            <a:r>
              <a:rPr lang="en-US" sz="2800" dirty="0" smtClean="0">
                <a:effectLst/>
              </a:rPr>
              <a:t>of player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, the terminal history O</a:t>
            </a:r>
            <a:r>
              <a:rPr lang="en-US" sz="2800" baseline="-25000" dirty="0" smtClean="0">
                <a:effectLst/>
              </a:rPr>
              <a:t>h</a:t>
            </a:r>
            <a:r>
              <a:rPr lang="en-US" sz="2800" dirty="0" smtClean="0">
                <a:effectLst/>
              </a:rPr>
              <a:t>(s</a:t>
            </a:r>
            <a:r>
              <a:rPr lang="en-US" sz="2800" baseline="30000" dirty="0" smtClean="0">
                <a:effectLst/>
              </a:rPr>
              <a:t>∗</a:t>
            </a:r>
            <a:r>
              <a:rPr lang="en-US" sz="2800" dirty="0" smtClean="0">
                <a:effectLst/>
              </a:rPr>
              <a:t>) generated by s</a:t>
            </a:r>
            <a:r>
              <a:rPr lang="en-US" sz="2800" baseline="30000" dirty="0" smtClean="0">
                <a:effectLst/>
              </a:rPr>
              <a:t>∗</a:t>
            </a:r>
            <a:r>
              <a:rPr lang="en-US" sz="2800" dirty="0" smtClean="0">
                <a:effectLst/>
              </a:rPr>
              <a:t> after </a:t>
            </a:r>
          </a:p>
          <a:p>
            <a:pPr>
              <a:lnSpc>
                <a:spcPct val="80000"/>
              </a:lnSpc>
              <a:buNone/>
            </a:pPr>
            <a:r>
              <a:rPr lang="en-US" sz="2800" dirty="0" smtClean="0">
                <a:effectLst/>
              </a:rPr>
              <a:t>the history h </a:t>
            </a:r>
            <a:r>
              <a:rPr lang="en-US" sz="2800" dirty="0" smtClean="0">
                <a:effectLst/>
              </a:rPr>
              <a:t>yields utility to player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no less than </a:t>
            </a:r>
            <a:r>
              <a:rPr lang="en-US" sz="2800" dirty="0" smtClean="0">
                <a:effectLst/>
              </a:rPr>
              <a:t>the terminal </a:t>
            </a: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  <a:buNone/>
            </a:pPr>
            <a:r>
              <a:rPr lang="en-US" sz="2800" dirty="0" smtClean="0">
                <a:effectLst/>
              </a:rPr>
              <a:t>history </a:t>
            </a:r>
            <a:r>
              <a:rPr lang="en-US" sz="2800" dirty="0" smtClean="0">
                <a:effectLst/>
              </a:rPr>
              <a:t>O</a:t>
            </a:r>
            <a:r>
              <a:rPr lang="en-US" sz="2800" baseline="-25000" dirty="0" smtClean="0">
                <a:effectLst/>
              </a:rPr>
              <a:t>h</a:t>
            </a:r>
            <a:r>
              <a:rPr lang="en-US" sz="2800" dirty="0" smtClean="0">
                <a:effectLst/>
              </a:rPr>
              <a:t> (</a:t>
            </a:r>
            <a:r>
              <a:rPr lang="en-US" sz="2800" dirty="0" err="1" smtClean="0">
                <a:effectLst/>
              </a:rPr>
              <a:t>r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, s</a:t>
            </a:r>
            <a:r>
              <a:rPr lang="en-US" sz="2800" baseline="30000" dirty="0" smtClean="0">
                <a:effectLst/>
              </a:rPr>
              <a:t>∗</a:t>
            </a:r>
            <a:r>
              <a:rPr lang="en-US" sz="2800" baseline="-25000" dirty="0" smtClean="0">
                <a:effectLst/>
              </a:rPr>
              <a:t>−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) generated by </a:t>
            </a:r>
            <a:r>
              <a:rPr lang="en-US" sz="2800" dirty="0" smtClean="0">
                <a:effectLst/>
              </a:rPr>
              <a:t>the </a:t>
            </a:r>
            <a:r>
              <a:rPr lang="en-US" sz="2800" dirty="0" smtClean="0">
                <a:effectLst/>
              </a:rPr>
              <a:t>strategy profile (</a:t>
            </a:r>
            <a:r>
              <a:rPr lang="en-US" sz="2800" dirty="0" err="1" smtClean="0">
                <a:effectLst/>
              </a:rPr>
              <a:t>r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, s</a:t>
            </a:r>
            <a:r>
              <a:rPr lang="en-US" sz="2800" baseline="30000" dirty="0" smtClean="0">
                <a:effectLst/>
              </a:rPr>
              <a:t>∗</a:t>
            </a:r>
            <a:r>
              <a:rPr lang="en-US" sz="2800" baseline="-25000" dirty="0" smtClean="0">
                <a:effectLst/>
              </a:rPr>
              <a:t>−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) </a:t>
            </a: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  <a:buNone/>
            </a:pPr>
            <a:r>
              <a:rPr lang="en-US" sz="2800" dirty="0" smtClean="0">
                <a:effectLst/>
              </a:rPr>
              <a:t>where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player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plays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r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while </a:t>
            </a:r>
            <a:r>
              <a:rPr lang="en-US" sz="2800" dirty="0" smtClean="0">
                <a:effectLst/>
              </a:rPr>
              <a:t>every </a:t>
            </a:r>
            <a:r>
              <a:rPr lang="en-US" sz="2800" dirty="0" smtClean="0">
                <a:effectLst/>
              </a:rPr>
              <a:t>other player j </a:t>
            </a:r>
            <a:r>
              <a:rPr lang="en-US" sz="2800" dirty="0" smtClean="0">
                <a:effectLst/>
              </a:rPr>
              <a:t>plays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s</a:t>
            </a:r>
            <a:r>
              <a:rPr lang="en-US" sz="2800" baseline="30000" dirty="0" err="1" smtClean="0">
                <a:effectLst/>
              </a:rPr>
              <a:t>∗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dirty="0" smtClean="0">
                <a:effectLst/>
              </a:rPr>
              <a:t>.</a:t>
            </a:r>
            <a:endParaRPr lang="en-US" sz="2800" dirty="0">
              <a:effectLst/>
            </a:endParaRPr>
          </a:p>
        </p:txBody>
      </p:sp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err="1">
                <a:effectLst/>
              </a:rPr>
              <a:t>Subgame</a:t>
            </a:r>
            <a:r>
              <a:rPr lang="en-US" dirty="0">
                <a:effectLst/>
              </a:rPr>
              <a:t> Perfect Equilibrium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28600" y="228600"/>
            <a:ext cx="8686800" cy="6324600"/>
          </a:xfrm>
          <a:noFill/>
          <a:ln/>
        </p:spPr>
        <p:txBody>
          <a:bodyPr/>
          <a:lstStyle/>
          <a:p>
            <a:r>
              <a:rPr lang="en-US" sz="2800" dirty="0" smtClean="0">
                <a:effectLst/>
              </a:rPr>
              <a:t>Solving </a:t>
            </a:r>
            <a:r>
              <a:rPr lang="en-US" sz="2800" dirty="0">
                <a:effectLst/>
              </a:rPr>
              <a:t>for the </a:t>
            </a:r>
            <a:r>
              <a:rPr lang="en-US" sz="2800" dirty="0" err="1">
                <a:effectLst/>
              </a:rPr>
              <a:t>subgame</a:t>
            </a:r>
            <a:r>
              <a:rPr lang="en-US" sz="2800" dirty="0">
                <a:effectLst/>
              </a:rPr>
              <a:t>-perfect equilibrium</a:t>
            </a:r>
          </a:p>
          <a:p>
            <a:endParaRPr lang="en-US" sz="2400" dirty="0">
              <a:effectLst/>
            </a:endParaRPr>
          </a:p>
          <a:p>
            <a:endParaRPr lang="en-US" sz="2400" dirty="0">
              <a:effectLst/>
            </a:endParaRPr>
          </a:p>
          <a:p>
            <a:endParaRPr lang="en-US" sz="2400" dirty="0">
              <a:effectLst/>
            </a:endParaRPr>
          </a:p>
          <a:p>
            <a:endParaRPr lang="en-US" sz="2400" dirty="0">
              <a:effectLst/>
            </a:endParaRPr>
          </a:p>
          <a:p>
            <a:endParaRPr lang="en-US" sz="2400" dirty="0">
              <a:effectLst/>
            </a:endParaRPr>
          </a:p>
          <a:p>
            <a:endParaRPr lang="en-US" sz="2400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400" dirty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en-US" sz="2400" dirty="0">
                <a:effectLst/>
              </a:rPr>
              <a:t>	</a:t>
            </a:r>
          </a:p>
          <a:p>
            <a:pPr>
              <a:buFont typeface="Wingdings" pitchFamily="2" charset="2"/>
              <a:buNone/>
            </a:pPr>
            <a:r>
              <a:rPr lang="en-US" sz="2400" dirty="0">
                <a:effectLst/>
              </a:rPr>
              <a:t>	</a:t>
            </a:r>
          </a:p>
          <a:p>
            <a:r>
              <a:rPr lang="en-US" sz="2800" dirty="0" smtClean="0">
                <a:effectLst/>
              </a:rPr>
              <a:t>The </a:t>
            </a:r>
            <a:r>
              <a:rPr lang="en-US" sz="2800" dirty="0">
                <a:effectLst/>
              </a:rPr>
              <a:t>unique Nash equilibrium of the smallest </a:t>
            </a:r>
            <a:r>
              <a:rPr lang="en-US" sz="2800" dirty="0" err="1">
                <a:effectLst/>
              </a:rPr>
              <a:t>subgame</a:t>
            </a:r>
            <a:r>
              <a:rPr lang="en-US" sz="2800" dirty="0">
                <a:effectLst/>
              </a:rPr>
              <a:t> is A</a:t>
            </a:r>
            <a:r>
              <a:rPr lang="en-US" sz="2800" dirty="0" smtClean="0">
                <a:effectLst/>
              </a:rPr>
              <a:t>.     </a:t>
            </a:r>
          </a:p>
          <a:p>
            <a:r>
              <a:rPr lang="en-US" sz="2800" dirty="0" smtClean="0">
                <a:effectLst/>
              </a:rPr>
              <a:t>The </a:t>
            </a:r>
            <a:r>
              <a:rPr lang="en-US" sz="2800" dirty="0">
                <a:effectLst/>
              </a:rPr>
              <a:t>middle </a:t>
            </a:r>
            <a:r>
              <a:rPr lang="en-US" sz="2800" dirty="0" err="1">
                <a:effectLst/>
              </a:rPr>
              <a:t>subgame</a:t>
            </a:r>
            <a:r>
              <a:rPr lang="en-US" sz="2800" dirty="0">
                <a:effectLst/>
              </a:rPr>
              <a:t> has 2 Nash equilibria (</a:t>
            </a:r>
            <a:r>
              <a:rPr lang="en-US" sz="2800" dirty="0" err="1">
                <a:effectLst/>
              </a:rPr>
              <a:t>D,d</a:t>
            </a:r>
            <a:r>
              <a:rPr lang="en-US" sz="2800" dirty="0">
                <a:effectLst/>
              </a:rPr>
              <a:t>) and (</a:t>
            </a:r>
            <a:r>
              <a:rPr lang="en-US" sz="2800" dirty="0" err="1">
                <a:effectLst/>
              </a:rPr>
              <a:t>A,a</a:t>
            </a:r>
            <a:r>
              <a:rPr lang="en-US" sz="2800" dirty="0">
                <a:effectLst/>
              </a:rPr>
              <a:t>), but only (A</a:t>
            </a:r>
            <a:r>
              <a:rPr lang="en-US" sz="2800" dirty="0" smtClean="0">
                <a:effectLst/>
              </a:rPr>
              <a:t>, a</a:t>
            </a:r>
            <a:r>
              <a:rPr lang="en-US" sz="2800" dirty="0">
                <a:effectLst/>
              </a:rPr>
              <a:t>) induces </a:t>
            </a:r>
            <a:r>
              <a:rPr lang="en-US" sz="2800" dirty="0" smtClean="0">
                <a:effectLst/>
              </a:rPr>
              <a:t>a N.E. in </a:t>
            </a:r>
            <a:r>
              <a:rPr lang="en-US" sz="2800" dirty="0">
                <a:effectLst/>
              </a:rPr>
              <a:t>the smaller </a:t>
            </a:r>
            <a:r>
              <a:rPr lang="en-US" sz="2800" dirty="0" err="1">
                <a:effectLst/>
              </a:rPr>
              <a:t>subgame</a:t>
            </a:r>
            <a:r>
              <a:rPr lang="en-US" sz="2800" dirty="0">
                <a:effectLst/>
              </a:rPr>
              <a:t>.</a:t>
            </a:r>
          </a:p>
          <a:p>
            <a:pPr>
              <a:buFont typeface="Wingdings" pitchFamily="2" charset="2"/>
              <a:buNone/>
            </a:pPr>
            <a:r>
              <a:rPr lang="en-US" sz="2800" dirty="0"/>
              <a:t>	</a:t>
            </a:r>
          </a:p>
        </p:txBody>
      </p:sp>
      <p:sp>
        <p:nvSpPr>
          <p:cNvPr id="123909" name="Line 5"/>
          <p:cNvSpPr>
            <a:spLocks noChangeShapeType="1"/>
          </p:cNvSpPr>
          <p:nvPr/>
        </p:nvSpPr>
        <p:spPr bwMode="auto">
          <a:xfrm>
            <a:off x="914400" y="2081213"/>
            <a:ext cx="0" cy="1447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3910" name="Line 6"/>
          <p:cNvSpPr>
            <a:spLocks noChangeShapeType="1"/>
          </p:cNvSpPr>
          <p:nvPr/>
        </p:nvSpPr>
        <p:spPr bwMode="auto">
          <a:xfrm>
            <a:off x="914400" y="2081213"/>
            <a:ext cx="1371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3911" name="Line 7"/>
          <p:cNvSpPr>
            <a:spLocks noChangeShapeType="1"/>
          </p:cNvSpPr>
          <p:nvPr/>
        </p:nvSpPr>
        <p:spPr bwMode="auto">
          <a:xfrm>
            <a:off x="2286000" y="2081213"/>
            <a:ext cx="0" cy="1371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3912" name="Line 8"/>
          <p:cNvSpPr>
            <a:spLocks noChangeShapeType="1"/>
          </p:cNvSpPr>
          <p:nvPr/>
        </p:nvSpPr>
        <p:spPr bwMode="auto">
          <a:xfrm>
            <a:off x="2286000" y="2081213"/>
            <a:ext cx="1295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3913" name="Line 9"/>
          <p:cNvSpPr>
            <a:spLocks noChangeShapeType="1"/>
          </p:cNvSpPr>
          <p:nvPr/>
        </p:nvSpPr>
        <p:spPr bwMode="auto">
          <a:xfrm>
            <a:off x="3581400" y="2081213"/>
            <a:ext cx="0" cy="1371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3914" name="Line 10"/>
          <p:cNvSpPr>
            <a:spLocks noChangeShapeType="1"/>
          </p:cNvSpPr>
          <p:nvPr/>
        </p:nvSpPr>
        <p:spPr bwMode="auto">
          <a:xfrm>
            <a:off x="3606800" y="2070100"/>
            <a:ext cx="1295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3915" name="Text Box 11"/>
          <p:cNvSpPr txBox="1">
            <a:spLocks noChangeArrowheads="1"/>
          </p:cNvSpPr>
          <p:nvPr/>
        </p:nvSpPr>
        <p:spPr bwMode="auto">
          <a:xfrm>
            <a:off x="3429000" y="1573213"/>
            <a:ext cx="3619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1</a:t>
            </a:r>
          </a:p>
        </p:txBody>
      </p:sp>
      <p:sp>
        <p:nvSpPr>
          <p:cNvPr id="123916" name="Text Box 12"/>
          <p:cNvSpPr txBox="1">
            <a:spLocks noChangeArrowheads="1"/>
          </p:cNvSpPr>
          <p:nvPr/>
        </p:nvSpPr>
        <p:spPr bwMode="auto">
          <a:xfrm>
            <a:off x="838200" y="1573213"/>
            <a:ext cx="3619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1</a:t>
            </a:r>
          </a:p>
        </p:txBody>
      </p:sp>
      <p:sp>
        <p:nvSpPr>
          <p:cNvPr id="123917" name="Text Box 13"/>
          <p:cNvSpPr txBox="1">
            <a:spLocks noChangeArrowheads="1"/>
          </p:cNvSpPr>
          <p:nvPr/>
        </p:nvSpPr>
        <p:spPr bwMode="auto">
          <a:xfrm>
            <a:off x="2133600" y="1573213"/>
            <a:ext cx="3619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2</a:t>
            </a:r>
          </a:p>
        </p:txBody>
      </p:sp>
      <p:sp>
        <p:nvSpPr>
          <p:cNvPr id="123918" name="Text Box 14"/>
          <p:cNvSpPr txBox="1">
            <a:spLocks noChangeArrowheads="1"/>
          </p:cNvSpPr>
          <p:nvPr/>
        </p:nvSpPr>
        <p:spPr bwMode="auto">
          <a:xfrm>
            <a:off x="2057400" y="3478213"/>
            <a:ext cx="6286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1,1</a:t>
            </a:r>
          </a:p>
        </p:txBody>
      </p:sp>
      <p:sp>
        <p:nvSpPr>
          <p:cNvPr id="123919" name="Text Box 15"/>
          <p:cNvSpPr txBox="1">
            <a:spLocks noChangeArrowheads="1"/>
          </p:cNvSpPr>
          <p:nvPr/>
        </p:nvSpPr>
        <p:spPr bwMode="auto">
          <a:xfrm>
            <a:off x="746125" y="3519488"/>
            <a:ext cx="6286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2,2</a:t>
            </a:r>
          </a:p>
        </p:txBody>
      </p:sp>
      <p:sp>
        <p:nvSpPr>
          <p:cNvPr id="123920" name="Text Box 16"/>
          <p:cNvSpPr txBox="1">
            <a:spLocks noChangeArrowheads="1"/>
          </p:cNvSpPr>
          <p:nvPr/>
        </p:nvSpPr>
        <p:spPr bwMode="auto">
          <a:xfrm>
            <a:off x="3276600" y="3478213"/>
            <a:ext cx="6286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0,0</a:t>
            </a:r>
          </a:p>
        </p:txBody>
      </p:sp>
      <p:sp>
        <p:nvSpPr>
          <p:cNvPr id="123921" name="Text Box 17"/>
          <p:cNvSpPr txBox="1">
            <a:spLocks noChangeArrowheads="1"/>
          </p:cNvSpPr>
          <p:nvPr/>
        </p:nvSpPr>
        <p:spPr bwMode="auto">
          <a:xfrm>
            <a:off x="4953000" y="1752600"/>
            <a:ext cx="628650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3,3</a:t>
            </a:r>
          </a:p>
        </p:txBody>
      </p:sp>
      <p:sp>
        <p:nvSpPr>
          <p:cNvPr id="123922" name="Text Box 18"/>
          <p:cNvSpPr txBox="1">
            <a:spLocks noChangeArrowheads="1"/>
          </p:cNvSpPr>
          <p:nvPr/>
        </p:nvSpPr>
        <p:spPr bwMode="auto">
          <a:xfrm>
            <a:off x="914400" y="2400300"/>
            <a:ext cx="441325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D</a:t>
            </a:r>
          </a:p>
        </p:txBody>
      </p:sp>
      <p:sp>
        <p:nvSpPr>
          <p:cNvPr id="123923" name="Text Box 19"/>
          <p:cNvSpPr txBox="1">
            <a:spLocks noChangeArrowheads="1"/>
          </p:cNvSpPr>
          <p:nvPr/>
        </p:nvSpPr>
        <p:spPr bwMode="auto">
          <a:xfrm>
            <a:off x="3581400" y="2386013"/>
            <a:ext cx="441325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D</a:t>
            </a:r>
          </a:p>
        </p:txBody>
      </p:sp>
      <p:sp>
        <p:nvSpPr>
          <p:cNvPr id="123924" name="Text Box 20"/>
          <p:cNvSpPr txBox="1">
            <a:spLocks noChangeArrowheads="1"/>
          </p:cNvSpPr>
          <p:nvPr/>
        </p:nvSpPr>
        <p:spPr bwMode="auto">
          <a:xfrm>
            <a:off x="2286000" y="2400300"/>
            <a:ext cx="361950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d</a:t>
            </a:r>
          </a:p>
        </p:txBody>
      </p:sp>
      <p:sp>
        <p:nvSpPr>
          <p:cNvPr id="123925" name="Text Box 21"/>
          <p:cNvSpPr txBox="1">
            <a:spLocks noChangeArrowheads="1"/>
          </p:cNvSpPr>
          <p:nvPr/>
        </p:nvSpPr>
        <p:spPr bwMode="auto">
          <a:xfrm>
            <a:off x="1311275" y="1562100"/>
            <a:ext cx="441325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A</a:t>
            </a:r>
          </a:p>
        </p:txBody>
      </p:sp>
      <p:sp>
        <p:nvSpPr>
          <p:cNvPr id="123926" name="Text Box 22"/>
          <p:cNvSpPr txBox="1">
            <a:spLocks noChangeArrowheads="1"/>
          </p:cNvSpPr>
          <p:nvPr/>
        </p:nvSpPr>
        <p:spPr bwMode="auto">
          <a:xfrm>
            <a:off x="3978275" y="1547813"/>
            <a:ext cx="441325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A</a:t>
            </a:r>
          </a:p>
        </p:txBody>
      </p:sp>
      <p:sp>
        <p:nvSpPr>
          <p:cNvPr id="123927" name="Text Box 23"/>
          <p:cNvSpPr txBox="1">
            <a:spLocks noChangeArrowheads="1"/>
          </p:cNvSpPr>
          <p:nvPr/>
        </p:nvSpPr>
        <p:spPr bwMode="auto">
          <a:xfrm>
            <a:off x="2682875" y="1562100"/>
            <a:ext cx="341313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a</a:t>
            </a:r>
          </a:p>
        </p:txBody>
      </p:sp>
      <p:sp>
        <p:nvSpPr>
          <p:cNvPr id="123928" name="Rectangle 24"/>
          <p:cNvSpPr>
            <a:spLocks noChangeArrowheads="1"/>
          </p:cNvSpPr>
          <p:nvPr/>
        </p:nvSpPr>
        <p:spPr bwMode="auto">
          <a:xfrm>
            <a:off x="3276600" y="1447800"/>
            <a:ext cx="2438400" cy="2667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3929" name="Rectangle 25"/>
          <p:cNvSpPr>
            <a:spLocks noChangeArrowheads="1"/>
          </p:cNvSpPr>
          <p:nvPr/>
        </p:nvSpPr>
        <p:spPr bwMode="auto">
          <a:xfrm>
            <a:off x="1981200" y="1219200"/>
            <a:ext cx="3962400" cy="3124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3930" name="Rectangle 26"/>
          <p:cNvSpPr>
            <a:spLocks noChangeArrowheads="1"/>
          </p:cNvSpPr>
          <p:nvPr/>
        </p:nvSpPr>
        <p:spPr bwMode="auto">
          <a:xfrm>
            <a:off x="609600" y="990600"/>
            <a:ext cx="5562600" cy="3581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28600" y="381000"/>
            <a:ext cx="8686800" cy="6248400"/>
          </a:xfrm>
          <a:noFill/>
          <a:ln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	</a:t>
            </a:r>
            <a:endParaRPr lang="en-US" sz="28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>
              <a:buFont typeface="Wingdings" pitchFamily="2" charset="2"/>
              <a:buNone/>
            </a:pPr>
            <a:endParaRPr lang="en-US" sz="2400" dirty="0"/>
          </a:p>
          <a:p>
            <a:pPr>
              <a:buFont typeface="Wingdings" pitchFamily="2" charset="2"/>
              <a:buNone/>
            </a:pPr>
            <a:r>
              <a:rPr lang="en-US" sz="2400" dirty="0"/>
              <a:t>	</a:t>
            </a:r>
          </a:p>
          <a:p>
            <a:pPr>
              <a:buFont typeface="Wingdings" pitchFamily="2" charset="2"/>
              <a:buNone/>
            </a:pPr>
            <a:r>
              <a:rPr lang="en-US" sz="2400" dirty="0"/>
              <a:t>	</a:t>
            </a:r>
          </a:p>
          <a:p>
            <a:r>
              <a:rPr lang="en-US" sz="2800" dirty="0" smtClean="0">
                <a:effectLst/>
              </a:rPr>
              <a:t>The </a:t>
            </a:r>
            <a:r>
              <a:rPr lang="en-US" sz="2800" dirty="0" smtClean="0">
                <a:effectLst/>
              </a:rPr>
              <a:t>game has 3 (pure-strategy) Nash equilibria (DD</a:t>
            </a:r>
            <a:r>
              <a:rPr lang="en-US" sz="2800" dirty="0" smtClean="0">
                <a:effectLst/>
              </a:rPr>
              <a:t>, d</a:t>
            </a:r>
            <a:r>
              <a:rPr lang="en-US" sz="2800" dirty="0" smtClean="0">
                <a:effectLst/>
              </a:rPr>
              <a:t>), (DA</a:t>
            </a:r>
            <a:r>
              <a:rPr lang="en-US" sz="2800" dirty="0" smtClean="0">
                <a:effectLst/>
              </a:rPr>
              <a:t>, d</a:t>
            </a:r>
            <a:r>
              <a:rPr lang="en-US" sz="2800" dirty="0" smtClean="0">
                <a:effectLst/>
              </a:rPr>
              <a:t>) and (AA</a:t>
            </a:r>
            <a:r>
              <a:rPr lang="en-US" sz="2800" dirty="0" smtClean="0">
                <a:effectLst/>
              </a:rPr>
              <a:t>, a</a:t>
            </a:r>
            <a:r>
              <a:rPr lang="en-US" sz="2800" dirty="0" smtClean="0">
                <a:effectLst/>
              </a:rPr>
              <a:t>), but only (AA</a:t>
            </a:r>
            <a:r>
              <a:rPr lang="en-US" sz="2800" dirty="0" smtClean="0">
                <a:effectLst/>
              </a:rPr>
              <a:t>, a</a:t>
            </a:r>
            <a:r>
              <a:rPr lang="en-US" sz="2800" dirty="0" smtClean="0">
                <a:effectLst/>
              </a:rPr>
              <a:t>) induces </a:t>
            </a:r>
            <a:r>
              <a:rPr lang="en-US" sz="2800" dirty="0" smtClean="0">
                <a:effectLst/>
              </a:rPr>
              <a:t>a Nash </a:t>
            </a:r>
            <a:r>
              <a:rPr lang="en-US" sz="2800" dirty="0">
                <a:effectLst/>
              </a:rPr>
              <a:t>E</a:t>
            </a:r>
            <a:r>
              <a:rPr lang="en-US" sz="2800" dirty="0" smtClean="0">
                <a:effectLst/>
              </a:rPr>
              <a:t>quilibrium </a:t>
            </a:r>
            <a:r>
              <a:rPr lang="en-US" sz="2800" dirty="0" smtClean="0">
                <a:effectLst/>
              </a:rPr>
              <a:t>in every </a:t>
            </a:r>
            <a:r>
              <a:rPr lang="en-US" sz="2800" dirty="0" err="1" smtClean="0">
                <a:effectLst/>
              </a:rPr>
              <a:t>subgame</a:t>
            </a:r>
            <a:r>
              <a:rPr lang="en-US" sz="2800" dirty="0" smtClean="0">
                <a:effectLst/>
              </a:rPr>
              <a:t>.</a:t>
            </a:r>
            <a:endParaRPr lang="en-US" sz="2800" dirty="0">
              <a:effectLst/>
            </a:endParaRPr>
          </a:p>
        </p:txBody>
      </p:sp>
      <p:sp>
        <p:nvSpPr>
          <p:cNvPr id="123909" name="Line 5"/>
          <p:cNvSpPr>
            <a:spLocks noChangeShapeType="1"/>
          </p:cNvSpPr>
          <p:nvPr/>
        </p:nvSpPr>
        <p:spPr bwMode="auto">
          <a:xfrm>
            <a:off x="914400" y="2081213"/>
            <a:ext cx="0" cy="1447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3910" name="Line 6"/>
          <p:cNvSpPr>
            <a:spLocks noChangeShapeType="1"/>
          </p:cNvSpPr>
          <p:nvPr/>
        </p:nvSpPr>
        <p:spPr bwMode="auto">
          <a:xfrm>
            <a:off x="914400" y="2081213"/>
            <a:ext cx="1371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3911" name="Line 7"/>
          <p:cNvSpPr>
            <a:spLocks noChangeShapeType="1"/>
          </p:cNvSpPr>
          <p:nvPr/>
        </p:nvSpPr>
        <p:spPr bwMode="auto">
          <a:xfrm>
            <a:off x="2286000" y="2081213"/>
            <a:ext cx="0" cy="1371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3912" name="Line 8"/>
          <p:cNvSpPr>
            <a:spLocks noChangeShapeType="1"/>
          </p:cNvSpPr>
          <p:nvPr/>
        </p:nvSpPr>
        <p:spPr bwMode="auto">
          <a:xfrm>
            <a:off x="2286000" y="2081213"/>
            <a:ext cx="1295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3913" name="Line 9"/>
          <p:cNvSpPr>
            <a:spLocks noChangeShapeType="1"/>
          </p:cNvSpPr>
          <p:nvPr/>
        </p:nvSpPr>
        <p:spPr bwMode="auto">
          <a:xfrm>
            <a:off x="3581400" y="2081213"/>
            <a:ext cx="0" cy="1371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3914" name="Line 10"/>
          <p:cNvSpPr>
            <a:spLocks noChangeShapeType="1"/>
          </p:cNvSpPr>
          <p:nvPr/>
        </p:nvSpPr>
        <p:spPr bwMode="auto">
          <a:xfrm>
            <a:off x="3606800" y="2070100"/>
            <a:ext cx="1295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3915" name="Text Box 11"/>
          <p:cNvSpPr txBox="1">
            <a:spLocks noChangeArrowheads="1"/>
          </p:cNvSpPr>
          <p:nvPr/>
        </p:nvSpPr>
        <p:spPr bwMode="auto">
          <a:xfrm>
            <a:off x="3429000" y="1573213"/>
            <a:ext cx="3619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1</a:t>
            </a:r>
          </a:p>
        </p:txBody>
      </p:sp>
      <p:sp>
        <p:nvSpPr>
          <p:cNvPr id="123916" name="Text Box 12"/>
          <p:cNvSpPr txBox="1">
            <a:spLocks noChangeArrowheads="1"/>
          </p:cNvSpPr>
          <p:nvPr/>
        </p:nvSpPr>
        <p:spPr bwMode="auto">
          <a:xfrm>
            <a:off x="838200" y="1573213"/>
            <a:ext cx="3619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1</a:t>
            </a:r>
          </a:p>
        </p:txBody>
      </p:sp>
      <p:sp>
        <p:nvSpPr>
          <p:cNvPr id="123917" name="Text Box 13"/>
          <p:cNvSpPr txBox="1">
            <a:spLocks noChangeArrowheads="1"/>
          </p:cNvSpPr>
          <p:nvPr/>
        </p:nvSpPr>
        <p:spPr bwMode="auto">
          <a:xfrm>
            <a:off x="2133600" y="1573213"/>
            <a:ext cx="3619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2</a:t>
            </a:r>
          </a:p>
        </p:txBody>
      </p:sp>
      <p:sp>
        <p:nvSpPr>
          <p:cNvPr id="123918" name="Text Box 14"/>
          <p:cNvSpPr txBox="1">
            <a:spLocks noChangeArrowheads="1"/>
          </p:cNvSpPr>
          <p:nvPr/>
        </p:nvSpPr>
        <p:spPr bwMode="auto">
          <a:xfrm>
            <a:off x="2057400" y="3478213"/>
            <a:ext cx="6286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1,1</a:t>
            </a:r>
          </a:p>
        </p:txBody>
      </p:sp>
      <p:sp>
        <p:nvSpPr>
          <p:cNvPr id="123919" name="Text Box 15"/>
          <p:cNvSpPr txBox="1">
            <a:spLocks noChangeArrowheads="1"/>
          </p:cNvSpPr>
          <p:nvPr/>
        </p:nvSpPr>
        <p:spPr bwMode="auto">
          <a:xfrm>
            <a:off x="746125" y="3519488"/>
            <a:ext cx="6286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2,2</a:t>
            </a:r>
          </a:p>
        </p:txBody>
      </p:sp>
      <p:sp>
        <p:nvSpPr>
          <p:cNvPr id="123920" name="Text Box 16"/>
          <p:cNvSpPr txBox="1">
            <a:spLocks noChangeArrowheads="1"/>
          </p:cNvSpPr>
          <p:nvPr/>
        </p:nvSpPr>
        <p:spPr bwMode="auto">
          <a:xfrm>
            <a:off x="3276600" y="3478213"/>
            <a:ext cx="6286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0,0</a:t>
            </a:r>
          </a:p>
        </p:txBody>
      </p:sp>
      <p:sp>
        <p:nvSpPr>
          <p:cNvPr id="123921" name="Text Box 17"/>
          <p:cNvSpPr txBox="1">
            <a:spLocks noChangeArrowheads="1"/>
          </p:cNvSpPr>
          <p:nvPr/>
        </p:nvSpPr>
        <p:spPr bwMode="auto">
          <a:xfrm>
            <a:off x="4953000" y="1752600"/>
            <a:ext cx="628650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3,3</a:t>
            </a:r>
          </a:p>
        </p:txBody>
      </p:sp>
      <p:sp>
        <p:nvSpPr>
          <p:cNvPr id="123922" name="Text Box 18"/>
          <p:cNvSpPr txBox="1">
            <a:spLocks noChangeArrowheads="1"/>
          </p:cNvSpPr>
          <p:nvPr/>
        </p:nvSpPr>
        <p:spPr bwMode="auto">
          <a:xfrm>
            <a:off x="914400" y="2400300"/>
            <a:ext cx="441325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D</a:t>
            </a:r>
          </a:p>
        </p:txBody>
      </p:sp>
      <p:sp>
        <p:nvSpPr>
          <p:cNvPr id="123923" name="Text Box 19"/>
          <p:cNvSpPr txBox="1">
            <a:spLocks noChangeArrowheads="1"/>
          </p:cNvSpPr>
          <p:nvPr/>
        </p:nvSpPr>
        <p:spPr bwMode="auto">
          <a:xfrm>
            <a:off x="3581400" y="2386013"/>
            <a:ext cx="441325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D</a:t>
            </a:r>
          </a:p>
        </p:txBody>
      </p:sp>
      <p:sp>
        <p:nvSpPr>
          <p:cNvPr id="123924" name="Text Box 20"/>
          <p:cNvSpPr txBox="1">
            <a:spLocks noChangeArrowheads="1"/>
          </p:cNvSpPr>
          <p:nvPr/>
        </p:nvSpPr>
        <p:spPr bwMode="auto">
          <a:xfrm>
            <a:off x="2286000" y="2400300"/>
            <a:ext cx="361950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d</a:t>
            </a:r>
          </a:p>
        </p:txBody>
      </p:sp>
      <p:sp>
        <p:nvSpPr>
          <p:cNvPr id="123925" name="Text Box 21"/>
          <p:cNvSpPr txBox="1">
            <a:spLocks noChangeArrowheads="1"/>
          </p:cNvSpPr>
          <p:nvPr/>
        </p:nvSpPr>
        <p:spPr bwMode="auto">
          <a:xfrm>
            <a:off x="1311275" y="1562100"/>
            <a:ext cx="441325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A</a:t>
            </a:r>
          </a:p>
        </p:txBody>
      </p:sp>
      <p:sp>
        <p:nvSpPr>
          <p:cNvPr id="123926" name="Text Box 22"/>
          <p:cNvSpPr txBox="1">
            <a:spLocks noChangeArrowheads="1"/>
          </p:cNvSpPr>
          <p:nvPr/>
        </p:nvSpPr>
        <p:spPr bwMode="auto">
          <a:xfrm>
            <a:off x="3978275" y="1547813"/>
            <a:ext cx="441325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A</a:t>
            </a:r>
          </a:p>
        </p:txBody>
      </p:sp>
      <p:sp>
        <p:nvSpPr>
          <p:cNvPr id="123927" name="Text Box 23"/>
          <p:cNvSpPr txBox="1">
            <a:spLocks noChangeArrowheads="1"/>
          </p:cNvSpPr>
          <p:nvPr/>
        </p:nvSpPr>
        <p:spPr bwMode="auto">
          <a:xfrm>
            <a:off x="2682875" y="1562100"/>
            <a:ext cx="341313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a</a:t>
            </a:r>
          </a:p>
        </p:txBody>
      </p:sp>
      <p:sp>
        <p:nvSpPr>
          <p:cNvPr id="123928" name="Rectangle 24"/>
          <p:cNvSpPr>
            <a:spLocks noChangeArrowheads="1"/>
          </p:cNvSpPr>
          <p:nvPr/>
        </p:nvSpPr>
        <p:spPr bwMode="auto">
          <a:xfrm>
            <a:off x="3276600" y="1447800"/>
            <a:ext cx="2438400" cy="2667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3929" name="Rectangle 25"/>
          <p:cNvSpPr>
            <a:spLocks noChangeArrowheads="1"/>
          </p:cNvSpPr>
          <p:nvPr/>
        </p:nvSpPr>
        <p:spPr bwMode="auto">
          <a:xfrm>
            <a:off x="1981200" y="1219200"/>
            <a:ext cx="3962400" cy="3124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3930" name="Rectangle 26"/>
          <p:cNvSpPr>
            <a:spLocks noChangeArrowheads="1"/>
          </p:cNvSpPr>
          <p:nvPr/>
        </p:nvSpPr>
        <p:spPr bwMode="auto">
          <a:xfrm>
            <a:off x="609600" y="990600"/>
            <a:ext cx="5562600" cy="3581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457200"/>
            <a:ext cx="8229600" cy="5668963"/>
          </a:xfrm>
        </p:spPr>
        <p:txBody>
          <a:bodyPr/>
          <a:lstStyle/>
          <a:p>
            <a:r>
              <a:rPr lang="en-US" sz="2800" dirty="0" smtClean="0">
                <a:effectLst/>
              </a:rPr>
              <a:t>In </a:t>
            </a:r>
            <a:r>
              <a:rPr lang="en-US" sz="2800" dirty="0">
                <a:effectLst/>
              </a:rPr>
              <a:t>games of perfect information, the </a:t>
            </a:r>
            <a:r>
              <a:rPr lang="en-US" sz="2800" dirty="0" err="1">
                <a:effectLst/>
              </a:rPr>
              <a:t>subgame</a:t>
            </a:r>
            <a:r>
              <a:rPr lang="en-US" sz="2800" dirty="0">
                <a:effectLst/>
              </a:rPr>
              <a:t> perfect equilibrium coincides with the backward-induction solution.</a:t>
            </a:r>
          </a:p>
          <a:p>
            <a:endParaRPr lang="en-US" sz="2800" dirty="0">
              <a:effectLst/>
            </a:endParaRPr>
          </a:p>
          <a:p>
            <a:r>
              <a:rPr lang="en-US" sz="2800" dirty="0" smtClean="0">
                <a:effectLst/>
              </a:rPr>
              <a:t>But </a:t>
            </a:r>
            <a:r>
              <a:rPr lang="en-US" sz="2800" dirty="0" err="1">
                <a:effectLst/>
              </a:rPr>
              <a:t>subgame</a:t>
            </a:r>
            <a:r>
              <a:rPr lang="en-US" sz="2800" dirty="0">
                <a:effectLst/>
              </a:rPr>
              <a:t>-perfect equilibrium is a more general concept, defined also for </a:t>
            </a:r>
            <a:r>
              <a:rPr lang="en-US" sz="2800" dirty="0" smtClean="0">
                <a:effectLst/>
              </a:rPr>
              <a:t>extensive form games </a:t>
            </a:r>
            <a:r>
              <a:rPr lang="en-US" sz="2800" dirty="0">
                <a:effectLst/>
              </a:rPr>
              <a:t>without perfect information.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Application: </a:t>
            </a:r>
            <a:r>
              <a:rPr lang="en-US" dirty="0" err="1" smtClean="0">
                <a:effectLst/>
              </a:rPr>
              <a:t>Stackelberg</a:t>
            </a:r>
            <a:r>
              <a:rPr lang="en-US" dirty="0" smtClean="0">
                <a:effectLst/>
              </a:rPr>
              <a:t> duopoly</a:t>
            </a:r>
            <a:endParaRPr lang="en-US" dirty="0">
              <a:effectLst/>
            </a:endParaRP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>
                <a:effectLst/>
              </a:rPr>
              <a:t>There are two firms in the market. </a:t>
            </a:r>
          </a:p>
          <a:p>
            <a:r>
              <a:rPr lang="en-US" sz="2800" dirty="0">
                <a:effectLst/>
              </a:rPr>
              <a:t>Firm </a:t>
            </a:r>
            <a:r>
              <a:rPr lang="en-US" sz="2800" dirty="0" err="1">
                <a:effectLst/>
              </a:rPr>
              <a:t>i</a:t>
            </a:r>
            <a:r>
              <a:rPr lang="en-US" sz="2800" dirty="0">
                <a:effectLst/>
              </a:rPr>
              <a:t>’ s cost of producing q</a:t>
            </a:r>
            <a:r>
              <a:rPr lang="en-US" sz="2800" baseline="-25000" dirty="0">
                <a:effectLst/>
              </a:rPr>
              <a:t>i</a:t>
            </a:r>
            <a:r>
              <a:rPr lang="en-US" sz="2800" dirty="0">
                <a:effectLst/>
              </a:rPr>
              <a:t> units of the good is </a:t>
            </a:r>
            <a:endParaRPr lang="en-US" sz="2800" dirty="0" smtClean="0">
              <a:effectLst/>
            </a:endParaRPr>
          </a:p>
          <a:p>
            <a:pPr marL="0" indent="0">
              <a:buNone/>
            </a:pPr>
            <a:r>
              <a:rPr lang="en-US" sz="2800" dirty="0" smtClean="0">
                <a:effectLst/>
              </a:rPr>
              <a:t>    C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(q</a:t>
            </a:r>
            <a:r>
              <a:rPr lang="en-US" sz="2800" baseline="-25000" dirty="0">
                <a:effectLst/>
              </a:rPr>
              <a:t>i</a:t>
            </a:r>
            <a:r>
              <a:rPr lang="en-US" sz="2800" dirty="0">
                <a:effectLst/>
              </a:rPr>
              <a:t>); the price at which output is sold when the total </a:t>
            </a:r>
            <a:r>
              <a:rPr lang="en-US" sz="2800" dirty="0" smtClean="0">
                <a:effectLst/>
              </a:rPr>
              <a:t> </a:t>
            </a:r>
          </a:p>
          <a:p>
            <a:pPr marL="0" indent="0"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</a:t>
            </a:r>
            <a:r>
              <a:rPr lang="en-US" sz="2800" dirty="0" smtClean="0">
                <a:effectLst/>
              </a:rPr>
              <a:t>output </a:t>
            </a:r>
            <a:r>
              <a:rPr lang="en-US" sz="2800" dirty="0">
                <a:effectLst/>
              </a:rPr>
              <a:t>is Q is P(Q). </a:t>
            </a:r>
          </a:p>
          <a:p>
            <a:r>
              <a:rPr lang="en-US" sz="2800" dirty="0">
                <a:effectLst/>
              </a:rPr>
              <a:t>Each firm’s </a:t>
            </a:r>
            <a:r>
              <a:rPr lang="en-US" sz="2800" dirty="0" smtClean="0">
                <a:effectLst/>
              </a:rPr>
              <a:t>strategy </a:t>
            </a:r>
            <a:r>
              <a:rPr lang="en-US" sz="2800" dirty="0">
                <a:effectLst/>
              </a:rPr>
              <a:t>is </a:t>
            </a:r>
            <a:r>
              <a:rPr lang="en-US" sz="2800" dirty="0" smtClean="0">
                <a:effectLst/>
              </a:rPr>
              <a:t>the </a:t>
            </a:r>
            <a:r>
              <a:rPr lang="en-US" sz="2800" dirty="0" smtClean="0">
                <a:effectLst/>
              </a:rPr>
              <a:t>output</a:t>
            </a:r>
            <a:r>
              <a:rPr lang="en-US" sz="2800" dirty="0">
                <a:effectLst/>
              </a:rPr>
              <a:t>, as in </a:t>
            </a:r>
            <a:r>
              <a:rPr lang="en-US" sz="2800" dirty="0" err="1" smtClean="0">
                <a:effectLst/>
              </a:rPr>
              <a:t>Cournot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model. </a:t>
            </a:r>
          </a:p>
          <a:p>
            <a:r>
              <a:rPr lang="en-US" sz="2800" dirty="0" smtClean="0">
                <a:effectLst/>
              </a:rPr>
              <a:t>But </a:t>
            </a:r>
            <a:r>
              <a:rPr lang="en-US" sz="2800" dirty="0">
                <a:effectLst/>
              </a:rPr>
              <a:t>the firms make their decisions sequentially, rather than </a:t>
            </a:r>
            <a:r>
              <a:rPr lang="en-US" sz="2800" dirty="0" smtClean="0">
                <a:effectLst/>
              </a:rPr>
              <a:t>simultaneously.</a:t>
            </a:r>
          </a:p>
          <a:p>
            <a:r>
              <a:rPr lang="en-US" sz="2800" dirty="0" smtClean="0">
                <a:effectLst/>
              </a:rPr>
              <a:t>One </a:t>
            </a:r>
            <a:r>
              <a:rPr lang="en-US" sz="2800" dirty="0">
                <a:effectLst/>
              </a:rPr>
              <a:t>firm chooses its output, then the other firm does so, knowing the output chosen by the first firm.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65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7"/>
            <a:ext cx="8229600" cy="3382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i="1" dirty="0" smtClean="0">
                <a:effectLst/>
              </a:rPr>
              <a:t>Players</a:t>
            </a:r>
            <a:r>
              <a:rPr lang="en-US" sz="2800" i="1" dirty="0">
                <a:effectLst/>
              </a:rPr>
              <a:t>: </a:t>
            </a:r>
            <a:r>
              <a:rPr lang="en-US" sz="2800" dirty="0">
                <a:effectLst/>
              </a:rPr>
              <a:t>The two firms</a:t>
            </a:r>
            <a:r>
              <a:rPr lang="en-US" sz="2800" dirty="0" smtClean="0">
                <a:effectLst/>
              </a:rPr>
              <a:t>.</a:t>
            </a:r>
            <a:endParaRPr lang="en-US" sz="2800" dirty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i="1" dirty="0">
                <a:effectLst/>
              </a:rPr>
              <a:t>Terminal histories: </a:t>
            </a:r>
            <a:r>
              <a:rPr lang="en-US" sz="2800" dirty="0">
                <a:effectLst/>
              </a:rPr>
              <a:t>The set of all sequences (</a:t>
            </a:r>
            <a:r>
              <a:rPr lang="en-US" sz="2800" i="1" dirty="0">
                <a:effectLst/>
              </a:rPr>
              <a:t>q</a:t>
            </a:r>
            <a:r>
              <a:rPr lang="en-US" sz="2800" i="1" baseline="-25000" dirty="0">
                <a:effectLst/>
              </a:rPr>
              <a:t>1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q</a:t>
            </a:r>
            <a:r>
              <a:rPr lang="en-US" sz="2800" i="1" baseline="-25000" dirty="0">
                <a:effectLst/>
              </a:rPr>
              <a:t>2</a:t>
            </a:r>
            <a:r>
              <a:rPr lang="en-US" sz="2800" dirty="0">
                <a:effectLst/>
              </a:rPr>
              <a:t>) of outputs for the firms (</a:t>
            </a:r>
            <a:r>
              <a:rPr lang="en-US" sz="2800" dirty="0" smtClean="0">
                <a:effectLst/>
              </a:rPr>
              <a:t>where </a:t>
            </a:r>
            <a:r>
              <a:rPr lang="en-US" sz="2800" i="1" dirty="0">
                <a:effectLst/>
              </a:rPr>
              <a:t>q</a:t>
            </a:r>
            <a:r>
              <a:rPr lang="en-US" sz="2800" i="1" baseline="-25000" dirty="0">
                <a:effectLst/>
              </a:rPr>
              <a:t>i</a:t>
            </a:r>
            <a:r>
              <a:rPr lang="en-US" sz="2800" dirty="0">
                <a:effectLst/>
              </a:rPr>
              <a:t>, the output of firm </a:t>
            </a:r>
            <a:r>
              <a:rPr lang="en-US" sz="2800" i="1" dirty="0" err="1">
                <a:effectLst/>
              </a:rPr>
              <a:t>i</a:t>
            </a:r>
            <a:r>
              <a:rPr lang="en-US" sz="2800" dirty="0">
                <a:effectLst/>
              </a:rPr>
              <a:t>, is a nonnegative number).</a:t>
            </a:r>
          </a:p>
          <a:p>
            <a:pPr>
              <a:lnSpc>
                <a:spcPct val="90000"/>
              </a:lnSpc>
            </a:pPr>
            <a:r>
              <a:rPr lang="en-US" sz="2800" i="1" dirty="0">
                <a:effectLst/>
              </a:rPr>
              <a:t>Player function: P</a:t>
            </a:r>
            <a:r>
              <a:rPr lang="en-US" sz="2800" dirty="0">
                <a:effectLst/>
              </a:rPr>
              <a:t>(∅) = 1 and </a:t>
            </a:r>
            <a:r>
              <a:rPr lang="en-US" sz="2800" i="1" dirty="0">
                <a:effectLst/>
              </a:rPr>
              <a:t>P</a:t>
            </a:r>
            <a:r>
              <a:rPr lang="en-US" sz="2800" dirty="0">
                <a:effectLst/>
              </a:rPr>
              <a:t>(</a:t>
            </a:r>
            <a:r>
              <a:rPr lang="en-US" sz="2800" i="1" dirty="0">
                <a:effectLst/>
              </a:rPr>
              <a:t>q</a:t>
            </a:r>
            <a:r>
              <a:rPr lang="en-US" sz="2800" i="1" baseline="-25000" dirty="0">
                <a:effectLst/>
              </a:rPr>
              <a:t>1</a:t>
            </a:r>
            <a:r>
              <a:rPr lang="en-US" sz="2800" dirty="0">
                <a:effectLst/>
              </a:rPr>
              <a:t>) = 2 for all </a:t>
            </a:r>
            <a:r>
              <a:rPr lang="en-US" sz="2800" i="1" dirty="0">
                <a:effectLst/>
              </a:rPr>
              <a:t>q</a:t>
            </a:r>
            <a:r>
              <a:rPr lang="en-US" sz="2800" i="1" baseline="-25000" dirty="0">
                <a:effectLst/>
              </a:rPr>
              <a:t>1</a:t>
            </a:r>
            <a:r>
              <a:rPr lang="en-US" sz="2800" dirty="0">
                <a:effectLst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2800" i="1" dirty="0">
                <a:effectLst/>
              </a:rPr>
              <a:t>Preferences: </a:t>
            </a:r>
            <a:r>
              <a:rPr lang="en-US" sz="2800" dirty="0">
                <a:effectLst/>
              </a:rPr>
              <a:t>The payoff of firm </a:t>
            </a:r>
            <a:r>
              <a:rPr lang="en-US" sz="2800" i="1" dirty="0" err="1">
                <a:effectLst/>
              </a:rPr>
              <a:t>i</a:t>
            </a:r>
            <a:r>
              <a:rPr lang="en-US" sz="2800" i="1" dirty="0">
                <a:effectLst/>
              </a:rPr>
              <a:t> </a:t>
            </a:r>
            <a:r>
              <a:rPr lang="en-US" sz="2800" dirty="0">
                <a:effectLst/>
              </a:rPr>
              <a:t>to the terminal history (</a:t>
            </a:r>
            <a:r>
              <a:rPr lang="en-US" sz="2800" i="1" dirty="0">
                <a:effectLst/>
              </a:rPr>
              <a:t>q</a:t>
            </a:r>
            <a:r>
              <a:rPr lang="en-US" sz="2800" i="1" baseline="-25000" dirty="0">
                <a:effectLst/>
              </a:rPr>
              <a:t>1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q</a:t>
            </a:r>
            <a:r>
              <a:rPr lang="en-US" sz="2800" i="1" baseline="-25000" dirty="0">
                <a:effectLst/>
              </a:rPr>
              <a:t>2</a:t>
            </a:r>
            <a:r>
              <a:rPr lang="en-US" sz="2800" dirty="0">
                <a:effectLst/>
              </a:rPr>
              <a:t>) is its profit </a:t>
            </a:r>
            <a:r>
              <a:rPr lang="en-US" sz="2800" i="1" dirty="0" err="1">
                <a:effectLst/>
              </a:rPr>
              <a:t>q</a:t>
            </a:r>
            <a:r>
              <a:rPr lang="en-US" sz="2800" i="1" baseline="-25000" dirty="0" err="1">
                <a:effectLst/>
              </a:rPr>
              <a:t>i</a:t>
            </a:r>
            <a:r>
              <a:rPr lang="en-US" sz="2800" dirty="0">
                <a:effectLst/>
              </a:rPr>
              <a:t> </a:t>
            </a:r>
            <a:r>
              <a:rPr lang="en-US" sz="2800" i="1" dirty="0">
                <a:effectLst/>
              </a:rPr>
              <a:t>P</a:t>
            </a:r>
            <a:r>
              <a:rPr lang="en-US" sz="2800" dirty="0">
                <a:effectLst/>
              </a:rPr>
              <a:t>(</a:t>
            </a:r>
            <a:r>
              <a:rPr lang="en-US" sz="2800" i="1" dirty="0">
                <a:effectLst/>
              </a:rPr>
              <a:t>q</a:t>
            </a:r>
            <a:r>
              <a:rPr lang="en-US" sz="2800" i="1" baseline="-25000" dirty="0">
                <a:effectLst/>
              </a:rPr>
              <a:t>1</a:t>
            </a:r>
            <a:r>
              <a:rPr lang="en-US" sz="2800" dirty="0">
                <a:effectLst/>
              </a:rPr>
              <a:t> + </a:t>
            </a:r>
            <a:r>
              <a:rPr lang="en-US" sz="2800" i="1" dirty="0">
                <a:effectLst/>
              </a:rPr>
              <a:t>q</a:t>
            </a:r>
            <a:r>
              <a:rPr lang="en-US" sz="2800" i="1" baseline="-25000" dirty="0">
                <a:effectLst/>
              </a:rPr>
              <a:t>2</a:t>
            </a:r>
            <a:r>
              <a:rPr lang="en-US" sz="2800" dirty="0">
                <a:effectLst/>
              </a:rPr>
              <a:t>) </a:t>
            </a:r>
            <a:r>
              <a:rPr lang="en-US" sz="2800" i="1" dirty="0">
                <a:effectLst/>
              </a:rPr>
              <a:t>− </a:t>
            </a:r>
            <a:r>
              <a:rPr lang="en-US" sz="2800" i="1" dirty="0" err="1">
                <a:effectLst/>
              </a:rPr>
              <a:t>C</a:t>
            </a:r>
            <a:r>
              <a:rPr lang="en-US" sz="2800" i="1" baseline="-25000" dirty="0" err="1">
                <a:effectLst/>
              </a:rPr>
              <a:t>i</a:t>
            </a:r>
            <a:r>
              <a:rPr lang="en-US" sz="2800" dirty="0">
                <a:effectLst/>
              </a:rPr>
              <a:t>(</a:t>
            </a:r>
            <a:r>
              <a:rPr lang="en-US" sz="2800" i="1" dirty="0" err="1">
                <a:effectLst/>
              </a:rPr>
              <a:t>q</a:t>
            </a:r>
            <a:r>
              <a:rPr lang="en-US" sz="2800" i="1" baseline="-25000" dirty="0" err="1">
                <a:effectLst/>
              </a:rPr>
              <a:t>i</a:t>
            </a:r>
            <a:r>
              <a:rPr lang="en-US" sz="2800" dirty="0">
                <a:effectLst/>
              </a:rPr>
              <a:t>), for </a:t>
            </a:r>
            <a:r>
              <a:rPr lang="en-US" sz="2800" i="1" dirty="0" err="1">
                <a:effectLst/>
              </a:rPr>
              <a:t>i</a:t>
            </a:r>
            <a:r>
              <a:rPr lang="en-US" sz="2800" i="1" dirty="0">
                <a:effectLst/>
              </a:rPr>
              <a:t> </a:t>
            </a:r>
            <a:r>
              <a:rPr lang="en-US" sz="2800" dirty="0">
                <a:effectLst/>
              </a:rPr>
              <a:t>= 1, 2</a:t>
            </a:r>
            <a:r>
              <a:rPr lang="en-US" sz="2800" dirty="0" smtClean="0">
                <a:effectLst/>
              </a:rPr>
              <a:t>.</a:t>
            </a:r>
          </a:p>
          <a:p>
            <a:pPr>
              <a:lnSpc>
                <a:spcPct val="90000"/>
              </a:lnSpc>
            </a:pP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A strategy of firm 1 is an output choice q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. 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A strategy of firm 2 is a </a:t>
            </a:r>
            <a:r>
              <a:rPr lang="en-US" sz="2800" i="1" dirty="0" smtClean="0">
                <a:effectLst/>
              </a:rPr>
              <a:t>function </a:t>
            </a:r>
            <a:r>
              <a:rPr lang="en-US" sz="2800" dirty="0" smtClean="0">
                <a:effectLst/>
              </a:rPr>
              <a:t>that associates an output q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 to each possible output q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 of firm 1</a:t>
            </a:r>
            <a:r>
              <a:rPr lang="en-US" sz="2800" dirty="0" smtClean="0">
                <a:effectLst/>
              </a:rPr>
              <a:t>.</a:t>
            </a:r>
            <a:endParaRPr lang="en-US" sz="2800" dirty="0" smtClean="0">
              <a:effectLst/>
            </a:endParaRPr>
          </a:p>
        </p:txBody>
      </p:sp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effectLst/>
              </a:rPr>
              <a:t>Extensive Form Representation</a:t>
            </a:r>
            <a:endParaRPr lang="en-US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8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5344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For any q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 output of firm 1, we find the output b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(q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) of firm 2 that maximize its profit q</a:t>
            </a:r>
            <a:r>
              <a:rPr lang="en-US" sz="2800" baseline="-25000" dirty="0" smtClean="0">
                <a:effectLst/>
              </a:rPr>
              <a:t>2 </a:t>
            </a:r>
            <a:r>
              <a:rPr lang="en-US" sz="2800" dirty="0" smtClean="0">
                <a:effectLst/>
              </a:rPr>
              <a:t>P(q</a:t>
            </a:r>
            <a:r>
              <a:rPr lang="en-US" sz="2800" baseline="-25000" dirty="0" smtClean="0">
                <a:effectLst/>
              </a:rPr>
              <a:t>1 </a:t>
            </a:r>
            <a:r>
              <a:rPr lang="en-US" sz="2800" dirty="0" smtClean="0">
                <a:effectLst/>
              </a:rPr>
              <a:t>+ q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) – C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 (q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In any </a:t>
            </a:r>
            <a:r>
              <a:rPr lang="en-US" sz="2800" dirty="0" err="1" smtClean="0">
                <a:effectLst/>
              </a:rPr>
              <a:t>subgame</a:t>
            </a:r>
            <a:r>
              <a:rPr lang="en-US" sz="2800" dirty="0" smtClean="0">
                <a:effectLst/>
              </a:rPr>
              <a:t> perfect equilibrium, firm 2’s strategy is b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.</a:t>
            </a:r>
          </a:p>
          <a:p>
            <a:pPr>
              <a:lnSpc>
                <a:spcPct val="90000"/>
              </a:lnSpc>
            </a:pP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We then find the output q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 of firm 1 that maximize its profit, given the strategy </a:t>
            </a:r>
            <a:r>
              <a:rPr lang="en-US" sz="2800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(q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) of firm 2.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Firm 1’s output in a </a:t>
            </a:r>
            <a:r>
              <a:rPr lang="en-US" sz="2800" dirty="0" err="1" smtClean="0">
                <a:effectLst/>
              </a:rPr>
              <a:t>subgame</a:t>
            </a:r>
            <a:r>
              <a:rPr lang="en-US" sz="2800" dirty="0" smtClean="0">
                <a:effectLst/>
              </a:rPr>
              <a:t> perfect equilibrium is the value q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 that maximizes q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P(q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 + b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(q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)) − C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 (q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).</a:t>
            </a:r>
            <a:endParaRPr lang="en-US" sz="2800" dirty="0">
              <a:effectLst/>
            </a:endParaRPr>
          </a:p>
        </p:txBody>
      </p:sp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effectLst/>
              </a:rPr>
              <a:t>Backward Induction Solution</a:t>
            </a:r>
            <a:endParaRPr lang="en-US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31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5943600"/>
          </a:xfrm>
        </p:spPr>
        <p:txBody>
          <a:bodyPr/>
          <a:lstStyle/>
          <a:p>
            <a:r>
              <a:rPr lang="en-US" sz="2800" dirty="0">
                <a:effectLst/>
              </a:rPr>
              <a:t>Suppose that </a:t>
            </a:r>
            <a:r>
              <a:rPr lang="en-US" sz="2800" dirty="0" err="1">
                <a:effectLst/>
              </a:rPr>
              <a:t>C</a:t>
            </a:r>
            <a:r>
              <a:rPr lang="en-US" sz="2800" baseline="-25000" dirty="0" err="1">
                <a:effectLst/>
              </a:rPr>
              <a:t>i</a:t>
            </a:r>
            <a:r>
              <a:rPr lang="en-US" sz="2800" dirty="0">
                <a:effectLst/>
              </a:rPr>
              <a:t>(</a:t>
            </a:r>
            <a:r>
              <a:rPr lang="en-US" sz="2800" dirty="0" err="1">
                <a:effectLst/>
              </a:rPr>
              <a:t>q</a:t>
            </a:r>
            <a:r>
              <a:rPr lang="en-US" sz="2800" baseline="-25000" dirty="0" err="1">
                <a:effectLst/>
              </a:rPr>
              <a:t>i</a:t>
            </a:r>
            <a:r>
              <a:rPr lang="en-US" sz="2800" dirty="0">
                <a:effectLst/>
              </a:rPr>
              <a:t>) = </a:t>
            </a:r>
            <a:r>
              <a:rPr lang="en-US" sz="2800" dirty="0" err="1">
                <a:effectLst/>
              </a:rPr>
              <a:t>cq</a:t>
            </a:r>
            <a:r>
              <a:rPr lang="en-US" sz="2800" baseline="-25000" dirty="0" err="1">
                <a:effectLst/>
              </a:rPr>
              <a:t>i</a:t>
            </a:r>
            <a:r>
              <a:rPr lang="en-US" sz="2800" dirty="0">
                <a:effectLst/>
              </a:rPr>
              <a:t> for </a:t>
            </a:r>
            <a:r>
              <a:rPr lang="en-US" sz="2800" dirty="0" err="1">
                <a:effectLst/>
              </a:rPr>
              <a:t>i</a:t>
            </a:r>
            <a:r>
              <a:rPr lang="en-US" sz="2800" dirty="0">
                <a:effectLst/>
              </a:rPr>
              <a:t> = 1, 2, and P(Q) = </a:t>
            </a:r>
            <a:r>
              <a:rPr lang="en-US" sz="2800" dirty="0">
                <a:effectLst/>
                <a:latin typeface="Symbol" pitchFamily="18" charset="2"/>
              </a:rPr>
              <a:t>a</a:t>
            </a:r>
            <a:r>
              <a:rPr lang="en-US" sz="2800" dirty="0">
                <a:effectLst/>
              </a:rPr>
              <a:t> − Q if Q ≤ </a:t>
            </a:r>
            <a:r>
              <a:rPr lang="en-US" sz="2800" dirty="0">
                <a:effectLst/>
                <a:latin typeface="Symbol" pitchFamily="18" charset="2"/>
              </a:rPr>
              <a:t>a</a:t>
            </a:r>
            <a:r>
              <a:rPr lang="en-US" sz="2800" dirty="0">
                <a:effectLst/>
              </a:rPr>
              <a:t>, P(Q) = 0 if Q &gt; </a:t>
            </a:r>
            <a:r>
              <a:rPr lang="en-US" sz="2800" dirty="0">
                <a:effectLst/>
                <a:latin typeface="Symbol" pitchFamily="18" charset="2"/>
              </a:rPr>
              <a:t>a</a:t>
            </a:r>
            <a:r>
              <a:rPr lang="en-US" sz="2800" dirty="0">
                <a:effectLst/>
              </a:rPr>
              <a:t>, where c &gt; 0 and c &lt; </a:t>
            </a:r>
            <a:r>
              <a:rPr lang="en-US" sz="2800" dirty="0">
                <a:effectLst/>
                <a:latin typeface="Symbol" pitchFamily="18" charset="2"/>
              </a:rPr>
              <a:t>a</a:t>
            </a:r>
            <a:r>
              <a:rPr lang="en-US" sz="2800" dirty="0">
                <a:effectLst/>
              </a:rPr>
              <a:t>. </a:t>
            </a:r>
          </a:p>
          <a:p>
            <a:r>
              <a:rPr lang="en-US" sz="2800" dirty="0">
                <a:effectLst/>
              </a:rPr>
              <a:t>We know that firm 2’s best response to output 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 of firm 1 is </a:t>
            </a:r>
            <a:r>
              <a:rPr lang="en-US" sz="2800" dirty="0" smtClean="0">
                <a:effectLst/>
              </a:rPr>
              <a:t>	b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(q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>
                <a:effectLst/>
              </a:rPr>
              <a:t>) =  (</a:t>
            </a:r>
            <a:r>
              <a:rPr lang="en-US" sz="2800" dirty="0">
                <a:effectLst/>
                <a:latin typeface="Symbol" pitchFamily="18" charset="2"/>
              </a:rPr>
              <a:t>a</a:t>
            </a:r>
            <a:r>
              <a:rPr lang="en-US" sz="2800" dirty="0">
                <a:effectLst/>
              </a:rPr>
              <a:t> − c − 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)/2 if 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 ≤ </a:t>
            </a:r>
            <a:r>
              <a:rPr lang="en-US" sz="2800" dirty="0">
                <a:effectLst/>
                <a:latin typeface="Symbol" pitchFamily="18" charset="2"/>
              </a:rPr>
              <a:t>a</a:t>
            </a:r>
            <a:r>
              <a:rPr lang="en-US" sz="2800" dirty="0">
                <a:effectLst/>
              </a:rPr>
              <a:t> − c, </a:t>
            </a:r>
            <a:endParaRPr lang="en-US" sz="2800" dirty="0" smtClean="0">
              <a:effectLst/>
            </a:endParaRPr>
          </a:p>
          <a:p>
            <a:pPr>
              <a:buNone/>
            </a:pPr>
            <a:r>
              <a:rPr lang="en-US" sz="2800" dirty="0" smtClean="0">
                <a:effectLst/>
              </a:rPr>
              <a:t>			b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(q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>
                <a:effectLst/>
              </a:rPr>
              <a:t>) = 0 if 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 &gt; </a:t>
            </a:r>
            <a:r>
              <a:rPr lang="en-US" sz="2800" dirty="0">
                <a:effectLst/>
                <a:latin typeface="Symbol" pitchFamily="18" charset="2"/>
              </a:rPr>
              <a:t>a</a:t>
            </a:r>
            <a:r>
              <a:rPr lang="en-US" sz="2800" dirty="0">
                <a:effectLst/>
              </a:rPr>
              <a:t> − c. </a:t>
            </a:r>
          </a:p>
          <a:p>
            <a:r>
              <a:rPr lang="en-US" sz="2800" dirty="0">
                <a:effectLst/>
              </a:rPr>
              <a:t>In a </a:t>
            </a:r>
            <a:r>
              <a:rPr lang="en-US" sz="2800" dirty="0" err="1">
                <a:effectLst/>
              </a:rPr>
              <a:t>subgame</a:t>
            </a:r>
            <a:r>
              <a:rPr lang="en-US" sz="2800" dirty="0">
                <a:effectLst/>
              </a:rPr>
              <a:t> perfect equilibrium of </a:t>
            </a:r>
            <a:r>
              <a:rPr lang="en-US" sz="2800" dirty="0" err="1">
                <a:effectLst/>
              </a:rPr>
              <a:t>Stackelberg’s</a:t>
            </a:r>
            <a:r>
              <a:rPr lang="en-US" sz="2800" dirty="0">
                <a:effectLst/>
              </a:rPr>
              <a:t> game firm 2’s strategy is this function b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 and firm 1’s strategy 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baseline="30000" dirty="0">
                <a:effectLst/>
              </a:rPr>
              <a:t>*</a:t>
            </a:r>
            <a:r>
              <a:rPr lang="en-US" sz="2800" dirty="0">
                <a:effectLst/>
              </a:rPr>
              <a:t> maximizes 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 (</a:t>
            </a:r>
            <a:r>
              <a:rPr lang="en-US" sz="2800" dirty="0">
                <a:effectLst/>
                <a:latin typeface="Symbol" pitchFamily="18" charset="2"/>
              </a:rPr>
              <a:t>a</a:t>
            </a:r>
            <a:r>
              <a:rPr lang="en-US" sz="2800" dirty="0">
                <a:effectLst/>
              </a:rPr>
              <a:t> − c − (q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 + (</a:t>
            </a:r>
            <a:r>
              <a:rPr lang="en-US" sz="2800" dirty="0">
                <a:effectLst/>
                <a:latin typeface="Symbol" pitchFamily="18" charset="2"/>
              </a:rPr>
              <a:t>a</a:t>
            </a:r>
            <a:r>
              <a:rPr lang="en-US" sz="2800" dirty="0">
                <a:effectLst/>
              </a:rPr>
              <a:t> − c − 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)/2)) </a:t>
            </a:r>
          </a:p>
          <a:p>
            <a:pPr algn="ctr">
              <a:buFont typeface="Wingdings" pitchFamily="2" charset="2"/>
              <a:buNone/>
            </a:pPr>
            <a:r>
              <a:rPr lang="en-US" sz="2800" dirty="0">
                <a:effectLst/>
              </a:rPr>
              <a:t>= 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 (</a:t>
            </a:r>
            <a:r>
              <a:rPr lang="en-US" sz="2800" dirty="0">
                <a:effectLst/>
                <a:latin typeface="Symbol" pitchFamily="18" charset="2"/>
              </a:rPr>
              <a:t>a</a:t>
            </a:r>
            <a:r>
              <a:rPr lang="en-US" sz="2800" dirty="0">
                <a:effectLst/>
              </a:rPr>
              <a:t> − c − 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)/2. </a:t>
            </a:r>
          </a:p>
          <a:p>
            <a:r>
              <a:rPr lang="en-US" sz="2800" dirty="0">
                <a:effectLst/>
              </a:rPr>
              <a:t>The </a:t>
            </a:r>
            <a:r>
              <a:rPr lang="en-US" sz="2800" dirty="0" smtClean="0">
                <a:effectLst/>
              </a:rPr>
              <a:t>first order condition </a:t>
            </a:r>
            <a:r>
              <a:rPr lang="en-US" sz="2800" dirty="0">
                <a:effectLst/>
              </a:rPr>
              <a:t>yields 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baseline="30000" dirty="0">
                <a:effectLst/>
              </a:rPr>
              <a:t>*</a:t>
            </a:r>
            <a:r>
              <a:rPr lang="en-US" sz="2800" dirty="0">
                <a:effectLst/>
              </a:rPr>
              <a:t> =(</a:t>
            </a:r>
            <a:r>
              <a:rPr lang="en-US" sz="2800" dirty="0">
                <a:effectLst/>
                <a:latin typeface="Symbol" pitchFamily="18" charset="2"/>
              </a:rPr>
              <a:t>a</a:t>
            </a:r>
            <a:r>
              <a:rPr lang="en-US" sz="2800" dirty="0">
                <a:effectLst/>
              </a:rPr>
              <a:t> − c)/2.</a:t>
            </a:r>
          </a:p>
          <a:p>
            <a:r>
              <a:rPr lang="en-US" sz="2800" dirty="0">
                <a:effectLst/>
              </a:rPr>
              <a:t>The unique </a:t>
            </a:r>
            <a:r>
              <a:rPr lang="en-US" sz="2800" dirty="0" err="1">
                <a:effectLst/>
              </a:rPr>
              <a:t>subgame</a:t>
            </a:r>
            <a:r>
              <a:rPr lang="en-US" sz="2800" dirty="0">
                <a:effectLst/>
              </a:rPr>
              <a:t> perfect equilibrium is (q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baseline="30000" dirty="0">
                <a:effectLst/>
              </a:rPr>
              <a:t>*</a:t>
            </a:r>
            <a:r>
              <a:rPr lang="en-US" sz="2800" dirty="0">
                <a:effectLst/>
              </a:rPr>
              <a:t>, b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).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58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/>
              </a:rPr>
              <a:t>Extensive Form Games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>
                <a:effectLst/>
              </a:rPr>
              <a:t>The strategic form representation is appropriate to describe simultaneous move games</a:t>
            </a:r>
            <a:r>
              <a:rPr lang="en-US" sz="2800" dirty="0" smtClean="0">
                <a:effectLst/>
              </a:rPr>
              <a:t>.</a:t>
            </a:r>
          </a:p>
          <a:p>
            <a:endParaRPr lang="en-US" sz="2800" dirty="0">
              <a:effectLst/>
            </a:endParaRPr>
          </a:p>
          <a:p>
            <a:r>
              <a:rPr lang="en-US" sz="2800" dirty="0">
                <a:effectLst/>
              </a:rPr>
              <a:t>In order to account for the sequence of moves in a game, we introduce the extensive form representation</a:t>
            </a:r>
            <a:r>
              <a:rPr lang="en-US" sz="2800" dirty="0" smtClean="0">
                <a:effectLst/>
              </a:rPr>
              <a:t>.</a:t>
            </a:r>
          </a:p>
          <a:p>
            <a:endParaRPr lang="en-US" sz="2800" dirty="0">
              <a:effectLst/>
            </a:endParaRPr>
          </a:p>
          <a:p>
            <a:r>
              <a:rPr lang="en-US" sz="2800" dirty="0">
                <a:effectLst/>
              </a:rPr>
              <a:t>This will allow to refine the predictions of </a:t>
            </a:r>
            <a:r>
              <a:rPr lang="en-US" sz="2800" dirty="0" smtClean="0">
                <a:effectLst/>
              </a:rPr>
              <a:t>the Nash </a:t>
            </a:r>
            <a:r>
              <a:rPr lang="en-US" sz="2800" dirty="0">
                <a:effectLst/>
              </a:rPr>
              <a:t>Equilibrium concept, and formulate more precise and reasonable predictions.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03237"/>
            <a:ext cx="8229600" cy="5592763"/>
          </a:xfrm>
        </p:spPr>
        <p:txBody>
          <a:bodyPr/>
          <a:lstStyle/>
          <a:p>
            <a:r>
              <a:rPr lang="en-US" sz="2800" dirty="0">
                <a:effectLst/>
              </a:rPr>
              <a:t>The SPE outcome of the </a:t>
            </a:r>
            <a:r>
              <a:rPr lang="en-US" sz="2800" dirty="0" err="1">
                <a:effectLst/>
              </a:rPr>
              <a:t>Stackelberg</a:t>
            </a:r>
            <a:r>
              <a:rPr lang="en-US" sz="2800" dirty="0">
                <a:effectLst/>
              </a:rPr>
              <a:t> game is: </a:t>
            </a:r>
          </a:p>
          <a:p>
            <a:pPr>
              <a:buFont typeface="Wingdings" pitchFamily="2" charset="2"/>
              <a:buNone/>
            </a:pPr>
            <a:r>
              <a:rPr lang="en-US" sz="2800" dirty="0">
                <a:effectLst/>
              </a:rPr>
              <a:t>	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baseline="30000" dirty="0">
                <a:effectLst/>
              </a:rPr>
              <a:t>S </a:t>
            </a:r>
            <a:r>
              <a:rPr lang="en-US" sz="2800" dirty="0">
                <a:effectLst/>
              </a:rPr>
              <a:t>= (</a:t>
            </a:r>
            <a:r>
              <a:rPr lang="en-US" sz="2800" dirty="0">
                <a:effectLst/>
                <a:latin typeface="Symbol" pitchFamily="18" charset="2"/>
              </a:rPr>
              <a:t>a</a:t>
            </a:r>
            <a:r>
              <a:rPr lang="en-US" sz="2800" dirty="0">
                <a:effectLst/>
              </a:rPr>
              <a:t> − c)/2, q</a:t>
            </a:r>
            <a:r>
              <a:rPr lang="en-US" sz="2800" baseline="-25000" dirty="0">
                <a:effectLst/>
              </a:rPr>
              <a:t>2</a:t>
            </a:r>
            <a:r>
              <a:rPr lang="en-US" sz="2800" baseline="30000" dirty="0">
                <a:effectLst/>
              </a:rPr>
              <a:t>S </a:t>
            </a:r>
            <a:r>
              <a:rPr lang="en-US" sz="2800" dirty="0">
                <a:effectLst/>
              </a:rPr>
              <a:t>=  (</a:t>
            </a:r>
            <a:r>
              <a:rPr lang="en-US" sz="2800" dirty="0">
                <a:effectLst/>
                <a:latin typeface="Symbol" pitchFamily="18" charset="2"/>
              </a:rPr>
              <a:t>a</a:t>
            </a:r>
            <a:r>
              <a:rPr lang="en-US" sz="2800" dirty="0">
                <a:effectLst/>
              </a:rPr>
              <a:t> − c − 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baseline="30000" dirty="0">
                <a:effectLst/>
              </a:rPr>
              <a:t>* </a:t>
            </a:r>
            <a:r>
              <a:rPr lang="en-US" sz="2800" dirty="0">
                <a:effectLst/>
              </a:rPr>
              <a:t>)/2 = (</a:t>
            </a:r>
            <a:r>
              <a:rPr lang="en-US" sz="2800" dirty="0">
                <a:effectLst/>
                <a:latin typeface="Symbol" pitchFamily="18" charset="2"/>
              </a:rPr>
              <a:t>a</a:t>
            </a:r>
            <a:r>
              <a:rPr lang="en-US" sz="2800" dirty="0">
                <a:effectLst/>
              </a:rPr>
              <a:t> − c)/4</a:t>
            </a:r>
            <a:r>
              <a:rPr lang="en-US" sz="2800" dirty="0" smtClean="0">
                <a:effectLst/>
              </a:rPr>
              <a:t>.</a:t>
            </a:r>
            <a:endParaRPr lang="en-US" sz="2800" dirty="0">
              <a:effectLst/>
            </a:endParaRPr>
          </a:p>
          <a:p>
            <a:r>
              <a:rPr lang="en-US" sz="2800" dirty="0">
                <a:effectLst/>
              </a:rPr>
              <a:t>Firm 1’s profit is 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baseline="30000" dirty="0">
                <a:effectLst/>
              </a:rPr>
              <a:t>S</a:t>
            </a:r>
            <a:r>
              <a:rPr lang="en-US" sz="2800" dirty="0">
                <a:effectLst/>
              </a:rPr>
              <a:t>(P(q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baseline="30000" dirty="0">
                <a:effectLst/>
              </a:rPr>
              <a:t>S</a:t>
            </a:r>
            <a:r>
              <a:rPr lang="en-US" sz="2800" dirty="0">
                <a:effectLst/>
              </a:rPr>
              <a:t>+q</a:t>
            </a:r>
            <a:r>
              <a:rPr lang="en-US" sz="2800" baseline="-25000" dirty="0">
                <a:effectLst/>
              </a:rPr>
              <a:t>2</a:t>
            </a:r>
            <a:r>
              <a:rPr lang="en-US" sz="2800" baseline="30000" dirty="0">
                <a:effectLst/>
              </a:rPr>
              <a:t>S</a:t>
            </a:r>
            <a:r>
              <a:rPr lang="en-US" sz="2800" dirty="0">
                <a:effectLst/>
              </a:rPr>
              <a:t>) − c) = (</a:t>
            </a:r>
            <a:r>
              <a:rPr lang="en-US" sz="2800" dirty="0">
                <a:effectLst/>
                <a:latin typeface="Symbol" pitchFamily="18" charset="2"/>
              </a:rPr>
              <a:t>a</a:t>
            </a:r>
            <a:r>
              <a:rPr lang="en-US" sz="2800" dirty="0">
                <a:effectLst/>
              </a:rPr>
              <a:t> − </a:t>
            </a:r>
            <a:r>
              <a:rPr lang="en-US" sz="2800" dirty="0" smtClean="0">
                <a:effectLst/>
              </a:rPr>
              <a:t>c)</a:t>
            </a:r>
            <a:r>
              <a:rPr lang="en-US" sz="2800" baseline="30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/8,</a:t>
            </a:r>
          </a:p>
          <a:p>
            <a:pPr marL="0" indent="0"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</a:t>
            </a:r>
            <a:r>
              <a:rPr lang="en-US" sz="2800" dirty="0" smtClean="0">
                <a:effectLst/>
              </a:rPr>
              <a:t>firm </a:t>
            </a:r>
            <a:r>
              <a:rPr lang="en-US" sz="2800" dirty="0">
                <a:effectLst/>
              </a:rPr>
              <a:t>2’s profit is 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baseline="30000" dirty="0">
                <a:effectLst/>
              </a:rPr>
              <a:t>S</a:t>
            </a:r>
            <a:r>
              <a:rPr lang="en-US" sz="2800" dirty="0">
                <a:effectLst/>
              </a:rPr>
              <a:t>(P(q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baseline="30000" dirty="0">
                <a:effectLst/>
              </a:rPr>
              <a:t>S</a:t>
            </a:r>
            <a:r>
              <a:rPr lang="en-US" sz="2800" dirty="0">
                <a:effectLst/>
              </a:rPr>
              <a:t>+q</a:t>
            </a:r>
            <a:r>
              <a:rPr lang="en-US" sz="2800" baseline="-25000" dirty="0">
                <a:effectLst/>
              </a:rPr>
              <a:t>2</a:t>
            </a:r>
            <a:r>
              <a:rPr lang="en-US" sz="2800" baseline="30000" dirty="0">
                <a:effectLst/>
              </a:rPr>
              <a:t>S</a:t>
            </a:r>
            <a:r>
              <a:rPr lang="en-US" sz="2800" dirty="0">
                <a:effectLst/>
              </a:rPr>
              <a:t>) − c) = (</a:t>
            </a:r>
            <a:r>
              <a:rPr lang="en-US" sz="2800" dirty="0">
                <a:effectLst/>
                <a:latin typeface="Symbol" pitchFamily="18" charset="2"/>
              </a:rPr>
              <a:t>a</a:t>
            </a:r>
            <a:r>
              <a:rPr lang="en-US" sz="2800" dirty="0">
                <a:effectLst/>
              </a:rPr>
              <a:t> − c)</a:t>
            </a:r>
            <a:r>
              <a:rPr lang="en-US" sz="2800" baseline="30000" dirty="0">
                <a:effectLst/>
              </a:rPr>
              <a:t>2</a:t>
            </a:r>
            <a:r>
              <a:rPr lang="en-US" sz="2800" dirty="0">
                <a:effectLst/>
              </a:rPr>
              <a:t>/16. </a:t>
            </a:r>
          </a:p>
          <a:p>
            <a:r>
              <a:rPr lang="en-US" sz="2800" dirty="0">
                <a:effectLst/>
              </a:rPr>
              <a:t>Recall that in the unique Nash equilibrium of </a:t>
            </a:r>
            <a:r>
              <a:rPr lang="en-US" sz="2800" dirty="0" err="1">
                <a:effectLst/>
              </a:rPr>
              <a:t>Cournot’s</a:t>
            </a:r>
            <a:r>
              <a:rPr lang="en-US" sz="2800" dirty="0">
                <a:effectLst/>
              </a:rPr>
              <a:t> (simultaneous-move) game, 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baseline="30000" dirty="0">
                <a:effectLst/>
              </a:rPr>
              <a:t>C </a:t>
            </a:r>
            <a:r>
              <a:rPr lang="en-US" sz="2800" dirty="0">
                <a:effectLst/>
              </a:rPr>
              <a:t>= q</a:t>
            </a:r>
            <a:r>
              <a:rPr lang="en-US" sz="2800" baseline="-25000" dirty="0">
                <a:effectLst/>
              </a:rPr>
              <a:t>2</a:t>
            </a:r>
            <a:r>
              <a:rPr lang="en-US" sz="2800" baseline="30000" dirty="0">
                <a:effectLst/>
              </a:rPr>
              <a:t>C </a:t>
            </a:r>
            <a:r>
              <a:rPr lang="en-US" sz="2800" dirty="0">
                <a:effectLst/>
              </a:rPr>
              <a:t>= (</a:t>
            </a:r>
            <a:r>
              <a:rPr lang="en-US" sz="2800" dirty="0">
                <a:effectLst/>
                <a:latin typeface="Symbol" pitchFamily="18" charset="2"/>
              </a:rPr>
              <a:t>a</a:t>
            </a:r>
            <a:r>
              <a:rPr lang="en-US" sz="2800" dirty="0">
                <a:effectLst/>
              </a:rPr>
              <a:t> − c)/3, so that each firm’s profit is (</a:t>
            </a:r>
            <a:r>
              <a:rPr lang="en-US" sz="2800" dirty="0">
                <a:effectLst/>
                <a:latin typeface="Symbol" pitchFamily="18" charset="2"/>
              </a:rPr>
              <a:t>a</a:t>
            </a:r>
            <a:r>
              <a:rPr lang="en-US" sz="2800" dirty="0">
                <a:effectLst/>
              </a:rPr>
              <a:t> − c)</a:t>
            </a:r>
            <a:r>
              <a:rPr lang="en-US" sz="2800" baseline="30000" dirty="0">
                <a:effectLst/>
              </a:rPr>
              <a:t>2</a:t>
            </a:r>
            <a:r>
              <a:rPr lang="en-US" sz="2800" dirty="0">
                <a:effectLst/>
              </a:rPr>
              <a:t>/9. </a:t>
            </a:r>
            <a:endParaRPr lang="en-US" sz="2800" dirty="0" smtClean="0">
              <a:effectLst/>
            </a:endParaRPr>
          </a:p>
          <a:p>
            <a:pPr marL="0" indent="0">
              <a:buNone/>
            </a:pPr>
            <a:endParaRPr lang="en-US" sz="2800" dirty="0">
              <a:effectLst/>
            </a:endParaRPr>
          </a:p>
          <a:p>
            <a:r>
              <a:rPr lang="en-US" sz="2800" dirty="0">
                <a:effectLst/>
              </a:rPr>
              <a:t>First-Mover Advantage: </a:t>
            </a:r>
            <a:r>
              <a:rPr lang="en-US" sz="2800" dirty="0" smtClean="0">
                <a:effectLst/>
              </a:rPr>
              <a:t>The first firm to move produces </a:t>
            </a:r>
            <a:r>
              <a:rPr lang="en-US" sz="2800" dirty="0">
                <a:effectLst/>
              </a:rPr>
              <a:t>more output and obtains more </a:t>
            </a:r>
            <a:r>
              <a:rPr lang="en-US" sz="2800" dirty="0" smtClean="0">
                <a:effectLst/>
              </a:rPr>
              <a:t>profit than if firms move simultaneously, the second firm produces less output and obtains less profit.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73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Application: Harris-Vickers </a:t>
            </a:r>
            <a:r>
              <a:rPr lang="en-US" dirty="0">
                <a:effectLst/>
              </a:rPr>
              <a:t>Race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98637"/>
            <a:ext cx="83820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>
                <a:effectLst/>
              </a:rPr>
              <a:t>Two firms compete to develop new technologies</a:t>
            </a:r>
            <a:r>
              <a:rPr lang="en-US" sz="2800" dirty="0" smtClean="0">
                <a:effectLst/>
              </a:rPr>
              <a:t>.</a:t>
            </a:r>
          </a:p>
          <a:p>
            <a:pPr>
              <a:lnSpc>
                <a:spcPct val="80000"/>
              </a:lnSpc>
            </a:pPr>
            <a:endParaRPr lang="en-US" sz="2800" dirty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>
                <a:effectLst/>
              </a:rPr>
              <a:t>How does competition affect the pace of activity? </a:t>
            </a: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en-US" sz="2800" dirty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>
                <a:effectLst/>
              </a:rPr>
              <a:t>How does a leading advantage translates into a final outcome</a:t>
            </a:r>
            <a:r>
              <a:rPr lang="en-US" sz="2800" dirty="0" smtClean="0">
                <a:effectLst/>
              </a:rPr>
              <a:t>?</a:t>
            </a:r>
          </a:p>
          <a:p>
            <a:pPr>
              <a:lnSpc>
                <a:spcPct val="80000"/>
              </a:lnSpc>
            </a:pPr>
            <a:endParaRPr lang="en-US" sz="2800" dirty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>
                <a:effectLst/>
              </a:rPr>
              <a:t>We model this race as an extensive game where players alternately choose how many “steps” to take towards a finish line</a:t>
            </a:r>
            <a:r>
              <a:rPr lang="en-US" sz="2800" dirty="0" smtClean="0">
                <a:effectLst/>
              </a:rPr>
              <a:t>.</a:t>
            </a:r>
            <a:endParaRPr lang="en-US" sz="2800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39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382000" cy="55165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>
                <a:effectLst/>
              </a:rPr>
              <a:t>Player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= 1, 2 is initially </a:t>
            </a:r>
            <a:r>
              <a:rPr lang="en-US" sz="2800" dirty="0" err="1" smtClean="0">
                <a:effectLst/>
              </a:rPr>
              <a:t>k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&gt; 0 steps from the finish line. </a:t>
            </a:r>
          </a:p>
          <a:p>
            <a:pPr>
              <a:lnSpc>
                <a:spcPct val="80000"/>
              </a:lnSpc>
            </a:pP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effectLst/>
              </a:rPr>
              <a:t>On </a:t>
            </a:r>
            <a:r>
              <a:rPr lang="en-US" sz="2800" dirty="0">
                <a:effectLst/>
              </a:rPr>
              <a:t>each of her turns, a player can either take 0 steps (at </a:t>
            </a:r>
            <a:r>
              <a:rPr lang="en-US" sz="2800" dirty="0" smtClean="0">
                <a:effectLst/>
              </a:rPr>
              <a:t>zero cost), </a:t>
            </a:r>
            <a:r>
              <a:rPr lang="en-US" sz="2800" dirty="0">
                <a:effectLst/>
              </a:rPr>
              <a:t>1 step, at a cost of c(1), or 2 steps, at a cost of c(2</a:t>
            </a:r>
            <a:r>
              <a:rPr lang="en-US" sz="2800" dirty="0" smtClean="0">
                <a:effectLst/>
              </a:rPr>
              <a:t>) &gt; 2c(1).</a:t>
            </a:r>
          </a:p>
          <a:p>
            <a:pPr>
              <a:lnSpc>
                <a:spcPct val="80000"/>
              </a:lnSpc>
            </a:pPr>
            <a:endParaRPr lang="en-US" sz="2800" dirty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>
                <a:effectLst/>
              </a:rPr>
              <a:t>The first player to reach the finish line wins a prize, worth v</a:t>
            </a:r>
            <a:r>
              <a:rPr lang="en-US" sz="2800" baseline="-25000" dirty="0">
                <a:effectLst/>
              </a:rPr>
              <a:t>i</a:t>
            </a:r>
            <a:r>
              <a:rPr lang="en-US" sz="2800" dirty="0">
                <a:effectLst/>
              </a:rPr>
              <a:t> &gt; 0 to player </a:t>
            </a:r>
            <a:r>
              <a:rPr lang="en-US" sz="2800" dirty="0" err="1">
                <a:effectLst/>
              </a:rPr>
              <a:t>i</a:t>
            </a:r>
            <a:r>
              <a:rPr lang="en-US" sz="2800" dirty="0">
                <a:effectLst/>
              </a:rPr>
              <a:t>; the losing player’s payoff is 0</a:t>
            </a:r>
            <a:r>
              <a:rPr lang="en-US" sz="2800" dirty="0" smtClean="0">
                <a:effectLst/>
              </a:rPr>
              <a:t>.</a:t>
            </a:r>
          </a:p>
          <a:p>
            <a:pPr>
              <a:lnSpc>
                <a:spcPct val="80000"/>
              </a:lnSpc>
            </a:pPr>
            <a:endParaRPr lang="en-US" sz="2800" dirty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>
                <a:effectLst/>
              </a:rPr>
              <a:t>If, on successive turns, neither player takes any step, the game ends and neither player obtains the prize.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38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2286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effectLst/>
              </a:rPr>
              <a:t>The game </a:t>
            </a:r>
            <a:r>
              <a:rPr lang="en-US" sz="2800" i="1" dirty="0">
                <a:effectLst/>
              </a:rPr>
              <a:t>G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(</a:t>
            </a:r>
            <a:r>
              <a:rPr lang="en-US" sz="2800" i="1" dirty="0">
                <a:effectLst/>
              </a:rPr>
              <a:t>k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k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) is defined </a:t>
            </a:r>
            <a:r>
              <a:rPr lang="en-US" sz="2800" dirty="0" smtClean="0">
                <a:effectLst/>
              </a:rPr>
              <a:t>as </a:t>
            </a:r>
            <a:r>
              <a:rPr lang="en-US" sz="2800" dirty="0">
                <a:effectLst/>
              </a:rPr>
              <a:t>follows</a:t>
            </a:r>
            <a:r>
              <a:rPr lang="en-US" sz="2800" dirty="0" smtClean="0">
                <a:effectLst/>
              </a:rPr>
              <a:t>.</a:t>
            </a:r>
          </a:p>
          <a:p>
            <a:pPr>
              <a:lnSpc>
                <a:spcPct val="90000"/>
              </a:lnSpc>
            </a:pPr>
            <a:endParaRPr lang="en-US" sz="2800" dirty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i="1" dirty="0">
                <a:effectLst/>
              </a:rPr>
              <a:t>Players: </a:t>
            </a:r>
            <a:r>
              <a:rPr lang="en-US" sz="2800" dirty="0">
                <a:effectLst/>
              </a:rPr>
              <a:t>The two parties</a:t>
            </a:r>
            <a:r>
              <a:rPr lang="en-US" sz="2800" dirty="0" smtClean="0">
                <a:effectLst/>
              </a:rPr>
              <a:t>.</a:t>
            </a:r>
          </a:p>
          <a:p>
            <a:pPr>
              <a:lnSpc>
                <a:spcPct val="90000"/>
              </a:lnSpc>
            </a:pPr>
            <a:endParaRPr lang="en-US" sz="2800" dirty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i="1" dirty="0" smtClean="0">
                <a:effectLst/>
              </a:rPr>
              <a:t>Player </a:t>
            </a:r>
            <a:r>
              <a:rPr lang="en-US" sz="2800" i="1" dirty="0">
                <a:effectLst/>
              </a:rPr>
              <a:t>function: P</a:t>
            </a:r>
            <a:r>
              <a:rPr lang="en-US" sz="2800" dirty="0">
                <a:effectLst/>
              </a:rPr>
              <a:t>(∅) = 1, </a:t>
            </a:r>
            <a:r>
              <a:rPr lang="en-US" sz="2800" i="1" dirty="0">
                <a:effectLst/>
              </a:rPr>
              <a:t>P</a:t>
            </a:r>
            <a:r>
              <a:rPr lang="en-US" sz="2800" dirty="0">
                <a:effectLst/>
              </a:rPr>
              <a:t>(</a:t>
            </a:r>
            <a:r>
              <a:rPr lang="en-US" sz="2800" i="1" dirty="0">
                <a:effectLst/>
              </a:rPr>
              <a:t>x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) = 2 for all </a:t>
            </a:r>
            <a:r>
              <a:rPr lang="en-US" sz="2800" i="1" dirty="0">
                <a:effectLst/>
              </a:rPr>
              <a:t>x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P</a:t>
            </a:r>
            <a:r>
              <a:rPr lang="en-US" sz="2800" dirty="0">
                <a:effectLst/>
              </a:rPr>
              <a:t>(</a:t>
            </a:r>
            <a:r>
              <a:rPr lang="en-US" sz="2800" i="1" dirty="0">
                <a:effectLst/>
              </a:rPr>
              <a:t>x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y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) = 1 for all (</a:t>
            </a:r>
            <a:r>
              <a:rPr lang="en-US" sz="2800" i="1" dirty="0">
                <a:effectLst/>
              </a:rPr>
              <a:t>x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y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), </a:t>
            </a:r>
            <a:r>
              <a:rPr lang="en-US" sz="2800" i="1" dirty="0">
                <a:effectLst/>
              </a:rPr>
              <a:t>P</a:t>
            </a:r>
            <a:r>
              <a:rPr lang="en-US" sz="2800" dirty="0">
                <a:effectLst/>
              </a:rPr>
              <a:t>(</a:t>
            </a:r>
            <a:r>
              <a:rPr lang="en-US" sz="2800" i="1" dirty="0">
                <a:effectLst/>
              </a:rPr>
              <a:t>x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y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x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) = 2 for all (</a:t>
            </a:r>
            <a:r>
              <a:rPr lang="en-US" sz="2800" i="1" dirty="0">
                <a:effectLst/>
              </a:rPr>
              <a:t>x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y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x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), </a:t>
            </a:r>
            <a:r>
              <a:rPr lang="en-US" sz="2800" dirty="0" smtClean="0">
                <a:effectLst/>
              </a:rPr>
              <a:t>etc.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800" dirty="0" smtClean="0">
                <a:effectLst/>
              </a:rPr>
              <a:t>    For all t, </a:t>
            </a:r>
            <a:r>
              <a:rPr lang="en-US" sz="2800" i="1" dirty="0" err="1">
                <a:effectLst/>
              </a:rPr>
              <a:t>x</a:t>
            </a:r>
            <a:r>
              <a:rPr lang="en-US" sz="2800" baseline="-25000" dirty="0" err="1">
                <a:effectLst/>
              </a:rPr>
              <a:t>t</a:t>
            </a:r>
            <a:r>
              <a:rPr lang="en-US" sz="2800" i="1" dirty="0">
                <a:effectLst/>
              </a:rPr>
              <a:t> </a:t>
            </a:r>
            <a:r>
              <a:rPr lang="en-US" sz="2800" dirty="0" smtClean="0">
                <a:effectLst/>
              </a:rPr>
              <a:t>is the number of steps </a:t>
            </a:r>
            <a:r>
              <a:rPr lang="en-US" sz="2800" dirty="0">
                <a:effectLst/>
              </a:rPr>
              <a:t>taken by </a:t>
            </a:r>
            <a:r>
              <a:rPr lang="en-US" sz="2800" dirty="0" smtClean="0">
                <a:effectLst/>
              </a:rPr>
              <a:t>player 1 </a:t>
            </a:r>
            <a:r>
              <a:rPr lang="en-US" sz="2800" dirty="0">
                <a:effectLst/>
              </a:rPr>
              <a:t>on </a:t>
            </a:r>
            <a:endParaRPr lang="en-US" sz="2800" dirty="0" smtClean="0">
              <a:effectLst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her </a:t>
            </a:r>
            <a:r>
              <a:rPr lang="en-US" sz="2800" i="1" dirty="0" err="1" smtClean="0">
                <a:effectLst/>
              </a:rPr>
              <a:t>t</a:t>
            </a:r>
            <a:r>
              <a:rPr lang="en-US" sz="2800" dirty="0" err="1" smtClean="0">
                <a:effectLst/>
              </a:rPr>
              <a:t>th</a:t>
            </a:r>
            <a:r>
              <a:rPr lang="en-US" sz="2800" dirty="0" smtClean="0">
                <a:effectLst/>
              </a:rPr>
              <a:t> turn, and </a:t>
            </a:r>
            <a:r>
              <a:rPr lang="en-US" sz="2800" i="1" dirty="0" err="1">
                <a:effectLst/>
              </a:rPr>
              <a:t>y</a:t>
            </a:r>
            <a:r>
              <a:rPr lang="en-US" sz="2800" baseline="-25000" dirty="0" err="1">
                <a:effectLst/>
              </a:rPr>
              <a:t>t</a:t>
            </a:r>
            <a:r>
              <a:rPr lang="en-US" sz="2800" i="1" dirty="0">
                <a:effectLst/>
              </a:rPr>
              <a:t> </a:t>
            </a:r>
            <a:r>
              <a:rPr lang="en-US" sz="2800" dirty="0" smtClean="0">
                <a:effectLst/>
              </a:rPr>
              <a:t>are the steps </a:t>
            </a:r>
            <a:r>
              <a:rPr lang="en-US" sz="2800" dirty="0">
                <a:effectLst/>
              </a:rPr>
              <a:t>taken </a:t>
            </a:r>
            <a:r>
              <a:rPr lang="en-US" sz="2800" dirty="0" smtClean="0">
                <a:effectLst/>
              </a:rPr>
              <a:t>by </a:t>
            </a:r>
            <a:r>
              <a:rPr lang="en-US" sz="2800" dirty="0">
                <a:effectLst/>
              </a:rPr>
              <a:t>2 </a:t>
            </a:r>
            <a:r>
              <a:rPr lang="en-US" sz="2800" dirty="0" smtClean="0">
                <a:effectLst/>
              </a:rPr>
              <a:t>on </a:t>
            </a:r>
            <a:r>
              <a:rPr lang="en-US" sz="2800" i="1" dirty="0" err="1">
                <a:effectLst/>
              </a:rPr>
              <a:t>t</a:t>
            </a:r>
            <a:r>
              <a:rPr lang="en-US" sz="2800" dirty="0" err="1">
                <a:effectLst/>
              </a:rPr>
              <a:t>th</a:t>
            </a: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turn. </a:t>
            </a:r>
            <a:endParaRPr lang="en-US" sz="2800" dirty="0">
              <a:effectLst/>
            </a:endParaRPr>
          </a:p>
        </p:txBody>
      </p:sp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effectLst/>
              </a:rPr>
              <a:t>Extensive Form Representation</a:t>
            </a:r>
            <a:endParaRPr lang="en-US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68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5867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i="1" dirty="0" smtClean="0">
                <a:effectLst/>
              </a:rPr>
              <a:t>Terminal </a:t>
            </a:r>
            <a:r>
              <a:rPr lang="en-US" sz="2800" i="1" dirty="0">
                <a:effectLst/>
              </a:rPr>
              <a:t>histories: </a:t>
            </a:r>
            <a:r>
              <a:rPr lang="en-US" sz="2800" dirty="0">
                <a:effectLst/>
              </a:rPr>
              <a:t>The set of sequences of the form </a:t>
            </a:r>
            <a:endParaRPr lang="en-US" sz="2800" dirty="0" smtClean="0">
              <a:effectLst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>
                <a:effectLst/>
              </a:rPr>
              <a:t>x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y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x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y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, . . . , </a:t>
            </a:r>
            <a:r>
              <a:rPr lang="en-US" sz="2800" i="1" dirty="0" err="1">
                <a:effectLst/>
              </a:rPr>
              <a:t>x</a:t>
            </a:r>
            <a:r>
              <a:rPr lang="en-US" sz="2800" baseline="-25000" dirty="0" err="1">
                <a:effectLst/>
              </a:rPr>
              <a:t>T</a:t>
            </a:r>
            <a:r>
              <a:rPr lang="en-US" sz="2800" dirty="0">
                <a:effectLst/>
              </a:rPr>
              <a:t>) or (</a:t>
            </a:r>
            <a:r>
              <a:rPr lang="en-US" sz="2800" i="1" dirty="0">
                <a:effectLst/>
              </a:rPr>
              <a:t>x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y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x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y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, . . . , </a:t>
            </a:r>
            <a:r>
              <a:rPr lang="en-US" sz="2800" i="1" dirty="0" err="1">
                <a:effectLst/>
              </a:rPr>
              <a:t>y</a:t>
            </a:r>
            <a:r>
              <a:rPr lang="en-US" sz="2800" baseline="-25000" dirty="0" err="1">
                <a:effectLst/>
              </a:rPr>
              <a:t>T</a:t>
            </a:r>
            <a:r>
              <a:rPr lang="en-US" sz="2800" dirty="0">
                <a:effectLst/>
              </a:rPr>
              <a:t>) for some </a:t>
            </a:r>
            <a:endParaRPr lang="en-US" sz="2800" dirty="0" smtClean="0">
              <a:effectLst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 </a:t>
            </a:r>
            <a:r>
              <a:rPr lang="en-US" sz="2800" dirty="0" smtClean="0">
                <a:effectLst/>
              </a:rPr>
              <a:t>integer </a:t>
            </a:r>
            <a:r>
              <a:rPr lang="en-US" sz="2800" i="1" dirty="0">
                <a:effectLst/>
              </a:rPr>
              <a:t>T</a:t>
            </a:r>
            <a:r>
              <a:rPr lang="en-US" sz="2800" dirty="0">
                <a:effectLst/>
              </a:rPr>
              <a:t>, where </a:t>
            </a:r>
            <a:r>
              <a:rPr lang="en-US" sz="2800" i="1" dirty="0" err="1" smtClean="0">
                <a:effectLst/>
              </a:rPr>
              <a:t>x</a:t>
            </a:r>
            <a:r>
              <a:rPr lang="en-US" sz="2800" baseline="-25000" dirty="0" err="1" smtClean="0">
                <a:effectLst/>
              </a:rPr>
              <a:t>t</a:t>
            </a:r>
            <a:r>
              <a:rPr lang="en-US" sz="2800" i="1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and </a:t>
            </a:r>
            <a:r>
              <a:rPr lang="en-US" sz="2800" i="1" dirty="0" err="1" smtClean="0">
                <a:effectLst/>
              </a:rPr>
              <a:t>y</a:t>
            </a:r>
            <a:r>
              <a:rPr lang="en-US" sz="2800" baseline="-25000" dirty="0" err="1" smtClean="0">
                <a:effectLst/>
              </a:rPr>
              <a:t>t</a:t>
            </a:r>
            <a:r>
              <a:rPr lang="en-US" sz="2800" i="1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are 0, </a:t>
            </a:r>
            <a:r>
              <a:rPr lang="en-US" sz="2800" dirty="0">
                <a:effectLst/>
              </a:rPr>
              <a:t>1, or 2, there are never </a:t>
            </a:r>
            <a:endParaRPr lang="en-US" sz="2800" dirty="0" smtClean="0">
              <a:effectLst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 </a:t>
            </a:r>
            <a:r>
              <a:rPr lang="en-US" sz="2800" dirty="0" smtClean="0">
                <a:effectLst/>
              </a:rPr>
              <a:t>two </a:t>
            </a:r>
            <a:r>
              <a:rPr lang="en-US" sz="2800" dirty="0">
                <a:effectLst/>
              </a:rPr>
              <a:t>successive 0’s except possibly at the end of a </a:t>
            </a:r>
            <a:endParaRPr lang="en-US" sz="2800" dirty="0" smtClean="0">
              <a:effectLst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 </a:t>
            </a:r>
            <a:r>
              <a:rPr lang="en-US" sz="2800" dirty="0" smtClean="0">
                <a:effectLst/>
              </a:rPr>
              <a:t>sequence</a:t>
            </a:r>
            <a:r>
              <a:rPr lang="en-US" sz="2800" dirty="0">
                <a:effectLst/>
              </a:rPr>
              <a:t>, and either </a:t>
            </a:r>
            <a:r>
              <a:rPr lang="en-US" sz="2800" i="1" dirty="0" smtClean="0">
                <a:effectLst/>
              </a:rPr>
              <a:t>x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+…+</a:t>
            </a:r>
            <a:r>
              <a:rPr lang="en-US" sz="2800" i="1" dirty="0" err="1" smtClean="0">
                <a:effectLst/>
              </a:rPr>
              <a:t>x</a:t>
            </a:r>
            <a:r>
              <a:rPr lang="en-US" sz="2800" baseline="-25000" dirty="0" err="1" smtClean="0">
                <a:effectLst/>
              </a:rPr>
              <a:t>T</a:t>
            </a:r>
            <a:r>
              <a:rPr lang="en-US" sz="2800" i="1" dirty="0" smtClean="0">
                <a:effectLst/>
              </a:rPr>
              <a:t> </a:t>
            </a:r>
            <a:r>
              <a:rPr lang="en-US" sz="2800" dirty="0">
                <a:effectLst/>
              </a:rPr>
              <a:t>= </a:t>
            </a:r>
            <a:r>
              <a:rPr lang="en-US" sz="2800" i="1" dirty="0" smtClean="0">
                <a:effectLst/>
              </a:rPr>
              <a:t>k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, </a:t>
            </a:r>
            <a:r>
              <a:rPr lang="en-US" sz="2800" dirty="0" smtClean="0">
                <a:effectLst/>
              </a:rPr>
              <a:t> </a:t>
            </a:r>
            <a:r>
              <a:rPr lang="en-US" sz="2800" i="1" dirty="0" smtClean="0">
                <a:effectLst/>
              </a:rPr>
              <a:t>y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+…+</a:t>
            </a:r>
            <a:r>
              <a:rPr lang="en-US" sz="2800" i="1" dirty="0" err="1" smtClean="0">
                <a:effectLst/>
              </a:rPr>
              <a:t>y</a:t>
            </a:r>
            <a:r>
              <a:rPr lang="en-US" sz="2800" baseline="-25000" dirty="0" err="1" smtClean="0">
                <a:effectLst/>
              </a:rPr>
              <a:t>T</a:t>
            </a:r>
            <a:r>
              <a:rPr lang="en-US" sz="2800" i="1" dirty="0" smtClean="0">
                <a:effectLst/>
              </a:rPr>
              <a:t> </a:t>
            </a:r>
            <a:r>
              <a:rPr lang="en-US" sz="2800" i="1" dirty="0">
                <a:effectLst/>
              </a:rPr>
              <a:t>&lt; k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 </a:t>
            </a:r>
            <a:r>
              <a:rPr lang="en-US" sz="2800" dirty="0" smtClean="0">
                <a:effectLst/>
              </a:rPr>
              <a:t>(</a:t>
            </a:r>
            <a:r>
              <a:rPr lang="en-US" sz="2800" dirty="0">
                <a:effectLst/>
              </a:rPr>
              <a:t>1 </a:t>
            </a:r>
            <a:r>
              <a:rPr lang="en-US" sz="2800" dirty="0" smtClean="0">
                <a:effectLst/>
              </a:rPr>
              <a:t>wins the race</a:t>
            </a:r>
            <a:r>
              <a:rPr lang="en-US" sz="2800" dirty="0" smtClean="0">
                <a:effectLst/>
              </a:rPr>
              <a:t>), </a:t>
            </a:r>
            <a:r>
              <a:rPr lang="en-US" sz="2800" dirty="0">
                <a:effectLst/>
              </a:rPr>
              <a:t>or </a:t>
            </a:r>
            <a:r>
              <a:rPr lang="en-US" sz="2800" i="1" dirty="0" smtClean="0">
                <a:effectLst/>
              </a:rPr>
              <a:t>x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+…+</a:t>
            </a:r>
            <a:r>
              <a:rPr lang="en-US" sz="2800" i="1" dirty="0" err="1" smtClean="0">
                <a:effectLst/>
              </a:rPr>
              <a:t>x</a:t>
            </a:r>
            <a:r>
              <a:rPr lang="en-US" sz="2800" baseline="-25000" dirty="0" err="1" smtClean="0">
                <a:effectLst/>
              </a:rPr>
              <a:t>T</a:t>
            </a:r>
            <a:r>
              <a:rPr lang="en-US" sz="2800" i="1" dirty="0" smtClean="0">
                <a:effectLst/>
              </a:rPr>
              <a:t> </a:t>
            </a:r>
            <a:r>
              <a:rPr lang="en-US" sz="2800" i="1" dirty="0">
                <a:effectLst/>
              </a:rPr>
              <a:t>&lt; k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 and </a:t>
            </a:r>
            <a:r>
              <a:rPr lang="en-US" sz="2800" dirty="0" smtClean="0">
                <a:effectLst/>
              </a:rPr>
              <a:t>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800" i="1" dirty="0">
                <a:effectLst/>
              </a:rPr>
              <a:t> </a:t>
            </a:r>
            <a:r>
              <a:rPr lang="en-US" sz="2800" i="1" dirty="0" smtClean="0">
                <a:effectLst/>
              </a:rPr>
              <a:t>    </a:t>
            </a:r>
            <a:r>
              <a:rPr lang="en-US" sz="2800" i="1" dirty="0" smtClean="0">
                <a:effectLst/>
              </a:rPr>
              <a:t>y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+…+</a:t>
            </a:r>
            <a:r>
              <a:rPr lang="en-US" sz="2800" i="1" dirty="0" err="1" smtClean="0">
                <a:effectLst/>
              </a:rPr>
              <a:t>y</a:t>
            </a:r>
            <a:r>
              <a:rPr lang="en-US" sz="2800" baseline="-25000" dirty="0" err="1" smtClean="0">
                <a:effectLst/>
              </a:rPr>
              <a:t>T</a:t>
            </a:r>
            <a:r>
              <a:rPr lang="en-US" sz="2800" i="1" dirty="0" smtClean="0">
                <a:effectLst/>
              </a:rPr>
              <a:t> </a:t>
            </a:r>
            <a:r>
              <a:rPr lang="en-US" sz="2800" dirty="0">
                <a:effectLst/>
              </a:rPr>
              <a:t>= </a:t>
            </a:r>
            <a:r>
              <a:rPr lang="en-US" sz="2800" i="1" dirty="0">
                <a:effectLst/>
              </a:rPr>
              <a:t>k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  (2 </a:t>
            </a:r>
            <a:r>
              <a:rPr lang="en-US" sz="2800" dirty="0" smtClean="0">
                <a:effectLst/>
              </a:rPr>
              <a:t>wins the race). </a:t>
            </a: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</a:pP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i="1" dirty="0" smtClean="0">
                <a:effectLst/>
              </a:rPr>
              <a:t>Preferences</a:t>
            </a:r>
            <a:r>
              <a:rPr lang="en-US" sz="2800" i="1" dirty="0">
                <a:effectLst/>
              </a:rPr>
              <a:t>: </a:t>
            </a:r>
            <a:r>
              <a:rPr lang="en-US" sz="2800" dirty="0">
                <a:effectLst/>
              </a:rPr>
              <a:t>For an end history in which player </a:t>
            </a:r>
            <a:r>
              <a:rPr lang="en-US" sz="2800" i="1" dirty="0" err="1">
                <a:effectLst/>
              </a:rPr>
              <a:t>i</a:t>
            </a:r>
            <a:r>
              <a:rPr lang="en-US" sz="2800" i="1" dirty="0">
                <a:effectLst/>
              </a:rPr>
              <a:t> </a:t>
            </a:r>
            <a:r>
              <a:rPr lang="en-US" sz="2800" dirty="0">
                <a:effectLst/>
              </a:rPr>
              <a:t>loses, her payoff is minus the sum of the costs of all her moves; for an end history in which she wins it is </a:t>
            </a:r>
            <a:r>
              <a:rPr lang="en-US" sz="2800" i="1" dirty="0">
                <a:effectLst/>
              </a:rPr>
              <a:t>v</a:t>
            </a:r>
            <a:r>
              <a:rPr lang="en-US" sz="2800" baseline="-25000" dirty="0">
                <a:effectLst/>
              </a:rPr>
              <a:t>i</a:t>
            </a:r>
            <a:r>
              <a:rPr lang="en-US" sz="2800" i="1" dirty="0">
                <a:effectLst/>
              </a:rPr>
              <a:t> </a:t>
            </a:r>
            <a:r>
              <a:rPr lang="en-US" sz="2800" dirty="0">
                <a:effectLst/>
              </a:rPr>
              <a:t>minus the sum of these costs.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57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953000"/>
            <a:ext cx="8305800" cy="17065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>
                <a:effectLst/>
              </a:rPr>
              <a:t>	</a:t>
            </a:r>
            <a:r>
              <a:rPr lang="en-US" sz="3100" dirty="0">
                <a:effectLst/>
              </a:rPr>
              <a:t>	 </a:t>
            </a:r>
            <a:r>
              <a:rPr lang="en-US" sz="3100" dirty="0" smtClean="0">
                <a:effectLst/>
              </a:rPr>
              <a:t>    </a:t>
            </a:r>
            <a:r>
              <a:rPr lang="en-US" sz="3100" dirty="0">
                <a:effectLst/>
              </a:rPr>
              <a:t>1       2        3       4</a:t>
            </a:r>
          </a:p>
          <a:p>
            <a:r>
              <a:rPr lang="en-US" sz="2800" dirty="0">
                <a:effectLst/>
              </a:rPr>
              <a:t>Firm k wins game </a:t>
            </a:r>
            <a:r>
              <a:rPr lang="en-US" sz="2800" dirty="0" err="1">
                <a:effectLst/>
              </a:rPr>
              <a:t>G</a:t>
            </a:r>
            <a:r>
              <a:rPr lang="en-US" sz="2800" baseline="-25000" dirty="0" err="1">
                <a:effectLst/>
              </a:rPr>
              <a:t>k</a:t>
            </a:r>
            <a:r>
              <a:rPr lang="en-US" sz="2800" dirty="0">
                <a:effectLst/>
              </a:rPr>
              <a:t>(1</a:t>
            </a:r>
            <a:r>
              <a:rPr lang="en-US" sz="2800" dirty="0" smtClean="0">
                <a:effectLst/>
              </a:rPr>
              <a:t>, 1</a:t>
            </a:r>
            <a:r>
              <a:rPr lang="en-US" sz="2800" dirty="0">
                <a:effectLst/>
              </a:rPr>
              <a:t>): whoever moves first takes </a:t>
            </a:r>
            <a:r>
              <a:rPr lang="en-US" sz="2800" dirty="0" smtClean="0">
                <a:effectLst/>
              </a:rPr>
              <a:t>one step </a:t>
            </a:r>
            <a:r>
              <a:rPr lang="en-US" sz="2800" dirty="0">
                <a:effectLst/>
              </a:rPr>
              <a:t>towards the finish line and wins.</a:t>
            </a:r>
          </a:p>
        </p:txBody>
      </p:sp>
      <p:sp>
        <p:nvSpPr>
          <p:cNvPr id="143365" name="Line 5"/>
          <p:cNvSpPr>
            <a:spLocks noChangeShapeType="1"/>
          </p:cNvSpPr>
          <p:nvPr/>
        </p:nvSpPr>
        <p:spPr bwMode="auto">
          <a:xfrm flipV="1">
            <a:off x="914400" y="1524000"/>
            <a:ext cx="0" cy="3352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3366" name="Line 6"/>
          <p:cNvSpPr>
            <a:spLocks noChangeShapeType="1"/>
          </p:cNvSpPr>
          <p:nvPr/>
        </p:nvSpPr>
        <p:spPr bwMode="auto">
          <a:xfrm>
            <a:off x="914400" y="4876800"/>
            <a:ext cx="563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3368" name="Line 8"/>
          <p:cNvSpPr>
            <a:spLocks noChangeShapeType="1"/>
          </p:cNvSpPr>
          <p:nvPr/>
        </p:nvSpPr>
        <p:spPr bwMode="auto">
          <a:xfrm>
            <a:off x="1828800" y="4800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3370" name="Line 10"/>
          <p:cNvSpPr>
            <a:spLocks noChangeShapeType="1"/>
          </p:cNvSpPr>
          <p:nvPr/>
        </p:nvSpPr>
        <p:spPr bwMode="auto">
          <a:xfrm>
            <a:off x="2743200" y="4800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3373" name="Line 13"/>
          <p:cNvSpPr>
            <a:spLocks noChangeShapeType="1"/>
          </p:cNvSpPr>
          <p:nvPr/>
        </p:nvSpPr>
        <p:spPr bwMode="auto">
          <a:xfrm>
            <a:off x="838200" y="3962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3375" name="Line 15"/>
          <p:cNvSpPr>
            <a:spLocks noChangeShapeType="1"/>
          </p:cNvSpPr>
          <p:nvPr/>
        </p:nvSpPr>
        <p:spPr bwMode="auto">
          <a:xfrm>
            <a:off x="838200" y="3048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3377" name="Line 17"/>
          <p:cNvSpPr>
            <a:spLocks noChangeShapeType="1"/>
          </p:cNvSpPr>
          <p:nvPr/>
        </p:nvSpPr>
        <p:spPr bwMode="auto">
          <a:xfrm>
            <a:off x="3657600" y="4800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3378" name="Line 18"/>
          <p:cNvSpPr>
            <a:spLocks noChangeShapeType="1"/>
          </p:cNvSpPr>
          <p:nvPr/>
        </p:nvSpPr>
        <p:spPr bwMode="auto">
          <a:xfrm>
            <a:off x="4572000" y="4800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3379" name="Line 19"/>
          <p:cNvSpPr>
            <a:spLocks noChangeShapeType="1"/>
          </p:cNvSpPr>
          <p:nvPr/>
        </p:nvSpPr>
        <p:spPr bwMode="auto">
          <a:xfrm>
            <a:off x="838200" y="2133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3381" name="Text Box 21"/>
          <p:cNvSpPr txBox="1">
            <a:spLocks noChangeArrowheads="1"/>
          </p:cNvSpPr>
          <p:nvPr/>
        </p:nvSpPr>
        <p:spPr bwMode="auto">
          <a:xfrm>
            <a:off x="390525" y="885825"/>
            <a:ext cx="368300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3100" dirty="0"/>
          </a:p>
          <a:p>
            <a:endParaRPr lang="en-US" sz="3100" dirty="0"/>
          </a:p>
          <a:p>
            <a:r>
              <a:rPr lang="en-US" sz="3100" dirty="0"/>
              <a:t>3</a:t>
            </a:r>
          </a:p>
          <a:p>
            <a:endParaRPr lang="en-US" sz="3100" dirty="0"/>
          </a:p>
          <a:p>
            <a:r>
              <a:rPr lang="en-US" sz="3100" dirty="0"/>
              <a:t>2</a:t>
            </a:r>
          </a:p>
          <a:p>
            <a:endParaRPr lang="en-US" sz="3100" dirty="0"/>
          </a:p>
          <a:p>
            <a:r>
              <a:rPr lang="en-US" sz="3100" dirty="0"/>
              <a:t>1</a:t>
            </a:r>
          </a:p>
        </p:txBody>
      </p:sp>
      <p:sp>
        <p:nvSpPr>
          <p:cNvPr id="143383" name="Text Box 23"/>
          <p:cNvSpPr txBox="1">
            <a:spLocks noChangeArrowheads="1"/>
          </p:cNvSpPr>
          <p:nvPr/>
        </p:nvSpPr>
        <p:spPr bwMode="auto">
          <a:xfrm>
            <a:off x="1665288" y="3687763"/>
            <a:ext cx="3159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43385" name="Text Box 25"/>
          <p:cNvSpPr txBox="1">
            <a:spLocks noChangeArrowheads="1"/>
          </p:cNvSpPr>
          <p:nvPr/>
        </p:nvSpPr>
        <p:spPr bwMode="auto">
          <a:xfrm>
            <a:off x="6418836" y="4906963"/>
            <a:ext cx="50526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k</a:t>
            </a:r>
            <a:r>
              <a:rPr lang="en-US" baseline="-25000"/>
              <a:t>1</a:t>
            </a:r>
            <a:endParaRPr lang="en-US"/>
          </a:p>
        </p:txBody>
      </p:sp>
      <p:sp>
        <p:nvSpPr>
          <p:cNvPr id="143386" name="Text Box 26"/>
          <p:cNvSpPr txBox="1">
            <a:spLocks noChangeArrowheads="1"/>
          </p:cNvSpPr>
          <p:nvPr/>
        </p:nvSpPr>
        <p:spPr bwMode="auto">
          <a:xfrm>
            <a:off x="378398" y="868362"/>
            <a:ext cx="50526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k</a:t>
            </a:r>
            <a:r>
              <a:rPr lang="en-US" baseline="-25000"/>
              <a:t>2</a:t>
            </a:r>
            <a:endParaRPr lang="en-US"/>
          </a:p>
        </p:txBody>
      </p:sp>
      <p:sp>
        <p:nvSpPr>
          <p:cNvPr id="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>
                <a:effectLst/>
              </a:rPr>
              <a:t>Backward Induction Solution</a:t>
            </a:r>
            <a:endParaRPr lang="en-US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63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4389438"/>
            <a:ext cx="8763000" cy="223996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>
                <a:effectLst/>
              </a:rPr>
              <a:t>	</a:t>
            </a:r>
            <a:r>
              <a:rPr lang="en-US" sz="3100" dirty="0">
                <a:effectLst/>
              </a:rPr>
              <a:t>	   1       2        3       4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Firm </a:t>
            </a:r>
            <a:r>
              <a:rPr lang="en-US" sz="2800" dirty="0">
                <a:effectLst/>
              </a:rPr>
              <a:t>1 wins game G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(1, 2) by taking 1 step, and wins game G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(2, 1) by taking 2 steps. </a:t>
            </a:r>
            <a:r>
              <a:rPr lang="en-US" sz="2800" dirty="0" smtClean="0">
                <a:effectLst/>
              </a:rPr>
              <a:t>(If </a:t>
            </a:r>
            <a:r>
              <a:rPr lang="en-US" sz="2800" dirty="0">
                <a:effectLst/>
              </a:rPr>
              <a:t>she took 1 </a:t>
            </a:r>
            <a:r>
              <a:rPr lang="en-US" sz="2800" dirty="0" smtClean="0">
                <a:effectLst/>
              </a:rPr>
              <a:t>only step</a:t>
            </a:r>
            <a:r>
              <a:rPr lang="en-US" sz="2800" dirty="0">
                <a:effectLst/>
              </a:rPr>
              <a:t>, the next round would be equivalent to game G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(1, 1), where 2 wins</a:t>
            </a:r>
            <a:r>
              <a:rPr lang="en-US" sz="2800" dirty="0" smtClean="0">
                <a:effectLst/>
              </a:rPr>
              <a:t>.) 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Similarly</a:t>
            </a:r>
            <a:r>
              <a:rPr lang="en-US" sz="2800" dirty="0">
                <a:effectLst/>
              </a:rPr>
              <a:t>, firm 2 wins games G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(1, 2) and G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(2, 1).</a:t>
            </a:r>
          </a:p>
        </p:txBody>
      </p:sp>
      <p:sp>
        <p:nvSpPr>
          <p:cNvPr id="144387" name="Line 3"/>
          <p:cNvSpPr>
            <a:spLocks noChangeShapeType="1"/>
          </p:cNvSpPr>
          <p:nvPr/>
        </p:nvSpPr>
        <p:spPr bwMode="auto">
          <a:xfrm flipV="1">
            <a:off x="914400" y="381000"/>
            <a:ext cx="0" cy="396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4388" name="Line 4"/>
          <p:cNvSpPr>
            <a:spLocks noChangeShapeType="1"/>
          </p:cNvSpPr>
          <p:nvPr/>
        </p:nvSpPr>
        <p:spPr bwMode="auto">
          <a:xfrm>
            <a:off x="914400" y="4343400"/>
            <a:ext cx="563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4389" name="Line 5"/>
          <p:cNvSpPr>
            <a:spLocks noChangeShapeType="1"/>
          </p:cNvSpPr>
          <p:nvPr/>
        </p:nvSpPr>
        <p:spPr bwMode="auto">
          <a:xfrm>
            <a:off x="1828800" y="4267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4390" name="Line 6"/>
          <p:cNvSpPr>
            <a:spLocks noChangeShapeType="1"/>
          </p:cNvSpPr>
          <p:nvPr/>
        </p:nvSpPr>
        <p:spPr bwMode="auto">
          <a:xfrm>
            <a:off x="2743200" y="4267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4391" name="Line 7"/>
          <p:cNvSpPr>
            <a:spLocks noChangeShapeType="1"/>
          </p:cNvSpPr>
          <p:nvPr/>
        </p:nvSpPr>
        <p:spPr bwMode="auto">
          <a:xfrm>
            <a:off x="838200" y="3429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4392" name="Line 8"/>
          <p:cNvSpPr>
            <a:spLocks noChangeShapeType="1"/>
          </p:cNvSpPr>
          <p:nvPr/>
        </p:nvSpPr>
        <p:spPr bwMode="auto">
          <a:xfrm>
            <a:off x="8382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4393" name="Line 9"/>
          <p:cNvSpPr>
            <a:spLocks noChangeShapeType="1"/>
          </p:cNvSpPr>
          <p:nvPr/>
        </p:nvSpPr>
        <p:spPr bwMode="auto">
          <a:xfrm>
            <a:off x="3657600" y="4267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4394" name="Line 10"/>
          <p:cNvSpPr>
            <a:spLocks noChangeShapeType="1"/>
          </p:cNvSpPr>
          <p:nvPr/>
        </p:nvSpPr>
        <p:spPr bwMode="auto">
          <a:xfrm>
            <a:off x="4572000" y="4267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4395" name="Line 11"/>
          <p:cNvSpPr>
            <a:spLocks noChangeShapeType="1"/>
          </p:cNvSpPr>
          <p:nvPr/>
        </p:nvSpPr>
        <p:spPr bwMode="auto">
          <a:xfrm>
            <a:off x="838200" y="1600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4396" name="Line 12"/>
          <p:cNvSpPr>
            <a:spLocks noChangeShapeType="1"/>
          </p:cNvSpPr>
          <p:nvPr/>
        </p:nvSpPr>
        <p:spPr bwMode="auto">
          <a:xfrm>
            <a:off x="838200" y="685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4397" name="Text Box 13"/>
          <p:cNvSpPr txBox="1">
            <a:spLocks noChangeArrowheads="1"/>
          </p:cNvSpPr>
          <p:nvPr/>
        </p:nvSpPr>
        <p:spPr bwMode="auto">
          <a:xfrm>
            <a:off x="390525" y="352425"/>
            <a:ext cx="368300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100"/>
              <a:t>4</a:t>
            </a:r>
          </a:p>
          <a:p>
            <a:endParaRPr lang="en-US" sz="3100"/>
          </a:p>
          <a:p>
            <a:r>
              <a:rPr lang="en-US" sz="3100"/>
              <a:t>3</a:t>
            </a:r>
          </a:p>
          <a:p>
            <a:endParaRPr lang="en-US" sz="3100"/>
          </a:p>
          <a:p>
            <a:r>
              <a:rPr lang="en-US" sz="3100"/>
              <a:t>2</a:t>
            </a:r>
          </a:p>
          <a:p>
            <a:endParaRPr lang="en-US" sz="3100"/>
          </a:p>
          <a:p>
            <a:r>
              <a:rPr lang="en-US" sz="3100"/>
              <a:t>1</a:t>
            </a:r>
          </a:p>
        </p:txBody>
      </p:sp>
      <p:sp>
        <p:nvSpPr>
          <p:cNvPr id="144398" name="Text Box 14"/>
          <p:cNvSpPr txBox="1">
            <a:spLocks noChangeArrowheads="1"/>
          </p:cNvSpPr>
          <p:nvPr/>
        </p:nvSpPr>
        <p:spPr bwMode="auto">
          <a:xfrm>
            <a:off x="1676400" y="3154363"/>
            <a:ext cx="3159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44400" name="Text Box 16"/>
          <p:cNvSpPr txBox="1">
            <a:spLocks noChangeArrowheads="1"/>
          </p:cNvSpPr>
          <p:nvPr/>
        </p:nvSpPr>
        <p:spPr bwMode="auto">
          <a:xfrm>
            <a:off x="2579688" y="3154363"/>
            <a:ext cx="3159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44401" name="Text Box 17"/>
          <p:cNvSpPr txBox="1">
            <a:spLocks noChangeArrowheads="1"/>
          </p:cNvSpPr>
          <p:nvPr/>
        </p:nvSpPr>
        <p:spPr bwMode="auto">
          <a:xfrm>
            <a:off x="1676400" y="2209800"/>
            <a:ext cx="3159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44402" name="Text Box 18"/>
          <p:cNvSpPr txBox="1">
            <a:spLocks noChangeArrowheads="1"/>
          </p:cNvSpPr>
          <p:nvPr/>
        </p:nvSpPr>
        <p:spPr bwMode="auto">
          <a:xfrm>
            <a:off x="6418836" y="4343400"/>
            <a:ext cx="50526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k</a:t>
            </a:r>
            <a:r>
              <a:rPr lang="en-US" baseline="-25000"/>
              <a:t>1</a:t>
            </a:r>
            <a:endParaRPr lang="en-US"/>
          </a:p>
        </p:txBody>
      </p:sp>
      <p:sp>
        <p:nvSpPr>
          <p:cNvPr id="144403" name="Text Box 19"/>
          <p:cNvSpPr txBox="1">
            <a:spLocks noChangeArrowheads="1"/>
          </p:cNvSpPr>
          <p:nvPr/>
        </p:nvSpPr>
        <p:spPr bwMode="auto">
          <a:xfrm>
            <a:off x="1064198" y="76200"/>
            <a:ext cx="50526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k</a:t>
            </a:r>
            <a:r>
              <a:rPr lang="en-US" baseline="-25000"/>
              <a:t>2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0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4389438"/>
            <a:ext cx="8763000" cy="22399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>
                <a:effectLst/>
              </a:rPr>
              <a:t>	</a:t>
            </a:r>
            <a:r>
              <a:rPr lang="en-US" sz="3100" dirty="0">
                <a:effectLst/>
              </a:rPr>
              <a:t>	</a:t>
            </a:r>
            <a:r>
              <a:rPr lang="en-US" sz="3100" dirty="0" smtClean="0">
                <a:effectLst/>
              </a:rPr>
              <a:t>      </a:t>
            </a:r>
            <a:r>
              <a:rPr lang="en-US" sz="3100" dirty="0">
                <a:effectLst/>
              </a:rPr>
              <a:t>1       2        3       4</a:t>
            </a:r>
          </a:p>
          <a:p>
            <a:r>
              <a:rPr lang="en-US" sz="2800" dirty="0" smtClean="0">
                <a:effectLst/>
              </a:rPr>
              <a:t>Firm </a:t>
            </a:r>
            <a:r>
              <a:rPr lang="en-US" sz="2800" dirty="0">
                <a:effectLst/>
              </a:rPr>
              <a:t>1 wins game G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(2, 2) by taking 2 steps. </a:t>
            </a:r>
            <a:r>
              <a:rPr lang="en-US" sz="2800" dirty="0" smtClean="0">
                <a:effectLst/>
              </a:rPr>
              <a:t>(If </a:t>
            </a:r>
            <a:r>
              <a:rPr lang="en-US" sz="2800" dirty="0">
                <a:effectLst/>
              </a:rPr>
              <a:t>she took 1 step, the next round would be equivalent to game G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(1, 2), where 2 wins</a:t>
            </a:r>
            <a:r>
              <a:rPr lang="en-US" sz="2800" dirty="0" smtClean="0">
                <a:effectLst/>
              </a:rPr>
              <a:t>.) </a:t>
            </a:r>
            <a:r>
              <a:rPr lang="en-US" sz="2800" dirty="0">
                <a:effectLst/>
              </a:rPr>
              <a:t>Similarly, firm 2 wins game G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(2, 2).</a:t>
            </a:r>
          </a:p>
        </p:txBody>
      </p:sp>
      <p:sp>
        <p:nvSpPr>
          <p:cNvPr id="145411" name="Line 3"/>
          <p:cNvSpPr>
            <a:spLocks noChangeShapeType="1"/>
          </p:cNvSpPr>
          <p:nvPr/>
        </p:nvSpPr>
        <p:spPr bwMode="auto">
          <a:xfrm flipV="1">
            <a:off x="914400" y="381000"/>
            <a:ext cx="0" cy="396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5412" name="Line 4"/>
          <p:cNvSpPr>
            <a:spLocks noChangeShapeType="1"/>
          </p:cNvSpPr>
          <p:nvPr/>
        </p:nvSpPr>
        <p:spPr bwMode="auto">
          <a:xfrm>
            <a:off x="914400" y="4343400"/>
            <a:ext cx="563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5413" name="Line 5"/>
          <p:cNvSpPr>
            <a:spLocks noChangeShapeType="1"/>
          </p:cNvSpPr>
          <p:nvPr/>
        </p:nvSpPr>
        <p:spPr bwMode="auto">
          <a:xfrm>
            <a:off x="1828800" y="4267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5414" name="Line 6"/>
          <p:cNvSpPr>
            <a:spLocks noChangeShapeType="1"/>
          </p:cNvSpPr>
          <p:nvPr/>
        </p:nvSpPr>
        <p:spPr bwMode="auto">
          <a:xfrm>
            <a:off x="2743200" y="4267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5415" name="Line 7"/>
          <p:cNvSpPr>
            <a:spLocks noChangeShapeType="1"/>
          </p:cNvSpPr>
          <p:nvPr/>
        </p:nvSpPr>
        <p:spPr bwMode="auto">
          <a:xfrm>
            <a:off x="838200" y="3429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5416" name="Line 8"/>
          <p:cNvSpPr>
            <a:spLocks noChangeShapeType="1"/>
          </p:cNvSpPr>
          <p:nvPr/>
        </p:nvSpPr>
        <p:spPr bwMode="auto">
          <a:xfrm>
            <a:off x="8382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5417" name="Line 9"/>
          <p:cNvSpPr>
            <a:spLocks noChangeShapeType="1"/>
          </p:cNvSpPr>
          <p:nvPr/>
        </p:nvSpPr>
        <p:spPr bwMode="auto">
          <a:xfrm>
            <a:off x="3657600" y="4267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5418" name="Line 10"/>
          <p:cNvSpPr>
            <a:spLocks noChangeShapeType="1"/>
          </p:cNvSpPr>
          <p:nvPr/>
        </p:nvSpPr>
        <p:spPr bwMode="auto">
          <a:xfrm>
            <a:off x="4572000" y="4267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5419" name="Line 11"/>
          <p:cNvSpPr>
            <a:spLocks noChangeShapeType="1"/>
          </p:cNvSpPr>
          <p:nvPr/>
        </p:nvSpPr>
        <p:spPr bwMode="auto">
          <a:xfrm>
            <a:off x="838200" y="1600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5420" name="Line 12"/>
          <p:cNvSpPr>
            <a:spLocks noChangeShapeType="1"/>
          </p:cNvSpPr>
          <p:nvPr/>
        </p:nvSpPr>
        <p:spPr bwMode="auto">
          <a:xfrm>
            <a:off x="838200" y="685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5421" name="Text Box 13"/>
          <p:cNvSpPr txBox="1">
            <a:spLocks noChangeArrowheads="1"/>
          </p:cNvSpPr>
          <p:nvPr/>
        </p:nvSpPr>
        <p:spPr bwMode="auto">
          <a:xfrm>
            <a:off x="390525" y="352425"/>
            <a:ext cx="368300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100"/>
              <a:t>4</a:t>
            </a:r>
          </a:p>
          <a:p>
            <a:endParaRPr lang="en-US" sz="3100"/>
          </a:p>
          <a:p>
            <a:r>
              <a:rPr lang="en-US" sz="3100"/>
              <a:t>3</a:t>
            </a:r>
          </a:p>
          <a:p>
            <a:endParaRPr lang="en-US" sz="3100"/>
          </a:p>
          <a:p>
            <a:r>
              <a:rPr lang="en-US" sz="3100"/>
              <a:t>2</a:t>
            </a:r>
          </a:p>
          <a:p>
            <a:endParaRPr lang="en-US" sz="3100"/>
          </a:p>
          <a:p>
            <a:r>
              <a:rPr lang="en-US" sz="3100"/>
              <a:t>1</a:t>
            </a:r>
          </a:p>
        </p:txBody>
      </p:sp>
      <p:sp>
        <p:nvSpPr>
          <p:cNvPr id="145422" name="Text Box 14"/>
          <p:cNvSpPr txBox="1">
            <a:spLocks noChangeArrowheads="1"/>
          </p:cNvSpPr>
          <p:nvPr/>
        </p:nvSpPr>
        <p:spPr bwMode="auto">
          <a:xfrm>
            <a:off x="1676400" y="3154363"/>
            <a:ext cx="3159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45423" name="Text Box 15"/>
          <p:cNvSpPr txBox="1">
            <a:spLocks noChangeArrowheads="1"/>
          </p:cNvSpPr>
          <p:nvPr/>
        </p:nvSpPr>
        <p:spPr bwMode="auto">
          <a:xfrm>
            <a:off x="2579688" y="3154363"/>
            <a:ext cx="3159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45424" name="Text Box 16"/>
          <p:cNvSpPr txBox="1">
            <a:spLocks noChangeArrowheads="1"/>
          </p:cNvSpPr>
          <p:nvPr/>
        </p:nvSpPr>
        <p:spPr bwMode="auto">
          <a:xfrm>
            <a:off x="1665288" y="2209800"/>
            <a:ext cx="3159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45425" name="Text Box 17"/>
          <p:cNvSpPr txBox="1">
            <a:spLocks noChangeArrowheads="1"/>
          </p:cNvSpPr>
          <p:nvPr/>
        </p:nvSpPr>
        <p:spPr bwMode="auto">
          <a:xfrm>
            <a:off x="2579688" y="2209800"/>
            <a:ext cx="3159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45426" name="Text Box 18"/>
          <p:cNvSpPr txBox="1">
            <a:spLocks noChangeArrowheads="1"/>
          </p:cNvSpPr>
          <p:nvPr/>
        </p:nvSpPr>
        <p:spPr bwMode="auto">
          <a:xfrm>
            <a:off x="6418836" y="4343400"/>
            <a:ext cx="50526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k</a:t>
            </a:r>
            <a:r>
              <a:rPr lang="en-US" baseline="-25000"/>
              <a:t>1</a:t>
            </a:r>
            <a:endParaRPr lang="en-US"/>
          </a:p>
        </p:txBody>
      </p:sp>
      <p:sp>
        <p:nvSpPr>
          <p:cNvPr id="145427" name="Text Box 19"/>
          <p:cNvSpPr txBox="1">
            <a:spLocks noChangeArrowheads="1"/>
          </p:cNvSpPr>
          <p:nvPr/>
        </p:nvSpPr>
        <p:spPr bwMode="auto">
          <a:xfrm>
            <a:off x="987998" y="76200"/>
            <a:ext cx="50526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k</a:t>
            </a:r>
            <a:r>
              <a:rPr lang="en-US" baseline="-25000"/>
              <a:t>2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36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4389438"/>
            <a:ext cx="8763000" cy="22399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dirty="0">
                <a:effectLst/>
              </a:rPr>
              <a:t>		</a:t>
            </a:r>
            <a:r>
              <a:rPr lang="en-US" sz="2800" dirty="0" smtClean="0">
                <a:effectLst/>
              </a:rPr>
              <a:t>       </a:t>
            </a:r>
            <a:r>
              <a:rPr lang="en-US" sz="3100" dirty="0" smtClean="0">
                <a:effectLst/>
              </a:rPr>
              <a:t>1        </a:t>
            </a:r>
            <a:r>
              <a:rPr lang="en-US" sz="3100" dirty="0">
                <a:effectLst/>
              </a:rPr>
              <a:t>2 </a:t>
            </a:r>
            <a:r>
              <a:rPr lang="en-US" sz="3100" dirty="0" smtClean="0">
                <a:effectLst/>
              </a:rPr>
              <a:t>      </a:t>
            </a:r>
            <a:r>
              <a:rPr lang="en-US" sz="3100" dirty="0">
                <a:effectLst/>
              </a:rPr>
              <a:t>3  </a:t>
            </a:r>
            <a:r>
              <a:rPr lang="en-US" sz="3100" dirty="0" smtClean="0">
                <a:effectLst/>
              </a:rPr>
              <a:t>      4</a:t>
            </a:r>
            <a:endParaRPr lang="en-US" sz="3100" dirty="0">
              <a:effectLst/>
            </a:endParaRPr>
          </a:p>
          <a:p>
            <a:r>
              <a:rPr lang="en-US" sz="2800" dirty="0" smtClean="0">
                <a:effectLst/>
              </a:rPr>
              <a:t>In </a:t>
            </a:r>
            <a:r>
              <a:rPr lang="en-US" sz="2800" dirty="0">
                <a:effectLst/>
              </a:rPr>
              <a:t>games G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(1, 3) and G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(1, 4), firm 2 loses. </a:t>
            </a:r>
            <a:endParaRPr lang="en-US" sz="2800" dirty="0" smtClean="0">
              <a:effectLst/>
            </a:endParaRPr>
          </a:p>
          <a:p>
            <a:r>
              <a:rPr lang="en-US" sz="2800" dirty="0" smtClean="0">
                <a:effectLst/>
              </a:rPr>
              <a:t>With </a:t>
            </a:r>
            <a:r>
              <a:rPr lang="en-US" sz="2800" dirty="0">
                <a:effectLst/>
              </a:rPr>
              <a:t>1 step, the next round is G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(1, 2) and G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(1, 3), with 2 steps, the next round is G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(1, 1) and G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(1, 2): in all such games, firm 1 wins. Hence 2 takes 0 steps.</a:t>
            </a:r>
          </a:p>
        </p:txBody>
      </p:sp>
      <p:sp>
        <p:nvSpPr>
          <p:cNvPr id="146435" name="Line 3"/>
          <p:cNvSpPr>
            <a:spLocks noChangeShapeType="1"/>
          </p:cNvSpPr>
          <p:nvPr/>
        </p:nvSpPr>
        <p:spPr bwMode="auto">
          <a:xfrm flipV="1">
            <a:off x="914400" y="381000"/>
            <a:ext cx="0" cy="396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6436" name="Line 4"/>
          <p:cNvSpPr>
            <a:spLocks noChangeShapeType="1"/>
          </p:cNvSpPr>
          <p:nvPr/>
        </p:nvSpPr>
        <p:spPr bwMode="auto">
          <a:xfrm>
            <a:off x="914400" y="4343400"/>
            <a:ext cx="563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6437" name="Line 5"/>
          <p:cNvSpPr>
            <a:spLocks noChangeShapeType="1"/>
          </p:cNvSpPr>
          <p:nvPr/>
        </p:nvSpPr>
        <p:spPr bwMode="auto">
          <a:xfrm>
            <a:off x="1828800" y="4267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6438" name="Line 6"/>
          <p:cNvSpPr>
            <a:spLocks noChangeShapeType="1"/>
          </p:cNvSpPr>
          <p:nvPr/>
        </p:nvSpPr>
        <p:spPr bwMode="auto">
          <a:xfrm>
            <a:off x="2743200" y="4267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6439" name="Line 7"/>
          <p:cNvSpPr>
            <a:spLocks noChangeShapeType="1"/>
          </p:cNvSpPr>
          <p:nvPr/>
        </p:nvSpPr>
        <p:spPr bwMode="auto">
          <a:xfrm>
            <a:off x="838200" y="3429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6440" name="Line 8"/>
          <p:cNvSpPr>
            <a:spLocks noChangeShapeType="1"/>
          </p:cNvSpPr>
          <p:nvPr/>
        </p:nvSpPr>
        <p:spPr bwMode="auto">
          <a:xfrm>
            <a:off x="8382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6441" name="Line 9"/>
          <p:cNvSpPr>
            <a:spLocks noChangeShapeType="1"/>
          </p:cNvSpPr>
          <p:nvPr/>
        </p:nvSpPr>
        <p:spPr bwMode="auto">
          <a:xfrm>
            <a:off x="3657600" y="4267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6442" name="Line 10"/>
          <p:cNvSpPr>
            <a:spLocks noChangeShapeType="1"/>
          </p:cNvSpPr>
          <p:nvPr/>
        </p:nvSpPr>
        <p:spPr bwMode="auto">
          <a:xfrm>
            <a:off x="4572000" y="4267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6443" name="Line 11"/>
          <p:cNvSpPr>
            <a:spLocks noChangeShapeType="1"/>
          </p:cNvSpPr>
          <p:nvPr/>
        </p:nvSpPr>
        <p:spPr bwMode="auto">
          <a:xfrm>
            <a:off x="838200" y="1600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6444" name="Line 12"/>
          <p:cNvSpPr>
            <a:spLocks noChangeShapeType="1"/>
          </p:cNvSpPr>
          <p:nvPr/>
        </p:nvSpPr>
        <p:spPr bwMode="auto">
          <a:xfrm>
            <a:off x="838200" y="685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6445" name="Text Box 13"/>
          <p:cNvSpPr txBox="1">
            <a:spLocks noChangeArrowheads="1"/>
          </p:cNvSpPr>
          <p:nvPr/>
        </p:nvSpPr>
        <p:spPr bwMode="auto">
          <a:xfrm>
            <a:off x="390525" y="352425"/>
            <a:ext cx="368300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100"/>
              <a:t>4</a:t>
            </a:r>
          </a:p>
          <a:p>
            <a:endParaRPr lang="en-US" sz="3100"/>
          </a:p>
          <a:p>
            <a:r>
              <a:rPr lang="en-US" sz="3100"/>
              <a:t>3</a:t>
            </a:r>
          </a:p>
          <a:p>
            <a:endParaRPr lang="en-US" sz="3100"/>
          </a:p>
          <a:p>
            <a:r>
              <a:rPr lang="en-US" sz="3100"/>
              <a:t>2</a:t>
            </a:r>
          </a:p>
          <a:p>
            <a:endParaRPr lang="en-US" sz="3100"/>
          </a:p>
          <a:p>
            <a:r>
              <a:rPr lang="en-US" sz="3100"/>
              <a:t>1</a:t>
            </a:r>
          </a:p>
        </p:txBody>
      </p:sp>
      <p:sp>
        <p:nvSpPr>
          <p:cNvPr id="146446" name="Text Box 14"/>
          <p:cNvSpPr txBox="1">
            <a:spLocks noChangeArrowheads="1"/>
          </p:cNvSpPr>
          <p:nvPr/>
        </p:nvSpPr>
        <p:spPr bwMode="auto">
          <a:xfrm>
            <a:off x="1676400" y="3154363"/>
            <a:ext cx="3159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46447" name="Text Box 15"/>
          <p:cNvSpPr txBox="1">
            <a:spLocks noChangeArrowheads="1"/>
          </p:cNvSpPr>
          <p:nvPr/>
        </p:nvSpPr>
        <p:spPr bwMode="auto">
          <a:xfrm>
            <a:off x="2579688" y="3154363"/>
            <a:ext cx="3159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46448" name="Text Box 16"/>
          <p:cNvSpPr txBox="1">
            <a:spLocks noChangeArrowheads="1"/>
          </p:cNvSpPr>
          <p:nvPr/>
        </p:nvSpPr>
        <p:spPr bwMode="auto">
          <a:xfrm>
            <a:off x="1665288" y="2209800"/>
            <a:ext cx="3159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46449" name="Text Box 17"/>
          <p:cNvSpPr txBox="1">
            <a:spLocks noChangeArrowheads="1"/>
          </p:cNvSpPr>
          <p:nvPr/>
        </p:nvSpPr>
        <p:spPr bwMode="auto">
          <a:xfrm>
            <a:off x="2579688" y="2209800"/>
            <a:ext cx="3159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46450" name="Text Box 18"/>
          <p:cNvSpPr txBox="1">
            <a:spLocks noChangeArrowheads="1"/>
          </p:cNvSpPr>
          <p:nvPr/>
        </p:nvSpPr>
        <p:spPr bwMode="auto">
          <a:xfrm>
            <a:off x="1675211" y="1295400"/>
            <a:ext cx="37702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46451" name="Text Box 19"/>
          <p:cNvSpPr txBox="1">
            <a:spLocks noChangeArrowheads="1"/>
          </p:cNvSpPr>
          <p:nvPr/>
        </p:nvSpPr>
        <p:spPr bwMode="auto">
          <a:xfrm>
            <a:off x="1676400" y="381000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146454" name="Text Box 22"/>
          <p:cNvSpPr txBox="1">
            <a:spLocks noChangeArrowheads="1"/>
          </p:cNvSpPr>
          <p:nvPr/>
        </p:nvSpPr>
        <p:spPr bwMode="auto">
          <a:xfrm>
            <a:off x="6418836" y="4343400"/>
            <a:ext cx="50526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k</a:t>
            </a:r>
            <a:r>
              <a:rPr lang="en-US" baseline="-25000"/>
              <a:t>1</a:t>
            </a:r>
            <a:endParaRPr lang="en-US"/>
          </a:p>
        </p:txBody>
      </p:sp>
      <p:sp>
        <p:nvSpPr>
          <p:cNvPr id="146455" name="Text Box 23"/>
          <p:cNvSpPr txBox="1">
            <a:spLocks noChangeArrowheads="1"/>
          </p:cNvSpPr>
          <p:nvPr/>
        </p:nvSpPr>
        <p:spPr bwMode="auto">
          <a:xfrm>
            <a:off x="1064198" y="76200"/>
            <a:ext cx="50526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k</a:t>
            </a:r>
            <a:r>
              <a:rPr lang="en-US" baseline="-25000"/>
              <a:t>2</a:t>
            </a: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648200" y="457200"/>
            <a:ext cx="4267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dirty="0" smtClean="0"/>
              <a:t>Firm 1 wins games G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(1, 3) </a:t>
            </a:r>
          </a:p>
          <a:p>
            <a:pPr algn="l"/>
            <a:r>
              <a:rPr lang="en-US" sz="2800" dirty="0" smtClean="0"/>
              <a:t>and G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(1, 4) with 1 step. </a:t>
            </a:r>
            <a:endParaRPr lang="en-GB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54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4389438"/>
            <a:ext cx="8839200" cy="223996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>
                <a:effectLst/>
              </a:rPr>
              <a:t>	</a:t>
            </a:r>
            <a:r>
              <a:rPr lang="en-US" sz="3100" dirty="0">
                <a:effectLst/>
              </a:rPr>
              <a:t>	    </a:t>
            </a:r>
            <a:r>
              <a:rPr lang="en-US" sz="3100" dirty="0" smtClean="0">
                <a:effectLst/>
              </a:rPr>
              <a:t> 1        </a:t>
            </a:r>
            <a:r>
              <a:rPr lang="en-US" sz="3100" dirty="0">
                <a:effectLst/>
              </a:rPr>
              <a:t>2   </a:t>
            </a:r>
            <a:r>
              <a:rPr lang="en-US" sz="3100" dirty="0" smtClean="0">
                <a:effectLst/>
              </a:rPr>
              <a:t>    </a:t>
            </a:r>
            <a:r>
              <a:rPr lang="en-US" sz="3100" dirty="0">
                <a:effectLst/>
              </a:rPr>
              <a:t>3       4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Firm </a:t>
            </a:r>
            <a:r>
              <a:rPr lang="en-US" sz="2800" dirty="0">
                <a:effectLst/>
              </a:rPr>
              <a:t>1 wins games G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(2, 3) </a:t>
            </a:r>
            <a:r>
              <a:rPr lang="en-US" sz="2800" dirty="0" smtClean="0">
                <a:effectLst/>
              </a:rPr>
              <a:t>and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G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(2, 4): with 1 step, the </a:t>
            </a:r>
            <a:r>
              <a:rPr lang="en-US" sz="2800" dirty="0" smtClean="0">
                <a:effectLst/>
              </a:rPr>
              <a:t>next </a:t>
            </a:r>
            <a:r>
              <a:rPr lang="en-US" sz="2800" dirty="0">
                <a:effectLst/>
              </a:rPr>
              <a:t>round is G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(1, 3) and G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(1, 4), where firm 2 loses. </a:t>
            </a: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Firm </a:t>
            </a:r>
            <a:r>
              <a:rPr lang="en-US" sz="2800" dirty="0">
                <a:effectLst/>
              </a:rPr>
              <a:t>2 loses </a:t>
            </a:r>
            <a:r>
              <a:rPr lang="en-US" sz="2800" dirty="0" smtClean="0">
                <a:effectLst/>
              </a:rPr>
              <a:t>in </a:t>
            </a:r>
            <a:r>
              <a:rPr lang="en-US" sz="2800" dirty="0">
                <a:effectLst/>
              </a:rPr>
              <a:t>G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(2, 3) and G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>
                <a:effectLst/>
              </a:rPr>
              <a:t>(2, 4): with j &gt; 0 steps, the next round are G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(2, 3-j) and G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(2, 4-j), where 1 wins. </a:t>
            </a:r>
          </a:p>
        </p:txBody>
      </p:sp>
      <p:sp>
        <p:nvSpPr>
          <p:cNvPr id="147459" name="Line 3"/>
          <p:cNvSpPr>
            <a:spLocks noChangeShapeType="1"/>
          </p:cNvSpPr>
          <p:nvPr/>
        </p:nvSpPr>
        <p:spPr bwMode="auto">
          <a:xfrm flipV="1">
            <a:off x="914400" y="381000"/>
            <a:ext cx="0" cy="396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>
              <a:latin typeface="+mn-lt"/>
            </a:endParaRPr>
          </a:p>
        </p:txBody>
      </p:sp>
      <p:sp>
        <p:nvSpPr>
          <p:cNvPr id="147460" name="Line 4"/>
          <p:cNvSpPr>
            <a:spLocks noChangeShapeType="1"/>
          </p:cNvSpPr>
          <p:nvPr/>
        </p:nvSpPr>
        <p:spPr bwMode="auto">
          <a:xfrm>
            <a:off x="914400" y="4343400"/>
            <a:ext cx="563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>
              <a:latin typeface="+mn-lt"/>
            </a:endParaRPr>
          </a:p>
        </p:txBody>
      </p:sp>
      <p:sp>
        <p:nvSpPr>
          <p:cNvPr id="147461" name="Line 5"/>
          <p:cNvSpPr>
            <a:spLocks noChangeShapeType="1"/>
          </p:cNvSpPr>
          <p:nvPr/>
        </p:nvSpPr>
        <p:spPr bwMode="auto">
          <a:xfrm>
            <a:off x="1828800" y="4267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latin typeface="+mn-lt"/>
            </a:endParaRPr>
          </a:p>
        </p:txBody>
      </p:sp>
      <p:sp>
        <p:nvSpPr>
          <p:cNvPr id="147462" name="Line 6"/>
          <p:cNvSpPr>
            <a:spLocks noChangeShapeType="1"/>
          </p:cNvSpPr>
          <p:nvPr/>
        </p:nvSpPr>
        <p:spPr bwMode="auto">
          <a:xfrm>
            <a:off x="2743200" y="4267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latin typeface="+mn-lt"/>
            </a:endParaRPr>
          </a:p>
        </p:txBody>
      </p:sp>
      <p:sp>
        <p:nvSpPr>
          <p:cNvPr id="147463" name="Line 7"/>
          <p:cNvSpPr>
            <a:spLocks noChangeShapeType="1"/>
          </p:cNvSpPr>
          <p:nvPr/>
        </p:nvSpPr>
        <p:spPr bwMode="auto">
          <a:xfrm>
            <a:off x="838200" y="3429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latin typeface="+mn-lt"/>
            </a:endParaRPr>
          </a:p>
        </p:txBody>
      </p:sp>
      <p:sp>
        <p:nvSpPr>
          <p:cNvPr id="147464" name="Line 8"/>
          <p:cNvSpPr>
            <a:spLocks noChangeShapeType="1"/>
          </p:cNvSpPr>
          <p:nvPr/>
        </p:nvSpPr>
        <p:spPr bwMode="auto">
          <a:xfrm>
            <a:off x="8382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latin typeface="+mn-lt"/>
            </a:endParaRPr>
          </a:p>
        </p:txBody>
      </p:sp>
      <p:sp>
        <p:nvSpPr>
          <p:cNvPr id="147465" name="Line 9"/>
          <p:cNvSpPr>
            <a:spLocks noChangeShapeType="1"/>
          </p:cNvSpPr>
          <p:nvPr/>
        </p:nvSpPr>
        <p:spPr bwMode="auto">
          <a:xfrm>
            <a:off x="3657600" y="4267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latin typeface="+mn-lt"/>
            </a:endParaRPr>
          </a:p>
        </p:txBody>
      </p:sp>
      <p:sp>
        <p:nvSpPr>
          <p:cNvPr id="147466" name="Line 10"/>
          <p:cNvSpPr>
            <a:spLocks noChangeShapeType="1"/>
          </p:cNvSpPr>
          <p:nvPr/>
        </p:nvSpPr>
        <p:spPr bwMode="auto">
          <a:xfrm>
            <a:off x="4572000" y="4267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latin typeface="+mn-lt"/>
            </a:endParaRPr>
          </a:p>
        </p:txBody>
      </p:sp>
      <p:sp>
        <p:nvSpPr>
          <p:cNvPr id="147467" name="Line 11"/>
          <p:cNvSpPr>
            <a:spLocks noChangeShapeType="1"/>
          </p:cNvSpPr>
          <p:nvPr/>
        </p:nvSpPr>
        <p:spPr bwMode="auto">
          <a:xfrm>
            <a:off x="838200" y="1600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latin typeface="+mn-lt"/>
            </a:endParaRPr>
          </a:p>
        </p:txBody>
      </p:sp>
      <p:sp>
        <p:nvSpPr>
          <p:cNvPr id="147468" name="Line 12"/>
          <p:cNvSpPr>
            <a:spLocks noChangeShapeType="1"/>
          </p:cNvSpPr>
          <p:nvPr/>
        </p:nvSpPr>
        <p:spPr bwMode="auto">
          <a:xfrm>
            <a:off x="838200" y="685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latin typeface="+mn-lt"/>
            </a:endParaRPr>
          </a:p>
        </p:txBody>
      </p:sp>
      <p:sp>
        <p:nvSpPr>
          <p:cNvPr id="147469" name="Text Box 13"/>
          <p:cNvSpPr txBox="1">
            <a:spLocks noChangeArrowheads="1"/>
          </p:cNvSpPr>
          <p:nvPr/>
        </p:nvSpPr>
        <p:spPr bwMode="auto">
          <a:xfrm>
            <a:off x="390525" y="352425"/>
            <a:ext cx="368300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100">
                <a:latin typeface="+mn-lt"/>
              </a:rPr>
              <a:t>4</a:t>
            </a:r>
          </a:p>
          <a:p>
            <a:endParaRPr lang="en-US" sz="3100">
              <a:latin typeface="+mn-lt"/>
            </a:endParaRPr>
          </a:p>
          <a:p>
            <a:r>
              <a:rPr lang="en-US" sz="3100">
                <a:latin typeface="+mn-lt"/>
              </a:rPr>
              <a:t>3</a:t>
            </a:r>
          </a:p>
          <a:p>
            <a:endParaRPr lang="en-US" sz="3100">
              <a:latin typeface="+mn-lt"/>
            </a:endParaRPr>
          </a:p>
          <a:p>
            <a:r>
              <a:rPr lang="en-US" sz="3100">
                <a:latin typeface="+mn-lt"/>
              </a:rPr>
              <a:t>2</a:t>
            </a:r>
          </a:p>
          <a:p>
            <a:endParaRPr lang="en-US" sz="3100">
              <a:latin typeface="+mn-lt"/>
            </a:endParaRPr>
          </a:p>
          <a:p>
            <a:r>
              <a:rPr lang="en-US" sz="3100">
                <a:latin typeface="+mn-lt"/>
              </a:rPr>
              <a:t>1</a:t>
            </a:r>
          </a:p>
        </p:txBody>
      </p:sp>
      <p:sp>
        <p:nvSpPr>
          <p:cNvPr id="147470" name="Text Box 14"/>
          <p:cNvSpPr txBox="1">
            <a:spLocks noChangeArrowheads="1"/>
          </p:cNvSpPr>
          <p:nvPr/>
        </p:nvSpPr>
        <p:spPr bwMode="auto">
          <a:xfrm>
            <a:off x="1676400" y="3154363"/>
            <a:ext cx="3159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+mn-lt"/>
              </a:rPr>
              <a:t>f</a:t>
            </a:r>
          </a:p>
        </p:txBody>
      </p:sp>
      <p:sp>
        <p:nvSpPr>
          <p:cNvPr id="147471" name="Text Box 15"/>
          <p:cNvSpPr txBox="1">
            <a:spLocks noChangeArrowheads="1"/>
          </p:cNvSpPr>
          <p:nvPr/>
        </p:nvSpPr>
        <p:spPr bwMode="auto">
          <a:xfrm>
            <a:off x="2579688" y="3154363"/>
            <a:ext cx="3159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+mn-lt"/>
              </a:rPr>
              <a:t>f</a:t>
            </a:r>
          </a:p>
        </p:txBody>
      </p:sp>
      <p:sp>
        <p:nvSpPr>
          <p:cNvPr id="147472" name="Text Box 16"/>
          <p:cNvSpPr txBox="1">
            <a:spLocks noChangeArrowheads="1"/>
          </p:cNvSpPr>
          <p:nvPr/>
        </p:nvSpPr>
        <p:spPr bwMode="auto">
          <a:xfrm>
            <a:off x="1665288" y="2209800"/>
            <a:ext cx="3159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+mn-lt"/>
              </a:rPr>
              <a:t>f</a:t>
            </a:r>
          </a:p>
        </p:txBody>
      </p:sp>
      <p:sp>
        <p:nvSpPr>
          <p:cNvPr id="147473" name="Text Box 17"/>
          <p:cNvSpPr txBox="1">
            <a:spLocks noChangeArrowheads="1"/>
          </p:cNvSpPr>
          <p:nvPr/>
        </p:nvSpPr>
        <p:spPr bwMode="auto">
          <a:xfrm>
            <a:off x="2579688" y="2209800"/>
            <a:ext cx="3159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+mn-lt"/>
              </a:rPr>
              <a:t>f</a:t>
            </a:r>
          </a:p>
        </p:txBody>
      </p:sp>
      <p:sp>
        <p:nvSpPr>
          <p:cNvPr id="147476" name="Text Box 20"/>
          <p:cNvSpPr txBox="1">
            <a:spLocks noChangeArrowheads="1"/>
          </p:cNvSpPr>
          <p:nvPr/>
        </p:nvSpPr>
        <p:spPr bwMode="auto">
          <a:xfrm>
            <a:off x="6418836" y="4343400"/>
            <a:ext cx="50526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+mn-lt"/>
              </a:rPr>
              <a:t>k</a:t>
            </a:r>
            <a:r>
              <a:rPr lang="en-US" baseline="-25000">
                <a:latin typeface="+mn-lt"/>
              </a:rPr>
              <a:t>1</a:t>
            </a:r>
            <a:endParaRPr lang="en-US">
              <a:latin typeface="+mn-lt"/>
            </a:endParaRPr>
          </a:p>
        </p:txBody>
      </p:sp>
      <p:sp>
        <p:nvSpPr>
          <p:cNvPr id="147477" name="Text Box 21"/>
          <p:cNvSpPr txBox="1">
            <a:spLocks noChangeArrowheads="1"/>
          </p:cNvSpPr>
          <p:nvPr/>
        </p:nvSpPr>
        <p:spPr bwMode="auto">
          <a:xfrm>
            <a:off x="1064198" y="76200"/>
            <a:ext cx="50526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+mn-lt"/>
              </a:rPr>
              <a:t>k</a:t>
            </a:r>
            <a:r>
              <a:rPr lang="en-US" baseline="-25000">
                <a:latin typeface="+mn-lt"/>
              </a:rPr>
              <a:t>2</a:t>
            </a:r>
            <a:endParaRPr lang="en-US">
              <a:latin typeface="+mn-lt"/>
            </a:endParaRPr>
          </a:p>
        </p:txBody>
      </p:sp>
      <p:sp>
        <p:nvSpPr>
          <p:cNvPr id="24" name="Text Box 18"/>
          <p:cNvSpPr txBox="1">
            <a:spLocks noChangeArrowheads="1"/>
          </p:cNvSpPr>
          <p:nvPr/>
        </p:nvSpPr>
        <p:spPr bwMode="auto">
          <a:xfrm>
            <a:off x="1693862" y="12493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+mn-lt"/>
              </a:rPr>
              <a:t>1</a:t>
            </a:r>
          </a:p>
        </p:txBody>
      </p:sp>
      <p:sp>
        <p:nvSpPr>
          <p:cNvPr id="25" name="Text Box 19"/>
          <p:cNvSpPr txBox="1">
            <a:spLocks noChangeArrowheads="1"/>
          </p:cNvSpPr>
          <p:nvPr/>
        </p:nvSpPr>
        <p:spPr bwMode="auto">
          <a:xfrm>
            <a:off x="2597150" y="12493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+mn-lt"/>
              </a:rPr>
              <a:t>1</a:t>
            </a:r>
          </a:p>
        </p:txBody>
      </p:sp>
      <p:sp>
        <p:nvSpPr>
          <p:cNvPr id="26" name="Text Box 22"/>
          <p:cNvSpPr txBox="1">
            <a:spLocks noChangeArrowheads="1"/>
          </p:cNvSpPr>
          <p:nvPr/>
        </p:nvSpPr>
        <p:spPr bwMode="auto">
          <a:xfrm>
            <a:off x="1663700" y="3048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+mn-lt"/>
              </a:rPr>
              <a:t>1</a:t>
            </a:r>
          </a:p>
        </p:txBody>
      </p:sp>
      <p:sp>
        <p:nvSpPr>
          <p:cNvPr id="27" name="Text Box 23"/>
          <p:cNvSpPr txBox="1">
            <a:spLocks noChangeArrowheads="1"/>
          </p:cNvSpPr>
          <p:nvPr/>
        </p:nvSpPr>
        <p:spPr bwMode="auto">
          <a:xfrm>
            <a:off x="2566987" y="3048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+mn-lt"/>
              </a:rPr>
              <a:t>1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>
                <a:latin typeface="+mn-lt"/>
              </a:rPr>
              <a:pPr/>
              <a:t>39</a:t>
            </a:fld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2535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An Entry Game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>
                <a:effectLst/>
              </a:rPr>
              <a:t>A potential entrant chooses whether to enter a market controlled by a monopolist</a:t>
            </a:r>
            <a:r>
              <a:rPr lang="en-US" sz="2800" dirty="0" smtClean="0">
                <a:effectLst/>
              </a:rPr>
              <a:t>.</a:t>
            </a:r>
          </a:p>
          <a:p>
            <a:endParaRPr lang="en-US" sz="2800" dirty="0">
              <a:effectLst/>
            </a:endParaRPr>
          </a:p>
          <a:p>
            <a:r>
              <a:rPr lang="en-US" sz="2800" dirty="0">
                <a:effectLst/>
              </a:rPr>
              <a:t>If the entrant enters the market, the monopolist can either start a price war, or share the market with the entrant</a:t>
            </a:r>
            <a:r>
              <a:rPr lang="en-US" sz="2800" dirty="0" smtClean="0">
                <a:effectLst/>
              </a:rPr>
              <a:t>.</a:t>
            </a:r>
          </a:p>
          <a:p>
            <a:endParaRPr lang="en-US" sz="2800" dirty="0">
              <a:effectLst/>
            </a:endParaRPr>
          </a:p>
          <a:p>
            <a:r>
              <a:rPr lang="en-US" sz="2800" dirty="0">
                <a:effectLst/>
              </a:rPr>
              <a:t>Intuitively, the incumbent cannot credibly commit to a price war the entrant, and hence cannot deter entry.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4389438"/>
            <a:ext cx="8839200" cy="22399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    </a:t>
            </a:r>
            <a:r>
              <a:rPr lang="en-US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      </a:t>
            </a:r>
            <a:r>
              <a:rPr lang="en-US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2        3       4</a:t>
            </a:r>
          </a:p>
          <a:p>
            <a:r>
              <a:rPr lang="en-US" sz="2800" dirty="0" smtClean="0">
                <a:effectLst/>
              </a:rPr>
              <a:t>Analogously </a:t>
            </a:r>
            <a:r>
              <a:rPr lang="en-US" sz="2800" dirty="0">
                <a:effectLst/>
              </a:rPr>
              <a:t>to the previous steps, firm 2 wins games </a:t>
            </a:r>
            <a:endParaRPr lang="en-US" sz="2800" dirty="0" smtClean="0">
              <a:effectLst/>
            </a:endParaRPr>
          </a:p>
          <a:p>
            <a:pPr marL="0" indent="0"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</a:t>
            </a:r>
            <a:r>
              <a:rPr lang="en-US" sz="2800" dirty="0" err="1" smtClean="0">
                <a:effectLst/>
              </a:rPr>
              <a:t>G</a:t>
            </a:r>
            <a:r>
              <a:rPr lang="en-US" sz="2800" baseline="-25000" dirty="0" err="1" smtClean="0">
                <a:effectLst/>
              </a:rPr>
              <a:t>k</a:t>
            </a:r>
            <a:r>
              <a:rPr lang="en-US" sz="2800" dirty="0" smtClean="0">
                <a:effectLst/>
              </a:rPr>
              <a:t>(3</a:t>
            </a:r>
            <a:r>
              <a:rPr lang="en-US" sz="2800" dirty="0">
                <a:effectLst/>
              </a:rPr>
              <a:t>, 1), G</a:t>
            </a:r>
            <a:r>
              <a:rPr lang="en-US" sz="2800" baseline="-25000" dirty="0">
                <a:effectLst/>
              </a:rPr>
              <a:t>k</a:t>
            </a:r>
            <a:r>
              <a:rPr lang="en-US" sz="2800" dirty="0">
                <a:effectLst/>
              </a:rPr>
              <a:t>(4, 1), G</a:t>
            </a:r>
            <a:r>
              <a:rPr lang="en-US" sz="2800" baseline="-25000" dirty="0">
                <a:effectLst/>
              </a:rPr>
              <a:t>k</a:t>
            </a:r>
            <a:r>
              <a:rPr lang="en-US" sz="2800" dirty="0">
                <a:effectLst/>
              </a:rPr>
              <a:t>(3, 2) and G</a:t>
            </a:r>
            <a:r>
              <a:rPr lang="en-US" sz="2800" baseline="-25000" dirty="0">
                <a:effectLst/>
              </a:rPr>
              <a:t>k</a:t>
            </a:r>
            <a:r>
              <a:rPr lang="en-US" sz="2800" dirty="0">
                <a:effectLst/>
              </a:rPr>
              <a:t>(4, 2) for k=1</a:t>
            </a:r>
            <a:r>
              <a:rPr lang="en-US" sz="2800" dirty="0" smtClean="0">
                <a:effectLst/>
              </a:rPr>
              <a:t>, 2</a:t>
            </a:r>
            <a:r>
              <a:rPr lang="en-US" sz="2800" dirty="0">
                <a:effectLst/>
              </a:rPr>
              <a:t>. </a:t>
            </a:r>
          </a:p>
          <a:p>
            <a:pPr>
              <a:buFont typeface="Wingdings" pitchFamily="2" charset="2"/>
              <a:buNone/>
            </a:pP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8483" name="Line 3"/>
          <p:cNvSpPr>
            <a:spLocks noChangeShapeType="1"/>
          </p:cNvSpPr>
          <p:nvPr/>
        </p:nvSpPr>
        <p:spPr bwMode="auto">
          <a:xfrm flipV="1">
            <a:off x="914400" y="381000"/>
            <a:ext cx="0" cy="396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>
              <a:latin typeface="+mn-lt"/>
            </a:endParaRPr>
          </a:p>
        </p:txBody>
      </p:sp>
      <p:sp>
        <p:nvSpPr>
          <p:cNvPr id="148484" name="Line 4"/>
          <p:cNvSpPr>
            <a:spLocks noChangeShapeType="1"/>
          </p:cNvSpPr>
          <p:nvPr/>
        </p:nvSpPr>
        <p:spPr bwMode="auto">
          <a:xfrm>
            <a:off x="914400" y="4343400"/>
            <a:ext cx="563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>
              <a:latin typeface="+mn-lt"/>
            </a:endParaRPr>
          </a:p>
        </p:txBody>
      </p:sp>
      <p:sp>
        <p:nvSpPr>
          <p:cNvPr id="148485" name="Line 5"/>
          <p:cNvSpPr>
            <a:spLocks noChangeShapeType="1"/>
          </p:cNvSpPr>
          <p:nvPr/>
        </p:nvSpPr>
        <p:spPr bwMode="auto">
          <a:xfrm>
            <a:off x="1828800" y="4267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latin typeface="+mn-lt"/>
            </a:endParaRPr>
          </a:p>
        </p:txBody>
      </p:sp>
      <p:sp>
        <p:nvSpPr>
          <p:cNvPr id="148486" name="Line 6"/>
          <p:cNvSpPr>
            <a:spLocks noChangeShapeType="1"/>
          </p:cNvSpPr>
          <p:nvPr/>
        </p:nvSpPr>
        <p:spPr bwMode="auto">
          <a:xfrm>
            <a:off x="2743200" y="4267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latin typeface="+mn-lt"/>
            </a:endParaRPr>
          </a:p>
        </p:txBody>
      </p:sp>
      <p:sp>
        <p:nvSpPr>
          <p:cNvPr id="148487" name="Line 7"/>
          <p:cNvSpPr>
            <a:spLocks noChangeShapeType="1"/>
          </p:cNvSpPr>
          <p:nvPr/>
        </p:nvSpPr>
        <p:spPr bwMode="auto">
          <a:xfrm>
            <a:off x="838200" y="3429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latin typeface="+mn-lt"/>
            </a:endParaRPr>
          </a:p>
        </p:txBody>
      </p:sp>
      <p:sp>
        <p:nvSpPr>
          <p:cNvPr id="148488" name="Line 8"/>
          <p:cNvSpPr>
            <a:spLocks noChangeShapeType="1"/>
          </p:cNvSpPr>
          <p:nvPr/>
        </p:nvSpPr>
        <p:spPr bwMode="auto">
          <a:xfrm>
            <a:off x="8382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latin typeface="+mn-lt"/>
            </a:endParaRPr>
          </a:p>
        </p:txBody>
      </p:sp>
      <p:sp>
        <p:nvSpPr>
          <p:cNvPr id="148489" name="Line 9"/>
          <p:cNvSpPr>
            <a:spLocks noChangeShapeType="1"/>
          </p:cNvSpPr>
          <p:nvPr/>
        </p:nvSpPr>
        <p:spPr bwMode="auto">
          <a:xfrm>
            <a:off x="3657600" y="4267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latin typeface="+mn-lt"/>
            </a:endParaRPr>
          </a:p>
        </p:txBody>
      </p:sp>
      <p:sp>
        <p:nvSpPr>
          <p:cNvPr id="148490" name="Line 10"/>
          <p:cNvSpPr>
            <a:spLocks noChangeShapeType="1"/>
          </p:cNvSpPr>
          <p:nvPr/>
        </p:nvSpPr>
        <p:spPr bwMode="auto">
          <a:xfrm>
            <a:off x="4572000" y="4267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latin typeface="+mn-lt"/>
            </a:endParaRPr>
          </a:p>
        </p:txBody>
      </p:sp>
      <p:sp>
        <p:nvSpPr>
          <p:cNvPr id="148491" name="Line 11"/>
          <p:cNvSpPr>
            <a:spLocks noChangeShapeType="1"/>
          </p:cNvSpPr>
          <p:nvPr/>
        </p:nvSpPr>
        <p:spPr bwMode="auto">
          <a:xfrm>
            <a:off x="838200" y="1600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latin typeface="+mn-lt"/>
            </a:endParaRPr>
          </a:p>
        </p:txBody>
      </p:sp>
      <p:sp>
        <p:nvSpPr>
          <p:cNvPr id="148492" name="Line 12"/>
          <p:cNvSpPr>
            <a:spLocks noChangeShapeType="1"/>
          </p:cNvSpPr>
          <p:nvPr/>
        </p:nvSpPr>
        <p:spPr bwMode="auto">
          <a:xfrm>
            <a:off x="838200" y="685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latin typeface="+mn-lt"/>
            </a:endParaRPr>
          </a:p>
        </p:txBody>
      </p:sp>
      <p:sp>
        <p:nvSpPr>
          <p:cNvPr id="148493" name="Text Box 13"/>
          <p:cNvSpPr txBox="1">
            <a:spLocks noChangeArrowheads="1"/>
          </p:cNvSpPr>
          <p:nvPr/>
        </p:nvSpPr>
        <p:spPr bwMode="auto">
          <a:xfrm>
            <a:off x="390525" y="352425"/>
            <a:ext cx="368300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100">
                <a:latin typeface="+mn-lt"/>
              </a:rPr>
              <a:t>4</a:t>
            </a:r>
          </a:p>
          <a:p>
            <a:endParaRPr lang="en-US" sz="3100">
              <a:latin typeface="+mn-lt"/>
            </a:endParaRPr>
          </a:p>
          <a:p>
            <a:r>
              <a:rPr lang="en-US" sz="3100">
                <a:latin typeface="+mn-lt"/>
              </a:rPr>
              <a:t>3</a:t>
            </a:r>
          </a:p>
          <a:p>
            <a:endParaRPr lang="en-US" sz="3100">
              <a:latin typeface="+mn-lt"/>
            </a:endParaRPr>
          </a:p>
          <a:p>
            <a:r>
              <a:rPr lang="en-US" sz="3100">
                <a:latin typeface="+mn-lt"/>
              </a:rPr>
              <a:t>2</a:t>
            </a:r>
          </a:p>
          <a:p>
            <a:endParaRPr lang="en-US" sz="3100">
              <a:latin typeface="+mn-lt"/>
            </a:endParaRPr>
          </a:p>
          <a:p>
            <a:r>
              <a:rPr lang="en-US" sz="3100">
                <a:latin typeface="+mn-lt"/>
              </a:rPr>
              <a:t>1</a:t>
            </a:r>
          </a:p>
        </p:txBody>
      </p:sp>
      <p:sp>
        <p:nvSpPr>
          <p:cNvPr id="148494" name="Text Box 14"/>
          <p:cNvSpPr txBox="1">
            <a:spLocks noChangeArrowheads="1"/>
          </p:cNvSpPr>
          <p:nvPr/>
        </p:nvSpPr>
        <p:spPr bwMode="auto">
          <a:xfrm>
            <a:off x="1676400" y="3154363"/>
            <a:ext cx="3159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+mn-lt"/>
              </a:rPr>
              <a:t>f</a:t>
            </a:r>
          </a:p>
        </p:txBody>
      </p:sp>
      <p:sp>
        <p:nvSpPr>
          <p:cNvPr id="148495" name="Text Box 15"/>
          <p:cNvSpPr txBox="1">
            <a:spLocks noChangeArrowheads="1"/>
          </p:cNvSpPr>
          <p:nvPr/>
        </p:nvSpPr>
        <p:spPr bwMode="auto">
          <a:xfrm>
            <a:off x="2579688" y="3154363"/>
            <a:ext cx="3159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+mn-lt"/>
              </a:rPr>
              <a:t>f</a:t>
            </a:r>
          </a:p>
        </p:txBody>
      </p:sp>
      <p:sp>
        <p:nvSpPr>
          <p:cNvPr id="148496" name="Text Box 16"/>
          <p:cNvSpPr txBox="1">
            <a:spLocks noChangeArrowheads="1"/>
          </p:cNvSpPr>
          <p:nvPr/>
        </p:nvSpPr>
        <p:spPr bwMode="auto">
          <a:xfrm>
            <a:off x="1665288" y="2209800"/>
            <a:ext cx="3159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+mn-lt"/>
              </a:rPr>
              <a:t>f</a:t>
            </a:r>
          </a:p>
        </p:txBody>
      </p:sp>
      <p:sp>
        <p:nvSpPr>
          <p:cNvPr id="148497" name="Text Box 17"/>
          <p:cNvSpPr txBox="1">
            <a:spLocks noChangeArrowheads="1"/>
          </p:cNvSpPr>
          <p:nvPr/>
        </p:nvSpPr>
        <p:spPr bwMode="auto">
          <a:xfrm>
            <a:off x="2579688" y="2209800"/>
            <a:ext cx="3159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+mn-lt"/>
              </a:rPr>
              <a:t>f</a:t>
            </a:r>
          </a:p>
        </p:txBody>
      </p:sp>
      <p:sp>
        <p:nvSpPr>
          <p:cNvPr id="148498" name="Text Box 18"/>
          <p:cNvSpPr txBox="1">
            <a:spLocks noChangeArrowheads="1"/>
          </p:cNvSpPr>
          <p:nvPr/>
        </p:nvSpPr>
        <p:spPr bwMode="auto">
          <a:xfrm>
            <a:off x="3476625" y="31543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latin typeface="+mn-lt"/>
              </a:rPr>
              <a:t>2</a:t>
            </a:r>
            <a:endParaRPr lang="en-US" dirty="0">
              <a:latin typeface="+mn-lt"/>
            </a:endParaRPr>
          </a:p>
        </p:txBody>
      </p:sp>
      <p:sp>
        <p:nvSpPr>
          <p:cNvPr id="148499" name="Text Box 19"/>
          <p:cNvSpPr txBox="1">
            <a:spLocks noChangeArrowheads="1"/>
          </p:cNvSpPr>
          <p:nvPr/>
        </p:nvSpPr>
        <p:spPr bwMode="auto">
          <a:xfrm>
            <a:off x="4379913" y="31543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latin typeface="+mn-lt"/>
              </a:rPr>
              <a:t>2</a:t>
            </a:r>
            <a:endParaRPr lang="en-US" dirty="0">
              <a:latin typeface="+mn-lt"/>
            </a:endParaRPr>
          </a:p>
        </p:txBody>
      </p:sp>
      <p:sp>
        <p:nvSpPr>
          <p:cNvPr id="148500" name="Text Box 20"/>
          <p:cNvSpPr txBox="1">
            <a:spLocks noChangeArrowheads="1"/>
          </p:cNvSpPr>
          <p:nvPr/>
        </p:nvSpPr>
        <p:spPr bwMode="auto">
          <a:xfrm>
            <a:off x="6418836" y="4343400"/>
            <a:ext cx="50526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+mn-lt"/>
              </a:rPr>
              <a:t>k</a:t>
            </a:r>
            <a:r>
              <a:rPr lang="en-US" baseline="-25000">
                <a:latin typeface="+mn-lt"/>
              </a:rPr>
              <a:t>1</a:t>
            </a:r>
            <a:endParaRPr lang="en-US">
              <a:latin typeface="+mn-lt"/>
            </a:endParaRPr>
          </a:p>
        </p:txBody>
      </p:sp>
      <p:sp>
        <p:nvSpPr>
          <p:cNvPr id="148501" name="Text Box 21"/>
          <p:cNvSpPr txBox="1">
            <a:spLocks noChangeArrowheads="1"/>
          </p:cNvSpPr>
          <p:nvPr/>
        </p:nvSpPr>
        <p:spPr bwMode="auto">
          <a:xfrm>
            <a:off x="1064198" y="76200"/>
            <a:ext cx="50526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+mn-lt"/>
              </a:rPr>
              <a:t>k</a:t>
            </a:r>
            <a:r>
              <a:rPr lang="en-US" baseline="-25000">
                <a:latin typeface="+mn-lt"/>
              </a:rPr>
              <a:t>2</a:t>
            </a:r>
            <a:endParaRPr lang="en-US">
              <a:latin typeface="+mn-lt"/>
            </a:endParaRPr>
          </a:p>
        </p:txBody>
      </p:sp>
      <p:sp>
        <p:nvSpPr>
          <p:cNvPr id="148502" name="Text Box 22"/>
          <p:cNvSpPr txBox="1">
            <a:spLocks noChangeArrowheads="1"/>
          </p:cNvSpPr>
          <p:nvPr/>
        </p:nvSpPr>
        <p:spPr bwMode="auto">
          <a:xfrm>
            <a:off x="3446463" y="22098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latin typeface="+mn-lt"/>
              </a:rPr>
              <a:t>2</a:t>
            </a:r>
            <a:endParaRPr lang="en-US" dirty="0">
              <a:latin typeface="+mn-lt"/>
            </a:endParaRPr>
          </a:p>
        </p:txBody>
      </p:sp>
      <p:sp>
        <p:nvSpPr>
          <p:cNvPr id="148503" name="Text Box 23"/>
          <p:cNvSpPr txBox="1">
            <a:spLocks noChangeArrowheads="1"/>
          </p:cNvSpPr>
          <p:nvPr/>
        </p:nvSpPr>
        <p:spPr bwMode="auto">
          <a:xfrm>
            <a:off x="4349750" y="22098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latin typeface="+mn-lt"/>
              </a:rPr>
              <a:t>2</a:t>
            </a:r>
            <a:endParaRPr lang="en-US" dirty="0">
              <a:latin typeface="+mn-lt"/>
            </a:endParaRPr>
          </a:p>
        </p:txBody>
      </p:sp>
      <p:sp>
        <p:nvSpPr>
          <p:cNvPr id="148504" name="Text Box 24"/>
          <p:cNvSpPr txBox="1">
            <a:spLocks noChangeArrowheads="1"/>
          </p:cNvSpPr>
          <p:nvPr/>
        </p:nvSpPr>
        <p:spPr bwMode="auto">
          <a:xfrm>
            <a:off x="1630363" y="13255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latin typeface="+mn-lt"/>
              </a:rPr>
              <a:t>1</a:t>
            </a:r>
            <a:endParaRPr lang="en-US" dirty="0">
              <a:latin typeface="+mn-lt"/>
            </a:endParaRPr>
          </a:p>
        </p:txBody>
      </p:sp>
      <p:sp>
        <p:nvSpPr>
          <p:cNvPr id="148505" name="Text Box 25"/>
          <p:cNvSpPr txBox="1">
            <a:spLocks noChangeArrowheads="1"/>
          </p:cNvSpPr>
          <p:nvPr/>
        </p:nvSpPr>
        <p:spPr bwMode="auto">
          <a:xfrm>
            <a:off x="2533650" y="13255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latin typeface="+mn-lt"/>
              </a:rPr>
              <a:t>1</a:t>
            </a:r>
            <a:endParaRPr lang="en-US" dirty="0">
              <a:latin typeface="+mn-lt"/>
            </a:endParaRPr>
          </a:p>
        </p:txBody>
      </p:sp>
      <p:sp>
        <p:nvSpPr>
          <p:cNvPr id="148506" name="Text Box 26"/>
          <p:cNvSpPr txBox="1">
            <a:spLocks noChangeArrowheads="1"/>
          </p:cNvSpPr>
          <p:nvPr/>
        </p:nvSpPr>
        <p:spPr bwMode="auto">
          <a:xfrm>
            <a:off x="1600200" y="3810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latin typeface="+mn-lt"/>
              </a:rPr>
              <a:t>1</a:t>
            </a:r>
            <a:endParaRPr lang="en-US" dirty="0">
              <a:latin typeface="+mn-lt"/>
            </a:endParaRPr>
          </a:p>
        </p:txBody>
      </p:sp>
      <p:sp>
        <p:nvSpPr>
          <p:cNvPr id="148507" name="Text Box 27"/>
          <p:cNvSpPr txBox="1">
            <a:spLocks noChangeArrowheads="1"/>
          </p:cNvSpPr>
          <p:nvPr/>
        </p:nvSpPr>
        <p:spPr bwMode="auto">
          <a:xfrm>
            <a:off x="2503488" y="3810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latin typeface="+mn-lt"/>
              </a:rPr>
              <a:t>1</a:t>
            </a:r>
            <a:endParaRPr lang="en-US" dirty="0"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37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4389438"/>
            <a:ext cx="8839200" cy="223996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	</a:t>
            </a:r>
            <a:r>
              <a:rPr lang="en-US" sz="3100" dirty="0"/>
              <a:t>	</a:t>
            </a:r>
            <a:r>
              <a:rPr lang="en-US" sz="2800" dirty="0">
                <a:effectLst/>
              </a:rPr>
              <a:t>         </a:t>
            </a:r>
            <a:r>
              <a:rPr lang="en-US" sz="3100" dirty="0">
                <a:effectLst/>
              </a:rPr>
              <a:t>1       2        3       4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Consider </a:t>
            </a:r>
            <a:r>
              <a:rPr lang="en-US" sz="2800" dirty="0">
                <a:effectLst/>
              </a:rPr>
              <a:t>games G</a:t>
            </a:r>
            <a:r>
              <a:rPr lang="en-US" sz="2800" baseline="-25000" dirty="0">
                <a:effectLst/>
              </a:rPr>
              <a:t>k</a:t>
            </a:r>
            <a:r>
              <a:rPr lang="en-US" sz="2800" dirty="0">
                <a:effectLst/>
              </a:rPr>
              <a:t>(3, 3), G</a:t>
            </a:r>
            <a:r>
              <a:rPr lang="en-US" sz="2800" baseline="-25000" dirty="0">
                <a:effectLst/>
              </a:rPr>
              <a:t>k</a:t>
            </a:r>
            <a:r>
              <a:rPr lang="en-US" sz="2800" dirty="0">
                <a:effectLst/>
              </a:rPr>
              <a:t>(3, 4), G</a:t>
            </a:r>
            <a:r>
              <a:rPr lang="en-US" sz="2800" baseline="-25000" dirty="0">
                <a:effectLst/>
              </a:rPr>
              <a:t>k</a:t>
            </a:r>
            <a:r>
              <a:rPr lang="en-US" sz="2800" dirty="0">
                <a:effectLst/>
              </a:rPr>
              <a:t>(4, 3) and G</a:t>
            </a:r>
            <a:r>
              <a:rPr lang="en-US" sz="2800" baseline="-25000" dirty="0">
                <a:effectLst/>
              </a:rPr>
              <a:t>k</a:t>
            </a:r>
            <a:r>
              <a:rPr lang="en-US" sz="2800" dirty="0">
                <a:effectLst/>
              </a:rPr>
              <a:t>(4, 4</a:t>
            </a:r>
            <a:r>
              <a:rPr lang="en-US" sz="2800" dirty="0" smtClean="0">
                <a:effectLst/>
              </a:rPr>
              <a:t>).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Reaching </a:t>
            </a:r>
            <a:r>
              <a:rPr lang="en-US" sz="2800" dirty="0" smtClean="0">
                <a:effectLst/>
              </a:rPr>
              <a:t>“regions” </a:t>
            </a:r>
            <a:r>
              <a:rPr lang="en-US" sz="2800" dirty="0">
                <a:effectLst/>
              </a:rPr>
              <a:t>where one player wins for sure is the </a:t>
            </a:r>
            <a:r>
              <a:rPr lang="en-US" sz="2800" dirty="0" smtClean="0">
                <a:effectLst/>
              </a:rPr>
              <a:t>same </a:t>
            </a:r>
            <a:r>
              <a:rPr lang="en-US" sz="2800" dirty="0">
                <a:effectLst/>
              </a:rPr>
              <a:t>as reaching the finish line. </a:t>
            </a: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So,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player k wins all these games.</a:t>
            </a:r>
          </a:p>
        </p:txBody>
      </p:sp>
      <p:sp>
        <p:nvSpPr>
          <p:cNvPr id="149507" name="Line 3"/>
          <p:cNvSpPr>
            <a:spLocks noChangeShapeType="1"/>
          </p:cNvSpPr>
          <p:nvPr/>
        </p:nvSpPr>
        <p:spPr bwMode="auto">
          <a:xfrm flipV="1">
            <a:off x="914400" y="381000"/>
            <a:ext cx="0" cy="396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9508" name="Line 4"/>
          <p:cNvSpPr>
            <a:spLocks noChangeShapeType="1"/>
          </p:cNvSpPr>
          <p:nvPr/>
        </p:nvSpPr>
        <p:spPr bwMode="auto">
          <a:xfrm>
            <a:off x="914400" y="4343400"/>
            <a:ext cx="563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9509" name="Line 5"/>
          <p:cNvSpPr>
            <a:spLocks noChangeShapeType="1"/>
          </p:cNvSpPr>
          <p:nvPr/>
        </p:nvSpPr>
        <p:spPr bwMode="auto">
          <a:xfrm>
            <a:off x="1828800" y="4267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9510" name="Line 6"/>
          <p:cNvSpPr>
            <a:spLocks noChangeShapeType="1"/>
          </p:cNvSpPr>
          <p:nvPr/>
        </p:nvSpPr>
        <p:spPr bwMode="auto">
          <a:xfrm>
            <a:off x="2743200" y="4267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9511" name="Line 7"/>
          <p:cNvSpPr>
            <a:spLocks noChangeShapeType="1"/>
          </p:cNvSpPr>
          <p:nvPr/>
        </p:nvSpPr>
        <p:spPr bwMode="auto">
          <a:xfrm>
            <a:off x="838200" y="3429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9512" name="Line 8"/>
          <p:cNvSpPr>
            <a:spLocks noChangeShapeType="1"/>
          </p:cNvSpPr>
          <p:nvPr/>
        </p:nvSpPr>
        <p:spPr bwMode="auto">
          <a:xfrm>
            <a:off x="8382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9513" name="Line 9"/>
          <p:cNvSpPr>
            <a:spLocks noChangeShapeType="1"/>
          </p:cNvSpPr>
          <p:nvPr/>
        </p:nvSpPr>
        <p:spPr bwMode="auto">
          <a:xfrm>
            <a:off x="3657600" y="4267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9514" name="Line 10"/>
          <p:cNvSpPr>
            <a:spLocks noChangeShapeType="1"/>
          </p:cNvSpPr>
          <p:nvPr/>
        </p:nvSpPr>
        <p:spPr bwMode="auto">
          <a:xfrm>
            <a:off x="4572000" y="4267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9515" name="Line 11"/>
          <p:cNvSpPr>
            <a:spLocks noChangeShapeType="1"/>
          </p:cNvSpPr>
          <p:nvPr/>
        </p:nvSpPr>
        <p:spPr bwMode="auto">
          <a:xfrm>
            <a:off x="838200" y="1600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9516" name="Line 12"/>
          <p:cNvSpPr>
            <a:spLocks noChangeShapeType="1"/>
          </p:cNvSpPr>
          <p:nvPr/>
        </p:nvSpPr>
        <p:spPr bwMode="auto">
          <a:xfrm>
            <a:off x="838200" y="685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9517" name="Text Box 13"/>
          <p:cNvSpPr txBox="1">
            <a:spLocks noChangeArrowheads="1"/>
          </p:cNvSpPr>
          <p:nvPr/>
        </p:nvSpPr>
        <p:spPr bwMode="auto">
          <a:xfrm>
            <a:off x="390525" y="352425"/>
            <a:ext cx="368300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100" dirty="0"/>
              <a:t>4</a:t>
            </a:r>
          </a:p>
          <a:p>
            <a:endParaRPr lang="en-US" sz="3100" dirty="0"/>
          </a:p>
          <a:p>
            <a:r>
              <a:rPr lang="en-US" sz="3100" dirty="0"/>
              <a:t>3</a:t>
            </a:r>
          </a:p>
          <a:p>
            <a:endParaRPr lang="en-US" sz="3100" dirty="0"/>
          </a:p>
          <a:p>
            <a:r>
              <a:rPr lang="en-US" sz="3100" dirty="0"/>
              <a:t>2</a:t>
            </a:r>
          </a:p>
          <a:p>
            <a:endParaRPr lang="en-US" sz="3100" dirty="0"/>
          </a:p>
          <a:p>
            <a:r>
              <a:rPr lang="en-US" sz="3100" dirty="0"/>
              <a:t>1</a:t>
            </a:r>
          </a:p>
        </p:txBody>
      </p:sp>
      <p:sp>
        <p:nvSpPr>
          <p:cNvPr id="149518" name="Text Box 14"/>
          <p:cNvSpPr txBox="1">
            <a:spLocks noChangeArrowheads="1"/>
          </p:cNvSpPr>
          <p:nvPr/>
        </p:nvSpPr>
        <p:spPr bwMode="auto">
          <a:xfrm>
            <a:off x="1676400" y="3154363"/>
            <a:ext cx="3159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f</a:t>
            </a:r>
          </a:p>
        </p:txBody>
      </p:sp>
      <p:sp>
        <p:nvSpPr>
          <p:cNvPr id="149519" name="Text Box 15"/>
          <p:cNvSpPr txBox="1">
            <a:spLocks noChangeArrowheads="1"/>
          </p:cNvSpPr>
          <p:nvPr/>
        </p:nvSpPr>
        <p:spPr bwMode="auto">
          <a:xfrm>
            <a:off x="2579688" y="3154363"/>
            <a:ext cx="3159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49520" name="Text Box 16"/>
          <p:cNvSpPr txBox="1">
            <a:spLocks noChangeArrowheads="1"/>
          </p:cNvSpPr>
          <p:nvPr/>
        </p:nvSpPr>
        <p:spPr bwMode="auto">
          <a:xfrm>
            <a:off x="1665288" y="2209800"/>
            <a:ext cx="3159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49521" name="Text Box 17"/>
          <p:cNvSpPr txBox="1">
            <a:spLocks noChangeArrowheads="1"/>
          </p:cNvSpPr>
          <p:nvPr/>
        </p:nvSpPr>
        <p:spPr bwMode="auto">
          <a:xfrm>
            <a:off x="2579688" y="2209800"/>
            <a:ext cx="3159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49522" name="Text Box 18"/>
          <p:cNvSpPr txBox="1">
            <a:spLocks noChangeArrowheads="1"/>
          </p:cNvSpPr>
          <p:nvPr/>
        </p:nvSpPr>
        <p:spPr bwMode="auto">
          <a:xfrm>
            <a:off x="3476625" y="31543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49523" name="Text Box 19"/>
          <p:cNvSpPr txBox="1">
            <a:spLocks noChangeArrowheads="1"/>
          </p:cNvSpPr>
          <p:nvPr/>
        </p:nvSpPr>
        <p:spPr bwMode="auto">
          <a:xfrm>
            <a:off x="4379913" y="31543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49524" name="Text Box 20"/>
          <p:cNvSpPr txBox="1">
            <a:spLocks noChangeArrowheads="1"/>
          </p:cNvSpPr>
          <p:nvPr/>
        </p:nvSpPr>
        <p:spPr bwMode="auto">
          <a:xfrm>
            <a:off x="6421438" y="4343400"/>
            <a:ext cx="5000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k</a:t>
            </a:r>
            <a:r>
              <a:rPr lang="en-US" baseline="-25000"/>
              <a:t>1</a:t>
            </a:r>
            <a:endParaRPr lang="en-US"/>
          </a:p>
        </p:txBody>
      </p:sp>
      <p:sp>
        <p:nvSpPr>
          <p:cNvPr id="149525" name="Text Box 21"/>
          <p:cNvSpPr txBox="1">
            <a:spLocks noChangeArrowheads="1"/>
          </p:cNvSpPr>
          <p:nvPr/>
        </p:nvSpPr>
        <p:spPr bwMode="auto">
          <a:xfrm>
            <a:off x="1066800" y="76200"/>
            <a:ext cx="5000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k</a:t>
            </a:r>
            <a:r>
              <a:rPr lang="en-US" baseline="-25000"/>
              <a:t>2</a:t>
            </a:r>
            <a:endParaRPr lang="en-US"/>
          </a:p>
        </p:txBody>
      </p:sp>
      <p:sp>
        <p:nvSpPr>
          <p:cNvPr id="149526" name="Text Box 22"/>
          <p:cNvSpPr txBox="1">
            <a:spLocks noChangeArrowheads="1"/>
          </p:cNvSpPr>
          <p:nvPr/>
        </p:nvSpPr>
        <p:spPr bwMode="auto">
          <a:xfrm>
            <a:off x="3446463" y="22098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49527" name="Text Box 23"/>
          <p:cNvSpPr txBox="1">
            <a:spLocks noChangeArrowheads="1"/>
          </p:cNvSpPr>
          <p:nvPr/>
        </p:nvSpPr>
        <p:spPr bwMode="auto">
          <a:xfrm>
            <a:off x="4349750" y="22098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49528" name="Text Box 24"/>
          <p:cNvSpPr txBox="1">
            <a:spLocks noChangeArrowheads="1"/>
          </p:cNvSpPr>
          <p:nvPr/>
        </p:nvSpPr>
        <p:spPr bwMode="auto">
          <a:xfrm>
            <a:off x="1630363" y="13255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49529" name="Text Box 25"/>
          <p:cNvSpPr txBox="1">
            <a:spLocks noChangeArrowheads="1"/>
          </p:cNvSpPr>
          <p:nvPr/>
        </p:nvSpPr>
        <p:spPr bwMode="auto">
          <a:xfrm>
            <a:off x="2533650" y="13255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49530" name="Text Box 26"/>
          <p:cNvSpPr txBox="1">
            <a:spLocks noChangeArrowheads="1"/>
          </p:cNvSpPr>
          <p:nvPr/>
        </p:nvSpPr>
        <p:spPr bwMode="auto">
          <a:xfrm>
            <a:off x="1600200" y="3810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49531" name="Text Box 27"/>
          <p:cNvSpPr txBox="1">
            <a:spLocks noChangeArrowheads="1"/>
          </p:cNvSpPr>
          <p:nvPr/>
        </p:nvSpPr>
        <p:spPr bwMode="auto">
          <a:xfrm>
            <a:off x="2503488" y="3810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49532" name="Text Box 28"/>
          <p:cNvSpPr txBox="1">
            <a:spLocks noChangeArrowheads="1"/>
          </p:cNvSpPr>
          <p:nvPr/>
        </p:nvSpPr>
        <p:spPr bwMode="auto">
          <a:xfrm>
            <a:off x="3505200" y="1325563"/>
            <a:ext cx="3159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49533" name="Text Box 29"/>
          <p:cNvSpPr txBox="1">
            <a:spLocks noChangeArrowheads="1"/>
          </p:cNvSpPr>
          <p:nvPr/>
        </p:nvSpPr>
        <p:spPr bwMode="auto">
          <a:xfrm>
            <a:off x="4408488" y="1325563"/>
            <a:ext cx="3159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49534" name="Text Box 30"/>
          <p:cNvSpPr txBox="1">
            <a:spLocks noChangeArrowheads="1"/>
          </p:cNvSpPr>
          <p:nvPr/>
        </p:nvSpPr>
        <p:spPr bwMode="auto">
          <a:xfrm>
            <a:off x="3494088" y="381000"/>
            <a:ext cx="3159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49535" name="Text Box 31"/>
          <p:cNvSpPr txBox="1">
            <a:spLocks noChangeArrowheads="1"/>
          </p:cNvSpPr>
          <p:nvPr/>
        </p:nvSpPr>
        <p:spPr bwMode="auto">
          <a:xfrm>
            <a:off x="4408488" y="381000"/>
            <a:ext cx="3159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01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5303838"/>
            <a:ext cx="8534400" cy="109696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3100" dirty="0"/>
              <a:t>     </a:t>
            </a:r>
            <a:r>
              <a:rPr lang="en-US" sz="3100" dirty="0" smtClean="0">
                <a:effectLst/>
              </a:rPr>
              <a:t>1        </a:t>
            </a:r>
            <a:r>
              <a:rPr lang="en-US" sz="3100" dirty="0">
                <a:effectLst/>
              </a:rPr>
              <a:t>2       3       4        5       6        7       8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Hence, the </a:t>
            </a:r>
            <a:r>
              <a:rPr lang="en-US" sz="2800" dirty="0">
                <a:effectLst/>
              </a:rPr>
              <a:t>matrix can then be completed inductively.</a:t>
            </a:r>
          </a:p>
        </p:txBody>
      </p:sp>
      <p:sp>
        <p:nvSpPr>
          <p:cNvPr id="150531" name="Line 3"/>
          <p:cNvSpPr>
            <a:spLocks noChangeShapeType="1"/>
          </p:cNvSpPr>
          <p:nvPr/>
        </p:nvSpPr>
        <p:spPr bwMode="auto">
          <a:xfrm flipV="1">
            <a:off x="914400" y="381000"/>
            <a:ext cx="0" cy="487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0532" name="Line 4"/>
          <p:cNvSpPr>
            <a:spLocks noChangeShapeType="1"/>
          </p:cNvSpPr>
          <p:nvPr/>
        </p:nvSpPr>
        <p:spPr bwMode="auto">
          <a:xfrm>
            <a:off x="914400" y="5257800"/>
            <a:ext cx="754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0533" name="Line 5"/>
          <p:cNvSpPr>
            <a:spLocks noChangeShapeType="1"/>
          </p:cNvSpPr>
          <p:nvPr/>
        </p:nvSpPr>
        <p:spPr bwMode="auto">
          <a:xfrm>
            <a:off x="1828800" y="5181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0534" name="Line 6"/>
          <p:cNvSpPr>
            <a:spLocks noChangeShapeType="1"/>
          </p:cNvSpPr>
          <p:nvPr/>
        </p:nvSpPr>
        <p:spPr bwMode="auto">
          <a:xfrm>
            <a:off x="2743200" y="5181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0535" name="Line 7"/>
          <p:cNvSpPr>
            <a:spLocks noChangeShapeType="1"/>
          </p:cNvSpPr>
          <p:nvPr/>
        </p:nvSpPr>
        <p:spPr bwMode="auto">
          <a:xfrm>
            <a:off x="838200" y="4343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0536" name="Line 8"/>
          <p:cNvSpPr>
            <a:spLocks noChangeShapeType="1"/>
          </p:cNvSpPr>
          <p:nvPr/>
        </p:nvSpPr>
        <p:spPr bwMode="auto">
          <a:xfrm>
            <a:off x="838200" y="3429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0537" name="Line 9"/>
          <p:cNvSpPr>
            <a:spLocks noChangeShapeType="1"/>
          </p:cNvSpPr>
          <p:nvPr/>
        </p:nvSpPr>
        <p:spPr bwMode="auto">
          <a:xfrm>
            <a:off x="3657600" y="5181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0538" name="Line 10"/>
          <p:cNvSpPr>
            <a:spLocks noChangeShapeType="1"/>
          </p:cNvSpPr>
          <p:nvPr/>
        </p:nvSpPr>
        <p:spPr bwMode="auto">
          <a:xfrm>
            <a:off x="4572000" y="5181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0539" name="Line 11"/>
          <p:cNvSpPr>
            <a:spLocks noChangeShapeType="1"/>
          </p:cNvSpPr>
          <p:nvPr/>
        </p:nvSpPr>
        <p:spPr bwMode="auto">
          <a:xfrm>
            <a:off x="8382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0540" name="Line 12"/>
          <p:cNvSpPr>
            <a:spLocks noChangeShapeType="1"/>
          </p:cNvSpPr>
          <p:nvPr/>
        </p:nvSpPr>
        <p:spPr bwMode="auto">
          <a:xfrm>
            <a:off x="838200" y="1600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0541" name="Text Box 13"/>
          <p:cNvSpPr txBox="1">
            <a:spLocks noChangeArrowheads="1"/>
          </p:cNvSpPr>
          <p:nvPr/>
        </p:nvSpPr>
        <p:spPr bwMode="auto">
          <a:xfrm>
            <a:off x="390525" y="381000"/>
            <a:ext cx="368300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000"/>
              <a:t>5</a:t>
            </a:r>
          </a:p>
          <a:p>
            <a:endParaRPr lang="en-US" sz="3000"/>
          </a:p>
          <a:p>
            <a:r>
              <a:rPr lang="en-US" sz="3000"/>
              <a:t>4</a:t>
            </a:r>
          </a:p>
          <a:p>
            <a:endParaRPr lang="en-US" sz="3000"/>
          </a:p>
          <a:p>
            <a:r>
              <a:rPr lang="en-US" sz="3000"/>
              <a:t>3</a:t>
            </a:r>
          </a:p>
          <a:p>
            <a:endParaRPr lang="en-US" sz="3000"/>
          </a:p>
          <a:p>
            <a:r>
              <a:rPr lang="en-US" sz="3000"/>
              <a:t>2</a:t>
            </a:r>
          </a:p>
          <a:p>
            <a:endParaRPr lang="en-US" sz="3000"/>
          </a:p>
          <a:p>
            <a:r>
              <a:rPr lang="en-US" sz="3000"/>
              <a:t>1</a:t>
            </a:r>
          </a:p>
        </p:txBody>
      </p:sp>
      <p:sp>
        <p:nvSpPr>
          <p:cNvPr id="150542" name="Text Box 14"/>
          <p:cNvSpPr txBox="1">
            <a:spLocks noChangeArrowheads="1"/>
          </p:cNvSpPr>
          <p:nvPr/>
        </p:nvSpPr>
        <p:spPr bwMode="auto">
          <a:xfrm>
            <a:off x="1676400" y="4068763"/>
            <a:ext cx="3159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50543" name="Text Box 15"/>
          <p:cNvSpPr txBox="1">
            <a:spLocks noChangeArrowheads="1"/>
          </p:cNvSpPr>
          <p:nvPr/>
        </p:nvSpPr>
        <p:spPr bwMode="auto">
          <a:xfrm>
            <a:off x="2579688" y="4068763"/>
            <a:ext cx="3159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50544" name="Text Box 16"/>
          <p:cNvSpPr txBox="1">
            <a:spLocks noChangeArrowheads="1"/>
          </p:cNvSpPr>
          <p:nvPr/>
        </p:nvSpPr>
        <p:spPr bwMode="auto">
          <a:xfrm>
            <a:off x="1665288" y="3124200"/>
            <a:ext cx="3159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f</a:t>
            </a:r>
          </a:p>
        </p:txBody>
      </p:sp>
      <p:sp>
        <p:nvSpPr>
          <p:cNvPr id="150545" name="Text Box 17"/>
          <p:cNvSpPr txBox="1">
            <a:spLocks noChangeArrowheads="1"/>
          </p:cNvSpPr>
          <p:nvPr/>
        </p:nvSpPr>
        <p:spPr bwMode="auto">
          <a:xfrm>
            <a:off x="2579688" y="3124200"/>
            <a:ext cx="3159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50546" name="Text Box 18"/>
          <p:cNvSpPr txBox="1">
            <a:spLocks noChangeArrowheads="1"/>
          </p:cNvSpPr>
          <p:nvPr/>
        </p:nvSpPr>
        <p:spPr bwMode="auto">
          <a:xfrm>
            <a:off x="3476625" y="40687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50547" name="Text Box 19"/>
          <p:cNvSpPr txBox="1">
            <a:spLocks noChangeArrowheads="1"/>
          </p:cNvSpPr>
          <p:nvPr/>
        </p:nvSpPr>
        <p:spPr bwMode="auto">
          <a:xfrm>
            <a:off x="4379913" y="40687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50548" name="Text Box 20"/>
          <p:cNvSpPr txBox="1">
            <a:spLocks noChangeArrowheads="1"/>
          </p:cNvSpPr>
          <p:nvPr/>
        </p:nvSpPr>
        <p:spPr bwMode="auto">
          <a:xfrm>
            <a:off x="8339138" y="4648200"/>
            <a:ext cx="5000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k</a:t>
            </a:r>
            <a:r>
              <a:rPr lang="en-US" baseline="-25000"/>
              <a:t>1</a:t>
            </a:r>
            <a:endParaRPr lang="en-US"/>
          </a:p>
        </p:txBody>
      </p:sp>
      <p:sp>
        <p:nvSpPr>
          <p:cNvPr id="150549" name="Text Box 21"/>
          <p:cNvSpPr txBox="1">
            <a:spLocks noChangeArrowheads="1"/>
          </p:cNvSpPr>
          <p:nvPr/>
        </p:nvSpPr>
        <p:spPr bwMode="auto">
          <a:xfrm>
            <a:off x="1066800" y="152400"/>
            <a:ext cx="5000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k</a:t>
            </a:r>
            <a:r>
              <a:rPr lang="en-US" baseline="-25000"/>
              <a:t>2</a:t>
            </a:r>
            <a:endParaRPr lang="en-US"/>
          </a:p>
        </p:txBody>
      </p:sp>
      <p:sp>
        <p:nvSpPr>
          <p:cNvPr id="150550" name="Text Box 22"/>
          <p:cNvSpPr txBox="1">
            <a:spLocks noChangeArrowheads="1"/>
          </p:cNvSpPr>
          <p:nvPr/>
        </p:nvSpPr>
        <p:spPr bwMode="auto">
          <a:xfrm>
            <a:off x="3446463" y="31242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50551" name="Text Box 23"/>
          <p:cNvSpPr txBox="1">
            <a:spLocks noChangeArrowheads="1"/>
          </p:cNvSpPr>
          <p:nvPr/>
        </p:nvSpPr>
        <p:spPr bwMode="auto">
          <a:xfrm>
            <a:off x="4349750" y="31242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50552" name="Text Box 24"/>
          <p:cNvSpPr txBox="1">
            <a:spLocks noChangeArrowheads="1"/>
          </p:cNvSpPr>
          <p:nvPr/>
        </p:nvSpPr>
        <p:spPr bwMode="auto">
          <a:xfrm>
            <a:off x="1630363" y="22399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50553" name="Text Box 25"/>
          <p:cNvSpPr txBox="1">
            <a:spLocks noChangeArrowheads="1"/>
          </p:cNvSpPr>
          <p:nvPr/>
        </p:nvSpPr>
        <p:spPr bwMode="auto">
          <a:xfrm>
            <a:off x="2533650" y="22399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50554" name="Text Box 26"/>
          <p:cNvSpPr txBox="1">
            <a:spLocks noChangeArrowheads="1"/>
          </p:cNvSpPr>
          <p:nvPr/>
        </p:nvSpPr>
        <p:spPr bwMode="auto">
          <a:xfrm>
            <a:off x="1600200" y="12954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50555" name="Text Box 27"/>
          <p:cNvSpPr txBox="1">
            <a:spLocks noChangeArrowheads="1"/>
          </p:cNvSpPr>
          <p:nvPr/>
        </p:nvSpPr>
        <p:spPr bwMode="auto">
          <a:xfrm>
            <a:off x="2503488" y="12954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50556" name="Text Box 28"/>
          <p:cNvSpPr txBox="1">
            <a:spLocks noChangeArrowheads="1"/>
          </p:cNvSpPr>
          <p:nvPr/>
        </p:nvSpPr>
        <p:spPr bwMode="auto">
          <a:xfrm>
            <a:off x="3505200" y="2239963"/>
            <a:ext cx="3159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50557" name="Text Box 29"/>
          <p:cNvSpPr txBox="1">
            <a:spLocks noChangeArrowheads="1"/>
          </p:cNvSpPr>
          <p:nvPr/>
        </p:nvSpPr>
        <p:spPr bwMode="auto">
          <a:xfrm>
            <a:off x="4408488" y="2239963"/>
            <a:ext cx="3159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50558" name="Text Box 30"/>
          <p:cNvSpPr txBox="1">
            <a:spLocks noChangeArrowheads="1"/>
          </p:cNvSpPr>
          <p:nvPr/>
        </p:nvSpPr>
        <p:spPr bwMode="auto">
          <a:xfrm>
            <a:off x="3494088" y="1295400"/>
            <a:ext cx="3159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50559" name="Text Box 31"/>
          <p:cNvSpPr txBox="1">
            <a:spLocks noChangeArrowheads="1"/>
          </p:cNvSpPr>
          <p:nvPr/>
        </p:nvSpPr>
        <p:spPr bwMode="auto">
          <a:xfrm>
            <a:off x="4408488" y="1295400"/>
            <a:ext cx="3159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50560" name="Text Box 32"/>
          <p:cNvSpPr txBox="1">
            <a:spLocks noChangeArrowheads="1"/>
          </p:cNvSpPr>
          <p:nvPr/>
        </p:nvSpPr>
        <p:spPr bwMode="auto">
          <a:xfrm>
            <a:off x="5287963" y="40687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50561" name="Text Box 33"/>
          <p:cNvSpPr txBox="1">
            <a:spLocks noChangeArrowheads="1"/>
          </p:cNvSpPr>
          <p:nvPr/>
        </p:nvSpPr>
        <p:spPr bwMode="auto">
          <a:xfrm>
            <a:off x="6191250" y="40687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50562" name="Text Box 34"/>
          <p:cNvSpPr txBox="1">
            <a:spLocks noChangeArrowheads="1"/>
          </p:cNvSpPr>
          <p:nvPr/>
        </p:nvSpPr>
        <p:spPr bwMode="auto">
          <a:xfrm>
            <a:off x="5257800" y="31242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50563" name="Text Box 35"/>
          <p:cNvSpPr txBox="1">
            <a:spLocks noChangeArrowheads="1"/>
          </p:cNvSpPr>
          <p:nvPr/>
        </p:nvSpPr>
        <p:spPr bwMode="auto">
          <a:xfrm>
            <a:off x="6161088" y="31242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50564" name="Text Box 36"/>
          <p:cNvSpPr txBox="1">
            <a:spLocks noChangeArrowheads="1"/>
          </p:cNvSpPr>
          <p:nvPr/>
        </p:nvSpPr>
        <p:spPr bwMode="auto">
          <a:xfrm>
            <a:off x="5287963" y="22399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50565" name="Text Box 37"/>
          <p:cNvSpPr txBox="1">
            <a:spLocks noChangeArrowheads="1"/>
          </p:cNvSpPr>
          <p:nvPr/>
        </p:nvSpPr>
        <p:spPr bwMode="auto">
          <a:xfrm>
            <a:off x="6191250" y="22399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50566" name="Text Box 38"/>
          <p:cNvSpPr txBox="1">
            <a:spLocks noChangeArrowheads="1"/>
          </p:cNvSpPr>
          <p:nvPr/>
        </p:nvSpPr>
        <p:spPr bwMode="auto">
          <a:xfrm>
            <a:off x="5257800" y="12954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50567" name="Text Box 39"/>
          <p:cNvSpPr txBox="1">
            <a:spLocks noChangeArrowheads="1"/>
          </p:cNvSpPr>
          <p:nvPr/>
        </p:nvSpPr>
        <p:spPr bwMode="auto">
          <a:xfrm>
            <a:off x="6161088" y="12954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50568" name="Line 40"/>
          <p:cNvSpPr>
            <a:spLocks noChangeShapeType="1"/>
          </p:cNvSpPr>
          <p:nvPr/>
        </p:nvSpPr>
        <p:spPr bwMode="auto">
          <a:xfrm>
            <a:off x="838200" y="685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0569" name="Line 41"/>
          <p:cNvSpPr>
            <a:spLocks noChangeShapeType="1"/>
          </p:cNvSpPr>
          <p:nvPr/>
        </p:nvSpPr>
        <p:spPr bwMode="auto">
          <a:xfrm>
            <a:off x="5486400" y="5181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0570" name="Line 42"/>
          <p:cNvSpPr>
            <a:spLocks noChangeShapeType="1"/>
          </p:cNvSpPr>
          <p:nvPr/>
        </p:nvSpPr>
        <p:spPr bwMode="auto">
          <a:xfrm>
            <a:off x="6400800" y="5181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0571" name="Line 43"/>
          <p:cNvSpPr>
            <a:spLocks noChangeShapeType="1"/>
          </p:cNvSpPr>
          <p:nvPr/>
        </p:nvSpPr>
        <p:spPr bwMode="auto">
          <a:xfrm>
            <a:off x="7315200" y="5181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0572" name="Line 44"/>
          <p:cNvSpPr>
            <a:spLocks noChangeShapeType="1"/>
          </p:cNvSpPr>
          <p:nvPr/>
        </p:nvSpPr>
        <p:spPr bwMode="auto">
          <a:xfrm>
            <a:off x="8229600" y="5181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0573" name="Text Box 45"/>
          <p:cNvSpPr txBox="1">
            <a:spLocks noChangeArrowheads="1"/>
          </p:cNvSpPr>
          <p:nvPr/>
        </p:nvSpPr>
        <p:spPr bwMode="auto">
          <a:xfrm>
            <a:off x="7116763" y="40687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50574" name="Text Box 46"/>
          <p:cNvSpPr txBox="1">
            <a:spLocks noChangeArrowheads="1"/>
          </p:cNvSpPr>
          <p:nvPr/>
        </p:nvSpPr>
        <p:spPr bwMode="auto">
          <a:xfrm>
            <a:off x="8020050" y="40687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50575" name="Text Box 47"/>
          <p:cNvSpPr txBox="1">
            <a:spLocks noChangeArrowheads="1"/>
          </p:cNvSpPr>
          <p:nvPr/>
        </p:nvSpPr>
        <p:spPr bwMode="auto">
          <a:xfrm>
            <a:off x="7086600" y="31242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50576" name="Text Box 48"/>
          <p:cNvSpPr txBox="1">
            <a:spLocks noChangeArrowheads="1"/>
          </p:cNvSpPr>
          <p:nvPr/>
        </p:nvSpPr>
        <p:spPr bwMode="auto">
          <a:xfrm>
            <a:off x="7989888" y="31242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50577" name="Text Box 49"/>
          <p:cNvSpPr txBox="1">
            <a:spLocks noChangeArrowheads="1"/>
          </p:cNvSpPr>
          <p:nvPr/>
        </p:nvSpPr>
        <p:spPr bwMode="auto">
          <a:xfrm>
            <a:off x="7116763" y="22399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50578" name="Text Box 50"/>
          <p:cNvSpPr txBox="1">
            <a:spLocks noChangeArrowheads="1"/>
          </p:cNvSpPr>
          <p:nvPr/>
        </p:nvSpPr>
        <p:spPr bwMode="auto">
          <a:xfrm>
            <a:off x="8020050" y="22399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50579" name="Text Box 51"/>
          <p:cNvSpPr txBox="1">
            <a:spLocks noChangeArrowheads="1"/>
          </p:cNvSpPr>
          <p:nvPr/>
        </p:nvSpPr>
        <p:spPr bwMode="auto">
          <a:xfrm>
            <a:off x="7086600" y="12954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50580" name="Text Box 52"/>
          <p:cNvSpPr txBox="1">
            <a:spLocks noChangeArrowheads="1"/>
          </p:cNvSpPr>
          <p:nvPr/>
        </p:nvSpPr>
        <p:spPr bwMode="auto">
          <a:xfrm>
            <a:off x="7989888" y="12954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50581" name="Text Box 53"/>
          <p:cNvSpPr txBox="1">
            <a:spLocks noChangeArrowheads="1"/>
          </p:cNvSpPr>
          <p:nvPr/>
        </p:nvSpPr>
        <p:spPr bwMode="auto">
          <a:xfrm>
            <a:off x="1600200" y="3810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50582" name="Text Box 54"/>
          <p:cNvSpPr txBox="1">
            <a:spLocks noChangeArrowheads="1"/>
          </p:cNvSpPr>
          <p:nvPr/>
        </p:nvSpPr>
        <p:spPr bwMode="auto">
          <a:xfrm>
            <a:off x="2503488" y="3810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50583" name="Text Box 55"/>
          <p:cNvSpPr txBox="1">
            <a:spLocks noChangeArrowheads="1"/>
          </p:cNvSpPr>
          <p:nvPr/>
        </p:nvSpPr>
        <p:spPr bwMode="auto">
          <a:xfrm>
            <a:off x="3446463" y="3810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50584" name="Text Box 56"/>
          <p:cNvSpPr txBox="1">
            <a:spLocks noChangeArrowheads="1"/>
          </p:cNvSpPr>
          <p:nvPr/>
        </p:nvSpPr>
        <p:spPr bwMode="auto">
          <a:xfrm>
            <a:off x="4349750" y="3810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50587" name="Text Box 59"/>
          <p:cNvSpPr txBox="1">
            <a:spLocks noChangeArrowheads="1"/>
          </p:cNvSpPr>
          <p:nvPr/>
        </p:nvSpPr>
        <p:spPr bwMode="auto">
          <a:xfrm>
            <a:off x="5322888" y="411163"/>
            <a:ext cx="3159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50588" name="Text Box 60"/>
          <p:cNvSpPr txBox="1">
            <a:spLocks noChangeArrowheads="1"/>
          </p:cNvSpPr>
          <p:nvPr/>
        </p:nvSpPr>
        <p:spPr bwMode="auto">
          <a:xfrm>
            <a:off x="6237288" y="411163"/>
            <a:ext cx="3159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50589" name="Text Box 61"/>
          <p:cNvSpPr txBox="1">
            <a:spLocks noChangeArrowheads="1"/>
          </p:cNvSpPr>
          <p:nvPr/>
        </p:nvSpPr>
        <p:spPr bwMode="auto">
          <a:xfrm>
            <a:off x="7104063" y="3810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50590" name="Text Box 62"/>
          <p:cNvSpPr txBox="1">
            <a:spLocks noChangeArrowheads="1"/>
          </p:cNvSpPr>
          <p:nvPr/>
        </p:nvSpPr>
        <p:spPr bwMode="auto">
          <a:xfrm>
            <a:off x="8007350" y="3810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97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Summary of the Lecture</a:t>
            </a:r>
            <a:endParaRPr lang="en-US" sz="44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04800" y="1722438"/>
            <a:ext cx="8686800" cy="4525962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GB" sz="2800" kern="0" dirty="0"/>
              <a:t>Definition of Extensive-Form Games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GB" sz="28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GB" sz="2800" kern="0" dirty="0" err="1"/>
              <a:t>Subgame</a:t>
            </a:r>
            <a:r>
              <a:rPr lang="en-GB" sz="2800" kern="0" dirty="0"/>
              <a:t> Perfection and Backward Induction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GB" sz="28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GB" sz="2800" kern="0" dirty="0"/>
              <a:t>Applications: </a:t>
            </a:r>
            <a:r>
              <a:rPr lang="en-GB" sz="2800" kern="0" dirty="0" err="1"/>
              <a:t>Stackelberg</a:t>
            </a:r>
            <a:r>
              <a:rPr lang="en-GB" sz="2800" kern="0" dirty="0"/>
              <a:t> Duopoly, Harris-Vickers Race.</a:t>
            </a:r>
            <a:endParaRPr lang="en-US" sz="28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44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Preview of the Next Lecture</a:t>
            </a:r>
            <a:endParaRPr lang="en-US" sz="44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722438"/>
            <a:ext cx="8686800" cy="4525962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GB" sz="2800" kern="0" dirty="0"/>
              <a:t>Extensive-Form Games with Imperfect Information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GB" sz="28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GB" sz="2800" kern="0" dirty="0"/>
              <a:t>Spence Signalling Game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GB" sz="28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GB" sz="2800" kern="0" dirty="0"/>
              <a:t>Crawford and </a:t>
            </a:r>
            <a:r>
              <a:rPr lang="en-GB" sz="2800" kern="0" dirty="0" err="1"/>
              <a:t>Sobel</a:t>
            </a:r>
            <a:r>
              <a:rPr lang="en-GB" sz="2800" kern="0" dirty="0"/>
              <a:t> Cheap Talk</a:t>
            </a:r>
            <a:endParaRPr lang="en-US" sz="2800" kern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26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5943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dirty="0">
                <a:effectLst/>
              </a:rPr>
              <a:t>Let us model the entry game in strategic form.</a:t>
            </a: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The </a:t>
            </a:r>
            <a:r>
              <a:rPr lang="en-US" sz="2800" dirty="0">
                <a:effectLst/>
              </a:rPr>
              <a:t>game has two Nash Equilibria: (In, Share) and </a:t>
            </a:r>
            <a:endParaRPr lang="en-US" sz="2800" dirty="0" smtClean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(</a:t>
            </a:r>
            <a:r>
              <a:rPr lang="en-US" sz="2800" dirty="0">
                <a:effectLst/>
              </a:rPr>
              <a:t>Out, </a:t>
            </a:r>
            <a:r>
              <a:rPr lang="en-US" sz="2800" dirty="0" smtClean="0">
                <a:effectLst/>
              </a:rPr>
              <a:t>Fight</a:t>
            </a:r>
            <a:r>
              <a:rPr lang="en-US" sz="2800" dirty="0">
                <a:effectLst/>
              </a:rPr>
              <a:t>). </a:t>
            </a:r>
            <a:r>
              <a:rPr lang="en-US" sz="2800" dirty="0" smtClean="0">
                <a:effectLst/>
              </a:rPr>
              <a:t>Only </a:t>
            </a:r>
            <a:r>
              <a:rPr lang="en-US" sz="2800" dirty="0">
                <a:effectLst/>
              </a:rPr>
              <a:t>the first one is “reasonable</a:t>
            </a:r>
            <a:r>
              <a:rPr lang="en-US" sz="2800" dirty="0" smtClean="0">
                <a:effectLst/>
              </a:rPr>
              <a:t>”. </a:t>
            </a:r>
            <a:endParaRPr lang="en-US" sz="2800" dirty="0" smtClean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The </a:t>
            </a:r>
            <a:r>
              <a:rPr lang="en-US" sz="2800" dirty="0" smtClean="0">
                <a:effectLst/>
              </a:rPr>
              <a:t>second one </a:t>
            </a:r>
            <a:r>
              <a:rPr lang="en-US" sz="2800" dirty="0" smtClean="0">
                <a:effectLst/>
              </a:rPr>
              <a:t>contains </a:t>
            </a:r>
            <a:r>
              <a:rPr lang="en-US" sz="2800" dirty="0" smtClean="0">
                <a:effectLst/>
              </a:rPr>
              <a:t>a non-credible threat.</a:t>
            </a:r>
            <a:endParaRPr lang="en-US" sz="2800" dirty="0">
              <a:effectLst/>
            </a:endParaRPr>
          </a:p>
        </p:txBody>
      </p:sp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1447800" y="1905000"/>
            <a:ext cx="3048000" cy="21336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9573" name="Line 5"/>
          <p:cNvSpPr>
            <a:spLocks noChangeShapeType="1"/>
          </p:cNvSpPr>
          <p:nvPr/>
        </p:nvSpPr>
        <p:spPr bwMode="auto">
          <a:xfrm>
            <a:off x="2971800" y="19050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9574" name="Line 6"/>
          <p:cNvSpPr>
            <a:spLocks noChangeShapeType="1"/>
          </p:cNvSpPr>
          <p:nvPr/>
        </p:nvSpPr>
        <p:spPr bwMode="auto">
          <a:xfrm>
            <a:off x="1447800" y="29718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9575" name="Text Box 7"/>
          <p:cNvSpPr txBox="1">
            <a:spLocks noChangeArrowheads="1"/>
          </p:cNvSpPr>
          <p:nvPr/>
        </p:nvSpPr>
        <p:spPr bwMode="auto">
          <a:xfrm>
            <a:off x="1371600" y="1295400"/>
            <a:ext cx="3200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>
                <a:latin typeface="Tahoma" pitchFamily="34" charset="0"/>
              </a:rPr>
              <a:t>Fight	      Share</a:t>
            </a:r>
            <a:endParaRPr lang="en-US" sz="2800">
              <a:latin typeface="Tahoma" pitchFamily="34" charset="0"/>
            </a:endParaRPr>
          </a:p>
        </p:txBody>
      </p:sp>
      <p:sp>
        <p:nvSpPr>
          <p:cNvPr id="109576" name="Text Box 8"/>
          <p:cNvSpPr txBox="1">
            <a:spLocks noChangeArrowheads="1"/>
          </p:cNvSpPr>
          <p:nvPr/>
        </p:nvSpPr>
        <p:spPr bwMode="auto">
          <a:xfrm>
            <a:off x="609600" y="1860550"/>
            <a:ext cx="914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>
                <a:latin typeface="Tahoma" pitchFamily="34" charset="0"/>
              </a:rPr>
              <a:t>  In</a:t>
            </a:r>
          </a:p>
          <a:p>
            <a:pPr algn="l"/>
            <a:endParaRPr lang="en-US" sz="4000" i="1">
              <a:latin typeface="Tahoma" pitchFamily="34" charset="0"/>
            </a:endParaRPr>
          </a:p>
          <a:p>
            <a:pPr algn="l"/>
            <a:r>
              <a:rPr lang="en-US" sz="2800" i="1">
                <a:latin typeface="Tahoma" pitchFamily="34" charset="0"/>
              </a:rPr>
              <a:t>Out</a:t>
            </a:r>
            <a:endParaRPr lang="en-US" sz="2800">
              <a:latin typeface="Tahoma" pitchFamily="34" charset="0"/>
            </a:endParaRPr>
          </a:p>
        </p:txBody>
      </p:sp>
      <p:sp>
        <p:nvSpPr>
          <p:cNvPr id="109577" name="Text Box 9"/>
          <p:cNvSpPr txBox="1">
            <a:spLocks noChangeArrowheads="1"/>
          </p:cNvSpPr>
          <p:nvPr/>
        </p:nvSpPr>
        <p:spPr bwMode="auto">
          <a:xfrm>
            <a:off x="1776413" y="27479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US" sz="1800"/>
          </a:p>
        </p:txBody>
      </p:sp>
      <p:sp>
        <p:nvSpPr>
          <p:cNvPr id="109578" name="Text Box 10"/>
          <p:cNvSpPr txBox="1">
            <a:spLocks noChangeArrowheads="1"/>
          </p:cNvSpPr>
          <p:nvPr/>
        </p:nvSpPr>
        <p:spPr bwMode="auto">
          <a:xfrm>
            <a:off x="1654175" y="2057400"/>
            <a:ext cx="1089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/>
              <a:t>-1,-1</a:t>
            </a:r>
          </a:p>
        </p:txBody>
      </p:sp>
      <p:sp>
        <p:nvSpPr>
          <p:cNvPr id="109579" name="Text Box 11"/>
          <p:cNvSpPr txBox="1">
            <a:spLocks noChangeArrowheads="1"/>
          </p:cNvSpPr>
          <p:nvPr/>
        </p:nvSpPr>
        <p:spPr bwMode="auto">
          <a:xfrm>
            <a:off x="1768475" y="3124200"/>
            <a:ext cx="8985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 u="sng"/>
              <a:t>0</a:t>
            </a:r>
            <a:r>
              <a:rPr lang="en-US" sz="4000"/>
              <a:t>, </a:t>
            </a:r>
            <a:r>
              <a:rPr lang="en-US" sz="4000" u="sng"/>
              <a:t>2</a:t>
            </a:r>
          </a:p>
        </p:txBody>
      </p:sp>
      <p:sp>
        <p:nvSpPr>
          <p:cNvPr id="109580" name="Text Box 12"/>
          <p:cNvSpPr txBox="1">
            <a:spLocks noChangeArrowheads="1"/>
          </p:cNvSpPr>
          <p:nvPr/>
        </p:nvSpPr>
        <p:spPr bwMode="auto">
          <a:xfrm>
            <a:off x="3276600" y="3124200"/>
            <a:ext cx="8985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/>
              <a:t>0, </a:t>
            </a:r>
            <a:r>
              <a:rPr lang="en-US" sz="4000" u="sng"/>
              <a:t>2</a:t>
            </a:r>
          </a:p>
        </p:txBody>
      </p:sp>
      <p:sp>
        <p:nvSpPr>
          <p:cNvPr id="109581" name="Text Box 13"/>
          <p:cNvSpPr txBox="1">
            <a:spLocks noChangeArrowheads="1"/>
          </p:cNvSpPr>
          <p:nvPr/>
        </p:nvSpPr>
        <p:spPr bwMode="auto">
          <a:xfrm>
            <a:off x="3276600" y="2041525"/>
            <a:ext cx="8985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 u="sng"/>
              <a:t>1</a:t>
            </a:r>
            <a:r>
              <a:rPr lang="en-US" sz="4000"/>
              <a:t>, </a:t>
            </a:r>
            <a:r>
              <a:rPr lang="en-US" sz="4000" u="sng"/>
              <a:t>1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>
                <a:effectLst/>
              </a:rPr>
              <a:t>				</a:t>
            </a:r>
            <a:endParaRPr lang="en-US" dirty="0" smtClean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			The </a:t>
            </a:r>
            <a:r>
              <a:rPr lang="en-US" sz="2800" dirty="0">
                <a:effectLst/>
              </a:rPr>
              <a:t>extensive form underlines that 			</a:t>
            </a:r>
            <a:r>
              <a:rPr lang="en-US" sz="2800" dirty="0" smtClean="0">
                <a:effectLst/>
              </a:rPr>
              <a:t>the </a:t>
            </a:r>
            <a:r>
              <a:rPr lang="en-US" sz="2800" dirty="0">
                <a:effectLst/>
              </a:rPr>
              <a:t>incumbent choice takes place 			</a:t>
            </a:r>
            <a:r>
              <a:rPr lang="en-US" sz="2800" dirty="0" smtClean="0">
                <a:effectLst/>
              </a:rPr>
              <a:t>          	only </a:t>
            </a:r>
            <a:r>
              <a:rPr lang="en-US" sz="2800" dirty="0">
                <a:effectLst/>
              </a:rPr>
              <a:t>if the entrant enters, </a:t>
            </a:r>
          </a:p>
          <a:p>
            <a:pPr>
              <a:buFont typeface="Wingdings" pitchFamily="2" charset="2"/>
              <a:buNone/>
            </a:pPr>
            <a:r>
              <a:rPr lang="en-US" sz="2800" dirty="0">
                <a:effectLst/>
              </a:rPr>
              <a:t>					</a:t>
            </a:r>
            <a:r>
              <a:rPr lang="en-US" sz="2800" dirty="0" smtClean="0">
                <a:effectLst/>
              </a:rPr>
              <a:t>	and </a:t>
            </a:r>
            <a:r>
              <a:rPr lang="en-US" sz="2800" dirty="0">
                <a:effectLst/>
              </a:rPr>
              <a:t>after entry.</a:t>
            </a:r>
          </a:p>
        </p:txBody>
      </p:sp>
      <p:sp>
        <p:nvSpPr>
          <p:cNvPr id="110624" name="Line 32"/>
          <p:cNvSpPr>
            <a:spLocks noChangeShapeType="1"/>
          </p:cNvSpPr>
          <p:nvPr/>
        </p:nvSpPr>
        <p:spPr bwMode="auto">
          <a:xfrm flipH="1">
            <a:off x="920750" y="2046288"/>
            <a:ext cx="930275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0625" name="Line 33"/>
          <p:cNvSpPr>
            <a:spLocks noChangeShapeType="1"/>
          </p:cNvSpPr>
          <p:nvPr/>
        </p:nvSpPr>
        <p:spPr bwMode="auto">
          <a:xfrm>
            <a:off x="1835150" y="2046288"/>
            <a:ext cx="914400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0626" name="Line 34"/>
          <p:cNvSpPr>
            <a:spLocks noChangeShapeType="1"/>
          </p:cNvSpPr>
          <p:nvPr/>
        </p:nvSpPr>
        <p:spPr bwMode="auto">
          <a:xfrm flipH="1">
            <a:off x="1835150" y="3875088"/>
            <a:ext cx="914400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0627" name="Line 35"/>
          <p:cNvSpPr>
            <a:spLocks noChangeShapeType="1"/>
          </p:cNvSpPr>
          <p:nvPr/>
        </p:nvSpPr>
        <p:spPr bwMode="auto">
          <a:xfrm>
            <a:off x="2749550" y="3875088"/>
            <a:ext cx="914400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0628" name="Text Box 36"/>
          <p:cNvSpPr txBox="1">
            <a:spLocks noChangeArrowheads="1"/>
          </p:cNvSpPr>
          <p:nvPr/>
        </p:nvSpPr>
        <p:spPr bwMode="auto">
          <a:xfrm>
            <a:off x="1676400" y="14478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1</a:t>
            </a:r>
          </a:p>
        </p:txBody>
      </p:sp>
      <p:sp>
        <p:nvSpPr>
          <p:cNvPr id="110629" name="Text Box 37"/>
          <p:cNvSpPr txBox="1">
            <a:spLocks noChangeArrowheads="1"/>
          </p:cNvSpPr>
          <p:nvPr/>
        </p:nvSpPr>
        <p:spPr bwMode="auto">
          <a:xfrm>
            <a:off x="914400" y="2528888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Times New Roman" pitchFamily="18" charset="0"/>
              </a:rPr>
              <a:t>O</a:t>
            </a:r>
          </a:p>
        </p:txBody>
      </p:sp>
      <p:sp>
        <p:nvSpPr>
          <p:cNvPr id="110630" name="Text Box 38"/>
          <p:cNvSpPr txBox="1">
            <a:spLocks noChangeArrowheads="1"/>
          </p:cNvSpPr>
          <p:nvPr/>
        </p:nvSpPr>
        <p:spPr bwMode="auto">
          <a:xfrm>
            <a:off x="2439988" y="2528888"/>
            <a:ext cx="3032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I</a:t>
            </a:r>
          </a:p>
        </p:txBody>
      </p:sp>
      <p:sp>
        <p:nvSpPr>
          <p:cNvPr id="110631" name="Text Box 39"/>
          <p:cNvSpPr txBox="1">
            <a:spLocks noChangeArrowheads="1"/>
          </p:cNvSpPr>
          <p:nvPr/>
        </p:nvSpPr>
        <p:spPr bwMode="auto">
          <a:xfrm>
            <a:off x="1847850" y="443388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F</a:t>
            </a:r>
          </a:p>
        </p:txBody>
      </p:sp>
      <p:sp>
        <p:nvSpPr>
          <p:cNvPr id="110632" name="Text Box 40"/>
          <p:cNvSpPr txBox="1">
            <a:spLocks noChangeArrowheads="1"/>
          </p:cNvSpPr>
          <p:nvPr/>
        </p:nvSpPr>
        <p:spPr bwMode="auto">
          <a:xfrm>
            <a:off x="3295650" y="443388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S</a:t>
            </a:r>
          </a:p>
        </p:txBody>
      </p:sp>
      <p:sp>
        <p:nvSpPr>
          <p:cNvPr id="110633" name="Text Box 41"/>
          <p:cNvSpPr txBox="1">
            <a:spLocks noChangeArrowheads="1"/>
          </p:cNvSpPr>
          <p:nvPr/>
        </p:nvSpPr>
        <p:spPr bwMode="auto">
          <a:xfrm>
            <a:off x="457200" y="3976688"/>
            <a:ext cx="717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0, 2</a:t>
            </a:r>
          </a:p>
        </p:txBody>
      </p:sp>
      <p:sp>
        <p:nvSpPr>
          <p:cNvPr id="110634" name="Text Box 42"/>
          <p:cNvSpPr txBox="1">
            <a:spLocks noChangeArrowheads="1"/>
          </p:cNvSpPr>
          <p:nvPr/>
        </p:nvSpPr>
        <p:spPr bwMode="auto">
          <a:xfrm>
            <a:off x="1346200" y="5729288"/>
            <a:ext cx="866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-1,-1</a:t>
            </a:r>
          </a:p>
        </p:txBody>
      </p:sp>
      <p:sp>
        <p:nvSpPr>
          <p:cNvPr id="110635" name="Text Box 43"/>
          <p:cNvSpPr txBox="1">
            <a:spLocks noChangeArrowheads="1"/>
          </p:cNvSpPr>
          <p:nvPr/>
        </p:nvSpPr>
        <p:spPr bwMode="auto">
          <a:xfrm>
            <a:off x="3124200" y="5729288"/>
            <a:ext cx="9842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Symbol" pitchFamily="18" charset="2"/>
              </a:rPr>
              <a:t>   1, </a:t>
            </a:r>
            <a:r>
              <a:rPr lang="en-US" sz="2800">
                <a:latin typeface="Times New Roman" pitchFamily="18" charset="0"/>
              </a:rPr>
              <a:t>1</a:t>
            </a:r>
          </a:p>
        </p:txBody>
      </p:sp>
      <p:sp>
        <p:nvSpPr>
          <p:cNvPr id="110636" name="Text Box 44"/>
          <p:cNvSpPr txBox="1">
            <a:spLocks noChangeArrowheads="1"/>
          </p:cNvSpPr>
          <p:nvPr/>
        </p:nvSpPr>
        <p:spPr bwMode="auto">
          <a:xfrm>
            <a:off x="2743200" y="33528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2</a:t>
            </a:r>
          </a:p>
        </p:txBody>
      </p:sp>
      <p:sp>
        <p:nvSpPr>
          <p:cNvPr id="1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effectLst/>
              </a:rPr>
              <a:t>Extensive Form Representation</a:t>
            </a:r>
            <a:endParaRPr lang="en-US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6783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	</a:t>
            </a:r>
            <a:r>
              <a:rPr lang="en-US" sz="2800" dirty="0">
                <a:effectLst/>
              </a:rPr>
              <a:t>Starting from the end,					player 2 prefers </a:t>
            </a:r>
            <a:r>
              <a:rPr lang="en-US" sz="2800" dirty="0" smtClean="0">
                <a:effectLst/>
              </a:rPr>
              <a:t>S </a:t>
            </a:r>
            <a:r>
              <a:rPr lang="en-US" sz="2800" dirty="0">
                <a:effectLst/>
              </a:rPr>
              <a:t>to F, 					because 1 &gt; -1.</a:t>
            </a:r>
          </a:p>
          <a:p>
            <a:pPr>
              <a:buFont typeface="Wingdings" pitchFamily="2" charset="2"/>
              <a:buNone/>
            </a:pPr>
            <a:r>
              <a:rPr lang="en-US" sz="2800" dirty="0">
                <a:effectLst/>
              </a:rPr>
              <a:t>						Carry the value [1, 1] to</a:t>
            </a:r>
          </a:p>
          <a:p>
            <a:pPr>
              <a:buFont typeface="Wingdings" pitchFamily="2" charset="2"/>
              <a:buNone/>
            </a:pPr>
            <a:r>
              <a:rPr lang="en-US" sz="2800" dirty="0">
                <a:effectLst/>
              </a:rPr>
              <a:t>						player 2 decision node.</a:t>
            </a:r>
          </a:p>
        </p:txBody>
      </p:sp>
      <p:sp>
        <p:nvSpPr>
          <p:cNvPr id="111620" name="Line 4"/>
          <p:cNvSpPr>
            <a:spLocks noChangeShapeType="1"/>
          </p:cNvSpPr>
          <p:nvPr/>
        </p:nvSpPr>
        <p:spPr bwMode="auto">
          <a:xfrm flipH="1">
            <a:off x="920750" y="2046288"/>
            <a:ext cx="930275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1621" name="Line 5"/>
          <p:cNvSpPr>
            <a:spLocks noChangeShapeType="1"/>
          </p:cNvSpPr>
          <p:nvPr/>
        </p:nvSpPr>
        <p:spPr bwMode="auto">
          <a:xfrm>
            <a:off x="1835150" y="2046288"/>
            <a:ext cx="914400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1622" name="Line 6"/>
          <p:cNvSpPr>
            <a:spLocks noChangeShapeType="1"/>
          </p:cNvSpPr>
          <p:nvPr/>
        </p:nvSpPr>
        <p:spPr bwMode="auto">
          <a:xfrm flipH="1">
            <a:off x="1835150" y="3875088"/>
            <a:ext cx="914400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1623" name="Line 7"/>
          <p:cNvSpPr>
            <a:spLocks noChangeShapeType="1"/>
          </p:cNvSpPr>
          <p:nvPr/>
        </p:nvSpPr>
        <p:spPr bwMode="auto">
          <a:xfrm>
            <a:off x="2749550" y="3875088"/>
            <a:ext cx="914400" cy="1828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1624" name="Text Box 8"/>
          <p:cNvSpPr txBox="1">
            <a:spLocks noChangeArrowheads="1"/>
          </p:cNvSpPr>
          <p:nvPr/>
        </p:nvSpPr>
        <p:spPr bwMode="auto">
          <a:xfrm>
            <a:off x="1676400" y="14478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1</a:t>
            </a:r>
          </a:p>
        </p:txBody>
      </p:sp>
      <p:sp>
        <p:nvSpPr>
          <p:cNvPr id="111625" name="Text Box 9"/>
          <p:cNvSpPr txBox="1">
            <a:spLocks noChangeArrowheads="1"/>
          </p:cNvSpPr>
          <p:nvPr/>
        </p:nvSpPr>
        <p:spPr bwMode="auto">
          <a:xfrm>
            <a:off x="914400" y="2528888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O</a:t>
            </a:r>
          </a:p>
        </p:txBody>
      </p:sp>
      <p:sp>
        <p:nvSpPr>
          <p:cNvPr id="111626" name="Text Box 10"/>
          <p:cNvSpPr txBox="1">
            <a:spLocks noChangeArrowheads="1"/>
          </p:cNvSpPr>
          <p:nvPr/>
        </p:nvSpPr>
        <p:spPr bwMode="auto">
          <a:xfrm>
            <a:off x="2439988" y="2528888"/>
            <a:ext cx="3032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I</a:t>
            </a:r>
          </a:p>
        </p:txBody>
      </p:sp>
      <p:sp>
        <p:nvSpPr>
          <p:cNvPr id="111627" name="Text Box 11"/>
          <p:cNvSpPr txBox="1">
            <a:spLocks noChangeArrowheads="1"/>
          </p:cNvSpPr>
          <p:nvPr/>
        </p:nvSpPr>
        <p:spPr bwMode="auto">
          <a:xfrm>
            <a:off x="1847850" y="443388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F</a:t>
            </a:r>
          </a:p>
        </p:txBody>
      </p:sp>
      <p:sp>
        <p:nvSpPr>
          <p:cNvPr id="111628" name="Text Box 12"/>
          <p:cNvSpPr txBox="1">
            <a:spLocks noChangeArrowheads="1"/>
          </p:cNvSpPr>
          <p:nvPr/>
        </p:nvSpPr>
        <p:spPr bwMode="auto">
          <a:xfrm>
            <a:off x="3295650" y="443388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S</a:t>
            </a:r>
          </a:p>
        </p:txBody>
      </p:sp>
      <p:sp>
        <p:nvSpPr>
          <p:cNvPr id="111629" name="Text Box 13"/>
          <p:cNvSpPr txBox="1">
            <a:spLocks noChangeArrowheads="1"/>
          </p:cNvSpPr>
          <p:nvPr/>
        </p:nvSpPr>
        <p:spPr bwMode="auto">
          <a:xfrm>
            <a:off x="457200" y="3976688"/>
            <a:ext cx="717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0, 2</a:t>
            </a:r>
          </a:p>
        </p:txBody>
      </p:sp>
      <p:sp>
        <p:nvSpPr>
          <p:cNvPr id="111630" name="Text Box 14"/>
          <p:cNvSpPr txBox="1">
            <a:spLocks noChangeArrowheads="1"/>
          </p:cNvSpPr>
          <p:nvPr/>
        </p:nvSpPr>
        <p:spPr bwMode="auto">
          <a:xfrm>
            <a:off x="1346200" y="5729288"/>
            <a:ext cx="866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-1,-1</a:t>
            </a:r>
          </a:p>
        </p:txBody>
      </p:sp>
      <p:sp>
        <p:nvSpPr>
          <p:cNvPr id="111631" name="Text Box 15"/>
          <p:cNvSpPr txBox="1">
            <a:spLocks noChangeArrowheads="1"/>
          </p:cNvSpPr>
          <p:nvPr/>
        </p:nvSpPr>
        <p:spPr bwMode="auto">
          <a:xfrm>
            <a:off x="3124200" y="5729288"/>
            <a:ext cx="9842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   1, </a:t>
            </a:r>
            <a:r>
              <a:rPr 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1</a:t>
            </a:r>
          </a:p>
        </p:txBody>
      </p:sp>
      <p:sp>
        <p:nvSpPr>
          <p:cNvPr id="111632" name="Text Box 16"/>
          <p:cNvSpPr txBox="1">
            <a:spLocks noChangeArrowheads="1"/>
          </p:cNvSpPr>
          <p:nvPr/>
        </p:nvSpPr>
        <p:spPr bwMode="auto">
          <a:xfrm>
            <a:off x="2209800" y="3595688"/>
            <a:ext cx="361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2</a:t>
            </a:r>
          </a:p>
        </p:txBody>
      </p:sp>
      <p:sp>
        <p:nvSpPr>
          <p:cNvPr id="111634" name="Text Box 18"/>
          <p:cNvSpPr txBox="1">
            <a:spLocks noChangeArrowheads="1"/>
          </p:cNvSpPr>
          <p:nvPr/>
        </p:nvSpPr>
        <p:spPr bwMode="auto">
          <a:xfrm>
            <a:off x="2514600" y="3352800"/>
            <a:ext cx="1222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   [1, </a:t>
            </a:r>
            <a:r>
              <a:rPr 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1]</a:t>
            </a:r>
          </a:p>
        </p:txBody>
      </p:sp>
      <p:sp>
        <p:nvSpPr>
          <p:cNvPr id="17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effectLst/>
              </a:rPr>
              <a:t>Backward Induction Solution</a:t>
            </a:r>
            <a:endParaRPr lang="en-US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7</a:t>
            </a:fld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4" name="Rectangle 34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592763"/>
          </a:xfrm>
          <a:noFill/>
          <a:ln/>
        </p:spPr>
        <p:txBody>
          <a:bodyPr/>
          <a:lstStyle/>
          <a:p>
            <a:endParaRPr lang="en-US" dirty="0" smtClean="0">
              <a:effectLst/>
            </a:endParaRPr>
          </a:p>
          <a:p>
            <a:endParaRPr lang="en-US" dirty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en-US" dirty="0">
                <a:effectLst/>
              </a:rPr>
              <a:t>						</a:t>
            </a:r>
            <a:r>
              <a:rPr lang="en-US" sz="2800" dirty="0">
                <a:effectLst/>
              </a:rPr>
              <a:t>Given that player 2 plays					</a:t>
            </a:r>
            <a:r>
              <a:rPr lang="en-US" sz="2800" dirty="0" smtClean="0">
                <a:effectLst/>
              </a:rPr>
              <a:t>S </a:t>
            </a:r>
            <a:r>
              <a:rPr lang="en-US" sz="2800" dirty="0">
                <a:effectLst/>
              </a:rPr>
              <a:t>if player plays I, player 					1 chooses I over O,  					because 1 &gt; 0.</a:t>
            </a:r>
          </a:p>
          <a:p>
            <a:pPr>
              <a:buFont typeface="Wingdings" pitchFamily="2" charset="2"/>
              <a:buNone/>
            </a:pPr>
            <a:r>
              <a:rPr lang="en-US" sz="2800" dirty="0">
                <a:effectLst/>
              </a:rPr>
              <a:t>						Carry the value [1, 1] to</a:t>
            </a:r>
          </a:p>
          <a:p>
            <a:pPr>
              <a:buFont typeface="Wingdings" pitchFamily="2" charset="2"/>
              <a:buNone/>
            </a:pPr>
            <a:r>
              <a:rPr lang="en-US" sz="2800" dirty="0">
                <a:effectLst/>
              </a:rPr>
              <a:t>						player 	1 decision node.</a:t>
            </a:r>
          </a:p>
          <a:p>
            <a:pPr>
              <a:buFont typeface="Wingdings" pitchFamily="2" charset="2"/>
              <a:buNone/>
            </a:pPr>
            <a:r>
              <a:rPr lang="en-US" sz="2800" dirty="0">
                <a:effectLst/>
              </a:rPr>
              <a:t>						This is the BI value of 					the game.</a:t>
            </a:r>
          </a:p>
          <a:p>
            <a:pPr>
              <a:buFont typeface="Wingdings" pitchFamily="2" charset="2"/>
              <a:buNone/>
            </a:pPr>
            <a:r>
              <a:rPr lang="en-US" sz="2800" dirty="0">
                <a:effectLst/>
              </a:rPr>
              <a:t>						The BI solution is (I, </a:t>
            </a:r>
            <a:r>
              <a:rPr lang="en-US" sz="2800" dirty="0" smtClean="0">
                <a:effectLst/>
              </a:rPr>
              <a:t>S).</a:t>
            </a:r>
            <a:endParaRPr lang="en-US" sz="2800" dirty="0">
              <a:effectLst/>
            </a:endParaRPr>
          </a:p>
        </p:txBody>
      </p:sp>
      <p:sp>
        <p:nvSpPr>
          <p:cNvPr id="112675" name="Line 35"/>
          <p:cNvSpPr>
            <a:spLocks noChangeShapeType="1"/>
          </p:cNvSpPr>
          <p:nvPr/>
        </p:nvSpPr>
        <p:spPr bwMode="auto">
          <a:xfrm flipH="1">
            <a:off x="920750" y="2046288"/>
            <a:ext cx="930275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2676" name="Line 36"/>
          <p:cNvSpPr>
            <a:spLocks noChangeShapeType="1"/>
          </p:cNvSpPr>
          <p:nvPr/>
        </p:nvSpPr>
        <p:spPr bwMode="auto">
          <a:xfrm>
            <a:off x="1835150" y="2046288"/>
            <a:ext cx="914400" cy="1828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2677" name="Line 37"/>
          <p:cNvSpPr>
            <a:spLocks noChangeShapeType="1"/>
          </p:cNvSpPr>
          <p:nvPr/>
        </p:nvSpPr>
        <p:spPr bwMode="auto">
          <a:xfrm flipH="1">
            <a:off x="1835150" y="3875088"/>
            <a:ext cx="914400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2678" name="Line 38"/>
          <p:cNvSpPr>
            <a:spLocks noChangeShapeType="1"/>
          </p:cNvSpPr>
          <p:nvPr/>
        </p:nvSpPr>
        <p:spPr bwMode="auto">
          <a:xfrm>
            <a:off x="2749550" y="3875088"/>
            <a:ext cx="914400" cy="1828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2679" name="Text Box 39"/>
          <p:cNvSpPr txBox="1">
            <a:spLocks noChangeArrowheads="1"/>
          </p:cNvSpPr>
          <p:nvPr/>
        </p:nvSpPr>
        <p:spPr bwMode="auto">
          <a:xfrm>
            <a:off x="1676400" y="14478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1</a:t>
            </a:r>
          </a:p>
        </p:txBody>
      </p:sp>
      <p:sp>
        <p:nvSpPr>
          <p:cNvPr id="112680" name="Text Box 40"/>
          <p:cNvSpPr txBox="1">
            <a:spLocks noChangeArrowheads="1"/>
          </p:cNvSpPr>
          <p:nvPr/>
        </p:nvSpPr>
        <p:spPr bwMode="auto">
          <a:xfrm>
            <a:off x="914400" y="2528888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O</a:t>
            </a:r>
          </a:p>
        </p:txBody>
      </p:sp>
      <p:sp>
        <p:nvSpPr>
          <p:cNvPr id="112681" name="Text Box 41"/>
          <p:cNvSpPr txBox="1">
            <a:spLocks noChangeArrowheads="1"/>
          </p:cNvSpPr>
          <p:nvPr/>
        </p:nvSpPr>
        <p:spPr bwMode="auto">
          <a:xfrm>
            <a:off x="2439988" y="2528888"/>
            <a:ext cx="3032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I</a:t>
            </a:r>
          </a:p>
        </p:txBody>
      </p:sp>
      <p:sp>
        <p:nvSpPr>
          <p:cNvPr id="112682" name="Text Box 42"/>
          <p:cNvSpPr txBox="1">
            <a:spLocks noChangeArrowheads="1"/>
          </p:cNvSpPr>
          <p:nvPr/>
        </p:nvSpPr>
        <p:spPr bwMode="auto">
          <a:xfrm>
            <a:off x="1847850" y="443388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F</a:t>
            </a:r>
          </a:p>
        </p:txBody>
      </p:sp>
      <p:sp>
        <p:nvSpPr>
          <p:cNvPr id="112683" name="Text Box 43"/>
          <p:cNvSpPr txBox="1">
            <a:spLocks noChangeArrowheads="1"/>
          </p:cNvSpPr>
          <p:nvPr/>
        </p:nvSpPr>
        <p:spPr bwMode="auto">
          <a:xfrm>
            <a:off x="3295650" y="443388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S</a:t>
            </a:r>
          </a:p>
        </p:txBody>
      </p:sp>
      <p:sp>
        <p:nvSpPr>
          <p:cNvPr id="112684" name="Text Box 44"/>
          <p:cNvSpPr txBox="1">
            <a:spLocks noChangeArrowheads="1"/>
          </p:cNvSpPr>
          <p:nvPr/>
        </p:nvSpPr>
        <p:spPr bwMode="auto">
          <a:xfrm>
            <a:off x="457200" y="3976688"/>
            <a:ext cx="717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0, 2</a:t>
            </a:r>
          </a:p>
        </p:txBody>
      </p:sp>
      <p:sp>
        <p:nvSpPr>
          <p:cNvPr id="112685" name="Text Box 45"/>
          <p:cNvSpPr txBox="1">
            <a:spLocks noChangeArrowheads="1"/>
          </p:cNvSpPr>
          <p:nvPr/>
        </p:nvSpPr>
        <p:spPr bwMode="auto">
          <a:xfrm>
            <a:off x="1346200" y="5729288"/>
            <a:ext cx="866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-1,-1</a:t>
            </a:r>
          </a:p>
        </p:txBody>
      </p:sp>
      <p:sp>
        <p:nvSpPr>
          <p:cNvPr id="112686" name="Text Box 46"/>
          <p:cNvSpPr txBox="1">
            <a:spLocks noChangeArrowheads="1"/>
          </p:cNvSpPr>
          <p:nvPr/>
        </p:nvSpPr>
        <p:spPr bwMode="auto">
          <a:xfrm>
            <a:off x="3124200" y="5729288"/>
            <a:ext cx="9842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Symbol" pitchFamily="18" charset="2"/>
              </a:rPr>
              <a:t>   1, </a:t>
            </a:r>
            <a:r>
              <a:rPr lang="en-US" sz="2800">
                <a:latin typeface="Times New Roman" pitchFamily="18" charset="0"/>
              </a:rPr>
              <a:t>1</a:t>
            </a:r>
          </a:p>
        </p:txBody>
      </p:sp>
      <p:sp>
        <p:nvSpPr>
          <p:cNvPr id="112687" name="Text Box 47"/>
          <p:cNvSpPr txBox="1">
            <a:spLocks noChangeArrowheads="1"/>
          </p:cNvSpPr>
          <p:nvPr/>
        </p:nvSpPr>
        <p:spPr bwMode="auto">
          <a:xfrm>
            <a:off x="2209800" y="3595688"/>
            <a:ext cx="361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2</a:t>
            </a:r>
          </a:p>
        </p:txBody>
      </p:sp>
      <p:sp>
        <p:nvSpPr>
          <p:cNvPr id="112688" name="Text Box 48"/>
          <p:cNvSpPr txBox="1">
            <a:spLocks noChangeArrowheads="1"/>
          </p:cNvSpPr>
          <p:nvPr/>
        </p:nvSpPr>
        <p:spPr bwMode="auto">
          <a:xfrm>
            <a:off x="2514600" y="3352800"/>
            <a:ext cx="1222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Symbol" pitchFamily="18" charset="2"/>
              </a:rPr>
              <a:t>   [1, </a:t>
            </a:r>
            <a:r>
              <a:rPr lang="en-US" sz="2800">
                <a:latin typeface="Times New Roman" pitchFamily="18" charset="0"/>
              </a:rPr>
              <a:t>1]</a:t>
            </a:r>
          </a:p>
        </p:txBody>
      </p:sp>
      <p:sp>
        <p:nvSpPr>
          <p:cNvPr id="112689" name="Text Box 49"/>
          <p:cNvSpPr txBox="1">
            <a:spLocks noChangeArrowheads="1"/>
          </p:cNvSpPr>
          <p:nvPr/>
        </p:nvSpPr>
        <p:spPr bwMode="auto">
          <a:xfrm>
            <a:off x="1676400" y="1676400"/>
            <a:ext cx="1222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Symbol" pitchFamily="18" charset="2"/>
              </a:rPr>
              <a:t>   [1, </a:t>
            </a:r>
            <a:r>
              <a:rPr lang="en-US" sz="2800">
                <a:latin typeface="Times New Roman" pitchFamily="18" charset="0"/>
              </a:rPr>
              <a:t>1]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effectLst/>
              </a:rPr>
              <a:t>The Value of Commitment</a:t>
            </a:r>
            <a:endParaRPr lang="en-US" dirty="0">
              <a:effectLst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Before a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potential competitor chooses whether to enter a market or not, the incumbent may or may not “burn bridges”, i.e.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make an investment that </a:t>
            </a: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reduces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her payoff if sharing the market with the competitor.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lang="en-US" sz="2800" kern="0" dirty="0" smtClean="0">
                <a:latin typeface="+mn-lt"/>
                <a:cs typeface="+mn-cs"/>
              </a:rPr>
              <a:t>By burning bridges, she successfully deters entry.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lang="en-US" sz="2800" kern="0" dirty="0" smtClean="0">
                <a:latin typeface="+mn-lt"/>
                <a:cs typeface="+mn-cs"/>
              </a:rPr>
              <a:t>The competitor correctly anticipates that if entering the market, she will be fought by the incumbent.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As a result, the competitor chooses not to enter the market.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36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4692</TotalTime>
  <Words>2275</Words>
  <Application>Microsoft Office PowerPoint</Application>
  <PresentationFormat>On-screen Show (4:3)</PresentationFormat>
  <Paragraphs>654</Paragraphs>
  <Slides>44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Stream</vt:lpstr>
      <vt:lpstr>PowerPoint Presentation</vt:lpstr>
      <vt:lpstr>PowerPoint Presentation</vt:lpstr>
      <vt:lpstr>Extensive Form Games</vt:lpstr>
      <vt:lpstr>An Entry Game</vt:lpstr>
      <vt:lpstr>PowerPoint Presentation</vt:lpstr>
      <vt:lpstr>Extensive Form Representation</vt:lpstr>
      <vt:lpstr>Backward Induction Solution</vt:lpstr>
      <vt:lpstr>PowerPoint Presentation</vt:lpstr>
      <vt:lpstr>The Value of Commitment</vt:lpstr>
      <vt:lpstr>PowerPoint Presentation</vt:lpstr>
      <vt:lpstr>PowerPoint Presentation</vt:lpstr>
      <vt:lpstr>General Definitions</vt:lpstr>
      <vt:lpstr>PowerPoint Presentation</vt:lpstr>
      <vt:lpstr>Strategies and Outcomes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Subgames</vt:lpstr>
      <vt:lpstr>PowerPoint Presentation</vt:lpstr>
      <vt:lpstr>Subgame Perfect Equilibrium</vt:lpstr>
      <vt:lpstr>PowerPoint Presentation</vt:lpstr>
      <vt:lpstr>PowerPoint Presentation</vt:lpstr>
      <vt:lpstr>PowerPoint Presentation</vt:lpstr>
      <vt:lpstr>Application: Stackelberg duopoly</vt:lpstr>
      <vt:lpstr>Extensive Form Representation</vt:lpstr>
      <vt:lpstr>Backward Induction Solution</vt:lpstr>
      <vt:lpstr>PowerPoint Presentation</vt:lpstr>
      <vt:lpstr>PowerPoint Presentation</vt:lpstr>
      <vt:lpstr>Application: Harris-Vickers Race</vt:lpstr>
      <vt:lpstr>PowerPoint Presentation</vt:lpstr>
      <vt:lpstr>Extensive Form Representation</vt:lpstr>
      <vt:lpstr>PowerPoint Presentation</vt:lpstr>
      <vt:lpstr>Backward Induction Solution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Rochester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Game Theory EconC31</dc:title>
  <dc:creator>Francesco Squintani</dc:creator>
  <cp:lastModifiedBy>Test</cp:lastModifiedBy>
  <cp:revision>395</cp:revision>
  <dcterms:created xsi:type="dcterms:W3CDTF">2004-12-08T14:32:36Z</dcterms:created>
  <dcterms:modified xsi:type="dcterms:W3CDTF">2014-01-05T20:36:37Z</dcterms:modified>
</cp:coreProperties>
</file>