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1"/>
  </p:notesMasterIdLst>
  <p:sldIdLst>
    <p:sldId id="277" r:id="rId2"/>
    <p:sldId id="278" r:id="rId3"/>
    <p:sldId id="275" r:id="rId4"/>
    <p:sldId id="281" r:id="rId5"/>
    <p:sldId id="282" r:id="rId6"/>
    <p:sldId id="283" r:id="rId7"/>
    <p:sldId id="285" r:id="rId8"/>
    <p:sldId id="286" r:id="rId9"/>
    <p:sldId id="292" r:id="rId10"/>
    <p:sldId id="284" r:id="rId11"/>
    <p:sldId id="287" r:id="rId12"/>
    <p:sldId id="288" r:id="rId13"/>
    <p:sldId id="289" r:id="rId14"/>
    <p:sldId id="290" r:id="rId15"/>
    <p:sldId id="291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47" r:id="rId24"/>
    <p:sldId id="348" r:id="rId25"/>
    <p:sldId id="349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26" r:id="rId39"/>
    <p:sldId id="327" r:id="rId4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6449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7C6B1-1719-408C-9E35-FA68E7960A5C}" type="datetimeFigureOut">
              <a:rPr lang="en-GB" smtClean="0"/>
              <a:t>20/03/2014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4DCE3-A83F-42E2-B33D-CE2A848F4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64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30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30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30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0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30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CD8E6E-85A2-46E8-B5D4-94033493C1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39478-B814-40C0-8458-781DE51E83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152011-F496-4E42-8F28-A39C97BD39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1F1DAC-A707-4B1A-9E8F-FA3EEEF3BD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AC8253-9559-44D6-8085-E98B551837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9281C2-3409-4F9A-A52F-3739F3B74A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4BF0E1-85FA-4D7F-ADA8-92CA59E7F71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90E793-5681-40C0-947C-209BC0D148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B9B617-F521-4E8D-BF3A-353FD2D902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B71883-1C68-49A5-AE20-0DE21202EE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1D6246-2441-49DC-AF6C-0D7BAA990B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456C113-75DB-40E5-AC2B-19CD77D1109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419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19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9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19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9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066800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EC941 - Game Theory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Prof. Francesco </a:t>
            </a:r>
            <a:r>
              <a:rPr lang="en-US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Squintani</a:t>
            </a:r>
            <a:endParaRPr lang="en-US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Email: f.squintani@warwick.ac.uk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685800" y="2263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Lecture 6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</a:t>
            </a:fld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381000"/>
            <a:ext cx="8382000" cy="57451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strategic form representation of the entry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game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					    	There are 2 pure 						strategy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Nash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quilibria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					(U, </a:t>
            </a:r>
            <a:r>
              <a:rPr lang="en-US" sz="2800" kern="0" noProof="0" dirty="0" smtClean="0">
                <a:latin typeface="+mn-lt"/>
                <a:cs typeface="+mn-cs"/>
              </a:rPr>
              <a:t>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) and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(O,F).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2800" kern="0" baseline="0" dirty="0" smtClean="0">
                <a:latin typeface="+mn-lt"/>
                <a:cs typeface="+mn-cs"/>
              </a:rPr>
              <a:t>						Only </a:t>
            </a:r>
            <a:r>
              <a:rPr lang="en-US" sz="2800" kern="0" dirty="0" smtClean="0">
                <a:latin typeface="+mn-lt"/>
                <a:cs typeface="+mn-cs"/>
              </a:rPr>
              <a:t>(U, S) is reasonable.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						(O, F) contains a non-					credible threat.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sz="2800" kern="0" dirty="0" smtClean="0">
                <a:latin typeface="+mn-lt"/>
                <a:cs typeface="+mn-cs"/>
              </a:rPr>
              <a:t>						</a:t>
            </a:r>
            <a:endParaRPr lang="en-US" sz="2800" kern="0" dirty="0" smtClean="0"/>
          </a:p>
          <a:p>
            <a:pPr lvl="0" algn="l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kern="0" dirty="0" smtClean="0"/>
              <a:t>Both </a:t>
            </a:r>
            <a:r>
              <a:rPr lang="en-US" sz="2800" kern="0" dirty="0" err="1" smtClean="0"/>
              <a:t>equilibria</a:t>
            </a:r>
            <a:r>
              <a:rPr lang="en-US" sz="2800" kern="0" dirty="0" smtClean="0"/>
              <a:t> are </a:t>
            </a:r>
            <a:r>
              <a:rPr lang="en-US" sz="2800" kern="0" dirty="0" err="1" smtClean="0"/>
              <a:t>subgame</a:t>
            </a:r>
            <a:r>
              <a:rPr lang="en-US" sz="2800" kern="0" dirty="0" smtClean="0"/>
              <a:t> perfect, because there are no</a:t>
            </a:r>
          </a:p>
          <a:p>
            <a:pPr marL="342900" lvl="0" indent="-342900" algn="l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US" sz="2800" kern="0" dirty="0" smtClean="0"/>
              <a:t>proper </a:t>
            </a:r>
            <a:r>
              <a:rPr lang="en-US" sz="2800" kern="0" dirty="0" err="1" smtClean="0"/>
              <a:t>subgames</a:t>
            </a:r>
            <a:r>
              <a:rPr lang="en-US" sz="2800" kern="0" dirty="0" smtClean="0"/>
              <a:t> in the extensive form representation.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cs typeface="+mn-cs"/>
            </a:endParaRPr>
          </a:p>
        </p:txBody>
      </p:sp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1447800" y="1676400"/>
            <a:ext cx="3048000" cy="2133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2971800" y="16764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" name="Line 25"/>
          <p:cNvSpPr>
            <a:spLocks noChangeShapeType="1"/>
          </p:cNvSpPr>
          <p:nvPr/>
        </p:nvSpPr>
        <p:spPr bwMode="auto">
          <a:xfrm>
            <a:off x="1447800" y="27432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1371600" y="10668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Tahoma" pitchFamily="34" charset="0"/>
              </a:rPr>
              <a:t> </a:t>
            </a:r>
            <a:r>
              <a:rPr lang="en-US" sz="2800" i="1" dirty="0" smtClean="0">
                <a:latin typeface="Tahoma" pitchFamily="34" charset="0"/>
              </a:rPr>
              <a:t>F</a:t>
            </a:r>
            <a:r>
              <a:rPr lang="en-US" sz="2800" i="1" dirty="0">
                <a:latin typeface="Tahoma" pitchFamily="34" charset="0"/>
              </a:rPr>
              <a:t>	      </a:t>
            </a:r>
            <a:r>
              <a:rPr lang="en-US" sz="2800" i="1" dirty="0" smtClean="0">
                <a:latin typeface="Tahoma" pitchFamily="34" charset="0"/>
              </a:rPr>
              <a:t>S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609600" y="1631950"/>
            <a:ext cx="914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Tahoma" pitchFamily="34" charset="0"/>
              </a:rPr>
              <a:t> </a:t>
            </a:r>
            <a:r>
              <a:rPr lang="en-US" sz="2800" i="1" dirty="0" smtClean="0">
                <a:latin typeface="Tahoma" pitchFamily="34" charset="0"/>
              </a:rPr>
              <a:t>  R</a:t>
            </a:r>
            <a:endParaRPr lang="en-US" sz="2800" i="1" dirty="0">
              <a:latin typeface="Tahoma" pitchFamily="34" charset="0"/>
            </a:endParaRPr>
          </a:p>
          <a:p>
            <a:pPr algn="l"/>
            <a:endParaRPr lang="en-US" sz="4000" i="1" dirty="0">
              <a:latin typeface="Tahoma" pitchFamily="34" charset="0"/>
            </a:endParaRPr>
          </a:p>
          <a:p>
            <a:pPr algn="l"/>
            <a:r>
              <a:rPr lang="en-US" sz="2800" i="1" dirty="0">
                <a:latin typeface="Tahoma" pitchFamily="34" charset="0"/>
              </a:rPr>
              <a:t> </a:t>
            </a:r>
            <a:r>
              <a:rPr lang="en-US" sz="2800" i="1" dirty="0" smtClean="0">
                <a:latin typeface="Tahoma" pitchFamily="34" charset="0"/>
              </a:rPr>
              <a:t> U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1776413" y="25193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1654175" y="1828800"/>
            <a:ext cx="1034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/>
              <a:t> </a:t>
            </a:r>
            <a:r>
              <a:rPr lang="en-US" sz="4000" dirty="0" smtClean="0"/>
              <a:t>1, </a:t>
            </a:r>
            <a:r>
              <a:rPr lang="en-US" sz="4000" dirty="0"/>
              <a:t>1</a:t>
            </a:r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1768475" y="2895600"/>
            <a:ext cx="9060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/>
              <a:t>0</a:t>
            </a:r>
            <a:r>
              <a:rPr lang="en-US" sz="4000" dirty="0" smtClean="0"/>
              <a:t>, </a:t>
            </a:r>
            <a:r>
              <a:rPr lang="en-US" sz="4000" dirty="0"/>
              <a:t>2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3276600" y="2895600"/>
            <a:ext cx="9060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u="sng" dirty="0"/>
              <a:t>4</a:t>
            </a:r>
            <a:r>
              <a:rPr lang="en-US" sz="4000" dirty="0" smtClean="0"/>
              <a:t>, </a:t>
            </a:r>
            <a:r>
              <a:rPr lang="en-US" sz="4000" u="sng" dirty="0"/>
              <a:t>3</a:t>
            </a: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3276600" y="1812925"/>
            <a:ext cx="9060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/>
              <a:t>3</a:t>
            </a:r>
            <a:r>
              <a:rPr lang="en-US" sz="4000" dirty="0" smtClean="0"/>
              <a:t>, </a:t>
            </a:r>
            <a:r>
              <a:rPr lang="en-US" sz="4000" u="sng" dirty="0" smtClean="0"/>
              <a:t>3</a:t>
            </a:r>
            <a:endParaRPr lang="en-US" sz="4000" u="sng" dirty="0"/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1447800" y="3810000"/>
            <a:ext cx="3048000" cy="1066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Line 34"/>
          <p:cNvSpPr>
            <a:spLocks noChangeShapeType="1"/>
          </p:cNvSpPr>
          <p:nvPr/>
        </p:nvSpPr>
        <p:spPr bwMode="auto">
          <a:xfrm>
            <a:off x="2971800" y="3810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1447800" y="48768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609600" y="3765550"/>
            <a:ext cx="9144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i="1" dirty="0">
                <a:latin typeface="Tahoma" pitchFamily="34" charset="0"/>
              </a:rPr>
              <a:t> </a:t>
            </a:r>
            <a:r>
              <a:rPr lang="en-US" sz="2800" i="1" dirty="0" smtClean="0">
                <a:latin typeface="Tahoma" pitchFamily="34" charset="0"/>
              </a:rPr>
              <a:t>  O</a:t>
            </a:r>
            <a:endParaRPr lang="en-US" sz="2800" i="1" dirty="0">
              <a:latin typeface="Tahoma" pitchFamily="34" charset="0"/>
            </a:endParaRPr>
          </a:p>
          <a:p>
            <a:pPr algn="l"/>
            <a:endParaRPr lang="en-US" sz="4000" i="1" dirty="0">
              <a:latin typeface="Tahoma" pitchFamily="34" charset="0"/>
            </a:endParaRPr>
          </a:p>
        </p:txBody>
      </p:sp>
      <p:sp>
        <p:nvSpPr>
          <p:cNvPr id="17" name="Text Box 38"/>
          <p:cNvSpPr txBox="1">
            <a:spLocks noChangeArrowheads="1"/>
          </p:cNvSpPr>
          <p:nvPr/>
        </p:nvSpPr>
        <p:spPr bwMode="auto">
          <a:xfrm>
            <a:off x="1776413" y="4652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n-US" sz="1800"/>
          </a:p>
        </p:txBody>
      </p:sp>
      <p:sp>
        <p:nvSpPr>
          <p:cNvPr id="18" name="Text Box 39"/>
          <p:cNvSpPr txBox="1">
            <a:spLocks noChangeArrowheads="1"/>
          </p:cNvSpPr>
          <p:nvPr/>
        </p:nvSpPr>
        <p:spPr bwMode="auto">
          <a:xfrm>
            <a:off x="1654175" y="3962400"/>
            <a:ext cx="10342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/>
              <a:t> </a:t>
            </a:r>
            <a:r>
              <a:rPr lang="en-US" sz="4000" u="sng" dirty="0" smtClean="0"/>
              <a:t>2</a:t>
            </a:r>
            <a:r>
              <a:rPr lang="en-US" sz="4000" dirty="0" smtClean="0"/>
              <a:t>, </a:t>
            </a:r>
            <a:r>
              <a:rPr lang="en-US" sz="4000" u="sng" dirty="0" smtClean="0"/>
              <a:t>5</a:t>
            </a:r>
            <a:endParaRPr lang="en-US" sz="4000" u="sng" dirty="0"/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3276600" y="3946525"/>
            <a:ext cx="9060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4000" dirty="0"/>
              <a:t>2</a:t>
            </a:r>
            <a:r>
              <a:rPr lang="en-US" sz="4000" dirty="0" smtClean="0"/>
              <a:t>, </a:t>
            </a:r>
            <a:r>
              <a:rPr lang="en-US" sz="4000" u="sng" dirty="0" smtClean="0"/>
              <a:t>5</a:t>
            </a:r>
            <a:endParaRPr lang="en-US" sz="4000" u="sng" dirty="0"/>
          </a:p>
        </p:txBody>
      </p:sp>
      <p:sp>
        <p:nvSpPr>
          <p:cNvPr id="22" name="Rectangle 43"/>
          <p:cNvSpPr>
            <a:spLocks noChangeArrowheads="1"/>
          </p:cNvSpPr>
          <p:nvPr/>
        </p:nvSpPr>
        <p:spPr bwMode="auto">
          <a:xfrm>
            <a:off x="1447800" y="1676400"/>
            <a:ext cx="3048000" cy="320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Perfect Bayesian Equilibrium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/>
              </a:rPr>
              <a:t>To account that only some </a:t>
            </a:r>
            <a:r>
              <a:rPr lang="en-GB" sz="2800" dirty="0" err="1" smtClean="0">
                <a:effectLst/>
              </a:rPr>
              <a:t>Subgame</a:t>
            </a:r>
            <a:r>
              <a:rPr lang="en-GB" sz="2800" dirty="0" smtClean="0">
                <a:effectLst/>
              </a:rPr>
              <a:t> Perfect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 are reasonable, we introduce the solution concept of Perfect Bayesian Equilibrium.</a:t>
            </a:r>
          </a:p>
          <a:p>
            <a:r>
              <a:rPr lang="en-GB" sz="2800" dirty="0" smtClean="0">
                <a:effectLst/>
              </a:rPr>
              <a:t>We separate strategies from beliefs.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effectLst/>
              </a:rPr>
              <a:t>Strategies refer to the choice of a player at any information set.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effectLst/>
              </a:rPr>
              <a:t>A belief is a probability over histories that belong to the same information set.</a:t>
            </a:r>
          </a:p>
          <a:p>
            <a:r>
              <a:rPr lang="en-GB" sz="2800" dirty="0" smtClean="0">
                <a:effectLst/>
              </a:rPr>
              <a:t>We require beliefs to be `consistent’ with strategies.</a:t>
            </a:r>
          </a:p>
          <a:p>
            <a:pPr marL="514350" indent="-514350">
              <a:buFont typeface="+mj-lt"/>
              <a:buAutoNum type="arabicPeriod"/>
            </a:pP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A </a:t>
            </a:r>
            <a:r>
              <a:rPr lang="en-GB" sz="2800" i="1" dirty="0" err="1" smtClean="0">
                <a:effectLst/>
              </a:rPr>
              <a:t>behavioral</a:t>
            </a:r>
            <a:r>
              <a:rPr lang="en-GB" sz="2800" i="1" dirty="0" smtClean="0">
                <a:effectLst/>
              </a:rPr>
              <a:t> strategy</a:t>
            </a:r>
            <a:r>
              <a:rPr lang="en-GB" sz="2800" b="1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of player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in an extensive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game is a function that assigns to each of </a:t>
            </a:r>
            <a:r>
              <a:rPr lang="en-GB" sz="2800" dirty="0" err="1" smtClean="0">
                <a:effectLst/>
              </a:rPr>
              <a:t>i’s</a:t>
            </a:r>
            <a:r>
              <a:rPr lang="en-GB" sz="2800" dirty="0" smtClean="0">
                <a:effectLst/>
              </a:rPr>
              <a:t> information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sets I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a probability distribution over the actions in A(I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),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the distributions are independent of each other.</a:t>
            </a:r>
          </a:p>
          <a:p>
            <a:pPr>
              <a:buNone/>
            </a:pPr>
            <a:endParaRPr lang="en-GB" sz="2800" dirty="0" smtClean="0">
              <a:effectLst/>
            </a:endParaRPr>
          </a:p>
          <a:p>
            <a:pPr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A </a:t>
            </a:r>
            <a:r>
              <a:rPr lang="en-GB" sz="2800" i="1" dirty="0" smtClean="0">
                <a:effectLst/>
              </a:rPr>
              <a:t>belief system </a:t>
            </a:r>
            <a:r>
              <a:rPr lang="en-GB" sz="2800" dirty="0" smtClean="0">
                <a:effectLst/>
              </a:rPr>
              <a:t>in an extensive game is a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collection of probability distributions, one for each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information set, over the histories in that information set.</a:t>
            </a:r>
          </a:p>
          <a:p>
            <a:pPr>
              <a:buNone/>
            </a:pPr>
            <a:endParaRPr lang="en-GB" sz="2800" dirty="0" smtClean="0">
              <a:effectLst/>
            </a:endParaRPr>
          </a:p>
          <a:p>
            <a:pPr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An </a:t>
            </a:r>
            <a:r>
              <a:rPr lang="en-GB" sz="2800" i="1" dirty="0" smtClean="0">
                <a:effectLst/>
              </a:rPr>
              <a:t>assessment</a:t>
            </a:r>
            <a:r>
              <a:rPr lang="en-GB" sz="2800" dirty="0" smtClean="0">
                <a:effectLst/>
              </a:rPr>
              <a:t> is a pair consisting of a profile of </a:t>
            </a:r>
          </a:p>
          <a:p>
            <a:pPr>
              <a:buNone/>
            </a:pPr>
            <a:r>
              <a:rPr lang="en-GB" sz="2800" dirty="0" err="1" smtClean="0">
                <a:effectLst/>
              </a:rPr>
              <a:t>behavioral</a:t>
            </a:r>
            <a:r>
              <a:rPr lang="en-GB" sz="2800" dirty="0" smtClean="0">
                <a:effectLst/>
              </a:rPr>
              <a:t> strategies and a belief system.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An assessment is a </a:t>
            </a:r>
            <a:r>
              <a:rPr lang="en-GB" sz="2800" i="1" dirty="0" smtClean="0">
                <a:effectLst/>
              </a:rPr>
              <a:t>Perfect Bayesian Equilibrium</a:t>
            </a:r>
            <a:r>
              <a:rPr lang="en-GB" sz="2800" dirty="0" smtClean="0">
                <a:effectLst/>
              </a:rPr>
              <a:t>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if: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effectLst/>
              </a:rPr>
              <a:t>Each player’s strategy is </a:t>
            </a:r>
            <a:r>
              <a:rPr lang="en-GB" sz="2800" i="1" dirty="0" smtClean="0">
                <a:effectLst/>
              </a:rPr>
              <a:t>optimal</a:t>
            </a:r>
            <a:r>
              <a:rPr lang="en-GB" sz="2800" dirty="0" smtClean="0">
                <a:effectLst/>
              </a:rPr>
              <a:t> whenever she has to move, given her belief and the other players’ strategies.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effectLst/>
              </a:rPr>
              <a:t>Each player’s belief is </a:t>
            </a:r>
            <a:r>
              <a:rPr lang="en-GB" sz="2800" i="1" dirty="0" smtClean="0">
                <a:effectLst/>
              </a:rPr>
              <a:t>consistent</a:t>
            </a:r>
            <a:r>
              <a:rPr lang="en-GB" sz="2800" dirty="0" smtClean="0">
                <a:effectLst/>
              </a:rPr>
              <a:t> with the strategy profile, according to the </a:t>
            </a:r>
            <a:r>
              <a:rPr lang="en-GB" sz="2800" dirty="0" err="1" smtClean="0">
                <a:effectLst/>
              </a:rPr>
              <a:t>Bayes</a:t>
            </a:r>
            <a:r>
              <a:rPr lang="en-GB" sz="2800" dirty="0" smtClean="0">
                <a:effectLst/>
              </a:rPr>
              <a:t> rule.</a:t>
            </a:r>
          </a:p>
          <a:p>
            <a:pPr marL="514350" indent="-514350">
              <a:buAutoNum type="arabicPeriod"/>
            </a:pP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Consistency requires that the belief probability of </a:t>
            </a:r>
          </a:p>
          <a:p>
            <a:pPr marL="514350" indent="-514350">
              <a:buNone/>
            </a:pPr>
            <a:r>
              <a:rPr lang="en-GB" sz="2800" dirty="0" smtClean="0">
                <a:effectLst/>
              </a:rPr>
              <a:t>    different histories in the same information set is </a:t>
            </a:r>
          </a:p>
          <a:p>
            <a:pPr marL="514350" indent="-514350">
              <a:buNone/>
            </a:pPr>
            <a:r>
              <a:rPr lang="en-GB" sz="2800" dirty="0" smtClean="0">
                <a:effectLst/>
              </a:rPr>
              <a:t>    determined by the probability that the history is </a:t>
            </a:r>
          </a:p>
          <a:p>
            <a:pPr marL="514350" indent="-51435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reached according to the players’ strategies.</a:t>
            </a:r>
          </a:p>
          <a:p>
            <a:pPr marL="514350" indent="-514350">
              <a:buAutoNum type="arabicPeriod"/>
            </a:pPr>
            <a:endParaRPr lang="en-GB" sz="2800" dirty="0" smtClean="0"/>
          </a:p>
          <a:p>
            <a:pPr marL="514350" indent="-514350">
              <a:buNone/>
            </a:pPr>
            <a:endParaRPr lang="en-GB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Nash Equilibrium (U, S) is a Perfect Bayesian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Equilibrium, with the belief that assigns probability 1 to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history U at the information set {U, R}.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Line 32"/>
          <p:cNvSpPr>
            <a:spLocks noChangeShapeType="1"/>
          </p:cNvSpPr>
          <p:nvPr/>
        </p:nvSpPr>
        <p:spPr bwMode="auto">
          <a:xfrm>
            <a:off x="4495798" y="914400"/>
            <a:ext cx="2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Line 33"/>
          <p:cNvSpPr>
            <a:spLocks noChangeShapeType="1"/>
          </p:cNvSpPr>
          <p:nvPr/>
        </p:nvSpPr>
        <p:spPr bwMode="auto">
          <a:xfrm flipH="1">
            <a:off x="1752600" y="914400"/>
            <a:ext cx="274320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4"/>
          <p:cNvSpPr>
            <a:spLocks noChangeShapeType="1"/>
          </p:cNvSpPr>
          <p:nvPr/>
        </p:nvSpPr>
        <p:spPr bwMode="auto">
          <a:xfrm flipH="1">
            <a:off x="990600" y="2274888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35"/>
          <p:cNvSpPr>
            <a:spLocks noChangeShapeType="1"/>
          </p:cNvSpPr>
          <p:nvPr/>
        </p:nvSpPr>
        <p:spPr bwMode="auto">
          <a:xfrm>
            <a:off x="1758950" y="2274888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4286250" y="381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8" name="Text Box 37"/>
          <p:cNvSpPr txBox="1">
            <a:spLocks noChangeArrowheads="1"/>
          </p:cNvSpPr>
          <p:nvPr/>
        </p:nvSpPr>
        <p:spPr bwMode="auto">
          <a:xfrm>
            <a:off x="5654675" y="11572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9" name="Text Box 38"/>
          <p:cNvSpPr txBox="1">
            <a:spLocks noChangeArrowheads="1"/>
          </p:cNvSpPr>
          <p:nvPr/>
        </p:nvSpPr>
        <p:spPr bwMode="auto">
          <a:xfrm>
            <a:off x="2819400" y="1081088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R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auto">
          <a:xfrm>
            <a:off x="857250" y="28336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auto">
          <a:xfrm>
            <a:off x="2305050" y="28336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6934200" y="2362200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</a:rPr>
              <a:t>, 5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58102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3, 3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1905000" y="3810000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1, </a:t>
            </a:r>
            <a:r>
              <a:rPr lang="en-US" sz="2800" dirty="0">
                <a:latin typeface="Times New Roman" pitchFamily="18" charset="0"/>
              </a:rPr>
              <a:t>1</a:t>
            </a:r>
          </a:p>
        </p:txBody>
      </p:sp>
      <p:sp>
        <p:nvSpPr>
          <p:cNvPr id="15" name="Text Box 44"/>
          <p:cNvSpPr txBox="1">
            <a:spLocks noChangeArrowheads="1"/>
          </p:cNvSpPr>
          <p:nvPr/>
        </p:nvSpPr>
        <p:spPr bwMode="auto">
          <a:xfrm>
            <a:off x="3143250" y="1766887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4495800" y="914400"/>
            <a:ext cx="25146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 flipH="1">
            <a:off x="3714750" y="2286000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5"/>
          <p:cNvSpPr>
            <a:spLocks noChangeShapeType="1"/>
          </p:cNvSpPr>
          <p:nvPr/>
        </p:nvSpPr>
        <p:spPr bwMode="auto">
          <a:xfrm>
            <a:off x="4483100" y="2286000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3581400" y="2844800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S</a:t>
            </a: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5029200" y="284480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cxnSp>
        <p:nvCxnSpPr>
          <p:cNvPr id="21" name="Straight Connector 20"/>
          <p:cNvCxnSpPr>
            <a:stCxn id="6" idx="0"/>
            <a:endCxn id="3" idx="1"/>
          </p:cNvCxnSpPr>
          <p:nvPr/>
        </p:nvCxnSpPr>
        <p:spPr bwMode="auto">
          <a:xfrm>
            <a:off x="1758950" y="2274888"/>
            <a:ext cx="2736850" cy="1111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333057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4, 3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4654550" y="3810000"/>
            <a:ext cx="992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</a:t>
            </a:r>
            <a:r>
              <a:rPr lang="en-US" sz="2800" dirty="0" smtClean="0">
                <a:latin typeface="Symbol" pitchFamily="18" charset="2"/>
              </a:rPr>
              <a:t>0, </a:t>
            </a:r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4114800" y="10769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U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Nash Equilibrium (O, </a:t>
            </a:r>
            <a:r>
              <a:rPr lang="en-GB" sz="2800" kern="0" dirty="0" smtClean="0">
                <a:latin typeface="+mn-lt"/>
                <a:cs typeface="+mn-cs"/>
              </a:rPr>
              <a:t>F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) is not a Perfect Bayesian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Equilibrium, because the strategy F is not optimal,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regardless of 2’s beliefs at the information set {U, R}.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Line 32"/>
          <p:cNvSpPr>
            <a:spLocks noChangeShapeType="1"/>
          </p:cNvSpPr>
          <p:nvPr/>
        </p:nvSpPr>
        <p:spPr bwMode="auto">
          <a:xfrm>
            <a:off x="4495798" y="914400"/>
            <a:ext cx="2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Line 33"/>
          <p:cNvSpPr>
            <a:spLocks noChangeShapeType="1"/>
          </p:cNvSpPr>
          <p:nvPr/>
        </p:nvSpPr>
        <p:spPr bwMode="auto">
          <a:xfrm flipH="1">
            <a:off x="1752600" y="914400"/>
            <a:ext cx="274320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4"/>
          <p:cNvSpPr>
            <a:spLocks noChangeShapeType="1"/>
          </p:cNvSpPr>
          <p:nvPr/>
        </p:nvSpPr>
        <p:spPr bwMode="auto">
          <a:xfrm flipH="1">
            <a:off x="990600" y="2274888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35"/>
          <p:cNvSpPr>
            <a:spLocks noChangeShapeType="1"/>
          </p:cNvSpPr>
          <p:nvPr/>
        </p:nvSpPr>
        <p:spPr bwMode="auto">
          <a:xfrm>
            <a:off x="1758950" y="2274888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4286250" y="381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8" name="Text Box 37"/>
          <p:cNvSpPr txBox="1">
            <a:spLocks noChangeArrowheads="1"/>
          </p:cNvSpPr>
          <p:nvPr/>
        </p:nvSpPr>
        <p:spPr bwMode="auto">
          <a:xfrm>
            <a:off x="5654675" y="11572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9" name="Text Box 38"/>
          <p:cNvSpPr txBox="1">
            <a:spLocks noChangeArrowheads="1"/>
          </p:cNvSpPr>
          <p:nvPr/>
        </p:nvSpPr>
        <p:spPr bwMode="auto">
          <a:xfrm>
            <a:off x="2819400" y="1081088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R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0" name="Text Box 39"/>
          <p:cNvSpPr txBox="1">
            <a:spLocks noChangeArrowheads="1"/>
          </p:cNvSpPr>
          <p:nvPr/>
        </p:nvSpPr>
        <p:spPr bwMode="auto">
          <a:xfrm>
            <a:off x="857250" y="28336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1" name="Text Box 40"/>
          <p:cNvSpPr txBox="1">
            <a:spLocks noChangeArrowheads="1"/>
          </p:cNvSpPr>
          <p:nvPr/>
        </p:nvSpPr>
        <p:spPr bwMode="auto">
          <a:xfrm>
            <a:off x="2305050" y="28336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6934200" y="2362200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  <a:r>
              <a:rPr lang="en-US" sz="2800" smtClean="0">
                <a:latin typeface="Times New Roman" pitchFamily="18" charset="0"/>
              </a:rPr>
              <a:t>, 5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58102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3, 3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1905000" y="3810000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1, </a:t>
            </a:r>
            <a:r>
              <a:rPr lang="en-US" sz="2800" dirty="0">
                <a:latin typeface="Times New Roman" pitchFamily="18" charset="0"/>
              </a:rPr>
              <a:t>1</a:t>
            </a:r>
          </a:p>
        </p:txBody>
      </p:sp>
      <p:sp>
        <p:nvSpPr>
          <p:cNvPr id="15" name="Text Box 44"/>
          <p:cNvSpPr txBox="1">
            <a:spLocks noChangeArrowheads="1"/>
          </p:cNvSpPr>
          <p:nvPr/>
        </p:nvSpPr>
        <p:spPr bwMode="auto">
          <a:xfrm>
            <a:off x="3143250" y="1766887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4495800" y="914400"/>
            <a:ext cx="25146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 flipH="1">
            <a:off x="3714750" y="2286000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5"/>
          <p:cNvSpPr>
            <a:spLocks noChangeShapeType="1"/>
          </p:cNvSpPr>
          <p:nvPr/>
        </p:nvSpPr>
        <p:spPr bwMode="auto">
          <a:xfrm>
            <a:off x="4483100" y="2286000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3581400" y="284480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5029200" y="284480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cxnSp>
        <p:nvCxnSpPr>
          <p:cNvPr id="21" name="Straight Connector 20"/>
          <p:cNvCxnSpPr>
            <a:stCxn id="6" idx="0"/>
            <a:endCxn id="3" idx="1"/>
          </p:cNvCxnSpPr>
          <p:nvPr/>
        </p:nvCxnSpPr>
        <p:spPr bwMode="auto">
          <a:xfrm>
            <a:off x="1758950" y="2274888"/>
            <a:ext cx="2736850" cy="1111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333057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4, 3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4654550" y="3810000"/>
            <a:ext cx="992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</a:t>
            </a:r>
            <a:r>
              <a:rPr lang="en-US" sz="2800" dirty="0" smtClean="0">
                <a:latin typeface="Symbol" pitchFamily="18" charset="2"/>
              </a:rPr>
              <a:t>0, </a:t>
            </a:r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24" name="Text Box 38"/>
          <p:cNvSpPr txBox="1">
            <a:spLocks noChangeArrowheads="1"/>
          </p:cNvSpPr>
          <p:nvPr/>
        </p:nvSpPr>
        <p:spPr bwMode="auto">
          <a:xfrm>
            <a:off x="4114800" y="10769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U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Spence Signalling Model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one student and two firms.</a:t>
            </a:r>
          </a:p>
          <a:p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student’s skill is H or L&lt;H, private information.</a:t>
            </a:r>
          </a:p>
          <a:p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First, the student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chooses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amount e of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education.</a:t>
            </a:r>
          </a:p>
          <a:p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Then, the firms observe e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offer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wages w</a:t>
            </a:r>
            <a:r>
              <a:rPr lang="en-GB" sz="28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GB" sz="2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Finally,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worker chooses one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wage </a:t>
            </a: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offers, w*. 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27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4381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firms believe that the student skill is H with probability p.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cost of studying is e/K for a student of skill K.</a:t>
            </a:r>
          </a:p>
          <a:p>
            <a:pPr marL="0" indent="0">
              <a:buFont typeface="Wingdings" pitchFamily="2" charset="2"/>
              <a:buNone/>
            </a:pPr>
            <a:r>
              <a:rPr lang="en-GB" sz="2800" dirty="0" smtClean="0">
                <a:effectLst/>
              </a:rPr>
              <a:t>   (Studying is less costly for a high skill student).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student’s payoff is w* – e/K.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Each firm i’s payoff is K - </a:t>
            </a:r>
            <a:r>
              <a:rPr lang="en-GB" sz="2800" dirty="0" err="1" smtClean="0">
                <a:effectLst/>
              </a:rPr>
              <a:t>w</a:t>
            </a:r>
            <a:r>
              <a:rPr lang="en-GB" sz="2800" baseline="-250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if hiring the student,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and zero otherwise.</a:t>
            </a:r>
          </a:p>
        </p:txBody>
      </p:sp>
    </p:spTree>
    <p:extLst>
      <p:ext uri="{BB962C8B-B14F-4D97-AF65-F5344CB8AC3E}">
        <p14:creationId xmlns:p14="http://schemas.microsoft.com/office/powerpoint/2010/main" val="36528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4938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There are many Perfect Bayesian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 one PBE, the </a:t>
            </a:r>
            <a:r>
              <a:rPr lang="en-GB" sz="2800" dirty="0">
                <a:effectLst/>
              </a:rPr>
              <a:t>high </a:t>
            </a:r>
            <a:r>
              <a:rPr lang="en-GB" sz="2800" dirty="0" smtClean="0">
                <a:effectLst/>
              </a:rPr>
              <a:t>skill type chooses </a:t>
            </a:r>
            <a:r>
              <a:rPr lang="en-GB" sz="2800" dirty="0">
                <a:effectLst/>
              </a:rPr>
              <a:t>a positive amount of </a:t>
            </a:r>
            <a:r>
              <a:rPr lang="en-GB" sz="2800" dirty="0" smtClean="0">
                <a:effectLst/>
              </a:rPr>
              <a:t>education, e*.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Consider </a:t>
            </a:r>
            <a:r>
              <a:rPr lang="en-GB" sz="2800" dirty="0">
                <a:effectLst/>
              </a:rPr>
              <a:t>the following </a:t>
            </a:r>
            <a:r>
              <a:rPr lang="en-GB" sz="2800" dirty="0" smtClean="0">
                <a:effectLst/>
              </a:rPr>
              <a:t>assessment. </a:t>
            </a:r>
            <a:endParaRPr lang="en-GB" sz="2800" dirty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i="1" dirty="0" smtClean="0">
                <a:effectLst/>
              </a:rPr>
              <a:t>Student’s strategy. </a:t>
            </a:r>
            <a:r>
              <a:rPr lang="en-GB" sz="2800" dirty="0">
                <a:effectLst/>
              </a:rPr>
              <a:t>Type H chooses e </a:t>
            </a:r>
            <a:r>
              <a:rPr lang="en-GB" sz="2800" dirty="0" smtClean="0">
                <a:effectLst/>
              </a:rPr>
              <a:t>= e* and </a:t>
            </a:r>
            <a:r>
              <a:rPr lang="en-GB" sz="2800" dirty="0">
                <a:effectLst/>
              </a:rPr>
              <a:t>type L chooses e = </a:t>
            </a:r>
            <a:r>
              <a:rPr lang="en-GB" sz="2800" dirty="0" smtClean="0">
                <a:effectLst/>
              </a:rPr>
              <a:t>0. </a:t>
            </a:r>
            <a:r>
              <a:rPr lang="en-GB" sz="2800" dirty="0">
                <a:effectLst/>
              </a:rPr>
              <a:t>A</a:t>
            </a:r>
            <a:r>
              <a:rPr lang="en-GB" sz="2800" dirty="0" smtClean="0">
                <a:effectLst/>
              </a:rPr>
              <a:t>fter observing the </a:t>
            </a:r>
            <a:r>
              <a:rPr lang="en-GB" sz="2800" dirty="0">
                <a:effectLst/>
              </a:rPr>
              <a:t>firms’ wage offers, both types choose </a:t>
            </a:r>
            <a:r>
              <a:rPr lang="en-GB" sz="2800" dirty="0" smtClean="0">
                <a:effectLst/>
              </a:rPr>
              <a:t>one of the </a:t>
            </a:r>
            <a:r>
              <a:rPr lang="en-GB" sz="2800" dirty="0">
                <a:effectLst/>
              </a:rPr>
              <a:t>highest </a:t>
            </a:r>
            <a:r>
              <a:rPr lang="en-GB" sz="2800" dirty="0" smtClean="0">
                <a:effectLst/>
              </a:rPr>
              <a:t>offer. </a:t>
            </a:r>
            <a:endParaRPr lang="en-GB" sz="2800" dirty="0">
              <a:effectLst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r>
              <a:rPr lang="en-GB" dirty="0" smtClean="0">
                <a:effectLst/>
              </a:rPr>
              <a:t>Perfect Bayesian Equilibrium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741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i="1" dirty="0" smtClean="0">
                <a:effectLst/>
              </a:rPr>
              <a:t>Firms</a:t>
            </a:r>
            <a:r>
              <a:rPr lang="en-GB" sz="2800" i="1" dirty="0">
                <a:effectLst/>
              </a:rPr>
              <a:t>’ </a:t>
            </a:r>
            <a:r>
              <a:rPr lang="en-GB" sz="2800" i="1" dirty="0" smtClean="0">
                <a:effectLst/>
              </a:rPr>
              <a:t>belief. </a:t>
            </a:r>
            <a:r>
              <a:rPr lang="en-GB" sz="2800" dirty="0">
                <a:effectLst/>
              </a:rPr>
              <a:t>Each firm believes that a </a:t>
            </a:r>
            <a:r>
              <a:rPr lang="en-GB" sz="2800" dirty="0" smtClean="0">
                <a:effectLst/>
              </a:rPr>
              <a:t>student </a:t>
            </a:r>
            <a:r>
              <a:rPr lang="en-GB" sz="2800" dirty="0">
                <a:effectLst/>
              </a:rPr>
              <a:t>is type H if she </a:t>
            </a:r>
            <a:r>
              <a:rPr lang="en-GB" sz="2800" dirty="0" smtClean="0">
                <a:effectLst/>
              </a:rPr>
              <a:t>chooses e* and type </a:t>
            </a:r>
            <a:r>
              <a:rPr lang="en-GB" sz="2800" dirty="0">
                <a:effectLst/>
              </a:rPr>
              <a:t>L otherwise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i="1" dirty="0">
                <a:effectLst/>
              </a:rPr>
              <a:t>Firms’ </a:t>
            </a:r>
            <a:r>
              <a:rPr lang="en-GB" sz="2800" i="1" dirty="0" smtClean="0">
                <a:effectLst/>
              </a:rPr>
              <a:t>strategies. </a:t>
            </a:r>
            <a:r>
              <a:rPr lang="en-GB" sz="2800" dirty="0">
                <a:effectLst/>
              </a:rPr>
              <a:t>Each firm offers the wage H to a </a:t>
            </a:r>
            <a:r>
              <a:rPr lang="en-GB" sz="2800" dirty="0" smtClean="0">
                <a:effectLst/>
              </a:rPr>
              <a:t>student </a:t>
            </a:r>
            <a:r>
              <a:rPr lang="en-GB" sz="2800" dirty="0">
                <a:effectLst/>
              </a:rPr>
              <a:t>who </a:t>
            </a:r>
            <a:r>
              <a:rPr lang="en-GB" sz="2800" dirty="0" smtClean="0">
                <a:effectLst/>
              </a:rPr>
              <a:t>chooses e* and the </a:t>
            </a:r>
            <a:r>
              <a:rPr lang="en-GB" sz="2800" dirty="0">
                <a:effectLst/>
              </a:rPr>
              <a:t>wage L to a </a:t>
            </a:r>
            <a:r>
              <a:rPr lang="en-GB" sz="2800" dirty="0" smtClean="0">
                <a:effectLst/>
              </a:rPr>
              <a:t>student </a:t>
            </a:r>
            <a:r>
              <a:rPr lang="en-GB" sz="2800" dirty="0">
                <a:effectLst/>
              </a:rPr>
              <a:t>who chooses any other value of e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The firms’ beliefs are consistent with the </a:t>
            </a:r>
            <a:r>
              <a:rPr lang="en-GB" sz="2800" dirty="0" smtClean="0">
                <a:effectLst/>
              </a:rPr>
              <a:t>student’s </a:t>
            </a:r>
            <a:r>
              <a:rPr lang="en-GB" sz="2800" dirty="0">
                <a:effectLst/>
              </a:rPr>
              <a:t>strategy. </a:t>
            </a:r>
            <a:r>
              <a:rPr lang="en-GB" sz="2800" dirty="0" smtClean="0">
                <a:effectLst/>
              </a:rPr>
              <a:t>(No student chooses an </a:t>
            </a:r>
            <a:r>
              <a:rPr lang="en-GB" sz="2800" dirty="0">
                <a:effectLst/>
              </a:rPr>
              <a:t>education level </a:t>
            </a:r>
            <a:r>
              <a:rPr lang="en-GB" sz="2800" dirty="0" smtClean="0">
                <a:effectLst/>
              </a:rPr>
              <a:t>e other than e* and </a:t>
            </a:r>
            <a:r>
              <a:rPr lang="en-GB" sz="2800" dirty="0">
                <a:effectLst/>
              </a:rPr>
              <a:t>0, so </a:t>
            </a:r>
            <a:r>
              <a:rPr lang="en-GB" sz="2800" dirty="0" smtClean="0">
                <a:effectLst/>
              </a:rPr>
              <a:t>consistency imposes no restriction </a:t>
            </a:r>
            <a:r>
              <a:rPr lang="en-GB" sz="2800" dirty="0">
                <a:effectLst/>
              </a:rPr>
              <a:t>on the </a:t>
            </a:r>
            <a:r>
              <a:rPr lang="en-GB" sz="2800" dirty="0" smtClean="0">
                <a:effectLst/>
              </a:rPr>
              <a:t>firms</a:t>
            </a:r>
            <a:r>
              <a:rPr lang="en-GB" sz="2800" dirty="0">
                <a:effectLst/>
              </a:rPr>
              <a:t>’ beliefs after observing </a:t>
            </a:r>
            <a:r>
              <a:rPr lang="en-GB" sz="2800" dirty="0" smtClean="0">
                <a:effectLst/>
              </a:rPr>
              <a:t>any such e.)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99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Structure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Extensive-Form Games </a:t>
            </a:r>
            <a:r>
              <a:rPr lang="en-GB" sz="2800" kern="0" dirty="0" smtClean="0">
                <a:latin typeface="+mn-lt"/>
                <a:cs typeface="+mn-cs"/>
              </a:rPr>
              <a:t>with Imperfect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Spence Signalling Game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Crawford and </a:t>
            </a:r>
            <a:r>
              <a:rPr lang="en-GB" sz="2800" kern="0" dirty="0" err="1" smtClean="0"/>
              <a:t>Sobel</a:t>
            </a:r>
            <a:r>
              <a:rPr lang="en-GB" sz="2800" kern="0" dirty="0" smtClean="0"/>
              <a:t> Cheap Talk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Now, </a:t>
            </a:r>
            <a:r>
              <a:rPr lang="en-GB" sz="2800" dirty="0">
                <a:effectLst/>
              </a:rPr>
              <a:t>consider </a:t>
            </a:r>
            <a:r>
              <a:rPr lang="en-GB" sz="2800" dirty="0" smtClean="0">
                <a:effectLst/>
              </a:rPr>
              <a:t>sequential rationality.</a:t>
            </a:r>
          </a:p>
          <a:p>
            <a:endParaRPr lang="en-GB" sz="2800" dirty="0">
              <a:effectLst/>
            </a:endParaRPr>
          </a:p>
          <a:p>
            <a:r>
              <a:rPr lang="en-GB" sz="2800" i="1" dirty="0" smtClean="0">
                <a:effectLst/>
              </a:rPr>
              <a:t>Student. </a:t>
            </a:r>
            <a:r>
              <a:rPr lang="en-GB" sz="2800" dirty="0">
                <a:effectLst/>
              </a:rPr>
              <a:t>The </a:t>
            </a:r>
            <a:r>
              <a:rPr lang="en-GB" sz="2800" dirty="0" smtClean="0">
                <a:effectLst/>
              </a:rPr>
              <a:t>strategy </a:t>
            </a:r>
            <a:r>
              <a:rPr lang="en-GB" sz="2800" dirty="0">
                <a:effectLst/>
              </a:rPr>
              <a:t>of accepting the </a:t>
            </a:r>
            <a:r>
              <a:rPr lang="en-GB" sz="2800" dirty="0" smtClean="0">
                <a:effectLst/>
              </a:rPr>
              <a:t>highest </a:t>
            </a:r>
            <a:r>
              <a:rPr lang="en-GB" sz="2800" dirty="0">
                <a:effectLst/>
              </a:rPr>
              <a:t>offer at the end </a:t>
            </a:r>
            <a:r>
              <a:rPr lang="en-GB" sz="2800" dirty="0" smtClean="0">
                <a:effectLst/>
              </a:rPr>
              <a:t>of the </a:t>
            </a:r>
            <a:r>
              <a:rPr lang="en-GB" sz="2800" dirty="0">
                <a:effectLst/>
              </a:rPr>
              <a:t>game is clearly optimal. 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Now </a:t>
            </a:r>
            <a:r>
              <a:rPr lang="en-GB" sz="2800" dirty="0">
                <a:effectLst/>
              </a:rPr>
              <a:t>consider the </a:t>
            </a:r>
            <a:r>
              <a:rPr lang="en-GB" sz="2800" dirty="0" smtClean="0">
                <a:effectLst/>
              </a:rPr>
              <a:t>student’s education choice.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A </a:t>
            </a:r>
            <a:r>
              <a:rPr lang="en-GB" sz="2800" dirty="0">
                <a:effectLst/>
              </a:rPr>
              <a:t>type H </a:t>
            </a:r>
            <a:r>
              <a:rPr lang="en-GB" sz="2800" dirty="0" smtClean="0">
                <a:effectLst/>
              </a:rPr>
              <a:t>student </a:t>
            </a:r>
            <a:r>
              <a:rPr lang="en-GB" sz="2800" dirty="0">
                <a:effectLst/>
              </a:rPr>
              <a:t>obtains the payoff </a:t>
            </a:r>
            <a:r>
              <a:rPr lang="en-GB" sz="2800" dirty="0" smtClean="0">
                <a:effectLst/>
              </a:rPr>
              <a:t>H - </a:t>
            </a:r>
            <a:r>
              <a:rPr lang="en-GB" sz="2800" dirty="0">
                <a:effectLst/>
              </a:rPr>
              <a:t>e</a:t>
            </a:r>
            <a:r>
              <a:rPr lang="en-GB" sz="2800" dirty="0" smtClean="0">
                <a:effectLst/>
              </a:rPr>
              <a:t>*/</a:t>
            </a:r>
            <a:r>
              <a:rPr lang="en-GB" sz="2800" dirty="0">
                <a:effectLst/>
              </a:rPr>
              <a:t>H if she follows </a:t>
            </a:r>
            <a:r>
              <a:rPr lang="en-GB" sz="2800" dirty="0" smtClean="0">
                <a:effectLst/>
              </a:rPr>
              <a:t>her strategy, choosing </a:t>
            </a:r>
            <a:r>
              <a:rPr lang="en-GB" sz="2800" dirty="0">
                <a:effectLst/>
              </a:rPr>
              <a:t>the education </a:t>
            </a:r>
            <a:r>
              <a:rPr lang="en-GB" sz="2800" dirty="0" smtClean="0">
                <a:effectLst/>
              </a:rPr>
              <a:t>level e*, </a:t>
            </a:r>
            <a:r>
              <a:rPr lang="en-GB" sz="2800" dirty="0">
                <a:effectLst/>
              </a:rPr>
              <a:t>and the payoff </a:t>
            </a:r>
            <a:r>
              <a:rPr lang="en-GB" sz="2800" dirty="0" smtClean="0">
                <a:effectLst/>
              </a:rPr>
              <a:t>L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e/H if deviating to </a:t>
            </a:r>
            <a:r>
              <a:rPr lang="en-GB" sz="2800" dirty="0">
                <a:effectLst/>
              </a:rPr>
              <a:t>any </a:t>
            </a:r>
            <a:r>
              <a:rPr lang="en-GB" sz="2800" dirty="0" smtClean="0">
                <a:effectLst/>
              </a:rPr>
              <a:t>other level </a:t>
            </a:r>
            <a:r>
              <a:rPr lang="en-GB" sz="2800" dirty="0">
                <a:effectLst/>
              </a:rPr>
              <a:t>e. </a:t>
            </a:r>
            <a:endParaRPr lang="en-GB" sz="2800" dirty="0" smtClean="0">
              <a:effectLst/>
            </a:endParaRP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So, for the assessment to be a PBE, ones </a:t>
            </a:r>
            <a:r>
              <a:rPr lang="en-GB" sz="2800" dirty="0">
                <a:effectLst/>
              </a:rPr>
              <a:t>need 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H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e*/H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 smtClean="0">
                <a:effectLst/>
              </a:rPr>
              <a:t> L</a:t>
            </a:r>
            <a:r>
              <a:rPr lang="en-GB" sz="2800" dirty="0">
                <a:effectLst/>
              </a:rPr>
              <a:t>, </a:t>
            </a:r>
            <a:r>
              <a:rPr lang="en-GB" sz="2800" dirty="0" smtClean="0">
                <a:effectLst/>
              </a:rPr>
              <a:t>  or   e</a:t>
            </a:r>
            <a:r>
              <a:rPr lang="en-GB" sz="2800" dirty="0">
                <a:effectLst/>
              </a:rPr>
              <a:t>* </a:t>
            </a:r>
            <a:r>
              <a:rPr lang="en-GB" sz="2800" u="sng" dirty="0" smtClean="0">
                <a:effectLst/>
              </a:rPr>
              <a:t>&lt;</a:t>
            </a:r>
            <a:r>
              <a:rPr lang="en-GB" sz="2800" dirty="0" smtClean="0">
                <a:effectLst/>
              </a:rPr>
              <a:t> H(H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L).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47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A </a:t>
            </a:r>
            <a:r>
              <a:rPr lang="en-GB" sz="2800" dirty="0">
                <a:effectLst/>
              </a:rPr>
              <a:t>type L </a:t>
            </a:r>
            <a:r>
              <a:rPr lang="en-GB" sz="2800" dirty="0" smtClean="0">
                <a:effectLst/>
              </a:rPr>
              <a:t>student </a:t>
            </a:r>
            <a:r>
              <a:rPr lang="en-GB" sz="2800" dirty="0">
                <a:effectLst/>
              </a:rPr>
              <a:t>obtains the payoff </a:t>
            </a:r>
            <a:r>
              <a:rPr lang="en-GB" sz="2800" dirty="0" smtClean="0">
                <a:effectLst/>
              </a:rPr>
              <a:t>L, </a:t>
            </a:r>
            <a:r>
              <a:rPr lang="en-GB" sz="2800" dirty="0">
                <a:effectLst/>
              </a:rPr>
              <a:t>if she follows her </a:t>
            </a:r>
            <a:r>
              <a:rPr lang="en-GB" sz="2800" dirty="0" smtClean="0">
                <a:effectLst/>
              </a:rPr>
              <a:t>strategy and </a:t>
            </a:r>
            <a:r>
              <a:rPr lang="en-GB" sz="2800" dirty="0">
                <a:effectLst/>
              </a:rPr>
              <a:t>chooses the education level 0. 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If deviating to any e other than e*, she </a:t>
            </a:r>
            <a:r>
              <a:rPr lang="en-GB" sz="2800" dirty="0">
                <a:effectLst/>
              </a:rPr>
              <a:t>obtains </a:t>
            </a:r>
            <a:r>
              <a:rPr lang="en-GB" sz="2800" dirty="0" smtClean="0">
                <a:effectLst/>
              </a:rPr>
              <a:t>payoff L - e/L.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If deviating to e = e*, then the firms </a:t>
            </a:r>
            <a:r>
              <a:rPr lang="en-GB" sz="2800" dirty="0">
                <a:effectLst/>
              </a:rPr>
              <a:t>believe her ability to be H, and she obtains the payoff </a:t>
            </a:r>
            <a:r>
              <a:rPr lang="en-GB" sz="2800" dirty="0" smtClean="0">
                <a:effectLst/>
              </a:rPr>
              <a:t>H - </a:t>
            </a:r>
            <a:r>
              <a:rPr lang="en-GB" sz="2800" dirty="0">
                <a:effectLst/>
              </a:rPr>
              <a:t>e</a:t>
            </a:r>
            <a:r>
              <a:rPr lang="en-GB" sz="2800" dirty="0" smtClean="0">
                <a:effectLst/>
              </a:rPr>
              <a:t>*/</a:t>
            </a:r>
            <a:r>
              <a:rPr lang="en-GB" sz="2800" dirty="0">
                <a:effectLst/>
              </a:rPr>
              <a:t>L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So, </a:t>
            </a:r>
            <a:r>
              <a:rPr lang="en-GB" sz="2800" dirty="0">
                <a:effectLst/>
              </a:rPr>
              <a:t>for </a:t>
            </a:r>
            <a:r>
              <a:rPr lang="en-GB" sz="2800" dirty="0" smtClean="0">
                <a:effectLst/>
              </a:rPr>
              <a:t>the assessment to be a PBE, one needs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	 </a:t>
            </a:r>
            <a:r>
              <a:rPr lang="en-GB" sz="2800" dirty="0" smtClean="0">
                <a:effectLst/>
              </a:rPr>
              <a:t>L </a:t>
            </a:r>
            <a:r>
              <a:rPr lang="en-GB" sz="2800" u="sng" dirty="0" smtClean="0">
                <a:effectLst/>
              </a:rPr>
              <a:t>&gt;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H </a:t>
            </a:r>
            <a:r>
              <a:rPr lang="en-GB" sz="2800" dirty="0">
                <a:effectLst/>
              </a:rPr>
              <a:t>- e*/</a:t>
            </a:r>
            <a:r>
              <a:rPr lang="en-GB" sz="2800" dirty="0" smtClean="0">
                <a:effectLst/>
              </a:rPr>
              <a:t>L,    i.e.,  e</a:t>
            </a:r>
            <a:r>
              <a:rPr lang="en-GB" sz="2800" dirty="0">
                <a:effectLst/>
              </a:rPr>
              <a:t>* </a:t>
            </a:r>
            <a:r>
              <a:rPr lang="en-GB" sz="2800" u="sng" dirty="0">
                <a:effectLst/>
              </a:rPr>
              <a:t>&gt;</a:t>
            </a:r>
            <a:r>
              <a:rPr lang="en-GB" sz="2800" dirty="0" smtClean="0">
                <a:effectLst/>
              </a:rPr>
              <a:t> L(H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L).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921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Each </a:t>
            </a:r>
            <a:r>
              <a:rPr lang="en-GB" sz="2800" dirty="0">
                <a:effectLst/>
              </a:rPr>
              <a:t>firm’s payoff is 0, given its belief and its strategy. </a:t>
            </a:r>
            <a:endParaRPr lang="en-GB" sz="2800" dirty="0" smtClean="0">
              <a:effectLst/>
            </a:endParaRP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If </a:t>
            </a:r>
            <a:r>
              <a:rPr lang="en-GB" sz="2800" dirty="0">
                <a:effectLst/>
              </a:rPr>
              <a:t>it raises the </a:t>
            </a:r>
            <a:r>
              <a:rPr lang="en-GB" sz="2800" dirty="0" smtClean="0">
                <a:effectLst/>
              </a:rPr>
              <a:t>wage it </a:t>
            </a:r>
            <a:r>
              <a:rPr lang="en-GB" sz="2800" dirty="0">
                <a:effectLst/>
              </a:rPr>
              <a:t>offers in response to any value of e, its expected profit is negative, given </a:t>
            </a:r>
            <a:r>
              <a:rPr lang="en-GB" sz="2800" dirty="0" smtClean="0">
                <a:effectLst/>
              </a:rPr>
              <a:t>its belief.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</a:t>
            </a:r>
            <a:r>
              <a:rPr lang="en-GB" sz="2800" dirty="0" smtClean="0">
                <a:effectLst/>
              </a:rPr>
              <a:t>f </a:t>
            </a:r>
            <a:r>
              <a:rPr lang="en-GB" sz="2800" dirty="0">
                <a:effectLst/>
              </a:rPr>
              <a:t>it lowers the wage its expected profit remains zero (its offer </a:t>
            </a:r>
            <a:r>
              <a:rPr lang="en-GB" sz="2800" dirty="0" smtClean="0">
                <a:effectLst/>
              </a:rPr>
              <a:t>is not </a:t>
            </a:r>
            <a:r>
              <a:rPr lang="en-GB" sz="2800" dirty="0">
                <a:effectLst/>
              </a:rPr>
              <a:t>accepted</a:t>
            </a:r>
            <a:r>
              <a:rPr lang="en-GB" sz="2800" dirty="0" smtClean="0">
                <a:effectLst/>
              </a:rPr>
              <a:t>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In summary, the assessment is </a:t>
            </a:r>
            <a:r>
              <a:rPr lang="en-GB" sz="2800" dirty="0" smtClean="0">
                <a:effectLst/>
              </a:rPr>
              <a:t>a Perfect Bayesian </a:t>
            </a:r>
            <a:r>
              <a:rPr lang="en-GB" sz="2800" dirty="0">
                <a:effectLst/>
              </a:rPr>
              <a:t>E</a:t>
            </a:r>
            <a:r>
              <a:rPr lang="en-GB" sz="2800" dirty="0" smtClean="0">
                <a:effectLst/>
              </a:rPr>
              <a:t>quilibrium </a:t>
            </a:r>
            <a:r>
              <a:rPr lang="en-GB" sz="2800" dirty="0">
                <a:effectLst/>
              </a:rPr>
              <a:t>if and only if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L (H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L) </a:t>
            </a:r>
            <a:r>
              <a:rPr lang="en-GB" sz="2800" u="sng" dirty="0" smtClean="0">
                <a:effectLst/>
              </a:rPr>
              <a:t>&lt;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e* </a:t>
            </a:r>
            <a:r>
              <a:rPr lang="en-GB" sz="2800" u="sng" dirty="0">
                <a:effectLst/>
              </a:rPr>
              <a:t>&lt;</a:t>
            </a:r>
            <a:r>
              <a:rPr lang="en-GB" sz="2800" dirty="0" smtClean="0">
                <a:effectLst/>
              </a:rPr>
              <a:t> H (H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L</a:t>
            </a:r>
            <a:r>
              <a:rPr lang="en-GB" sz="2800" dirty="0">
                <a:effectLst/>
              </a:rPr>
              <a:t>).</a:t>
            </a:r>
          </a:p>
          <a:p>
            <a:endParaRPr lang="en-GB" sz="2800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691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3508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There are other Perfect Bayesian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For example, consider the following assessment.</a:t>
            </a:r>
            <a:endParaRPr lang="en-GB" sz="2800" dirty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i="1" dirty="0" smtClean="0">
                <a:effectLst/>
              </a:rPr>
              <a:t>Student’s strategy. </a:t>
            </a:r>
            <a:r>
              <a:rPr lang="en-GB" sz="2800" dirty="0">
                <a:effectLst/>
              </a:rPr>
              <a:t>Type H </a:t>
            </a:r>
            <a:r>
              <a:rPr lang="en-GB" sz="2800" dirty="0" smtClean="0">
                <a:effectLst/>
              </a:rPr>
              <a:t>and L chooses </a:t>
            </a:r>
            <a:r>
              <a:rPr lang="en-GB" sz="2800" dirty="0">
                <a:effectLst/>
              </a:rPr>
              <a:t>e </a:t>
            </a:r>
            <a:r>
              <a:rPr lang="en-GB" sz="2800" dirty="0" smtClean="0">
                <a:effectLst/>
              </a:rPr>
              <a:t>= e’.         After observing the </a:t>
            </a:r>
            <a:r>
              <a:rPr lang="en-GB" sz="2800" dirty="0">
                <a:effectLst/>
              </a:rPr>
              <a:t>firms’ wage offers, both types choose </a:t>
            </a:r>
            <a:r>
              <a:rPr lang="en-GB" sz="2800" dirty="0" smtClean="0">
                <a:effectLst/>
              </a:rPr>
              <a:t>one of the </a:t>
            </a:r>
            <a:r>
              <a:rPr lang="en-GB" sz="2800" dirty="0">
                <a:effectLst/>
              </a:rPr>
              <a:t>highest </a:t>
            </a:r>
            <a:r>
              <a:rPr lang="en-GB" sz="2800" dirty="0" smtClean="0">
                <a:effectLst/>
              </a:rPr>
              <a:t>offer.</a:t>
            </a:r>
          </a:p>
          <a:p>
            <a:endParaRPr lang="en-GB" sz="2800" i="1" dirty="0" smtClean="0">
              <a:effectLst/>
            </a:endParaRPr>
          </a:p>
          <a:p>
            <a:r>
              <a:rPr lang="en-GB" sz="2800" i="1" dirty="0" smtClean="0">
                <a:effectLst/>
              </a:rPr>
              <a:t>Firms</a:t>
            </a:r>
            <a:r>
              <a:rPr lang="en-GB" sz="2800" i="1" dirty="0">
                <a:effectLst/>
              </a:rPr>
              <a:t>’ belief. </a:t>
            </a:r>
            <a:r>
              <a:rPr lang="en-GB" sz="2800" dirty="0">
                <a:effectLst/>
              </a:rPr>
              <a:t>Each firm believes that a student is type </a:t>
            </a:r>
            <a:r>
              <a:rPr lang="en-GB" sz="2800" dirty="0" smtClean="0">
                <a:effectLst/>
              </a:rPr>
              <a:t>H with probability p if she chooses e = e ’.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Otherwise, she believes that the student is of type L.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195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3508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i="1" dirty="0" smtClean="0">
                <a:effectLst/>
              </a:rPr>
              <a:t>Firms</a:t>
            </a:r>
            <a:r>
              <a:rPr lang="en-GB" sz="2800" i="1" dirty="0">
                <a:effectLst/>
              </a:rPr>
              <a:t>’ strategies. </a:t>
            </a:r>
            <a:r>
              <a:rPr lang="en-GB" sz="2800" dirty="0">
                <a:effectLst/>
              </a:rPr>
              <a:t>Each firm offers the </a:t>
            </a:r>
            <a:r>
              <a:rPr lang="en-GB" sz="2800" dirty="0" smtClean="0">
                <a:effectLst/>
              </a:rPr>
              <a:t>wage L to a student choosing e = e’, and w = pH+(1-p)L </a:t>
            </a:r>
            <a:r>
              <a:rPr lang="en-GB" sz="2800" dirty="0">
                <a:effectLst/>
              </a:rPr>
              <a:t>to a student who chooses </a:t>
            </a:r>
            <a:r>
              <a:rPr lang="en-GB" sz="2800" dirty="0" smtClean="0">
                <a:effectLst/>
              </a:rPr>
              <a:t>e = e’.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firms’ beliefs are consistent with the student’s strategies.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student’s wage acceptance strategy is optimal. 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type H student’s strategy of choosing e = e’ is also optimal, because it gives her the highest wage, as long as pH+(1-p)L – e’/H &gt; L. </a:t>
            </a:r>
            <a:endParaRPr lang="en-GB" sz="2800" dirty="0">
              <a:effectLst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V="1">
            <a:off x="2438400" y="914400"/>
            <a:ext cx="11430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8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3508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type L student’s strategy of choosing e = e’ is also optimal, because it gives her the highest wage, as long as pH+(1-p)L – e’/L &gt; L.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In sum, it is required that e’ &lt; </a:t>
            </a:r>
            <a:r>
              <a:rPr lang="en-GB" sz="2800" dirty="0" err="1" smtClean="0">
                <a:effectLst/>
              </a:rPr>
              <a:t>pL</a:t>
            </a:r>
            <a:r>
              <a:rPr lang="en-GB" sz="2800" dirty="0" smtClean="0">
                <a:effectLst/>
              </a:rPr>
              <a:t>(H – L).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It can be argued that these “pooling” PBE are less plausible than the “separating” PBE seen before.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pooling PBE is fragile because there are deviations e* = e’, that only high-skill students would choose, if the firms believed that only high-skill students chose e*.</a:t>
            </a:r>
            <a:endParaRPr lang="en-GB" sz="2800" dirty="0">
              <a:effectLst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-1066800" y="4876800"/>
            <a:ext cx="914400" cy="91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1257300" y="4724400"/>
            <a:ext cx="11430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22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>
                <a:effectLst/>
              </a:rPr>
              <a:t>Crawford and </a:t>
            </a:r>
            <a:r>
              <a:rPr lang="en-GB" dirty="0" err="1" smtClean="0">
                <a:effectLst/>
              </a:rPr>
              <a:t>Sobel</a:t>
            </a:r>
            <a:r>
              <a:rPr lang="en-GB" dirty="0" smtClean="0">
                <a:effectLst/>
              </a:rPr>
              <a:t> Cheap Talk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An expert privately observes a state t in [0, 1]. 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expert sends a report r (a real number) to a decision maker.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After receiving the report, the decision maker chooses an action y (also, a real number).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DM knows that t is uniformly distributed in [0,1], i.e. the </a:t>
            </a:r>
            <a:r>
              <a:rPr lang="en-GB" sz="2800" dirty="0" err="1" smtClean="0">
                <a:effectLst/>
              </a:rPr>
              <a:t>p.d.f</a:t>
            </a:r>
            <a:r>
              <a:rPr lang="en-GB" sz="2800" dirty="0" smtClean="0">
                <a:effectLst/>
              </a:rPr>
              <a:t>. f is such that f(t) = 1 for t in [0, 1].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8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6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The players’ payoffs are independent of r. 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(I.e., the report is cheap talk).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Both players care that the action matches the state.   But the expert is biased relatively to the DM.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expert’s payoff is </a:t>
            </a:r>
            <a:r>
              <a:rPr lang="en-GB" sz="2800" dirty="0" err="1" smtClean="0">
                <a:effectLst/>
              </a:rPr>
              <a:t>u</a:t>
            </a:r>
            <a:r>
              <a:rPr lang="en-GB" sz="2800" baseline="-25000" dirty="0" err="1" smtClean="0">
                <a:effectLst/>
              </a:rPr>
              <a:t>E</a:t>
            </a:r>
            <a:r>
              <a:rPr lang="en-GB" sz="2800" dirty="0" smtClean="0">
                <a:effectLst/>
              </a:rPr>
              <a:t>(y, t) = -(y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(t + b))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>
                <a:effectLst/>
              </a:rPr>
              <a:t>.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(Her optimal action given the state t is y = t + b).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DM payoff is </a:t>
            </a:r>
            <a:r>
              <a:rPr lang="en-GB" sz="2800" dirty="0" err="1" smtClean="0">
                <a:effectLst/>
              </a:rPr>
              <a:t>u</a:t>
            </a:r>
            <a:r>
              <a:rPr lang="en-GB" sz="2800" baseline="-25000" dirty="0" err="1" smtClean="0">
                <a:effectLst/>
              </a:rPr>
              <a:t>DM</a:t>
            </a:r>
            <a:r>
              <a:rPr lang="en-GB" sz="2800" dirty="0" smtClean="0">
                <a:effectLst/>
              </a:rPr>
              <a:t>(y</a:t>
            </a:r>
            <a:r>
              <a:rPr lang="en-GB" sz="2800" dirty="0">
                <a:effectLst/>
              </a:rPr>
              <a:t>, t) = </a:t>
            </a:r>
            <a:r>
              <a:rPr lang="en-GB" sz="2800" dirty="0" smtClean="0">
                <a:effectLst/>
              </a:rPr>
              <a:t>-(y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t)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(</a:t>
            </a:r>
            <a:r>
              <a:rPr lang="en-GB" sz="2800" dirty="0">
                <a:effectLst/>
              </a:rPr>
              <a:t>Her optimal action </a:t>
            </a:r>
            <a:r>
              <a:rPr lang="en-GB" sz="2800" dirty="0" smtClean="0">
                <a:effectLst/>
              </a:rPr>
              <a:t>given the state </a:t>
            </a:r>
            <a:r>
              <a:rPr lang="en-GB" sz="2800" dirty="0">
                <a:effectLst/>
              </a:rPr>
              <a:t>t is y = t </a:t>
            </a:r>
            <a:r>
              <a:rPr lang="en-GB" sz="2800" dirty="0" smtClean="0">
                <a:effectLst/>
              </a:rPr>
              <a:t>).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273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Perfect Communication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effectLst/>
              </a:rPr>
              <a:t>We first show that there cannot be any PBE in which the expert </a:t>
            </a:r>
            <a:r>
              <a:rPr lang="en-GB" sz="2800" dirty="0">
                <a:effectLst/>
              </a:rPr>
              <a:t>accurately </a:t>
            </a:r>
            <a:r>
              <a:rPr lang="en-GB" sz="2800" dirty="0" smtClean="0">
                <a:effectLst/>
              </a:rPr>
              <a:t>reports the state. </a:t>
            </a:r>
          </a:p>
          <a:p>
            <a:pPr marL="0" indent="0">
              <a:buNone/>
            </a:pP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   (I.e., an invertible strategy </a:t>
            </a:r>
            <a:r>
              <a:rPr lang="en-GB" sz="2800" dirty="0" smtClean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 cannot be part of a PBE.) 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r>
              <a:rPr lang="en-GB" sz="2800" dirty="0">
                <a:effectLst/>
              </a:rPr>
              <a:t>B</a:t>
            </a:r>
            <a:r>
              <a:rPr lang="en-GB" sz="2800" dirty="0" smtClean="0">
                <a:effectLst/>
              </a:rPr>
              <a:t>y contradiction, say that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 is invertible and PBE.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Then, consistency implies that the DM believes </a:t>
            </a:r>
            <a:r>
              <a:rPr lang="en-GB" sz="2800" dirty="0">
                <a:effectLst/>
              </a:rPr>
              <a:t>(correctly) that the </a:t>
            </a:r>
            <a:r>
              <a:rPr lang="en-GB" sz="2800" dirty="0" smtClean="0">
                <a:effectLst/>
              </a:rPr>
              <a:t>state is t, </a:t>
            </a:r>
            <a:r>
              <a:rPr lang="en-GB" sz="2800" dirty="0">
                <a:effectLst/>
              </a:rPr>
              <a:t>when the </a:t>
            </a:r>
            <a:r>
              <a:rPr lang="en-GB" sz="2800" dirty="0" smtClean="0">
                <a:effectLst/>
              </a:rPr>
              <a:t>report is r =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(t).</a:t>
            </a:r>
            <a:endParaRPr lang="en-GB" sz="28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533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Hence, upon receiving report r =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(t), the DM chooses the action y = t.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Anticipating this, when the state is t, the expert deviates from the strategy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Instead of sending the report r =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(t), she sends the report r’=</a:t>
            </a:r>
            <a:r>
              <a:rPr lang="en-GB" sz="2800" dirty="0" smtClean="0">
                <a:effectLst/>
                <a:latin typeface="Symbol" pitchFamily="18" charset="2"/>
              </a:rPr>
              <a:t> r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 err="1" smtClean="0">
                <a:effectLst/>
              </a:rPr>
              <a:t>t+b</a:t>
            </a:r>
            <a:r>
              <a:rPr lang="en-GB" sz="2800" dirty="0" smtClean="0">
                <a:effectLst/>
              </a:rPr>
              <a:t>), which induces the action y = </a:t>
            </a:r>
            <a:r>
              <a:rPr lang="en-GB" sz="2800" dirty="0" err="1" smtClean="0">
                <a:effectLst/>
              </a:rPr>
              <a:t>t+b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Hence, </a:t>
            </a:r>
            <a:r>
              <a:rPr lang="en-GB" sz="2800" dirty="0">
                <a:effectLst/>
                <a:latin typeface="Symbol" pitchFamily="18" charset="2"/>
              </a:rPr>
              <a:t>r</a:t>
            </a:r>
            <a:r>
              <a:rPr lang="en-GB" sz="2800" dirty="0" smtClean="0">
                <a:effectLst/>
              </a:rPr>
              <a:t> is not sequentially rational, and cannot be part of a PBE.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14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229600" cy="56689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In </a:t>
            </a:r>
            <a:r>
              <a:rPr lang="en-US" sz="2800" dirty="0">
                <a:effectLst/>
              </a:rPr>
              <a:t>games of perfect information, the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 perfect equilibrium coincides with the backward-induction </a:t>
            </a:r>
            <a:r>
              <a:rPr lang="en-US" sz="2800" dirty="0" smtClean="0">
                <a:effectLst/>
              </a:rPr>
              <a:t>solution.</a:t>
            </a:r>
          </a:p>
          <a:p>
            <a:endParaRPr lang="en-US" sz="2800" dirty="0">
              <a:effectLst/>
            </a:endParaRPr>
          </a:p>
          <a:p>
            <a:r>
              <a:rPr lang="en-US" sz="2800" dirty="0" smtClean="0">
                <a:effectLst/>
              </a:rPr>
              <a:t>But </a:t>
            </a:r>
            <a:r>
              <a:rPr lang="en-US" sz="2800" dirty="0" err="1">
                <a:effectLst/>
              </a:rPr>
              <a:t>subgame</a:t>
            </a:r>
            <a:r>
              <a:rPr lang="en-US" sz="2800" dirty="0">
                <a:effectLst/>
              </a:rPr>
              <a:t>-perfect equilibrium is a more general concept, defined also for games without perfect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Perfect Bayesian Equilibrium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By the above result, every Perfect Bayesian Equilibrium is described by a partition of the state space [0, 1].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Each partition is composed of K intervals, where the admissible set of K depends on the bias level b.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K intervals are [t</a:t>
            </a:r>
            <a:r>
              <a:rPr lang="en-GB" sz="2800" baseline="-25000" dirty="0" smtClean="0">
                <a:effectLst/>
              </a:rPr>
              <a:t>0</a:t>
            </a:r>
            <a:r>
              <a:rPr lang="en-GB" sz="2800" dirty="0" smtClean="0">
                <a:effectLst/>
              </a:rPr>
              <a:t>, 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), [t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, t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), …, [t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,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], where t</a:t>
            </a:r>
            <a:r>
              <a:rPr lang="en-GB" sz="2800" baseline="-25000" dirty="0" smtClean="0">
                <a:effectLst/>
              </a:rPr>
              <a:t>0</a:t>
            </a:r>
            <a:r>
              <a:rPr lang="en-GB" sz="2800" dirty="0" smtClean="0">
                <a:effectLst/>
              </a:rPr>
              <a:t>=0 and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=1.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8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381000"/>
            <a:ext cx="8229600" cy="57451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>
                <a:effectLst/>
              </a:rPr>
              <a:t>For </a:t>
            </a:r>
            <a:r>
              <a:rPr lang="en-GB" sz="2800" dirty="0" smtClean="0">
                <a:effectLst/>
              </a:rPr>
              <a:t>any k </a:t>
            </a:r>
            <a:r>
              <a:rPr lang="en-GB" sz="2800" dirty="0">
                <a:effectLst/>
              </a:rPr>
              <a:t>= 1, …, K-1, all </a:t>
            </a:r>
            <a:r>
              <a:rPr lang="en-GB" sz="2800" dirty="0" smtClean="0">
                <a:effectLst/>
              </a:rPr>
              <a:t>expert types t </a:t>
            </a:r>
            <a:r>
              <a:rPr lang="en-GB" sz="2800" dirty="0">
                <a:effectLst/>
              </a:rPr>
              <a:t>in 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 send the same </a:t>
            </a:r>
            <a:r>
              <a:rPr lang="en-GB" sz="2800" dirty="0" smtClean="0">
                <a:effectLst/>
              </a:rPr>
              <a:t>report </a:t>
            </a:r>
            <a:r>
              <a:rPr lang="en-GB" sz="2800" dirty="0" err="1" smtClean="0">
                <a:effectLst/>
              </a:rPr>
              <a:t>r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Hence, upon receiving report </a:t>
            </a:r>
            <a:r>
              <a:rPr lang="en-GB" sz="2800" dirty="0" err="1">
                <a:effectLst/>
              </a:rPr>
              <a:t>r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, the DM knows that t is in [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), and chooses y so as to maximize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	   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	-   (</a:t>
            </a:r>
            <a:r>
              <a:rPr lang="en-GB" sz="2800" dirty="0">
                <a:effectLst/>
              </a:rPr>
              <a:t>y</a:t>
            </a:r>
            <a:r>
              <a:rPr lang="x-none" sz="2800">
                <a:effectLst/>
              </a:rPr>
              <a:t>-</a:t>
            </a:r>
            <a:r>
              <a:rPr lang="en-GB" sz="2800" dirty="0">
                <a:effectLst/>
              </a:rPr>
              <a:t>t)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dt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	</a:t>
            </a:r>
            <a:r>
              <a:rPr lang="en-GB" sz="2800" dirty="0" smtClean="0">
                <a:effectLst/>
              </a:rPr>
              <a:t>	   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						          						    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Taking the first-order condition,  0 = - 2  (</a:t>
            </a:r>
            <a:r>
              <a:rPr lang="en-GB" sz="2800" dirty="0">
                <a:effectLst/>
              </a:rPr>
              <a:t>y</a:t>
            </a:r>
            <a:r>
              <a:rPr lang="x-none" sz="2800">
                <a:effectLst/>
              </a:rPr>
              <a:t>-</a:t>
            </a:r>
            <a:r>
              <a:rPr lang="en-GB" sz="2800" dirty="0" smtClean="0">
                <a:effectLst/>
              </a:rPr>
              <a:t>t) </a:t>
            </a:r>
            <a:r>
              <a:rPr lang="en-GB" sz="2800" dirty="0" err="1" smtClean="0">
                <a:effectLst/>
              </a:rPr>
              <a:t>dt</a:t>
            </a:r>
            <a:r>
              <a:rPr lang="en-GB" sz="2800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= - 2[ y - (t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+t</a:t>
            </a:r>
            <a:r>
              <a:rPr lang="en-GB" sz="2800" baseline="-25000" dirty="0" smtClean="0">
                <a:effectLst/>
              </a:rPr>
              <a:t>k</a:t>
            </a:r>
            <a:r>
              <a:rPr lang="en-GB" sz="2800" dirty="0">
                <a:effectLst/>
              </a:rPr>
              <a:t>)/</a:t>
            </a:r>
            <a:r>
              <a:rPr lang="en-GB" sz="2800" dirty="0" smtClean="0">
                <a:effectLst/>
              </a:rPr>
              <a:t>2 ].			     t</a:t>
            </a:r>
            <a:r>
              <a:rPr lang="en-GB" sz="2800" baseline="-25000" dirty="0" smtClean="0">
                <a:effectLst/>
              </a:rPr>
              <a:t>k-1</a:t>
            </a:r>
            <a:endParaRPr lang="en-GB" sz="2800" dirty="0">
              <a:effectLst/>
            </a:endParaRPr>
          </a:p>
          <a:p>
            <a:endParaRPr lang="en-GB" sz="2800" dirty="0" smtClean="0">
              <a:effectLst/>
            </a:endParaRP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Freeform 3"/>
          <p:cNvSpPr/>
          <p:nvPr/>
        </p:nvSpPr>
        <p:spPr bwMode="auto">
          <a:xfrm>
            <a:off x="2552700" y="3276600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6438900" y="480059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7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So, upon receiving report </a:t>
            </a:r>
            <a:r>
              <a:rPr lang="en-GB" sz="2800" dirty="0" err="1">
                <a:effectLst/>
              </a:rPr>
              <a:t>r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, the DM chooses the action </a:t>
            </a:r>
            <a:r>
              <a:rPr lang="en-GB" sz="2800" dirty="0">
                <a:effectLst/>
              </a:rPr>
              <a:t>y = (t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)/2.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In a PBE, the expert anticipates that if reporting r = </a:t>
            </a:r>
            <a:r>
              <a:rPr lang="en-GB" sz="2800" dirty="0" err="1" smtClean="0">
                <a:effectLst/>
              </a:rPr>
              <a:t>r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, she induces the action </a:t>
            </a:r>
            <a:r>
              <a:rPr lang="en-GB" sz="2800" dirty="0">
                <a:effectLst/>
              </a:rPr>
              <a:t>y = (t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)/</a:t>
            </a:r>
            <a:r>
              <a:rPr lang="en-GB" sz="2800" dirty="0" smtClean="0">
                <a:effectLst/>
              </a:rPr>
              <a:t>2.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F</a:t>
            </a:r>
            <a:r>
              <a:rPr lang="en-GB" sz="2800" dirty="0" smtClean="0">
                <a:effectLst/>
              </a:rPr>
              <a:t>or any k = 1, …, K-1, an expert of type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 must be indifferent between sending report </a:t>
            </a:r>
            <a:r>
              <a:rPr lang="en-GB" sz="2800" dirty="0" err="1" smtClean="0">
                <a:effectLst/>
              </a:rPr>
              <a:t>r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 and r</a:t>
            </a:r>
            <a:r>
              <a:rPr lang="en-GB" sz="2800" baseline="-25000" dirty="0" smtClean="0">
                <a:effectLst/>
              </a:rPr>
              <a:t>k+1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I</a:t>
            </a:r>
            <a:r>
              <a:rPr lang="en-GB" sz="2800" dirty="0" smtClean="0">
                <a:effectLst/>
              </a:rPr>
              <a:t>.e., </a:t>
            </a:r>
            <a:r>
              <a:rPr lang="en-GB" sz="2800" dirty="0">
                <a:effectLst/>
              </a:rPr>
              <a:t>- 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</a:rPr>
              <a:t>(t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)/2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+ b))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= </a:t>
            </a:r>
            <a:r>
              <a:rPr lang="en-GB" sz="2800" dirty="0">
                <a:effectLst/>
              </a:rPr>
              <a:t>- 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>
                <a:effectLst/>
              </a:rPr>
              <a:t>(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+ t</a:t>
            </a:r>
            <a:r>
              <a:rPr lang="en-GB" sz="2800" baseline="-25000" dirty="0" smtClean="0">
                <a:effectLst/>
              </a:rPr>
              <a:t>k+1</a:t>
            </a:r>
            <a:r>
              <a:rPr lang="en-GB" sz="2800" dirty="0" smtClean="0">
                <a:effectLst/>
              </a:rPr>
              <a:t>)/</a:t>
            </a:r>
            <a:r>
              <a:rPr lang="en-GB" sz="2800" dirty="0">
                <a:effectLst/>
              </a:rPr>
              <a:t>2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(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>
                <a:effectLst/>
              </a:rPr>
              <a:t>+ b))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Or, 		t</a:t>
            </a:r>
            <a:r>
              <a:rPr lang="en-GB" sz="2800" baseline="-25000" dirty="0" smtClean="0">
                <a:effectLst/>
              </a:rPr>
              <a:t>k+1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 =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baseline="-25000" dirty="0" smtClean="0">
                <a:effectLst/>
              </a:rPr>
              <a:t> </a:t>
            </a:r>
            <a:r>
              <a:rPr lang="x-none" sz="2800" smtClean="0">
                <a:effectLst/>
              </a:rPr>
              <a:t>–</a:t>
            </a:r>
            <a:r>
              <a:rPr lang="en-GB" sz="2800" dirty="0" smtClean="0">
                <a:effectLst/>
              </a:rPr>
              <a:t> 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 +4b.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07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If these conditions hold, then, for any k = 1, …, K, every type of expert t in </a:t>
            </a:r>
            <a:r>
              <a:rPr lang="en-GB" sz="2800" dirty="0">
                <a:effectLst/>
              </a:rPr>
              <a:t>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</a:t>
            </a:r>
            <a:r>
              <a:rPr lang="en-GB" sz="2800" dirty="0" smtClean="0">
                <a:effectLst/>
              </a:rPr>
              <a:t> prefers to send report r = </a:t>
            </a:r>
            <a:r>
              <a:rPr lang="en-GB" sz="2800" dirty="0" err="1" smtClean="0">
                <a:effectLst/>
              </a:rPr>
              <a:t>r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 than any other report.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</a:t>
            </a:r>
            <a:r>
              <a:rPr lang="en-GB" sz="2800" dirty="0">
                <a:effectLst/>
              </a:rPr>
              <a:t>conditions </a:t>
            </a:r>
            <a:r>
              <a:rPr lang="en-GB" sz="2800" dirty="0" smtClean="0">
                <a:effectLst/>
              </a:rPr>
              <a:t>give </a:t>
            </a:r>
            <a:r>
              <a:rPr lang="en-GB" sz="2800" dirty="0">
                <a:effectLst/>
              </a:rPr>
              <a:t>a second-order difference </a:t>
            </a:r>
            <a:r>
              <a:rPr lang="en-GB" sz="2800" dirty="0" smtClean="0">
                <a:effectLst/>
              </a:rPr>
              <a:t>equation, solved with boundary conditions t</a:t>
            </a:r>
            <a:r>
              <a:rPr lang="en-GB" sz="2800" baseline="-25000" dirty="0" smtClean="0">
                <a:effectLst/>
              </a:rPr>
              <a:t>0</a:t>
            </a:r>
            <a:r>
              <a:rPr lang="en-GB" sz="2800" dirty="0" smtClean="0">
                <a:effectLst/>
              </a:rPr>
              <a:t> = 0 and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 = 1. 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</a:t>
            </a:r>
            <a:r>
              <a:rPr lang="en-GB" sz="2800" dirty="0" smtClean="0">
                <a:effectLst/>
              </a:rPr>
              <a:t>interval [t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 has length </a:t>
            </a:r>
            <a:r>
              <a:rPr lang="en-GB" sz="2800" dirty="0" err="1" smtClean="0">
                <a:effectLst/>
              </a:rPr>
              <a:t>t</a:t>
            </a:r>
            <a:r>
              <a:rPr lang="en-GB" sz="2800" baseline="-25000" dirty="0" err="1" smtClean="0">
                <a:effectLst/>
              </a:rPr>
              <a:t>k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– t</a:t>
            </a:r>
            <a:r>
              <a:rPr lang="en-GB" sz="2800" baseline="-25000" dirty="0" smtClean="0">
                <a:effectLst/>
              </a:rPr>
              <a:t>k-1 </a:t>
            </a:r>
            <a:r>
              <a:rPr lang="en-GB" sz="2800" dirty="0" smtClean="0">
                <a:effectLst/>
              </a:rPr>
              <a:t>= 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+ (</a:t>
            </a:r>
            <a:r>
              <a:rPr lang="en-GB" sz="2800" dirty="0" smtClean="0">
                <a:effectLst/>
              </a:rPr>
              <a:t>k-1)4b.</a:t>
            </a:r>
            <a:endParaRPr lang="en-GB" sz="2800" dirty="0" smtClean="0">
              <a:effectLst/>
            </a:endParaRP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T</a:t>
            </a:r>
            <a:r>
              <a:rPr lang="en-GB" sz="2800" dirty="0" smtClean="0">
                <a:effectLst/>
              </a:rPr>
              <a:t>he sum of the intervals </a:t>
            </a:r>
            <a:r>
              <a:rPr lang="en-GB" sz="2800" dirty="0">
                <a:effectLst/>
              </a:rPr>
              <a:t>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), for k = 1, …, K, must be equal to </a:t>
            </a:r>
            <a:r>
              <a:rPr lang="en-GB" sz="2800" dirty="0">
                <a:effectLst/>
              </a:rPr>
              <a:t>1</a:t>
            </a:r>
            <a:r>
              <a:rPr lang="en-GB" sz="2800" dirty="0" smtClean="0">
                <a:effectLst/>
              </a:rPr>
              <a:t>:</a:t>
            </a: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	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+ (t</a:t>
            </a:r>
            <a:r>
              <a:rPr lang="en-GB" sz="2800" baseline="-25000" dirty="0" smtClean="0">
                <a:effectLst/>
              </a:rPr>
              <a:t>1 </a:t>
            </a:r>
            <a:r>
              <a:rPr lang="en-GB" sz="2800" dirty="0" smtClean="0">
                <a:effectLst/>
              </a:rPr>
              <a:t>+4b) + … + [t</a:t>
            </a:r>
            <a:r>
              <a:rPr lang="en-GB" sz="2800" baseline="-25000" dirty="0" smtClean="0">
                <a:effectLst/>
              </a:rPr>
              <a:t>1 </a:t>
            </a:r>
            <a:r>
              <a:rPr lang="en-GB" sz="2800" dirty="0" smtClean="0">
                <a:effectLst/>
              </a:rPr>
              <a:t>+(K-1)4b] = 1.</a:t>
            </a: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51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Or,  	Kt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 + 4b [1+ … + (K-1)b] = 1.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I.e., 	</a:t>
            </a:r>
            <a:r>
              <a:rPr lang="en-GB" sz="2800" dirty="0">
                <a:effectLst/>
              </a:rPr>
              <a:t>Kt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>
                <a:effectLst/>
              </a:rPr>
              <a:t> + </a:t>
            </a:r>
            <a:r>
              <a:rPr lang="en-GB" sz="2800" dirty="0" smtClean="0">
                <a:effectLst/>
              </a:rPr>
              <a:t>2bK(K-1) </a:t>
            </a:r>
            <a:r>
              <a:rPr lang="en-GB" sz="2800" dirty="0">
                <a:effectLst/>
              </a:rPr>
              <a:t>= 1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So, if b is small enough that </a:t>
            </a:r>
            <a:r>
              <a:rPr lang="en-GB" sz="2800" dirty="0">
                <a:effectLst/>
              </a:rPr>
              <a:t>2bK(K-1</a:t>
            </a:r>
            <a:r>
              <a:rPr lang="en-GB" sz="2800" dirty="0" smtClean="0">
                <a:effectLst/>
              </a:rPr>
              <a:t>) &lt; 1, then there is a value of 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1</a:t>
            </a:r>
            <a:r>
              <a:rPr lang="en-GB" sz="2800" dirty="0" smtClean="0">
                <a:effectLst/>
              </a:rPr>
              <a:t> that satisfies the condition, and hence a PBE with K intervals.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>
                <a:effectLst/>
              </a:rPr>
              <a:t>T</a:t>
            </a:r>
            <a:r>
              <a:rPr lang="en-GB" sz="2800" dirty="0" smtClean="0">
                <a:effectLst/>
              </a:rPr>
              <a:t>he largest is b, the smallest is the maximum number of intervals K* that can be a PBE.</a:t>
            </a: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For b&gt; 1/4, K* = 1. For 1/4 &lt; b &lt; 1/12, K* =2, etc.   </a:t>
            </a:r>
            <a:endParaRPr lang="en-GB" sz="2800" dirty="0">
              <a:effectLst/>
            </a:endParaRPr>
          </a:p>
          <a:p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77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We conclude by ranking PBE in ex-ante sense          (i.e., before the state t is realized).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sender’s ex-ante equilibrium payoff is: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-  </a:t>
            </a:r>
            <a:r>
              <a:rPr lang="en-GB" sz="4000" dirty="0" smtClean="0">
                <a:effectLst/>
                <a:latin typeface="Symbol" pitchFamily="18" charset="2"/>
              </a:rPr>
              <a:t>S</a:t>
            </a:r>
            <a:r>
              <a:rPr lang="en-GB" sz="28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Pr</a:t>
            </a:r>
            <a:r>
              <a:rPr lang="en-GB" sz="2800" dirty="0" smtClean="0">
                <a:effectLst/>
              </a:rPr>
              <a:t>{t in </a:t>
            </a:r>
            <a:r>
              <a:rPr lang="en-GB" sz="2800" dirty="0">
                <a:effectLst/>
              </a:rPr>
              <a:t>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)}  [ (t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+t</a:t>
            </a:r>
            <a:r>
              <a:rPr lang="en-GB" sz="2800" baseline="-25000" dirty="0" smtClean="0">
                <a:effectLst/>
              </a:rPr>
              <a:t>k</a:t>
            </a:r>
            <a:r>
              <a:rPr lang="en-GB" sz="2800" dirty="0" smtClean="0">
                <a:effectLst/>
              </a:rPr>
              <a:t>)/2 </a:t>
            </a:r>
            <a:r>
              <a:rPr lang="x-none" sz="2800" smtClean="0">
                <a:effectLst/>
              </a:rPr>
              <a:t>-</a:t>
            </a:r>
            <a:r>
              <a:rPr lang="en-GB" sz="2800" dirty="0" smtClean="0">
                <a:effectLst/>
              </a:rPr>
              <a:t> (</a:t>
            </a:r>
            <a:r>
              <a:rPr lang="en-GB" sz="2800" dirty="0" err="1" smtClean="0">
                <a:effectLst/>
              </a:rPr>
              <a:t>t+b</a:t>
            </a:r>
            <a:r>
              <a:rPr lang="en-GB" sz="2800" dirty="0" smtClean="0">
                <a:effectLst/>
              </a:rPr>
              <a:t>)]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 err="1" smtClean="0">
                <a:effectLst/>
              </a:rPr>
              <a:t>dt</a:t>
            </a:r>
            <a:r>
              <a:rPr lang="en-GB" sz="2800" dirty="0" smtClean="0">
                <a:effectLst/>
              </a:rPr>
              <a:t> /</a:t>
            </a:r>
            <a:r>
              <a:rPr lang="en-GB" sz="2800" dirty="0" err="1" smtClean="0">
                <a:effectLst/>
              </a:rPr>
              <a:t>Pr</a:t>
            </a:r>
            <a:r>
              <a:rPr lang="en-GB" sz="2800" dirty="0" smtClean="0">
                <a:effectLst/>
              </a:rPr>
              <a:t>[t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).</a:t>
            </a:r>
            <a:endParaRPr lang="en-GB" sz="2800" dirty="0">
              <a:effectLst/>
            </a:endParaRPr>
          </a:p>
          <a:p>
            <a:endParaRPr lang="en-GB" sz="2800" dirty="0" smtClean="0">
              <a:effectLst/>
            </a:endParaRPr>
          </a:p>
          <a:p>
            <a:r>
              <a:rPr lang="en-GB" sz="2800" dirty="0">
                <a:effectLst/>
              </a:rPr>
              <a:t>The </a:t>
            </a:r>
            <a:r>
              <a:rPr lang="en-GB" sz="2800" dirty="0" smtClean="0">
                <a:effectLst/>
              </a:rPr>
              <a:t>decision maker’s </a:t>
            </a:r>
            <a:r>
              <a:rPr lang="en-GB" sz="2800" dirty="0">
                <a:effectLst/>
              </a:rPr>
              <a:t>ex-ante equilibrium payoff is: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>
                <a:effectLst/>
              </a:rPr>
              <a:t>-  </a:t>
            </a:r>
            <a:r>
              <a:rPr lang="en-GB" sz="4000" dirty="0">
                <a:effectLst/>
                <a:latin typeface="Symbol" pitchFamily="18" charset="2"/>
              </a:rPr>
              <a:t>S</a:t>
            </a:r>
            <a:r>
              <a:rPr lang="en-GB" sz="2800" dirty="0">
                <a:effectLst/>
              </a:rPr>
              <a:t> </a:t>
            </a:r>
            <a:r>
              <a:rPr lang="en-GB" sz="2800" dirty="0" err="1">
                <a:effectLst/>
              </a:rPr>
              <a:t>Pr</a:t>
            </a:r>
            <a:r>
              <a:rPr lang="en-GB" sz="2800" dirty="0">
                <a:effectLst/>
              </a:rPr>
              <a:t>{t in 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>
                <a:effectLst/>
              </a:rPr>
              <a:t>)}  [ (</a:t>
            </a:r>
            <a:r>
              <a:rPr lang="en-GB" sz="2800" dirty="0" smtClean="0">
                <a:effectLst/>
              </a:rPr>
              <a:t>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+t</a:t>
            </a:r>
            <a:r>
              <a:rPr lang="en-GB" sz="2800" baseline="-25000" dirty="0" smtClean="0">
                <a:effectLst/>
              </a:rPr>
              <a:t>k</a:t>
            </a:r>
            <a:r>
              <a:rPr lang="en-GB" sz="2800" dirty="0" smtClean="0">
                <a:effectLst/>
              </a:rPr>
              <a:t>)/</a:t>
            </a:r>
            <a:r>
              <a:rPr lang="en-GB" sz="2800" dirty="0">
                <a:effectLst/>
              </a:rPr>
              <a:t>2 </a:t>
            </a:r>
            <a:r>
              <a:rPr lang="x-none" sz="2800">
                <a:effectLst/>
              </a:rPr>
              <a:t>-</a:t>
            </a:r>
            <a:r>
              <a:rPr lang="en-GB" sz="2800" dirty="0">
                <a:effectLst/>
              </a:rPr>
              <a:t> t</a:t>
            </a:r>
            <a:r>
              <a:rPr lang="en-GB" sz="2800" dirty="0" smtClean="0">
                <a:effectLst/>
              </a:rPr>
              <a:t>]</a:t>
            </a:r>
            <a:r>
              <a:rPr lang="x-none" sz="2800" baseline="30000">
                <a:effectLst/>
              </a:rPr>
              <a:t>2</a:t>
            </a:r>
            <a:r>
              <a:rPr lang="en-GB" sz="2800" dirty="0" err="1">
                <a:effectLst/>
              </a:rPr>
              <a:t>dt</a:t>
            </a:r>
            <a:r>
              <a:rPr lang="en-GB" sz="2800" dirty="0">
                <a:effectLst/>
              </a:rPr>
              <a:t> /</a:t>
            </a:r>
            <a:r>
              <a:rPr lang="en-GB" sz="2800" dirty="0" err="1">
                <a:effectLst/>
              </a:rPr>
              <a:t>Pr</a:t>
            </a:r>
            <a:r>
              <a:rPr lang="en-GB" sz="2800" dirty="0">
                <a:effectLst/>
              </a:rPr>
              <a:t>[t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, </a:t>
            </a:r>
            <a:r>
              <a:rPr lang="en-GB" sz="2800" dirty="0" err="1">
                <a:effectLst/>
              </a:rPr>
              <a:t>t</a:t>
            </a:r>
            <a:r>
              <a:rPr lang="en-GB" sz="2800" baseline="-25000" dirty="0" err="1">
                <a:effectLst/>
              </a:rPr>
              <a:t>k</a:t>
            </a:r>
            <a:r>
              <a:rPr lang="en-GB" sz="2800" dirty="0" smtClean="0">
                <a:effectLst/>
              </a:rPr>
              <a:t>).</a:t>
            </a:r>
            <a:endParaRPr lang="en-GB" sz="2800" dirty="0">
              <a:effectLst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3429000" y="312419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465" y="2590800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/>
              <a:t>K</a:t>
            </a:r>
            <a:r>
              <a:rPr lang="en-GB" dirty="0"/>
              <a:t>         </a:t>
            </a:r>
            <a:r>
              <a:rPr lang="en-GB" dirty="0" smtClean="0"/>
              <a:t>               </a:t>
            </a:r>
            <a:r>
              <a:rPr lang="en-GB" sz="2800" dirty="0" err="1" smtClean="0"/>
              <a:t>t</a:t>
            </a:r>
            <a:r>
              <a:rPr lang="en-GB" sz="2800" baseline="-25000" dirty="0" err="1" smtClean="0"/>
              <a:t>k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609600" y="3453825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 smtClean="0"/>
              <a:t>k=1</a:t>
            </a:r>
            <a:r>
              <a:rPr lang="en-GB" dirty="0" smtClean="0"/>
              <a:t>                       </a:t>
            </a:r>
            <a:r>
              <a:rPr lang="en-GB" sz="2800" dirty="0" smtClean="0"/>
              <a:t>t</a:t>
            </a:r>
            <a:r>
              <a:rPr lang="en-GB" sz="2800" baseline="-25000" dirty="0" smtClean="0"/>
              <a:t>k-1</a:t>
            </a:r>
            <a:endParaRPr lang="en-GB" sz="28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3429000" y="541019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6465" y="4876800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/>
              <a:t>K</a:t>
            </a:r>
            <a:r>
              <a:rPr lang="en-GB" dirty="0"/>
              <a:t>         </a:t>
            </a:r>
            <a:r>
              <a:rPr lang="en-GB" dirty="0" smtClean="0"/>
              <a:t>               </a:t>
            </a:r>
            <a:r>
              <a:rPr lang="en-GB" sz="2800" dirty="0" err="1" smtClean="0"/>
              <a:t>t</a:t>
            </a:r>
            <a:r>
              <a:rPr lang="en-GB" sz="2800" baseline="-25000" dirty="0" err="1" smtClean="0"/>
              <a:t>k</a:t>
            </a:r>
            <a:endParaRPr lang="en-GB" sz="2800" dirty="0"/>
          </a:p>
        </p:txBody>
      </p:sp>
      <p:sp>
        <p:nvSpPr>
          <p:cNvPr id="13" name="Rectangle 12"/>
          <p:cNvSpPr/>
          <p:nvPr/>
        </p:nvSpPr>
        <p:spPr>
          <a:xfrm>
            <a:off x="609600" y="5739825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 smtClean="0"/>
              <a:t>k=1</a:t>
            </a:r>
            <a:r>
              <a:rPr lang="en-GB" dirty="0" smtClean="0"/>
              <a:t>                       </a:t>
            </a:r>
            <a:r>
              <a:rPr lang="en-GB" sz="2800" dirty="0" smtClean="0"/>
              <a:t>t</a:t>
            </a:r>
            <a:r>
              <a:rPr lang="en-GB" sz="2800" baseline="-25000" dirty="0" smtClean="0"/>
              <a:t>k-1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243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Expanding the sender’s ex-ante equilibrium payoff,</a:t>
            </a: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>
              <a:buFontTx/>
              <a:buChar char="-"/>
            </a:pPr>
            <a:r>
              <a:rPr lang="en-GB" sz="4000" dirty="0" smtClean="0">
                <a:effectLst/>
                <a:latin typeface="Symbol" pitchFamily="18" charset="2"/>
              </a:rPr>
              <a:t>S</a:t>
            </a:r>
            <a:r>
              <a:rPr lang="en-GB" sz="2800" dirty="0" smtClean="0">
                <a:effectLst/>
              </a:rPr>
              <a:t>     {[(t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+t</a:t>
            </a:r>
            <a:r>
              <a:rPr lang="en-GB" sz="2800" baseline="-25000" dirty="0" smtClean="0">
                <a:effectLst/>
              </a:rPr>
              <a:t>k</a:t>
            </a:r>
            <a:r>
              <a:rPr lang="en-GB" sz="2800" dirty="0" smtClean="0">
                <a:effectLst/>
              </a:rPr>
              <a:t>)/2 </a:t>
            </a:r>
            <a:r>
              <a:rPr lang="x-none" sz="2800" smtClean="0">
                <a:effectLst/>
              </a:rPr>
              <a:t>–</a:t>
            </a:r>
            <a:r>
              <a:rPr lang="en-GB" sz="2800" dirty="0" smtClean="0">
                <a:effectLst/>
              </a:rPr>
              <a:t> t]</a:t>
            </a:r>
            <a:r>
              <a:rPr lang="x-none" sz="2800" baseline="30000">
                <a:effectLst/>
              </a:rPr>
              <a:t> 2 </a:t>
            </a:r>
            <a:r>
              <a:rPr lang="en-GB" sz="2800" dirty="0" smtClean="0">
                <a:effectLst/>
              </a:rPr>
              <a:t>+ b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– 2b [(t</a:t>
            </a:r>
            <a:r>
              <a:rPr lang="en-GB" sz="2800" baseline="-25000" dirty="0" smtClean="0">
                <a:effectLst/>
              </a:rPr>
              <a:t>k-1</a:t>
            </a:r>
            <a:r>
              <a:rPr lang="en-GB" sz="2800" dirty="0" smtClean="0">
                <a:effectLst/>
              </a:rPr>
              <a:t>+t</a:t>
            </a:r>
            <a:r>
              <a:rPr lang="en-GB" sz="2800" baseline="-25000" dirty="0" smtClean="0">
                <a:effectLst/>
              </a:rPr>
              <a:t>k</a:t>
            </a:r>
            <a:r>
              <a:rPr lang="en-GB" sz="2800" dirty="0" smtClean="0">
                <a:effectLst/>
              </a:rPr>
              <a:t>)/</a:t>
            </a:r>
            <a:r>
              <a:rPr lang="en-GB" sz="2800" dirty="0">
                <a:effectLst/>
              </a:rPr>
              <a:t>2 </a:t>
            </a:r>
            <a:r>
              <a:rPr lang="x-none" sz="2800">
                <a:effectLst/>
              </a:rPr>
              <a:t>–</a:t>
            </a:r>
            <a:r>
              <a:rPr lang="en-GB" sz="2800" dirty="0">
                <a:effectLst/>
              </a:rPr>
              <a:t> t</a:t>
            </a:r>
            <a:r>
              <a:rPr lang="en-GB" sz="2800" dirty="0" smtClean="0">
                <a:effectLst/>
              </a:rPr>
              <a:t>]}</a:t>
            </a:r>
            <a:r>
              <a:rPr lang="en-GB" sz="2800" dirty="0" err="1" smtClean="0">
                <a:effectLst/>
              </a:rPr>
              <a:t>dt</a:t>
            </a:r>
            <a:r>
              <a:rPr lang="en-GB" sz="2800" dirty="0" smtClean="0">
                <a:effectLst/>
              </a:rPr>
              <a:t> </a:t>
            </a:r>
          </a:p>
          <a:p>
            <a:pPr>
              <a:buFontTx/>
              <a:buChar char="-"/>
            </a:pPr>
            <a:endParaRPr lang="en-GB" sz="2800" dirty="0">
              <a:effectLst/>
            </a:endParaRPr>
          </a:p>
          <a:p>
            <a:pPr marL="0" indent="0">
              <a:buNone/>
            </a:pPr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= - </a:t>
            </a:r>
            <a:r>
              <a:rPr lang="en-GB" sz="4000" dirty="0">
                <a:effectLst/>
                <a:latin typeface="Symbol" pitchFamily="18" charset="2"/>
              </a:rPr>
              <a:t>S</a:t>
            </a:r>
            <a:r>
              <a:rPr lang="en-GB" sz="2800" dirty="0">
                <a:effectLst/>
              </a:rPr>
              <a:t>     </a:t>
            </a:r>
            <a:r>
              <a:rPr lang="en-GB" sz="2800" dirty="0" smtClean="0">
                <a:effectLst/>
              </a:rPr>
              <a:t>[(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+t</a:t>
            </a:r>
            <a:r>
              <a:rPr lang="en-GB" sz="2800" baseline="-25000" dirty="0">
                <a:effectLst/>
              </a:rPr>
              <a:t>k</a:t>
            </a:r>
            <a:r>
              <a:rPr lang="en-GB" sz="2800" dirty="0">
                <a:effectLst/>
              </a:rPr>
              <a:t>)/2 </a:t>
            </a:r>
            <a:r>
              <a:rPr lang="x-none" sz="2800">
                <a:effectLst/>
              </a:rPr>
              <a:t>–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t]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baseline="30000" dirty="0" smtClean="0">
                <a:effectLst/>
              </a:rPr>
              <a:t> </a:t>
            </a:r>
            <a:r>
              <a:rPr lang="en-GB" sz="2800" dirty="0" err="1" smtClean="0">
                <a:effectLst/>
              </a:rPr>
              <a:t>dt</a:t>
            </a:r>
            <a:r>
              <a:rPr lang="en-GB" sz="2800" dirty="0" smtClean="0">
                <a:effectLst/>
              </a:rPr>
              <a:t> - </a:t>
            </a:r>
            <a:r>
              <a:rPr lang="en-GB" sz="2800" dirty="0">
                <a:effectLst/>
              </a:rPr>
              <a:t>b</a:t>
            </a:r>
            <a:r>
              <a:rPr lang="x-none" sz="2800" baseline="30000" smtClean="0">
                <a:effectLst/>
              </a:rPr>
              <a:t>2</a:t>
            </a:r>
            <a:r>
              <a:rPr lang="en-GB" sz="2800" dirty="0">
                <a:effectLst/>
              </a:rPr>
              <a:t>,</a:t>
            </a:r>
          </a:p>
          <a:p>
            <a:endParaRPr lang="en-GB" sz="2800" dirty="0" smtClean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 because, for any k, </a:t>
            </a:r>
          </a:p>
          <a:p>
            <a:endParaRPr lang="en-GB" sz="2800" dirty="0">
              <a:effectLst/>
            </a:endParaRPr>
          </a:p>
          <a:p>
            <a:pPr marL="0" indent="0">
              <a:buNone/>
            </a:pPr>
            <a:r>
              <a:rPr lang="en-GB" sz="2800" dirty="0" smtClean="0">
                <a:effectLst/>
              </a:rPr>
              <a:t>   [(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+t</a:t>
            </a:r>
            <a:r>
              <a:rPr lang="en-GB" sz="2800" baseline="-25000" dirty="0">
                <a:effectLst/>
              </a:rPr>
              <a:t>k</a:t>
            </a:r>
            <a:r>
              <a:rPr lang="en-GB" sz="2800" dirty="0">
                <a:effectLst/>
              </a:rPr>
              <a:t>)/2 </a:t>
            </a:r>
            <a:r>
              <a:rPr lang="x-none" sz="2800">
                <a:effectLst/>
              </a:rPr>
              <a:t>–</a:t>
            </a:r>
            <a:r>
              <a:rPr lang="en-GB" sz="2800" dirty="0">
                <a:effectLst/>
              </a:rPr>
              <a:t> </a:t>
            </a:r>
            <a:r>
              <a:rPr lang="en-GB" sz="2800" dirty="0" smtClean="0">
                <a:effectLst/>
              </a:rPr>
              <a:t>t]</a:t>
            </a:r>
            <a:r>
              <a:rPr lang="en-GB" sz="2800" dirty="0" err="1" smtClean="0">
                <a:effectLst/>
              </a:rPr>
              <a:t>dt</a:t>
            </a:r>
            <a:r>
              <a:rPr lang="en-GB" sz="2800" dirty="0" smtClean="0">
                <a:effectLst/>
              </a:rPr>
              <a:t> = (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+t</a:t>
            </a:r>
            <a:r>
              <a:rPr lang="en-GB" sz="2800" baseline="-25000" dirty="0">
                <a:effectLst/>
              </a:rPr>
              <a:t>k</a:t>
            </a:r>
            <a:r>
              <a:rPr lang="en-GB" sz="2800" dirty="0">
                <a:effectLst/>
              </a:rPr>
              <a:t>)/2 </a:t>
            </a:r>
            <a:r>
              <a:rPr lang="en-GB" sz="2800" dirty="0" smtClean="0">
                <a:effectLst/>
              </a:rPr>
              <a:t>- (</a:t>
            </a:r>
            <a:r>
              <a:rPr lang="en-GB" sz="2800" dirty="0">
                <a:effectLst/>
              </a:rPr>
              <a:t>t</a:t>
            </a:r>
            <a:r>
              <a:rPr lang="en-GB" sz="2800" baseline="-25000" dirty="0">
                <a:effectLst/>
              </a:rPr>
              <a:t>k-1</a:t>
            </a:r>
            <a:r>
              <a:rPr lang="en-GB" sz="2800" dirty="0">
                <a:effectLst/>
              </a:rPr>
              <a:t>+t</a:t>
            </a:r>
            <a:r>
              <a:rPr lang="en-GB" sz="2800" baseline="-25000" dirty="0">
                <a:effectLst/>
              </a:rPr>
              <a:t>k</a:t>
            </a:r>
            <a:r>
              <a:rPr lang="en-GB" sz="2800" dirty="0">
                <a:effectLst/>
              </a:rPr>
              <a:t>)/2 </a:t>
            </a:r>
            <a:r>
              <a:rPr lang="en-GB" sz="2800" dirty="0" smtClean="0">
                <a:effectLst/>
              </a:rPr>
              <a:t>= 0.</a:t>
            </a:r>
          </a:p>
          <a:p>
            <a:pPr marL="0" indent="0">
              <a:buNone/>
            </a:pPr>
            <a:endParaRPr lang="en-GB" sz="2800" dirty="0">
              <a:effectLst/>
            </a:endParaRPr>
          </a:p>
          <a:p>
            <a:pPr marL="0" indent="0">
              <a:buNone/>
            </a:pPr>
            <a:endParaRPr lang="en-GB" sz="2800" dirty="0" smtClean="0"/>
          </a:p>
        </p:txBody>
      </p:sp>
      <p:sp>
        <p:nvSpPr>
          <p:cNvPr id="4" name="Freeform 3"/>
          <p:cNvSpPr/>
          <p:nvPr/>
        </p:nvSpPr>
        <p:spPr bwMode="auto">
          <a:xfrm>
            <a:off x="1371600" y="167639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465" y="1143000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/>
              <a:t>K</a:t>
            </a:r>
            <a:r>
              <a:rPr lang="en-GB" dirty="0"/>
              <a:t>    </a:t>
            </a:r>
            <a:r>
              <a:rPr lang="en-GB" sz="2800" dirty="0" err="1" smtClean="0"/>
              <a:t>t</a:t>
            </a:r>
            <a:r>
              <a:rPr lang="en-GB" sz="2800" baseline="-25000" dirty="0" err="1" smtClean="0"/>
              <a:t>k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609600" y="2006025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 smtClean="0"/>
              <a:t>k=1</a:t>
            </a:r>
            <a:r>
              <a:rPr lang="en-GB" dirty="0" smtClean="0"/>
              <a:t>   </a:t>
            </a:r>
            <a:r>
              <a:rPr lang="en-GB" sz="2800" dirty="0" smtClean="0"/>
              <a:t>t</a:t>
            </a:r>
            <a:r>
              <a:rPr lang="en-GB" sz="2800" baseline="-25000" dirty="0" smtClean="0"/>
              <a:t>k-1</a:t>
            </a:r>
            <a:endParaRPr lang="en-GB" sz="2800" dirty="0"/>
          </a:p>
        </p:txBody>
      </p:sp>
      <p:sp>
        <p:nvSpPr>
          <p:cNvPr id="8" name="Freeform 7"/>
          <p:cNvSpPr/>
          <p:nvPr/>
        </p:nvSpPr>
        <p:spPr bwMode="auto">
          <a:xfrm>
            <a:off x="609600" y="549657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4963180"/>
            <a:ext cx="4918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 err="1" smtClean="0"/>
              <a:t>t</a:t>
            </a:r>
            <a:r>
              <a:rPr lang="en-GB" sz="2800" baseline="-25000" dirty="0" err="1" smtClean="0"/>
              <a:t>k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644065" y="6029980"/>
            <a:ext cx="49185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/>
              <a:t>t</a:t>
            </a:r>
            <a:r>
              <a:rPr lang="en-GB" sz="2800" baseline="-25000" dirty="0" smtClean="0"/>
              <a:t>k-1</a:t>
            </a:r>
            <a:endParaRPr lang="en-GB" sz="2800" dirty="0"/>
          </a:p>
        </p:txBody>
      </p:sp>
      <p:sp>
        <p:nvSpPr>
          <p:cNvPr id="12" name="Freeform 11"/>
          <p:cNvSpPr/>
          <p:nvPr/>
        </p:nvSpPr>
        <p:spPr bwMode="auto">
          <a:xfrm>
            <a:off x="1600200" y="3428999"/>
            <a:ext cx="190500" cy="609601"/>
          </a:xfrm>
          <a:custGeom>
            <a:avLst/>
            <a:gdLst>
              <a:gd name="connsiteX0" fmla="*/ 190500 w 190500"/>
              <a:gd name="connsiteY0" fmla="*/ 25661 h 953825"/>
              <a:gd name="connsiteX1" fmla="*/ 85725 w 190500"/>
              <a:gd name="connsiteY1" fmla="*/ 101861 h 953825"/>
              <a:gd name="connsiteX2" fmla="*/ 95250 w 190500"/>
              <a:gd name="connsiteY2" fmla="*/ 844811 h 953825"/>
              <a:gd name="connsiteX3" fmla="*/ 0 w 190500"/>
              <a:gd name="connsiteY3" fmla="*/ 949586 h 953825"/>
              <a:gd name="connsiteX4" fmla="*/ 0 w 190500"/>
              <a:gd name="connsiteY4" fmla="*/ 949586 h 95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" h="953825">
                <a:moveTo>
                  <a:pt x="190500" y="25661"/>
                </a:moveTo>
                <a:cubicBezTo>
                  <a:pt x="146050" y="-4502"/>
                  <a:pt x="101600" y="-34664"/>
                  <a:pt x="85725" y="101861"/>
                </a:cubicBezTo>
                <a:cubicBezTo>
                  <a:pt x="69850" y="238386"/>
                  <a:pt x="109538" y="703523"/>
                  <a:pt x="95250" y="844811"/>
                </a:cubicBezTo>
                <a:cubicBezTo>
                  <a:pt x="80962" y="986099"/>
                  <a:pt x="0" y="949586"/>
                  <a:pt x="0" y="949586"/>
                </a:cubicBezTo>
                <a:lnTo>
                  <a:pt x="0" y="949586"/>
                </a:ln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25065" y="2895600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/>
              <a:t>K</a:t>
            </a:r>
            <a:r>
              <a:rPr lang="en-GB" dirty="0"/>
              <a:t>    </a:t>
            </a:r>
            <a:r>
              <a:rPr lang="en-GB" sz="2800" dirty="0" err="1" smtClean="0"/>
              <a:t>t</a:t>
            </a:r>
            <a:r>
              <a:rPr lang="en-GB" sz="2800" baseline="-25000" dirty="0" err="1" smtClean="0"/>
              <a:t>k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>
            <a:off x="838200" y="3758625"/>
            <a:ext cx="4918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2800" dirty="0" smtClean="0"/>
              <a:t>k=1</a:t>
            </a:r>
            <a:r>
              <a:rPr lang="en-GB" dirty="0" smtClean="0"/>
              <a:t>   </a:t>
            </a:r>
            <a:r>
              <a:rPr lang="en-GB" sz="2800" dirty="0" smtClean="0"/>
              <a:t>t</a:t>
            </a:r>
            <a:r>
              <a:rPr lang="en-GB" sz="2800" baseline="-25000" dirty="0" smtClean="0"/>
              <a:t>k-1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6896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27037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r>
              <a:rPr lang="en-GB" sz="2800" dirty="0" smtClean="0">
                <a:effectLst/>
              </a:rPr>
              <a:t>In sum, the sender’s and the decision maker’s ex-ante equilibrium payoff differ only by the constant b</a:t>
            </a:r>
            <a:r>
              <a:rPr lang="en-GB" sz="2800" baseline="30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The PBE maximizing one, maximizes also the other.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It can be shown that, for any b, the PBE maximizing ex-ante payoff is the one with K* intervals.</a:t>
            </a:r>
          </a:p>
          <a:p>
            <a:endParaRPr lang="en-GB" sz="2800" dirty="0">
              <a:effectLst/>
            </a:endParaRPr>
          </a:p>
          <a:p>
            <a:r>
              <a:rPr lang="en-GB" sz="2800" dirty="0" smtClean="0">
                <a:effectLst/>
              </a:rPr>
              <a:t>This is because the sum of the loss terms in the ex-ante payoff expression is larger, the coarser is the equilibrium partition. 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551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Summary of the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Extensive-Form Games with Imperfect Information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Spence Signalling Game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/>
              <a:t>Crawford and </a:t>
            </a:r>
            <a:r>
              <a:rPr lang="en-GB" sz="2800" kern="0" dirty="0" err="1"/>
              <a:t>Sobel</a:t>
            </a:r>
            <a:r>
              <a:rPr lang="en-GB" sz="2800" kern="0" dirty="0"/>
              <a:t> Cheap Talk</a:t>
            </a:r>
            <a:endParaRPr lang="en-US" sz="2800" kern="0" dirty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latin typeface="+mn-lt"/>
              <a:cs typeface="+mn-cs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Preview of the Next Lecture</a:t>
            </a:r>
            <a:endParaRPr lang="en-US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1722438"/>
            <a:ext cx="8686800" cy="4525962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Infinitely Repeated Games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en-GB" sz="2800" kern="0" dirty="0" smtClean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Nash and </a:t>
            </a:r>
            <a:r>
              <a:rPr lang="en-GB" sz="2800" kern="0" dirty="0" err="1" smtClean="0"/>
              <a:t>Subgame</a:t>
            </a:r>
            <a:r>
              <a:rPr lang="en-GB" sz="2800" kern="0" dirty="0" smtClean="0"/>
              <a:t>-Perfect Equilibrium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GB" sz="2800" kern="0" dirty="0" smtClean="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GB" sz="2800" kern="0" dirty="0" smtClean="0"/>
              <a:t>Finitely Repeated Games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B9B617-F521-4E8D-BF3A-353FD2D902FA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Extensive Form Games with Imperfect Information</a:t>
            </a:r>
            <a:endParaRPr lang="en-GB" dirty="0">
              <a:effectLst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722437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In some strategic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interactions, players make decisions without knowing prior decisions of other players.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This formulation includes the possibility of simultaneous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moves, and the possibility of uncertainty about the opponents’ types.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en-GB" sz="2800" dirty="0" smtClean="0"/>
              <a:t>Extensive form games with imperfect information include also strategic form and Bayesian games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Example: Entry Game</a:t>
            </a:r>
            <a:endParaRPr lang="en-GB" dirty="0">
              <a:effectLst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1"/>
            <a:ext cx="82296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Consider a</a:t>
            </a:r>
            <a:r>
              <a:rPr lang="en-GB" sz="2800" kern="0" dirty="0" smtClean="0">
                <a:latin typeface="+mn-lt"/>
                <a:cs typeface="+mn-cs"/>
              </a:rPr>
              <a:t>n entry game in which the entrant may or not be ready for a fight, and this is private information.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cs typeface="+mn-cs"/>
            </a:endParaRPr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4495798" y="2895600"/>
            <a:ext cx="2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1752600" y="2895600"/>
            <a:ext cx="274320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990600" y="4256088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1758950" y="4256088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4286250" y="23622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5654675" y="31384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2819400" y="3062288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R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>
            <a:off x="857250" y="4814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2305050" y="48148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6934200" y="4343400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</a:rPr>
              <a:t>, 5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581025" y="58054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3, 3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1905000" y="5791200"/>
            <a:ext cx="984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1, </a:t>
            </a:r>
            <a:r>
              <a:rPr lang="en-US" sz="2800" dirty="0">
                <a:latin typeface="Times New Roman" pitchFamily="18" charset="0"/>
              </a:rPr>
              <a:t>1</a:t>
            </a: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3143250" y="3748087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>
            <a:off x="4495800" y="2895600"/>
            <a:ext cx="25146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 flipH="1">
            <a:off x="3714750" y="4267200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4483100" y="4267200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3581400" y="482600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5029200" y="4826000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F</a:t>
            </a:r>
            <a:endParaRPr lang="en-US" sz="2800" dirty="0">
              <a:latin typeface="Times New Roman" pitchFamily="18" charset="0"/>
            </a:endParaRPr>
          </a:p>
        </p:txBody>
      </p:sp>
      <p:cxnSp>
        <p:nvCxnSpPr>
          <p:cNvPr id="23" name="Straight Connector 22"/>
          <p:cNvCxnSpPr>
            <a:stCxn id="7" idx="0"/>
            <a:endCxn id="4" idx="1"/>
          </p:cNvCxnSpPr>
          <p:nvPr/>
        </p:nvCxnSpPr>
        <p:spPr bwMode="auto">
          <a:xfrm>
            <a:off x="1758950" y="4256088"/>
            <a:ext cx="2736850" cy="1111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330575" y="58054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4, 3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654550" y="5791200"/>
            <a:ext cx="992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</a:t>
            </a:r>
            <a:r>
              <a:rPr lang="en-US" sz="2800" dirty="0" smtClean="0">
                <a:latin typeface="Symbol" pitchFamily="18" charset="2"/>
              </a:rPr>
              <a:t>0, </a:t>
            </a:r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4114800" y="30581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U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1"/>
            <a:ext cx="82296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lang="en-GB" sz="2800" kern="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The two decision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subhistory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of player 2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are linked, to account for the fact that she does not know player 1’s prior action.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Line 32"/>
          <p:cNvSpPr>
            <a:spLocks noChangeShapeType="1"/>
          </p:cNvSpPr>
          <p:nvPr/>
        </p:nvSpPr>
        <p:spPr bwMode="auto">
          <a:xfrm>
            <a:off x="4495798" y="914400"/>
            <a:ext cx="2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Line 33"/>
          <p:cNvSpPr>
            <a:spLocks noChangeShapeType="1"/>
          </p:cNvSpPr>
          <p:nvPr/>
        </p:nvSpPr>
        <p:spPr bwMode="auto">
          <a:xfrm flipH="1">
            <a:off x="1752600" y="914400"/>
            <a:ext cx="2743200" cy="1371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34"/>
          <p:cNvSpPr>
            <a:spLocks noChangeShapeType="1"/>
          </p:cNvSpPr>
          <p:nvPr/>
        </p:nvSpPr>
        <p:spPr bwMode="auto">
          <a:xfrm flipH="1">
            <a:off x="990600" y="2274888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1758950" y="2274888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4286250" y="3810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1</a:t>
            </a:r>
          </a:p>
        </p:txBody>
      </p:sp>
      <p:sp>
        <p:nvSpPr>
          <p:cNvPr id="9" name="Text Box 37"/>
          <p:cNvSpPr txBox="1">
            <a:spLocks noChangeArrowheads="1"/>
          </p:cNvSpPr>
          <p:nvPr/>
        </p:nvSpPr>
        <p:spPr bwMode="auto">
          <a:xfrm>
            <a:off x="5654675" y="11572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>
                <a:latin typeface="Times New Roman" pitchFamily="18" charset="0"/>
              </a:rPr>
              <a:t>O</a:t>
            </a:r>
          </a:p>
        </p:txBody>
      </p:sp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2819400" y="1081088"/>
            <a:ext cx="4235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R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>
            <a:off x="857250" y="283368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S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2" name="Text Box 40"/>
          <p:cNvSpPr txBox="1">
            <a:spLocks noChangeArrowheads="1"/>
          </p:cNvSpPr>
          <p:nvPr/>
        </p:nvSpPr>
        <p:spPr bwMode="auto">
          <a:xfrm>
            <a:off x="2305050" y="2833688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F</a:t>
            </a:r>
          </a:p>
        </p:txBody>
      </p:sp>
      <p:sp>
        <p:nvSpPr>
          <p:cNvPr id="13" name="Text Box 41"/>
          <p:cNvSpPr txBox="1">
            <a:spLocks noChangeArrowheads="1"/>
          </p:cNvSpPr>
          <p:nvPr/>
        </p:nvSpPr>
        <p:spPr bwMode="auto">
          <a:xfrm>
            <a:off x="6934200" y="2362200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</a:rPr>
              <a:t>, 5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58102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</a:rPr>
              <a:t>3</a:t>
            </a: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1905000" y="3810000"/>
            <a:ext cx="992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1</a:t>
            </a:r>
            <a:r>
              <a:rPr lang="en-US" sz="2800" dirty="0" smtClean="0">
                <a:latin typeface="Symbol" pitchFamily="18" charset="2"/>
              </a:rPr>
              <a:t>, </a:t>
            </a:r>
            <a:r>
              <a:rPr lang="en-US" sz="2800" dirty="0">
                <a:latin typeface="Times New Roman" pitchFamily="18" charset="0"/>
              </a:rPr>
              <a:t>1</a:t>
            </a: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3143250" y="1766887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17" name="Line 33"/>
          <p:cNvSpPr>
            <a:spLocks noChangeShapeType="1"/>
          </p:cNvSpPr>
          <p:nvPr/>
        </p:nvSpPr>
        <p:spPr bwMode="auto">
          <a:xfrm>
            <a:off x="4495800" y="914400"/>
            <a:ext cx="25146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Line 34"/>
          <p:cNvSpPr>
            <a:spLocks noChangeShapeType="1"/>
          </p:cNvSpPr>
          <p:nvPr/>
        </p:nvSpPr>
        <p:spPr bwMode="auto">
          <a:xfrm flipH="1">
            <a:off x="3714750" y="2286000"/>
            <a:ext cx="7683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Line 35"/>
          <p:cNvSpPr>
            <a:spLocks noChangeShapeType="1"/>
          </p:cNvSpPr>
          <p:nvPr/>
        </p:nvSpPr>
        <p:spPr bwMode="auto">
          <a:xfrm>
            <a:off x="4483100" y="2286000"/>
            <a:ext cx="755650" cy="1535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Text Box 39"/>
          <p:cNvSpPr txBox="1">
            <a:spLocks noChangeArrowheads="1"/>
          </p:cNvSpPr>
          <p:nvPr/>
        </p:nvSpPr>
        <p:spPr bwMode="auto">
          <a:xfrm>
            <a:off x="3581400" y="2844800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5029200" y="2844800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F</a:t>
            </a:r>
          </a:p>
        </p:txBody>
      </p:sp>
      <p:cxnSp>
        <p:nvCxnSpPr>
          <p:cNvPr id="23" name="Straight Connector 22"/>
          <p:cNvCxnSpPr>
            <a:stCxn id="7" idx="0"/>
            <a:endCxn id="4" idx="1"/>
          </p:cNvCxnSpPr>
          <p:nvPr/>
        </p:nvCxnSpPr>
        <p:spPr bwMode="auto">
          <a:xfrm>
            <a:off x="1758950" y="2274888"/>
            <a:ext cx="2736850" cy="1111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330575" y="3824288"/>
            <a:ext cx="723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</a:rPr>
              <a:t>3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654550" y="3810000"/>
            <a:ext cx="9925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>
                <a:latin typeface="Symbol" pitchFamily="18" charset="2"/>
              </a:rPr>
              <a:t>   0</a:t>
            </a:r>
            <a:r>
              <a:rPr lang="en-US" sz="2800" dirty="0" smtClean="0">
                <a:latin typeface="Symbol" pitchFamily="18" charset="2"/>
              </a:rPr>
              <a:t>, </a:t>
            </a:r>
            <a:r>
              <a:rPr lang="en-US" sz="2800" dirty="0">
                <a:latin typeface="Times New Roman" pitchFamily="18" charset="0"/>
              </a:rPr>
              <a:t>2</a:t>
            </a: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4114800" y="1076980"/>
            <a:ext cx="4443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dirty="0" smtClean="0">
                <a:latin typeface="Times New Roman" pitchFamily="18" charset="0"/>
              </a:rPr>
              <a:t>U</a:t>
            </a:r>
            <a:endParaRPr lang="en-US" sz="28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0E793-5681-40C0-947C-209BC0D1487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Extensive Form Game</a:t>
            </a:r>
            <a:endParaRPr lang="en-GB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41437"/>
            <a:ext cx="8991600" cy="4525963"/>
          </a:xfrm>
        </p:spPr>
        <p:txBody>
          <a:bodyPr/>
          <a:lstStyle/>
          <a:p>
            <a:pPr>
              <a:buNone/>
            </a:pPr>
            <a:r>
              <a:rPr lang="en-GB" sz="2800" b="1" dirty="0" smtClean="0">
                <a:effectLst/>
              </a:rPr>
              <a:t>Definition</a:t>
            </a:r>
            <a:r>
              <a:rPr lang="en-GB" sz="2800" dirty="0" smtClean="0">
                <a:effectLst/>
              </a:rPr>
              <a:t> An </a:t>
            </a:r>
            <a:r>
              <a:rPr lang="en-GB" sz="2800" i="1" dirty="0" smtClean="0">
                <a:effectLst/>
              </a:rPr>
              <a:t>extensive game with imperfect information and chance </a:t>
            </a:r>
          </a:p>
          <a:p>
            <a:pPr>
              <a:buNone/>
            </a:pPr>
            <a:r>
              <a:rPr lang="en-GB" sz="2800" i="1" dirty="0" smtClean="0">
                <a:effectLst/>
              </a:rPr>
              <a:t>moves </a:t>
            </a:r>
            <a:r>
              <a:rPr lang="en-GB" sz="2800" dirty="0" smtClean="0">
                <a:effectLst/>
              </a:rPr>
              <a:t>consists of</a:t>
            </a:r>
          </a:p>
          <a:p>
            <a:r>
              <a:rPr lang="en-GB" sz="2800" dirty="0" smtClean="0">
                <a:effectLst/>
              </a:rPr>
              <a:t>a set of </a:t>
            </a:r>
            <a:r>
              <a:rPr lang="en-GB" sz="2800" i="1" dirty="0" smtClean="0">
                <a:effectLst/>
              </a:rPr>
              <a:t>players</a:t>
            </a:r>
          </a:p>
          <a:p>
            <a:r>
              <a:rPr lang="en-GB" sz="2800" dirty="0" smtClean="0">
                <a:effectLst/>
              </a:rPr>
              <a:t>a set of sequences </a:t>
            </a:r>
            <a:r>
              <a:rPr lang="en-GB" sz="2800" i="1" dirty="0" smtClean="0">
                <a:effectLst/>
              </a:rPr>
              <a:t>(terminal histories) </a:t>
            </a:r>
            <a:r>
              <a:rPr lang="en-GB" sz="2800" dirty="0" smtClean="0">
                <a:effectLst/>
              </a:rPr>
              <a:t>with the property that no sequence is a proper </a:t>
            </a:r>
            <a:r>
              <a:rPr lang="en-GB" sz="2800" dirty="0" err="1" smtClean="0">
                <a:effectLst/>
              </a:rPr>
              <a:t>subhistory</a:t>
            </a:r>
            <a:r>
              <a:rPr lang="en-GB" sz="2800" dirty="0" smtClean="0">
                <a:effectLst/>
              </a:rPr>
              <a:t> of any other sequence</a:t>
            </a:r>
          </a:p>
          <a:p>
            <a:r>
              <a:rPr lang="en-GB" sz="2800" dirty="0" smtClean="0">
                <a:effectLst/>
              </a:rPr>
              <a:t>a function </a:t>
            </a:r>
            <a:r>
              <a:rPr lang="en-GB" sz="2800" i="1" dirty="0" smtClean="0">
                <a:effectLst/>
              </a:rPr>
              <a:t>(the player function) </a:t>
            </a:r>
            <a:r>
              <a:rPr lang="en-GB" sz="2800" dirty="0" smtClean="0">
                <a:effectLst/>
              </a:rPr>
              <a:t>that assigns either a player or “chance” to every sequence that is a proper </a:t>
            </a:r>
            <a:r>
              <a:rPr lang="en-GB" sz="2800" dirty="0" err="1" smtClean="0">
                <a:effectLst/>
              </a:rPr>
              <a:t>subhistory</a:t>
            </a:r>
            <a:r>
              <a:rPr lang="en-GB" sz="2800" dirty="0" smtClean="0">
                <a:effectLst/>
              </a:rPr>
              <a:t> of some terminal history</a:t>
            </a:r>
          </a:p>
          <a:p>
            <a:r>
              <a:rPr lang="en-GB" sz="2800" dirty="0" smtClean="0">
                <a:effectLst/>
              </a:rPr>
              <a:t>a probability distribution (</a:t>
            </a:r>
            <a:r>
              <a:rPr lang="en-GB" sz="2800" i="1" dirty="0" smtClean="0">
                <a:effectLst/>
              </a:rPr>
              <a:t>the chance move) </a:t>
            </a:r>
            <a:r>
              <a:rPr lang="en-GB" sz="2800" dirty="0" smtClean="0">
                <a:effectLst/>
              </a:rPr>
              <a:t>over the actions available after any history to which the player function assigns chance. The probability distributions are independent.</a:t>
            </a:r>
          </a:p>
          <a:p>
            <a:endParaRPr lang="en-GB" sz="28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0837"/>
            <a:ext cx="8991600" cy="4525963"/>
          </a:xfrm>
        </p:spPr>
        <p:txBody>
          <a:bodyPr/>
          <a:lstStyle/>
          <a:p>
            <a:r>
              <a:rPr lang="en-GB" sz="2800" dirty="0" smtClean="0">
                <a:effectLst/>
              </a:rPr>
              <a:t>for each player, a partition </a:t>
            </a:r>
            <a:r>
              <a:rPr lang="en-GB" sz="2800" i="1" dirty="0" smtClean="0">
                <a:effectLst/>
              </a:rPr>
              <a:t>(the player’s information partition)</a:t>
            </a:r>
            <a:r>
              <a:rPr lang="en-GB" sz="2800" b="1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of the set of histories assigned to that player by the player function</a:t>
            </a:r>
          </a:p>
          <a:p>
            <a:r>
              <a:rPr lang="en-GB" sz="2800" dirty="0" smtClean="0">
                <a:effectLst/>
              </a:rPr>
              <a:t>for each player, preferences over the set of terminal histories.</a:t>
            </a:r>
          </a:p>
          <a:p>
            <a:endParaRPr lang="en-GB" sz="2800" dirty="0" smtClean="0">
              <a:effectLst/>
            </a:endParaRPr>
          </a:p>
          <a:p>
            <a:pPr>
              <a:buNone/>
            </a:pPr>
            <a:r>
              <a:rPr lang="en-GB" sz="2800" b="1" i="1" dirty="0" smtClean="0">
                <a:effectLst/>
              </a:rPr>
              <a:t>Definition</a:t>
            </a:r>
            <a:r>
              <a:rPr lang="en-GB" sz="2800" i="1" dirty="0" smtClean="0">
                <a:effectLst/>
              </a:rPr>
              <a:t> </a:t>
            </a:r>
            <a:r>
              <a:rPr lang="en-GB" sz="2800" dirty="0" smtClean="0">
                <a:effectLst/>
              </a:rPr>
              <a:t>A pure strategy of player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in an extensive game is a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function that assigns to each of player </a:t>
            </a:r>
            <a:r>
              <a:rPr lang="en-GB" sz="2800" dirty="0" err="1" smtClean="0">
                <a:effectLst/>
              </a:rPr>
              <a:t>i’s</a:t>
            </a:r>
            <a:r>
              <a:rPr lang="en-GB" sz="2800" dirty="0" smtClean="0">
                <a:effectLst/>
              </a:rPr>
              <a:t> information sets I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 an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action in A(I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) (the set of actions available to player </a:t>
            </a:r>
            <a:r>
              <a:rPr lang="en-GB" sz="2800" dirty="0" err="1" smtClean="0">
                <a:effectLst/>
              </a:rPr>
              <a:t>i</a:t>
            </a:r>
            <a:r>
              <a:rPr lang="en-GB" sz="2800" dirty="0" smtClean="0">
                <a:effectLst/>
              </a:rPr>
              <a:t> at the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information set I</a:t>
            </a:r>
            <a:r>
              <a:rPr lang="en-GB" sz="2800" baseline="-25000" dirty="0" smtClean="0">
                <a:effectLst/>
              </a:rPr>
              <a:t>i</a:t>
            </a:r>
            <a:r>
              <a:rPr lang="en-GB" sz="2800" dirty="0" smtClean="0">
                <a:effectLst/>
              </a:rPr>
              <a:t>).</a:t>
            </a:r>
          </a:p>
          <a:p>
            <a:pPr>
              <a:buNone/>
            </a:pPr>
            <a:endParaRPr lang="en-GB" sz="2800" dirty="0" smtClean="0">
              <a:effectLst/>
            </a:endParaRPr>
          </a:p>
          <a:p>
            <a:pPr>
              <a:buNone/>
            </a:pPr>
            <a:r>
              <a:rPr lang="en-GB" sz="2800" dirty="0" smtClean="0">
                <a:effectLst/>
              </a:rPr>
              <a:t>With this definition we can transform any extensive form game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into a strategic form game, and find all its Nash </a:t>
            </a:r>
            <a:r>
              <a:rPr lang="en-GB" sz="2800" dirty="0" err="1" smtClean="0">
                <a:effectLst/>
              </a:rPr>
              <a:t>Equilibria</a:t>
            </a:r>
            <a:r>
              <a:rPr lang="en-GB" sz="2800" dirty="0" smtClean="0">
                <a:effectLst/>
              </a:rPr>
              <a:t>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0837"/>
            <a:ext cx="8991600" cy="4525963"/>
          </a:xfrm>
        </p:spPr>
        <p:txBody>
          <a:bodyPr/>
          <a:lstStyle/>
          <a:p>
            <a:pPr>
              <a:buNone/>
            </a:pPr>
            <a:r>
              <a:rPr lang="en-GB" sz="2800" dirty="0" smtClean="0">
                <a:effectLst/>
              </a:rPr>
              <a:t>For example, in the entry game, we have:</a:t>
            </a:r>
          </a:p>
          <a:p>
            <a:pPr>
              <a:buNone/>
            </a:pPr>
            <a:endParaRPr lang="en-GB" sz="2800" dirty="0" smtClean="0">
              <a:effectLst/>
            </a:endParaRPr>
          </a:p>
          <a:p>
            <a:r>
              <a:rPr lang="en-GB" sz="2800" dirty="0" smtClean="0">
                <a:effectLst/>
              </a:rPr>
              <a:t>The set of </a:t>
            </a:r>
            <a:r>
              <a:rPr lang="en-GB" sz="2800" i="1" dirty="0" smtClean="0">
                <a:effectLst/>
              </a:rPr>
              <a:t>players </a:t>
            </a:r>
            <a:r>
              <a:rPr lang="en-GB" sz="2800" dirty="0" smtClean="0">
                <a:effectLst/>
              </a:rPr>
              <a:t>is {1, 2}.</a:t>
            </a:r>
          </a:p>
          <a:p>
            <a:r>
              <a:rPr lang="en-GB" sz="2800" dirty="0" smtClean="0">
                <a:effectLst/>
              </a:rPr>
              <a:t>The terminal histories are {RF, RS, UF, US, O}.</a:t>
            </a:r>
          </a:p>
          <a:p>
            <a:r>
              <a:rPr lang="en-GB" sz="2800" dirty="0" smtClean="0">
                <a:effectLst/>
              </a:rPr>
              <a:t>The player function is </a:t>
            </a: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(∅) =1, </a:t>
            </a: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(R) =</a:t>
            </a:r>
            <a:r>
              <a:rPr lang="en-GB" sz="2800" dirty="0" smtClean="0">
                <a:effectLst/>
              </a:rPr>
              <a:t> 2, </a:t>
            </a:r>
            <a:r>
              <a:rPr lang="en-US" sz="2800" i="1" dirty="0" smtClean="0">
                <a:effectLst/>
              </a:rPr>
              <a:t>P</a:t>
            </a:r>
            <a:r>
              <a:rPr lang="en-US" sz="2800" dirty="0" smtClean="0">
                <a:effectLst/>
              </a:rPr>
              <a:t>(U) =2.</a:t>
            </a:r>
            <a:r>
              <a:rPr lang="en-GB" sz="2800" dirty="0" smtClean="0">
                <a:effectLst/>
              </a:rPr>
              <a:t> </a:t>
            </a:r>
          </a:p>
          <a:p>
            <a:r>
              <a:rPr lang="en-GB" sz="2800" dirty="0" smtClean="0">
                <a:effectLst/>
              </a:rPr>
              <a:t>There is no chance move,</a:t>
            </a:r>
          </a:p>
          <a:p>
            <a:r>
              <a:rPr lang="en-GB" sz="2800" dirty="0" smtClean="0">
                <a:effectLst/>
              </a:rPr>
              <a:t>Player 1’s information partition is {</a:t>
            </a:r>
            <a:r>
              <a:rPr lang="en-US" sz="2800" dirty="0" smtClean="0">
                <a:effectLst/>
              </a:rPr>
              <a:t>∅</a:t>
            </a:r>
            <a:r>
              <a:rPr lang="en-GB" sz="2800" dirty="0" smtClean="0">
                <a:effectLst/>
              </a:rPr>
              <a:t>}, and player 2’s information partition is {{R,U}}.</a:t>
            </a:r>
          </a:p>
          <a:p>
            <a:r>
              <a:rPr lang="en-GB" sz="2800" dirty="0" smtClean="0">
                <a:effectLst/>
              </a:rPr>
              <a:t>The preferences over the set of terminal histories are 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	u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(RF)=1, u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(RS)=3, u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(UF)=0, u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(US)=4, u</a:t>
            </a:r>
            <a:r>
              <a:rPr lang="en-GB" sz="2800" baseline="-25000" dirty="0" smtClean="0">
                <a:effectLst/>
              </a:rPr>
              <a:t>1</a:t>
            </a:r>
            <a:r>
              <a:rPr lang="en-GB" sz="2800" dirty="0" smtClean="0">
                <a:effectLst/>
              </a:rPr>
              <a:t>(O)=2</a:t>
            </a:r>
          </a:p>
          <a:p>
            <a:pPr>
              <a:buNone/>
            </a:pPr>
            <a:r>
              <a:rPr lang="en-GB" sz="2800" dirty="0" smtClean="0">
                <a:effectLst/>
              </a:rPr>
              <a:t>	u</a:t>
            </a:r>
            <a:r>
              <a:rPr lang="en-GB" sz="2800" baseline="-25000" dirty="0" smtClean="0">
                <a:effectLst/>
              </a:rPr>
              <a:t>2 </a:t>
            </a:r>
            <a:r>
              <a:rPr lang="en-GB" sz="2800" dirty="0" smtClean="0">
                <a:effectLst/>
              </a:rPr>
              <a:t>(RF)=1, u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(RS)=3, u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(UF)=2, u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(US)=3, u</a:t>
            </a:r>
            <a:r>
              <a:rPr lang="en-GB" sz="2800" baseline="-25000" dirty="0" smtClean="0">
                <a:effectLst/>
              </a:rPr>
              <a:t>2</a:t>
            </a:r>
            <a:r>
              <a:rPr lang="en-GB" sz="2800" dirty="0" smtClean="0">
                <a:effectLst/>
              </a:rPr>
              <a:t>(O)=5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endParaRPr lang="en-GB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F1DAC-A707-4B1A-9E8F-FA3EEEF3BD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5753</TotalTime>
  <Words>2687</Words>
  <Application>Microsoft Office PowerPoint</Application>
  <PresentationFormat>On-screen Show (4:3)</PresentationFormat>
  <Paragraphs>415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Stream</vt:lpstr>
      <vt:lpstr>PowerPoint Presentation</vt:lpstr>
      <vt:lpstr>PowerPoint Presentation</vt:lpstr>
      <vt:lpstr>PowerPoint Presentation</vt:lpstr>
      <vt:lpstr>Extensive Form Games with Imperfect Information</vt:lpstr>
      <vt:lpstr>Example: Entry Game</vt:lpstr>
      <vt:lpstr>PowerPoint Presentation</vt:lpstr>
      <vt:lpstr>Extensive Form Game</vt:lpstr>
      <vt:lpstr>PowerPoint Presentation</vt:lpstr>
      <vt:lpstr>PowerPoint Presentation</vt:lpstr>
      <vt:lpstr>PowerPoint Presentation</vt:lpstr>
      <vt:lpstr>Perfect Bayesian Equilibrium</vt:lpstr>
      <vt:lpstr>PowerPoint Presentation</vt:lpstr>
      <vt:lpstr>PowerPoint Presentation</vt:lpstr>
      <vt:lpstr>PowerPoint Presentation</vt:lpstr>
      <vt:lpstr>PowerPoint Presentation</vt:lpstr>
      <vt:lpstr>Spence Signalling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Crawford and Sobel Cheap Talk</vt:lpstr>
      <vt:lpstr>PowerPoint Presentation</vt:lpstr>
      <vt:lpstr>Perfect Communication</vt:lpstr>
      <vt:lpstr>PowerPoint Presentation</vt:lpstr>
      <vt:lpstr>Perfect Bayesian Equilibrium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Theory EconC31</dc:title>
  <dc:creator>Francesco Squintani</dc:creator>
  <cp:lastModifiedBy>Test</cp:lastModifiedBy>
  <cp:revision>497</cp:revision>
  <dcterms:created xsi:type="dcterms:W3CDTF">2004-12-08T14:32:36Z</dcterms:created>
  <dcterms:modified xsi:type="dcterms:W3CDTF">2014-03-20T16:40:39Z</dcterms:modified>
</cp:coreProperties>
</file>