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0"/>
  </p:notesMasterIdLst>
  <p:sldIdLst>
    <p:sldId id="278" r:id="rId2"/>
    <p:sldId id="313" r:id="rId3"/>
    <p:sldId id="328" r:id="rId4"/>
    <p:sldId id="329" r:id="rId5"/>
    <p:sldId id="330" r:id="rId6"/>
    <p:sldId id="331" r:id="rId7"/>
    <p:sldId id="332" r:id="rId8"/>
    <p:sldId id="333" r:id="rId9"/>
    <p:sldId id="359" r:id="rId10"/>
    <p:sldId id="334" r:id="rId11"/>
    <p:sldId id="335" r:id="rId12"/>
    <p:sldId id="336" r:id="rId13"/>
    <p:sldId id="360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27" r:id="rId24"/>
    <p:sldId id="347" r:id="rId25"/>
    <p:sldId id="348" r:id="rId26"/>
    <p:sldId id="349" r:id="rId27"/>
    <p:sldId id="350" r:id="rId28"/>
    <p:sldId id="351" r:id="rId29"/>
    <p:sldId id="352" r:id="rId30"/>
    <p:sldId id="353" r:id="rId31"/>
    <p:sldId id="354" r:id="rId32"/>
    <p:sldId id="355" r:id="rId33"/>
    <p:sldId id="356" r:id="rId34"/>
    <p:sldId id="357" r:id="rId35"/>
    <p:sldId id="358" r:id="rId36"/>
    <p:sldId id="361" r:id="rId37"/>
    <p:sldId id="337" r:id="rId38"/>
    <p:sldId id="362" r:id="rId3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74" d="100"/>
          <a:sy n="74" d="100"/>
        </p:scale>
        <p:origin x="16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0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C60A3-B66A-4EF3-95E4-A47DF53CA2B5}" type="datetimeFigureOut">
              <a:rPr lang="en-GB" smtClean="0"/>
              <a:pPr/>
              <a:t>07/03/2017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5382C-B814-4A02-BF13-D045CFAE0A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76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30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7AFB177-0574-41A8-B3CE-CA149F7DE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866CE3-A81A-4FA8-82CA-747313B754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133B6A-CC81-4B2C-A616-9A643343B2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7AB5B2-EDDF-4CC3-B425-C9236A2285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72BA-8E8D-4101-972E-16E34F0CDE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7D4EE8-5A36-492D-A10F-A24B0B9B88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9D67D3-7D29-4C38-98A0-8356F29FE4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E9315F-821B-4D12-A674-1BB1E3A5C5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8C6A03-1F64-4A1E-9831-8E66AA09BAE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121EC0-9357-47CD-98A3-F82722336EA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126B52-78F5-448F-B380-810FF039BB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46286B2-57F2-47DA-9D46-E2A9279744BB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9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Prof. Francesco </a:t>
            </a:r>
            <a:r>
              <a:rPr lang="en-US" kern="0" dirty="0" err="1">
                <a:latin typeface="+mn-lt"/>
                <a:cs typeface="+mn-cs"/>
              </a:rPr>
              <a:t>Squintani</a:t>
            </a: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</a:t>
            </a:r>
            <a:r>
              <a:rPr lang="en-US" sz="4400" b="1" kern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The holdup game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534400" cy="4525963"/>
          </a:xfrm>
        </p:spPr>
        <p:txBody>
          <a:bodyPr/>
          <a:lstStyle/>
          <a:p>
            <a:r>
              <a:rPr lang="en-US" sz="2800" dirty="0">
                <a:effectLst/>
              </a:rPr>
              <a:t>Before an ultimatum game in which she may accept or reject an offer of person 1, person 2 may make an investment that changes the size of the pie. </a:t>
            </a:r>
            <a:endParaRPr lang="en-US" sz="2800" dirty="0" smtClean="0">
              <a:effectLst/>
            </a:endParaRP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She may exert little effort, resulting in a small pie, of size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L</a:t>
            </a:r>
            <a:r>
              <a:rPr lang="en-US" sz="2800" dirty="0">
                <a:effectLst/>
              </a:rPr>
              <a:t>, or great effort, resulting in a large pie, of size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H</a:t>
            </a:r>
            <a:r>
              <a:rPr lang="en-US" sz="2800" dirty="0" err="1">
                <a:effectLst/>
              </a:rPr>
              <a:t>.</a:t>
            </a:r>
            <a:r>
              <a:rPr lang="en-US" sz="2800" dirty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Player 2 dislikes exerting effort: her payoff is </a:t>
            </a:r>
            <a:r>
              <a:rPr lang="en-US" sz="2800" i="1" dirty="0">
                <a:effectLst/>
              </a:rPr>
              <a:t>x - E </a:t>
            </a:r>
            <a:r>
              <a:rPr lang="en-US" sz="2800" dirty="0">
                <a:effectLst/>
              </a:rPr>
              <a:t>if her share of the pie is 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, where </a:t>
            </a:r>
            <a:r>
              <a:rPr lang="en-US" sz="2800" i="1" dirty="0">
                <a:effectLst/>
              </a:rPr>
              <a:t>E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L </a:t>
            </a:r>
            <a:r>
              <a:rPr lang="en-US" sz="2800" dirty="0">
                <a:effectLst/>
              </a:rPr>
              <a:t>if she exerts little effort and </a:t>
            </a:r>
            <a:r>
              <a:rPr lang="en-US" sz="2800" i="1" dirty="0">
                <a:effectLst/>
              </a:rPr>
              <a:t>E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H &gt; L </a:t>
            </a:r>
            <a:r>
              <a:rPr lang="en-US" sz="2800" dirty="0">
                <a:effectLst/>
              </a:rPr>
              <a:t>if she exerts great effort.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Line 4"/>
          <p:cNvSpPr>
            <a:spLocks noChangeShapeType="1"/>
          </p:cNvSpPr>
          <p:nvPr/>
        </p:nvSpPr>
        <p:spPr bwMode="auto">
          <a:xfrm>
            <a:off x="2209800" y="2895600"/>
            <a:ext cx="11113" cy="2133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3" name="Freeform 5"/>
          <p:cNvSpPr>
            <a:spLocks/>
          </p:cNvSpPr>
          <p:nvPr/>
        </p:nvSpPr>
        <p:spPr bwMode="auto">
          <a:xfrm>
            <a:off x="392113" y="4114800"/>
            <a:ext cx="36576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576"/>
              </a:cxn>
              <a:cxn ang="0">
                <a:pos x="2304" y="0"/>
              </a:cxn>
            </a:cxnLst>
            <a:rect l="0" t="0" r="r" b="b"/>
            <a:pathLst>
              <a:path w="2304" h="576">
                <a:moveTo>
                  <a:pt x="0" y="0"/>
                </a:moveTo>
                <a:cubicBezTo>
                  <a:pt x="384" y="288"/>
                  <a:pt x="768" y="576"/>
                  <a:pt x="1152" y="576"/>
                </a:cubicBezTo>
                <a:cubicBezTo>
                  <a:pt x="1536" y="576"/>
                  <a:pt x="1920" y="288"/>
                  <a:pt x="230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4" name="Line 6"/>
          <p:cNvSpPr>
            <a:spLocks noChangeShapeType="1"/>
          </p:cNvSpPr>
          <p:nvPr/>
        </p:nvSpPr>
        <p:spPr bwMode="auto">
          <a:xfrm>
            <a:off x="2209800" y="2895600"/>
            <a:ext cx="1839913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 flipH="1">
            <a:off x="392113" y="2895600"/>
            <a:ext cx="1817687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 flipH="1">
            <a:off x="1306513" y="50292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>
            <a:off x="2220913" y="50292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1770063" y="2438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392113" y="2971800"/>
            <a:ext cx="1035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0</a:t>
            </a:r>
          </a:p>
        </p:txBody>
      </p:sp>
      <p:sp>
        <p:nvSpPr>
          <p:cNvPr id="135180" name="Text Box 12"/>
          <p:cNvSpPr txBox="1">
            <a:spLocks noChangeArrowheads="1"/>
          </p:cNvSpPr>
          <p:nvPr/>
        </p:nvSpPr>
        <p:spPr bwMode="auto">
          <a:xfrm>
            <a:off x="3200400" y="3124200"/>
            <a:ext cx="1166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c</a:t>
            </a:r>
            <a:r>
              <a:rPr lang="en-US" baseline="-25000"/>
              <a:t>L</a:t>
            </a:r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220913" y="3535363"/>
            <a:ext cx="369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2227263" y="4449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266825" y="5059363"/>
            <a:ext cx="450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2714625" y="5059363"/>
            <a:ext cx="496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2717800" y="5897563"/>
            <a:ext cx="9255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-L</a:t>
            </a:r>
          </a:p>
        </p:txBody>
      </p:sp>
      <p:sp>
        <p:nvSpPr>
          <p:cNvPr id="135187" name="Line 19"/>
          <p:cNvSpPr>
            <a:spLocks noChangeShapeType="1"/>
          </p:cNvSpPr>
          <p:nvPr/>
        </p:nvSpPr>
        <p:spPr bwMode="auto">
          <a:xfrm>
            <a:off x="6934200" y="2895600"/>
            <a:ext cx="11113" cy="2133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88" name="Freeform 20"/>
          <p:cNvSpPr>
            <a:spLocks/>
          </p:cNvSpPr>
          <p:nvPr/>
        </p:nvSpPr>
        <p:spPr bwMode="auto">
          <a:xfrm>
            <a:off x="5116513" y="4114800"/>
            <a:ext cx="36576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576"/>
              </a:cxn>
              <a:cxn ang="0">
                <a:pos x="2304" y="0"/>
              </a:cxn>
            </a:cxnLst>
            <a:rect l="0" t="0" r="r" b="b"/>
            <a:pathLst>
              <a:path w="2304" h="576">
                <a:moveTo>
                  <a:pt x="0" y="0"/>
                </a:moveTo>
                <a:cubicBezTo>
                  <a:pt x="384" y="288"/>
                  <a:pt x="768" y="576"/>
                  <a:pt x="1152" y="576"/>
                </a:cubicBezTo>
                <a:cubicBezTo>
                  <a:pt x="1536" y="576"/>
                  <a:pt x="1920" y="288"/>
                  <a:pt x="230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89" name="Line 21"/>
          <p:cNvSpPr>
            <a:spLocks noChangeShapeType="1"/>
          </p:cNvSpPr>
          <p:nvPr/>
        </p:nvSpPr>
        <p:spPr bwMode="auto">
          <a:xfrm>
            <a:off x="6934200" y="2895600"/>
            <a:ext cx="1839913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90" name="Line 22"/>
          <p:cNvSpPr>
            <a:spLocks noChangeShapeType="1"/>
          </p:cNvSpPr>
          <p:nvPr/>
        </p:nvSpPr>
        <p:spPr bwMode="auto">
          <a:xfrm flipH="1">
            <a:off x="5116513" y="2895600"/>
            <a:ext cx="1817687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91" name="Line 23"/>
          <p:cNvSpPr>
            <a:spLocks noChangeShapeType="1"/>
          </p:cNvSpPr>
          <p:nvPr/>
        </p:nvSpPr>
        <p:spPr bwMode="auto">
          <a:xfrm flipH="1">
            <a:off x="6030913" y="50292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92" name="Line 24"/>
          <p:cNvSpPr>
            <a:spLocks noChangeShapeType="1"/>
          </p:cNvSpPr>
          <p:nvPr/>
        </p:nvSpPr>
        <p:spPr bwMode="auto">
          <a:xfrm>
            <a:off x="6945313" y="50292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193" name="Text Box 25"/>
          <p:cNvSpPr txBox="1">
            <a:spLocks noChangeArrowheads="1"/>
          </p:cNvSpPr>
          <p:nvPr/>
        </p:nvSpPr>
        <p:spPr bwMode="auto">
          <a:xfrm>
            <a:off x="6934200" y="239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4984750" y="3124200"/>
            <a:ext cx="1035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0</a:t>
            </a:r>
          </a:p>
        </p:txBody>
      </p:sp>
      <p:sp>
        <p:nvSpPr>
          <p:cNvPr id="135196" name="Text Box 28"/>
          <p:cNvSpPr txBox="1">
            <a:spLocks noChangeArrowheads="1"/>
          </p:cNvSpPr>
          <p:nvPr/>
        </p:nvSpPr>
        <p:spPr bwMode="auto">
          <a:xfrm>
            <a:off x="6945313" y="3535363"/>
            <a:ext cx="369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35197" name="Text Box 29"/>
          <p:cNvSpPr txBox="1">
            <a:spLocks noChangeArrowheads="1"/>
          </p:cNvSpPr>
          <p:nvPr/>
        </p:nvSpPr>
        <p:spPr bwMode="auto">
          <a:xfrm>
            <a:off x="6951663" y="4449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35198" name="Text Box 30"/>
          <p:cNvSpPr txBox="1">
            <a:spLocks noChangeArrowheads="1"/>
          </p:cNvSpPr>
          <p:nvPr/>
        </p:nvSpPr>
        <p:spPr bwMode="auto">
          <a:xfrm>
            <a:off x="5991225" y="5059363"/>
            <a:ext cx="450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5199" name="Text Box 31"/>
          <p:cNvSpPr txBox="1">
            <a:spLocks noChangeArrowheads="1"/>
          </p:cNvSpPr>
          <p:nvPr/>
        </p:nvSpPr>
        <p:spPr bwMode="auto">
          <a:xfrm>
            <a:off x="7439025" y="5059363"/>
            <a:ext cx="496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7362825" y="5897563"/>
            <a:ext cx="10017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-H</a:t>
            </a:r>
          </a:p>
        </p:txBody>
      </p:sp>
      <p:sp>
        <p:nvSpPr>
          <p:cNvPr id="135202" name="Line 34"/>
          <p:cNvSpPr>
            <a:spLocks noChangeShapeType="1"/>
          </p:cNvSpPr>
          <p:nvPr/>
        </p:nvSpPr>
        <p:spPr bwMode="auto">
          <a:xfrm flipH="1">
            <a:off x="2209800" y="1676400"/>
            <a:ext cx="2362200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203" name="Line 35"/>
          <p:cNvSpPr>
            <a:spLocks noChangeShapeType="1"/>
          </p:cNvSpPr>
          <p:nvPr/>
        </p:nvSpPr>
        <p:spPr bwMode="auto">
          <a:xfrm>
            <a:off x="4572000" y="1676400"/>
            <a:ext cx="2373313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5205" name="Text Box 37"/>
          <p:cNvSpPr txBox="1">
            <a:spLocks noChangeArrowheads="1"/>
          </p:cNvSpPr>
          <p:nvPr/>
        </p:nvSpPr>
        <p:spPr bwMode="auto">
          <a:xfrm>
            <a:off x="620713" y="5897563"/>
            <a:ext cx="1555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L</a:t>
            </a:r>
            <a:r>
              <a:rPr lang="en-US"/>
              <a:t>-x, x-L</a:t>
            </a:r>
          </a:p>
        </p:txBody>
      </p:sp>
      <p:sp>
        <p:nvSpPr>
          <p:cNvPr id="135206" name="Text Box 38"/>
          <p:cNvSpPr txBox="1">
            <a:spLocks noChangeArrowheads="1"/>
          </p:cNvSpPr>
          <p:nvPr/>
        </p:nvSpPr>
        <p:spPr bwMode="auto">
          <a:xfrm>
            <a:off x="4349750" y="1066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35207" name="Text Box 39"/>
          <p:cNvSpPr txBox="1">
            <a:spLocks noChangeArrowheads="1"/>
          </p:cNvSpPr>
          <p:nvPr/>
        </p:nvSpPr>
        <p:spPr bwMode="auto">
          <a:xfrm>
            <a:off x="7620000" y="2895600"/>
            <a:ext cx="1217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c</a:t>
            </a:r>
            <a:r>
              <a:rPr lang="en-US" baseline="-25000"/>
              <a:t>H</a:t>
            </a:r>
          </a:p>
        </p:txBody>
      </p:sp>
      <p:sp>
        <p:nvSpPr>
          <p:cNvPr id="135208" name="Text Box 40"/>
          <p:cNvSpPr txBox="1">
            <a:spLocks noChangeArrowheads="1"/>
          </p:cNvSpPr>
          <p:nvPr/>
        </p:nvSpPr>
        <p:spPr bwMode="auto">
          <a:xfrm>
            <a:off x="5191125" y="5867400"/>
            <a:ext cx="168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H</a:t>
            </a:r>
            <a:r>
              <a:rPr lang="en-US"/>
              <a:t>-x, x-H</a:t>
            </a:r>
          </a:p>
        </p:txBody>
      </p:sp>
      <p:sp>
        <p:nvSpPr>
          <p:cNvPr id="135209" name="Text Box 41"/>
          <p:cNvSpPr txBox="1">
            <a:spLocks noChangeArrowheads="1"/>
          </p:cNvSpPr>
          <p:nvPr/>
        </p:nvSpPr>
        <p:spPr bwMode="auto">
          <a:xfrm>
            <a:off x="3048000" y="1782763"/>
            <a:ext cx="4175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L</a:t>
            </a:r>
          </a:p>
        </p:txBody>
      </p:sp>
      <p:sp>
        <p:nvSpPr>
          <p:cNvPr id="135210" name="Text Box 42"/>
          <p:cNvSpPr txBox="1">
            <a:spLocks noChangeArrowheads="1"/>
          </p:cNvSpPr>
          <p:nvPr/>
        </p:nvSpPr>
        <p:spPr bwMode="auto">
          <a:xfrm>
            <a:off x="5576888" y="1782763"/>
            <a:ext cx="5953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 H</a:t>
            </a:r>
          </a:p>
        </p:txBody>
      </p:sp>
      <p:sp>
        <p:nvSpPr>
          <p:cNvPr id="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Extensive Form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458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Each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that follows 2’s choice E is an ultimatum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game</a:t>
            </a:r>
            <a:r>
              <a:rPr lang="en-US" sz="2800" dirty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It </a:t>
            </a:r>
            <a:r>
              <a:rPr lang="en-US" sz="2800" dirty="0">
                <a:effectLst/>
              </a:rPr>
              <a:t>has a unique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equilibrium, in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which </a:t>
            </a:r>
            <a:r>
              <a:rPr lang="en-US" sz="2800" dirty="0">
                <a:effectLst/>
              </a:rPr>
              <a:t>1 offers x = 0 and 2 accepts all offers x </a:t>
            </a:r>
            <a:r>
              <a:rPr lang="en-US" sz="2800" u="sng" dirty="0">
                <a:effectLst/>
              </a:rPr>
              <a:t>&gt;</a:t>
            </a:r>
            <a:r>
              <a:rPr lang="en-US" sz="2800" dirty="0">
                <a:effectLst/>
              </a:rPr>
              <a:t> 0.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Consider </a:t>
            </a:r>
            <a:r>
              <a:rPr lang="en-US" sz="2800" dirty="0">
                <a:effectLst/>
              </a:rPr>
              <a:t>2’s choice of effort at the start of the game.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she chooses </a:t>
            </a:r>
            <a:r>
              <a:rPr lang="en-US" sz="2800" i="1" dirty="0">
                <a:effectLst/>
              </a:rPr>
              <a:t>L </a:t>
            </a:r>
            <a:r>
              <a:rPr lang="en-US" sz="2800" dirty="0">
                <a:effectLst/>
              </a:rPr>
              <a:t>then her payoff is -L .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she chooses </a:t>
            </a:r>
            <a:r>
              <a:rPr lang="en-US" sz="2800" i="1" dirty="0">
                <a:effectLst/>
              </a:rPr>
              <a:t>H </a:t>
            </a:r>
            <a:r>
              <a:rPr lang="en-US" sz="2800" dirty="0">
                <a:effectLst/>
              </a:rPr>
              <a:t>then her payoff is </a:t>
            </a:r>
            <a:r>
              <a:rPr lang="en-US" sz="2800" i="1" dirty="0">
                <a:effectLst/>
              </a:rPr>
              <a:t>−H</a:t>
            </a:r>
            <a:r>
              <a:rPr lang="en-US" sz="2800" dirty="0">
                <a:effectLst/>
              </a:rPr>
              <a:t>. </a:t>
            </a:r>
            <a:endParaRPr lang="en-US" sz="2800" dirty="0"/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Backward Induction Solution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533400"/>
            <a:ext cx="85344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So, player 1 chooses </a:t>
            </a:r>
            <a:r>
              <a:rPr lang="en-US" sz="2800" i="1" dirty="0" smtClean="0">
                <a:effectLst/>
              </a:rPr>
              <a:t>L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at the beginning of the game.</a:t>
            </a: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Thus the game has a unique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perfect equilibrium. </a:t>
            </a: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In the SPE, player 2 exerts little effort and player 1 obtains all of the resulting small pie.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Two Period Alternating Offers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Two players bargain over a pie of size 1.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In period 1, player 1 makes a split proposal (x, 1-x).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player 2 accepts the proposal, it is implemented.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Else, in period 2, player 2 makes proposes (y, 1-y).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player 1 accepts the proposal, it is implemented.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Each player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discounts time at rate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1295400"/>
            <a:ext cx="8610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starting after player 2 rejects a proposal (x, 1-x) of player 1 is an ultimatum game.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It has a unique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perfect equilibrium: player 2 proposes (0, 1) and player 1 accepts all proposals.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This yields payoffs of 0 for player 1 and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for player 2.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So, in the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after a proposal (x, 1-x) of player 1, if player 2 rejects the proposal, her payoff is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err="1" smtClean="0">
                <a:effectLst/>
              </a:rPr>
              <a:t>Subgame</a:t>
            </a:r>
            <a:r>
              <a:rPr lang="en-GB" dirty="0" smtClean="0">
                <a:effectLst/>
              </a:rPr>
              <a:t> Perfect Equilibrium</a:t>
            </a:r>
            <a:endParaRPr lang="en-GB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407987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So, player 2 rejects any proposal (x, 1-x) with 1-x &lt;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 and accepts if 1 – x &gt;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Hence, player 1 initially proposes (1-</a:t>
            </a:r>
            <a:r>
              <a:rPr lang="en-GB" sz="2800" dirty="0">
                <a:effectLst/>
                <a:latin typeface="Symbol" pitchFamily="18" charset="2"/>
              </a:rPr>
              <a:t> 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 fact, if proposing any x &gt; 1 –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, player 1 anticipates that player 2 will reject proposal (x, 1-x), so that player 1’s eventual payoff will be zero.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Intuitively, if player 2 is more impatient (i.e.,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 is smaller), then she gets a lower payoff in the bargain.</a:t>
            </a:r>
            <a:endParaRPr lang="en-GB" sz="280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3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Rubinstein Bargaining Model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5344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Consider the following model in which players </a:t>
            </a:r>
            <a:r>
              <a:rPr lang="en-GB" sz="2800" dirty="0">
                <a:effectLst/>
              </a:rPr>
              <a:t>may </a:t>
            </a:r>
            <a:r>
              <a:rPr lang="en-GB" sz="2800" dirty="0" smtClean="0">
                <a:effectLst/>
              </a:rPr>
              <a:t>alternate offers </a:t>
            </a:r>
            <a:r>
              <a:rPr lang="en-GB" sz="2800" dirty="0">
                <a:effectLst/>
              </a:rPr>
              <a:t>indefinitely. </a:t>
            </a:r>
            <a:endParaRPr lang="en-GB" sz="2800" dirty="0" smtClean="0">
              <a:effectLst/>
            </a:endParaRPr>
          </a:p>
          <a:p>
            <a:endParaRPr lang="en-GB" sz="2800" dirty="0" smtClean="0">
              <a:effectLst/>
            </a:endParaRPr>
          </a:p>
          <a:p>
            <a:r>
              <a:rPr lang="en-GB" sz="2800" i="1" dirty="0" smtClean="0">
                <a:effectLst/>
              </a:rPr>
              <a:t>Players. </a:t>
            </a:r>
            <a:r>
              <a:rPr lang="en-GB" sz="2800" dirty="0">
                <a:effectLst/>
              </a:rPr>
              <a:t>The two </a:t>
            </a:r>
            <a:r>
              <a:rPr lang="en-GB" sz="2800" dirty="0" smtClean="0">
                <a:effectLst/>
              </a:rPr>
              <a:t>negotiators</a:t>
            </a:r>
            <a:r>
              <a:rPr lang="en-GB" sz="2800" dirty="0">
                <a:effectLst/>
              </a:rPr>
              <a:t>: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1 and 2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i="1" dirty="0">
                <a:effectLst/>
              </a:rPr>
              <a:t>Terminal </a:t>
            </a:r>
            <a:r>
              <a:rPr lang="en-GB" sz="2800" i="1" dirty="0" smtClean="0">
                <a:effectLst/>
              </a:rPr>
              <a:t>histories. </a:t>
            </a:r>
            <a:r>
              <a:rPr lang="en-GB" sz="2800" dirty="0">
                <a:effectLst/>
              </a:rPr>
              <a:t>Every sequence of the form (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0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</a:rPr>
              <a:t>N,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</a:rPr>
              <a:t>N</a:t>
            </a:r>
            <a:r>
              <a:rPr lang="en-GB" sz="2800" dirty="0" smtClean="0">
                <a:effectLst/>
              </a:rPr>
              <a:t>, ...,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t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</a:rPr>
              <a:t>Y) </a:t>
            </a:r>
            <a:r>
              <a:rPr lang="en-GB" sz="2800" dirty="0" smtClean="0">
                <a:effectLst/>
              </a:rPr>
              <a:t>with t </a:t>
            </a:r>
            <a:r>
              <a:rPr lang="en-GB" sz="2800" dirty="0">
                <a:effectLst/>
              </a:rPr>
              <a:t>&gt;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0,</a:t>
            </a:r>
            <a:r>
              <a:rPr lang="en-GB" sz="2800" dirty="0" smtClean="0">
                <a:effectLst/>
              </a:rPr>
              <a:t> and </a:t>
            </a:r>
            <a:r>
              <a:rPr lang="en-GB" sz="2800" dirty="0">
                <a:effectLst/>
              </a:rPr>
              <a:t>every (infinite) sequence of the form 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0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</a:rPr>
              <a:t>N,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>
                <a:effectLst/>
              </a:rPr>
              <a:t>N</a:t>
            </a:r>
            <a:r>
              <a:rPr lang="en-GB" sz="2800" dirty="0" smtClean="0">
                <a:effectLst/>
              </a:rPr>
              <a:t>, ...).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To each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r</a:t>
            </a:r>
            <a:r>
              <a:rPr lang="en-GB" sz="2800" dirty="0" smtClean="0">
                <a:effectLst/>
              </a:rPr>
              <a:t> corresponds a split proposal (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r</a:t>
            </a:r>
            <a:r>
              <a:rPr lang="en-GB" sz="2800" dirty="0" smtClean="0">
                <a:effectLst/>
              </a:rPr>
              <a:t>, 1-</a:t>
            </a:r>
            <a:r>
              <a:rPr lang="en-GB" sz="2800" dirty="0">
                <a:effectLst/>
              </a:rPr>
              <a:t>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r</a:t>
            </a:r>
            <a:r>
              <a:rPr lang="en-GB" sz="2800" dirty="0" smtClean="0">
                <a:effectLst/>
              </a:rPr>
              <a:t>).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N stands for rejection and Y for acceptance.</a:t>
            </a:r>
            <a:endParaRPr lang="en-GB" sz="28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350837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pt-BR" sz="2800" i="1" dirty="0" smtClean="0">
                <a:effectLst/>
              </a:rPr>
              <a:t>Player Function. </a:t>
            </a:r>
            <a:r>
              <a:rPr lang="pt-BR" sz="2800" dirty="0" smtClean="0">
                <a:effectLst/>
              </a:rPr>
              <a:t>P(Ø) = 1, </a:t>
            </a:r>
          </a:p>
          <a:p>
            <a:pPr marL="0" indent="0">
              <a:buNone/>
            </a:pPr>
            <a:r>
              <a:rPr lang="pt-BR" sz="2800" dirty="0">
                <a:effectLst/>
              </a:rPr>
              <a:t> </a:t>
            </a:r>
            <a:r>
              <a:rPr lang="pt-BR" sz="2800" dirty="0" smtClean="0">
                <a:effectLst/>
              </a:rPr>
              <a:t>   P(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0</a:t>
            </a:r>
            <a:r>
              <a:rPr lang="pt-BR" sz="2800" dirty="0" smtClean="0">
                <a:effectLst/>
              </a:rPr>
              <a:t>, N,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pt-BR" sz="2800" dirty="0" smtClean="0">
                <a:effectLst/>
              </a:rPr>
              <a:t>, N, ...,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t</a:t>
            </a:r>
            <a:r>
              <a:rPr lang="pt-BR" sz="2800" dirty="0" smtClean="0">
                <a:effectLst/>
              </a:rPr>
              <a:t>) = P(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0</a:t>
            </a:r>
            <a:r>
              <a:rPr lang="pt-BR" sz="2800" dirty="0" smtClean="0">
                <a:effectLst/>
              </a:rPr>
              <a:t>, N,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pt-BR" sz="2800" dirty="0" smtClean="0">
                <a:effectLst/>
              </a:rPr>
              <a:t>, N, ...,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t</a:t>
            </a:r>
            <a:r>
              <a:rPr lang="pt-BR" sz="2800" dirty="0" smtClean="0">
                <a:effectLst/>
              </a:rPr>
              <a:t>, N) = </a:t>
            </a:r>
            <a:r>
              <a:rPr lang="en-GB" sz="2800" dirty="0">
                <a:effectLst/>
              </a:rPr>
              <a:t>2</a:t>
            </a:r>
            <a:r>
              <a:rPr lang="en-GB" sz="2800" dirty="0" smtClean="0">
                <a:effectLst/>
              </a:rPr>
              <a:t>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if t is odd,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</a:t>
            </a:r>
            <a:r>
              <a:rPr lang="pt-BR" sz="2800" dirty="0" smtClean="0">
                <a:effectLst/>
              </a:rPr>
              <a:t>P(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0</a:t>
            </a:r>
            <a:r>
              <a:rPr lang="pt-BR" sz="2800" dirty="0">
                <a:effectLst/>
              </a:rPr>
              <a:t>, N, 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1</a:t>
            </a:r>
            <a:r>
              <a:rPr lang="pt-BR" sz="2800" dirty="0">
                <a:effectLst/>
              </a:rPr>
              <a:t>, N, ..., </a:t>
            </a:r>
            <a:r>
              <a:rPr lang="en-GB" sz="2800" dirty="0" err="1">
                <a:effectLst/>
              </a:rPr>
              <a:t>x</a:t>
            </a:r>
            <a:r>
              <a:rPr lang="en-GB" sz="2800" baseline="-25000" dirty="0" err="1">
                <a:effectLst/>
              </a:rPr>
              <a:t>t</a:t>
            </a:r>
            <a:r>
              <a:rPr lang="pt-BR" sz="2800" dirty="0">
                <a:effectLst/>
              </a:rPr>
              <a:t>) = P(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0</a:t>
            </a:r>
            <a:r>
              <a:rPr lang="pt-BR" sz="2800" dirty="0">
                <a:effectLst/>
              </a:rPr>
              <a:t>, N, 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1</a:t>
            </a:r>
            <a:r>
              <a:rPr lang="pt-BR" sz="2800" dirty="0">
                <a:effectLst/>
              </a:rPr>
              <a:t>, N, ..., </a:t>
            </a:r>
            <a:r>
              <a:rPr lang="en-GB" sz="2800" dirty="0" err="1">
                <a:effectLst/>
              </a:rPr>
              <a:t>x</a:t>
            </a:r>
            <a:r>
              <a:rPr lang="en-GB" sz="2800" baseline="-25000" dirty="0" err="1">
                <a:effectLst/>
              </a:rPr>
              <a:t>t</a:t>
            </a:r>
            <a:r>
              <a:rPr lang="pt-BR" sz="2800" dirty="0">
                <a:effectLst/>
              </a:rPr>
              <a:t>, N) = </a:t>
            </a:r>
            <a:r>
              <a:rPr lang="en-GB" sz="2800" dirty="0">
                <a:effectLst/>
              </a:rPr>
              <a:t>1</a:t>
            </a:r>
            <a:r>
              <a:rPr lang="en-GB" sz="2800" dirty="0" smtClean="0">
                <a:effectLst/>
              </a:rPr>
              <a:t>     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if t is even.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i="1" dirty="0" smtClean="0">
                <a:effectLst/>
              </a:rPr>
              <a:t>Preferences. </a:t>
            </a:r>
            <a:r>
              <a:rPr lang="en-GB" sz="2800" dirty="0" smtClean="0">
                <a:effectLst/>
              </a:rPr>
              <a:t>The players’ payoffs at any </a:t>
            </a:r>
            <a:r>
              <a:rPr lang="en-GB" sz="2800" dirty="0" smtClean="0">
                <a:effectLst/>
              </a:rPr>
              <a:t>terminal history (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0</a:t>
            </a:r>
            <a:r>
              <a:rPr lang="pt-BR" sz="2800" dirty="0">
                <a:effectLst/>
              </a:rPr>
              <a:t>, N, </a:t>
            </a:r>
            <a:r>
              <a:rPr lang="en-GB" sz="2800" dirty="0">
                <a:effectLst/>
              </a:rPr>
              <a:t>x</a:t>
            </a:r>
            <a:r>
              <a:rPr lang="en-GB" sz="2800" baseline="-25000" dirty="0">
                <a:effectLst/>
              </a:rPr>
              <a:t>1</a:t>
            </a:r>
            <a:r>
              <a:rPr lang="pt-BR" sz="2800" dirty="0">
                <a:effectLst/>
              </a:rPr>
              <a:t>, N, ..., </a:t>
            </a:r>
            <a:r>
              <a:rPr lang="en-GB" sz="2800" dirty="0" err="1">
                <a:effectLst/>
              </a:rPr>
              <a:t>x</a:t>
            </a:r>
            <a:r>
              <a:rPr lang="en-GB" sz="2800" baseline="-25000" dirty="0" err="1">
                <a:effectLst/>
              </a:rPr>
              <a:t>t</a:t>
            </a:r>
            <a:r>
              <a:rPr lang="en-GB" sz="2800" dirty="0" smtClean="0">
                <a:effectLst/>
              </a:rPr>
              <a:t>, Y) </a:t>
            </a:r>
            <a:r>
              <a:rPr lang="en-GB" sz="2800" dirty="0" smtClean="0">
                <a:effectLst/>
              </a:rPr>
              <a:t>are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30000" dirty="0" smtClean="0">
                <a:effectLst/>
              </a:rPr>
              <a:t>t</a:t>
            </a:r>
            <a:r>
              <a:rPr lang="en-GB" sz="2800" baseline="-25000" dirty="0" smtClean="0">
                <a:effectLst/>
              </a:rPr>
              <a:t>1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t</a:t>
            </a:r>
            <a:r>
              <a:rPr lang="en-GB" sz="2800" dirty="0" smtClean="0">
                <a:effectLst/>
              </a:rPr>
              <a:t> and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30000" dirty="0" smtClean="0">
                <a:effectLst/>
              </a:rPr>
              <a:t>t</a:t>
            </a:r>
            <a:r>
              <a:rPr lang="en-GB" sz="2800" baseline="-25000" dirty="0" smtClean="0">
                <a:effectLst/>
              </a:rPr>
              <a:t>2 </a:t>
            </a:r>
            <a:r>
              <a:rPr lang="en-GB" sz="2800" dirty="0" smtClean="0">
                <a:effectLst/>
              </a:rPr>
              <a:t>(1-x</a:t>
            </a:r>
            <a:r>
              <a:rPr lang="en-GB" sz="2800" baseline="-25000" dirty="0" smtClean="0">
                <a:effectLst/>
              </a:rPr>
              <a:t>t</a:t>
            </a:r>
            <a:r>
              <a:rPr lang="en-GB" sz="2800" dirty="0" smtClean="0">
                <a:effectLst/>
              </a:rPr>
              <a:t>),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and zero at </a:t>
            </a:r>
            <a:r>
              <a:rPr lang="en-GB" sz="2800" dirty="0" smtClean="0">
                <a:effectLst/>
              </a:rPr>
              <a:t>the infinite terminal history (x</a:t>
            </a:r>
            <a:r>
              <a:rPr lang="en-GB" sz="2800" baseline="-25000" dirty="0" smtClean="0">
                <a:effectLst/>
              </a:rPr>
              <a:t>0</a:t>
            </a:r>
            <a:r>
              <a:rPr lang="pt-BR" sz="2800" dirty="0" smtClean="0">
                <a:effectLst/>
              </a:rPr>
              <a:t>, N,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pt-BR" sz="2800" dirty="0" smtClean="0">
                <a:effectLst/>
              </a:rPr>
              <a:t>, N, ...</a:t>
            </a:r>
            <a:r>
              <a:rPr lang="en-GB" sz="2800" dirty="0" smtClean="0">
                <a:effectLst/>
              </a:rPr>
              <a:t>).</a:t>
            </a:r>
            <a:endParaRPr lang="en-GB" sz="2800" dirty="0" smtClean="0">
              <a:effectLst/>
            </a:endParaRP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effectLst/>
              </a:rPr>
              <a:t>Subgame</a:t>
            </a:r>
            <a:r>
              <a:rPr lang="en-GB" dirty="0" smtClean="0">
                <a:effectLst/>
              </a:rPr>
              <a:t> Perfect Equilibrium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GB" sz="2800" dirty="0">
                <a:effectLst/>
              </a:rPr>
              <a:t>A</a:t>
            </a:r>
            <a:r>
              <a:rPr lang="en-GB" sz="2800" dirty="0" smtClean="0">
                <a:effectLst/>
              </a:rPr>
              <a:t>ll </a:t>
            </a:r>
            <a:r>
              <a:rPr lang="en-GB" sz="2800" dirty="0" err="1" smtClean="0">
                <a:effectLst/>
              </a:rPr>
              <a:t>subgames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starting </a:t>
            </a:r>
            <a:r>
              <a:rPr lang="en-GB" sz="2800" dirty="0" smtClean="0">
                <a:effectLst/>
              </a:rPr>
              <a:t>at odd periods are isomorphic, and so are all </a:t>
            </a:r>
            <a:r>
              <a:rPr lang="en-GB" sz="2800" dirty="0" err="1" smtClean="0">
                <a:effectLst/>
              </a:rPr>
              <a:t>subgames</a:t>
            </a:r>
            <a:r>
              <a:rPr lang="en-GB" sz="2800" dirty="0" smtClean="0">
                <a:effectLst/>
              </a:rPr>
              <a:t> starting at even periods.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So, we can introduce these stationary bounds: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 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baseline="30000" dirty="0" err="1" smtClean="0">
                <a:effectLst/>
              </a:rPr>
              <a:t>H</a:t>
            </a:r>
            <a:r>
              <a:rPr lang="en-GB" sz="2800" baseline="300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is the largest </a:t>
            </a:r>
            <a:r>
              <a:rPr lang="en-GB" sz="2800" dirty="0">
                <a:effectLst/>
              </a:rPr>
              <a:t>equilibrium share </a:t>
            </a:r>
            <a:r>
              <a:rPr lang="en-GB" sz="2800" dirty="0" smtClean="0">
                <a:effectLst/>
              </a:rPr>
              <a:t>of player </a:t>
            </a:r>
            <a:r>
              <a:rPr lang="en-GB" sz="2800" dirty="0">
                <a:effectLst/>
              </a:rPr>
              <a:t>1</a:t>
            </a:r>
            <a:r>
              <a:rPr lang="en-GB" sz="2800" dirty="0" smtClean="0">
                <a:effectLst/>
              </a:rPr>
              <a:t> in a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where </a:t>
            </a:r>
            <a:r>
              <a:rPr lang="en-GB" sz="2800" dirty="0">
                <a:effectLst/>
              </a:rPr>
              <a:t>player </a:t>
            </a:r>
            <a:r>
              <a:rPr lang="en-GB" sz="2800" dirty="0" err="1">
                <a:effectLst/>
              </a:rPr>
              <a:t>i</a:t>
            </a:r>
            <a:r>
              <a:rPr lang="en-GB" sz="2800" dirty="0" smtClean="0">
                <a:effectLst/>
              </a:rPr>
              <a:t> makes the initial proposal.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</a:t>
            </a:r>
            <a:r>
              <a:rPr lang="en-GB" sz="2800" dirty="0" err="1" smtClean="0">
                <a:effectLst/>
              </a:rPr>
              <a:t>x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baseline="30000" dirty="0" err="1" smtClean="0">
                <a:effectLst/>
              </a:rPr>
              <a:t>L</a:t>
            </a:r>
            <a:r>
              <a:rPr lang="en-GB" sz="2800" baseline="300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is </a:t>
            </a:r>
            <a:r>
              <a:rPr lang="en-GB" sz="2800" dirty="0">
                <a:effectLst/>
              </a:rPr>
              <a:t>the </a:t>
            </a:r>
            <a:r>
              <a:rPr lang="en-GB" sz="2800" dirty="0" smtClean="0">
                <a:effectLst/>
              </a:rPr>
              <a:t>smallest </a:t>
            </a:r>
            <a:r>
              <a:rPr lang="en-GB" sz="2800" dirty="0">
                <a:effectLst/>
              </a:rPr>
              <a:t>equilibrium share </a:t>
            </a:r>
            <a:r>
              <a:rPr lang="en-GB" sz="2800" dirty="0" smtClean="0">
                <a:effectLst/>
              </a:rPr>
              <a:t>of player 1 in a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where </a:t>
            </a:r>
            <a:r>
              <a:rPr lang="en-GB" sz="2800" dirty="0">
                <a:effectLst/>
              </a:rPr>
              <a:t>player </a:t>
            </a:r>
            <a:r>
              <a:rPr lang="en-GB" sz="2800" dirty="0" err="1">
                <a:effectLst/>
              </a:rPr>
              <a:t>i</a:t>
            </a:r>
            <a:r>
              <a:rPr lang="en-GB" sz="2800" dirty="0">
                <a:effectLst/>
              </a:rPr>
              <a:t> makes the initial proposal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 smtClean="0"/>
              <a:t>Ultimatum Game and Hold Up Problem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GB" sz="280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/>
              <a:t>Rubinstein Alternating Offer </a:t>
            </a:r>
            <a:r>
              <a:rPr lang="en-GB" sz="2800" dirty="0" smtClean="0"/>
              <a:t>Bargaining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/>
              <a:t>Nash Axiomatic Bargaining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427037"/>
            <a:ext cx="84582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In a SPE, player 1 rejects all proposals with a payoff lower than her minimal payoff in her next round.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Hence, we obtain that in any SPE, 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smallest share of player 1 when 2 makes a proposal is no smaller than the discounted smallest share of player 1, when player 1 makes a proposal.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Interchanging players, in any SPE, 1-x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(1-x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).</a:t>
            </a:r>
            <a:endParaRPr lang="en-GB" sz="2800" dirty="0">
              <a:effectLst/>
            </a:endParaRP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427037"/>
            <a:ext cx="84582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P</a:t>
            </a:r>
            <a:r>
              <a:rPr lang="en-GB" sz="2800" dirty="0" smtClean="0">
                <a:effectLst/>
              </a:rPr>
              <a:t>layer 2 does not make any proposals with a payoff lower than her minimal payoff in her next round.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I.e., player 2 never proposes a share of player 1 larger than player 1’s maximal payoff in the next round.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Hence, we obtain that in any SPE, 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>
                <a:effectLst/>
              </a:rPr>
              <a:t>H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>
                <a:effectLst/>
              </a:rPr>
              <a:t>&lt;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>
                <a:effectLst/>
              </a:rPr>
              <a:t>H</a:t>
            </a:r>
            <a:r>
              <a:rPr lang="en-GB" sz="2800" dirty="0" smtClean="0">
                <a:effectLst/>
              </a:rPr>
              <a:t>. 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Again, interchanging players, we obtain that in any SPE, 1-x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&lt;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(1-x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>
                <a:effectLst/>
              </a:rPr>
              <a:t>L</a:t>
            </a:r>
            <a:r>
              <a:rPr lang="en-GB" sz="2800" dirty="0" smtClean="0">
                <a:effectLst/>
              </a:rPr>
              <a:t>).</a:t>
            </a:r>
            <a:endParaRPr lang="en-GB" sz="2800" dirty="0">
              <a:effectLst/>
            </a:endParaRP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1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1447800" y="3657600"/>
            <a:ext cx="1371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518185" y="3667780"/>
            <a:ext cx="1225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/>
              <a:t>1 - 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1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2</a:t>
            </a:r>
            <a:endParaRPr lang="en-GB" sz="2800" dirty="0"/>
          </a:p>
        </p:txBody>
      </p:sp>
      <p:sp>
        <p:nvSpPr>
          <p:cNvPr id="12" name="Rectangle 11"/>
          <p:cNvSpPr/>
          <p:nvPr/>
        </p:nvSpPr>
        <p:spPr>
          <a:xfrm>
            <a:off x="1669072" y="3124200"/>
            <a:ext cx="934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/>
              <a:t>1 - </a:t>
            </a:r>
            <a:r>
              <a:rPr lang="en-GB" sz="2800" dirty="0" smtClean="0">
                <a:latin typeface="Symbol" pitchFamily="18" charset="2"/>
              </a:rPr>
              <a:t>d</a:t>
            </a:r>
            <a:r>
              <a:rPr lang="en-GB" sz="2800" baseline="-25000" dirty="0" smtClean="0"/>
              <a:t>2</a:t>
            </a:r>
            <a:endParaRPr lang="en-GB" sz="28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763205" y="3647420"/>
            <a:ext cx="1475795" cy="101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861585" y="3667780"/>
            <a:ext cx="1225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/>
              <a:t>1 - 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1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2</a:t>
            </a:r>
            <a:endParaRPr lang="en-GB" sz="2800" dirty="0"/>
          </a:p>
        </p:txBody>
      </p:sp>
      <p:sp>
        <p:nvSpPr>
          <p:cNvPr id="15" name="Rectangle 14"/>
          <p:cNvSpPr/>
          <p:nvPr/>
        </p:nvSpPr>
        <p:spPr>
          <a:xfrm>
            <a:off x="5718321" y="3124200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 smtClean="0">
                <a:latin typeface="Symbol" pitchFamily="18" charset="2"/>
              </a:rPr>
              <a:t> d</a:t>
            </a:r>
            <a:r>
              <a:rPr lang="en-GB" sz="2800" baseline="-25000" dirty="0" smtClean="0"/>
              <a:t>1</a:t>
            </a:r>
            <a:r>
              <a:rPr lang="en-GB" sz="2800" dirty="0" smtClean="0"/>
              <a:t>(1 </a:t>
            </a:r>
            <a:r>
              <a:rPr lang="en-GB" sz="2800" dirty="0"/>
              <a:t>- </a:t>
            </a:r>
            <a:r>
              <a:rPr lang="en-GB" sz="2800" dirty="0" smtClean="0">
                <a:latin typeface="Symbol" pitchFamily="18" charset="2"/>
              </a:rPr>
              <a:t>d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334000" y="5105400"/>
            <a:ext cx="1371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404385" y="5115580"/>
            <a:ext cx="1225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/>
              <a:t>1 - 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1</a:t>
            </a:r>
            <a:r>
              <a:rPr lang="en-GB" sz="2800" dirty="0">
                <a:latin typeface="Symbol" pitchFamily="18" charset="2"/>
              </a:rPr>
              <a:t>d</a:t>
            </a:r>
            <a:r>
              <a:rPr lang="en-GB" sz="2800" baseline="-25000" dirty="0"/>
              <a:t>2</a:t>
            </a:r>
            <a:endParaRPr lang="en-GB" sz="2800" dirty="0"/>
          </a:p>
        </p:txBody>
      </p:sp>
      <p:sp>
        <p:nvSpPr>
          <p:cNvPr id="20" name="Rectangle 19"/>
          <p:cNvSpPr/>
          <p:nvPr/>
        </p:nvSpPr>
        <p:spPr>
          <a:xfrm>
            <a:off x="5555272" y="4572000"/>
            <a:ext cx="934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800" dirty="0"/>
              <a:t>1 - </a:t>
            </a:r>
            <a:r>
              <a:rPr lang="en-GB" sz="2800" dirty="0" smtClean="0">
                <a:latin typeface="Symbol" pitchFamily="18" charset="2"/>
              </a:rPr>
              <a:t>d</a:t>
            </a:r>
            <a:r>
              <a:rPr lang="en-GB" sz="2800" baseline="-25000" dirty="0" smtClean="0"/>
              <a:t>2</a:t>
            </a:r>
            <a:endParaRPr lang="en-GB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28600" y="228600"/>
            <a:ext cx="84582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Substitution yields: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1 - 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(1 -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),       1 - 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>
                <a:effectLst/>
              </a:rPr>
              <a:t>&lt;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(1 -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)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>
                <a:effectLst/>
              </a:rPr>
              <a:t>&gt;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[1 - </a:t>
            </a:r>
            <a:r>
              <a:rPr lang="en-GB" sz="2800" dirty="0" smtClean="0">
                <a:effectLst/>
                <a:latin typeface="Symbol" pitchFamily="18" charset="2"/>
              </a:rPr>
              <a:t>d</a:t>
            </a:r>
            <a:r>
              <a:rPr lang="en-GB" sz="2800" baseline="-25000" dirty="0" smtClean="0">
                <a:effectLst/>
              </a:rPr>
              <a:t>2 </a:t>
            </a:r>
            <a:r>
              <a:rPr lang="en-GB" sz="2800" dirty="0" smtClean="0">
                <a:effectLst/>
              </a:rPr>
              <a:t>(1 - 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)],     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>
                <a:effectLst/>
              </a:rPr>
              <a:t>&gt;</a:t>
            </a:r>
            <a:r>
              <a:rPr lang="en-GB" sz="2800" dirty="0">
                <a:effectLst/>
              </a:rPr>
              <a:t>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[1 -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 </a:t>
            </a:r>
            <a:r>
              <a:rPr lang="en-GB" sz="2800" dirty="0">
                <a:effectLst/>
              </a:rPr>
              <a:t>(1 -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)]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Further rearranging yields: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  </a:t>
            </a:r>
            <a:r>
              <a:rPr lang="en-GB" sz="2800" dirty="0" smtClean="0">
                <a:effectLst/>
              </a:rPr>
              <a:t>               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x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H</a:t>
            </a:r>
            <a:r>
              <a:rPr lang="en-GB" sz="2800" dirty="0" smtClean="0">
                <a:effectLst/>
              </a:rPr>
              <a:t>     and  x</a:t>
            </a:r>
            <a:r>
              <a:rPr lang="en-GB" sz="2800" baseline="-25000" dirty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L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>
                <a:effectLst/>
              </a:rPr>
              <a:t>&gt;</a:t>
            </a:r>
            <a:r>
              <a:rPr lang="en-GB" sz="2800" dirty="0">
                <a:effectLst/>
              </a:rPr>
              <a:t>                   </a:t>
            </a:r>
            <a:r>
              <a:rPr lang="en-GB" sz="2800" dirty="0" smtClean="0">
                <a:effectLst/>
              </a:rPr>
              <a:t>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x</a:t>
            </a:r>
            <a:r>
              <a:rPr lang="en-GB" sz="2800" baseline="-25000" dirty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H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So, the unique outcome is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                                x =	       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Player 1’s payoff increases in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 smtClean="0">
                <a:effectLst/>
              </a:rPr>
              <a:t> and decreases in </a:t>
            </a:r>
            <a:r>
              <a:rPr lang="en-GB" sz="2800" dirty="0">
                <a:effectLst/>
                <a:latin typeface="Symbol" pitchFamily="18" charset="2"/>
              </a:rPr>
              <a:t>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  <a:p>
            <a:pPr marL="0" indent="0">
              <a:buNone/>
            </a:pPr>
            <a:endParaRPr lang="en-GB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Nash Axiomatic Bargaining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The bargaining models seen so far are “positive”: they find solutions of realistic bargaining models.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A normative approach to study bargaining is to find solutions that satisfy ethically reasonable requirements.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For example, if </a:t>
            </a:r>
            <a:r>
              <a:rPr lang="en-GB" sz="2800" dirty="0">
                <a:effectLst/>
              </a:rPr>
              <a:t>two </a:t>
            </a:r>
            <a:r>
              <a:rPr lang="en-GB" sz="2800" dirty="0" smtClean="0">
                <a:effectLst/>
              </a:rPr>
              <a:t>identical players bargain over a good, we </a:t>
            </a:r>
            <a:r>
              <a:rPr lang="en-GB" sz="2800" dirty="0">
                <a:effectLst/>
              </a:rPr>
              <a:t>reasonably </a:t>
            </a:r>
            <a:r>
              <a:rPr lang="en-GB" sz="2800" dirty="0" smtClean="0">
                <a:effectLst/>
              </a:rPr>
              <a:t>require that each gets half.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This embodies </a:t>
            </a:r>
            <a:r>
              <a:rPr lang="en-GB" sz="2800" dirty="0">
                <a:effectLst/>
              </a:rPr>
              <a:t>two </a:t>
            </a:r>
            <a:r>
              <a:rPr lang="en-GB" sz="2800" dirty="0" smtClean="0">
                <a:effectLst/>
              </a:rPr>
              <a:t>principles: Efficiency and Fairness.</a:t>
            </a:r>
            <a:endParaRPr lang="en-GB" sz="28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381000"/>
            <a:ext cx="8610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But what if the players’ preferences are not identical?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Denote by X the set of possible agreements, and by D the failure to agree.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Let </a:t>
            </a:r>
            <a:r>
              <a:rPr lang="en-GB" sz="2800" dirty="0" err="1">
                <a:effectLst/>
              </a:rPr>
              <a:t>u</a:t>
            </a:r>
            <a:r>
              <a:rPr lang="en-GB" sz="2800" baseline="-25000" dirty="0" err="1">
                <a:effectLst/>
              </a:rPr>
              <a:t>i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be player i’s utility over X∪{D}, with d</a:t>
            </a:r>
            <a:r>
              <a:rPr lang="en-GB" sz="2800" baseline="-25000" dirty="0" smtClean="0">
                <a:effectLst/>
              </a:rPr>
              <a:t>i </a:t>
            </a:r>
            <a:r>
              <a:rPr lang="en-GB" sz="2800" dirty="0" smtClean="0">
                <a:effectLst/>
              </a:rPr>
              <a:t>= </a:t>
            </a:r>
            <a:r>
              <a:rPr lang="en-GB" sz="2800" dirty="0" err="1">
                <a:effectLst/>
              </a:rPr>
              <a:t>u</a:t>
            </a:r>
            <a:r>
              <a:rPr lang="en-GB" sz="2800" baseline="-25000" dirty="0" err="1">
                <a:effectLst/>
              </a:rPr>
              <a:t>i</a:t>
            </a:r>
            <a:r>
              <a:rPr lang="en-GB" sz="2800" dirty="0" smtClean="0">
                <a:effectLst/>
              </a:rPr>
              <a:t>(D). 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Define </a:t>
            </a:r>
            <a:r>
              <a:rPr lang="en-GB" sz="2800" dirty="0">
                <a:effectLst/>
              </a:rPr>
              <a:t>expected utilities </a:t>
            </a:r>
            <a:r>
              <a:rPr lang="en-GB" sz="2800" dirty="0" err="1" smtClean="0">
                <a:effectLst/>
              </a:rPr>
              <a:t>Eu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over X∪{</a:t>
            </a:r>
            <a:r>
              <a:rPr lang="en-GB" sz="2800" dirty="0">
                <a:effectLst/>
              </a:rPr>
              <a:t>D}, </a:t>
            </a:r>
            <a:r>
              <a:rPr lang="en-GB" sz="2800" dirty="0" smtClean="0">
                <a:effectLst/>
              </a:rPr>
              <a:t>as usual.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Define the payoff set  U ={(v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 :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= </a:t>
            </a:r>
            <a:r>
              <a:rPr lang="en-GB" sz="2800" dirty="0" err="1" smtClean="0">
                <a:effectLst/>
              </a:rPr>
              <a:t>Eu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(L), for some lottery L over </a:t>
            </a:r>
            <a:r>
              <a:rPr lang="en-GB" sz="2800" dirty="0">
                <a:effectLst/>
              </a:rPr>
              <a:t>X∪{D</a:t>
            </a:r>
            <a:r>
              <a:rPr lang="en-GB" sz="2800" dirty="0" smtClean="0">
                <a:effectLst/>
              </a:rPr>
              <a:t>}}.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9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381000"/>
            <a:ext cx="8610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 A bargaining problem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is a pair (U, d) such that</a:t>
            </a:r>
          </a:p>
          <a:p>
            <a:r>
              <a:rPr lang="en-GB" sz="2800" dirty="0" smtClean="0">
                <a:effectLst/>
              </a:rPr>
              <a:t>d is a member of U</a:t>
            </a:r>
            <a:r>
              <a:rPr lang="en-GB" sz="2800" dirty="0">
                <a:effectLst/>
              </a:rPr>
              <a:t>,</a:t>
            </a: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U is convex, bounded, and closed</a:t>
            </a:r>
            <a:r>
              <a:rPr lang="en-GB" sz="2800" dirty="0">
                <a:effectLst/>
              </a:rPr>
              <a:t>,</a:t>
            </a:r>
            <a:endParaRPr lang="en-GB" sz="2800" dirty="0" smtClean="0">
              <a:effectLst/>
            </a:endParaRPr>
          </a:p>
          <a:p>
            <a:r>
              <a:rPr lang="en-GB" sz="2800" dirty="0">
                <a:effectLst/>
              </a:rPr>
              <a:t>f</a:t>
            </a:r>
            <a:r>
              <a:rPr lang="en-GB" sz="2800" dirty="0" smtClean="0">
                <a:effectLst/>
              </a:rPr>
              <a:t>or some 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 in U we have 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 smtClean="0">
                <a:effectLst/>
              </a:rPr>
              <a:t> &gt; 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and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&gt; 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. </a:t>
            </a:r>
          </a:p>
          <a:p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 A bargaining solution is a function from the set of bargaining problems (U, d) to U.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A basic assumption of the model is that the solution depends only on the preferences on lotteries over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X ∪{D}, not on the specific payoff functions </a:t>
            </a:r>
            <a:r>
              <a:rPr lang="en-GB" sz="2800" dirty="0" err="1" smtClean="0">
                <a:effectLst/>
              </a:rPr>
              <a:t>u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381000"/>
            <a:ext cx="8382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We introduce the following requirements (axioms).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1 </a:t>
            </a:r>
            <a:r>
              <a:rPr lang="en-GB" sz="2800" b="1" dirty="0" smtClean="0">
                <a:effectLst/>
              </a:rPr>
              <a:t>Invariance to equivalent utility representations. </a:t>
            </a:r>
            <a:r>
              <a:rPr lang="en-GB" sz="2800" dirty="0" smtClean="0">
                <a:effectLst/>
              </a:rPr>
              <a:t>Let (U, d) be a bargaining problem, let 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and b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be numbers with 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&gt; 0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= 1, 2.    Let U ’={(a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 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 : 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 is in U}, and let d ’=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). If the solution of (U, d) is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</a:t>
            </a:r>
            <a:r>
              <a:rPr lang="x-none" sz="2800" smtClean="0">
                <a:effectLst/>
              </a:rPr>
              <a:t>,</a:t>
            </a:r>
            <a:r>
              <a:rPr lang="en-GB" sz="2800" dirty="0" smtClean="0">
                <a:effectLst/>
              </a:rPr>
              <a:t> then the solution of (U’, d’) is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2</a:t>
            </a:r>
            <a:r>
              <a:rPr lang="en-GB" sz="2800" b="1" dirty="0" smtClean="0">
                <a:effectLst/>
              </a:rPr>
              <a:t> Symmetry.   </a:t>
            </a:r>
            <a:r>
              <a:rPr lang="en-GB" sz="2800" dirty="0" smtClean="0">
                <a:effectLst/>
              </a:rPr>
              <a:t>Let (U, d) be a bargaining problem for which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is in U if and only if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, 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) is in U, and   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= 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. </a:t>
            </a:r>
            <a:r>
              <a:rPr lang="en-GB" sz="2800" dirty="0" smtClean="0">
                <a:effectLst/>
              </a:rPr>
              <a:t>If the solution of (U, d) is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v*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), then        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*= v*</a:t>
            </a:r>
            <a:r>
              <a:rPr lang="en-GB" sz="2800" baseline="-25000" dirty="0" smtClean="0">
                <a:effectLst/>
              </a:rPr>
              <a:t>2</a:t>
            </a:r>
            <a:r>
              <a:rPr lang="x-none" sz="280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579437"/>
            <a:ext cx="84582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 smtClean="0">
                <a:effectLst/>
              </a:rPr>
              <a:t>3</a:t>
            </a:r>
            <a:r>
              <a:rPr lang="en-GB" sz="2800" b="1" dirty="0" smtClean="0">
                <a:effectLst/>
              </a:rPr>
              <a:t> Pareto efficiency.  </a:t>
            </a:r>
            <a:r>
              <a:rPr lang="en-GB" sz="2800" dirty="0" smtClean="0">
                <a:effectLst/>
              </a:rPr>
              <a:t>Let (U, d) be a bargaining problem, and let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and (</a:t>
            </a:r>
            <a:r>
              <a:rPr lang="en-GB" sz="2800" dirty="0" smtClean="0">
                <a:effectLst/>
              </a:rPr>
              <a:t>v’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v’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be members of U. If 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&gt; v’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and v</a:t>
            </a:r>
            <a:r>
              <a:rPr lang="en-GB" sz="2800" baseline="-25000" dirty="0" smtClean="0">
                <a:effectLst/>
              </a:rPr>
              <a:t>2 </a:t>
            </a:r>
            <a:r>
              <a:rPr lang="en-GB" sz="2800" dirty="0" smtClean="0">
                <a:effectLst/>
              </a:rPr>
              <a:t>&gt; v’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, then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v’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v’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is not a bargaining solution of (U, d).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4 </a:t>
            </a:r>
            <a:r>
              <a:rPr lang="en-GB" sz="2800" b="1" dirty="0" smtClean="0">
                <a:effectLst/>
              </a:rPr>
              <a:t>Independence of irrelevant alternatives. </a:t>
            </a:r>
            <a:r>
              <a:rPr lang="en-GB" sz="2800" dirty="0" smtClean="0">
                <a:effectLst/>
              </a:rPr>
              <a:t>Let (U, d) and (U’ , d’) be bargaining problems for which U ’ is a subset of U and d’ = d . If the solution v* of (U, d) is in U’ , then bargaining solution of (U’, d’) coincides with v*.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3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381000"/>
            <a:ext cx="8382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 smtClean="0">
                <a:effectLst/>
              </a:rPr>
              <a:t>Theorem</a:t>
            </a:r>
            <a:r>
              <a:rPr lang="en-GB" sz="2800" dirty="0" smtClean="0">
                <a:effectLst/>
              </a:rPr>
              <a:t> (Nash bargaining solution) </a:t>
            </a:r>
            <a:r>
              <a:rPr lang="en-GB" sz="2800" i="1" dirty="0" smtClean="0">
                <a:effectLst/>
              </a:rPr>
              <a:t>A unique bargaining solution satisfies the axioms INV, SYM, IIA, and PAR.</a:t>
            </a:r>
          </a:p>
          <a:p>
            <a:pPr marL="0" indent="0">
              <a:buNone/>
            </a:pPr>
            <a:r>
              <a:rPr lang="en-GB" sz="2800" i="1" dirty="0" smtClean="0">
                <a:effectLst/>
              </a:rPr>
              <a:t>This solution associates with the bargaining problem (U, d) the pair of payoffs that solves the problem: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  max   (v</a:t>
            </a:r>
            <a:r>
              <a:rPr lang="en-GB" sz="2800" baseline="-25000" dirty="0" smtClean="0">
                <a:effectLst/>
              </a:rPr>
              <a:t>1 </a:t>
            </a:r>
            <a:r>
              <a:rPr lang="en-GB" sz="2800" dirty="0" smtClean="0">
                <a:effectLst/>
              </a:rPr>
              <a:t>- 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)(v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- 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subject to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x-none" sz="2800" smtClean="0">
                <a:effectLst/>
              </a:rPr>
              <a:t>∈</a:t>
            </a:r>
            <a:r>
              <a:rPr lang="en-GB" sz="2800" dirty="0" smtClean="0">
                <a:effectLst/>
              </a:rPr>
              <a:t> U and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(d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The bargaining solution defined </a:t>
            </a:r>
            <a:r>
              <a:rPr lang="en-GB" sz="2800" dirty="0" smtClean="0">
                <a:effectLst/>
              </a:rPr>
              <a:t>by the above Theorem </a:t>
            </a:r>
            <a:r>
              <a:rPr lang="en-GB" sz="2800" dirty="0">
                <a:effectLst/>
              </a:rPr>
              <a:t>is known as the Nash </a:t>
            </a:r>
            <a:r>
              <a:rPr lang="en-GB" sz="2800" dirty="0" smtClean="0">
                <a:effectLst/>
              </a:rPr>
              <a:t>bargaining solution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(U, d).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</a:t>
            </a:r>
            <a:r>
              <a:rPr lang="en-GB" sz="2800" dirty="0">
                <a:effectLst/>
              </a:rPr>
              <a:t>p</a:t>
            </a:r>
            <a:r>
              <a:rPr lang="en-GB" sz="2800" dirty="0" smtClean="0">
                <a:effectLst/>
              </a:rPr>
              <a:t>roof or the Theorem is as follows.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First note that because U is closed and bounded, the  maximization problem defined has a solution.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solution is unique because the level curves of     (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1 </a:t>
            </a:r>
            <a:r>
              <a:rPr lang="en-GB" sz="2800" dirty="0">
                <a:effectLst/>
              </a:rPr>
              <a:t>- 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 smtClean="0">
                <a:effectLst/>
              </a:rPr>
              <a:t>)(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 - 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) are strictly convex, and U is convex.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Hence, the Nash bargaining solution </a:t>
            </a:r>
            <a:r>
              <a:rPr lang="en-GB" sz="2800" dirty="0" err="1">
                <a:effectLst/>
              </a:rPr>
              <a:t>f</a:t>
            </a:r>
            <a:r>
              <a:rPr lang="en-GB" sz="2800" baseline="30000" dirty="0" err="1">
                <a:effectLst/>
              </a:rPr>
              <a:t>N</a:t>
            </a:r>
            <a:r>
              <a:rPr lang="en-GB" sz="2800" dirty="0" smtClean="0">
                <a:effectLst/>
              </a:rPr>
              <a:t> is well defined.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Now we check that </a:t>
            </a:r>
            <a:r>
              <a:rPr lang="en-GB" sz="2800" dirty="0" err="1">
                <a:effectLst/>
              </a:rPr>
              <a:t>f</a:t>
            </a:r>
            <a:r>
              <a:rPr lang="en-GB" sz="2800" baseline="30000" dirty="0" err="1">
                <a:effectLst/>
              </a:rPr>
              <a:t>N</a:t>
            </a:r>
            <a:r>
              <a:rPr lang="en-GB" sz="2800" dirty="0" smtClean="0">
                <a:effectLst/>
              </a:rPr>
              <a:t> satisfies the four axioms. 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The </a:t>
            </a:r>
            <a:r>
              <a:rPr lang="en-US" dirty="0" smtClean="0">
                <a:effectLst/>
              </a:rPr>
              <a:t>Ultimatum </a:t>
            </a:r>
            <a:r>
              <a:rPr lang="en-US" dirty="0">
                <a:effectLst/>
              </a:rPr>
              <a:t>G</a:t>
            </a:r>
            <a:r>
              <a:rPr lang="en-US" dirty="0" smtClean="0">
                <a:effectLst/>
              </a:rPr>
              <a:t>ame</a:t>
            </a:r>
            <a:endParaRPr lang="en-US" dirty="0">
              <a:effectLst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93837"/>
            <a:ext cx="85344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ultimatum game is a simple model of bargaining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There are two players: person 1 offers player 2 </a:t>
            </a:r>
            <a:r>
              <a:rPr lang="en-US" sz="2800" dirty="0">
                <a:effectLst/>
              </a:rPr>
              <a:t>an amount of money up to 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2 accepts this offer then 1 receives the </a:t>
            </a:r>
            <a:r>
              <a:rPr lang="en-US" sz="2800" dirty="0" smtClean="0">
                <a:effectLst/>
              </a:rPr>
              <a:t>remainder. 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2 rejects the offer then </a:t>
            </a:r>
            <a:r>
              <a:rPr lang="en-US" sz="2800" i="1" dirty="0">
                <a:effectLst/>
              </a:rPr>
              <a:t>neither </a:t>
            </a:r>
            <a:r>
              <a:rPr lang="en-US" sz="2800" dirty="0">
                <a:effectLst/>
              </a:rPr>
              <a:t>person receives any payoff.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Each person cares </a:t>
            </a:r>
            <a:r>
              <a:rPr lang="en-US" sz="2800" i="1" dirty="0">
                <a:effectLst/>
              </a:rPr>
              <a:t>only </a:t>
            </a:r>
            <a:r>
              <a:rPr lang="en-US" sz="2800" dirty="0">
                <a:effectLst/>
              </a:rPr>
              <a:t>about the amount of money she receives, </a:t>
            </a:r>
            <a:r>
              <a:rPr lang="en-US" sz="2800" dirty="0" smtClean="0">
                <a:effectLst/>
              </a:rPr>
              <a:t>and </a:t>
            </a:r>
            <a:r>
              <a:rPr lang="en-US" sz="2800" dirty="0">
                <a:effectLst/>
              </a:rPr>
              <a:t>prefers to receive as much as possible.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amount person 1 offers can be any number, not necessarily </a:t>
            </a:r>
            <a:r>
              <a:rPr lang="en-US" sz="2800" dirty="0" smtClean="0">
                <a:effectLst/>
              </a:rPr>
              <a:t>an integral </a:t>
            </a:r>
            <a:r>
              <a:rPr lang="en-US" sz="2800" dirty="0">
                <a:effectLst/>
              </a:rPr>
              <a:t>number of cents.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Define the function H by </a:t>
            </a:r>
            <a:r>
              <a:rPr lang="en-GB" sz="2800" dirty="0">
                <a:effectLst/>
              </a:rPr>
              <a:t>H(v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)</a:t>
            </a:r>
            <a:r>
              <a:rPr lang="en-GB" sz="2800" dirty="0">
                <a:effectLst/>
              </a:rPr>
              <a:t> = (v</a:t>
            </a:r>
            <a:r>
              <a:rPr lang="en-GB" sz="2800" baseline="-25000" dirty="0">
                <a:effectLst/>
              </a:rPr>
              <a:t>1 </a:t>
            </a:r>
            <a:r>
              <a:rPr lang="en-GB" sz="2800" dirty="0">
                <a:effectLst/>
              </a:rPr>
              <a:t>- 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)(v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 - 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for all (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).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INV: Fix 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&gt;0, </a:t>
            </a:r>
            <a:r>
              <a:rPr lang="en-GB" sz="2800" dirty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&gt; 0, 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and 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. Let U’ be the set of all pairs (a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 where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) </a:t>
            </a:r>
            <a:r>
              <a:rPr lang="en-GB" sz="2800" dirty="0">
                <a:effectLst/>
              </a:rPr>
              <a:t>is </a:t>
            </a:r>
            <a:r>
              <a:rPr lang="en-GB" sz="2800" dirty="0" smtClean="0">
                <a:effectLst/>
              </a:rPr>
              <a:t>in U, and let d’=(a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>
                <a:effectLst/>
              </a:rPr>
              <a:t>) . </a:t>
            </a:r>
            <a:endParaRPr lang="en-GB" sz="2800" dirty="0" smtClean="0">
              <a:effectLst/>
            </a:endParaRP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Then for every pair 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</a:t>
            </a:r>
            <a:r>
              <a:rPr lang="x-none" sz="2800" smtClean="0">
                <a:effectLst/>
              </a:rPr>
              <a:t>,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’) in U’ there is a pair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in U with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’=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err="1" smtClean="0">
                <a:effectLst/>
              </a:rPr>
              <a:t>v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err="1" smtClean="0">
                <a:effectLst/>
              </a:rPr>
              <a:t>+b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= 1, 2.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Thus the </a:t>
            </a:r>
            <a:r>
              <a:rPr lang="en-GB" sz="2800" dirty="0" err="1" smtClean="0">
                <a:effectLst/>
              </a:rPr>
              <a:t>maximizer</a:t>
            </a:r>
            <a:r>
              <a:rPr lang="en-GB" sz="2800" dirty="0" smtClean="0">
                <a:effectLst/>
              </a:rPr>
              <a:t> of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 - 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’)(v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 - 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’) </a:t>
            </a:r>
            <a:r>
              <a:rPr lang="en-GB" sz="2800" dirty="0">
                <a:effectLst/>
              </a:rPr>
              <a:t>over </a:t>
            </a:r>
            <a:r>
              <a:rPr lang="en-GB" sz="2800" dirty="0" smtClean="0">
                <a:effectLst/>
              </a:rPr>
              <a:t>U’ is 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*+b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*+b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), </a:t>
            </a:r>
            <a:r>
              <a:rPr lang="en-GB" sz="2800" dirty="0">
                <a:effectLst/>
              </a:rPr>
              <a:t>where (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*,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*) is the </a:t>
            </a:r>
            <a:r>
              <a:rPr lang="en-GB" sz="2800" dirty="0" err="1" smtClean="0">
                <a:effectLst/>
              </a:rPr>
              <a:t>maximizer</a:t>
            </a:r>
            <a:r>
              <a:rPr lang="en-GB" sz="2800" dirty="0" smtClean="0">
                <a:effectLst/>
              </a:rPr>
              <a:t> of (a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d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’)(a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 </a:t>
            </a:r>
            <a:r>
              <a:rPr lang="en-GB" sz="2800" dirty="0" smtClean="0">
                <a:effectLst/>
              </a:rPr>
              <a:t>- d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’) over U. 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1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But </a:t>
            </a:r>
            <a:r>
              <a:rPr lang="en-GB" sz="2800" dirty="0">
                <a:effectLst/>
              </a:rPr>
              <a:t>(a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+b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 </a:t>
            </a:r>
            <a:r>
              <a:rPr lang="x-none" sz="2800">
                <a:effectLst/>
              </a:rPr>
              <a:t>-</a:t>
            </a:r>
            <a:r>
              <a:rPr lang="en-GB" sz="2800" dirty="0">
                <a:effectLst/>
              </a:rPr>
              <a:t> 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’)(a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+b</a:t>
            </a:r>
            <a:r>
              <a:rPr lang="en-GB" sz="2800" baseline="-25000" dirty="0">
                <a:effectLst/>
              </a:rPr>
              <a:t>2 </a:t>
            </a:r>
            <a:r>
              <a:rPr lang="en-GB" sz="2800" dirty="0">
                <a:effectLst/>
              </a:rPr>
              <a:t>- 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’) =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H(v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>
                <a:effectLst/>
              </a:rPr>
              <a:t>,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), so     (v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*, 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*), equals </a:t>
            </a:r>
            <a:r>
              <a:rPr lang="en-GB" sz="2800" dirty="0" err="1">
                <a:effectLst/>
              </a:rPr>
              <a:t>f</a:t>
            </a:r>
            <a:r>
              <a:rPr lang="en-GB" sz="2800" baseline="30000" dirty="0" err="1">
                <a:effectLst/>
              </a:rPr>
              <a:t>N</a:t>
            </a:r>
            <a:r>
              <a:rPr lang="en-GB" sz="2800" dirty="0" smtClean="0">
                <a:effectLst/>
              </a:rPr>
              <a:t>(U, d), the Nash solution of (U, d).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SYM: If (U, d) is symmetric, the symmetry of the level curves of </a:t>
            </a:r>
            <a:r>
              <a:rPr lang="en-GB" sz="2800" dirty="0">
                <a:effectLst/>
              </a:rPr>
              <a:t>(v</a:t>
            </a:r>
            <a:r>
              <a:rPr lang="en-GB" sz="2800" baseline="-25000" dirty="0">
                <a:effectLst/>
              </a:rPr>
              <a:t>1 </a:t>
            </a:r>
            <a:r>
              <a:rPr lang="en-GB" sz="2800" dirty="0">
                <a:effectLst/>
              </a:rPr>
              <a:t>- 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)(v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 - d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implies that f</a:t>
            </a:r>
            <a:r>
              <a:rPr lang="x-none" sz="2800" baseline="-25000" smtClean="0">
                <a:effectLst/>
              </a:rPr>
              <a:t>1</a:t>
            </a:r>
            <a:r>
              <a:rPr lang="en-GB" sz="2800" baseline="30000" dirty="0" smtClean="0">
                <a:effectLst/>
              </a:rPr>
              <a:t>N</a:t>
            </a:r>
            <a:r>
              <a:rPr lang="en-GB" sz="2800" dirty="0" smtClean="0">
                <a:effectLst/>
              </a:rPr>
              <a:t>(U, d) =    f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N</a:t>
            </a:r>
            <a:r>
              <a:rPr lang="en-GB" sz="2800" dirty="0" smtClean="0">
                <a:effectLst/>
              </a:rPr>
              <a:t>(U, d).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PAR: The function H is increasing in each of its arguments, so v does not maximize H(v) over U if there exists v’∈ U with 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 </a:t>
            </a:r>
            <a:r>
              <a:rPr lang="x-none" sz="280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= 1, 2.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IIA: If U’ is a subset of U and v* ∈ U’ maximizes H(v) over U, then v* also maximizes H(v) over U’.</a:t>
            </a:r>
            <a:endParaRPr lang="en-GB" sz="28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1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Finally, I argue that if f is a bargaining solution that satisfies the four axioms, then f =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en-GB" sz="2800" dirty="0" err="1" smtClean="0">
                <a:effectLst/>
              </a:rPr>
              <a:t>.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Let (U, d) be an arbitrary problem. I need to show </a:t>
            </a:r>
            <a:r>
              <a:rPr lang="pl-PL" sz="2800" dirty="0" smtClean="0">
                <a:effectLst/>
              </a:rPr>
              <a:t>that f(U, d) =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pl-PL" sz="2800" dirty="0" smtClean="0">
                <a:effectLst/>
              </a:rPr>
              <a:t>(U, d).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endParaRPr lang="pl-PL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Step 1. Let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(U, d) = z.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Because there exists v </a:t>
            </a:r>
            <a:r>
              <a:rPr lang="x-none" sz="2800" smtClean="0">
                <a:effectLst/>
              </a:rPr>
              <a:t>∈</a:t>
            </a:r>
            <a:r>
              <a:rPr lang="en-GB" sz="2800" dirty="0" smtClean="0">
                <a:effectLst/>
              </a:rPr>
              <a:t> U such that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d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= 1, 2, we have </a:t>
            </a:r>
            <a:r>
              <a:rPr lang="en-GB" sz="2800" dirty="0" err="1" smtClean="0">
                <a:effectLst/>
              </a:rPr>
              <a:t>z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&gt; d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= 1, 2.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So, let 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=1/[2(</a:t>
            </a:r>
            <a:r>
              <a:rPr lang="en-GB" sz="2800" dirty="0" err="1" smtClean="0">
                <a:effectLst/>
              </a:rPr>
              <a:t>z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d</a:t>
            </a:r>
            <a:r>
              <a:rPr lang="en-GB" sz="2800" baseline="-25000" dirty="0" smtClean="0">
                <a:effectLst/>
              </a:rPr>
              <a:t>i</a:t>
            </a:r>
            <a:r>
              <a:rPr lang="it-IT" sz="2800" dirty="0" smtClean="0">
                <a:effectLst/>
              </a:rPr>
              <a:t>)] and </a:t>
            </a:r>
            <a:r>
              <a:rPr lang="en-GB" sz="2800" dirty="0" smtClean="0">
                <a:effectLst/>
              </a:rPr>
              <a:t>b</a:t>
            </a:r>
            <a:r>
              <a:rPr lang="en-GB" sz="2800" baseline="-25000" dirty="0" smtClean="0">
                <a:effectLst/>
              </a:rPr>
              <a:t>i</a:t>
            </a:r>
            <a:r>
              <a:rPr lang="it-IT" sz="2800" dirty="0" smtClean="0">
                <a:effectLst/>
              </a:rPr>
              <a:t>= -</a:t>
            </a:r>
            <a:r>
              <a:rPr lang="en-GB" sz="2800" dirty="0" smtClean="0">
                <a:effectLst/>
              </a:rPr>
              <a:t>d</a:t>
            </a:r>
            <a:r>
              <a:rPr lang="en-GB" sz="2800" baseline="-25000" dirty="0" smtClean="0">
                <a:effectLst/>
              </a:rPr>
              <a:t>i </a:t>
            </a:r>
            <a:r>
              <a:rPr lang="it-IT" sz="2800" dirty="0" smtClean="0">
                <a:effectLst/>
              </a:rPr>
              <a:t>/[2(</a:t>
            </a:r>
            <a:r>
              <a:rPr lang="en-GB" sz="2800" dirty="0" err="1">
                <a:effectLst/>
              </a:rPr>
              <a:t>z</a:t>
            </a:r>
            <a:r>
              <a:rPr lang="en-GB" sz="2800" baseline="-25000" dirty="0" err="1">
                <a:effectLst/>
              </a:rPr>
              <a:t>i</a:t>
            </a:r>
            <a:r>
              <a:rPr lang="it-IT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d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)],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=1, 2. 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Define </a:t>
            </a:r>
            <a:r>
              <a:rPr lang="en-GB" sz="2800" dirty="0">
                <a:effectLst/>
              </a:rPr>
              <a:t>U’ = {(v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’</a:t>
            </a:r>
            <a:r>
              <a:rPr lang="x-none" sz="2800">
                <a:effectLst/>
              </a:rPr>
              <a:t>,</a:t>
            </a:r>
            <a:r>
              <a:rPr lang="en-GB" sz="2800" dirty="0">
                <a:effectLst/>
              </a:rPr>
              <a:t>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’)|v</a:t>
            </a:r>
            <a:r>
              <a:rPr lang="en-GB" sz="2800" baseline="-25000" dirty="0">
                <a:effectLst/>
              </a:rPr>
              <a:t>i</a:t>
            </a:r>
            <a:r>
              <a:rPr lang="en-GB" sz="2800" dirty="0">
                <a:effectLst/>
              </a:rPr>
              <a:t>’ </a:t>
            </a:r>
            <a:r>
              <a:rPr lang="x-none" sz="2800">
                <a:effectLst/>
              </a:rPr>
              <a:t>=</a:t>
            </a:r>
            <a:r>
              <a:rPr lang="en-GB" sz="2800" dirty="0">
                <a:effectLst/>
              </a:rPr>
              <a:t> 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err="1" smtClean="0">
                <a:effectLst/>
              </a:rPr>
              <a:t>v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baseline="-250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+ b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for </a:t>
            </a:r>
            <a:r>
              <a:rPr lang="en-GB" sz="2800" dirty="0" err="1">
                <a:effectLst/>
              </a:rPr>
              <a:t>i</a:t>
            </a:r>
            <a:r>
              <a:rPr lang="en-GB" sz="2800" dirty="0">
                <a:effectLst/>
              </a:rPr>
              <a:t> =1, 2} and  </a:t>
            </a:r>
            <a:r>
              <a:rPr lang="en-GB" sz="2800" dirty="0" smtClean="0">
                <a:effectLst/>
              </a:rPr>
              <a:t>d’=(</a:t>
            </a:r>
            <a:r>
              <a:rPr lang="en-GB" sz="2800" dirty="0">
                <a:effectLst/>
              </a:rPr>
              <a:t>a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d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+b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, a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+b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).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Note </a:t>
            </a:r>
            <a:r>
              <a:rPr lang="en-GB" sz="2800" dirty="0">
                <a:effectLst/>
              </a:rPr>
              <a:t>that d’=(0, 0</a:t>
            </a:r>
            <a:r>
              <a:rPr lang="en-GB" sz="2800" dirty="0" smtClean="0">
                <a:effectLst/>
              </a:rPr>
              <a:t>) and that </a:t>
            </a:r>
            <a:r>
              <a:rPr lang="en-GB" sz="2800" dirty="0" err="1" smtClean="0">
                <a:effectLst/>
              </a:rPr>
              <a:t>a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err="1" smtClean="0">
                <a:effectLst/>
              </a:rPr>
              <a:t>z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err="1" smtClean="0">
                <a:effectLst/>
              </a:rPr>
              <a:t>+b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</a:t>
            </a:r>
            <a:r>
              <a:rPr lang="pl-PL" sz="2800" dirty="0" smtClean="0">
                <a:effectLst/>
              </a:rPr>
              <a:t>= </a:t>
            </a:r>
            <a:r>
              <a:rPr lang="en-GB" sz="2800" dirty="0" smtClean="0">
                <a:effectLst/>
              </a:rPr>
              <a:t>1/2, for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=1, 2.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Because the Nash solution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satisfies INV,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(U</a:t>
            </a:r>
            <a:r>
              <a:rPr lang="en-GB" sz="2800" dirty="0">
                <a:effectLst/>
              </a:rPr>
              <a:t>’, </a:t>
            </a:r>
            <a:r>
              <a:rPr lang="pl-PL" sz="2800" dirty="0">
                <a:effectLst/>
              </a:rPr>
              <a:t>d</a:t>
            </a:r>
            <a:r>
              <a:rPr lang="en-GB" sz="2800" dirty="0">
                <a:effectLst/>
              </a:rPr>
              <a:t>’</a:t>
            </a:r>
            <a:r>
              <a:rPr lang="pl-PL" sz="2800" dirty="0">
                <a:effectLst/>
              </a:rPr>
              <a:t>) </a:t>
            </a:r>
            <a:r>
              <a:rPr lang="pl-PL" sz="2800" dirty="0" smtClean="0">
                <a:effectLst/>
              </a:rPr>
              <a:t>= </a:t>
            </a:r>
            <a:r>
              <a:rPr lang="pl-PL" sz="2800" dirty="0">
                <a:effectLst/>
              </a:rPr>
              <a:t>(</a:t>
            </a:r>
            <a:r>
              <a:rPr lang="en-GB" sz="2800" dirty="0">
                <a:effectLst/>
              </a:rPr>
              <a:t>a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z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+b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 </a:t>
            </a:r>
            <a:r>
              <a:rPr lang="pl-PL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z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</a:t>
            </a:r>
            <a:r>
              <a:rPr lang="pl-PL" sz="2800" dirty="0">
                <a:effectLst/>
              </a:rPr>
              <a:t>) = (</a:t>
            </a:r>
            <a:r>
              <a:rPr lang="en-GB" sz="2800">
                <a:effectLst/>
              </a:rPr>
              <a:t>1/2, 1/2</a:t>
            </a:r>
            <a:r>
              <a:rPr lang="en-GB" sz="2800" smtClean="0">
                <a:effectLst/>
              </a:rPr>
              <a:t>).</a:t>
            </a:r>
            <a:endParaRPr lang="en-GB" sz="2800" dirty="0">
              <a:effectLst/>
            </a:endParaRP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By INV, f(U, d) = z if and only if f(U’,</a:t>
            </a:r>
            <a:r>
              <a:rPr lang="pl-PL" sz="2800" dirty="0" smtClean="0">
                <a:effectLst/>
              </a:rPr>
              <a:t>d</a:t>
            </a:r>
            <a:r>
              <a:rPr lang="en-GB" sz="2800" dirty="0" smtClean="0">
                <a:effectLst/>
              </a:rPr>
              <a:t>’</a:t>
            </a:r>
            <a:r>
              <a:rPr lang="pl-PL" sz="2800" dirty="0" smtClean="0">
                <a:effectLst/>
              </a:rPr>
              <a:t>) = (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z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</a:t>
            </a:r>
            <a:r>
              <a:rPr lang="pl-PL" sz="2800" dirty="0" smtClean="0">
                <a:effectLst/>
              </a:rPr>
              <a:t>, </a:t>
            </a:r>
            <a:r>
              <a:rPr lang="en-GB" sz="2800" dirty="0" smtClean="0">
                <a:effectLst/>
              </a:rPr>
              <a:t>a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z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+b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 </a:t>
            </a:r>
            <a:r>
              <a:rPr lang="pl-PL" sz="2800" dirty="0" smtClean="0">
                <a:effectLst/>
              </a:rPr>
              <a:t>)</a:t>
            </a:r>
            <a:r>
              <a:rPr lang="en-GB" sz="2800" dirty="0" smtClean="0">
                <a:effectLst/>
              </a:rPr>
              <a:t>. 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pl-PL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Thus it suffices to show that f(U</a:t>
            </a:r>
            <a:r>
              <a:rPr lang="en-GB" sz="2800" dirty="0">
                <a:effectLst/>
              </a:rPr>
              <a:t>’,</a:t>
            </a:r>
            <a:r>
              <a:rPr lang="pl-PL" sz="2800" dirty="0">
                <a:effectLst/>
              </a:rPr>
              <a:t>d</a:t>
            </a:r>
            <a:r>
              <a:rPr lang="en-GB" sz="2800" dirty="0">
                <a:effectLst/>
              </a:rPr>
              <a:t>’</a:t>
            </a:r>
            <a:r>
              <a:rPr lang="pl-PL" sz="2800" dirty="0">
                <a:effectLst/>
              </a:rPr>
              <a:t>) = (</a:t>
            </a:r>
            <a:r>
              <a:rPr lang="x-none" sz="2800">
                <a:effectLst/>
              </a:rPr>
              <a:t>1</a:t>
            </a:r>
            <a:r>
              <a:rPr lang="en-GB" sz="2800" dirty="0">
                <a:effectLst/>
              </a:rPr>
              <a:t>/2, 1/2). 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Step 2. I claim that U’ contains no point 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’</a:t>
            </a:r>
            <a:r>
              <a:rPr lang="x-none" sz="2800">
                <a:effectLst/>
              </a:rPr>
              <a:t>,</a:t>
            </a:r>
            <a:r>
              <a:rPr lang="en-GB" sz="2800" dirty="0">
                <a:effectLst/>
              </a:rPr>
              <a:t> v</a:t>
            </a:r>
            <a:r>
              <a:rPr lang="en-GB" sz="2800" baseline="-25000" dirty="0">
                <a:effectLst/>
              </a:rPr>
              <a:t>2</a:t>
            </a:r>
            <a:r>
              <a:rPr lang="en-GB" sz="2800" dirty="0" smtClean="0">
                <a:effectLst/>
              </a:rPr>
              <a:t>’) </a:t>
            </a:r>
            <a:r>
              <a:rPr lang="en-GB" sz="2800" dirty="0">
                <a:effectLst/>
              </a:rPr>
              <a:t>for which 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’+v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 </a:t>
            </a:r>
            <a:r>
              <a:rPr lang="en-GB" sz="2800" dirty="0">
                <a:effectLst/>
              </a:rPr>
              <a:t>&gt; 1. 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Suppose to the contrary that it does, and let (t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, t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) = (</a:t>
            </a:r>
            <a:r>
              <a:rPr lang="x-none" sz="2800" smtClean="0">
                <a:effectLst/>
              </a:rPr>
              <a:t>1</a:t>
            </a:r>
            <a:r>
              <a:rPr lang="en-GB" sz="2800" dirty="0" smtClean="0">
                <a:effectLst/>
              </a:rPr>
              <a:t>/2</a:t>
            </a:r>
            <a:r>
              <a:rPr lang="en-GB" sz="2800" dirty="0">
                <a:effectLst/>
              </a:rPr>
              <a:t> </a:t>
            </a:r>
            <a:r>
              <a:rPr lang="x-none" sz="2800" smtClean="0">
                <a:effectLst/>
              </a:rPr>
              <a:t>(1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–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) +</a:t>
            </a:r>
            <a:r>
              <a:rPr lang="en-GB" sz="2800" dirty="0">
                <a:effectLst/>
                <a:latin typeface="Symbol" pitchFamily="18" charset="2"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>
                <a:effectLst/>
              </a:rPr>
              <a:t> v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’</a:t>
            </a:r>
            <a:r>
              <a:rPr lang="x-none" sz="2800" smtClean="0">
                <a:effectLst/>
              </a:rPr>
              <a:t>, </a:t>
            </a:r>
            <a:r>
              <a:rPr lang="x-none" sz="2800">
                <a:effectLst/>
              </a:rPr>
              <a:t>1</a:t>
            </a:r>
            <a:r>
              <a:rPr lang="en-GB" sz="2800" dirty="0">
                <a:effectLst/>
              </a:rPr>
              <a:t>/2 </a:t>
            </a:r>
            <a:r>
              <a:rPr lang="x-none" sz="2800">
                <a:effectLst/>
              </a:rPr>
              <a:t>(1</a:t>
            </a:r>
            <a:r>
              <a:rPr lang="en-GB" sz="2800" dirty="0">
                <a:effectLst/>
              </a:rPr>
              <a:t> </a:t>
            </a:r>
            <a:r>
              <a:rPr lang="x-none" sz="2800">
                <a:effectLst/>
              </a:rPr>
              <a:t>–</a:t>
            </a:r>
            <a:r>
              <a:rPr lang="en-GB" sz="2800" dirty="0">
                <a:effectLst/>
              </a:rPr>
              <a:t> </a:t>
            </a:r>
            <a:r>
              <a:rPr lang="en-GB" sz="2800" dirty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) +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v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’), for 0 &lt;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 &lt; 1.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set U’ is convex, </a:t>
            </a:r>
            <a:r>
              <a:rPr lang="en-GB" sz="2800" dirty="0">
                <a:effectLst/>
              </a:rPr>
              <a:t>so (t</a:t>
            </a:r>
            <a:r>
              <a:rPr lang="en-GB" sz="2800" baseline="-25000" dirty="0">
                <a:effectLst/>
              </a:rPr>
              <a:t>1</a:t>
            </a:r>
            <a:r>
              <a:rPr lang="en-GB" sz="2800" baseline="30000" dirty="0">
                <a:effectLst/>
                <a:latin typeface="Symbol" pitchFamily="18" charset="2"/>
              </a:rPr>
              <a:t>e</a:t>
            </a:r>
            <a:r>
              <a:rPr lang="en-GB" sz="2800" dirty="0">
                <a:effectLst/>
              </a:rPr>
              <a:t>, t</a:t>
            </a:r>
            <a:r>
              <a:rPr lang="en-GB" sz="2800" baseline="-25000" dirty="0">
                <a:effectLst/>
              </a:rPr>
              <a:t>2</a:t>
            </a:r>
            <a:r>
              <a:rPr lang="en-GB" sz="2800" baseline="30000" dirty="0">
                <a:effectLst/>
                <a:latin typeface="Symbol" pitchFamily="18" charset="2"/>
              </a:rPr>
              <a:t>e</a:t>
            </a:r>
            <a:r>
              <a:rPr lang="en-GB" sz="2800" dirty="0">
                <a:effectLst/>
              </a:rPr>
              <a:t>) </a:t>
            </a:r>
            <a:r>
              <a:rPr lang="en-GB" sz="2800" dirty="0" smtClean="0">
                <a:effectLst/>
              </a:rPr>
              <a:t>is in U’ for all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>
                <a:effectLst/>
              </a:rPr>
              <a:t>.</a:t>
            </a:r>
            <a:r>
              <a:rPr lang="en-GB" sz="2800" dirty="0" smtClean="0">
                <a:effectLst/>
              </a:rPr>
              <a:t>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B</a:t>
            </a:r>
            <a:r>
              <a:rPr lang="en-GB" sz="2800" dirty="0" smtClean="0">
                <a:effectLst/>
              </a:rPr>
              <a:t>ut for small enough values of </a:t>
            </a:r>
            <a:r>
              <a:rPr lang="en-GB" sz="2800" dirty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 we have 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baseline="300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t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baseline="300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&gt; </a:t>
            </a:r>
            <a:r>
              <a:rPr lang="en-GB" sz="2800" dirty="0" smtClean="0">
                <a:effectLst/>
              </a:rPr>
              <a:t>1/4 , contradicting </a:t>
            </a:r>
            <a:r>
              <a:rPr lang="en-GB" sz="2800" dirty="0" err="1" smtClean="0">
                <a:effectLst/>
              </a:rPr>
              <a:t>f</a:t>
            </a:r>
            <a:r>
              <a:rPr lang="en-GB" sz="2800" baseline="30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(U’, 0) = (1/2, 1/2).</a:t>
            </a:r>
          </a:p>
          <a:p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Step 3. The set </a:t>
            </a:r>
            <a:r>
              <a:rPr lang="en-GB" sz="2800" dirty="0" err="1">
                <a:effectLst/>
              </a:rPr>
              <a:t>U’is</a:t>
            </a:r>
            <a:r>
              <a:rPr lang="en-GB" sz="2800" dirty="0">
                <a:effectLst/>
              </a:rPr>
              <a:t> bounded, so the result of Step 2 ensures that we can find a rectangle T that is symmetric about the </a:t>
            </a:r>
            <a:r>
              <a:rPr lang="x-none" sz="2800">
                <a:effectLst/>
              </a:rPr>
              <a:t>45</a:t>
            </a:r>
            <a:r>
              <a:rPr lang="x-none" sz="2800" baseline="30000">
                <a:effectLst/>
              </a:rPr>
              <a:t>◦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line, </a:t>
            </a:r>
            <a:r>
              <a:rPr lang="en-GB" sz="2800" dirty="0">
                <a:effectLst/>
              </a:rPr>
              <a:t>that contains U’, </a:t>
            </a:r>
            <a:r>
              <a:rPr lang="en-GB" sz="2800" dirty="0" smtClean="0">
                <a:effectLst/>
              </a:rPr>
              <a:t>and on </a:t>
            </a:r>
            <a:r>
              <a:rPr lang="en-GB" sz="2800" dirty="0">
                <a:effectLst/>
              </a:rPr>
              <a:t>the boundary of which is (1/2, 1/2).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Step 4. By PAR and SYM we have f (T</a:t>
            </a:r>
            <a:r>
              <a:rPr lang="en-GB" sz="2800" dirty="0" smtClean="0">
                <a:effectLst/>
              </a:rPr>
              <a:t>, 0</a:t>
            </a:r>
            <a:r>
              <a:rPr lang="en-GB" sz="2800" dirty="0">
                <a:effectLst/>
              </a:rPr>
              <a:t>) = (1/2, 1/2</a:t>
            </a:r>
            <a:r>
              <a:rPr lang="en-GB" sz="2800" dirty="0" smtClean="0">
                <a:effectLst/>
              </a:rPr>
              <a:t>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Step 5. By IIA we have f (U’, 0) = f (T, 0), so that        f (U’, 0) = (1/2, 1/2), completing the proof.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9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381000"/>
            <a:ext cx="8382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This result is a very deep one within the “axiomatic normative approach” to social sciences.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approach and the result can be described as follows, in the words of John Nash:</a:t>
            </a:r>
          </a:p>
          <a:p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“One states as axioms several properties that it would seem natural for the solution to have and then one discovers that the axioms actually determine the solution uniquely.”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(Nash,1953, pp. 129.)</a:t>
            </a: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 smtClean="0"/>
              <a:t>Ultimatum Game and Hold Up Problem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GB" sz="280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/>
              <a:t>Rubinstein Alternating Offer </a:t>
            </a:r>
            <a:r>
              <a:rPr lang="en-GB" sz="2800" dirty="0" smtClean="0"/>
              <a:t>Bargaining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dirty="0"/>
              <a:t>Nash Axiomatic Bargaining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189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endParaRPr lang="en-GB" sz="6000" dirty="0"/>
          </a:p>
          <a:p>
            <a:pPr marL="0" indent="0" algn="ctr">
              <a:buNone/>
            </a:pPr>
            <a:r>
              <a:rPr lang="en-GB" sz="8000" dirty="0" smtClean="0">
                <a:effectLst/>
              </a:rPr>
              <a:t>THE END!</a:t>
            </a:r>
          </a:p>
          <a:p>
            <a:pPr marL="0" indent="0" algn="ctr">
              <a:buNone/>
            </a:pPr>
            <a:endParaRPr lang="en-GB" sz="4400" dirty="0">
              <a:effectLst/>
            </a:endParaRPr>
          </a:p>
          <a:p>
            <a:pPr marL="0" indent="0" algn="ctr">
              <a:buNone/>
            </a:pPr>
            <a:r>
              <a:rPr lang="en-GB" dirty="0" smtClean="0">
                <a:effectLst/>
              </a:rPr>
              <a:t>Thank you.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534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Players</a:t>
            </a:r>
            <a:r>
              <a:rPr lang="en-US" sz="2800" i="1" dirty="0">
                <a:effectLst/>
              </a:rPr>
              <a:t>: </a:t>
            </a:r>
            <a:r>
              <a:rPr lang="en-US" sz="2800" dirty="0">
                <a:effectLst/>
              </a:rPr>
              <a:t>The two people.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Terminal histories: </a:t>
            </a:r>
            <a:r>
              <a:rPr lang="en-US" sz="2800" dirty="0">
                <a:effectLst/>
              </a:rPr>
              <a:t>The set of sequences (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Z</a:t>
            </a:r>
            <a:r>
              <a:rPr lang="en-US" sz="2800" dirty="0">
                <a:effectLst/>
              </a:rPr>
              <a:t>), where </a:t>
            </a:r>
            <a:r>
              <a:rPr lang="en-US" sz="2800" i="1" dirty="0">
                <a:effectLst/>
              </a:rPr>
              <a:t>x </a:t>
            </a:r>
            <a:r>
              <a:rPr lang="en-US" sz="2800" dirty="0">
                <a:effectLst/>
              </a:rPr>
              <a:t>is a number with 0 </a:t>
            </a:r>
            <a:r>
              <a:rPr lang="en-US" sz="2800" i="1" dirty="0">
                <a:effectLst/>
              </a:rPr>
              <a:t>≤ x ≤ c </a:t>
            </a:r>
            <a:r>
              <a:rPr lang="en-US" sz="2800" dirty="0">
                <a:effectLst/>
              </a:rPr>
              <a:t>(the amount of money that person 1 offers to person 2) and </a:t>
            </a:r>
            <a:r>
              <a:rPr lang="en-US" sz="2800" i="1" dirty="0">
                <a:effectLst/>
              </a:rPr>
              <a:t>Z </a:t>
            </a:r>
            <a:r>
              <a:rPr lang="en-US" sz="2800" dirty="0">
                <a:effectLst/>
              </a:rPr>
              <a:t>is either </a:t>
            </a:r>
            <a:r>
              <a:rPr lang="en-US" sz="2800" i="1" dirty="0">
                <a:effectLst/>
              </a:rPr>
              <a:t>Y </a:t>
            </a:r>
            <a:r>
              <a:rPr lang="en-US" sz="2800" dirty="0">
                <a:effectLst/>
              </a:rPr>
              <a:t>(“yes, I accept”) or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(“no, I reject”).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Player function: P</a:t>
            </a:r>
            <a:r>
              <a:rPr lang="en-US" sz="2800" dirty="0">
                <a:effectLst/>
              </a:rPr>
              <a:t>(∅) = 1 and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) = 2 for all 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Preferences: </a:t>
            </a:r>
            <a:r>
              <a:rPr lang="en-US" sz="2800" dirty="0">
                <a:effectLst/>
              </a:rPr>
              <a:t>Each person’s preferences are represented by payoffs equal to the amounts of money she receives. For the terminal history (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dirty="0">
                <a:effectLst/>
              </a:rPr>
              <a:t>) person 1 receives </a:t>
            </a:r>
            <a:r>
              <a:rPr lang="en-US" sz="2800" i="1" dirty="0">
                <a:effectLst/>
              </a:rPr>
              <a:t>c − x </a:t>
            </a:r>
            <a:r>
              <a:rPr lang="en-US" sz="2800" dirty="0">
                <a:effectLst/>
              </a:rPr>
              <a:t>and person 2 receives 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; for the terminal history (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N</a:t>
            </a:r>
            <a:r>
              <a:rPr lang="en-US" sz="2800" dirty="0">
                <a:effectLst/>
              </a:rPr>
              <a:t>) each person receives 0.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Formal Model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2514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/>
              <a:t>						   </a:t>
            </a:r>
            <a:r>
              <a:rPr lang="en-US" sz="2800" dirty="0" smtClean="0"/>
              <a:t> </a:t>
            </a:r>
            <a:r>
              <a:rPr lang="en-US" sz="2800" dirty="0" smtClean="0">
                <a:effectLst/>
              </a:rPr>
              <a:t>Player </a:t>
            </a:r>
            <a:r>
              <a:rPr lang="en-US" sz="2800" dirty="0">
                <a:effectLst/>
              </a:rPr>
              <a:t>1 chooses first					    how much to give to 					    player 2.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    Then player 2 chooses 					    whether Yes or No.</a:t>
            </a: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2743200" y="2057400"/>
            <a:ext cx="0" cy="274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4" name="Freeform 6"/>
          <p:cNvSpPr>
            <a:spLocks/>
          </p:cNvSpPr>
          <p:nvPr/>
        </p:nvSpPr>
        <p:spPr bwMode="auto">
          <a:xfrm>
            <a:off x="914400" y="3886200"/>
            <a:ext cx="36576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576"/>
              </a:cxn>
              <a:cxn ang="0">
                <a:pos x="2304" y="0"/>
              </a:cxn>
            </a:cxnLst>
            <a:rect l="0" t="0" r="r" b="b"/>
            <a:pathLst>
              <a:path w="2304" h="576">
                <a:moveTo>
                  <a:pt x="0" y="0"/>
                </a:moveTo>
                <a:cubicBezTo>
                  <a:pt x="384" y="288"/>
                  <a:pt x="768" y="576"/>
                  <a:pt x="1152" y="576"/>
                </a:cubicBezTo>
                <a:cubicBezTo>
                  <a:pt x="1536" y="576"/>
                  <a:pt x="1920" y="288"/>
                  <a:pt x="230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2743200" y="2057400"/>
            <a:ext cx="18288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6" name="Line 8"/>
          <p:cNvSpPr>
            <a:spLocks noChangeShapeType="1"/>
          </p:cNvSpPr>
          <p:nvPr/>
        </p:nvSpPr>
        <p:spPr bwMode="auto">
          <a:xfrm flipH="1">
            <a:off x="914400" y="2057400"/>
            <a:ext cx="18288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 flipH="1">
            <a:off x="1828800" y="48006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>
            <a:off x="2743200" y="48006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0059" name="Text Box 11"/>
          <p:cNvSpPr txBox="1">
            <a:spLocks noChangeArrowheads="1"/>
          </p:cNvSpPr>
          <p:nvPr/>
        </p:nvSpPr>
        <p:spPr bwMode="auto">
          <a:xfrm>
            <a:off x="2520950" y="14081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914400" y="2438400"/>
            <a:ext cx="1035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0</a:t>
            </a:r>
          </a:p>
        </p:txBody>
      </p:sp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3622675" y="2392363"/>
            <a:ext cx="10144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c</a:t>
            </a: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2743200" y="3306763"/>
            <a:ext cx="369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30063" name="Text Box 15"/>
          <p:cNvSpPr txBox="1">
            <a:spLocks noChangeArrowheads="1"/>
          </p:cNvSpPr>
          <p:nvPr/>
        </p:nvSpPr>
        <p:spPr bwMode="auto">
          <a:xfrm>
            <a:off x="2749550" y="42211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30064" name="Text Box 16"/>
          <p:cNvSpPr txBox="1">
            <a:spLocks noChangeArrowheads="1"/>
          </p:cNvSpPr>
          <p:nvPr/>
        </p:nvSpPr>
        <p:spPr bwMode="auto">
          <a:xfrm>
            <a:off x="1789113" y="4830763"/>
            <a:ext cx="450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0065" name="Text Box 17"/>
          <p:cNvSpPr txBox="1">
            <a:spLocks noChangeArrowheads="1"/>
          </p:cNvSpPr>
          <p:nvPr/>
        </p:nvSpPr>
        <p:spPr bwMode="auto">
          <a:xfrm>
            <a:off x="3236913" y="4830763"/>
            <a:ext cx="496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0066" name="Text Box 18"/>
          <p:cNvSpPr txBox="1">
            <a:spLocks noChangeArrowheads="1"/>
          </p:cNvSpPr>
          <p:nvPr/>
        </p:nvSpPr>
        <p:spPr bwMode="auto">
          <a:xfrm>
            <a:off x="982663" y="5562600"/>
            <a:ext cx="12461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 - x, x</a:t>
            </a:r>
          </a:p>
        </p:txBody>
      </p:sp>
      <p:sp>
        <p:nvSpPr>
          <p:cNvPr id="130067" name="Text Box 19"/>
          <p:cNvSpPr txBox="1">
            <a:spLocks noChangeArrowheads="1"/>
          </p:cNvSpPr>
          <p:nvPr/>
        </p:nvSpPr>
        <p:spPr bwMode="auto">
          <a:xfrm>
            <a:off x="3282950" y="56689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0, 0</a:t>
            </a:r>
          </a:p>
        </p:txBody>
      </p:sp>
      <p:sp>
        <p:nvSpPr>
          <p:cNvPr id="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Extensive Form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534400" cy="44196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First consider each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G</a:t>
            </a:r>
            <a:r>
              <a:rPr lang="en-US" sz="2800" baseline="-25000" dirty="0" err="1" smtClean="0">
                <a:effectLst/>
              </a:rPr>
              <a:t>x</a:t>
            </a:r>
            <a:r>
              <a:rPr lang="en-US" sz="2800" dirty="0" smtClean="0">
                <a:effectLst/>
              </a:rPr>
              <a:t> where player 2 either accepts or rejects the offer x by player 1. </a:t>
            </a:r>
          </a:p>
          <a:p>
            <a:r>
              <a:rPr lang="en-US" sz="2800" dirty="0" smtClean="0">
                <a:effectLst/>
              </a:rPr>
              <a:t>For </a:t>
            </a:r>
            <a:r>
              <a:rPr lang="en-US" sz="2800" dirty="0">
                <a:effectLst/>
              </a:rPr>
              <a:t>every </a:t>
            </a:r>
            <a:r>
              <a:rPr lang="en-US" sz="2800" i="1" dirty="0">
                <a:effectLst/>
              </a:rPr>
              <a:t>x &gt; </a:t>
            </a:r>
            <a:r>
              <a:rPr lang="en-US" sz="2800" dirty="0">
                <a:effectLst/>
              </a:rPr>
              <a:t>0, player 2’s optimal action is to accept (if she rejects, she gets nothing). </a:t>
            </a:r>
          </a:p>
          <a:p>
            <a:r>
              <a:rPr lang="en-US" sz="2800" dirty="0">
                <a:effectLst/>
              </a:rPr>
              <a:t>For </a:t>
            </a:r>
            <a:r>
              <a:rPr lang="en-US" sz="2800" i="1" dirty="0">
                <a:effectLst/>
              </a:rPr>
              <a:t>x </a:t>
            </a:r>
            <a:r>
              <a:rPr lang="en-US" sz="2800" dirty="0">
                <a:effectLst/>
              </a:rPr>
              <a:t>= 0, person 2 is indifferent between accepting and rejecting. </a:t>
            </a:r>
          </a:p>
          <a:p>
            <a:r>
              <a:rPr lang="en-US" sz="2800" dirty="0">
                <a:effectLst/>
              </a:rPr>
              <a:t>Thus in a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person 2’s strategy either accepts all offers </a:t>
            </a:r>
            <a:r>
              <a:rPr lang="en-US" sz="2800" i="1" dirty="0">
                <a:effectLst/>
              </a:rPr>
              <a:t>x </a:t>
            </a:r>
            <a:r>
              <a:rPr lang="en-US" sz="2800" dirty="0">
                <a:effectLst/>
              </a:rPr>
              <a:t>(including 0), or accepts all offers </a:t>
            </a:r>
            <a:r>
              <a:rPr lang="en-US" sz="2800" i="1" dirty="0">
                <a:effectLst/>
              </a:rPr>
              <a:t>x &gt; </a:t>
            </a:r>
            <a:r>
              <a:rPr lang="en-US" sz="2800" dirty="0">
                <a:effectLst/>
              </a:rPr>
              <a:t>0 and rejects the offer </a:t>
            </a:r>
            <a:r>
              <a:rPr lang="en-US" sz="2800" i="1" dirty="0">
                <a:effectLst/>
              </a:rPr>
              <a:t>x </a:t>
            </a:r>
            <a:r>
              <a:rPr lang="en-US" sz="2800" dirty="0">
                <a:effectLst/>
              </a:rPr>
              <a:t>= 0.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Backward Induction Solution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8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4583113" y="1600200"/>
            <a:ext cx="0" cy="274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1" name="Freeform 5"/>
          <p:cNvSpPr>
            <a:spLocks/>
          </p:cNvSpPr>
          <p:nvPr/>
        </p:nvSpPr>
        <p:spPr bwMode="auto">
          <a:xfrm>
            <a:off x="2754313" y="3429000"/>
            <a:ext cx="36576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576"/>
              </a:cxn>
              <a:cxn ang="0">
                <a:pos x="2304" y="0"/>
              </a:cxn>
            </a:cxnLst>
            <a:rect l="0" t="0" r="r" b="b"/>
            <a:pathLst>
              <a:path w="2304" h="576">
                <a:moveTo>
                  <a:pt x="0" y="0"/>
                </a:moveTo>
                <a:cubicBezTo>
                  <a:pt x="384" y="288"/>
                  <a:pt x="768" y="576"/>
                  <a:pt x="1152" y="576"/>
                </a:cubicBezTo>
                <a:cubicBezTo>
                  <a:pt x="1536" y="576"/>
                  <a:pt x="1920" y="288"/>
                  <a:pt x="230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2" name="Line 6"/>
          <p:cNvSpPr>
            <a:spLocks noChangeShapeType="1"/>
          </p:cNvSpPr>
          <p:nvPr/>
        </p:nvSpPr>
        <p:spPr bwMode="auto">
          <a:xfrm>
            <a:off x="4583113" y="1600200"/>
            <a:ext cx="18288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3" name="Line 7"/>
          <p:cNvSpPr>
            <a:spLocks noChangeShapeType="1"/>
          </p:cNvSpPr>
          <p:nvPr/>
        </p:nvSpPr>
        <p:spPr bwMode="auto">
          <a:xfrm flipH="1">
            <a:off x="2754313" y="1600200"/>
            <a:ext cx="18288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4" name="Line 8"/>
          <p:cNvSpPr>
            <a:spLocks noChangeShapeType="1"/>
          </p:cNvSpPr>
          <p:nvPr/>
        </p:nvSpPr>
        <p:spPr bwMode="auto">
          <a:xfrm flipH="1">
            <a:off x="3668713" y="4343400"/>
            <a:ext cx="91440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5" name="Line 9"/>
          <p:cNvSpPr>
            <a:spLocks noChangeShapeType="1"/>
          </p:cNvSpPr>
          <p:nvPr/>
        </p:nvSpPr>
        <p:spPr bwMode="auto">
          <a:xfrm>
            <a:off x="4583113" y="4343400"/>
            <a:ext cx="914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4360863" y="9509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2754313" y="1981200"/>
            <a:ext cx="1035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0</a:t>
            </a:r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5462588" y="1935163"/>
            <a:ext cx="1014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 = c</a:t>
            </a:r>
          </a:p>
        </p:txBody>
      </p:sp>
      <p:sp>
        <p:nvSpPr>
          <p:cNvPr id="132109" name="Text Box 13"/>
          <p:cNvSpPr txBox="1">
            <a:spLocks noChangeArrowheads="1"/>
          </p:cNvSpPr>
          <p:nvPr/>
        </p:nvSpPr>
        <p:spPr bwMode="auto">
          <a:xfrm>
            <a:off x="4583113" y="2849563"/>
            <a:ext cx="369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32110" name="Text Box 14"/>
          <p:cNvSpPr txBox="1">
            <a:spLocks noChangeArrowheads="1"/>
          </p:cNvSpPr>
          <p:nvPr/>
        </p:nvSpPr>
        <p:spPr bwMode="auto">
          <a:xfrm>
            <a:off x="4589463" y="3763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3629025" y="4373563"/>
            <a:ext cx="450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2112" name="Text Box 16"/>
          <p:cNvSpPr txBox="1">
            <a:spLocks noChangeArrowheads="1"/>
          </p:cNvSpPr>
          <p:nvPr/>
        </p:nvSpPr>
        <p:spPr bwMode="auto">
          <a:xfrm>
            <a:off x="5076825" y="4373563"/>
            <a:ext cx="496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2822575" y="5105400"/>
            <a:ext cx="1246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 - x, x</a:t>
            </a:r>
          </a:p>
        </p:txBody>
      </p:sp>
      <p:sp>
        <p:nvSpPr>
          <p:cNvPr id="132114" name="Text Box 18"/>
          <p:cNvSpPr txBox="1">
            <a:spLocks noChangeArrowheads="1"/>
          </p:cNvSpPr>
          <p:nvPr/>
        </p:nvSpPr>
        <p:spPr bwMode="auto">
          <a:xfrm>
            <a:off x="5122863" y="5211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0, 0</a:t>
            </a:r>
          </a:p>
        </p:txBody>
      </p:sp>
      <p:sp>
        <p:nvSpPr>
          <p:cNvPr id="132115" name="Line 19"/>
          <p:cNvSpPr>
            <a:spLocks noChangeShapeType="1"/>
          </p:cNvSpPr>
          <p:nvPr/>
        </p:nvSpPr>
        <p:spPr bwMode="auto">
          <a:xfrm flipH="1">
            <a:off x="1839913" y="34290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16" name="Line 20"/>
          <p:cNvSpPr>
            <a:spLocks noChangeShapeType="1"/>
          </p:cNvSpPr>
          <p:nvPr/>
        </p:nvSpPr>
        <p:spPr bwMode="auto">
          <a:xfrm>
            <a:off x="2754313" y="34290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1998663" y="2895600"/>
            <a:ext cx="450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297113" y="3611563"/>
            <a:ext cx="496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1077913" y="3048000"/>
            <a:ext cx="735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c, 0</a:t>
            </a:r>
          </a:p>
        </p:txBody>
      </p:sp>
      <p:sp>
        <p:nvSpPr>
          <p:cNvPr id="132120" name="Text Box 24"/>
          <p:cNvSpPr txBox="1">
            <a:spLocks noChangeArrowheads="1"/>
          </p:cNvSpPr>
          <p:nvPr/>
        </p:nvSpPr>
        <p:spPr bwMode="auto">
          <a:xfrm>
            <a:off x="2292350" y="42973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0, 0</a:t>
            </a:r>
          </a:p>
        </p:txBody>
      </p:sp>
      <p:sp>
        <p:nvSpPr>
          <p:cNvPr id="132122" name="Line 26"/>
          <p:cNvSpPr>
            <a:spLocks noChangeShapeType="1"/>
          </p:cNvSpPr>
          <p:nvPr/>
        </p:nvSpPr>
        <p:spPr bwMode="auto">
          <a:xfrm>
            <a:off x="6407150" y="3429000"/>
            <a:ext cx="9080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23" name="Line 27"/>
          <p:cNvSpPr>
            <a:spLocks noChangeShapeType="1"/>
          </p:cNvSpPr>
          <p:nvPr/>
        </p:nvSpPr>
        <p:spPr bwMode="auto">
          <a:xfrm>
            <a:off x="6407150" y="34290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2124" name="Text Box 28"/>
          <p:cNvSpPr txBox="1">
            <a:spLocks noChangeArrowheads="1"/>
          </p:cNvSpPr>
          <p:nvPr/>
        </p:nvSpPr>
        <p:spPr bwMode="auto">
          <a:xfrm>
            <a:off x="6537325" y="2925763"/>
            <a:ext cx="496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32125" name="Text Box 29"/>
          <p:cNvSpPr txBox="1">
            <a:spLocks noChangeArrowheads="1"/>
          </p:cNvSpPr>
          <p:nvPr/>
        </p:nvSpPr>
        <p:spPr bwMode="auto">
          <a:xfrm>
            <a:off x="5972175" y="3611563"/>
            <a:ext cx="450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32126" name="Text Box 30"/>
          <p:cNvSpPr txBox="1">
            <a:spLocks noChangeArrowheads="1"/>
          </p:cNvSpPr>
          <p:nvPr/>
        </p:nvSpPr>
        <p:spPr bwMode="auto">
          <a:xfrm>
            <a:off x="7332663" y="30480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0, 0</a:t>
            </a:r>
          </a:p>
        </p:txBody>
      </p:sp>
      <p:sp>
        <p:nvSpPr>
          <p:cNvPr id="132127" name="Text Box 31"/>
          <p:cNvSpPr txBox="1">
            <a:spLocks noChangeArrowheads="1"/>
          </p:cNvSpPr>
          <p:nvPr/>
        </p:nvSpPr>
        <p:spPr bwMode="auto">
          <a:xfrm>
            <a:off x="6046788" y="4221163"/>
            <a:ext cx="735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0, 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57200"/>
            <a:ext cx="8610600" cy="6096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Now consider the whole game.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For each of the 2 possible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strategies of player 2, we find the optimal strategy of player 1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If player 2 accepts all offers x </a:t>
            </a:r>
            <a:r>
              <a:rPr lang="en-US" sz="2800" u="sng" dirty="0">
                <a:effectLst/>
              </a:rPr>
              <a:t>&gt;</a:t>
            </a:r>
            <a:r>
              <a:rPr lang="en-US" sz="2800" dirty="0">
                <a:effectLst/>
              </a:rPr>
              <a:t> 0, then player 1’s optimal offer is x = 0 (which yields her the payoff </a:t>
            </a:r>
            <a:r>
              <a:rPr lang="en-US" sz="2800" i="1" dirty="0">
                <a:effectLst/>
              </a:rPr>
              <a:t>c</a:t>
            </a:r>
            <a:r>
              <a:rPr lang="en-US" sz="2800" dirty="0" smtClean="0">
                <a:effectLst/>
              </a:rPr>
              <a:t>).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If player 2 accepts all offers x &gt; 0, then there is no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offer x that is optimal for player 1.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No offer </a:t>
            </a:r>
            <a:r>
              <a:rPr lang="en-US" sz="2800" i="1" dirty="0">
                <a:effectLst/>
              </a:rPr>
              <a:t>x &gt; </a:t>
            </a:r>
            <a:r>
              <a:rPr lang="en-US" sz="2800" dirty="0">
                <a:effectLst/>
              </a:rPr>
              <a:t>0 can be optimal, because </a:t>
            </a:r>
            <a:r>
              <a:rPr lang="en-US" sz="2800" i="1" dirty="0">
                <a:effectLst/>
              </a:rPr>
              <a:t>x-</a:t>
            </a:r>
            <a:r>
              <a:rPr lang="en-US" sz="2800" i="1" dirty="0">
                <a:effectLst/>
                <a:latin typeface="Symbol" pitchFamily="18" charset="2"/>
              </a:rPr>
              <a:t>e </a:t>
            </a:r>
            <a:r>
              <a:rPr lang="en-US" sz="2800" dirty="0">
                <a:effectLst/>
              </a:rPr>
              <a:t>is better for player 1, (as long as 0&lt;</a:t>
            </a:r>
            <a:r>
              <a:rPr lang="en-US" sz="2800" i="1" dirty="0">
                <a:effectLst/>
                <a:latin typeface="Symbol" pitchFamily="18" charset="2"/>
              </a:rPr>
              <a:t>e</a:t>
            </a:r>
            <a:r>
              <a:rPr lang="en-US" sz="2800" dirty="0">
                <a:effectLst/>
              </a:rPr>
              <a:t>&lt;x).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7AB5B2-EDDF-4CC3-B425-C9236A2285E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457200"/>
            <a:ext cx="8610600" cy="6096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The offer x = 0 is not optimal, as player 2 rejects it.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The only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perfect equilibrium is the strategy pair where player 1 offers x = 0 and player 2 accepts all offers x </a:t>
            </a:r>
            <a:r>
              <a:rPr lang="en-US" sz="2800" u="sng" dirty="0" smtClean="0">
                <a:effectLst/>
              </a:rPr>
              <a:t>&gt;</a:t>
            </a:r>
            <a:r>
              <a:rPr lang="en-US" sz="2800" dirty="0" smtClean="0">
                <a:effectLst/>
              </a:rPr>
              <a:t> 0.</a:t>
            </a:r>
          </a:p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In equilibrium, player 1’s payoff is </a:t>
            </a:r>
            <a:r>
              <a:rPr lang="en-US" sz="2800" i="1" dirty="0" smtClean="0">
                <a:effectLst/>
              </a:rPr>
              <a:t>c </a:t>
            </a:r>
            <a:r>
              <a:rPr lang="en-US" sz="2800" dirty="0" smtClean="0">
                <a:effectLst/>
              </a:rPr>
              <a:t>and player 2’s payoff is zero.</a:t>
            </a:r>
            <a:endParaRPr lang="en-US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C6A03-1F64-4A1E-9831-8E66AA09BAE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5614</TotalTime>
  <Words>3163</Words>
  <Application>Microsoft Office PowerPoint</Application>
  <PresentationFormat>On-screen Show (4:3)</PresentationFormat>
  <Paragraphs>347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 Unicode MS</vt:lpstr>
      <vt:lpstr>Arial</vt:lpstr>
      <vt:lpstr>Calibri</vt:lpstr>
      <vt:lpstr>Garamond</vt:lpstr>
      <vt:lpstr>Symbol</vt:lpstr>
      <vt:lpstr>Wingdings</vt:lpstr>
      <vt:lpstr>Stream</vt:lpstr>
      <vt:lpstr>PowerPoint Presentation</vt:lpstr>
      <vt:lpstr>PowerPoint Presentation</vt:lpstr>
      <vt:lpstr>The Ultimatum Game</vt:lpstr>
      <vt:lpstr>Formal Model</vt:lpstr>
      <vt:lpstr>Extensive Form Representation</vt:lpstr>
      <vt:lpstr>Backward Induction Solution</vt:lpstr>
      <vt:lpstr>PowerPoint Presentation</vt:lpstr>
      <vt:lpstr>PowerPoint Presentation</vt:lpstr>
      <vt:lpstr>PowerPoint Presentation</vt:lpstr>
      <vt:lpstr>The holdup game</vt:lpstr>
      <vt:lpstr>Extensive Form Representation</vt:lpstr>
      <vt:lpstr>Backward Induction Solution</vt:lpstr>
      <vt:lpstr>PowerPoint Presentation</vt:lpstr>
      <vt:lpstr>Two Period Alternating Offers</vt:lpstr>
      <vt:lpstr>PowerPoint Presentation</vt:lpstr>
      <vt:lpstr>PowerPoint Presentation</vt:lpstr>
      <vt:lpstr>Rubinstein Bargaining Model</vt:lpstr>
      <vt:lpstr>PowerPoint Presentation</vt:lpstr>
      <vt:lpstr>Subgame Perfect Equilibrium</vt:lpstr>
      <vt:lpstr>PowerPoint Presentation</vt:lpstr>
      <vt:lpstr>PowerPoint Presentation</vt:lpstr>
      <vt:lpstr>PowerPoint Presentation</vt:lpstr>
      <vt:lpstr>Nash Axiomatic Bargaining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Francesco Squintani</cp:lastModifiedBy>
  <cp:revision>705</cp:revision>
  <dcterms:created xsi:type="dcterms:W3CDTF">2004-12-08T14:32:36Z</dcterms:created>
  <dcterms:modified xsi:type="dcterms:W3CDTF">2017-03-07T14:32:58Z</dcterms:modified>
</cp:coreProperties>
</file>