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6.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notesSlides/notesSlide7.xml" ContentType="application/vnd.openxmlformats-officedocument.presentationml.notesSlide+xml"/>
  <Override PartName="/ppt/charts/chart5.xml" ContentType="application/vnd.openxmlformats-officedocument.drawingml.chart+xml"/>
  <Override PartName="/ppt/drawings/drawing5.xml" ContentType="application/vnd.openxmlformats-officedocument.drawingml.chartshapes+xml"/>
  <Override PartName="/ppt/notesSlides/notesSlide8.xml" ContentType="application/vnd.openxmlformats-officedocument.presentationml.notesSlide+xml"/>
  <Override PartName="/ppt/charts/chart6.xml" ContentType="application/vnd.openxmlformats-officedocument.drawingml.chart+xml"/>
  <Override PartName="/ppt/drawings/drawing6.xml" ContentType="application/vnd.openxmlformats-officedocument.drawingml.chartshapes+xml"/>
  <Override PartName="/ppt/notesSlides/notesSlide9.xml" ContentType="application/vnd.openxmlformats-officedocument.presentationml.notesSlide+xml"/>
  <Override PartName="/ppt/charts/chart7.xml" ContentType="application/vnd.openxmlformats-officedocument.drawingml.chart+xml"/>
  <Override PartName="/ppt/drawings/drawing7.xml" ContentType="application/vnd.openxmlformats-officedocument.drawingml.chartshapes+xml"/>
  <Override PartName="/ppt/charts/chart8.xml" ContentType="application/vnd.openxmlformats-officedocument.drawingml.chart+xml"/>
  <Override PartName="/ppt/drawings/drawing8.xml" ContentType="application/vnd.openxmlformats-officedocument.drawingml.chartshapes+xml"/>
  <Override PartName="/ppt/notesSlides/notesSlide10.xml" ContentType="application/vnd.openxmlformats-officedocument.presentationml.notesSlide+xml"/>
  <Override PartName="/ppt/charts/chart9.xml" ContentType="application/vnd.openxmlformats-officedocument.drawingml.chart+xml"/>
  <Override PartName="/ppt/drawings/drawing9.xml" ContentType="application/vnd.openxmlformats-officedocument.drawingml.chartshapes+xml"/>
  <Override PartName="/ppt/charts/chart10.xml" ContentType="application/vnd.openxmlformats-officedocument.drawingml.chart+xml"/>
  <Override PartName="/ppt/drawings/drawing10.xml" ContentType="application/vnd.openxmlformats-officedocument.drawingml.chartshapes+xml"/>
  <Override PartName="/ppt/notesSlides/notesSlide11.xml" ContentType="application/vnd.openxmlformats-officedocument.presentationml.notesSlide+xml"/>
  <Override PartName="/ppt/charts/chart11.xml" ContentType="application/vnd.openxmlformats-officedocument.drawingml.chart+xml"/>
  <Override PartName="/ppt/drawings/drawing11.xml" ContentType="application/vnd.openxmlformats-officedocument.drawingml.chartshapes+xml"/>
  <Override PartName="/ppt/charts/chart12.xml" ContentType="application/vnd.openxmlformats-officedocument.drawingml.chart+xml"/>
  <Override PartName="/ppt/drawings/drawing12.xml" ContentType="application/vnd.openxmlformats-officedocument.drawingml.chartshape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3.xml" ContentType="application/vnd.openxmlformats-officedocument.drawingml.chart+xml"/>
  <Override PartName="/ppt/drawings/drawing13.xml" ContentType="application/vnd.openxmlformats-officedocument.drawingml.chartshapes+xml"/>
  <Override PartName="/ppt/charts/chart14.xml" ContentType="application/vnd.openxmlformats-officedocument.drawingml.chart+xml"/>
  <Override PartName="/ppt/drawings/drawing14.xml" ContentType="application/vnd.openxmlformats-officedocument.drawingml.chartshape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5.xml" ContentType="application/vnd.openxmlformats-officedocument.drawingml.chart+xml"/>
  <Override PartName="/ppt/drawings/drawing15.xml" ContentType="application/vnd.openxmlformats-officedocument.drawingml.chartshapes+xml"/>
  <Override PartName="/ppt/charts/chart16.xml" ContentType="application/vnd.openxmlformats-officedocument.drawingml.chart+xml"/>
  <Override PartName="/ppt/drawings/drawing16.xml" ContentType="application/vnd.openxmlformats-officedocument.drawingml.chartshape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7.xml" ContentType="application/vnd.openxmlformats-officedocument.drawingml.chart+xml"/>
  <Override PartName="/ppt/drawings/drawing17.xml" ContentType="application/vnd.openxmlformats-officedocument.drawingml.chartshapes+xml"/>
  <Override PartName="/ppt/charts/chart18.xml" ContentType="application/vnd.openxmlformats-officedocument.drawingml.chart+xml"/>
  <Override PartName="/ppt/drawings/drawing18.xml" ContentType="application/vnd.openxmlformats-officedocument.drawingml.chartshape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9.xml" ContentType="application/vnd.openxmlformats-officedocument.drawingml.chart+xml"/>
  <Override PartName="/ppt/drawings/drawing19.xml" ContentType="application/vnd.openxmlformats-officedocument.drawingml.chartshapes+xml"/>
  <Override PartName="/ppt/notesSlides/notesSlide28.xml" ContentType="application/vnd.openxmlformats-officedocument.presentationml.notesSlide+xml"/>
  <Override PartName="/ppt/charts/chart20.xml" ContentType="application/vnd.openxmlformats-officedocument.drawingml.chart+xml"/>
  <Override PartName="/ppt/drawings/drawing20.xml" ContentType="application/vnd.openxmlformats-officedocument.drawingml.chartshapes+xml"/>
  <Override PartName="/ppt/notesSlides/notesSlide29.xml" ContentType="application/vnd.openxmlformats-officedocument.presentationml.notesSlide+xml"/>
  <Override PartName="/ppt/charts/chart21.xml" ContentType="application/vnd.openxmlformats-officedocument.drawingml.chart+xml"/>
  <Override PartName="/ppt/drawings/drawing21.xml" ContentType="application/vnd.openxmlformats-officedocument.drawingml.chartshape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22.xml" ContentType="application/vnd.openxmlformats-officedocument.drawingml.chart+xml"/>
  <Override PartName="/ppt/charts/chart23.xml" ContentType="application/vnd.openxmlformats-officedocument.drawingml.chart+xml"/>
  <Override PartName="/ppt/drawings/drawing22.xml" ContentType="application/vnd.openxmlformats-officedocument.drawingml.chartshapes+xml"/>
  <Override PartName="/ppt/notesSlides/notesSlide32.xml" ContentType="application/vnd.openxmlformats-officedocument.presentationml.notesSlide+xml"/>
  <Override PartName="/ppt/charts/chart24.xml" ContentType="application/vnd.openxmlformats-officedocument.drawingml.chart+xml"/>
  <Override PartName="/ppt/drawings/drawing23.xml" ContentType="application/vnd.openxmlformats-officedocument.drawingml.chartshapes+xml"/>
  <Override PartName="/ppt/charts/chart25.xml" ContentType="application/vnd.openxmlformats-officedocument.drawingml.chart+xml"/>
  <Override PartName="/ppt/drawings/drawing24.xml" ContentType="application/vnd.openxmlformats-officedocument.drawingml.chartshapes+xml"/>
  <Override PartName="/ppt/charts/chart26.xml" ContentType="application/vnd.openxmlformats-officedocument.drawingml.chart+xml"/>
  <Override PartName="/ppt/drawings/drawing25.xml" ContentType="application/vnd.openxmlformats-officedocument.drawingml.chartshape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27.xml" ContentType="application/vnd.openxmlformats-officedocument.drawingml.chart+xml"/>
  <Override PartName="/ppt/drawings/drawing26.xml" ContentType="application/vnd.openxmlformats-officedocument.drawingml.chartshape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28.xml" ContentType="application/vnd.openxmlformats-officedocument.drawingml.chart+xml"/>
  <Override PartName="/ppt/drawings/drawing27.xml" ContentType="application/vnd.openxmlformats-officedocument.drawingml.chartshapes+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56" r:id="rId2"/>
    <p:sldId id="266" r:id="rId3"/>
    <p:sldId id="312" r:id="rId4"/>
    <p:sldId id="284" r:id="rId5"/>
    <p:sldId id="329" r:id="rId6"/>
    <p:sldId id="330" r:id="rId7"/>
    <p:sldId id="331" r:id="rId8"/>
    <p:sldId id="332" r:id="rId9"/>
    <p:sldId id="333" r:id="rId10"/>
    <p:sldId id="334" r:id="rId11"/>
    <p:sldId id="335" r:id="rId12"/>
    <p:sldId id="318" r:id="rId13"/>
    <p:sldId id="336" r:id="rId14"/>
    <p:sldId id="357" r:id="rId15"/>
    <p:sldId id="358" r:id="rId16"/>
    <p:sldId id="359" r:id="rId17"/>
    <p:sldId id="339" r:id="rId18"/>
    <p:sldId id="337" r:id="rId19"/>
    <p:sldId id="338" r:id="rId20"/>
    <p:sldId id="328" r:id="rId21"/>
    <p:sldId id="350" r:id="rId22"/>
    <p:sldId id="325" r:id="rId23"/>
    <p:sldId id="320" r:id="rId24"/>
    <p:sldId id="346" r:id="rId25"/>
    <p:sldId id="361" r:id="rId26"/>
    <p:sldId id="321" r:id="rId27"/>
    <p:sldId id="322" r:id="rId28"/>
    <p:sldId id="323" r:id="rId29"/>
    <p:sldId id="360" r:id="rId30"/>
    <p:sldId id="351" r:id="rId31"/>
    <p:sldId id="286" r:id="rId32"/>
    <p:sldId id="293" r:id="rId33"/>
    <p:sldId id="262" r:id="rId34"/>
    <p:sldId id="355" r:id="rId35"/>
    <p:sldId id="356" r:id="rId36"/>
    <p:sldId id="294" r:id="rId37"/>
    <p:sldId id="263" r:id="rId38"/>
    <p:sldId id="300" r:id="rId39"/>
    <p:sldId id="295" r:id="rId40"/>
    <p:sldId id="353" r:id="rId41"/>
    <p:sldId id="354" r:id="rId42"/>
    <p:sldId id="265" r:id="rId43"/>
    <p:sldId id="301" r:id="rId44"/>
    <p:sldId id="309" r:id="rId45"/>
  </p:sldIdLst>
  <p:sldSz cx="9144000" cy="6858000" type="screen4x3"/>
  <p:notesSz cx="7102475" cy="102330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146" autoAdjust="0"/>
  </p:normalViewPr>
  <p:slideViewPr>
    <p:cSldViewPr>
      <p:cViewPr>
        <p:scale>
          <a:sx n="90" d="100"/>
          <a:sy n="90" d="100"/>
        </p:scale>
        <p:origin x="-2244" y="-1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0"/>
    </p:cViewPr>
  </p:sorterViewPr>
  <p:notesViewPr>
    <p:cSldViewPr>
      <p:cViewPr varScale="1">
        <p:scale>
          <a:sx n="92" d="100"/>
          <a:sy n="92" d="100"/>
        </p:scale>
        <p:origin x="-3696" y="-114"/>
      </p:cViewPr>
      <p:guideLst>
        <p:guide orient="horz" pos="3223"/>
        <p:guide pos="223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12.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13.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4.xml.rels><?xml version="1.0" encoding="UTF-8" standalone="yes"?>
<Relationships xmlns="http://schemas.openxmlformats.org/package/2006/relationships"><Relationship Id="rId2" Type="http://schemas.openxmlformats.org/officeDocument/2006/relationships/chartUserShapes" Target="../drawings/drawing14.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5.xml.rels><?xml version="1.0" encoding="UTF-8" standalone="yes"?>
<Relationships xmlns="http://schemas.openxmlformats.org/package/2006/relationships"><Relationship Id="rId2" Type="http://schemas.openxmlformats.org/officeDocument/2006/relationships/chartUserShapes" Target="../drawings/drawing15.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6.xml.rels><?xml version="1.0" encoding="UTF-8" standalone="yes"?>
<Relationships xmlns="http://schemas.openxmlformats.org/package/2006/relationships"><Relationship Id="rId2" Type="http://schemas.openxmlformats.org/officeDocument/2006/relationships/chartUserShapes" Target="../drawings/drawing16.xml"/><Relationship Id="rId1" Type="http://schemas.openxmlformats.org/officeDocument/2006/relationships/oleObject" Target="file:///C:\Documents%20and%20Settings\JCSD\My%20Documents\NIESR\Update%20Feb%202011\Elsby%20and%20Smith%20NIESR%20-%20Keele%2016%20March%202011.xlsx" TargetMode="External"/></Relationships>
</file>

<file path=ppt/charts/_rels/chart17.xml.rels><?xml version="1.0" encoding="UTF-8" standalone="yes"?>
<Relationships xmlns="http://schemas.openxmlformats.org/package/2006/relationships"><Relationship Id="rId2" Type="http://schemas.openxmlformats.org/officeDocument/2006/relationships/chartUserShapes" Target="../drawings/drawing17.xml"/><Relationship Id="rId1" Type="http://schemas.openxmlformats.org/officeDocument/2006/relationships/oleObject" Target="file:///C:\Documents%20and%20Settings\JCSD\My%20Documents\NIESR\Update%20Feb%202011\Elsby%20and%20Smith%20NIESR%20-%20Keele%2016%20March%202011.xlsx" TargetMode="External"/></Relationships>
</file>

<file path=ppt/charts/_rels/chart18.xml.rels><?xml version="1.0" encoding="UTF-8" standalone="yes"?>
<Relationships xmlns="http://schemas.openxmlformats.org/package/2006/relationships"><Relationship Id="rId2" Type="http://schemas.openxmlformats.org/officeDocument/2006/relationships/chartUserShapes" Target="../drawings/drawing18.xml"/><Relationship Id="rId1" Type="http://schemas.openxmlformats.org/officeDocument/2006/relationships/oleObject" Target="file:///C:\Documents%20and%20Settings\JCSD\My%20Documents\NIESR\Update%20Feb%202011\Elsby%20and%20Smith%20NIESR%20-%20Keele%2016%20March%202011.xlsx" TargetMode="External"/></Relationships>
</file>

<file path=ppt/charts/_rels/chart19.xml.rels><?xml version="1.0" encoding="UTF-8" standalone="yes"?>
<Relationships xmlns="http://schemas.openxmlformats.org/package/2006/relationships"><Relationship Id="rId2" Type="http://schemas.openxmlformats.org/officeDocument/2006/relationships/chartUserShapes" Target="../drawings/drawing19.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20.xml.rels><?xml version="1.0" encoding="UTF-8" standalone="yes"?>
<Relationships xmlns="http://schemas.openxmlformats.org/package/2006/relationships"><Relationship Id="rId2" Type="http://schemas.openxmlformats.org/officeDocument/2006/relationships/chartUserShapes" Target="../drawings/drawing20.xml"/><Relationship Id="rId1" Type="http://schemas.openxmlformats.org/officeDocument/2006/relationships/oleObject" Target="file:///C:\Documents%20and%20Settings\JCSD\My%20Documents\NIESR\Update%20Feb%202011\Elsby%20and%20Smith%20NIESR%20-%20Keele%2016%20March%202011.xlsx" TargetMode="External"/></Relationships>
</file>

<file path=ppt/charts/_rels/chart21.xml.rels><?xml version="1.0" encoding="UTF-8" standalone="yes"?>
<Relationships xmlns="http://schemas.openxmlformats.org/package/2006/relationships"><Relationship Id="rId2" Type="http://schemas.openxmlformats.org/officeDocument/2006/relationships/chartUserShapes" Target="../drawings/drawing21.xml"/><Relationship Id="rId1" Type="http://schemas.openxmlformats.org/officeDocument/2006/relationships/oleObject" Target="file:///C:\Documents%20and%20Settings\JCSD\My%20Documents\NIESR\Update%20Feb%202011\Elsby%20and%20Smith%20NIESR%20-%20Keele%2016%20March%202011.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23.xml.rels><?xml version="1.0" encoding="UTF-8" standalone="yes"?>
<Relationships xmlns="http://schemas.openxmlformats.org/package/2006/relationships"><Relationship Id="rId2" Type="http://schemas.openxmlformats.org/officeDocument/2006/relationships/chartUserShapes" Target="../drawings/drawing22.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24.xml.rels><?xml version="1.0" encoding="UTF-8" standalone="yes"?>
<Relationships xmlns="http://schemas.openxmlformats.org/package/2006/relationships"><Relationship Id="rId2" Type="http://schemas.openxmlformats.org/officeDocument/2006/relationships/chartUserShapes" Target="../drawings/drawing23.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25.xml.rels><?xml version="1.0" encoding="UTF-8" standalone="yes"?>
<Relationships xmlns="http://schemas.openxmlformats.org/package/2006/relationships"><Relationship Id="rId2" Type="http://schemas.openxmlformats.org/officeDocument/2006/relationships/chartUserShapes" Target="../drawings/drawing24.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26.xml.rels><?xml version="1.0" encoding="UTF-8" standalone="yes"?>
<Relationships xmlns="http://schemas.openxmlformats.org/package/2006/relationships"><Relationship Id="rId2" Type="http://schemas.openxmlformats.org/officeDocument/2006/relationships/chartUserShapes" Target="../drawings/drawing25.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27.xml.rels><?xml version="1.0" encoding="UTF-8" standalone="yes"?>
<Relationships xmlns="http://schemas.openxmlformats.org/package/2006/relationships"><Relationship Id="rId2" Type="http://schemas.openxmlformats.org/officeDocument/2006/relationships/chartUserShapes" Target="../drawings/drawing26.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28.xml.rels><?xml version="1.0" encoding="UTF-8" standalone="yes"?>
<Relationships xmlns="http://schemas.openxmlformats.org/package/2006/relationships"><Relationship Id="rId2" Type="http://schemas.openxmlformats.org/officeDocument/2006/relationships/chartUserShapes" Target="../drawings/drawing27.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oleObject" Target="file:///C:\Documents%20and%20Settings\JCSD\My%20Documents\NIESR\Update%20Feb%202011\Elsby%20and%20Smith%20NIESR%20-%20ONS%202%20March%2020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6121921890038797E-2"/>
          <c:y val="4.8471856346465607E-2"/>
          <c:w val="0.96775615621992284"/>
          <c:h val="0.95152814365353977"/>
        </c:manualLayout>
      </c:layout>
      <c:lineChart>
        <c:grouping val="standard"/>
        <c:varyColors val="0"/>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91606016"/>
        <c:axId val="91604480"/>
      </c:lineChart>
      <c:scatterChart>
        <c:scatterStyle val="lineMarker"/>
        <c:varyColors val="0"/>
        <c:ser>
          <c:idx val="0"/>
          <c:order val="0"/>
          <c:tx>
            <c:strRef>
              <c:f>U!$C$1:$C$2</c:f>
              <c:strCache>
                <c:ptCount val="1"/>
                <c:pt idx="0">
                  <c:v>United Kingdom LFS</c:v>
                </c:pt>
              </c:strCache>
            </c:strRef>
          </c:tx>
          <c:spPr>
            <a:ln>
              <a:solidFill>
                <a:srgbClr val="0070C0"/>
              </a:solidFill>
            </a:ln>
          </c:spPr>
          <c:marker>
            <c:symbol val="none"/>
          </c:marker>
          <c:xVal>
            <c:numRef>
              <c:f>U!$B$3:$B$483</c:f>
              <c:numCache>
                <c:formatCode>General</c:formatCode>
                <c:ptCount val="481"/>
                <c:pt idx="0">
                  <c:v>1971</c:v>
                </c:pt>
                <c:pt idx="1">
                  <c:v>1971.083333333323</c:v>
                </c:pt>
                <c:pt idx="2">
                  <c:v>1971.1666666666665</c:v>
                </c:pt>
                <c:pt idx="3">
                  <c:v>1971.25</c:v>
                </c:pt>
                <c:pt idx="4">
                  <c:v>1971.3333333333226</c:v>
                </c:pt>
                <c:pt idx="5">
                  <c:v>1971.4166666666765</c:v>
                </c:pt>
                <c:pt idx="6">
                  <c:v>1971.4999999999995</c:v>
                </c:pt>
                <c:pt idx="7">
                  <c:v>1971.5833333333226</c:v>
                </c:pt>
                <c:pt idx="8">
                  <c:v>1971.6666666666661</c:v>
                </c:pt>
                <c:pt idx="9">
                  <c:v>1971.7499999999993</c:v>
                </c:pt>
                <c:pt idx="10">
                  <c:v>1971.8333333333223</c:v>
                </c:pt>
                <c:pt idx="11">
                  <c:v>1971.9166666666763</c:v>
                </c:pt>
                <c:pt idx="12">
                  <c:v>1971.9999999999991</c:v>
                </c:pt>
                <c:pt idx="13">
                  <c:v>1972.0833333333219</c:v>
                </c:pt>
                <c:pt idx="14">
                  <c:v>1972.1666666666661</c:v>
                </c:pt>
                <c:pt idx="15">
                  <c:v>1972.2499999999989</c:v>
                </c:pt>
                <c:pt idx="16">
                  <c:v>1972.3333333333219</c:v>
                </c:pt>
                <c:pt idx="17">
                  <c:v>1972.4166666666758</c:v>
                </c:pt>
                <c:pt idx="18">
                  <c:v>1972.4999999999986</c:v>
                </c:pt>
                <c:pt idx="19">
                  <c:v>1972.5833333333214</c:v>
                </c:pt>
                <c:pt idx="20">
                  <c:v>1972.6666666666661</c:v>
                </c:pt>
                <c:pt idx="21">
                  <c:v>1972.7499999999984</c:v>
                </c:pt>
                <c:pt idx="22">
                  <c:v>1972.8333333333214</c:v>
                </c:pt>
                <c:pt idx="23">
                  <c:v>1972.9166666666754</c:v>
                </c:pt>
                <c:pt idx="24">
                  <c:v>1972.9999999999982</c:v>
                </c:pt>
                <c:pt idx="25">
                  <c:v>1973.083333333321</c:v>
                </c:pt>
                <c:pt idx="26">
                  <c:v>1973.1666666666661</c:v>
                </c:pt>
                <c:pt idx="27">
                  <c:v>1973.249999999998</c:v>
                </c:pt>
                <c:pt idx="28">
                  <c:v>1973.333333333321</c:v>
                </c:pt>
                <c:pt idx="29">
                  <c:v>1973.4166666666749</c:v>
                </c:pt>
                <c:pt idx="30">
                  <c:v>1973.4999999999977</c:v>
                </c:pt>
                <c:pt idx="31">
                  <c:v>1973.5833333333205</c:v>
                </c:pt>
                <c:pt idx="32">
                  <c:v>1973.6666666666661</c:v>
                </c:pt>
                <c:pt idx="33">
                  <c:v>1973.7499999999975</c:v>
                </c:pt>
                <c:pt idx="34">
                  <c:v>1973.8333333333205</c:v>
                </c:pt>
                <c:pt idx="35">
                  <c:v>1973.9166666666745</c:v>
                </c:pt>
                <c:pt idx="36">
                  <c:v>1973.9999999999973</c:v>
                </c:pt>
                <c:pt idx="37">
                  <c:v>1974.0833333333201</c:v>
                </c:pt>
                <c:pt idx="38">
                  <c:v>1974.1666666666661</c:v>
                </c:pt>
                <c:pt idx="39">
                  <c:v>1974.249999999997</c:v>
                </c:pt>
                <c:pt idx="40">
                  <c:v>1974.3333333333201</c:v>
                </c:pt>
                <c:pt idx="41">
                  <c:v>1974.416666666674</c:v>
                </c:pt>
                <c:pt idx="42">
                  <c:v>1974.4999999999968</c:v>
                </c:pt>
                <c:pt idx="43">
                  <c:v>1974.5833333333196</c:v>
                </c:pt>
                <c:pt idx="44">
                  <c:v>1974.6666666666633</c:v>
                </c:pt>
                <c:pt idx="45">
                  <c:v>1974.7499999999966</c:v>
                </c:pt>
                <c:pt idx="46">
                  <c:v>1974.8333333333196</c:v>
                </c:pt>
                <c:pt idx="47">
                  <c:v>1974.9166666666733</c:v>
                </c:pt>
                <c:pt idx="48">
                  <c:v>1974.9999999999964</c:v>
                </c:pt>
                <c:pt idx="49">
                  <c:v>1975.0833333333194</c:v>
                </c:pt>
                <c:pt idx="50">
                  <c:v>1975.1666666666631</c:v>
                </c:pt>
                <c:pt idx="51">
                  <c:v>1975.2499999999959</c:v>
                </c:pt>
                <c:pt idx="52">
                  <c:v>1975.3333333333192</c:v>
                </c:pt>
                <c:pt idx="53">
                  <c:v>1975.4166666666729</c:v>
                </c:pt>
                <c:pt idx="54">
                  <c:v>1975.4999999999959</c:v>
                </c:pt>
                <c:pt idx="55">
                  <c:v>1975.5833333333189</c:v>
                </c:pt>
                <c:pt idx="56">
                  <c:v>1975.6666666666631</c:v>
                </c:pt>
                <c:pt idx="57">
                  <c:v>1975.7499999999957</c:v>
                </c:pt>
                <c:pt idx="58">
                  <c:v>1975.8333333333185</c:v>
                </c:pt>
                <c:pt idx="59">
                  <c:v>1975.9166666666724</c:v>
                </c:pt>
                <c:pt idx="60">
                  <c:v>1975.9999999999955</c:v>
                </c:pt>
                <c:pt idx="61">
                  <c:v>1976.0833333333185</c:v>
                </c:pt>
                <c:pt idx="62">
                  <c:v>1976.1666666666631</c:v>
                </c:pt>
                <c:pt idx="63">
                  <c:v>1976.2499999999952</c:v>
                </c:pt>
                <c:pt idx="64">
                  <c:v>1976.333333333318</c:v>
                </c:pt>
                <c:pt idx="65">
                  <c:v>1976.416666666672</c:v>
                </c:pt>
                <c:pt idx="66">
                  <c:v>1976.499999999995</c:v>
                </c:pt>
                <c:pt idx="67">
                  <c:v>1976.583333333318</c:v>
                </c:pt>
                <c:pt idx="68">
                  <c:v>1976.6666666666615</c:v>
                </c:pt>
                <c:pt idx="69">
                  <c:v>1976.749999999995</c:v>
                </c:pt>
                <c:pt idx="70">
                  <c:v>1976.8333333333176</c:v>
                </c:pt>
                <c:pt idx="71">
                  <c:v>1976.9166666666715</c:v>
                </c:pt>
                <c:pt idx="72">
                  <c:v>1976.9999999999945</c:v>
                </c:pt>
                <c:pt idx="73">
                  <c:v>1977.0833333333176</c:v>
                </c:pt>
                <c:pt idx="74">
                  <c:v>1977.1666666666611</c:v>
                </c:pt>
                <c:pt idx="75">
                  <c:v>1977.2499999999943</c:v>
                </c:pt>
                <c:pt idx="76">
                  <c:v>1977.3333333333173</c:v>
                </c:pt>
                <c:pt idx="77">
                  <c:v>1977.4166666666713</c:v>
                </c:pt>
                <c:pt idx="78">
                  <c:v>1977.4999999999941</c:v>
                </c:pt>
                <c:pt idx="79">
                  <c:v>1977.5833333333169</c:v>
                </c:pt>
                <c:pt idx="80">
                  <c:v>1977.6666666666611</c:v>
                </c:pt>
                <c:pt idx="81">
                  <c:v>1977.7499999999939</c:v>
                </c:pt>
                <c:pt idx="82">
                  <c:v>1977.8333333333169</c:v>
                </c:pt>
                <c:pt idx="83">
                  <c:v>1977.9166666666708</c:v>
                </c:pt>
                <c:pt idx="84">
                  <c:v>1977.9999999999936</c:v>
                </c:pt>
                <c:pt idx="85">
                  <c:v>1978.0833333333164</c:v>
                </c:pt>
                <c:pt idx="86">
                  <c:v>1978.1666666666601</c:v>
                </c:pt>
                <c:pt idx="87">
                  <c:v>1978.2499999999934</c:v>
                </c:pt>
                <c:pt idx="88">
                  <c:v>1978.3333333333164</c:v>
                </c:pt>
                <c:pt idx="89">
                  <c:v>1978.4166666666704</c:v>
                </c:pt>
                <c:pt idx="90">
                  <c:v>1978.4999999999932</c:v>
                </c:pt>
                <c:pt idx="91">
                  <c:v>1978.583333333316</c:v>
                </c:pt>
                <c:pt idx="92">
                  <c:v>1978.6666666666601</c:v>
                </c:pt>
                <c:pt idx="93">
                  <c:v>1978.749999999993</c:v>
                </c:pt>
                <c:pt idx="94">
                  <c:v>1978.833333333316</c:v>
                </c:pt>
                <c:pt idx="95">
                  <c:v>1978.9166666666699</c:v>
                </c:pt>
                <c:pt idx="96">
                  <c:v>1978.9999999999927</c:v>
                </c:pt>
                <c:pt idx="97">
                  <c:v>1979.0833333333155</c:v>
                </c:pt>
                <c:pt idx="98">
                  <c:v>1979.1666666666601</c:v>
                </c:pt>
                <c:pt idx="99">
                  <c:v>1979.2499999999925</c:v>
                </c:pt>
                <c:pt idx="100">
                  <c:v>1979.3333333333155</c:v>
                </c:pt>
                <c:pt idx="101">
                  <c:v>1979.4166666666695</c:v>
                </c:pt>
                <c:pt idx="102">
                  <c:v>1979.4999999999923</c:v>
                </c:pt>
                <c:pt idx="103">
                  <c:v>1979.5833333333151</c:v>
                </c:pt>
                <c:pt idx="104">
                  <c:v>1979.6666666666601</c:v>
                </c:pt>
                <c:pt idx="105">
                  <c:v>1979.749999999992</c:v>
                </c:pt>
                <c:pt idx="106">
                  <c:v>1979.8333333333151</c:v>
                </c:pt>
                <c:pt idx="107">
                  <c:v>1979.916666666669</c:v>
                </c:pt>
                <c:pt idx="108">
                  <c:v>1979.9999999999918</c:v>
                </c:pt>
                <c:pt idx="109">
                  <c:v>1980.0833333333146</c:v>
                </c:pt>
                <c:pt idx="110">
                  <c:v>1980.1666666666583</c:v>
                </c:pt>
                <c:pt idx="111">
                  <c:v>1980.2499999999916</c:v>
                </c:pt>
                <c:pt idx="112">
                  <c:v>1980.3333333333146</c:v>
                </c:pt>
                <c:pt idx="113">
                  <c:v>1980.4166666666683</c:v>
                </c:pt>
                <c:pt idx="114">
                  <c:v>1980.4999999999914</c:v>
                </c:pt>
                <c:pt idx="115">
                  <c:v>1980.5833333333144</c:v>
                </c:pt>
                <c:pt idx="116">
                  <c:v>1980.6666666666581</c:v>
                </c:pt>
                <c:pt idx="117">
                  <c:v>1980.7499999999909</c:v>
                </c:pt>
                <c:pt idx="118">
                  <c:v>1980.8333333333142</c:v>
                </c:pt>
                <c:pt idx="119">
                  <c:v>1980.9166666666679</c:v>
                </c:pt>
                <c:pt idx="120">
                  <c:v>1980.9999999999909</c:v>
                </c:pt>
                <c:pt idx="121">
                  <c:v>1981.0833333333139</c:v>
                </c:pt>
                <c:pt idx="122">
                  <c:v>1981.1666666666581</c:v>
                </c:pt>
                <c:pt idx="123">
                  <c:v>1981.2499999999907</c:v>
                </c:pt>
                <c:pt idx="124">
                  <c:v>1981.3333333333135</c:v>
                </c:pt>
                <c:pt idx="125">
                  <c:v>1981.4166666666674</c:v>
                </c:pt>
                <c:pt idx="126">
                  <c:v>1981.4999999999905</c:v>
                </c:pt>
                <c:pt idx="127">
                  <c:v>1981.5833333333135</c:v>
                </c:pt>
                <c:pt idx="128">
                  <c:v>1981.6666666666581</c:v>
                </c:pt>
                <c:pt idx="129">
                  <c:v>1981.7499999999902</c:v>
                </c:pt>
                <c:pt idx="130">
                  <c:v>1981.833333333313</c:v>
                </c:pt>
                <c:pt idx="131">
                  <c:v>1981.916666666667</c:v>
                </c:pt>
                <c:pt idx="132">
                  <c:v>1981.99999999999</c:v>
                </c:pt>
                <c:pt idx="133">
                  <c:v>1982.083333333313</c:v>
                </c:pt>
                <c:pt idx="134">
                  <c:v>1982.1666666666565</c:v>
                </c:pt>
                <c:pt idx="135">
                  <c:v>1982.24999999999</c:v>
                </c:pt>
                <c:pt idx="136">
                  <c:v>1982.3333333333126</c:v>
                </c:pt>
                <c:pt idx="137">
                  <c:v>1982.4166666666665</c:v>
                </c:pt>
                <c:pt idx="138">
                  <c:v>1982.4999999999895</c:v>
                </c:pt>
                <c:pt idx="139">
                  <c:v>1982.5833333333126</c:v>
                </c:pt>
                <c:pt idx="140">
                  <c:v>1982.6666666666561</c:v>
                </c:pt>
                <c:pt idx="141">
                  <c:v>1982.7499999999893</c:v>
                </c:pt>
                <c:pt idx="142">
                  <c:v>1982.8333333333123</c:v>
                </c:pt>
                <c:pt idx="143">
                  <c:v>1982.9166666666663</c:v>
                </c:pt>
                <c:pt idx="144">
                  <c:v>1982.9999999999891</c:v>
                </c:pt>
                <c:pt idx="145">
                  <c:v>1983.0833333333119</c:v>
                </c:pt>
                <c:pt idx="146">
                  <c:v>1983.1666666666561</c:v>
                </c:pt>
                <c:pt idx="147">
                  <c:v>1983.2499999999889</c:v>
                </c:pt>
                <c:pt idx="148">
                  <c:v>1983.3333333333119</c:v>
                </c:pt>
                <c:pt idx="149">
                  <c:v>1983.4166666666658</c:v>
                </c:pt>
                <c:pt idx="150">
                  <c:v>1983.4999999999886</c:v>
                </c:pt>
                <c:pt idx="151">
                  <c:v>1983.5833333333114</c:v>
                </c:pt>
                <c:pt idx="152">
                  <c:v>1983.6666666666551</c:v>
                </c:pt>
                <c:pt idx="153">
                  <c:v>1983.7499999999884</c:v>
                </c:pt>
                <c:pt idx="154">
                  <c:v>1983.8333333333114</c:v>
                </c:pt>
                <c:pt idx="155">
                  <c:v>1983.9166666666654</c:v>
                </c:pt>
                <c:pt idx="156">
                  <c:v>1983.9999999999882</c:v>
                </c:pt>
                <c:pt idx="157">
                  <c:v>1984.083333333311</c:v>
                </c:pt>
                <c:pt idx="158">
                  <c:v>1984.1666666666551</c:v>
                </c:pt>
                <c:pt idx="159">
                  <c:v>1984.2499999999879</c:v>
                </c:pt>
                <c:pt idx="160">
                  <c:v>1984.333333333311</c:v>
                </c:pt>
                <c:pt idx="161">
                  <c:v>1984.4166666666649</c:v>
                </c:pt>
                <c:pt idx="162">
                  <c:v>1984.4999999999877</c:v>
                </c:pt>
                <c:pt idx="163">
                  <c:v>1984.5833333333105</c:v>
                </c:pt>
                <c:pt idx="164">
                  <c:v>1984.6666666666551</c:v>
                </c:pt>
                <c:pt idx="165">
                  <c:v>1984.7499999999875</c:v>
                </c:pt>
                <c:pt idx="166">
                  <c:v>1984.8333333333105</c:v>
                </c:pt>
                <c:pt idx="167">
                  <c:v>1984.9166666666645</c:v>
                </c:pt>
                <c:pt idx="168">
                  <c:v>1984.9999999999873</c:v>
                </c:pt>
                <c:pt idx="169">
                  <c:v>1985.0833333333101</c:v>
                </c:pt>
                <c:pt idx="170">
                  <c:v>1985.1666666666551</c:v>
                </c:pt>
                <c:pt idx="171">
                  <c:v>1985.249999999987</c:v>
                </c:pt>
                <c:pt idx="172">
                  <c:v>1985.3333333333101</c:v>
                </c:pt>
                <c:pt idx="173">
                  <c:v>1985.416666666664</c:v>
                </c:pt>
                <c:pt idx="174">
                  <c:v>1985.4999999999868</c:v>
                </c:pt>
                <c:pt idx="175">
                  <c:v>1985.5833333333096</c:v>
                </c:pt>
                <c:pt idx="176">
                  <c:v>1985.6666666666533</c:v>
                </c:pt>
                <c:pt idx="177">
                  <c:v>1985.7499999999866</c:v>
                </c:pt>
                <c:pt idx="178">
                  <c:v>1985.8333333333096</c:v>
                </c:pt>
                <c:pt idx="179">
                  <c:v>1985.9166666666633</c:v>
                </c:pt>
                <c:pt idx="180">
                  <c:v>1985.9999999999864</c:v>
                </c:pt>
                <c:pt idx="181">
                  <c:v>1986.0833333333094</c:v>
                </c:pt>
                <c:pt idx="182">
                  <c:v>1986.1666666666531</c:v>
                </c:pt>
                <c:pt idx="183">
                  <c:v>1986.2499999999859</c:v>
                </c:pt>
                <c:pt idx="184">
                  <c:v>1986.3333333333092</c:v>
                </c:pt>
                <c:pt idx="185">
                  <c:v>1986.4166666666629</c:v>
                </c:pt>
                <c:pt idx="186">
                  <c:v>1986.4999999999859</c:v>
                </c:pt>
                <c:pt idx="187">
                  <c:v>1986.5833333333089</c:v>
                </c:pt>
                <c:pt idx="188">
                  <c:v>1986.6666666666531</c:v>
                </c:pt>
                <c:pt idx="189">
                  <c:v>1986.7499999999857</c:v>
                </c:pt>
                <c:pt idx="190">
                  <c:v>1986.8333333333085</c:v>
                </c:pt>
                <c:pt idx="191">
                  <c:v>1986.9166666666624</c:v>
                </c:pt>
                <c:pt idx="192">
                  <c:v>1986.9999999999854</c:v>
                </c:pt>
                <c:pt idx="193">
                  <c:v>1987.0833333333085</c:v>
                </c:pt>
                <c:pt idx="194">
                  <c:v>1987.1666666666531</c:v>
                </c:pt>
                <c:pt idx="195">
                  <c:v>1987.2499999999852</c:v>
                </c:pt>
                <c:pt idx="196">
                  <c:v>1987.333333333308</c:v>
                </c:pt>
                <c:pt idx="197">
                  <c:v>1987.416666666662</c:v>
                </c:pt>
                <c:pt idx="198">
                  <c:v>1987.499999999985</c:v>
                </c:pt>
                <c:pt idx="199">
                  <c:v>1987.583333333308</c:v>
                </c:pt>
                <c:pt idx="200">
                  <c:v>1987.6666666666515</c:v>
                </c:pt>
                <c:pt idx="201">
                  <c:v>1987.749999999985</c:v>
                </c:pt>
                <c:pt idx="202">
                  <c:v>1987.8333333333076</c:v>
                </c:pt>
                <c:pt idx="203">
                  <c:v>1987.9166666666615</c:v>
                </c:pt>
                <c:pt idx="204">
                  <c:v>1987.9999999999845</c:v>
                </c:pt>
                <c:pt idx="205">
                  <c:v>1988.0833333333076</c:v>
                </c:pt>
                <c:pt idx="206">
                  <c:v>1988.1666666666511</c:v>
                </c:pt>
                <c:pt idx="207">
                  <c:v>1988.2499999999843</c:v>
                </c:pt>
                <c:pt idx="208">
                  <c:v>1988.3333333333073</c:v>
                </c:pt>
                <c:pt idx="209">
                  <c:v>1988.4166666666613</c:v>
                </c:pt>
                <c:pt idx="210">
                  <c:v>1988.4999999999841</c:v>
                </c:pt>
                <c:pt idx="211">
                  <c:v>1988.5833333333069</c:v>
                </c:pt>
                <c:pt idx="212">
                  <c:v>1988.6666666666511</c:v>
                </c:pt>
                <c:pt idx="213">
                  <c:v>1988.7499999999839</c:v>
                </c:pt>
                <c:pt idx="214">
                  <c:v>1988.8333333333069</c:v>
                </c:pt>
                <c:pt idx="215">
                  <c:v>1988.9166666666608</c:v>
                </c:pt>
                <c:pt idx="216">
                  <c:v>1988.9999999999836</c:v>
                </c:pt>
                <c:pt idx="217">
                  <c:v>1989.0833333333064</c:v>
                </c:pt>
                <c:pt idx="218">
                  <c:v>1989.1666666666501</c:v>
                </c:pt>
                <c:pt idx="219">
                  <c:v>1989.2499999999834</c:v>
                </c:pt>
                <c:pt idx="220">
                  <c:v>1989.3333333333064</c:v>
                </c:pt>
                <c:pt idx="221">
                  <c:v>1989.4166666666604</c:v>
                </c:pt>
                <c:pt idx="222">
                  <c:v>1989.4999999999832</c:v>
                </c:pt>
                <c:pt idx="223">
                  <c:v>1989.583333333306</c:v>
                </c:pt>
                <c:pt idx="224">
                  <c:v>1989.6666666666501</c:v>
                </c:pt>
                <c:pt idx="225">
                  <c:v>1989.7499999999829</c:v>
                </c:pt>
                <c:pt idx="226">
                  <c:v>1989.833333333306</c:v>
                </c:pt>
                <c:pt idx="227">
                  <c:v>1989.9166666666599</c:v>
                </c:pt>
                <c:pt idx="228">
                  <c:v>1989.9999999999827</c:v>
                </c:pt>
                <c:pt idx="229">
                  <c:v>1990.0833333333055</c:v>
                </c:pt>
                <c:pt idx="230">
                  <c:v>1990.1666666666501</c:v>
                </c:pt>
                <c:pt idx="231">
                  <c:v>1990.2499999999825</c:v>
                </c:pt>
                <c:pt idx="232">
                  <c:v>1990.3333333333055</c:v>
                </c:pt>
                <c:pt idx="233">
                  <c:v>1990.4166666666595</c:v>
                </c:pt>
                <c:pt idx="234">
                  <c:v>1990.4999999999823</c:v>
                </c:pt>
                <c:pt idx="235">
                  <c:v>1990.5833333333051</c:v>
                </c:pt>
                <c:pt idx="236">
                  <c:v>1990.6666666666501</c:v>
                </c:pt>
                <c:pt idx="237">
                  <c:v>1990.749999999982</c:v>
                </c:pt>
                <c:pt idx="238">
                  <c:v>1990.8333333333051</c:v>
                </c:pt>
                <c:pt idx="239">
                  <c:v>1990.916666666659</c:v>
                </c:pt>
                <c:pt idx="240">
                  <c:v>1990.9999999999818</c:v>
                </c:pt>
                <c:pt idx="241">
                  <c:v>1991.0833333333046</c:v>
                </c:pt>
                <c:pt idx="242">
                  <c:v>1991.1666666666483</c:v>
                </c:pt>
                <c:pt idx="243">
                  <c:v>1991.2499999999816</c:v>
                </c:pt>
                <c:pt idx="244">
                  <c:v>1991.3333333333046</c:v>
                </c:pt>
                <c:pt idx="245">
                  <c:v>1991.4166666666583</c:v>
                </c:pt>
                <c:pt idx="246">
                  <c:v>1991.4999999999814</c:v>
                </c:pt>
                <c:pt idx="247">
                  <c:v>1991.5833333333044</c:v>
                </c:pt>
                <c:pt idx="248">
                  <c:v>1991.6666666666481</c:v>
                </c:pt>
                <c:pt idx="249">
                  <c:v>1991.7499999999809</c:v>
                </c:pt>
                <c:pt idx="250">
                  <c:v>1991.8333333333042</c:v>
                </c:pt>
                <c:pt idx="251">
                  <c:v>1991.9166666666579</c:v>
                </c:pt>
                <c:pt idx="252">
                  <c:v>1991.9999999999809</c:v>
                </c:pt>
                <c:pt idx="253">
                  <c:v>1992.0833333333039</c:v>
                </c:pt>
                <c:pt idx="254">
                  <c:v>1992.1666666666481</c:v>
                </c:pt>
                <c:pt idx="255">
                  <c:v>1992.2499999999807</c:v>
                </c:pt>
                <c:pt idx="256">
                  <c:v>1992.3333333333035</c:v>
                </c:pt>
                <c:pt idx="257">
                  <c:v>1992.4166666666574</c:v>
                </c:pt>
                <c:pt idx="258">
                  <c:v>1992.4999999999804</c:v>
                </c:pt>
                <c:pt idx="259">
                  <c:v>1992.5833333333035</c:v>
                </c:pt>
                <c:pt idx="260">
                  <c:v>1992.6666666666481</c:v>
                </c:pt>
                <c:pt idx="261">
                  <c:v>1992.7499999999802</c:v>
                </c:pt>
                <c:pt idx="262">
                  <c:v>1992.833333333303</c:v>
                </c:pt>
                <c:pt idx="263">
                  <c:v>1992.916666666657</c:v>
                </c:pt>
                <c:pt idx="264">
                  <c:v>1992.99999999998</c:v>
                </c:pt>
                <c:pt idx="265">
                  <c:v>1993.083333333303</c:v>
                </c:pt>
                <c:pt idx="266">
                  <c:v>1993.1666666666465</c:v>
                </c:pt>
                <c:pt idx="267">
                  <c:v>1993.24999999998</c:v>
                </c:pt>
                <c:pt idx="268">
                  <c:v>1993.3333333333026</c:v>
                </c:pt>
                <c:pt idx="269">
                  <c:v>1993.4166666666565</c:v>
                </c:pt>
                <c:pt idx="270">
                  <c:v>1993.4999999999795</c:v>
                </c:pt>
                <c:pt idx="271">
                  <c:v>1993.5833333333026</c:v>
                </c:pt>
                <c:pt idx="272">
                  <c:v>1993.6666666666461</c:v>
                </c:pt>
                <c:pt idx="273">
                  <c:v>1993.7499999999793</c:v>
                </c:pt>
                <c:pt idx="274">
                  <c:v>1993.8333333333023</c:v>
                </c:pt>
                <c:pt idx="275">
                  <c:v>1993.9166666666563</c:v>
                </c:pt>
                <c:pt idx="276">
                  <c:v>1993.9999999999791</c:v>
                </c:pt>
                <c:pt idx="277">
                  <c:v>1994.0833333333019</c:v>
                </c:pt>
                <c:pt idx="278">
                  <c:v>1994.1666666666461</c:v>
                </c:pt>
                <c:pt idx="279">
                  <c:v>1994.2499999999789</c:v>
                </c:pt>
                <c:pt idx="280">
                  <c:v>1994.3333333333019</c:v>
                </c:pt>
                <c:pt idx="281">
                  <c:v>1994.4166666666558</c:v>
                </c:pt>
                <c:pt idx="282">
                  <c:v>1994.4999999999786</c:v>
                </c:pt>
                <c:pt idx="283">
                  <c:v>1994.5833333333014</c:v>
                </c:pt>
                <c:pt idx="284">
                  <c:v>1994.6666666666451</c:v>
                </c:pt>
                <c:pt idx="285">
                  <c:v>1994.7499999999784</c:v>
                </c:pt>
                <c:pt idx="286">
                  <c:v>1994.8333333333014</c:v>
                </c:pt>
                <c:pt idx="287">
                  <c:v>1994.9166666666554</c:v>
                </c:pt>
                <c:pt idx="288">
                  <c:v>1994.9999999999782</c:v>
                </c:pt>
                <c:pt idx="289">
                  <c:v>1995.083333333301</c:v>
                </c:pt>
                <c:pt idx="290">
                  <c:v>1995.1666666666451</c:v>
                </c:pt>
                <c:pt idx="291">
                  <c:v>1995.2499999999779</c:v>
                </c:pt>
                <c:pt idx="292">
                  <c:v>1995.333333333301</c:v>
                </c:pt>
                <c:pt idx="293">
                  <c:v>1995.4166666666549</c:v>
                </c:pt>
                <c:pt idx="294">
                  <c:v>1995.4999999999777</c:v>
                </c:pt>
                <c:pt idx="295">
                  <c:v>1995.5833333333005</c:v>
                </c:pt>
                <c:pt idx="296">
                  <c:v>1995.6666666666451</c:v>
                </c:pt>
                <c:pt idx="297">
                  <c:v>1995.7499999999775</c:v>
                </c:pt>
                <c:pt idx="298">
                  <c:v>1995.8333333333005</c:v>
                </c:pt>
                <c:pt idx="299">
                  <c:v>1995.9166666666545</c:v>
                </c:pt>
                <c:pt idx="300">
                  <c:v>1995.9999999999773</c:v>
                </c:pt>
                <c:pt idx="301">
                  <c:v>1996.0833333333001</c:v>
                </c:pt>
                <c:pt idx="302">
                  <c:v>1996.1666666666451</c:v>
                </c:pt>
                <c:pt idx="303">
                  <c:v>1996.249999999977</c:v>
                </c:pt>
                <c:pt idx="304">
                  <c:v>1996.3333333333001</c:v>
                </c:pt>
                <c:pt idx="305">
                  <c:v>1996.416666666654</c:v>
                </c:pt>
                <c:pt idx="306">
                  <c:v>1996.4999999999768</c:v>
                </c:pt>
                <c:pt idx="307">
                  <c:v>1996.5833333332996</c:v>
                </c:pt>
                <c:pt idx="308">
                  <c:v>1996.6666666666433</c:v>
                </c:pt>
                <c:pt idx="309">
                  <c:v>1996.7499999999766</c:v>
                </c:pt>
                <c:pt idx="310">
                  <c:v>1996.8333333332996</c:v>
                </c:pt>
                <c:pt idx="311">
                  <c:v>1996.9166666666533</c:v>
                </c:pt>
                <c:pt idx="312">
                  <c:v>1996.9999999999764</c:v>
                </c:pt>
                <c:pt idx="313">
                  <c:v>1997.0833333332996</c:v>
                </c:pt>
                <c:pt idx="314">
                  <c:v>1997.1666666666431</c:v>
                </c:pt>
                <c:pt idx="315">
                  <c:v>1997.2499999999759</c:v>
                </c:pt>
                <c:pt idx="316">
                  <c:v>1997.3333333332996</c:v>
                </c:pt>
                <c:pt idx="317">
                  <c:v>1997.4166666666529</c:v>
                </c:pt>
                <c:pt idx="318">
                  <c:v>1997.4999999999759</c:v>
                </c:pt>
                <c:pt idx="319">
                  <c:v>1997.5833333332996</c:v>
                </c:pt>
                <c:pt idx="320">
                  <c:v>1997.6666666666431</c:v>
                </c:pt>
                <c:pt idx="321">
                  <c:v>1997.7499999999757</c:v>
                </c:pt>
                <c:pt idx="322">
                  <c:v>1997.8333333332996</c:v>
                </c:pt>
                <c:pt idx="323">
                  <c:v>1997.9166666666524</c:v>
                </c:pt>
                <c:pt idx="324">
                  <c:v>1997.9999999999754</c:v>
                </c:pt>
                <c:pt idx="325">
                  <c:v>1998.0833333332996</c:v>
                </c:pt>
                <c:pt idx="326">
                  <c:v>1998.1666666666431</c:v>
                </c:pt>
                <c:pt idx="327">
                  <c:v>1998.2499999999752</c:v>
                </c:pt>
                <c:pt idx="328">
                  <c:v>1998.3333333332996</c:v>
                </c:pt>
                <c:pt idx="329">
                  <c:v>1998.416666666652</c:v>
                </c:pt>
                <c:pt idx="330">
                  <c:v>1998.499999999975</c:v>
                </c:pt>
                <c:pt idx="331">
                  <c:v>1998.5833333332996</c:v>
                </c:pt>
                <c:pt idx="332">
                  <c:v>1998.6666666666415</c:v>
                </c:pt>
                <c:pt idx="333">
                  <c:v>1998.749999999975</c:v>
                </c:pt>
                <c:pt idx="334">
                  <c:v>1998.8333333332996</c:v>
                </c:pt>
                <c:pt idx="335">
                  <c:v>1998.9166666666515</c:v>
                </c:pt>
                <c:pt idx="336">
                  <c:v>1998.9999999999745</c:v>
                </c:pt>
                <c:pt idx="337">
                  <c:v>1999.0833333332996</c:v>
                </c:pt>
                <c:pt idx="338">
                  <c:v>1999.166666666641</c:v>
                </c:pt>
                <c:pt idx="339">
                  <c:v>1999.2499999999743</c:v>
                </c:pt>
                <c:pt idx="340">
                  <c:v>1999.3333333332996</c:v>
                </c:pt>
                <c:pt idx="341">
                  <c:v>1999.4166666666513</c:v>
                </c:pt>
                <c:pt idx="342">
                  <c:v>1999.4999999999741</c:v>
                </c:pt>
                <c:pt idx="343">
                  <c:v>1999.5833333332996</c:v>
                </c:pt>
                <c:pt idx="344">
                  <c:v>1999.666666666641</c:v>
                </c:pt>
                <c:pt idx="345">
                  <c:v>1999.7499999999739</c:v>
                </c:pt>
                <c:pt idx="346">
                  <c:v>1999.8333333332996</c:v>
                </c:pt>
                <c:pt idx="347">
                  <c:v>1999.9166666666508</c:v>
                </c:pt>
                <c:pt idx="348">
                  <c:v>1999.9999999999736</c:v>
                </c:pt>
                <c:pt idx="349">
                  <c:v>2000.0833333332996</c:v>
                </c:pt>
                <c:pt idx="350">
                  <c:v>2000.1666666666401</c:v>
                </c:pt>
                <c:pt idx="351">
                  <c:v>2000.2499999999734</c:v>
                </c:pt>
                <c:pt idx="352">
                  <c:v>2000.3333333332996</c:v>
                </c:pt>
                <c:pt idx="353">
                  <c:v>2000.4166666666504</c:v>
                </c:pt>
                <c:pt idx="354">
                  <c:v>2000.4999999999732</c:v>
                </c:pt>
                <c:pt idx="355">
                  <c:v>2000.5833333332996</c:v>
                </c:pt>
                <c:pt idx="356">
                  <c:v>2000.6666666666401</c:v>
                </c:pt>
                <c:pt idx="357">
                  <c:v>2000.7499999999729</c:v>
                </c:pt>
                <c:pt idx="358">
                  <c:v>2000.8333333332996</c:v>
                </c:pt>
                <c:pt idx="359">
                  <c:v>2000.9166666666499</c:v>
                </c:pt>
                <c:pt idx="360">
                  <c:v>2000.9999999999727</c:v>
                </c:pt>
                <c:pt idx="361">
                  <c:v>2001.0833333332996</c:v>
                </c:pt>
                <c:pt idx="362">
                  <c:v>2001.1666666666401</c:v>
                </c:pt>
                <c:pt idx="363">
                  <c:v>2001.2499999999725</c:v>
                </c:pt>
                <c:pt idx="364">
                  <c:v>2001.3333333332996</c:v>
                </c:pt>
                <c:pt idx="365">
                  <c:v>2001.4166666666495</c:v>
                </c:pt>
                <c:pt idx="366">
                  <c:v>2001.4999999999723</c:v>
                </c:pt>
                <c:pt idx="367">
                  <c:v>2001.5833333332996</c:v>
                </c:pt>
                <c:pt idx="368">
                  <c:v>2001.6666666666401</c:v>
                </c:pt>
                <c:pt idx="369">
                  <c:v>2001.749999999972</c:v>
                </c:pt>
                <c:pt idx="370">
                  <c:v>2001.8333333332996</c:v>
                </c:pt>
                <c:pt idx="371">
                  <c:v>2001.9166666666486</c:v>
                </c:pt>
                <c:pt idx="372">
                  <c:v>2001.9999999999718</c:v>
                </c:pt>
                <c:pt idx="373">
                  <c:v>2002.0833333332996</c:v>
                </c:pt>
                <c:pt idx="374">
                  <c:v>2002.1666666666383</c:v>
                </c:pt>
                <c:pt idx="375">
                  <c:v>2002.2499999999716</c:v>
                </c:pt>
                <c:pt idx="376">
                  <c:v>2002.3333333332996</c:v>
                </c:pt>
                <c:pt idx="377">
                  <c:v>2002.4166666666479</c:v>
                </c:pt>
                <c:pt idx="378">
                  <c:v>2002.4999999999714</c:v>
                </c:pt>
                <c:pt idx="379">
                  <c:v>2002.5833333332996</c:v>
                </c:pt>
                <c:pt idx="380">
                  <c:v>2002.6666666666381</c:v>
                </c:pt>
                <c:pt idx="381">
                  <c:v>2002.7499999999709</c:v>
                </c:pt>
                <c:pt idx="382">
                  <c:v>2002.8333333332996</c:v>
                </c:pt>
                <c:pt idx="383">
                  <c:v>2002.9166666666474</c:v>
                </c:pt>
                <c:pt idx="384">
                  <c:v>2002.9999999999709</c:v>
                </c:pt>
                <c:pt idx="385">
                  <c:v>2003.0833333332996</c:v>
                </c:pt>
                <c:pt idx="386">
                  <c:v>2003.1666666666381</c:v>
                </c:pt>
                <c:pt idx="387">
                  <c:v>2003.2499999999707</c:v>
                </c:pt>
                <c:pt idx="388">
                  <c:v>2003.3333333332996</c:v>
                </c:pt>
                <c:pt idx="389">
                  <c:v>2003.416666666647</c:v>
                </c:pt>
                <c:pt idx="390">
                  <c:v>2003.4999999999704</c:v>
                </c:pt>
                <c:pt idx="391">
                  <c:v>2003.5833333332996</c:v>
                </c:pt>
                <c:pt idx="392">
                  <c:v>2003.6666666666381</c:v>
                </c:pt>
                <c:pt idx="393">
                  <c:v>2003.7499999999702</c:v>
                </c:pt>
                <c:pt idx="394">
                  <c:v>2003.8333333332996</c:v>
                </c:pt>
                <c:pt idx="395">
                  <c:v>2003.9166666666467</c:v>
                </c:pt>
                <c:pt idx="396">
                  <c:v>2003.99999999997</c:v>
                </c:pt>
                <c:pt idx="397">
                  <c:v>2004.0833333332996</c:v>
                </c:pt>
                <c:pt idx="398">
                  <c:v>2004.1666666666365</c:v>
                </c:pt>
                <c:pt idx="399">
                  <c:v>2004.24999999997</c:v>
                </c:pt>
                <c:pt idx="400">
                  <c:v>2004.3333333332996</c:v>
                </c:pt>
                <c:pt idx="401">
                  <c:v>2004.4166666666463</c:v>
                </c:pt>
                <c:pt idx="402">
                  <c:v>2004.4999999999695</c:v>
                </c:pt>
                <c:pt idx="403">
                  <c:v>2004.5833333332996</c:v>
                </c:pt>
                <c:pt idx="404">
                  <c:v>2004.666666666636</c:v>
                </c:pt>
                <c:pt idx="405">
                  <c:v>2004.7499999999693</c:v>
                </c:pt>
                <c:pt idx="406">
                  <c:v>2004.8333333332996</c:v>
                </c:pt>
                <c:pt idx="407">
                  <c:v>2004.9166666666458</c:v>
                </c:pt>
                <c:pt idx="408">
                  <c:v>2004.9999999999691</c:v>
                </c:pt>
                <c:pt idx="409">
                  <c:v>2005.0833333332996</c:v>
                </c:pt>
                <c:pt idx="410">
                  <c:v>2005.166666666636</c:v>
                </c:pt>
                <c:pt idx="411">
                  <c:v>2005.2499999999688</c:v>
                </c:pt>
                <c:pt idx="412">
                  <c:v>2005.3333333332998</c:v>
                </c:pt>
                <c:pt idx="413">
                  <c:v>2005.4166666666454</c:v>
                </c:pt>
                <c:pt idx="414">
                  <c:v>2005.4999999999686</c:v>
                </c:pt>
                <c:pt idx="415">
                  <c:v>2005.5833333332996</c:v>
                </c:pt>
                <c:pt idx="416">
                  <c:v>2005.6666666666351</c:v>
                </c:pt>
                <c:pt idx="417">
                  <c:v>2005.7499999999684</c:v>
                </c:pt>
                <c:pt idx="418">
                  <c:v>2005.8333333332998</c:v>
                </c:pt>
                <c:pt idx="419">
                  <c:v>2005.9166666666449</c:v>
                </c:pt>
                <c:pt idx="420">
                  <c:v>2005.9999999999682</c:v>
                </c:pt>
                <c:pt idx="421">
                  <c:v>2006.0833333332996</c:v>
                </c:pt>
                <c:pt idx="422">
                  <c:v>2006.1666666666351</c:v>
                </c:pt>
                <c:pt idx="423">
                  <c:v>2006.2499999999679</c:v>
                </c:pt>
                <c:pt idx="424">
                  <c:v>2006.3333333332998</c:v>
                </c:pt>
                <c:pt idx="425">
                  <c:v>2006.4166666666445</c:v>
                </c:pt>
                <c:pt idx="426">
                  <c:v>2006.4999999999677</c:v>
                </c:pt>
                <c:pt idx="427">
                  <c:v>2006.5833333332996</c:v>
                </c:pt>
                <c:pt idx="428">
                  <c:v>2006.6666666666351</c:v>
                </c:pt>
                <c:pt idx="429">
                  <c:v>2006.7499999999675</c:v>
                </c:pt>
                <c:pt idx="430">
                  <c:v>2006.8333333332998</c:v>
                </c:pt>
                <c:pt idx="431">
                  <c:v>2006.916666666644</c:v>
                </c:pt>
                <c:pt idx="432">
                  <c:v>2006.9999999999673</c:v>
                </c:pt>
                <c:pt idx="433">
                  <c:v>2007.0833333332996</c:v>
                </c:pt>
                <c:pt idx="434">
                  <c:v>2007.1666666666351</c:v>
                </c:pt>
                <c:pt idx="435">
                  <c:v>2007.249999999967</c:v>
                </c:pt>
                <c:pt idx="436">
                  <c:v>2007.3333333332998</c:v>
                </c:pt>
                <c:pt idx="437">
                  <c:v>2007.4166666666433</c:v>
                </c:pt>
                <c:pt idx="438">
                  <c:v>2007.4999999999668</c:v>
                </c:pt>
                <c:pt idx="439">
                  <c:v>2007.5833333332996</c:v>
                </c:pt>
                <c:pt idx="440">
                  <c:v>2007.6666666666333</c:v>
                </c:pt>
                <c:pt idx="441">
                  <c:v>2007.7499999999666</c:v>
                </c:pt>
                <c:pt idx="442">
                  <c:v>2007.8333333332998</c:v>
                </c:pt>
                <c:pt idx="443">
                  <c:v>2007.9166666666424</c:v>
                </c:pt>
                <c:pt idx="444">
                  <c:v>2007.9999999999659</c:v>
                </c:pt>
                <c:pt idx="445">
                  <c:v>2008.0833333332996</c:v>
                </c:pt>
                <c:pt idx="446">
                  <c:v>2008.1666666666331</c:v>
                </c:pt>
                <c:pt idx="447">
                  <c:v>2008.2499999999659</c:v>
                </c:pt>
                <c:pt idx="448">
                  <c:v>2008.3333333332994</c:v>
                </c:pt>
                <c:pt idx="449">
                  <c:v>2008.416666666642</c:v>
                </c:pt>
                <c:pt idx="450">
                  <c:v>2008.4999999999659</c:v>
                </c:pt>
                <c:pt idx="451">
                  <c:v>2008.5833333332992</c:v>
                </c:pt>
                <c:pt idx="452">
                  <c:v>2008.6666666666331</c:v>
                </c:pt>
                <c:pt idx="453">
                  <c:v>2008.7499999999657</c:v>
                </c:pt>
                <c:pt idx="454">
                  <c:v>2008.8333333332978</c:v>
                </c:pt>
                <c:pt idx="455">
                  <c:v>2008.9166666666417</c:v>
                </c:pt>
                <c:pt idx="456">
                  <c:v>2008.9999999999654</c:v>
                </c:pt>
                <c:pt idx="457">
                  <c:v>2009.0833333332978</c:v>
                </c:pt>
                <c:pt idx="458">
                  <c:v>2009.1666666666331</c:v>
                </c:pt>
                <c:pt idx="459">
                  <c:v>2009.2499999999652</c:v>
                </c:pt>
                <c:pt idx="460">
                  <c:v>2009.3333333332978</c:v>
                </c:pt>
                <c:pt idx="461">
                  <c:v>2009.4166666666415</c:v>
                </c:pt>
                <c:pt idx="462">
                  <c:v>2009.499999999965</c:v>
                </c:pt>
                <c:pt idx="463">
                  <c:v>2009.5833333332978</c:v>
                </c:pt>
                <c:pt idx="464">
                  <c:v>2009.6666666666315</c:v>
                </c:pt>
                <c:pt idx="465">
                  <c:v>2009.749999999965</c:v>
                </c:pt>
                <c:pt idx="466">
                  <c:v>2009.8333333332978</c:v>
                </c:pt>
                <c:pt idx="467">
                  <c:v>2009.9166666666408</c:v>
                </c:pt>
                <c:pt idx="468">
                  <c:v>2009.9999999999645</c:v>
                </c:pt>
                <c:pt idx="469">
                  <c:v>2010.0833333332978</c:v>
                </c:pt>
                <c:pt idx="470">
                  <c:v>2010.166666666631</c:v>
                </c:pt>
                <c:pt idx="471">
                  <c:v>2010.2499999999643</c:v>
                </c:pt>
                <c:pt idx="472">
                  <c:v>2010.3333333332976</c:v>
                </c:pt>
                <c:pt idx="473">
                  <c:v>2010.4166666666404</c:v>
                </c:pt>
                <c:pt idx="474">
                  <c:v>2010.4999999999641</c:v>
                </c:pt>
                <c:pt idx="475">
                  <c:v>2010.5833333332948</c:v>
                </c:pt>
                <c:pt idx="476">
                  <c:v>2010.666666666631</c:v>
                </c:pt>
                <c:pt idx="477">
                  <c:v>2010.7499999999638</c:v>
                </c:pt>
                <c:pt idx="478">
                  <c:v>2010.8333333332948</c:v>
                </c:pt>
                <c:pt idx="479">
                  <c:v>2010.9166666666401</c:v>
                </c:pt>
                <c:pt idx="480">
                  <c:v>2010.9999999999636</c:v>
                </c:pt>
              </c:numCache>
            </c:numRef>
          </c:xVal>
          <c:yVal>
            <c:numRef>
              <c:f>U!$C$3:$C$483</c:f>
              <c:numCache>
                <c:formatCode>General</c:formatCode>
                <c:ptCount val="481"/>
                <c:pt idx="0">
                  <c:v>#N/A</c:v>
                </c:pt>
                <c:pt idx="1">
                  <c:v>3.8</c:v>
                </c:pt>
                <c:pt idx="2">
                  <c:v>3.9</c:v>
                </c:pt>
                <c:pt idx="3">
                  <c:v>4</c:v>
                </c:pt>
                <c:pt idx="4">
                  <c:v>4.0999999999999996</c:v>
                </c:pt>
                <c:pt idx="5">
                  <c:v>4.0999999999999996</c:v>
                </c:pt>
                <c:pt idx="6">
                  <c:v>4.2</c:v>
                </c:pt>
                <c:pt idx="7">
                  <c:v>4.2</c:v>
                </c:pt>
                <c:pt idx="8">
                  <c:v>4.3</c:v>
                </c:pt>
                <c:pt idx="9">
                  <c:v>4.4000000000000004</c:v>
                </c:pt>
                <c:pt idx="10">
                  <c:v>4.4000000000000004</c:v>
                </c:pt>
                <c:pt idx="11">
                  <c:v>4.5</c:v>
                </c:pt>
                <c:pt idx="12">
                  <c:v>4.5</c:v>
                </c:pt>
                <c:pt idx="13">
                  <c:v>4.5</c:v>
                </c:pt>
                <c:pt idx="14">
                  <c:v>4.5</c:v>
                </c:pt>
                <c:pt idx="15">
                  <c:v>4.5</c:v>
                </c:pt>
                <c:pt idx="16">
                  <c:v>4.4000000000000004</c:v>
                </c:pt>
                <c:pt idx="17">
                  <c:v>4.4000000000000004</c:v>
                </c:pt>
                <c:pt idx="18">
                  <c:v>4.3</c:v>
                </c:pt>
                <c:pt idx="19">
                  <c:v>4.3</c:v>
                </c:pt>
                <c:pt idx="20">
                  <c:v>4.2</c:v>
                </c:pt>
                <c:pt idx="21">
                  <c:v>4.2</c:v>
                </c:pt>
                <c:pt idx="22">
                  <c:v>4.2</c:v>
                </c:pt>
                <c:pt idx="23">
                  <c:v>4.0999999999999996</c:v>
                </c:pt>
                <c:pt idx="24">
                  <c:v>4</c:v>
                </c:pt>
                <c:pt idx="25">
                  <c:v>3.9</c:v>
                </c:pt>
                <c:pt idx="26">
                  <c:v>3.8</c:v>
                </c:pt>
                <c:pt idx="27">
                  <c:v>3.8</c:v>
                </c:pt>
                <c:pt idx="28">
                  <c:v>3.7</c:v>
                </c:pt>
                <c:pt idx="29">
                  <c:v>3.7</c:v>
                </c:pt>
                <c:pt idx="30">
                  <c:v>3.6</c:v>
                </c:pt>
                <c:pt idx="31">
                  <c:v>3.6</c:v>
                </c:pt>
                <c:pt idx="32">
                  <c:v>3.5</c:v>
                </c:pt>
                <c:pt idx="33">
                  <c:v>3.5</c:v>
                </c:pt>
                <c:pt idx="34">
                  <c:v>3.4</c:v>
                </c:pt>
                <c:pt idx="35">
                  <c:v>3.4</c:v>
                </c:pt>
                <c:pt idx="36">
                  <c:v>3.5</c:v>
                </c:pt>
                <c:pt idx="37">
                  <c:v>3.6</c:v>
                </c:pt>
                <c:pt idx="38">
                  <c:v>3.6</c:v>
                </c:pt>
                <c:pt idx="39">
                  <c:v>3.6</c:v>
                </c:pt>
                <c:pt idx="40">
                  <c:v>3.6</c:v>
                </c:pt>
                <c:pt idx="41">
                  <c:v>3.6</c:v>
                </c:pt>
                <c:pt idx="42">
                  <c:v>3.7</c:v>
                </c:pt>
                <c:pt idx="43">
                  <c:v>3.7</c:v>
                </c:pt>
                <c:pt idx="44">
                  <c:v>3.7</c:v>
                </c:pt>
                <c:pt idx="45">
                  <c:v>3.7</c:v>
                </c:pt>
                <c:pt idx="46">
                  <c:v>3.7</c:v>
                </c:pt>
                <c:pt idx="47">
                  <c:v>3.8</c:v>
                </c:pt>
                <c:pt idx="48">
                  <c:v>3.9</c:v>
                </c:pt>
                <c:pt idx="49">
                  <c:v>4</c:v>
                </c:pt>
                <c:pt idx="50">
                  <c:v>4.0999999999999996</c:v>
                </c:pt>
                <c:pt idx="51">
                  <c:v>4.2</c:v>
                </c:pt>
                <c:pt idx="52">
                  <c:v>4.3</c:v>
                </c:pt>
                <c:pt idx="53">
                  <c:v>4.5</c:v>
                </c:pt>
                <c:pt idx="54">
                  <c:v>4.5999999999999996</c:v>
                </c:pt>
                <c:pt idx="55">
                  <c:v>4.7</c:v>
                </c:pt>
                <c:pt idx="56">
                  <c:v>4.8</c:v>
                </c:pt>
                <c:pt idx="57">
                  <c:v>4.9000000000000004</c:v>
                </c:pt>
                <c:pt idx="58">
                  <c:v>5</c:v>
                </c:pt>
                <c:pt idx="59">
                  <c:v>5.0999999999999996</c:v>
                </c:pt>
                <c:pt idx="60">
                  <c:v>5.2</c:v>
                </c:pt>
                <c:pt idx="61">
                  <c:v>5.3</c:v>
                </c:pt>
                <c:pt idx="62">
                  <c:v>5.3</c:v>
                </c:pt>
                <c:pt idx="63">
                  <c:v>5.4</c:v>
                </c:pt>
                <c:pt idx="64">
                  <c:v>5.4</c:v>
                </c:pt>
                <c:pt idx="65">
                  <c:v>5.4</c:v>
                </c:pt>
                <c:pt idx="66">
                  <c:v>5.4</c:v>
                </c:pt>
                <c:pt idx="67">
                  <c:v>5.5</c:v>
                </c:pt>
                <c:pt idx="68">
                  <c:v>5.5</c:v>
                </c:pt>
                <c:pt idx="69">
                  <c:v>5.5</c:v>
                </c:pt>
                <c:pt idx="70">
                  <c:v>5.5</c:v>
                </c:pt>
                <c:pt idx="71">
                  <c:v>5.5</c:v>
                </c:pt>
                <c:pt idx="72">
                  <c:v>5.5</c:v>
                </c:pt>
                <c:pt idx="73">
                  <c:v>5.5</c:v>
                </c:pt>
                <c:pt idx="74">
                  <c:v>5.5</c:v>
                </c:pt>
                <c:pt idx="75">
                  <c:v>5.5</c:v>
                </c:pt>
                <c:pt idx="76">
                  <c:v>5.5</c:v>
                </c:pt>
                <c:pt idx="77">
                  <c:v>5.6</c:v>
                </c:pt>
                <c:pt idx="78">
                  <c:v>5.6</c:v>
                </c:pt>
                <c:pt idx="79">
                  <c:v>5.7</c:v>
                </c:pt>
                <c:pt idx="80">
                  <c:v>5.7</c:v>
                </c:pt>
                <c:pt idx="81">
                  <c:v>5.7</c:v>
                </c:pt>
                <c:pt idx="82">
                  <c:v>5.7</c:v>
                </c:pt>
                <c:pt idx="83">
                  <c:v>5.7</c:v>
                </c:pt>
                <c:pt idx="84">
                  <c:v>5.6</c:v>
                </c:pt>
                <c:pt idx="85">
                  <c:v>5.6</c:v>
                </c:pt>
                <c:pt idx="86">
                  <c:v>5.6</c:v>
                </c:pt>
                <c:pt idx="87">
                  <c:v>5.6</c:v>
                </c:pt>
                <c:pt idx="88">
                  <c:v>5.6</c:v>
                </c:pt>
                <c:pt idx="89">
                  <c:v>5.5</c:v>
                </c:pt>
                <c:pt idx="90">
                  <c:v>5.5</c:v>
                </c:pt>
                <c:pt idx="91">
                  <c:v>5.5</c:v>
                </c:pt>
                <c:pt idx="92">
                  <c:v>5.5</c:v>
                </c:pt>
                <c:pt idx="93">
                  <c:v>5.4</c:v>
                </c:pt>
                <c:pt idx="94">
                  <c:v>5.4</c:v>
                </c:pt>
                <c:pt idx="95">
                  <c:v>5.3</c:v>
                </c:pt>
                <c:pt idx="96">
                  <c:v>5.3</c:v>
                </c:pt>
                <c:pt idx="97">
                  <c:v>5.4</c:v>
                </c:pt>
                <c:pt idx="98">
                  <c:v>5.3</c:v>
                </c:pt>
                <c:pt idx="99">
                  <c:v>5.3</c:v>
                </c:pt>
                <c:pt idx="100">
                  <c:v>5.3</c:v>
                </c:pt>
                <c:pt idx="101">
                  <c:v>5.3</c:v>
                </c:pt>
                <c:pt idx="102">
                  <c:v>5.3</c:v>
                </c:pt>
                <c:pt idx="103">
                  <c:v>5.4</c:v>
                </c:pt>
                <c:pt idx="104">
                  <c:v>5.4</c:v>
                </c:pt>
                <c:pt idx="105">
                  <c:v>5.4</c:v>
                </c:pt>
                <c:pt idx="106">
                  <c:v>5.5</c:v>
                </c:pt>
                <c:pt idx="107">
                  <c:v>5.6</c:v>
                </c:pt>
                <c:pt idx="108">
                  <c:v>5.7</c:v>
                </c:pt>
                <c:pt idx="109">
                  <c:v>5.8</c:v>
                </c:pt>
                <c:pt idx="110">
                  <c:v>6</c:v>
                </c:pt>
                <c:pt idx="111">
                  <c:v>6.1</c:v>
                </c:pt>
                <c:pt idx="112">
                  <c:v>6.3</c:v>
                </c:pt>
                <c:pt idx="113">
                  <c:v>6.5</c:v>
                </c:pt>
                <c:pt idx="114">
                  <c:v>6.8</c:v>
                </c:pt>
                <c:pt idx="115">
                  <c:v>7.1</c:v>
                </c:pt>
                <c:pt idx="116">
                  <c:v>7.4</c:v>
                </c:pt>
                <c:pt idx="117">
                  <c:v>7.7</c:v>
                </c:pt>
                <c:pt idx="118">
                  <c:v>8</c:v>
                </c:pt>
                <c:pt idx="119">
                  <c:v>8.3000000000000007</c:v>
                </c:pt>
                <c:pt idx="120">
                  <c:v>8.6</c:v>
                </c:pt>
                <c:pt idx="121">
                  <c:v>8.9</c:v>
                </c:pt>
                <c:pt idx="122">
                  <c:v>9.1</c:v>
                </c:pt>
                <c:pt idx="123">
                  <c:v>9.4</c:v>
                </c:pt>
                <c:pt idx="124">
                  <c:v>9.6</c:v>
                </c:pt>
                <c:pt idx="125">
                  <c:v>9.7000000000000011</c:v>
                </c:pt>
                <c:pt idx="126">
                  <c:v>9.8000000000000007</c:v>
                </c:pt>
                <c:pt idx="127">
                  <c:v>9.9</c:v>
                </c:pt>
                <c:pt idx="128">
                  <c:v>10</c:v>
                </c:pt>
                <c:pt idx="129">
                  <c:v>10.1</c:v>
                </c:pt>
                <c:pt idx="130">
                  <c:v>10.200000000000001</c:v>
                </c:pt>
                <c:pt idx="131">
                  <c:v>10.3</c:v>
                </c:pt>
                <c:pt idx="132">
                  <c:v>10.4</c:v>
                </c:pt>
                <c:pt idx="133">
                  <c:v>10.4</c:v>
                </c:pt>
                <c:pt idx="134">
                  <c:v>10.5</c:v>
                </c:pt>
                <c:pt idx="135">
                  <c:v>10.5</c:v>
                </c:pt>
                <c:pt idx="136">
                  <c:v>10.6</c:v>
                </c:pt>
                <c:pt idx="137">
                  <c:v>10.6</c:v>
                </c:pt>
                <c:pt idx="138">
                  <c:v>10.7</c:v>
                </c:pt>
                <c:pt idx="139">
                  <c:v>10.8</c:v>
                </c:pt>
                <c:pt idx="140">
                  <c:v>10.9</c:v>
                </c:pt>
                <c:pt idx="141">
                  <c:v>11</c:v>
                </c:pt>
                <c:pt idx="142">
                  <c:v>11.1</c:v>
                </c:pt>
                <c:pt idx="143">
                  <c:v>11.2</c:v>
                </c:pt>
                <c:pt idx="144">
                  <c:v>11.2</c:v>
                </c:pt>
                <c:pt idx="145">
                  <c:v>11.3</c:v>
                </c:pt>
                <c:pt idx="146">
                  <c:v>11.3</c:v>
                </c:pt>
                <c:pt idx="147">
                  <c:v>11.3</c:v>
                </c:pt>
                <c:pt idx="148">
                  <c:v>11.4</c:v>
                </c:pt>
                <c:pt idx="149">
                  <c:v>11.5</c:v>
                </c:pt>
                <c:pt idx="150">
                  <c:v>11.5</c:v>
                </c:pt>
                <c:pt idx="151">
                  <c:v>11.5</c:v>
                </c:pt>
                <c:pt idx="152">
                  <c:v>11.6</c:v>
                </c:pt>
                <c:pt idx="153">
                  <c:v>11.6</c:v>
                </c:pt>
                <c:pt idx="154">
                  <c:v>11.7</c:v>
                </c:pt>
                <c:pt idx="155">
                  <c:v>11.7</c:v>
                </c:pt>
                <c:pt idx="156">
                  <c:v>11.8</c:v>
                </c:pt>
                <c:pt idx="157">
                  <c:v>11.8</c:v>
                </c:pt>
                <c:pt idx="158">
                  <c:v>11.9</c:v>
                </c:pt>
                <c:pt idx="159">
                  <c:v>11.9</c:v>
                </c:pt>
                <c:pt idx="160">
                  <c:v>11.9</c:v>
                </c:pt>
                <c:pt idx="161">
                  <c:v>11.8</c:v>
                </c:pt>
                <c:pt idx="162">
                  <c:v>11.8</c:v>
                </c:pt>
                <c:pt idx="163">
                  <c:v>11.7</c:v>
                </c:pt>
                <c:pt idx="164">
                  <c:v>11.7</c:v>
                </c:pt>
                <c:pt idx="165">
                  <c:v>11.7</c:v>
                </c:pt>
                <c:pt idx="166">
                  <c:v>11.6</c:v>
                </c:pt>
                <c:pt idx="167">
                  <c:v>11.6</c:v>
                </c:pt>
                <c:pt idx="168">
                  <c:v>11.5</c:v>
                </c:pt>
                <c:pt idx="169">
                  <c:v>11.5</c:v>
                </c:pt>
                <c:pt idx="170">
                  <c:v>11.4</c:v>
                </c:pt>
                <c:pt idx="171">
                  <c:v>11.4</c:v>
                </c:pt>
                <c:pt idx="172">
                  <c:v>11.4</c:v>
                </c:pt>
                <c:pt idx="173">
                  <c:v>11.3</c:v>
                </c:pt>
                <c:pt idx="174">
                  <c:v>11.3</c:v>
                </c:pt>
                <c:pt idx="175">
                  <c:v>11.3</c:v>
                </c:pt>
                <c:pt idx="176">
                  <c:v>11.3</c:v>
                </c:pt>
                <c:pt idx="177">
                  <c:v>11.3</c:v>
                </c:pt>
                <c:pt idx="178">
                  <c:v>11.3</c:v>
                </c:pt>
                <c:pt idx="179">
                  <c:v>11.3</c:v>
                </c:pt>
                <c:pt idx="180">
                  <c:v>11.3</c:v>
                </c:pt>
                <c:pt idx="181">
                  <c:v>11.3</c:v>
                </c:pt>
                <c:pt idx="182">
                  <c:v>11.3</c:v>
                </c:pt>
                <c:pt idx="183">
                  <c:v>11.3</c:v>
                </c:pt>
                <c:pt idx="184">
                  <c:v>11.3</c:v>
                </c:pt>
                <c:pt idx="185">
                  <c:v>11.4</c:v>
                </c:pt>
                <c:pt idx="186">
                  <c:v>11.4</c:v>
                </c:pt>
                <c:pt idx="187">
                  <c:v>11.4</c:v>
                </c:pt>
                <c:pt idx="188">
                  <c:v>11.3</c:v>
                </c:pt>
                <c:pt idx="189">
                  <c:v>11.3</c:v>
                </c:pt>
                <c:pt idx="190">
                  <c:v>11.3</c:v>
                </c:pt>
                <c:pt idx="191">
                  <c:v>11.2</c:v>
                </c:pt>
                <c:pt idx="192">
                  <c:v>11.2</c:v>
                </c:pt>
                <c:pt idx="193">
                  <c:v>11.1</c:v>
                </c:pt>
                <c:pt idx="194">
                  <c:v>11</c:v>
                </c:pt>
                <c:pt idx="195">
                  <c:v>10.9</c:v>
                </c:pt>
                <c:pt idx="196">
                  <c:v>10.7</c:v>
                </c:pt>
                <c:pt idx="197">
                  <c:v>10.6</c:v>
                </c:pt>
                <c:pt idx="198">
                  <c:v>10.4</c:v>
                </c:pt>
                <c:pt idx="199">
                  <c:v>10.200000000000001</c:v>
                </c:pt>
                <c:pt idx="200">
                  <c:v>10</c:v>
                </c:pt>
                <c:pt idx="201">
                  <c:v>9.9</c:v>
                </c:pt>
                <c:pt idx="202">
                  <c:v>9.7000000000000011</c:v>
                </c:pt>
                <c:pt idx="203">
                  <c:v>9.5</c:v>
                </c:pt>
                <c:pt idx="204">
                  <c:v>9.4</c:v>
                </c:pt>
                <c:pt idx="205">
                  <c:v>9.2000000000000011</c:v>
                </c:pt>
                <c:pt idx="206">
                  <c:v>9</c:v>
                </c:pt>
                <c:pt idx="207">
                  <c:v>8.9</c:v>
                </c:pt>
                <c:pt idx="208">
                  <c:v>8.7000000000000011</c:v>
                </c:pt>
                <c:pt idx="209">
                  <c:v>8.6</c:v>
                </c:pt>
                <c:pt idx="210">
                  <c:v>8.5</c:v>
                </c:pt>
                <c:pt idx="211">
                  <c:v>8.4</c:v>
                </c:pt>
                <c:pt idx="212">
                  <c:v>8.3000000000000007</c:v>
                </c:pt>
                <c:pt idx="213">
                  <c:v>8.2000000000000011</c:v>
                </c:pt>
                <c:pt idx="214">
                  <c:v>8</c:v>
                </c:pt>
                <c:pt idx="215">
                  <c:v>7.9</c:v>
                </c:pt>
                <c:pt idx="216">
                  <c:v>7.7</c:v>
                </c:pt>
                <c:pt idx="217">
                  <c:v>7.6</c:v>
                </c:pt>
                <c:pt idx="218">
                  <c:v>7.4</c:v>
                </c:pt>
                <c:pt idx="219">
                  <c:v>7.3</c:v>
                </c:pt>
                <c:pt idx="220">
                  <c:v>7.2</c:v>
                </c:pt>
                <c:pt idx="221">
                  <c:v>7.2</c:v>
                </c:pt>
                <c:pt idx="222">
                  <c:v>7.1</c:v>
                </c:pt>
                <c:pt idx="223">
                  <c:v>7.1</c:v>
                </c:pt>
                <c:pt idx="224">
                  <c:v>7.1</c:v>
                </c:pt>
                <c:pt idx="225">
                  <c:v>7</c:v>
                </c:pt>
                <c:pt idx="226">
                  <c:v>7</c:v>
                </c:pt>
                <c:pt idx="227">
                  <c:v>7</c:v>
                </c:pt>
                <c:pt idx="228">
                  <c:v>6.9</c:v>
                </c:pt>
                <c:pt idx="229">
                  <c:v>6.9</c:v>
                </c:pt>
                <c:pt idx="230">
                  <c:v>6.9</c:v>
                </c:pt>
                <c:pt idx="231">
                  <c:v>6.9</c:v>
                </c:pt>
                <c:pt idx="232">
                  <c:v>6.9</c:v>
                </c:pt>
                <c:pt idx="233">
                  <c:v>6.9</c:v>
                </c:pt>
                <c:pt idx="234">
                  <c:v>7</c:v>
                </c:pt>
                <c:pt idx="235">
                  <c:v>7.1</c:v>
                </c:pt>
                <c:pt idx="236">
                  <c:v>7.2</c:v>
                </c:pt>
                <c:pt idx="237">
                  <c:v>7.3</c:v>
                </c:pt>
                <c:pt idx="238">
                  <c:v>7.5</c:v>
                </c:pt>
                <c:pt idx="239">
                  <c:v>7.6</c:v>
                </c:pt>
                <c:pt idx="240">
                  <c:v>7.8</c:v>
                </c:pt>
                <c:pt idx="241">
                  <c:v>8</c:v>
                </c:pt>
                <c:pt idx="242">
                  <c:v>8.2000000000000011</c:v>
                </c:pt>
                <c:pt idx="243">
                  <c:v>8.5</c:v>
                </c:pt>
                <c:pt idx="244">
                  <c:v>8.7000000000000011</c:v>
                </c:pt>
                <c:pt idx="245">
                  <c:v>8.8000000000000007</c:v>
                </c:pt>
                <c:pt idx="246">
                  <c:v>9</c:v>
                </c:pt>
                <c:pt idx="247">
                  <c:v>9.2000000000000011</c:v>
                </c:pt>
                <c:pt idx="248">
                  <c:v>9.3000000000000007</c:v>
                </c:pt>
                <c:pt idx="249">
                  <c:v>9.4</c:v>
                </c:pt>
                <c:pt idx="250">
                  <c:v>9.5</c:v>
                </c:pt>
                <c:pt idx="251">
                  <c:v>9.5</c:v>
                </c:pt>
                <c:pt idx="252">
                  <c:v>9.6</c:v>
                </c:pt>
                <c:pt idx="253">
                  <c:v>9.7000000000000011</c:v>
                </c:pt>
                <c:pt idx="254">
                  <c:v>9.8000000000000007</c:v>
                </c:pt>
                <c:pt idx="255">
                  <c:v>9.8000000000000007</c:v>
                </c:pt>
                <c:pt idx="256">
                  <c:v>9.8000000000000007</c:v>
                </c:pt>
                <c:pt idx="257">
                  <c:v>9.9</c:v>
                </c:pt>
                <c:pt idx="258">
                  <c:v>9.9</c:v>
                </c:pt>
                <c:pt idx="259">
                  <c:v>9.9</c:v>
                </c:pt>
                <c:pt idx="260">
                  <c:v>10.1</c:v>
                </c:pt>
                <c:pt idx="261">
                  <c:v>10.200000000000001</c:v>
                </c:pt>
                <c:pt idx="262">
                  <c:v>10.4</c:v>
                </c:pt>
                <c:pt idx="263">
                  <c:v>10.5</c:v>
                </c:pt>
                <c:pt idx="264">
                  <c:v>10.7</c:v>
                </c:pt>
                <c:pt idx="265">
                  <c:v>10.6</c:v>
                </c:pt>
                <c:pt idx="266">
                  <c:v>10.6</c:v>
                </c:pt>
                <c:pt idx="267">
                  <c:v>10.5</c:v>
                </c:pt>
                <c:pt idx="268">
                  <c:v>10.4</c:v>
                </c:pt>
                <c:pt idx="269">
                  <c:v>10.4</c:v>
                </c:pt>
                <c:pt idx="270">
                  <c:v>10.3</c:v>
                </c:pt>
                <c:pt idx="271">
                  <c:v>10.200000000000001</c:v>
                </c:pt>
                <c:pt idx="272">
                  <c:v>10.3</c:v>
                </c:pt>
                <c:pt idx="273">
                  <c:v>10.200000000000001</c:v>
                </c:pt>
                <c:pt idx="274">
                  <c:v>10.3</c:v>
                </c:pt>
                <c:pt idx="275">
                  <c:v>10.3</c:v>
                </c:pt>
                <c:pt idx="276">
                  <c:v>10.1</c:v>
                </c:pt>
                <c:pt idx="277">
                  <c:v>9.9</c:v>
                </c:pt>
                <c:pt idx="278">
                  <c:v>9.8000000000000007</c:v>
                </c:pt>
                <c:pt idx="279">
                  <c:v>9.7000000000000011</c:v>
                </c:pt>
                <c:pt idx="280">
                  <c:v>9.7000000000000011</c:v>
                </c:pt>
                <c:pt idx="281">
                  <c:v>9.6</c:v>
                </c:pt>
                <c:pt idx="282">
                  <c:v>9.5</c:v>
                </c:pt>
                <c:pt idx="283">
                  <c:v>9.4</c:v>
                </c:pt>
                <c:pt idx="284">
                  <c:v>9.3000000000000007</c:v>
                </c:pt>
                <c:pt idx="285">
                  <c:v>9.1</c:v>
                </c:pt>
                <c:pt idx="286">
                  <c:v>9</c:v>
                </c:pt>
                <c:pt idx="287">
                  <c:v>8.9</c:v>
                </c:pt>
                <c:pt idx="288">
                  <c:v>8.9</c:v>
                </c:pt>
                <c:pt idx="289">
                  <c:v>8.9</c:v>
                </c:pt>
                <c:pt idx="290">
                  <c:v>8.8000000000000007</c:v>
                </c:pt>
                <c:pt idx="291">
                  <c:v>8.8000000000000007</c:v>
                </c:pt>
                <c:pt idx="292">
                  <c:v>8.7000000000000011</c:v>
                </c:pt>
                <c:pt idx="293">
                  <c:v>8.7000000000000011</c:v>
                </c:pt>
                <c:pt idx="294">
                  <c:v>8.6</c:v>
                </c:pt>
                <c:pt idx="295">
                  <c:v>8.6</c:v>
                </c:pt>
                <c:pt idx="296">
                  <c:v>8.6</c:v>
                </c:pt>
                <c:pt idx="297">
                  <c:v>8.6</c:v>
                </c:pt>
                <c:pt idx="298">
                  <c:v>8.3000000000000007</c:v>
                </c:pt>
                <c:pt idx="299">
                  <c:v>8.4</c:v>
                </c:pt>
                <c:pt idx="300">
                  <c:v>8.3000000000000007</c:v>
                </c:pt>
                <c:pt idx="301">
                  <c:v>8.2000000000000011</c:v>
                </c:pt>
                <c:pt idx="302">
                  <c:v>8.3000000000000007</c:v>
                </c:pt>
                <c:pt idx="303">
                  <c:v>8.3000000000000007</c:v>
                </c:pt>
                <c:pt idx="304">
                  <c:v>8.3000000000000007</c:v>
                </c:pt>
                <c:pt idx="305">
                  <c:v>8.2000000000000011</c:v>
                </c:pt>
                <c:pt idx="306">
                  <c:v>8.1</c:v>
                </c:pt>
                <c:pt idx="307">
                  <c:v>8.1</c:v>
                </c:pt>
                <c:pt idx="308">
                  <c:v>8.1</c:v>
                </c:pt>
                <c:pt idx="309">
                  <c:v>8</c:v>
                </c:pt>
                <c:pt idx="310">
                  <c:v>7.8</c:v>
                </c:pt>
                <c:pt idx="311">
                  <c:v>7.7</c:v>
                </c:pt>
                <c:pt idx="312">
                  <c:v>7.5</c:v>
                </c:pt>
                <c:pt idx="313">
                  <c:v>7.3</c:v>
                </c:pt>
                <c:pt idx="314">
                  <c:v>7.2</c:v>
                </c:pt>
                <c:pt idx="315">
                  <c:v>7.2</c:v>
                </c:pt>
                <c:pt idx="316">
                  <c:v>7.2</c:v>
                </c:pt>
                <c:pt idx="317">
                  <c:v>7.3</c:v>
                </c:pt>
                <c:pt idx="318">
                  <c:v>7.1</c:v>
                </c:pt>
                <c:pt idx="319">
                  <c:v>6.8</c:v>
                </c:pt>
                <c:pt idx="320">
                  <c:v>6.7</c:v>
                </c:pt>
                <c:pt idx="321">
                  <c:v>6.6</c:v>
                </c:pt>
                <c:pt idx="322">
                  <c:v>6.5</c:v>
                </c:pt>
                <c:pt idx="323">
                  <c:v>6.4</c:v>
                </c:pt>
                <c:pt idx="324">
                  <c:v>6.4</c:v>
                </c:pt>
                <c:pt idx="325">
                  <c:v>6.4</c:v>
                </c:pt>
                <c:pt idx="326">
                  <c:v>6.3</c:v>
                </c:pt>
                <c:pt idx="327">
                  <c:v>6.3</c:v>
                </c:pt>
                <c:pt idx="328">
                  <c:v>6.3</c:v>
                </c:pt>
                <c:pt idx="329">
                  <c:v>6.3</c:v>
                </c:pt>
                <c:pt idx="330">
                  <c:v>6.3</c:v>
                </c:pt>
                <c:pt idx="331">
                  <c:v>6.2</c:v>
                </c:pt>
                <c:pt idx="332">
                  <c:v>6.2</c:v>
                </c:pt>
                <c:pt idx="333">
                  <c:v>6.2</c:v>
                </c:pt>
                <c:pt idx="334">
                  <c:v>6.1</c:v>
                </c:pt>
                <c:pt idx="335">
                  <c:v>6.2</c:v>
                </c:pt>
                <c:pt idx="336">
                  <c:v>6.2</c:v>
                </c:pt>
                <c:pt idx="337">
                  <c:v>6.2</c:v>
                </c:pt>
                <c:pt idx="338">
                  <c:v>6.2</c:v>
                </c:pt>
                <c:pt idx="339">
                  <c:v>6.1</c:v>
                </c:pt>
                <c:pt idx="340">
                  <c:v>6</c:v>
                </c:pt>
                <c:pt idx="341">
                  <c:v>6</c:v>
                </c:pt>
                <c:pt idx="342">
                  <c:v>5.9</c:v>
                </c:pt>
                <c:pt idx="343">
                  <c:v>5.9</c:v>
                </c:pt>
                <c:pt idx="344">
                  <c:v>5.8</c:v>
                </c:pt>
                <c:pt idx="345">
                  <c:v>5.8</c:v>
                </c:pt>
                <c:pt idx="346">
                  <c:v>5.8</c:v>
                </c:pt>
                <c:pt idx="347">
                  <c:v>5.9</c:v>
                </c:pt>
                <c:pt idx="348">
                  <c:v>5.8</c:v>
                </c:pt>
                <c:pt idx="349">
                  <c:v>5.8</c:v>
                </c:pt>
                <c:pt idx="350">
                  <c:v>5.7</c:v>
                </c:pt>
                <c:pt idx="351">
                  <c:v>5.6</c:v>
                </c:pt>
                <c:pt idx="352">
                  <c:v>5.5</c:v>
                </c:pt>
                <c:pt idx="353">
                  <c:v>5.3</c:v>
                </c:pt>
                <c:pt idx="354">
                  <c:v>5.3</c:v>
                </c:pt>
                <c:pt idx="355">
                  <c:v>5.3</c:v>
                </c:pt>
                <c:pt idx="356">
                  <c:v>5.4</c:v>
                </c:pt>
                <c:pt idx="357">
                  <c:v>5.3</c:v>
                </c:pt>
                <c:pt idx="358">
                  <c:v>5.2</c:v>
                </c:pt>
                <c:pt idx="359">
                  <c:v>5.2</c:v>
                </c:pt>
                <c:pt idx="360">
                  <c:v>5.2</c:v>
                </c:pt>
                <c:pt idx="361">
                  <c:v>5.0999999999999996</c:v>
                </c:pt>
                <c:pt idx="362">
                  <c:v>5</c:v>
                </c:pt>
                <c:pt idx="363">
                  <c:v>4.9000000000000004</c:v>
                </c:pt>
                <c:pt idx="364">
                  <c:v>5</c:v>
                </c:pt>
                <c:pt idx="365">
                  <c:v>5</c:v>
                </c:pt>
                <c:pt idx="366">
                  <c:v>5.0999999999999996</c:v>
                </c:pt>
                <c:pt idx="367">
                  <c:v>5.0999999999999996</c:v>
                </c:pt>
                <c:pt idx="368">
                  <c:v>5.0999999999999996</c:v>
                </c:pt>
                <c:pt idx="369">
                  <c:v>5.0999999999999996</c:v>
                </c:pt>
                <c:pt idx="370">
                  <c:v>5.2</c:v>
                </c:pt>
                <c:pt idx="371">
                  <c:v>5.2</c:v>
                </c:pt>
                <c:pt idx="372">
                  <c:v>5.0999999999999996</c:v>
                </c:pt>
                <c:pt idx="373">
                  <c:v>5.2</c:v>
                </c:pt>
                <c:pt idx="374">
                  <c:v>5.2</c:v>
                </c:pt>
                <c:pt idx="375">
                  <c:v>5.2</c:v>
                </c:pt>
                <c:pt idx="376">
                  <c:v>5.2</c:v>
                </c:pt>
                <c:pt idx="377">
                  <c:v>5.2</c:v>
                </c:pt>
                <c:pt idx="378">
                  <c:v>5.2</c:v>
                </c:pt>
                <c:pt idx="379">
                  <c:v>5.3</c:v>
                </c:pt>
                <c:pt idx="380">
                  <c:v>5.2</c:v>
                </c:pt>
                <c:pt idx="381">
                  <c:v>5.2</c:v>
                </c:pt>
                <c:pt idx="382">
                  <c:v>5.0999999999999996</c:v>
                </c:pt>
                <c:pt idx="383">
                  <c:v>5</c:v>
                </c:pt>
                <c:pt idx="384">
                  <c:v>5.0999999999999996</c:v>
                </c:pt>
                <c:pt idx="385">
                  <c:v>5.2</c:v>
                </c:pt>
                <c:pt idx="386">
                  <c:v>5.0999999999999996</c:v>
                </c:pt>
                <c:pt idx="387">
                  <c:v>5</c:v>
                </c:pt>
                <c:pt idx="388">
                  <c:v>4.9000000000000004</c:v>
                </c:pt>
                <c:pt idx="389">
                  <c:v>5.0999999999999996</c:v>
                </c:pt>
                <c:pt idx="390">
                  <c:v>5.0999999999999996</c:v>
                </c:pt>
                <c:pt idx="391">
                  <c:v>5.0999999999999996</c:v>
                </c:pt>
                <c:pt idx="392">
                  <c:v>5</c:v>
                </c:pt>
                <c:pt idx="393">
                  <c:v>4.9000000000000004</c:v>
                </c:pt>
                <c:pt idx="394">
                  <c:v>4.9000000000000004</c:v>
                </c:pt>
                <c:pt idx="395">
                  <c:v>4.8</c:v>
                </c:pt>
                <c:pt idx="396">
                  <c:v>4.8</c:v>
                </c:pt>
                <c:pt idx="397">
                  <c:v>4.8</c:v>
                </c:pt>
                <c:pt idx="398">
                  <c:v>4.8</c:v>
                </c:pt>
                <c:pt idx="399">
                  <c:v>4.8</c:v>
                </c:pt>
                <c:pt idx="400">
                  <c:v>4.8</c:v>
                </c:pt>
                <c:pt idx="401">
                  <c:v>4.8</c:v>
                </c:pt>
                <c:pt idx="402">
                  <c:v>4.7</c:v>
                </c:pt>
                <c:pt idx="403">
                  <c:v>4.7</c:v>
                </c:pt>
                <c:pt idx="404">
                  <c:v>4.7</c:v>
                </c:pt>
                <c:pt idx="405">
                  <c:v>4.7</c:v>
                </c:pt>
                <c:pt idx="406">
                  <c:v>4.7</c:v>
                </c:pt>
                <c:pt idx="407">
                  <c:v>4.7</c:v>
                </c:pt>
                <c:pt idx="408">
                  <c:v>4.8</c:v>
                </c:pt>
                <c:pt idx="409">
                  <c:v>4.7</c:v>
                </c:pt>
                <c:pt idx="410">
                  <c:v>4.7</c:v>
                </c:pt>
                <c:pt idx="411">
                  <c:v>4.8</c:v>
                </c:pt>
                <c:pt idx="412">
                  <c:v>4.8</c:v>
                </c:pt>
                <c:pt idx="413">
                  <c:v>4.7</c:v>
                </c:pt>
                <c:pt idx="414">
                  <c:v>4.7</c:v>
                </c:pt>
                <c:pt idx="415">
                  <c:v>4.7</c:v>
                </c:pt>
                <c:pt idx="416">
                  <c:v>4.9000000000000004</c:v>
                </c:pt>
                <c:pt idx="417">
                  <c:v>5.0999999999999996</c:v>
                </c:pt>
                <c:pt idx="418">
                  <c:v>5.2</c:v>
                </c:pt>
                <c:pt idx="419">
                  <c:v>5.0999999999999996</c:v>
                </c:pt>
                <c:pt idx="420">
                  <c:v>5.2</c:v>
                </c:pt>
                <c:pt idx="421">
                  <c:v>5.3</c:v>
                </c:pt>
                <c:pt idx="422">
                  <c:v>5.3</c:v>
                </c:pt>
                <c:pt idx="423">
                  <c:v>5.4</c:v>
                </c:pt>
                <c:pt idx="424">
                  <c:v>5.5</c:v>
                </c:pt>
                <c:pt idx="425">
                  <c:v>5.5</c:v>
                </c:pt>
                <c:pt idx="426">
                  <c:v>5.5</c:v>
                </c:pt>
                <c:pt idx="427">
                  <c:v>5.5</c:v>
                </c:pt>
                <c:pt idx="428">
                  <c:v>5.5</c:v>
                </c:pt>
                <c:pt idx="429">
                  <c:v>5.5</c:v>
                </c:pt>
                <c:pt idx="430">
                  <c:v>5.5</c:v>
                </c:pt>
                <c:pt idx="431">
                  <c:v>5.5</c:v>
                </c:pt>
                <c:pt idx="432">
                  <c:v>5.5</c:v>
                </c:pt>
                <c:pt idx="433">
                  <c:v>5.5</c:v>
                </c:pt>
                <c:pt idx="434">
                  <c:v>5.5</c:v>
                </c:pt>
                <c:pt idx="435">
                  <c:v>5.4</c:v>
                </c:pt>
                <c:pt idx="436">
                  <c:v>5.4</c:v>
                </c:pt>
                <c:pt idx="437">
                  <c:v>5.3</c:v>
                </c:pt>
                <c:pt idx="438">
                  <c:v>5.3</c:v>
                </c:pt>
                <c:pt idx="439">
                  <c:v>5.3</c:v>
                </c:pt>
                <c:pt idx="440">
                  <c:v>5.3</c:v>
                </c:pt>
                <c:pt idx="441">
                  <c:v>5.3</c:v>
                </c:pt>
                <c:pt idx="442">
                  <c:v>5.2</c:v>
                </c:pt>
                <c:pt idx="443">
                  <c:v>5.2</c:v>
                </c:pt>
                <c:pt idx="444">
                  <c:v>5.2</c:v>
                </c:pt>
                <c:pt idx="445">
                  <c:v>5.2</c:v>
                </c:pt>
                <c:pt idx="446">
                  <c:v>5.3</c:v>
                </c:pt>
                <c:pt idx="447">
                  <c:v>5.2</c:v>
                </c:pt>
                <c:pt idx="448">
                  <c:v>5.3</c:v>
                </c:pt>
                <c:pt idx="449">
                  <c:v>5.5</c:v>
                </c:pt>
                <c:pt idx="450">
                  <c:v>5.7</c:v>
                </c:pt>
                <c:pt idx="451">
                  <c:v>5.9</c:v>
                </c:pt>
                <c:pt idx="452">
                  <c:v>6</c:v>
                </c:pt>
                <c:pt idx="453">
                  <c:v>6.2</c:v>
                </c:pt>
                <c:pt idx="454">
                  <c:v>6.4</c:v>
                </c:pt>
                <c:pt idx="455">
                  <c:v>6.6</c:v>
                </c:pt>
                <c:pt idx="456">
                  <c:v>6.8</c:v>
                </c:pt>
                <c:pt idx="457">
                  <c:v>7.1</c:v>
                </c:pt>
                <c:pt idx="458">
                  <c:v>7.3</c:v>
                </c:pt>
                <c:pt idx="459">
                  <c:v>7.6</c:v>
                </c:pt>
                <c:pt idx="460">
                  <c:v>7.8</c:v>
                </c:pt>
                <c:pt idx="461">
                  <c:v>7.9</c:v>
                </c:pt>
                <c:pt idx="462">
                  <c:v>7.9</c:v>
                </c:pt>
                <c:pt idx="463">
                  <c:v>7.9</c:v>
                </c:pt>
                <c:pt idx="464">
                  <c:v>7.9</c:v>
                </c:pt>
                <c:pt idx="465">
                  <c:v>7.8</c:v>
                </c:pt>
                <c:pt idx="466">
                  <c:v>7.8</c:v>
                </c:pt>
                <c:pt idx="467">
                  <c:v>7.8</c:v>
                </c:pt>
                <c:pt idx="468">
                  <c:v>7.9</c:v>
                </c:pt>
                <c:pt idx="469">
                  <c:v>8</c:v>
                </c:pt>
                <c:pt idx="470">
                  <c:v>7.9</c:v>
                </c:pt>
                <c:pt idx="471">
                  <c:v>7.8</c:v>
                </c:pt>
                <c:pt idx="472">
                  <c:v>7.8</c:v>
                </c:pt>
                <c:pt idx="473">
                  <c:v>7.8</c:v>
                </c:pt>
                <c:pt idx="474">
                  <c:v>7.7</c:v>
                </c:pt>
                <c:pt idx="475">
                  <c:v>7.7</c:v>
                </c:pt>
                <c:pt idx="476">
                  <c:v>7.9</c:v>
                </c:pt>
                <c:pt idx="477">
                  <c:v>7.9</c:v>
                </c:pt>
                <c:pt idx="478">
                  <c:v>7.9</c:v>
                </c:pt>
              </c:numCache>
            </c:numRef>
          </c:yVal>
          <c:smooth val="0"/>
        </c:ser>
        <c:ser>
          <c:idx val="1"/>
          <c:order val="1"/>
          <c:tx>
            <c:strRef>
              <c:f>U!$E$1:$E$2</c:f>
              <c:strCache>
                <c:ptCount val="1"/>
                <c:pt idx="0">
                  <c:v>United States CPS</c:v>
                </c:pt>
              </c:strCache>
            </c:strRef>
          </c:tx>
          <c:spPr>
            <a:ln>
              <a:solidFill>
                <a:srgbClr val="C00000"/>
              </a:solidFill>
              <a:prstDash val="sysDash"/>
            </a:ln>
          </c:spPr>
          <c:marker>
            <c:symbol val="none"/>
          </c:marker>
          <c:xVal>
            <c:numRef>
              <c:f>U!$B$3:$B$483</c:f>
              <c:numCache>
                <c:formatCode>General</c:formatCode>
                <c:ptCount val="481"/>
                <c:pt idx="0">
                  <c:v>1971</c:v>
                </c:pt>
                <c:pt idx="1">
                  <c:v>1971.083333333323</c:v>
                </c:pt>
                <c:pt idx="2">
                  <c:v>1971.1666666666665</c:v>
                </c:pt>
                <c:pt idx="3">
                  <c:v>1971.25</c:v>
                </c:pt>
                <c:pt idx="4">
                  <c:v>1971.3333333333226</c:v>
                </c:pt>
                <c:pt idx="5">
                  <c:v>1971.4166666666765</c:v>
                </c:pt>
                <c:pt idx="6">
                  <c:v>1971.4999999999995</c:v>
                </c:pt>
                <c:pt idx="7">
                  <c:v>1971.5833333333226</c:v>
                </c:pt>
                <c:pt idx="8">
                  <c:v>1971.6666666666661</c:v>
                </c:pt>
                <c:pt idx="9">
                  <c:v>1971.7499999999993</c:v>
                </c:pt>
                <c:pt idx="10">
                  <c:v>1971.8333333333223</c:v>
                </c:pt>
                <c:pt idx="11">
                  <c:v>1971.9166666666763</c:v>
                </c:pt>
                <c:pt idx="12">
                  <c:v>1971.9999999999991</c:v>
                </c:pt>
                <c:pt idx="13">
                  <c:v>1972.0833333333219</c:v>
                </c:pt>
                <c:pt idx="14">
                  <c:v>1972.1666666666661</c:v>
                </c:pt>
                <c:pt idx="15">
                  <c:v>1972.2499999999989</c:v>
                </c:pt>
                <c:pt idx="16">
                  <c:v>1972.3333333333219</c:v>
                </c:pt>
                <c:pt idx="17">
                  <c:v>1972.4166666666758</c:v>
                </c:pt>
                <c:pt idx="18">
                  <c:v>1972.4999999999986</c:v>
                </c:pt>
                <c:pt idx="19">
                  <c:v>1972.5833333333214</c:v>
                </c:pt>
                <c:pt idx="20">
                  <c:v>1972.6666666666661</c:v>
                </c:pt>
                <c:pt idx="21">
                  <c:v>1972.7499999999984</c:v>
                </c:pt>
                <c:pt idx="22">
                  <c:v>1972.8333333333214</c:v>
                </c:pt>
                <c:pt idx="23">
                  <c:v>1972.9166666666754</c:v>
                </c:pt>
                <c:pt idx="24">
                  <c:v>1972.9999999999982</c:v>
                </c:pt>
                <c:pt idx="25">
                  <c:v>1973.083333333321</c:v>
                </c:pt>
                <c:pt idx="26">
                  <c:v>1973.1666666666661</c:v>
                </c:pt>
                <c:pt idx="27">
                  <c:v>1973.249999999998</c:v>
                </c:pt>
                <c:pt idx="28">
                  <c:v>1973.333333333321</c:v>
                </c:pt>
                <c:pt idx="29">
                  <c:v>1973.4166666666749</c:v>
                </c:pt>
                <c:pt idx="30">
                  <c:v>1973.4999999999977</c:v>
                </c:pt>
                <c:pt idx="31">
                  <c:v>1973.5833333333205</c:v>
                </c:pt>
                <c:pt idx="32">
                  <c:v>1973.6666666666661</c:v>
                </c:pt>
                <c:pt idx="33">
                  <c:v>1973.7499999999975</c:v>
                </c:pt>
                <c:pt idx="34">
                  <c:v>1973.8333333333205</c:v>
                </c:pt>
                <c:pt idx="35">
                  <c:v>1973.9166666666745</c:v>
                </c:pt>
                <c:pt idx="36">
                  <c:v>1973.9999999999973</c:v>
                </c:pt>
                <c:pt idx="37">
                  <c:v>1974.0833333333201</c:v>
                </c:pt>
                <c:pt idx="38">
                  <c:v>1974.1666666666661</c:v>
                </c:pt>
                <c:pt idx="39">
                  <c:v>1974.249999999997</c:v>
                </c:pt>
                <c:pt idx="40">
                  <c:v>1974.3333333333201</c:v>
                </c:pt>
                <c:pt idx="41">
                  <c:v>1974.416666666674</c:v>
                </c:pt>
                <c:pt idx="42">
                  <c:v>1974.4999999999968</c:v>
                </c:pt>
                <c:pt idx="43">
                  <c:v>1974.5833333333196</c:v>
                </c:pt>
                <c:pt idx="44">
                  <c:v>1974.6666666666633</c:v>
                </c:pt>
                <c:pt idx="45">
                  <c:v>1974.7499999999966</c:v>
                </c:pt>
                <c:pt idx="46">
                  <c:v>1974.8333333333196</c:v>
                </c:pt>
                <c:pt idx="47">
                  <c:v>1974.9166666666733</c:v>
                </c:pt>
                <c:pt idx="48">
                  <c:v>1974.9999999999964</c:v>
                </c:pt>
                <c:pt idx="49">
                  <c:v>1975.0833333333194</c:v>
                </c:pt>
                <c:pt idx="50">
                  <c:v>1975.1666666666631</c:v>
                </c:pt>
                <c:pt idx="51">
                  <c:v>1975.2499999999959</c:v>
                </c:pt>
                <c:pt idx="52">
                  <c:v>1975.3333333333192</c:v>
                </c:pt>
                <c:pt idx="53">
                  <c:v>1975.4166666666729</c:v>
                </c:pt>
                <c:pt idx="54">
                  <c:v>1975.4999999999959</c:v>
                </c:pt>
                <c:pt idx="55">
                  <c:v>1975.5833333333189</c:v>
                </c:pt>
                <c:pt idx="56">
                  <c:v>1975.6666666666631</c:v>
                </c:pt>
                <c:pt idx="57">
                  <c:v>1975.7499999999957</c:v>
                </c:pt>
                <c:pt idx="58">
                  <c:v>1975.8333333333185</c:v>
                </c:pt>
                <c:pt idx="59">
                  <c:v>1975.9166666666724</c:v>
                </c:pt>
                <c:pt idx="60">
                  <c:v>1975.9999999999955</c:v>
                </c:pt>
                <c:pt idx="61">
                  <c:v>1976.0833333333185</c:v>
                </c:pt>
                <c:pt idx="62">
                  <c:v>1976.1666666666631</c:v>
                </c:pt>
                <c:pt idx="63">
                  <c:v>1976.2499999999952</c:v>
                </c:pt>
                <c:pt idx="64">
                  <c:v>1976.333333333318</c:v>
                </c:pt>
                <c:pt idx="65">
                  <c:v>1976.416666666672</c:v>
                </c:pt>
                <c:pt idx="66">
                  <c:v>1976.499999999995</c:v>
                </c:pt>
                <c:pt idx="67">
                  <c:v>1976.583333333318</c:v>
                </c:pt>
                <c:pt idx="68">
                  <c:v>1976.6666666666615</c:v>
                </c:pt>
                <c:pt idx="69">
                  <c:v>1976.749999999995</c:v>
                </c:pt>
                <c:pt idx="70">
                  <c:v>1976.8333333333176</c:v>
                </c:pt>
                <c:pt idx="71">
                  <c:v>1976.9166666666715</c:v>
                </c:pt>
                <c:pt idx="72">
                  <c:v>1976.9999999999945</c:v>
                </c:pt>
                <c:pt idx="73">
                  <c:v>1977.0833333333176</c:v>
                </c:pt>
                <c:pt idx="74">
                  <c:v>1977.1666666666611</c:v>
                </c:pt>
                <c:pt idx="75">
                  <c:v>1977.2499999999943</c:v>
                </c:pt>
                <c:pt idx="76">
                  <c:v>1977.3333333333173</c:v>
                </c:pt>
                <c:pt idx="77">
                  <c:v>1977.4166666666713</c:v>
                </c:pt>
                <c:pt idx="78">
                  <c:v>1977.4999999999941</c:v>
                </c:pt>
                <c:pt idx="79">
                  <c:v>1977.5833333333169</c:v>
                </c:pt>
                <c:pt idx="80">
                  <c:v>1977.6666666666611</c:v>
                </c:pt>
                <c:pt idx="81">
                  <c:v>1977.7499999999939</c:v>
                </c:pt>
                <c:pt idx="82">
                  <c:v>1977.8333333333169</c:v>
                </c:pt>
                <c:pt idx="83">
                  <c:v>1977.9166666666708</c:v>
                </c:pt>
                <c:pt idx="84">
                  <c:v>1977.9999999999936</c:v>
                </c:pt>
                <c:pt idx="85">
                  <c:v>1978.0833333333164</c:v>
                </c:pt>
                <c:pt idx="86">
                  <c:v>1978.1666666666601</c:v>
                </c:pt>
                <c:pt idx="87">
                  <c:v>1978.2499999999934</c:v>
                </c:pt>
                <c:pt idx="88">
                  <c:v>1978.3333333333164</c:v>
                </c:pt>
                <c:pt idx="89">
                  <c:v>1978.4166666666704</c:v>
                </c:pt>
                <c:pt idx="90">
                  <c:v>1978.4999999999932</c:v>
                </c:pt>
                <c:pt idx="91">
                  <c:v>1978.583333333316</c:v>
                </c:pt>
                <c:pt idx="92">
                  <c:v>1978.6666666666601</c:v>
                </c:pt>
                <c:pt idx="93">
                  <c:v>1978.749999999993</c:v>
                </c:pt>
                <c:pt idx="94">
                  <c:v>1978.833333333316</c:v>
                </c:pt>
                <c:pt idx="95">
                  <c:v>1978.9166666666699</c:v>
                </c:pt>
                <c:pt idx="96">
                  <c:v>1978.9999999999927</c:v>
                </c:pt>
                <c:pt idx="97">
                  <c:v>1979.0833333333155</c:v>
                </c:pt>
                <c:pt idx="98">
                  <c:v>1979.1666666666601</c:v>
                </c:pt>
                <c:pt idx="99">
                  <c:v>1979.2499999999925</c:v>
                </c:pt>
                <c:pt idx="100">
                  <c:v>1979.3333333333155</c:v>
                </c:pt>
                <c:pt idx="101">
                  <c:v>1979.4166666666695</c:v>
                </c:pt>
                <c:pt idx="102">
                  <c:v>1979.4999999999923</c:v>
                </c:pt>
                <c:pt idx="103">
                  <c:v>1979.5833333333151</c:v>
                </c:pt>
                <c:pt idx="104">
                  <c:v>1979.6666666666601</c:v>
                </c:pt>
                <c:pt idx="105">
                  <c:v>1979.749999999992</c:v>
                </c:pt>
                <c:pt idx="106">
                  <c:v>1979.8333333333151</c:v>
                </c:pt>
                <c:pt idx="107">
                  <c:v>1979.916666666669</c:v>
                </c:pt>
                <c:pt idx="108">
                  <c:v>1979.9999999999918</c:v>
                </c:pt>
                <c:pt idx="109">
                  <c:v>1980.0833333333146</c:v>
                </c:pt>
                <c:pt idx="110">
                  <c:v>1980.1666666666583</c:v>
                </c:pt>
                <c:pt idx="111">
                  <c:v>1980.2499999999916</c:v>
                </c:pt>
                <c:pt idx="112">
                  <c:v>1980.3333333333146</c:v>
                </c:pt>
                <c:pt idx="113">
                  <c:v>1980.4166666666683</c:v>
                </c:pt>
                <c:pt idx="114">
                  <c:v>1980.4999999999914</c:v>
                </c:pt>
                <c:pt idx="115">
                  <c:v>1980.5833333333144</c:v>
                </c:pt>
                <c:pt idx="116">
                  <c:v>1980.6666666666581</c:v>
                </c:pt>
                <c:pt idx="117">
                  <c:v>1980.7499999999909</c:v>
                </c:pt>
                <c:pt idx="118">
                  <c:v>1980.8333333333142</c:v>
                </c:pt>
                <c:pt idx="119">
                  <c:v>1980.9166666666679</c:v>
                </c:pt>
                <c:pt idx="120">
                  <c:v>1980.9999999999909</c:v>
                </c:pt>
                <c:pt idx="121">
                  <c:v>1981.0833333333139</c:v>
                </c:pt>
                <c:pt idx="122">
                  <c:v>1981.1666666666581</c:v>
                </c:pt>
                <c:pt idx="123">
                  <c:v>1981.2499999999907</c:v>
                </c:pt>
                <c:pt idx="124">
                  <c:v>1981.3333333333135</c:v>
                </c:pt>
                <c:pt idx="125">
                  <c:v>1981.4166666666674</c:v>
                </c:pt>
                <c:pt idx="126">
                  <c:v>1981.4999999999905</c:v>
                </c:pt>
                <c:pt idx="127">
                  <c:v>1981.5833333333135</c:v>
                </c:pt>
                <c:pt idx="128">
                  <c:v>1981.6666666666581</c:v>
                </c:pt>
                <c:pt idx="129">
                  <c:v>1981.7499999999902</c:v>
                </c:pt>
                <c:pt idx="130">
                  <c:v>1981.833333333313</c:v>
                </c:pt>
                <c:pt idx="131">
                  <c:v>1981.916666666667</c:v>
                </c:pt>
                <c:pt idx="132">
                  <c:v>1981.99999999999</c:v>
                </c:pt>
                <c:pt idx="133">
                  <c:v>1982.083333333313</c:v>
                </c:pt>
                <c:pt idx="134">
                  <c:v>1982.1666666666565</c:v>
                </c:pt>
                <c:pt idx="135">
                  <c:v>1982.24999999999</c:v>
                </c:pt>
                <c:pt idx="136">
                  <c:v>1982.3333333333126</c:v>
                </c:pt>
                <c:pt idx="137">
                  <c:v>1982.4166666666665</c:v>
                </c:pt>
                <c:pt idx="138">
                  <c:v>1982.4999999999895</c:v>
                </c:pt>
                <c:pt idx="139">
                  <c:v>1982.5833333333126</c:v>
                </c:pt>
                <c:pt idx="140">
                  <c:v>1982.6666666666561</c:v>
                </c:pt>
                <c:pt idx="141">
                  <c:v>1982.7499999999893</c:v>
                </c:pt>
                <c:pt idx="142">
                  <c:v>1982.8333333333123</c:v>
                </c:pt>
                <c:pt idx="143">
                  <c:v>1982.9166666666663</c:v>
                </c:pt>
                <c:pt idx="144">
                  <c:v>1982.9999999999891</c:v>
                </c:pt>
                <c:pt idx="145">
                  <c:v>1983.0833333333119</c:v>
                </c:pt>
                <c:pt idx="146">
                  <c:v>1983.1666666666561</c:v>
                </c:pt>
                <c:pt idx="147">
                  <c:v>1983.2499999999889</c:v>
                </c:pt>
                <c:pt idx="148">
                  <c:v>1983.3333333333119</c:v>
                </c:pt>
                <c:pt idx="149">
                  <c:v>1983.4166666666658</c:v>
                </c:pt>
                <c:pt idx="150">
                  <c:v>1983.4999999999886</c:v>
                </c:pt>
                <c:pt idx="151">
                  <c:v>1983.5833333333114</c:v>
                </c:pt>
                <c:pt idx="152">
                  <c:v>1983.6666666666551</c:v>
                </c:pt>
                <c:pt idx="153">
                  <c:v>1983.7499999999884</c:v>
                </c:pt>
                <c:pt idx="154">
                  <c:v>1983.8333333333114</c:v>
                </c:pt>
                <c:pt idx="155">
                  <c:v>1983.9166666666654</c:v>
                </c:pt>
                <c:pt idx="156">
                  <c:v>1983.9999999999882</c:v>
                </c:pt>
                <c:pt idx="157">
                  <c:v>1984.083333333311</c:v>
                </c:pt>
                <c:pt idx="158">
                  <c:v>1984.1666666666551</c:v>
                </c:pt>
                <c:pt idx="159">
                  <c:v>1984.2499999999879</c:v>
                </c:pt>
                <c:pt idx="160">
                  <c:v>1984.333333333311</c:v>
                </c:pt>
                <c:pt idx="161">
                  <c:v>1984.4166666666649</c:v>
                </c:pt>
                <c:pt idx="162">
                  <c:v>1984.4999999999877</c:v>
                </c:pt>
                <c:pt idx="163">
                  <c:v>1984.5833333333105</c:v>
                </c:pt>
                <c:pt idx="164">
                  <c:v>1984.6666666666551</c:v>
                </c:pt>
                <c:pt idx="165">
                  <c:v>1984.7499999999875</c:v>
                </c:pt>
                <c:pt idx="166">
                  <c:v>1984.8333333333105</c:v>
                </c:pt>
                <c:pt idx="167">
                  <c:v>1984.9166666666645</c:v>
                </c:pt>
                <c:pt idx="168">
                  <c:v>1984.9999999999873</c:v>
                </c:pt>
                <c:pt idx="169">
                  <c:v>1985.0833333333101</c:v>
                </c:pt>
                <c:pt idx="170">
                  <c:v>1985.1666666666551</c:v>
                </c:pt>
                <c:pt idx="171">
                  <c:v>1985.249999999987</c:v>
                </c:pt>
                <c:pt idx="172">
                  <c:v>1985.3333333333101</c:v>
                </c:pt>
                <c:pt idx="173">
                  <c:v>1985.416666666664</c:v>
                </c:pt>
                <c:pt idx="174">
                  <c:v>1985.4999999999868</c:v>
                </c:pt>
                <c:pt idx="175">
                  <c:v>1985.5833333333096</c:v>
                </c:pt>
                <c:pt idx="176">
                  <c:v>1985.6666666666533</c:v>
                </c:pt>
                <c:pt idx="177">
                  <c:v>1985.7499999999866</c:v>
                </c:pt>
                <c:pt idx="178">
                  <c:v>1985.8333333333096</c:v>
                </c:pt>
                <c:pt idx="179">
                  <c:v>1985.9166666666633</c:v>
                </c:pt>
                <c:pt idx="180">
                  <c:v>1985.9999999999864</c:v>
                </c:pt>
                <c:pt idx="181">
                  <c:v>1986.0833333333094</c:v>
                </c:pt>
                <c:pt idx="182">
                  <c:v>1986.1666666666531</c:v>
                </c:pt>
                <c:pt idx="183">
                  <c:v>1986.2499999999859</c:v>
                </c:pt>
                <c:pt idx="184">
                  <c:v>1986.3333333333092</c:v>
                </c:pt>
                <c:pt idx="185">
                  <c:v>1986.4166666666629</c:v>
                </c:pt>
                <c:pt idx="186">
                  <c:v>1986.4999999999859</c:v>
                </c:pt>
                <c:pt idx="187">
                  <c:v>1986.5833333333089</c:v>
                </c:pt>
                <c:pt idx="188">
                  <c:v>1986.6666666666531</c:v>
                </c:pt>
                <c:pt idx="189">
                  <c:v>1986.7499999999857</c:v>
                </c:pt>
                <c:pt idx="190">
                  <c:v>1986.8333333333085</c:v>
                </c:pt>
                <c:pt idx="191">
                  <c:v>1986.9166666666624</c:v>
                </c:pt>
                <c:pt idx="192">
                  <c:v>1986.9999999999854</c:v>
                </c:pt>
                <c:pt idx="193">
                  <c:v>1987.0833333333085</c:v>
                </c:pt>
                <c:pt idx="194">
                  <c:v>1987.1666666666531</c:v>
                </c:pt>
                <c:pt idx="195">
                  <c:v>1987.2499999999852</c:v>
                </c:pt>
                <c:pt idx="196">
                  <c:v>1987.333333333308</c:v>
                </c:pt>
                <c:pt idx="197">
                  <c:v>1987.416666666662</c:v>
                </c:pt>
                <c:pt idx="198">
                  <c:v>1987.499999999985</c:v>
                </c:pt>
                <c:pt idx="199">
                  <c:v>1987.583333333308</c:v>
                </c:pt>
                <c:pt idx="200">
                  <c:v>1987.6666666666515</c:v>
                </c:pt>
                <c:pt idx="201">
                  <c:v>1987.749999999985</c:v>
                </c:pt>
                <c:pt idx="202">
                  <c:v>1987.8333333333076</c:v>
                </c:pt>
                <c:pt idx="203">
                  <c:v>1987.9166666666615</c:v>
                </c:pt>
                <c:pt idx="204">
                  <c:v>1987.9999999999845</c:v>
                </c:pt>
                <c:pt idx="205">
                  <c:v>1988.0833333333076</c:v>
                </c:pt>
                <c:pt idx="206">
                  <c:v>1988.1666666666511</c:v>
                </c:pt>
                <c:pt idx="207">
                  <c:v>1988.2499999999843</c:v>
                </c:pt>
                <c:pt idx="208">
                  <c:v>1988.3333333333073</c:v>
                </c:pt>
                <c:pt idx="209">
                  <c:v>1988.4166666666613</c:v>
                </c:pt>
                <c:pt idx="210">
                  <c:v>1988.4999999999841</c:v>
                </c:pt>
                <c:pt idx="211">
                  <c:v>1988.5833333333069</c:v>
                </c:pt>
                <c:pt idx="212">
                  <c:v>1988.6666666666511</c:v>
                </c:pt>
                <c:pt idx="213">
                  <c:v>1988.7499999999839</c:v>
                </c:pt>
                <c:pt idx="214">
                  <c:v>1988.8333333333069</c:v>
                </c:pt>
                <c:pt idx="215">
                  <c:v>1988.9166666666608</c:v>
                </c:pt>
                <c:pt idx="216">
                  <c:v>1988.9999999999836</c:v>
                </c:pt>
                <c:pt idx="217">
                  <c:v>1989.0833333333064</c:v>
                </c:pt>
                <c:pt idx="218">
                  <c:v>1989.1666666666501</c:v>
                </c:pt>
                <c:pt idx="219">
                  <c:v>1989.2499999999834</c:v>
                </c:pt>
                <c:pt idx="220">
                  <c:v>1989.3333333333064</c:v>
                </c:pt>
                <c:pt idx="221">
                  <c:v>1989.4166666666604</c:v>
                </c:pt>
                <c:pt idx="222">
                  <c:v>1989.4999999999832</c:v>
                </c:pt>
                <c:pt idx="223">
                  <c:v>1989.583333333306</c:v>
                </c:pt>
                <c:pt idx="224">
                  <c:v>1989.6666666666501</c:v>
                </c:pt>
                <c:pt idx="225">
                  <c:v>1989.7499999999829</c:v>
                </c:pt>
                <c:pt idx="226">
                  <c:v>1989.833333333306</c:v>
                </c:pt>
                <c:pt idx="227">
                  <c:v>1989.9166666666599</c:v>
                </c:pt>
                <c:pt idx="228">
                  <c:v>1989.9999999999827</c:v>
                </c:pt>
                <c:pt idx="229">
                  <c:v>1990.0833333333055</c:v>
                </c:pt>
                <c:pt idx="230">
                  <c:v>1990.1666666666501</c:v>
                </c:pt>
                <c:pt idx="231">
                  <c:v>1990.2499999999825</c:v>
                </c:pt>
                <c:pt idx="232">
                  <c:v>1990.3333333333055</c:v>
                </c:pt>
                <c:pt idx="233">
                  <c:v>1990.4166666666595</c:v>
                </c:pt>
                <c:pt idx="234">
                  <c:v>1990.4999999999823</c:v>
                </c:pt>
                <c:pt idx="235">
                  <c:v>1990.5833333333051</c:v>
                </c:pt>
                <c:pt idx="236">
                  <c:v>1990.6666666666501</c:v>
                </c:pt>
                <c:pt idx="237">
                  <c:v>1990.749999999982</c:v>
                </c:pt>
                <c:pt idx="238">
                  <c:v>1990.8333333333051</c:v>
                </c:pt>
                <c:pt idx="239">
                  <c:v>1990.916666666659</c:v>
                </c:pt>
                <c:pt idx="240">
                  <c:v>1990.9999999999818</c:v>
                </c:pt>
                <c:pt idx="241">
                  <c:v>1991.0833333333046</c:v>
                </c:pt>
                <c:pt idx="242">
                  <c:v>1991.1666666666483</c:v>
                </c:pt>
                <c:pt idx="243">
                  <c:v>1991.2499999999816</c:v>
                </c:pt>
                <c:pt idx="244">
                  <c:v>1991.3333333333046</c:v>
                </c:pt>
                <c:pt idx="245">
                  <c:v>1991.4166666666583</c:v>
                </c:pt>
                <c:pt idx="246">
                  <c:v>1991.4999999999814</c:v>
                </c:pt>
                <c:pt idx="247">
                  <c:v>1991.5833333333044</c:v>
                </c:pt>
                <c:pt idx="248">
                  <c:v>1991.6666666666481</c:v>
                </c:pt>
                <c:pt idx="249">
                  <c:v>1991.7499999999809</c:v>
                </c:pt>
                <c:pt idx="250">
                  <c:v>1991.8333333333042</c:v>
                </c:pt>
                <c:pt idx="251">
                  <c:v>1991.9166666666579</c:v>
                </c:pt>
                <c:pt idx="252">
                  <c:v>1991.9999999999809</c:v>
                </c:pt>
                <c:pt idx="253">
                  <c:v>1992.0833333333039</c:v>
                </c:pt>
                <c:pt idx="254">
                  <c:v>1992.1666666666481</c:v>
                </c:pt>
                <c:pt idx="255">
                  <c:v>1992.2499999999807</c:v>
                </c:pt>
                <c:pt idx="256">
                  <c:v>1992.3333333333035</c:v>
                </c:pt>
                <c:pt idx="257">
                  <c:v>1992.4166666666574</c:v>
                </c:pt>
                <c:pt idx="258">
                  <c:v>1992.4999999999804</c:v>
                </c:pt>
                <c:pt idx="259">
                  <c:v>1992.5833333333035</c:v>
                </c:pt>
                <c:pt idx="260">
                  <c:v>1992.6666666666481</c:v>
                </c:pt>
                <c:pt idx="261">
                  <c:v>1992.7499999999802</c:v>
                </c:pt>
                <c:pt idx="262">
                  <c:v>1992.833333333303</c:v>
                </c:pt>
                <c:pt idx="263">
                  <c:v>1992.916666666657</c:v>
                </c:pt>
                <c:pt idx="264">
                  <c:v>1992.99999999998</c:v>
                </c:pt>
                <c:pt idx="265">
                  <c:v>1993.083333333303</c:v>
                </c:pt>
                <c:pt idx="266">
                  <c:v>1993.1666666666465</c:v>
                </c:pt>
                <c:pt idx="267">
                  <c:v>1993.24999999998</c:v>
                </c:pt>
                <c:pt idx="268">
                  <c:v>1993.3333333333026</c:v>
                </c:pt>
                <c:pt idx="269">
                  <c:v>1993.4166666666565</c:v>
                </c:pt>
                <c:pt idx="270">
                  <c:v>1993.4999999999795</c:v>
                </c:pt>
                <c:pt idx="271">
                  <c:v>1993.5833333333026</c:v>
                </c:pt>
                <c:pt idx="272">
                  <c:v>1993.6666666666461</c:v>
                </c:pt>
                <c:pt idx="273">
                  <c:v>1993.7499999999793</c:v>
                </c:pt>
                <c:pt idx="274">
                  <c:v>1993.8333333333023</c:v>
                </c:pt>
                <c:pt idx="275">
                  <c:v>1993.9166666666563</c:v>
                </c:pt>
                <c:pt idx="276">
                  <c:v>1993.9999999999791</c:v>
                </c:pt>
                <c:pt idx="277">
                  <c:v>1994.0833333333019</c:v>
                </c:pt>
                <c:pt idx="278">
                  <c:v>1994.1666666666461</c:v>
                </c:pt>
                <c:pt idx="279">
                  <c:v>1994.2499999999789</c:v>
                </c:pt>
                <c:pt idx="280">
                  <c:v>1994.3333333333019</c:v>
                </c:pt>
                <c:pt idx="281">
                  <c:v>1994.4166666666558</c:v>
                </c:pt>
                <c:pt idx="282">
                  <c:v>1994.4999999999786</c:v>
                </c:pt>
                <c:pt idx="283">
                  <c:v>1994.5833333333014</c:v>
                </c:pt>
                <c:pt idx="284">
                  <c:v>1994.6666666666451</c:v>
                </c:pt>
                <c:pt idx="285">
                  <c:v>1994.7499999999784</c:v>
                </c:pt>
                <c:pt idx="286">
                  <c:v>1994.8333333333014</c:v>
                </c:pt>
                <c:pt idx="287">
                  <c:v>1994.9166666666554</c:v>
                </c:pt>
                <c:pt idx="288">
                  <c:v>1994.9999999999782</c:v>
                </c:pt>
                <c:pt idx="289">
                  <c:v>1995.083333333301</c:v>
                </c:pt>
                <c:pt idx="290">
                  <c:v>1995.1666666666451</c:v>
                </c:pt>
                <c:pt idx="291">
                  <c:v>1995.2499999999779</c:v>
                </c:pt>
                <c:pt idx="292">
                  <c:v>1995.333333333301</c:v>
                </c:pt>
                <c:pt idx="293">
                  <c:v>1995.4166666666549</c:v>
                </c:pt>
                <c:pt idx="294">
                  <c:v>1995.4999999999777</c:v>
                </c:pt>
                <c:pt idx="295">
                  <c:v>1995.5833333333005</c:v>
                </c:pt>
                <c:pt idx="296">
                  <c:v>1995.6666666666451</c:v>
                </c:pt>
                <c:pt idx="297">
                  <c:v>1995.7499999999775</c:v>
                </c:pt>
                <c:pt idx="298">
                  <c:v>1995.8333333333005</c:v>
                </c:pt>
                <c:pt idx="299">
                  <c:v>1995.9166666666545</c:v>
                </c:pt>
                <c:pt idx="300">
                  <c:v>1995.9999999999773</c:v>
                </c:pt>
                <c:pt idx="301">
                  <c:v>1996.0833333333001</c:v>
                </c:pt>
                <c:pt idx="302">
                  <c:v>1996.1666666666451</c:v>
                </c:pt>
                <c:pt idx="303">
                  <c:v>1996.249999999977</c:v>
                </c:pt>
                <c:pt idx="304">
                  <c:v>1996.3333333333001</c:v>
                </c:pt>
                <c:pt idx="305">
                  <c:v>1996.416666666654</c:v>
                </c:pt>
                <c:pt idx="306">
                  <c:v>1996.4999999999768</c:v>
                </c:pt>
                <c:pt idx="307">
                  <c:v>1996.5833333332996</c:v>
                </c:pt>
                <c:pt idx="308">
                  <c:v>1996.6666666666433</c:v>
                </c:pt>
                <c:pt idx="309">
                  <c:v>1996.7499999999766</c:v>
                </c:pt>
                <c:pt idx="310">
                  <c:v>1996.8333333332996</c:v>
                </c:pt>
                <c:pt idx="311">
                  <c:v>1996.9166666666533</c:v>
                </c:pt>
                <c:pt idx="312">
                  <c:v>1996.9999999999764</c:v>
                </c:pt>
                <c:pt idx="313">
                  <c:v>1997.0833333332996</c:v>
                </c:pt>
                <c:pt idx="314">
                  <c:v>1997.1666666666431</c:v>
                </c:pt>
                <c:pt idx="315">
                  <c:v>1997.2499999999759</c:v>
                </c:pt>
                <c:pt idx="316">
                  <c:v>1997.3333333332996</c:v>
                </c:pt>
                <c:pt idx="317">
                  <c:v>1997.4166666666529</c:v>
                </c:pt>
                <c:pt idx="318">
                  <c:v>1997.4999999999759</c:v>
                </c:pt>
                <c:pt idx="319">
                  <c:v>1997.5833333332996</c:v>
                </c:pt>
                <c:pt idx="320">
                  <c:v>1997.6666666666431</c:v>
                </c:pt>
                <c:pt idx="321">
                  <c:v>1997.7499999999757</c:v>
                </c:pt>
                <c:pt idx="322">
                  <c:v>1997.8333333332996</c:v>
                </c:pt>
                <c:pt idx="323">
                  <c:v>1997.9166666666524</c:v>
                </c:pt>
                <c:pt idx="324">
                  <c:v>1997.9999999999754</c:v>
                </c:pt>
                <c:pt idx="325">
                  <c:v>1998.0833333332996</c:v>
                </c:pt>
                <c:pt idx="326">
                  <c:v>1998.1666666666431</c:v>
                </c:pt>
                <c:pt idx="327">
                  <c:v>1998.2499999999752</c:v>
                </c:pt>
                <c:pt idx="328">
                  <c:v>1998.3333333332996</c:v>
                </c:pt>
                <c:pt idx="329">
                  <c:v>1998.416666666652</c:v>
                </c:pt>
                <c:pt idx="330">
                  <c:v>1998.499999999975</c:v>
                </c:pt>
                <c:pt idx="331">
                  <c:v>1998.5833333332996</c:v>
                </c:pt>
                <c:pt idx="332">
                  <c:v>1998.6666666666415</c:v>
                </c:pt>
                <c:pt idx="333">
                  <c:v>1998.749999999975</c:v>
                </c:pt>
                <c:pt idx="334">
                  <c:v>1998.8333333332996</c:v>
                </c:pt>
                <c:pt idx="335">
                  <c:v>1998.9166666666515</c:v>
                </c:pt>
                <c:pt idx="336">
                  <c:v>1998.9999999999745</c:v>
                </c:pt>
                <c:pt idx="337">
                  <c:v>1999.0833333332996</c:v>
                </c:pt>
                <c:pt idx="338">
                  <c:v>1999.166666666641</c:v>
                </c:pt>
                <c:pt idx="339">
                  <c:v>1999.2499999999743</c:v>
                </c:pt>
                <c:pt idx="340">
                  <c:v>1999.3333333332996</c:v>
                </c:pt>
                <c:pt idx="341">
                  <c:v>1999.4166666666513</c:v>
                </c:pt>
                <c:pt idx="342">
                  <c:v>1999.4999999999741</c:v>
                </c:pt>
                <c:pt idx="343">
                  <c:v>1999.5833333332996</c:v>
                </c:pt>
                <c:pt idx="344">
                  <c:v>1999.666666666641</c:v>
                </c:pt>
                <c:pt idx="345">
                  <c:v>1999.7499999999739</c:v>
                </c:pt>
                <c:pt idx="346">
                  <c:v>1999.8333333332996</c:v>
                </c:pt>
                <c:pt idx="347">
                  <c:v>1999.9166666666508</c:v>
                </c:pt>
                <c:pt idx="348">
                  <c:v>1999.9999999999736</c:v>
                </c:pt>
                <c:pt idx="349">
                  <c:v>2000.0833333332996</c:v>
                </c:pt>
                <c:pt idx="350">
                  <c:v>2000.1666666666401</c:v>
                </c:pt>
                <c:pt idx="351">
                  <c:v>2000.2499999999734</c:v>
                </c:pt>
                <c:pt idx="352">
                  <c:v>2000.3333333332996</c:v>
                </c:pt>
                <c:pt idx="353">
                  <c:v>2000.4166666666504</c:v>
                </c:pt>
                <c:pt idx="354">
                  <c:v>2000.4999999999732</c:v>
                </c:pt>
                <c:pt idx="355">
                  <c:v>2000.5833333332996</c:v>
                </c:pt>
                <c:pt idx="356">
                  <c:v>2000.6666666666401</c:v>
                </c:pt>
                <c:pt idx="357">
                  <c:v>2000.7499999999729</c:v>
                </c:pt>
                <c:pt idx="358">
                  <c:v>2000.8333333332996</c:v>
                </c:pt>
                <c:pt idx="359">
                  <c:v>2000.9166666666499</c:v>
                </c:pt>
                <c:pt idx="360">
                  <c:v>2000.9999999999727</c:v>
                </c:pt>
                <c:pt idx="361">
                  <c:v>2001.0833333332996</c:v>
                </c:pt>
                <c:pt idx="362">
                  <c:v>2001.1666666666401</c:v>
                </c:pt>
                <c:pt idx="363">
                  <c:v>2001.2499999999725</c:v>
                </c:pt>
                <c:pt idx="364">
                  <c:v>2001.3333333332996</c:v>
                </c:pt>
                <c:pt idx="365">
                  <c:v>2001.4166666666495</c:v>
                </c:pt>
                <c:pt idx="366">
                  <c:v>2001.4999999999723</c:v>
                </c:pt>
                <c:pt idx="367">
                  <c:v>2001.5833333332996</c:v>
                </c:pt>
                <c:pt idx="368">
                  <c:v>2001.6666666666401</c:v>
                </c:pt>
                <c:pt idx="369">
                  <c:v>2001.749999999972</c:v>
                </c:pt>
                <c:pt idx="370">
                  <c:v>2001.8333333332996</c:v>
                </c:pt>
                <c:pt idx="371">
                  <c:v>2001.9166666666486</c:v>
                </c:pt>
                <c:pt idx="372">
                  <c:v>2001.9999999999718</c:v>
                </c:pt>
                <c:pt idx="373">
                  <c:v>2002.0833333332996</c:v>
                </c:pt>
                <c:pt idx="374">
                  <c:v>2002.1666666666383</c:v>
                </c:pt>
                <c:pt idx="375">
                  <c:v>2002.2499999999716</c:v>
                </c:pt>
                <c:pt idx="376">
                  <c:v>2002.3333333332996</c:v>
                </c:pt>
                <c:pt idx="377">
                  <c:v>2002.4166666666479</c:v>
                </c:pt>
                <c:pt idx="378">
                  <c:v>2002.4999999999714</c:v>
                </c:pt>
                <c:pt idx="379">
                  <c:v>2002.5833333332996</c:v>
                </c:pt>
                <c:pt idx="380">
                  <c:v>2002.6666666666381</c:v>
                </c:pt>
                <c:pt idx="381">
                  <c:v>2002.7499999999709</c:v>
                </c:pt>
                <c:pt idx="382">
                  <c:v>2002.8333333332996</c:v>
                </c:pt>
                <c:pt idx="383">
                  <c:v>2002.9166666666474</c:v>
                </c:pt>
                <c:pt idx="384">
                  <c:v>2002.9999999999709</c:v>
                </c:pt>
                <c:pt idx="385">
                  <c:v>2003.0833333332996</c:v>
                </c:pt>
                <c:pt idx="386">
                  <c:v>2003.1666666666381</c:v>
                </c:pt>
                <c:pt idx="387">
                  <c:v>2003.2499999999707</c:v>
                </c:pt>
                <c:pt idx="388">
                  <c:v>2003.3333333332996</c:v>
                </c:pt>
                <c:pt idx="389">
                  <c:v>2003.416666666647</c:v>
                </c:pt>
                <c:pt idx="390">
                  <c:v>2003.4999999999704</c:v>
                </c:pt>
                <c:pt idx="391">
                  <c:v>2003.5833333332996</c:v>
                </c:pt>
                <c:pt idx="392">
                  <c:v>2003.6666666666381</c:v>
                </c:pt>
                <c:pt idx="393">
                  <c:v>2003.7499999999702</c:v>
                </c:pt>
                <c:pt idx="394">
                  <c:v>2003.8333333332996</c:v>
                </c:pt>
                <c:pt idx="395">
                  <c:v>2003.9166666666467</c:v>
                </c:pt>
                <c:pt idx="396">
                  <c:v>2003.99999999997</c:v>
                </c:pt>
                <c:pt idx="397">
                  <c:v>2004.0833333332996</c:v>
                </c:pt>
                <c:pt idx="398">
                  <c:v>2004.1666666666365</c:v>
                </c:pt>
                <c:pt idx="399">
                  <c:v>2004.24999999997</c:v>
                </c:pt>
                <c:pt idx="400">
                  <c:v>2004.3333333332996</c:v>
                </c:pt>
                <c:pt idx="401">
                  <c:v>2004.4166666666463</c:v>
                </c:pt>
                <c:pt idx="402">
                  <c:v>2004.4999999999695</c:v>
                </c:pt>
                <c:pt idx="403">
                  <c:v>2004.5833333332996</c:v>
                </c:pt>
                <c:pt idx="404">
                  <c:v>2004.666666666636</c:v>
                </c:pt>
                <c:pt idx="405">
                  <c:v>2004.7499999999693</c:v>
                </c:pt>
                <c:pt idx="406">
                  <c:v>2004.8333333332996</c:v>
                </c:pt>
                <c:pt idx="407">
                  <c:v>2004.9166666666458</c:v>
                </c:pt>
                <c:pt idx="408">
                  <c:v>2004.9999999999691</c:v>
                </c:pt>
                <c:pt idx="409">
                  <c:v>2005.0833333332996</c:v>
                </c:pt>
                <c:pt idx="410">
                  <c:v>2005.166666666636</c:v>
                </c:pt>
                <c:pt idx="411">
                  <c:v>2005.2499999999688</c:v>
                </c:pt>
                <c:pt idx="412">
                  <c:v>2005.3333333332998</c:v>
                </c:pt>
                <c:pt idx="413">
                  <c:v>2005.4166666666454</c:v>
                </c:pt>
                <c:pt idx="414">
                  <c:v>2005.4999999999686</c:v>
                </c:pt>
                <c:pt idx="415">
                  <c:v>2005.5833333332996</c:v>
                </c:pt>
                <c:pt idx="416">
                  <c:v>2005.6666666666351</c:v>
                </c:pt>
                <c:pt idx="417">
                  <c:v>2005.7499999999684</c:v>
                </c:pt>
                <c:pt idx="418">
                  <c:v>2005.8333333332998</c:v>
                </c:pt>
                <c:pt idx="419">
                  <c:v>2005.9166666666449</c:v>
                </c:pt>
                <c:pt idx="420">
                  <c:v>2005.9999999999682</c:v>
                </c:pt>
                <c:pt idx="421">
                  <c:v>2006.0833333332996</c:v>
                </c:pt>
                <c:pt idx="422">
                  <c:v>2006.1666666666351</c:v>
                </c:pt>
                <c:pt idx="423">
                  <c:v>2006.2499999999679</c:v>
                </c:pt>
                <c:pt idx="424">
                  <c:v>2006.3333333332998</c:v>
                </c:pt>
                <c:pt idx="425">
                  <c:v>2006.4166666666445</c:v>
                </c:pt>
                <c:pt idx="426">
                  <c:v>2006.4999999999677</c:v>
                </c:pt>
                <c:pt idx="427">
                  <c:v>2006.5833333332996</c:v>
                </c:pt>
                <c:pt idx="428">
                  <c:v>2006.6666666666351</c:v>
                </c:pt>
                <c:pt idx="429">
                  <c:v>2006.7499999999675</c:v>
                </c:pt>
                <c:pt idx="430">
                  <c:v>2006.8333333332998</c:v>
                </c:pt>
                <c:pt idx="431">
                  <c:v>2006.916666666644</c:v>
                </c:pt>
                <c:pt idx="432">
                  <c:v>2006.9999999999673</c:v>
                </c:pt>
                <c:pt idx="433">
                  <c:v>2007.0833333332996</c:v>
                </c:pt>
                <c:pt idx="434">
                  <c:v>2007.1666666666351</c:v>
                </c:pt>
                <c:pt idx="435">
                  <c:v>2007.249999999967</c:v>
                </c:pt>
                <c:pt idx="436">
                  <c:v>2007.3333333332998</c:v>
                </c:pt>
                <c:pt idx="437">
                  <c:v>2007.4166666666433</c:v>
                </c:pt>
                <c:pt idx="438">
                  <c:v>2007.4999999999668</c:v>
                </c:pt>
                <c:pt idx="439">
                  <c:v>2007.5833333332996</c:v>
                </c:pt>
                <c:pt idx="440">
                  <c:v>2007.6666666666333</c:v>
                </c:pt>
                <c:pt idx="441">
                  <c:v>2007.7499999999666</c:v>
                </c:pt>
                <c:pt idx="442">
                  <c:v>2007.8333333332998</c:v>
                </c:pt>
                <c:pt idx="443">
                  <c:v>2007.9166666666424</c:v>
                </c:pt>
                <c:pt idx="444">
                  <c:v>2007.9999999999659</c:v>
                </c:pt>
                <c:pt idx="445">
                  <c:v>2008.0833333332996</c:v>
                </c:pt>
                <c:pt idx="446">
                  <c:v>2008.1666666666331</c:v>
                </c:pt>
                <c:pt idx="447">
                  <c:v>2008.2499999999659</c:v>
                </c:pt>
                <c:pt idx="448">
                  <c:v>2008.3333333332994</c:v>
                </c:pt>
                <c:pt idx="449">
                  <c:v>2008.416666666642</c:v>
                </c:pt>
                <c:pt idx="450">
                  <c:v>2008.4999999999659</c:v>
                </c:pt>
                <c:pt idx="451">
                  <c:v>2008.5833333332992</c:v>
                </c:pt>
                <c:pt idx="452">
                  <c:v>2008.6666666666331</c:v>
                </c:pt>
                <c:pt idx="453">
                  <c:v>2008.7499999999657</c:v>
                </c:pt>
                <c:pt idx="454">
                  <c:v>2008.8333333332978</c:v>
                </c:pt>
                <c:pt idx="455">
                  <c:v>2008.9166666666417</c:v>
                </c:pt>
                <c:pt idx="456">
                  <c:v>2008.9999999999654</c:v>
                </c:pt>
                <c:pt idx="457">
                  <c:v>2009.0833333332978</c:v>
                </c:pt>
                <c:pt idx="458">
                  <c:v>2009.1666666666331</c:v>
                </c:pt>
                <c:pt idx="459">
                  <c:v>2009.2499999999652</c:v>
                </c:pt>
                <c:pt idx="460">
                  <c:v>2009.3333333332978</c:v>
                </c:pt>
                <c:pt idx="461">
                  <c:v>2009.4166666666415</c:v>
                </c:pt>
                <c:pt idx="462">
                  <c:v>2009.499999999965</c:v>
                </c:pt>
                <c:pt idx="463">
                  <c:v>2009.5833333332978</c:v>
                </c:pt>
                <c:pt idx="464">
                  <c:v>2009.6666666666315</c:v>
                </c:pt>
                <c:pt idx="465">
                  <c:v>2009.749999999965</c:v>
                </c:pt>
                <c:pt idx="466">
                  <c:v>2009.8333333332978</c:v>
                </c:pt>
                <c:pt idx="467">
                  <c:v>2009.9166666666408</c:v>
                </c:pt>
                <c:pt idx="468">
                  <c:v>2009.9999999999645</c:v>
                </c:pt>
                <c:pt idx="469">
                  <c:v>2010.0833333332978</c:v>
                </c:pt>
                <c:pt idx="470">
                  <c:v>2010.166666666631</c:v>
                </c:pt>
                <c:pt idx="471">
                  <c:v>2010.2499999999643</c:v>
                </c:pt>
                <c:pt idx="472">
                  <c:v>2010.3333333332976</c:v>
                </c:pt>
                <c:pt idx="473">
                  <c:v>2010.4166666666404</c:v>
                </c:pt>
                <c:pt idx="474">
                  <c:v>2010.4999999999641</c:v>
                </c:pt>
                <c:pt idx="475">
                  <c:v>2010.5833333332948</c:v>
                </c:pt>
                <c:pt idx="476">
                  <c:v>2010.666666666631</c:v>
                </c:pt>
                <c:pt idx="477">
                  <c:v>2010.7499999999638</c:v>
                </c:pt>
                <c:pt idx="478">
                  <c:v>2010.8333333332948</c:v>
                </c:pt>
                <c:pt idx="479">
                  <c:v>2010.9166666666401</c:v>
                </c:pt>
                <c:pt idx="480">
                  <c:v>2010.9999999999636</c:v>
                </c:pt>
              </c:numCache>
            </c:numRef>
          </c:xVal>
          <c:yVal>
            <c:numRef>
              <c:f>U!$E$3:$E$483</c:f>
              <c:numCache>
                <c:formatCode>General</c:formatCode>
                <c:ptCount val="481"/>
                <c:pt idx="0">
                  <c:v>5.9</c:v>
                </c:pt>
                <c:pt idx="1">
                  <c:v>5.9</c:v>
                </c:pt>
                <c:pt idx="2">
                  <c:v>6</c:v>
                </c:pt>
                <c:pt idx="3">
                  <c:v>5.9</c:v>
                </c:pt>
                <c:pt idx="4">
                  <c:v>5.9</c:v>
                </c:pt>
                <c:pt idx="5">
                  <c:v>5.9</c:v>
                </c:pt>
                <c:pt idx="6">
                  <c:v>6</c:v>
                </c:pt>
                <c:pt idx="7">
                  <c:v>6.1</c:v>
                </c:pt>
                <c:pt idx="8">
                  <c:v>6</c:v>
                </c:pt>
                <c:pt idx="9">
                  <c:v>5.8</c:v>
                </c:pt>
                <c:pt idx="10">
                  <c:v>6</c:v>
                </c:pt>
                <c:pt idx="11">
                  <c:v>6</c:v>
                </c:pt>
                <c:pt idx="12">
                  <c:v>5.8</c:v>
                </c:pt>
                <c:pt idx="13">
                  <c:v>5.7</c:v>
                </c:pt>
                <c:pt idx="14">
                  <c:v>5.8</c:v>
                </c:pt>
                <c:pt idx="15">
                  <c:v>5.7</c:v>
                </c:pt>
                <c:pt idx="16">
                  <c:v>5.7</c:v>
                </c:pt>
                <c:pt idx="17">
                  <c:v>5.7</c:v>
                </c:pt>
                <c:pt idx="18">
                  <c:v>5.6</c:v>
                </c:pt>
                <c:pt idx="19">
                  <c:v>5.6</c:v>
                </c:pt>
                <c:pt idx="20">
                  <c:v>5.5</c:v>
                </c:pt>
                <c:pt idx="21">
                  <c:v>5.6</c:v>
                </c:pt>
                <c:pt idx="22">
                  <c:v>5.3</c:v>
                </c:pt>
                <c:pt idx="23">
                  <c:v>5.2</c:v>
                </c:pt>
                <c:pt idx="24">
                  <c:v>4.9000000000000004</c:v>
                </c:pt>
                <c:pt idx="25">
                  <c:v>5</c:v>
                </c:pt>
                <c:pt idx="26">
                  <c:v>4.9000000000000004</c:v>
                </c:pt>
                <c:pt idx="27">
                  <c:v>5</c:v>
                </c:pt>
                <c:pt idx="28">
                  <c:v>4.9000000000000004</c:v>
                </c:pt>
                <c:pt idx="29">
                  <c:v>4.9000000000000004</c:v>
                </c:pt>
                <c:pt idx="30">
                  <c:v>4.8</c:v>
                </c:pt>
                <c:pt idx="31">
                  <c:v>4.8</c:v>
                </c:pt>
                <c:pt idx="32">
                  <c:v>4.8</c:v>
                </c:pt>
                <c:pt idx="33">
                  <c:v>4.5999999999999996</c:v>
                </c:pt>
                <c:pt idx="34">
                  <c:v>4.8</c:v>
                </c:pt>
                <c:pt idx="35">
                  <c:v>4.9000000000000004</c:v>
                </c:pt>
                <c:pt idx="36">
                  <c:v>5.0999999999999996</c:v>
                </c:pt>
                <c:pt idx="37">
                  <c:v>5.2</c:v>
                </c:pt>
                <c:pt idx="38">
                  <c:v>5.0999999999999996</c:v>
                </c:pt>
                <c:pt idx="39">
                  <c:v>5.0999999999999996</c:v>
                </c:pt>
                <c:pt idx="40">
                  <c:v>5.0999999999999996</c:v>
                </c:pt>
                <c:pt idx="41">
                  <c:v>5.4</c:v>
                </c:pt>
                <c:pt idx="42">
                  <c:v>5.5</c:v>
                </c:pt>
                <c:pt idx="43">
                  <c:v>5.5</c:v>
                </c:pt>
                <c:pt idx="44">
                  <c:v>5.9</c:v>
                </c:pt>
                <c:pt idx="45">
                  <c:v>6</c:v>
                </c:pt>
                <c:pt idx="46">
                  <c:v>6.6</c:v>
                </c:pt>
                <c:pt idx="47">
                  <c:v>7.2</c:v>
                </c:pt>
                <c:pt idx="48">
                  <c:v>8.1</c:v>
                </c:pt>
                <c:pt idx="49">
                  <c:v>8.1</c:v>
                </c:pt>
                <c:pt idx="50">
                  <c:v>8.6</c:v>
                </c:pt>
                <c:pt idx="51">
                  <c:v>8.8000000000000007</c:v>
                </c:pt>
                <c:pt idx="52">
                  <c:v>9</c:v>
                </c:pt>
                <c:pt idx="53">
                  <c:v>8.8000000000000007</c:v>
                </c:pt>
                <c:pt idx="54">
                  <c:v>8.6</c:v>
                </c:pt>
                <c:pt idx="55">
                  <c:v>8.4</c:v>
                </c:pt>
                <c:pt idx="56">
                  <c:v>8.4</c:v>
                </c:pt>
                <c:pt idx="57">
                  <c:v>8.4</c:v>
                </c:pt>
                <c:pt idx="58">
                  <c:v>8.3000000000000007</c:v>
                </c:pt>
                <c:pt idx="59">
                  <c:v>8.2000000000000011</c:v>
                </c:pt>
                <c:pt idx="60">
                  <c:v>7.9</c:v>
                </c:pt>
                <c:pt idx="61">
                  <c:v>7.7</c:v>
                </c:pt>
                <c:pt idx="62">
                  <c:v>7.6</c:v>
                </c:pt>
                <c:pt idx="63">
                  <c:v>7.7</c:v>
                </c:pt>
                <c:pt idx="64">
                  <c:v>7.4</c:v>
                </c:pt>
                <c:pt idx="65">
                  <c:v>7.6</c:v>
                </c:pt>
                <c:pt idx="66">
                  <c:v>7.8</c:v>
                </c:pt>
                <c:pt idx="67">
                  <c:v>7.8</c:v>
                </c:pt>
                <c:pt idx="68">
                  <c:v>7.6</c:v>
                </c:pt>
                <c:pt idx="69">
                  <c:v>7.7</c:v>
                </c:pt>
                <c:pt idx="70">
                  <c:v>7.8</c:v>
                </c:pt>
                <c:pt idx="71">
                  <c:v>7.8</c:v>
                </c:pt>
                <c:pt idx="72">
                  <c:v>7.5</c:v>
                </c:pt>
                <c:pt idx="73">
                  <c:v>7.6</c:v>
                </c:pt>
                <c:pt idx="74">
                  <c:v>7.4</c:v>
                </c:pt>
                <c:pt idx="75">
                  <c:v>7.2</c:v>
                </c:pt>
                <c:pt idx="76">
                  <c:v>7</c:v>
                </c:pt>
                <c:pt idx="77">
                  <c:v>7.2</c:v>
                </c:pt>
                <c:pt idx="78">
                  <c:v>6.9</c:v>
                </c:pt>
                <c:pt idx="79">
                  <c:v>7</c:v>
                </c:pt>
                <c:pt idx="80">
                  <c:v>6.8</c:v>
                </c:pt>
                <c:pt idx="81">
                  <c:v>6.8</c:v>
                </c:pt>
                <c:pt idx="82">
                  <c:v>6.8</c:v>
                </c:pt>
                <c:pt idx="83">
                  <c:v>6.4</c:v>
                </c:pt>
                <c:pt idx="84">
                  <c:v>6.4</c:v>
                </c:pt>
                <c:pt idx="85">
                  <c:v>6.3</c:v>
                </c:pt>
                <c:pt idx="86">
                  <c:v>6.3</c:v>
                </c:pt>
                <c:pt idx="87">
                  <c:v>6.1</c:v>
                </c:pt>
                <c:pt idx="88">
                  <c:v>6</c:v>
                </c:pt>
                <c:pt idx="89">
                  <c:v>5.9</c:v>
                </c:pt>
                <c:pt idx="90">
                  <c:v>6.2</c:v>
                </c:pt>
                <c:pt idx="91">
                  <c:v>5.9</c:v>
                </c:pt>
                <c:pt idx="92">
                  <c:v>6</c:v>
                </c:pt>
                <c:pt idx="93">
                  <c:v>5.8</c:v>
                </c:pt>
                <c:pt idx="94">
                  <c:v>5.9</c:v>
                </c:pt>
                <c:pt idx="95">
                  <c:v>6</c:v>
                </c:pt>
                <c:pt idx="96">
                  <c:v>5.9</c:v>
                </c:pt>
                <c:pt idx="97">
                  <c:v>5.9</c:v>
                </c:pt>
                <c:pt idx="98">
                  <c:v>5.8</c:v>
                </c:pt>
                <c:pt idx="99">
                  <c:v>5.8</c:v>
                </c:pt>
                <c:pt idx="100">
                  <c:v>5.6</c:v>
                </c:pt>
                <c:pt idx="101">
                  <c:v>5.7</c:v>
                </c:pt>
                <c:pt idx="102">
                  <c:v>5.7</c:v>
                </c:pt>
                <c:pt idx="103">
                  <c:v>6</c:v>
                </c:pt>
                <c:pt idx="104">
                  <c:v>5.9</c:v>
                </c:pt>
                <c:pt idx="105">
                  <c:v>6</c:v>
                </c:pt>
                <c:pt idx="106">
                  <c:v>5.9</c:v>
                </c:pt>
                <c:pt idx="107">
                  <c:v>6</c:v>
                </c:pt>
                <c:pt idx="108">
                  <c:v>6.3</c:v>
                </c:pt>
                <c:pt idx="109">
                  <c:v>6.3</c:v>
                </c:pt>
                <c:pt idx="110">
                  <c:v>6.3</c:v>
                </c:pt>
                <c:pt idx="111">
                  <c:v>6.9</c:v>
                </c:pt>
                <c:pt idx="112">
                  <c:v>7.5</c:v>
                </c:pt>
                <c:pt idx="113">
                  <c:v>7.6</c:v>
                </c:pt>
                <c:pt idx="114">
                  <c:v>7.8</c:v>
                </c:pt>
                <c:pt idx="115">
                  <c:v>7.7</c:v>
                </c:pt>
                <c:pt idx="116">
                  <c:v>7.5</c:v>
                </c:pt>
                <c:pt idx="117">
                  <c:v>7.5</c:v>
                </c:pt>
                <c:pt idx="118">
                  <c:v>7.5</c:v>
                </c:pt>
                <c:pt idx="119">
                  <c:v>7.2</c:v>
                </c:pt>
                <c:pt idx="120">
                  <c:v>7.5</c:v>
                </c:pt>
                <c:pt idx="121">
                  <c:v>7.4</c:v>
                </c:pt>
                <c:pt idx="122">
                  <c:v>7.4</c:v>
                </c:pt>
                <c:pt idx="123">
                  <c:v>7.2</c:v>
                </c:pt>
                <c:pt idx="124">
                  <c:v>7.5</c:v>
                </c:pt>
                <c:pt idx="125">
                  <c:v>7.5</c:v>
                </c:pt>
                <c:pt idx="126">
                  <c:v>7.2</c:v>
                </c:pt>
                <c:pt idx="127">
                  <c:v>7.4</c:v>
                </c:pt>
                <c:pt idx="128">
                  <c:v>7.6</c:v>
                </c:pt>
                <c:pt idx="129">
                  <c:v>7.9</c:v>
                </c:pt>
                <c:pt idx="130">
                  <c:v>8.3000000000000007</c:v>
                </c:pt>
                <c:pt idx="131">
                  <c:v>8.5</c:v>
                </c:pt>
                <c:pt idx="132">
                  <c:v>8.6</c:v>
                </c:pt>
                <c:pt idx="133">
                  <c:v>8.9</c:v>
                </c:pt>
                <c:pt idx="134">
                  <c:v>9</c:v>
                </c:pt>
                <c:pt idx="135">
                  <c:v>9.3000000000000007</c:v>
                </c:pt>
                <c:pt idx="136">
                  <c:v>9.4</c:v>
                </c:pt>
                <c:pt idx="137">
                  <c:v>9.6</c:v>
                </c:pt>
                <c:pt idx="138">
                  <c:v>9.8000000000000007</c:v>
                </c:pt>
                <c:pt idx="139">
                  <c:v>9.8000000000000007</c:v>
                </c:pt>
                <c:pt idx="140">
                  <c:v>10.1</c:v>
                </c:pt>
                <c:pt idx="141">
                  <c:v>10.4</c:v>
                </c:pt>
                <c:pt idx="142">
                  <c:v>10.8</c:v>
                </c:pt>
                <c:pt idx="143">
                  <c:v>10.8</c:v>
                </c:pt>
                <c:pt idx="144">
                  <c:v>10.4</c:v>
                </c:pt>
                <c:pt idx="145">
                  <c:v>10.4</c:v>
                </c:pt>
                <c:pt idx="146">
                  <c:v>10.3</c:v>
                </c:pt>
                <c:pt idx="147">
                  <c:v>10.200000000000001</c:v>
                </c:pt>
                <c:pt idx="148">
                  <c:v>10.1</c:v>
                </c:pt>
                <c:pt idx="149">
                  <c:v>10.1</c:v>
                </c:pt>
                <c:pt idx="150">
                  <c:v>9.4</c:v>
                </c:pt>
                <c:pt idx="151">
                  <c:v>9.5</c:v>
                </c:pt>
                <c:pt idx="152">
                  <c:v>9.2000000000000011</c:v>
                </c:pt>
                <c:pt idx="153">
                  <c:v>8.8000000000000007</c:v>
                </c:pt>
                <c:pt idx="154">
                  <c:v>8.5</c:v>
                </c:pt>
                <c:pt idx="155">
                  <c:v>8.3000000000000007</c:v>
                </c:pt>
                <c:pt idx="156">
                  <c:v>8</c:v>
                </c:pt>
                <c:pt idx="157">
                  <c:v>7.8</c:v>
                </c:pt>
                <c:pt idx="158">
                  <c:v>7.8</c:v>
                </c:pt>
                <c:pt idx="159">
                  <c:v>7.7</c:v>
                </c:pt>
                <c:pt idx="160">
                  <c:v>7.4</c:v>
                </c:pt>
                <c:pt idx="161">
                  <c:v>7.2</c:v>
                </c:pt>
                <c:pt idx="162">
                  <c:v>7.5</c:v>
                </c:pt>
                <c:pt idx="163">
                  <c:v>7.5</c:v>
                </c:pt>
                <c:pt idx="164">
                  <c:v>7.3</c:v>
                </c:pt>
                <c:pt idx="165">
                  <c:v>7.4</c:v>
                </c:pt>
                <c:pt idx="166">
                  <c:v>7.2</c:v>
                </c:pt>
                <c:pt idx="167">
                  <c:v>7.3</c:v>
                </c:pt>
                <c:pt idx="168">
                  <c:v>7.3</c:v>
                </c:pt>
                <c:pt idx="169">
                  <c:v>7.2</c:v>
                </c:pt>
                <c:pt idx="170">
                  <c:v>7.2</c:v>
                </c:pt>
                <c:pt idx="171">
                  <c:v>7.3</c:v>
                </c:pt>
                <c:pt idx="172">
                  <c:v>7.2</c:v>
                </c:pt>
                <c:pt idx="173">
                  <c:v>7.4</c:v>
                </c:pt>
                <c:pt idx="174">
                  <c:v>7.4</c:v>
                </c:pt>
                <c:pt idx="175">
                  <c:v>7.1</c:v>
                </c:pt>
                <c:pt idx="176">
                  <c:v>7.1</c:v>
                </c:pt>
                <c:pt idx="177">
                  <c:v>7.1</c:v>
                </c:pt>
                <c:pt idx="178">
                  <c:v>7</c:v>
                </c:pt>
                <c:pt idx="179">
                  <c:v>7</c:v>
                </c:pt>
                <c:pt idx="180">
                  <c:v>6.7</c:v>
                </c:pt>
                <c:pt idx="181">
                  <c:v>7.2</c:v>
                </c:pt>
                <c:pt idx="182">
                  <c:v>7.2</c:v>
                </c:pt>
                <c:pt idx="183">
                  <c:v>7.1</c:v>
                </c:pt>
                <c:pt idx="184">
                  <c:v>7.2</c:v>
                </c:pt>
                <c:pt idx="185">
                  <c:v>7.2</c:v>
                </c:pt>
                <c:pt idx="186">
                  <c:v>7</c:v>
                </c:pt>
                <c:pt idx="187">
                  <c:v>6.9</c:v>
                </c:pt>
                <c:pt idx="188">
                  <c:v>7</c:v>
                </c:pt>
                <c:pt idx="189">
                  <c:v>7</c:v>
                </c:pt>
                <c:pt idx="190">
                  <c:v>6.9</c:v>
                </c:pt>
                <c:pt idx="191">
                  <c:v>6.6</c:v>
                </c:pt>
                <c:pt idx="192">
                  <c:v>6.6</c:v>
                </c:pt>
                <c:pt idx="193">
                  <c:v>6.6</c:v>
                </c:pt>
                <c:pt idx="194">
                  <c:v>6.6</c:v>
                </c:pt>
                <c:pt idx="195">
                  <c:v>6.3</c:v>
                </c:pt>
                <c:pt idx="196">
                  <c:v>6.3</c:v>
                </c:pt>
                <c:pt idx="197">
                  <c:v>6.2</c:v>
                </c:pt>
                <c:pt idx="198">
                  <c:v>6.1</c:v>
                </c:pt>
                <c:pt idx="199">
                  <c:v>6</c:v>
                </c:pt>
                <c:pt idx="200">
                  <c:v>5.9</c:v>
                </c:pt>
                <c:pt idx="201">
                  <c:v>6</c:v>
                </c:pt>
                <c:pt idx="202">
                  <c:v>5.8</c:v>
                </c:pt>
                <c:pt idx="203">
                  <c:v>5.7</c:v>
                </c:pt>
                <c:pt idx="204">
                  <c:v>5.7</c:v>
                </c:pt>
                <c:pt idx="205">
                  <c:v>5.7</c:v>
                </c:pt>
                <c:pt idx="206">
                  <c:v>5.7</c:v>
                </c:pt>
                <c:pt idx="207">
                  <c:v>5.4</c:v>
                </c:pt>
                <c:pt idx="208">
                  <c:v>5.6</c:v>
                </c:pt>
                <c:pt idx="209">
                  <c:v>5.4</c:v>
                </c:pt>
                <c:pt idx="210">
                  <c:v>5.4</c:v>
                </c:pt>
                <c:pt idx="211">
                  <c:v>5.6</c:v>
                </c:pt>
                <c:pt idx="212">
                  <c:v>5.4</c:v>
                </c:pt>
                <c:pt idx="213">
                  <c:v>5.4</c:v>
                </c:pt>
                <c:pt idx="214">
                  <c:v>5.3</c:v>
                </c:pt>
                <c:pt idx="215">
                  <c:v>5.3</c:v>
                </c:pt>
                <c:pt idx="216">
                  <c:v>5.4</c:v>
                </c:pt>
                <c:pt idx="217">
                  <c:v>5.2</c:v>
                </c:pt>
                <c:pt idx="218">
                  <c:v>5</c:v>
                </c:pt>
                <c:pt idx="219">
                  <c:v>5.2</c:v>
                </c:pt>
                <c:pt idx="220">
                  <c:v>5.2</c:v>
                </c:pt>
                <c:pt idx="221">
                  <c:v>5.3</c:v>
                </c:pt>
                <c:pt idx="222">
                  <c:v>5.2</c:v>
                </c:pt>
                <c:pt idx="223">
                  <c:v>5.2</c:v>
                </c:pt>
                <c:pt idx="224">
                  <c:v>5.3</c:v>
                </c:pt>
                <c:pt idx="225">
                  <c:v>5.3</c:v>
                </c:pt>
                <c:pt idx="226">
                  <c:v>5.4</c:v>
                </c:pt>
                <c:pt idx="227">
                  <c:v>5.4</c:v>
                </c:pt>
                <c:pt idx="228">
                  <c:v>5.4</c:v>
                </c:pt>
                <c:pt idx="229">
                  <c:v>5.3</c:v>
                </c:pt>
                <c:pt idx="230">
                  <c:v>5.2</c:v>
                </c:pt>
                <c:pt idx="231">
                  <c:v>5.4</c:v>
                </c:pt>
                <c:pt idx="232">
                  <c:v>5.4</c:v>
                </c:pt>
                <c:pt idx="233">
                  <c:v>5.2</c:v>
                </c:pt>
                <c:pt idx="234">
                  <c:v>5.5</c:v>
                </c:pt>
                <c:pt idx="235">
                  <c:v>5.7</c:v>
                </c:pt>
                <c:pt idx="236">
                  <c:v>5.9</c:v>
                </c:pt>
                <c:pt idx="237">
                  <c:v>5.9</c:v>
                </c:pt>
                <c:pt idx="238">
                  <c:v>6.2</c:v>
                </c:pt>
                <c:pt idx="239">
                  <c:v>6.3</c:v>
                </c:pt>
                <c:pt idx="240">
                  <c:v>6.4</c:v>
                </c:pt>
                <c:pt idx="241">
                  <c:v>6.6</c:v>
                </c:pt>
                <c:pt idx="242">
                  <c:v>6.8</c:v>
                </c:pt>
                <c:pt idx="243">
                  <c:v>6.7</c:v>
                </c:pt>
                <c:pt idx="244">
                  <c:v>6.9</c:v>
                </c:pt>
                <c:pt idx="245">
                  <c:v>6.9</c:v>
                </c:pt>
                <c:pt idx="246">
                  <c:v>6.8</c:v>
                </c:pt>
                <c:pt idx="247">
                  <c:v>6.9</c:v>
                </c:pt>
                <c:pt idx="248">
                  <c:v>6.9</c:v>
                </c:pt>
                <c:pt idx="249">
                  <c:v>7</c:v>
                </c:pt>
                <c:pt idx="250">
                  <c:v>7</c:v>
                </c:pt>
                <c:pt idx="251">
                  <c:v>7.3</c:v>
                </c:pt>
                <c:pt idx="252">
                  <c:v>7.3</c:v>
                </c:pt>
                <c:pt idx="253">
                  <c:v>7.4</c:v>
                </c:pt>
                <c:pt idx="254">
                  <c:v>7.4</c:v>
                </c:pt>
                <c:pt idx="255">
                  <c:v>7.4</c:v>
                </c:pt>
                <c:pt idx="256">
                  <c:v>7.6</c:v>
                </c:pt>
                <c:pt idx="257">
                  <c:v>7.8</c:v>
                </c:pt>
                <c:pt idx="258">
                  <c:v>7.7</c:v>
                </c:pt>
                <c:pt idx="259">
                  <c:v>7.6</c:v>
                </c:pt>
                <c:pt idx="260">
                  <c:v>7.6</c:v>
                </c:pt>
                <c:pt idx="261">
                  <c:v>7.3</c:v>
                </c:pt>
                <c:pt idx="262">
                  <c:v>7.4</c:v>
                </c:pt>
                <c:pt idx="263">
                  <c:v>7.4</c:v>
                </c:pt>
                <c:pt idx="264">
                  <c:v>7.3</c:v>
                </c:pt>
                <c:pt idx="265">
                  <c:v>7.1</c:v>
                </c:pt>
                <c:pt idx="266">
                  <c:v>7</c:v>
                </c:pt>
                <c:pt idx="267">
                  <c:v>7.1</c:v>
                </c:pt>
                <c:pt idx="268">
                  <c:v>7.1</c:v>
                </c:pt>
                <c:pt idx="269">
                  <c:v>7</c:v>
                </c:pt>
                <c:pt idx="270">
                  <c:v>6.9</c:v>
                </c:pt>
                <c:pt idx="271">
                  <c:v>6.8</c:v>
                </c:pt>
                <c:pt idx="272">
                  <c:v>6.7</c:v>
                </c:pt>
                <c:pt idx="273">
                  <c:v>6.8</c:v>
                </c:pt>
                <c:pt idx="274">
                  <c:v>6.6</c:v>
                </c:pt>
                <c:pt idx="275">
                  <c:v>6.5</c:v>
                </c:pt>
                <c:pt idx="276">
                  <c:v>6.6</c:v>
                </c:pt>
                <c:pt idx="277">
                  <c:v>6.6</c:v>
                </c:pt>
                <c:pt idx="278">
                  <c:v>6.5</c:v>
                </c:pt>
                <c:pt idx="279">
                  <c:v>6.4</c:v>
                </c:pt>
                <c:pt idx="280">
                  <c:v>6.1</c:v>
                </c:pt>
                <c:pt idx="281">
                  <c:v>6.1</c:v>
                </c:pt>
                <c:pt idx="282">
                  <c:v>6.1</c:v>
                </c:pt>
                <c:pt idx="283">
                  <c:v>6</c:v>
                </c:pt>
                <c:pt idx="284">
                  <c:v>5.9</c:v>
                </c:pt>
                <c:pt idx="285">
                  <c:v>5.8</c:v>
                </c:pt>
                <c:pt idx="286">
                  <c:v>5.6</c:v>
                </c:pt>
                <c:pt idx="287">
                  <c:v>5.5</c:v>
                </c:pt>
                <c:pt idx="288">
                  <c:v>5.6</c:v>
                </c:pt>
                <c:pt idx="289">
                  <c:v>5.4</c:v>
                </c:pt>
                <c:pt idx="290">
                  <c:v>5.4</c:v>
                </c:pt>
                <c:pt idx="291">
                  <c:v>5.8</c:v>
                </c:pt>
                <c:pt idx="292">
                  <c:v>5.6</c:v>
                </c:pt>
                <c:pt idx="293">
                  <c:v>5.6</c:v>
                </c:pt>
                <c:pt idx="294">
                  <c:v>5.7</c:v>
                </c:pt>
                <c:pt idx="295">
                  <c:v>5.7</c:v>
                </c:pt>
                <c:pt idx="296">
                  <c:v>5.6</c:v>
                </c:pt>
                <c:pt idx="297">
                  <c:v>5.5</c:v>
                </c:pt>
                <c:pt idx="298">
                  <c:v>5.6</c:v>
                </c:pt>
                <c:pt idx="299">
                  <c:v>5.6</c:v>
                </c:pt>
                <c:pt idx="300">
                  <c:v>5.6</c:v>
                </c:pt>
                <c:pt idx="301">
                  <c:v>5.5</c:v>
                </c:pt>
                <c:pt idx="302">
                  <c:v>5.5</c:v>
                </c:pt>
                <c:pt idx="303">
                  <c:v>5.6</c:v>
                </c:pt>
                <c:pt idx="304">
                  <c:v>5.6</c:v>
                </c:pt>
                <c:pt idx="305">
                  <c:v>5.3</c:v>
                </c:pt>
                <c:pt idx="306">
                  <c:v>5.5</c:v>
                </c:pt>
                <c:pt idx="307">
                  <c:v>5.0999999999999996</c:v>
                </c:pt>
                <c:pt idx="308">
                  <c:v>5.2</c:v>
                </c:pt>
                <c:pt idx="309">
                  <c:v>5.2</c:v>
                </c:pt>
                <c:pt idx="310">
                  <c:v>5.4</c:v>
                </c:pt>
                <c:pt idx="311">
                  <c:v>5.4</c:v>
                </c:pt>
                <c:pt idx="312">
                  <c:v>5.3</c:v>
                </c:pt>
                <c:pt idx="313">
                  <c:v>5.2</c:v>
                </c:pt>
                <c:pt idx="314">
                  <c:v>5.2</c:v>
                </c:pt>
                <c:pt idx="315">
                  <c:v>5.0999999999999996</c:v>
                </c:pt>
                <c:pt idx="316">
                  <c:v>4.9000000000000004</c:v>
                </c:pt>
                <c:pt idx="317">
                  <c:v>5</c:v>
                </c:pt>
                <c:pt idx="318">
                  <c:v>4.9000000000000004</c:v>
                </c:pt>
                <c:pt idx="319">
                  <c:v>4.8</c:v>
                </c:pt>
                <c:pt idx="320">
                  <c:v>4.9000000000000004</c:v>
                </c:pt>
                <c:pt idx="321">
                  <c:v>4.7</c:v>
                </c:pt>
                <c:pt idx="322">
                  <c:v>4.5999999999999996</c:v>
                </c:pt>
                <c:pt idx="323">
                  <c:v>4.7</c:v>
                </c:pt>
                <c:pt idx="324">
                  <c:v>4.5999999999999996</c:v>
                </c:pt>
                <c:pt idx="325">
                  <c:v>4.5999999999999996</c:v>
                </c:pt>
                <c:pt idx="326">
                  <c:v>4.7</c:v>
                </c:pt>
                <c:pt idx="327">
                  <c:v>4.3</c:v>
                </c:pt>
                <c:pt idx="328">
                  <c:v>4.4000000000000004</c:v>
                </c:pt>
                <c:pt idx="329">
                  <c:v>4.5</c:v>
                </c:pt>
                <c:pt idx="330">
                  <c:v>4.5</c:v>
                </c:pt>
                <c:pt idx="331">
                  <c:v>4.5</c:v>
                </c:pt>
                <c:pt idx="332">
                  <c:v>4.5999999999999996</c:v>
                </c:pt>
                <c:pt idx="333">
                  <c:v>4.5</c:v>
                </c:pt>
                <c:pt idx="334">
                  <c:v>4.4000000000000004</c:v>
                </c:pt>
                <c:pt idx="335">
                  <c:v>4.4000000000000004</c:v>
                </c:pt>
                <c:pt idx="336">
                  <c:v>4.3</c:v>
                </c:pt>
                <c:pt idx="337">
                  <c:v>4.4000000000000004</c:v>
                </c:pt>
                <c:pt idx="338">
                  <c:v>4.2</c:v>
                </c:pt>
                <c:pt idx="339">
                  <c:v>4.3</c:v>
                </c:pt>
                <c:pt idx="340">
                  <c:v>4.2</c:v>
                </c:pt>
                <c:pt idx="341">
                  <c:v>4.3</c:v>
                </c:pt>
                <c:pt idx="342">
                  <c:v>4.3</c:v>
                </c:pt>
                <c:pt idx="343">
                  <c:v>4.2</c:v>
                </c:pt>
                <c:pt idx="344">
                  <c:v>4.2</c:v>
                </c:pt>
                <c:pt idx="345">
                  <c:v>4.0999999999999996</c:v>
                </c:pt>
                <c:pt idx="346">
                  <c:v>4.0999999999999996</c:v>
                </c:pt>
                <c:pt idx="347">
                  <c:v>4</c:v>
                </c:pt>
                <c:pt idx="348">
                  <c:v>4</c:v>
                </c:pt>
                <c:pt idx="349">
                  <c:v>4.0999999999999996</c:v>
                </c:pt>
                <c:pt idx="350">
                  <c:v>4</c:v>
                </c:pt>
                <c:pt idx="351">
                  <c:v>3.8</c:v>
                </c:pt>
                <c:pt idx="352">
                  <c:v>4</c:v>
                </c:pt>
                <c:pt idx="353">
                  <c:v>4</c:v>
                </c:pt>
                <c:pt idx="354">
                  <c:v>4</c:v>
                </c:pt>
                <c:pt idx="355">
                  <c:v>4.0999999999999996</c:v>
                </c:pt>
                <c:pt idx="356">
                  <c:v>3.9</c:v>
                </c:pt>
                <c:pt idx="357">
                  <c:v>3.9</c:v>
                </c:pt>
                <c:pt idx="358">
                  <c:v>3.9</c:v>
                </c:pt>
                <c:pt idx="359">
                  <c:v>3.9</c:v>
                </c:pt>
                <c:pt idx="360">
                  <c:v>4.2</c:v>
                </c:pt>
                <c:pt idx="361">
                  <c:v>4.2</c:v>
                </c:pt>
                <c:pt idx="362">
                  <c:v>4.3</c:v>
                </c:pt>
                <c:pt idx="363">
                  <c:v>4.4000000000000004</c:v>
                </c:pt>
                <c:pt idx="364">
                  <c:v>4.3</c:v>
                </c:pt>
                <c:pt idx="365">
                  <c:v>4.5</c:v>
                </c:pt>
                <c:pt idx="366">
                  <c:v>4.5999999999999996</c:v>
                </c:pt>
                <c:pt idx="367">
                  <c:v>4.9000000000000004</c:v>
                </c:pt>
                <c:pt idx="368">
                  <c:v>5</c:v>
                </c:pt>
                <c:pt idx="369">
                  <c:v>5.3</c:v>
                </c:pt>
                <c:pt idx="370">
                  <c:v>5.5</c:v>
                </c:pt>
                <c:pt idx="371">
                  <c:v>5.7</c:v>
                </c:pt>
                <c:pt idx="372">
                  <c:v>5.7</c:v>
                </c:pt>
                <c:pt idx="373">
                  <c:v>5.7</c:v>
                </c:pt>
                <c:pt idx="374">
                  <c:v>5.7</c:v>
                </c:pt>
                <c:pt idx="375">
                  <c:v>5.9</c:v>
                </c:pt>
                <c:pt idx="376">
                  <c:v>5.8</c:v>
                </c:pt>
                <c:pt idx="377">
                  <c:v>5.8</c:v>
                </c:pt>
                <c:pt idx="378">
                  <c:v>5.8</c:v>
                </c:pt>
                <c:pt idx="379">
                  <c:v>5.7</c:v>
                </c:pt>
                <c:pt idx="380">
                  <c:v>5.7</c:v>
                </c:pt>
                <c:pt idx="381">
                  <c:v>5.7</c:v>
                </c:pt>
                <c:pt idx="382">
                  <c:v>5.9</c:v>
                </c:pt>
                <c:pt idx="383">
                  <c:v>6</c:v>
                </c:pt>
                <c:pt idx="384">
                  <c:v>5.8</c:v>
                </c:pt>
                <c:pt idx="385">
                  <c:v>5.9</c:v>
                </c:pt>
                <c:pt idx="386">
                  <c:v>5.9</c:v>
                </c:pt>
                <c:pt idx="387">
                  <c:v>6</c:v>
                </c:pt>
                <c:pt idx="388">
                  <c:v>6.1</c:v>
                </c:pt>
                <c:pt idx="389">
                  <c:v>6.3</c:v>
                </c:pt>
                <c:pt idx="390">
                  <c:v>6.2</c:v>
                </c:pt>
                <c:pt idx="391">
                  <c:v>6.1</c:v>
                </c:pt>
                <c:pt idx="392">
                  <c:v>6.1</c:v>
                </c:pt>
                <c:pt idx="393">
                  <c:v>6</c:v>
                </c:pt>
                <c:pt idx="394">
                  <c:v>5.8</c:v>
                </c:pt>
                <c:pt idx="395">
                  <c:v>5.7</c:v>
                </c:pt>
                <c:pt idx="396">
                  <c:v>5.7</c:v>
                </c:pt>
                <c:pt idx="397">
                  <c:v>5.6</c:v>
                </c:pt>
                <c:pt idx="398">
                  <c:v>5.8</c:v>
                </c:pt>
                <c:pt idx="399">
                  <c:v>5.6</c:v>
                </c:pt>
                <c:pt idx="400">
                  <c:v>5.6</c:v>
                </c:pt>
                <c:pt idx="401">
                  <c:v>5.6</c:v>
                </c:pt>
                <c:pt idx="402">
                  <c:v>5.5</c:v>
                </c:pt>
                <c:pt idx="403">
                  <c:v>5.4</c:v>
                </c:pt>
                <c:pt idx="404">
                  <c:v>5.4</c:v>
                </c:pt>
                <c:pt idx="405">
                  <c:v>5.5</c:v>
                </c:pt>
                <c:pt idx="406">
                  <c:v>5.4</c:v>
                </c:pt>
                <c:pt idx="407">
                  <c:v>5.4</c:v>
                </c:pt>
                <c:pt idx="408">
                  <c:v>5.3</c:v>
                </c:pt>
                <c:pt idx="409">
                  <c:v>5.4</c:v>
                </c:pt>
                <c:pt idx="410">
                  <c:v>5.2</c:v>
                </c:pt>
                <c:pt idx="411">
                  <c:v>5.2</c:v>
                </c:pt>
                <c:pt idx="412">
                  <c:v>5.0999999999999996</c:v>
                </c:pt>
                <c:pt idx="413">
                  <c:v>5</c:v>
                </c:pt>
                <c:pt idx="414">
                  <c:v>5</c:v>
                </c:pt>
                <c:pt idx="415">
                  <c:v>4.9000000000000004</c:v>
                </c:pt>
                <c:pt idx="416">
                  <c:v>5</c:v>
                </c:pt>
                <c:pt idx="417">
                  <c:v>5</c:v>
                </c:pt>
                <c:pt idx="418">
                  <c:v>5</c:v>
                </c:pt>
                <c:pt idx="419">
                  <c:v>4.9000000000000004</c:v>
                </c:pt>
                <c:pt idx="420">
                  <c:v>4.7</c:v>
                </c:pt>
                <c:pt idx="421">
                  <c:v>4.8</c:v>
                </c:pt>
                <c:pt idx="422">
                  <c:v>4.7</c:v>
                </c:pt>
                <c:pt idx="423">
                  <c:v>4.7</c:v>
                </c:pt>
                <c:pt idx="424">
                  <c:v>4.5999999999999996</c:v>
                </c:pt>
                <c:pt idx="425">
                  <c:v>4.5999999999999996</c:v>
                </c:pt>
                <c:pt idx="426">
                  <c:v>4.7</c:v>
                </c:pt>
                <c:pt idx="427">
                  <c:v>4.7</c:v>
                </c:pt>
                <c:pt idx="428">
                  <c:v>4.5</c:v>
                </c:pt>
                <c:pt idx="429">
                  <c:v>4.4000000000000004</c:v>
                </c:pt>
                <c:pt idx="430">
                  <c:v>4.5</c:v>
                </c:pt>
                <c:pt idx="431">
                  <c:v>4.4000000000000004</c:v>
                </c:pt>
                <c:pt idx="432">
                  <c:v>4.5999999999999996</c:v>
                </c:pt>
                <c:pt idx="433">
                  <c:v>4.5</c:v>
                </c:pt>
                <c:pt idx="434">
                  <c:v>4.4000000000000004</c:v>
                </c:pt>
                <c:pt idx="435">
                  <c:v>4.5</c:v>
                </c:pt>
                <c:pt idx="436">
                  <c:v>4.4000000000000004</c:v>
                </c:pt>
                <c:pt idx="437">
                  <c:v>4.5999999999999996</c:v>
                </c:pt>
                <c:pt idx="438">
                  <c:v>4.7</c:v>
                </c:pt>
                <c:pt idx="439">
                  <c:v>4.5999999999999996</c:v>
                </c:pt>
                <c:pt idx="440">
                  <c:v>4.7</c:v>
                </c:pt>
                <c:pt idx="441">
                  <c:v>4.7</c:v>
                </c:pt>
                <c:pt idx="442">
                  <c:v>4.7</c:v>
                </c:pt>
                <c:pt idx="443">
                  <c:v>5</c:v>
                </c:pt>
                <c:pt idx="444">
                  <c:v>5</c:v>
                </c:pt>
                <c:pt idx="445">
                  <c:v>4.8</c:v>
                </c:pt>
                <c:pt idx="446">
                  <c:v>5.0999999999999996</c:v>
                </c:pt>
                <c:pt idx="447">
                  <c:v>4.9000000000000004</c:v>
                </c:pt>
                <c:pt idx="448">
                  <c:v>5.4</c:v>
                </c:pt>
                <c:pt idx="449">
                  <c:v>5.6</c:v>
                </c:pt>
                <c:pt idx="450">
                  <c:v>5.8</c:v>
                </c:pt>
                <c:pt idx="451">
                  <c:v>6.1</c:v>
                </c:pt>
                <c:pt idx="452">
                  <c:v>6.2</c:v>
                </c:pt>
                <c:pt idx="453">
                  <c:v>6.6</c:v>
                </c:pt>
                <c:pt idx="454">
                  <c:v>6.8</c:v>
                </c:pt>
                <c:pt idx="455">
                  <c:v>7.3</c:v>
                </c:pt>
                <c:pt idx="456">
                  <c:v>7.8</c:v>
                </c:pt>
                <c:pt idx="457">
                  <c:v>8.2000000000000011</c:v>
                </c:pt>
                <c:pt idx="458">
                  <c:v>8.6</c:v>
                </c:pt>
                <c:pt idx="459">
                  <c:v>8.9</c:v>
                </c:pt>
                <c:pt idx="460">
                  <c:v>9.4</c:v>
                </c:pt>
                <c:pt idx="461">
                  <c:v>9.5</c:v>
                </c:pt>
                <c:pt idx="462">
                  <c:v>9.5</c:v>
                </c:pt>
                <c:pt idx="463">
                  <c:v>9.7000000000000011</c:v>
                </c:pt>
                <c:pt idx="464">
                  <c:v>9.8000000000000007</c:v>
                </c:pt>
                <c:pt idx="465">
                  <c:v>10.1</c:v>
                </c:pt>
                <c:pt idx="466">
                  <c:v>9.9</c:v>
                </c:pt>
                <c:pt idx="467">
                  <c:v>9.9</c:v>
                </c:pt>
                <c:pt idx="468">
                  <c:v>9.7000000000000011</c:v>
                </c:pt>
                <c:pt idx="469">
                  <c:v>9.7000000000000011</c:v>
                </c:pt>
                <c:pt idx="470">
                  <c:v>9.7000000000000011</c:v>
                </c:pt>
                <c:pt idx="471">
                  <c:v>9.8000000000000007</c:v>
                </c:pt>
                <c:pt idx="472">
                  <c:v>9.6</c:v>
                </c:pt>
                <c:pt idx="473">
                  <c:v>9.5</c:v>
                </c:pt>
                <c:pt idx="474">
                  <c:v>9.5</c:v>
                </c:pt>
                <c:pt idx="475">
                  <c:v>9.6</c:v>
                </c:pt>
                <c:pt idx="476">
                  <c:v>9.6</c:v>
                </c:pt>
                <c:pt idx="477">
                  <c:v>9.7000000000000011</c:v>
                </c:pt>
                <c:pt idx="478">
                  <c:v>9.8000000000000007</c:v>
                </c:pt>
                <c:pt idx="479">
                  <c:v>9.4</c:v>
                </c:pt>
                <c:pt idx="480">
                  <c:v>9</c:v>
                </c:pt>
              </c:numCache>
            </c:numRef>
          </c:yVal>
          <c:smooth val="0"/>
        </c:ser>
        <c:dLbls>
          <c:showLegendKey val="0"/>
          <c:showVal val="0"/>
          <c:showCatName val="0"/>
          <c:showSerName val="0"/>
          <c:showPercent val="0"/>
          <c:showBubbleSize val="0"/>
        </c:dLbls>
        <c:axId val="91588864"/>
        <c:axId val="91602944"/>
      </c:scatterChart>
      <c:valAx>
        <c:axId val="91588864"/>
        <c:scaling>
          <c:orientation val="minMax"/>
          <c:max val="2012"/>
          <c:min val="1970"/>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91602944"/>
        <c:crosses val="min"/>
        <c:crossBetween val="midCat"/>
      </c:valAx>
      <c:valAx>
        <c:axId val="91602944"/>
        <c:scaling>
          <c:orientation val="minMax"/>
          <c:max val="15"/>
          <c:min val="0"/>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91588864"/>
        <c:crosses val="autoZero"/>
        <c:crossBetween val="midCat"/>
        <c:majorUnit val="2.5"/>
      </c:valAx>
      <c:valAx>
        <c:axId val="91604480"/>
        <c:scaling>
          <c:orientation val="minMax"/>
          <c:max val="15"/>
          <c:min val="0"/>
        </c:scaling>
        <c:delete val="0"/>
        <c:axPos val="r"/>
        <c:majorGridlines/>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91606016"/>
        <c:crosses val="max"/>
        <c:crossBetween val="between"/>
        <c:majorUnit val="2.5"/>
        <c:minorUnit val="0.5"/>
      </c:valAx>
      <c:catAx>
        <c:axId val="91606016"/>
        <c:scaling>
          <c:orientation val="minMax"/>
        </c:scaling>
        <c:delete val="1"/>
        <c:axPos val="b"/>
        <c:numFmt formatCode="General" sourceLinked="1"/>
        <c:majorTickMark val="out"/>
        <c:minorTickMark val="none"/>
        <c:tickLblPos val="none"/>
        <c:crossAx val="91604480"/>
        <c:crosses val="min"/>
        <c:auto val="1"/>
        <c:lblAlgn val="ctr"/>
        <c:lblOffset val="100"/>
        <c:noMultiLvlLbl val="0"/>
      </c:cat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657076971569967"/>
          <c:y val="0.11176058926761505"/>
          <c:w val="0.7668584605686064"/>
          <c:h val="0.73913649346394672"/>
        </c:manualLayout>
      </c:layout>
      <c:scatterChart>
        <c:scatterStyle val="lineMarker"/>
        <c:varyColors val="0"/>
        <c:ser>
          <c:idx val="2"/>
          <c:order val="0"/>
          <c:spPr>
            <a:ln w="6350">
              <a:solidFill>
                <a:prstClr val="black"/>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c:v>
                </c:pt>
                <c:pt idx="156">
                  <c:v>2008.25</c:v>
                </c:pt>
                <c:pt idx="157">
                  <c:v>2008.5</c:v>
                </c:pt>
                <c:pt idx="158">
                  <c:v>2008.75</c:v>
                </c:pt>
                <c:pt idx="159">
                  <c:v>2009</c:v>
                </c:pt>
                <c:pt idx="160">
                  <c:v>2009.25</c:v>
                </c:pt>
                <c:pt idx="161">
                  <c:v>2009.5</c:v>
                </c:pt>
                <c:pt idx="162">
                  <c:v>2009.75</c:v>
                </c:pt>
                <c:pt idx="163">
                  <c:v>2009.75</c:v>
                </c:pt>
                <c:pt idx="164">
                  <c:v>2010</c:v>
                </c:pt>
                <c:pt idx="165">
                  <c:v>2010.25</c:v>
                </c:pt>
                <c:pt idx="166">
                  <c:v>2010.5</c:v>
                </c:pt>
                <c:pt idx="167">
                  <c:v>2010.75</c:v>
                </c:pt>
                <c:pt idx="168">
                  <c:v>2011</c:v>
                </c:pt>
              </c:numCache>
            </c:numRef>
          </c:xVal>
          <c:yVal>
            <c:numRef>
              <c:f>Dates!$E$3:$E$171</c:f>
              <c:numCache>
                <c:formatCode>General</c:formatCode>
                <c:ptCount val="169"/>
                <c:pt idx="0">
                  <c:v>6.25E-2</c:v>
                </c:pt>
                <c:pt idx="1">
                  <c:v>6.25E-2</c:v>
                </c:pt>
                <c:pt idx="2">
                  <c:v>6.25E-2</c:v>
                </c:pt>
                <c:pt idx="3">
                  <c:v>6.25E-2</c:v>
                </c:pt>
                <c:pt idx="4">
                  <c:v>6.25E-2</c:v>
                </c:pt>
                <c:pt idx="5">
                  <c:v>6.25E-2</c:v>
                </c:pt>
                <c:pt idx="6">
                  <c:v>6.25E-2</c:v>
                </c:pt>
                <c:pt idx="7">
                  <c:v>6.25E-2</c:v>
                </c:pt>
                <c:pt idx="8">
                  <c:v>6.25E-2</c:v>
                </c:pt>
                <c:pt idx="9">
                  <c:v>6.25E-2</c:v>
                </c:pt>
                <c:pt idx="10">
                  <c:v>6.25E-2</c:v>
                </c:pt>
                <c:pt idx="11">
                  <c:v>6.25E-2</c:v>
                </c:pt>
                <c:pt idx="12">
                  <c:v>6.25E-2</c:v>
                </c:pt>
                <c:pt idx="13">
                  <c:v>1</c:v>
                </c:pt>
                <c:pt idx="14">
                  <c:v>1</c:v>
                </c:pt>
                <c:pt idx="15">
                  <c:v>1</c:v>
                </c:pt>
                <c:pt idx="16">
                  <c:v>1</c:v>
                </c:pt>
                <c:pt idx="17">
                  <c:v>1</c:v>
                </c:pt>
                <c:pt idx="18">
                  <c:v>1</c:v>
                </c:pt>
                <c:pt idx="19">
                  <c:v>1</c:v>
                </c:pt>
                <c:pt idx="20">
                  <c:v>1</c:v>
                </c:pt>
                <c:pt idx="21">
                  <c:v>1</c:v>
                </c:pt>
                <c:pt idx="22">
                  <c:v>1</c:v>
                </c:pt>
                <c:pt idx="23">
                  <c:v>1</c:v>
                </c:pt>
                <c:pt idx="24">
                  <c:v>6.25E-2</c:v>
                </c:pt>
                <c:pt idx="25">
                  <c:v>6.25E-2</c:v>
                </c:pt>
                <c:pt idx="26">
                  <c:v>6.25E-2</c:v>
                </c:pt>
                <c:pt idx="27">
                  <c:v>6.25E-2</c:v>
                </c:pt>
                <c:pt idx="28">
                  <c:v>6.25E-2</c:v>
                </c:pt>
                <c:pt idx="29">
                  <c:v>6.25E-2</c:v>
                </c:pt>
                <c:pt idx="30">
                  <c:v>6.25E-2</c:v>
                </c:pt>
                <c:pt idx="31">
                  <c:v>6.25E-2</c:v>
                </c:pt>
                <c:pt idx="32">
                  <c:v>6.25E-2</c:v>
                </c:pt>
                <c:pt idx="33">
                  <c:v>6.25E-2</c:v>
                </c:pt>
                <c:pt idx="34">
                  <c:v>6.25E-2</c:v>
                </c:pt>
                <c:pt idx="35">
                  <c:v>6.25E-2</c:v>
                </c:pt>
                <c:pt idx="36">
                  <c:v>6.25E-2</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6.25E-2</c:v>
                </c:pt>
                <c:pt idx="58">
                  <c:v>6.25E-2</c:v>
                </c:pt>
                <c:pt idx="59">
                  <c:v>6.25E-2</c:v>
                </c:pt>
                <c:pt idx="60">
                  <c:v>6.25E-2</c:v>
                </c:pt>
                <c:pt idx="61">
                  <c:v>6.25E-2</c:v>
                </c:pt>
                <c:pt idx="62">
                  <c:v>6.25E-2</c:v>
                </c:pt>
                <c:pt idx="63">
                  <c:v>6.25E-2</c:v>
                </c:pt>
                <c:pt idx="64">
                  <c:v>6.25E-2</c:v>
                </c:pt>
                <c:pt idx="65">
                  <c:v>6.25E-2</c:v>
                </c:pt>
                <c:pt idx="66">
                  <c:v>6.25E-2</c:v>
                </c:pt>
                <c:pt idx="67">
                  <c:v>6.25E-2</c:v>
                </c:pt>
                <c:pt idx="68">
                  <c:v>6.25E-2</c:v>
                </c:pt>
                <c:pt idx="69">
                  <c:v>6.25E-2</c:v>
                </c:pt>
                <c:pt idx="70">
                  <c:v>6.25E-2</c:v>
                </c:pt>
                <c:pt idx="71">
                  <c:v>6.25E-2</c:v>
                </c:pt>
                <c:pt idx="72">
                  <c:v>6.25E-2</c:v>
                </c:pt>
                <c:pt idx="73">
                  <c:v>6.25E-2</c:v>
                </c:pt>
                <c:pt idx="74">
                  <c:v>6.25E-2</c:v>
                </c:pt>
                <c:pt idx="75">
                  <c:v>6.25E-2</c:v>
                </c:pt>
                <c:pt idx="76">
                  <c:v>6.25E-2</c:v>
                </c:pt>
                <c:pt idx="77">
                  <c:v>6.25E-2</c:v>
                </c:pt>
                <c:pt idx="78">
                  <c:v>6.25E-2</c:v>
                </c:pt>
                <c:pt idx="79">
                  <c:v>6.25E-2</c:v>
                </c:pt>
                <c:pt idx="80">
                  <c:v>6.25E-2</c:v>
                </c:pt>
                <c:pt idx="81">
                  <c:v>6.25E-2</c:v>
                </c:pt>
                <c:pt idx="82">
                  <c:v>6.25E-2</c:v>
                </c:pt>
                <c:pt idx="83">
                  <c:v>1</c:v>
                </c:pt>
                <c:pt idx="84">
                  <c:v>1</c:v>
                </c:pt>
                <c:pt idx="85">
                  <c:v>1</c:v>
                </c:pt>
                <c:pt idx="86">
                  <c:v>1</c:v>
                </c:pt>
                <c:pt idx="87">
                  <c:v>1</c:v>
                </c:pt>
                <c:pt idx="88">
                  <c:v>1</c:v>
                </c:pt>
                <c:pt idx="89">
                  <c:v>1</c:v>
                </c:pt>
                <c:pt idx="90">
                  <c:v>1</c:v>
                </c:pt>
                <c:pt idx="91">
                  <c:v>1</c:v>
                </c:pt>
                <c:pt idx="92">
                  <c:v>1</c:v>
                </c:pt>
                <c:pt idx="93">
                  <c:v>1</c:v>
                </c:pt>
                <c:pt idx="94">
                  <c:v>6.25E-2</c:v>
                </c:pt>
                <c:pt idx="95">
                  <c:v>6.25E-2</c:v>
                </c:pt>
                <c:pt idx="96">
                  <c:v>6.25E-2</c:v>
                </c:pt>
                <c:pt idx="97">
                  <c:v>6.25E-2</c:v>
                </c:pt>
                <c:pt idx="98">
                  <c:v>6.25E-2</c:v>
                </c:pt>
                <c:pt idx="99">
                  <c:v>6.25E-2</c:v>
                </c:pt>
                <c:pt idx="100">
                  <c:v>6.25E-2</c:v>
                </c:pt>
                <c:pt idx="101">
                  <c:v>6.25E-2</c:v>
                </c:pt>
                <c:pt idx="102">
                  <c:v>6.25E-2</c:v>
                </c:pt>
                <c:pt idx="103">
                  <c:v>6.25E-2</c:v>
                </c:pt>
                <c:pt idx="104">
                  <c:v>6.25E-2</c:v>
                </c:pt>
                <c:pt idx="105">
                  <c:v>6.25E-2</c:v>
                </c:pt>
                <c:pt idx="106">
                  <c:v>6.25E-2</c:v>
                </c:pt>
                <c:pt idx="107">
                  <c:v>6.25E-2</c:v>
                </c:pt>
                <c:pt idx="108">
                  <c:v>6.25E-2</c:v>
                </c:pt>
                <c:pt idx="109">
                  <c:v>6.25E-2</c:v>
                </c:pt>
                <c:pt idx="110">
                  <c:v>6.25E-2</c:v>
                </c:pt>
                <c:pt idx="111">
                  <c:v>6.25E-2</c:v>
                </c:pt>
                <c:pt idx="112">
                  <c:v>6.25E-2</c:v>
                </c:pt>
                <c:pt idx="113">
                  <c:v>6.25E-2</c:v>
                </c:pt>
                <c:pt idx="114">
                  <c:v>6.25E-2</c:v>
                </c:pt>
                <c:pt idx="115">
                  <c:v>6.25E-2</c:v>
                </c:pt>
                <c:pt idx="116">
                  <c:v>6.25E-2</c:v>
                </c:pt>
                <c:pt idx="117">
                  <c:v>6.25E-2</c:v>
                </c:pt>
                <c:pt idx="118">
                  <c:v>6.25E-2</c:v>
                </c:pt>
                <c:pt idx="119">
                  <c:v>6.25E-2</c:v>
                </c:pt>
                <c:pt idx="120">
                  <c:v>6.25E-2</c:v>
                </c:pt>
                <c:pt idx="121">
                  <c:v>6.25E-2</c:v>
                </c:pt>
                <c:pt idx="122">
                  <c:v>6.25E-2</c:v>
                </c:pt>
                <c:pt idx="123">
                  <c:v>6.25E-2</c:v>
                </c:pt>
                <c:pt idx="124">
                  <c:v>6.25E-2</c:v>
                </c:pt>
                <c:pt idx="125">
                  <c:v>6.25E-2</c:v>
                </c:pt>
                <c:pt idx="126">
                  <c:v>6.25E-2</c:v>
                </c:pt>
                <c:pt idx="127">
                  <c:v>6.25E-2</c:v>
                </c:pt>
                <c:pt idx="128">
                  <c:v>6.25E-2</c:v>
                </c:pt>
                <c:pt idx="129">
                  <c:v>6.25E-2</c:v>
                </c:pt>
                <c:pt idx="130">
                  <c:v>6.25E-2</c:v>
                </c:pt>
                <c:pt idx="131">
                  <c:v>6.25E-2</c:v>
                </c:pt>
                <c:pt idx="132">
                  <c:v>6.25E-2</c:v>
                </c:pt>
                <c:pt idx="133">
                  <c:v>6.25E-2</c:v>
                </c:pt>
                <c:pt idx="134">
                  <c:v>6.25E-2</c:v>
                </c:pt>
                <c:pt idx="135">
                  <c:v>6.25E-2</c:v>
                </c:pt>
                <c:pt idx="136">
                  <c:v>6.25E-2</c:v>
                </c:pt>
                <c:pt idx="137">
                  <c:v>6.25E-2</c:v>
                </c:pt>
                <c:pt idx="138">
                  <c:v>6.25E-2</c:v>
                </c:pt>
                <c:pt idx="139">
                  <c:v>6.25E-2</c:v>
                </c:pt>
                <c:pt idx="140">
                  <c:v>6.25E-2</c:v>
                </c:pt>
                <c:pt idx="141">
                  <c:v>6.25E-2</c:v>
                </c:pt>
                <c:pt idx="142">
                  <c:v>6.25E-2</c:v>
                </c:pt>
                <c:pt idx="143">
                  <c:v>6.25E-2</c:v>
                </c:pt>
                <c:pt idx="144">
                  <c:v>6.25E-2</c:v>
                </c:pt>
                <c:pt idx="145">
                  <c:v>6.25E-2</c:v>
                </c:pt>
                <c:pt idx="146">
                  <c:v>6.25E-2</c:v>
                </c:pt>
                <c:pt idx="147">
                  <c:v>6.25E-2</c:v>
                </c:pt>
                <c:pt idx="148">
                  <c:v>6.25E-2</c:v>
                </c:pt>
                <c:pt idx="149">
                  <c:v>6.25E-2</c:v>
                </c:pt>
                <c:pt idx="150">
                  <c:v>6.25E-2</c:v>
                </c:pt>
                <c:pt idx="151">
                  <c:v>6.25E-2</c:v>
                </c:pt>
                <c:pt idx="152">
                  <c:v>6.25E-2</c:v>
                </c:pt>
                <c:pt idx="153">
                  <c:v>6.25E-2</c:v>
                </c:pt>
                <c:pt idx="154">
                  <c:v>6.25E-2</c:v>
                </c:pt>
                <c:pt idx="155">
                  <c:v>1</c:v>
                </c:pt>
                <c:pt idx="156">
                  <c:v>1</c:v>
                </c:pt>
                <c:pt idx="157">
                  <c:v>1</c:v>
                </c:pt>
                <c:pt idx="158">
                  <c:v>1</c:v>
                </c:pt>
                <c:pt idx="159">
                  <c:v>1</c:v>
                </c:pt>
                <c:pt idx="160">
                  <c:v>1</c:v>
                </c:pt>
                <c:pt idx="161">
                  <c:v>1</c:v>
                </c:pt>
                <c:pt idx="162">
                  <c:v>1</c:v>
                </c:pt>
                <c:pt idx="163">
                  <c:v>6.25E-2</c:v>
                </c:pt>
                <c:pt idx="164">
                  <c:v>6.25E-2</c:v>
                </c:pt>
                <c:pt idx="165">
                  <c:v>6.25E-2</c:v>
                </c:pt>
                <c:pt idx="166">
                  <c:v>6.25E-2</c:v>
                </c:pt>
                <c:pt idx="167">
                  <c:v>6.25E-2</c:v>
                </c:pt>
                <c:pt idx="168">
                  <c:v>6.25E-2</c:v>
                </c:pt>
              </c:numCache>
            </c:numRef>
          </c:yVal>
          <c:smooth val="0"/>
        </c:ser>
        <c:ser>
          <c:idx val="0"/>
          <c:order val="1"/>
          <c:tx>
            <c:strRef>
              <c:f>'Claimant Flows'!$Z$2</c:f>
              <c:strCache>
                <c:ptCount val="1"/>
                <c:pt idx="0">
                  <c:v>Outflow rate</c:v>
                </c:pt>
              </c:strCache>
            </c:strRef>
          </c:tx>
          <c:spPr>
            <a:ln>
              <a:solidFill>
                <a:srgbClr val="FF000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Flows'!$Z$3:$Z$177</c:f>
              <c:numCache>
                <c:formatCode>General</c:formatCode>
                <c:ptCount val="175"/>
                <c:pt idx="0">
                  <c:v>0.54237933333333654</c:v>
                </c:pt>
                <c:pt idx="1">
                  <c:v>0.57997256666666652</c:v>
                </c:pt>
                <c:pt idx="2">
                  <c:v>0.5295588999999995</c:v>
                </c:pt>
                <c:pt idx="3">
                  <c:v>0.57272060000000402</c:v>
                </c:pt>
                <c:pt idx="4">
                  <c:v>0.53301466666666653</c:v>
                </c:pt>
                <c:pt idx="5">
                  <c:v>0.54848833333333369</c:v>
                </c:pt>
                <c:pt idx="6">
                  <c:v>0.5690291333333376</c:v>
                </c:pt>
                <c:pt idx="7">
                  <c:v>0.58127546666666652</c:v>
                </c:pt>
                <c:pt idx="8">
                  <c:v>0.53002963333333908</c:v>
                </c:pt>
                <c:pt idx="9">
                  <c:v>0.54973403333333748</c:v>
                </c:pt>
                <c:pt idx="10">
                  <c:v>0.51898049999999996</c:v>
                </c:pt>
                <c:pt idx="11">
                  <c:v>0.5201634333333337</c:v>
                </c:pt>
                <c:pt idx="12">
                  <c:v>0.46386593333333331</c:v>
                </c:pt>
                <c:pt idx="13">
                  <c:v>0.52050709999999956</c:v>
                </c:pt>
                <c:pt idx="14">
                  <c:v>0.44610343333333324</c:v>
                </c:pt>
                <c:pt idx="15">
                  <c:v>0.3849140333333354</c:v>
                </c:pt>
                <c:pt idx="16">
                  <c:v>0.33687656666667143</c:v>
                </c:pt>
                <c:pt idx="17">
                  <c:v>0.33785033333333575</c:v>
                </c:pt>
                <c:pt idx="18">
                  <c:v>0.31717001333333494</c:v>
                </c:pt>
                <c:pt idx="19">
                  <c:v>0.31540673000000208</c:v>
                </c:pt>
                <c:pt idx="20">
                  <c:v>0.38634760000000185</c:v>
                </c:pt>
                <c:pt idx="21">
                  <c:v>0.37828340000000032</c:v>
                </c:pt>
                <c:pt idx="22">
                  <c:v>0.43458053333333535</c:v>
                </c:pt>
                <c:pt idx="23">
                  <c:v>0.51160863333333806</c:v>
                </c:pt>
                <c:pt idx="24">
                  <c:v>0.47906950000000031</c:v>
                </c:pt>
                <c:pt idx="25">
                  <c:v>0.58798899999999632</c:v>
                </c:pt>
                <c:pt idx="26">
                  <c:v>0.46171323333333325</c:v>
                </c:pt>
                <c:pt idx="27">
                  <c:v>0.49164913333333327</c:v>
                </c:pt>
                <c:pt idx="28">
                  <c:v>0.45358663333333332</c:v>
                </c:pt>
                <c:pt idx="29">
                  <c:v>0.45536993333333337</c:v>
                </c:pt>
                <c:pt idx="30">
                  <c:v>0.40580323333333335</c:v>
                </c:pt>
                <c:pt idx="31">
                  <c:v>0.34711553333333334</c:v>
                </c:pt>
                <c:pt idx="32">
                  <c:v>0.2923962566666668</c:v>
                </c:pt>
                <c:pt idx="33">
                  <c:v>0.27569908000000004</c:v>
                </c:pt>
                <c:pt idx="34">
                  <c:v>0.24510980666666671</c:v>
                </c:pt>
                <c:pt idx="35">
                  <c:v>0.24559530666666776</c:v>
                </c:pt>
                <c:pt idx="36">
                  <c:v>0.2589905833333333</c:v>
                </c:pt>
                <c:pt idx="37">
                  <c:v>0.24582870333333331</c:v>
                </c:pt>
                <c:pt idx="38">
                  <c:v>0.2320406666666667</c:v>
                </c:pt>
                <c:pt idx="39">
                  <c:v>0.23507915666666671</c:v>
                </c:pt>
                <c:pt idx="40">
                  <c:v>0.21098026666666694</c:v>
                </c:pt>
                <c:pt idx="41">
                  <c:v>0.21488973666666691</c:v>
                </c:pt>
                <c:pt idx="42">
                  <c:v>0.22004551000000003</c:v>
                </c:pt>
                <c:pt idx="43">
                  <c:v>0.22687200333333335</c:v>
                </c:pt>
                <c:pt idx="44">
                  <c:v>0.23527505333333334</c:v>
                </c:pt>
                <c:pt idx="45">
                  <c:v>0.22626355333333334</c:v>
                </c:pt>
                <c:pt idx="46">
                  <c:v>0.23864319000000098</c:v>
                </c:pt>
                <c:pt idx="47">
                  <c:v>0.23074259333333341</c:v>
                </c:pt>
                <c:pt idx="48">
                  <c:v>0.23553388666666691</c:v>
                </c:pt>
                <c:pt idx="49">
                  <c:v>0.23359010999999999</c:v>
                </c:pt>
                <c:pt idx="50">
                  <c:v>0.22907896666666669</c:v>
                </c:pt>
                <c:pt idx="51">
                  <c:v>0.19208890333333331</c:v>
                </c:pt>
                <c:pt idx="52">
                  <c:v>0.1708701</c:v>
                </c:pt>
                <c:pt idx="53">
                  <c:v>0.13952448333333431</c:v>
                </c:pt>
                <c:pt idx="54">
                  <c:v>0.12379937666666672</c:v>
                </c:pt>
                <c:pt idx="55">
                  <c:v>0.11870143000000002</c:v>
                </c:pt>
                <c:pt idx="56">
                  <c:v>0.11065789333333276</c:v>
                </c:pt>
                <c:pt idx="57">
                  <c:v>0.10887458333333352</c:v>
                </c:pt>
                <c:pt idx="58">
                  <c:v>0.11898447666666667</c:v>
                </c:pt>
                <c:pt idx="59">
                  <c:v>0.12094610000000022</c:v>
                </c:pt>
                <c:pt idx="60">
                  <c:v>0.11526648666666672</c:v>
                </c:pt>
                <c:pt idx="61">
                  <c:v>0.11756554000000068</c:v>
                </c:pt>
                <c:pt idx="62">
                  <c:v>0.10944946</c:v>
                </c:pt>
                <c:pt idx="63">
                  <c:v>0.11643193333333333</c:v>
                </c:pt>
                <c:pt idx="64">
                  <c:v>0.13170888000000044</c:v>
                </c:pt>
                <c:pt idx="65">
                  <c:v>0.11207175933825669</c:v>
                </c:pt>
                <c:pt idx="66">
                  <c:v>0.118398786765794</c:v>
                </c:pt>
                <c:pt idx="67">
                  <c:v>0.11308675216694469</c:v>
                </c:pt>
                <c:pt idx="68">
                  <c:v>0.110879349450602</c:v>
                </c:pt>
                <c:pt idx="69">
                  <c:v>0.10495907234997758</c:v>
                </c:pt>
                <c:pt idx="70">
                  <c:v>0.10996506573260163</c:v>
                </c:pt>
                <c:pt idx="71">
                  <c:v>0.11061866265309631</c:v>
                </c:pt>
                <c:pt idx="72">
                  <c:v>0.10942608895404372</c:v>
                </c:pt>
                <c:pt idx="73">
                  <c:v>0.11033819488007751</c:v>
                </c:pt>
                <c:pt idx="74">
                  <c:v>0.11083196509407328</c:v>
                </c:pt>
                <c:pt idx="75">
                  <c:v>0.10831783852654835</c:v>
                </c:pt>
                <c:pt idx="76">
                  <c:v>0.1137269394579886</c:v>
                </c:pt>
                <c:pt idx="77">
                  <c:v>0.11923592343475981</c:v>
                </c:pt>
                <c:pt idx="78">
                  <c:v>0.11734017309045068</c:v>
                </c:pt>
                <c:pt idx="79">
                  <c:v>0.12697541333296791</c:v>
                </c:pt>
                <c:pt idx="80">
                  <c:v>0.1265613961081764</c:v>
                </c:pt>
                <c:pt idx="81">
                  <c:v>0.13699457621486932</c:v>
                </c:pt>
                <c:pt idx="82">
                  <c:v>0.138487977509577</c:v>
                </c:pt>
                <c:pt idx="83">
                  <c:v>0.14308757128085087</c:v>
                </c:pt>
                <c:pt idx="84">
                  <c:v>0.14466670101335033</c:v>
                </c:pt>
                <c:pt idx="85">
                  <c:v>0.13548259821085987</c:v>
                </c:pt>
                <c:pt idx="86">
                  <c:v>0.16215435587611271</c:v>
                </c:pt>
                <c:pt idx="87">
                  <c:v>0.15617274755819741</c:v>
                </c:pt>
                <c:pt idx="88">
                  <c:v>0.15815346237655134</c:v>
                </c:pt>
                <c:pt idx="89">
                  <c:v>0.16047163048224186</c:v>
                </c:pt>
                <c:pt idx="90">
                  <c:v>0.16393052189829241</c:v>
                </c:pt>
                <c:pt idx="91">
                  <c:v>0.17117147192874074</c:v>
                </c:pt>
                <c:pt idx="92">
                  <c:v>0.16884139387915129</c:v>
                </c:pt>
                <c:pt idx="93">
                  <c:v>0.15707713541073731</c:v>
                </c:pt>
                <c:pt idx="94">
                  <c:v>0.14569643910157698</c:v>
                </c:pt>
                <c:pt idx="95">
                  <c:v>0.13547674447288841</c:v>
                </c:pt>
                <c:pt idx="96">
                  <c:v>0.13025772265952287</c:v>
                </c:pt>
                <c:pt idx="97">
                  <c:v>0.12564782521746698</c:v>
                </c:pt>
                <c:pt idx="98">
                  <c:v>0.12273686520179462</c:v>
                </c:pt>
                <c:pt idx="99">
                  <c:v>0.12247110109960202</c:v>
                </c:pt>
                <c:pt idx="100">
                  <c:v>0.12045796529625534</c:v>
                </c:pt>
                <c:pt idx="101">
                  <c:v>0.11856428567357423</c:v>
                </c:pt>
                <c:pt idx="102">
                  <c:v>0.11189012545194248</c:v>
                </c:pt>
                <c:pt idx="103">
                  <c:v>0.12447899772644598</c:v>
                </c:pt>
                <c:pt idx="104">
                  <c:v>0.11920487224934052</c:v>
                </c:pt>
                <c:pt idx="105">
                  <c:v>0.12170363680799169</c:v>
                </c:pt>
                <c:pt idx="106">
                  <c:v>0.12618251444526787</c:v>
                </c:pt>
                <c:pt idx="107">
                  <c:v>0.12949544806440025</c:v>
                </c:pt>
                <c:pt idx="108">
                  <c:v>0.13452380376108633</c:v>
                </c:pt>
                <c:pt idx="109">
                  <c:v>0.13652783714642347</c:v>
                </c:pt>
                <c:pt idx="110">
                  <c:v>0.14175784043270079</c:v>
                </c:pt>
                <c:pt idx="111">
                  <c:v>0.14339563162119245</c:v>
                </c:pt>
                <c:pt idx="112">
                  <c:v>0.14112804878530241</c:v>
                </c:pt>
                <c:pt idx="113">
                  <c:v>0.14182755745206441</c:v>
                </c:pt>
                <c:pt idx="114">
                  <c:v>0.13818849440330921</c:v>
                </c:pt>
                <c:pt idx="115">
                  <c:v>0.14419229274016745</c:v>
                </c:pt>
                <c:pt idx="116">
                  <c:v>0.14563117370349271</c:v>
                </c:pt>
                <c:pt idx="117">
                  <c:v>0.14353818115493164</c:v>
                </c:pt>
                <c:pt idx="118">
                  <c:v>0.1630987661552985</c:v>
                </c:pt>
                <c:pt idx="119">
                  <c:v>0.18967891463198969</c:v>
                </c:pt>
                <c:pt idx="120">
                  <c:v>0.19530806782897234</c:v>
                </c:pt>
                <c:pt idx="121">
                  <c:v>0.19547814412586395</c:v>
                </c:pt>
                <c:pt idx="122">
                  <c:v>0.20562786009366932</c:v>
                </c:pt>
                <c:pt idx="123">
                  <c:v>0.19922425274087741</c:v>
                </c:pt>
                <c:pt idx="124">
                  <c:v>0.1956968761186165</c:v>
                </c:pt>
                <c:pt idx="125">
                  <c:v>0.19709537547048059</c:v>
                </c:pt>
                <c:pt idx="126">
                  <c:v>0.20348463362193586</c:v>
                </c:pt>
                <c:pt idx="127">
                  <c:v>0.20734359956168741</c:v>
                </c:pt>
                <c:pt idx="128">
                  <c:v>0.21487171070146024</c:v>
                </c:pt>
                <c:pt idx="129">
                  <c:v>0.22044600691902141</c:v>
                </c:pt>
                <c:pt idx="130">
                  <c:v>0.22752339510356534</c:v>
                </c:pt>
                <c:pt idx="131">
                  <c:v>0.22199386458002945</c:v>
                </c:pt>
                <c:pt idx="132">
                  <c:v>0.23594945698528577</c:v>
                </c:pt>
                <c:pt idx="133">
                  <c:v>0.2395027387016517</c:v>
                </c:pt>
                <c:pt idx="134">
                  <c:v>0.23656751603907269</c:v>
                </c:pt>
                <c:pt idx="135">
                  <c:v>0.24352723817109451</c:v>
                </c:pt>
                <c:pt idx="136">
                  <c:v>0.24449608068459319</c:v>
                </c:pt>
                <c:pt idx="137">
                  <c:v>0.24109615479140051</c:v>
                </c:pt>
                <c:pt idx="138">
                  <c:v>0.2387535339353547</c:v>
                </c:pt>
                <c:pt idx="139">
                  <c:v>0.24074116811758944</c:v>
                </c:pt>
                <c:pt idx="140">
                  <c:v>0.24906796569701095</c:v>
                </c:pt>
                <c:pt idx="141">
                  <c:v>0.24757001603187001</c:v>
                </c:pt>
                <c:pt idx="142">
                  <c:v>0.24684239393983046</c:v>
                </c:pt>
                <c:pt idx="143">
                  <c:v>0.23631708043897212</c:v>
                </c:pt>
                <c:pt idx="144">
                  <c:v>0.23949099703729096</c:v>
                </c:pt>
                <c:pt idx="145">
                  <c:v>0.2463303645213748</c:v>
                </c:pt>
                <c:pt idx="146">
                  <c:v>0.24331994613448099</c:v>
                </c:pt>
                <c:pt idx="147">
                  <c:v>0.24035128664115771</c:v>
                </c:pt>
                <c:pt idx="148">
                  <c:v>0.25223966594127567</c:v>
                </c:pt>
                <c:pt idx="149">
                  <c:v>0.24514724896056841</c:v>
                </c:pt>
                <c:pt idx="150">
                  <c:v>0.24635389991206574</c:v>
                </c:pt>
                <c:pt idx="151">
                  <c:v>0.240686004919724</c:v>
                </c:pt>
                <c:pt idx="152">
                  <c:v>0.23444623386750735</c:v>
                </c:pt>
                <c:pt idx="153">
                  <c:v>0.22608382498893617</c:v>
                </c:pt>
                <c:pt idx="154">
                  <c:v>0.218381527415349</c:v>
                </c:pt>
                <c:pt idx="155">
                  <c:v>0.21765367107333966</c:v>
                </c:pt>
                <c:pt idx="156">
                  <c:v>0.21150095585254741</c:v>
                </c:pt>
                <c:pt idx="157">
                  <c:v>0.21951980212705963</c:v>
                </c:pt>
                <c:pt idx="158">
                  <c:v>0.22682464570116934</c:v>
                </c:pt>
                <c:pt idx="159">
                  <c:v>0.24179478404441188</c:v>
                </c:pt>
                <c:pt idx="160">
                  <c:v>0.24803532211453599</c:v>
                </c:pt>
                <c:pt idx="161">
                  <c:v>0.25644874375101501</c:v>
                </c:pt>
                <c:pt idx="162">
                  <c:v>0.26419587501872804</c:v>
                </c:pt>
                <c:pt idx="163">
                  <c:v>0.25837000249342235</c:v>
                </c:pt>
                <c:pt idx="164">
                  <c:v>0.25167890445480545</c:v>
                </c:pt>
                <c:pt idx="165">
                  <c:v>0.24203948872818537</c:v>
                </c:pt>
                <c:pt idx="166">
                  <c:v>0.21468665274147999</c:v>
                </c:pt>
                <c:pt idx="167">
                  <c:v>0.19871665734792263</c:v>
                </c:pt>
                <c:pt idx="168">
                  <c:v>0.20195747372983441</c:v>
                </c:pt>
                <c:pt idx="169">
                  <c:v>0.21077141954709677</c:v>
                </c:pt>
                <c:pt idx="170">
                  <c:v>0.2095388795698454</c:v>
                </c:pt>
                <c:pt idx="171">
                  <c:v>0.21750428882958128</c:v>
                </c:pt>
                <c:pt idx="172">
                  <c:v>0.22361345527615897</c:v>
                </c:pt>
                <c:pt idx="173">
                  <c:v>0.22628102419332341</c:v>
                </c:pt>
                <c:pt idx="174">
                  <c:v>0.22719375646142362</c:v>
                </c:pt>
              </c:numCache>
            </c:numRef>
          </c:yVal>
          <c:smooth val="0"/>
        </c:ser>
        <c:dLbls>
          <c:showLegendKey val="0"/>
          <c:showVal val="0"/>
          <c:showCatName val="0"/>
          <c:showSerName val="0"/>
          <c:showPercent val="0"/>
          <c:showBubbleSize val="0"/>
        </c:dLbls>
        <c:axId val="106578688"/>
        <c:axId val="106580224"/>
      </c:scatterChart>
      <c:scatterChart>
        <c:scatterStyle val="lineMarker"/>
        <c:varyColors val="0"/>
        <c:ser>
          <c:idx val="1"/>
          <c:order val="2"/>
          <c:tx>
            <c:v>LFS</c:v>
          </c:tx>
          <c:spPr>
            <a:ln>
              <a:solidFill>
                <a:srgbClr val="C00000"/>
              </a:solidFill>
              <a:prstDash val="sysDash"/>
            </a:ln>
          </c:spPr>
          <c:marker>
            <c:symbol val="none"/>
          </c:marker>
          <c:xVal>
            <c:numRef>
              <c:f>'LFS flows'!$A$3:$A$75</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'LFS flows'!$N$3:$N$75</c:f>
              <c:numCache>
                <c:formatCode>General</c:formatCode>
                <c:ptCount val="73"/>
                <c:pt idx="0">
                  <c:v>7.1289879228501274E-2</c:v>
                </c:pt>
                <c:pt idx="1">
                  <c:v>6.5376116645848914E-2</c:v>
                </c:pt>
                <c:pt idx="2">
                  <c:v>6.5828627857087124E-2</c:v>
                </c:pt>
                <c:pt idx="3">
                  <c:v>7.0738025787215997E-2</c:v>
                </c:pt>
                <c:pt idx="4">
                  <c:v>7.3150147160339851E-2</c:v>
                </c:pt>
                <c:pt idx="5">
                  <c:v>7.3451453786049226E-2</c:v>
                </c:pt>
                <c:pt idx="6">
                  <c:v>7.5733831774454585E-2</c:v>
                </c:pt>
                <c:pt idx="7">
                  <c:v>7.4567117642829014E-2</c:v>
                </c:pt>
                <c:pt idx="8">
                  <c:v>7.8104400649352979E-2</c:v>
                </c:pt>
                <c:pt idx="9">
                  <c:v>8.1187298867027927E-2</c:v>
                </c:pt>
                <c:pt idx="10">
                  <c:v>8.0699812047504468E-2</c:v>
                </c:pt>
                <c:pt idx="11">
                  <c:v>8.0255002509818402E-2</c:v>
                </c:pt>
                <c:pt idx="12">
                  <c:v>8.0309054410660496E-2</c:v>
                </c:pt>
                <c:pt idx="13">
                  <c:v>8.5560307674588207E-2</c:v>
                </c:pt>
                <c:pt idx="14">
                  <c:v>8.5675870245273733E-2</c:v>
                </c:pt>
                <c:pt idx="15">
                  <c:v>8.9954796023077099E-2</c:v>
                </c:pt>
                <c:pt idx="16">
                  <c:v>8.7300511771277831E-2</c:v>
                </c:pt>
                <c:pt idx="17">
                  <c:v>8.8285499891716968E-2</c:v>
                </c:pt>
                <c:pt idx="18">
                  <c:v>9.1132920953878066E-2</c:v>
                </c:pt>
                <c:pt idx="19">
                  <c:v>0.10012855860058922</c:v>
                </c:pt>
                <c:pt idx="20">
                  <c:v>0.1034139347555777</c:v>
                </c:pt>
                <c:pt idx="21">
                  <c:v>0.10250253112576957</c:v>
                </c:pt>
                <c:pt idx="22">
                  <c:v>0.1053934008786566</c:v>
                </c:pt>
                <c:pt idx="23">
                  <c:v>0.10054016711136785</c:v>
                </c:pt>
                <c:pt idx="24">
                  <c:v>0.10433490250518802</c:v>
                </c:pt>
                <c:pt idx="25">
                  <c:v>0.10407598680980765</c:v>
                </c:pt>
                <c:pt idx="26">
                  <c:v>0.10902018845885204</c:v>
                </c:pt>
                <c:pt idx="27">
                  <c:v>0.10392836578209508</c:v>
                </c:pt>
                <c:pt idx="28">
                  <c:v>0.10694595847004773</c:v>
                </c:pt>
                <c:pt idx="29">
                  <c:v>0.10478371472409742</c:v>
                </c:pt>
                <c:pt idx="30">
                  <c:v>0.10315113184705715</c:v>
                </c:pt>
                <c:pt idx="31">
                  <c:v>0.10865767070635762</c:v>
                </c:pt>
                <c:pt idx="32">
                  <c:v>0.11262788268571511</c:v>
                </c:pt>
                <c:pt idx="33">
                  <c:v>0.11975186876085075</c:v>
                </c:pt>
                <c:pt idx="34">
                  <c:v>0.11470960072281212</c:v>
                </c:pt>
                <c:pt idx="35">
                  <c:v>0.11788534828112179</c:v>
                </c:pt>
                <c:pt idx="36">
                  <c:v>0.11638727431236438</c:v>
                </c:pt>
                <c:pt idx="37">
                  <c:v>0.11493401739549335</c:v>
                </c:pt>
                <c:pt idx="38">
                  <c:v>0.12133106100332847</c:v>
                </c:pt>
                <c:pt idx="39">
                  <c:v>0.12067439211558871</c:v>
                </c:pt>
                <c:pt idx="40">
                  <c:v>0.11982425934429362</c:v>
                </c:pt>
                <c:pt idx="41">
                  <c:v>0.12261137421257302</c:v>
                </c:pt>
                <c:pt idx="42">
                  <c:v>0.11799745038881899</c:v>
                </c:pt>
                <c:pt idx="43">
                  <c:v>0.11914344095668865</c:v>
                </c:pt>
                <c:pt idx="44">
                  <c:v>0.11714518265797012</c:v>
                </c:pt>
                <c:pt idx="45">
                  <c:v>0.12351295838701599</c:v>
                </c:pt>
                <c:pt idx="46">
                  <c:v>0.12623442816580124</c:v>
                </c:pt>
                <c:pt idx="47">
                  <c:v>0.12582132926154194</c:v>
                </c:pt>
                <c:pt idx="48">
                  <c:v>0.11887410350324649</c:v>
                </c:pt>
                <c:pt idx="49">
                  <c:v>0.12084752345419014</c:v>
                </c:pt>
                <c:pt idx="50">
                  <c:v>0.11952390832111769</c:v>
                </c:pt>
                <c:pt idx="51">
                  <c:v>0.12256770470909922</c:v>
                </c:pt>
                <c:pt idx="52">
                  <c:v>0.12093084049865276</c:v>
                </c:pt>
                <c:pt idx="53">
                  <c:v>0.10851408478114018</c:v>
                </c:pt>
                <c:pt idx="54">
                  <c:v>0.10916390130098008</c:v>
                </c:pt>
                <c:pt idx="55">
                  <c:v>0.10177782668331792</c:v>
                </c:pt>
                <c:pt idx="56">
                  <c:v>0.10883501872395612</c:v>
                </c:pt>
                <c:pt idx="57">
                  <c:v>0.10671797213315792</c:v>
                </c:pt>
                <c:pt idx="58">
                  <c:v>0.10480983509844376</c:v>
                </c:pt>
                <c:pt idx="59">
                  <c:v>0.10478965466682202</c:v>
                </c:pt>
                <c:pt idx="60">
                  <c:v>0.10684404472981662</c:v>
                </c:pt>
                <c:pt idx="61">
                  <c:v>0.12416374755105963</c:v>
                </c:pt>
                <c:pt idx="62">
                  <c:v>0.11491323142310372</c:v>
                </c:pt>
                <c:pt idx="63">
                  <c:v>0.10301796838618804</c:v>
                </c:pt>
                <c:pt idx="64">
                  <c:v>9.4200897052799548E-2</c:v>
                </c:pt>
                <c:pt idx="65">
                  <c:v>0.10377270224634307</c:v>
                </c:pt>
                <c:pt idx="66">
                  <c:v>8.5577168931978725E-2</c:v>
                </c:pt>
                <c:pt idx="67">
                  <c:v>8.7085617884081659E-2</c:v>
                </c:pt>
                <c:pt idx="68">
                  <c:v>8.4297628209516362E-2</c:v>
                </c:pt>
                <c:pt idx="69">
                  <c:v>8.3829771551610047E-2</c:v>
                </c:pt>
                <c:pt idx="70">
                  <c:v>8.0391292052458874E-2</c:v>
                </c:pt>
                <c:pt idx="71">
                  <c:v>8.7638450827017253E-2</c:v>
                </c:pt>
                <c:pt idx="72">
                  <c:v>9.2005131081889791E-2</c:v>
                </c:pt>
              </c:numCache>
            </c:numRef>
          </c:yVal>
          <c:smooth val="0"/>
        </c:ser>
        <c:dLbls>
          <c:showLegendKey val="0"/>
          <c:showVal val="0"/>
          <c:showCatName val="0"/>
          <c:showSerName val="0"/>
          <c:showPercent val="0"/>
          <c:showBubbleSize val="0"/>
        </c:dLbls>
        <c:axId val="106599936"/>
        <c:axId val="106598400"/>
      </c:scatterChart>
      <c:valAx>
        <c:axId val="106578688"/>
        <c:scaling>
          <c:orientation val="minMax"/>
          <c:max val="2012"/>
          <c:min val="1970"/>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6580224"/>
        <c:crosses val="min"/>
        <c:crossBetween val="midCat"/>
        <c:majorUnit val="5"/>
      </c:valAx>
      <c:valAx>
        <c:axId val="106580224"/>
        <c:scaling>
          <c:logBase val="2"/>
          <c:orientation val="minMax"/>
          <c:max val="1"/>
          <c:min val="6.2500000000000014E-2"/>
        </c:scaling>
        <c:delete val="0"/>
        <c:axPos val="l"/>
        <c:numFmt formatCode="#,##0.000" sourceLinked="0"/>
        <c:majorTickMark val="in"/>
        <c:minorTickMark val="none"/>
        <c:tickLblPos val="nextTo"/>
        <c:spPr>
          <a:ln w="22225">
            <a:noFill/>
          </a:ln>
        </c:spPr>
        <c:txPr>
          <a:bodyPr/>
          <a:lstStyle/>
          <a:p>
            <a:pPr>
              <a:defRPr lang="en-US" sz="1600" b="0" i="0">
                <a:solidFill>
                  <a:srgbClr val="000000"/>
                </a:solidFill>
                <a:latin typeface="Arial"/>
                <a:ea typeface="Arial"/>
                <a:cs typeface="Arial"/>
              </a:defRPr>
            </a:pPr>
            <a:endParaRPr lang="en-US"/>
          </a:p>
        </c:txPr>
        <c:crossAx val="106578688"/>
        <c:crosses val="autoZero"/>
        <c:crossBetween val="midCat"/>
      </c:valAx>
      <c:valAx>
        <c:axId val="106598400"/>
        <c:scaling>
          <c:logBase val="2"/>
          <c:orientation val="minMax"/>
          <c:max val="0.5"/>
          <c:min val="3.1250000000000014E-2"/>
        </c:scaling>
        <c:delete val="0"/>
        <c:axPos val="r"/>
        <c:majorGridlines/>
        <c:numFmt formatCode="#,##0.000" sourceLinked="0"/>
        <c:majorTickMark val="in"/>
        <c:minorTickMark val="none"/>
        <c:tickLblPos val="nextTo"/>
        <c:spPr>
          <a:ln w="22225">
            <a:noFill/>
          </a:ln>
        </c:spPr>
        <c:txPr>
          <a:bodyPr/>
          <a:lstStyle/>
          <a:p>
            <a:pPr>
              <a:defRPr lang="en-US" sz="1600" b="0" i="0">
                <a:solidFill>
                  <a:schemeClr val="tx1"/>
                </a:solidFill>
                <a:latin typeface="Arial"/>
                <a:ea typeface="Arial"/>
                <a:cs typeface="Arial"/>
              </a:defRPr>
            </a:pPr>
            <a:endParaRPr lang="en-US"/>
          </a:p>
        </c:txPr>
        <c:crossAx val="106599936"/>
        <c:crosses val="max"/>
        <c:crossBetween val="midCat"/>
      </c:valAx>
      <c:valAx>
        <c:axId val="106599936"/>
        <c:scaling>
          <c:orientation val="minMax"/>
        </c:scaling>
        <c:delete val="1"/>
        <c:axPos val="b"/>
        <c:numFmt formatCode="General" sourceLinked="1"/>
        <c:majorTickMark val="out"/>
        <c:minorTickMark val="none"/>
        <c:tickLblPos val="none"/>
        <c:crossAx val="106598400"/>
        <c:crosses val="min"/>
        <c:crossBetween val="midCat"/>
      </c:valAx>
      <c:spPr>
        <a:noFill/>
        <a:ln w="22225">
          <a:solidFill>
            <a:srgbClr val="000000"/>
          </a:solidFill>
        </a:ln>
      </c:spPr>
    </c:plotArea>
    <c:plotVisOnly val="1"/>
    <c:dispBlanksAs val="gap"/>
    <c:showDLblsOverMax val="0"/>
  </c:chart>
  <c:spPr>
    <a:solidFill>
      <a:schemeClr val="bg1"/>
    </a:solidFill>
    <a:ln>
      <a:noFill/>
    </a:ln>
  </c:spPr>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570856385032165"/>
          <c:y val="0.11924522270468084"/>
          <c:w val="0.82158740461474955"/>
          <c:h val="0.7323413301685312"/>
        </c:manualLayout>
      </c:layout>
      <c:scatterChart>
        <c:scatterStyle val="lineMarker"/>
        <c:varyColors val="0"/>
        <c:ser>
          <c:idx val="2"/>
          <c:order val="0"/>
          <c:tx>
            <c:v>Recession</c:v>
          </c:tx>
          <c:spPr>
            <a:ln w="6350">
              <a:solidFill>
                <a:schemeClr val="tx1"/>
              </a:solidFill>
            </a:ln>
          </c:spPr>
          <c:marker>
            <c:symbol val="none"/>
          </c:marker>
          <c:xVal>
            <c:numRef>
              <c:f>Dates!$G$3:$G$174</c:f>
              <c:numCache>
                <c:formatCode>General</c:formatCode>
                <c:ptCount val="172"/>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1973.75</c:v>
                </c:pt>
                <c:pt idx="13">
                  <c:v>1974</c:v>
                </c:pt>
                <c:pt idx="14">
                  <c:v>1974.25</c:v>
                </c:pt>
                <c:pt idx="15">
                  <c:v>1974.5</c:v>
                </c:pt>
                <c:pt idx="16">
                  <c:v>1974.75</c:v>
                </c:pt>
                <c:pt idx="17">
                  <c:v>1975</c:v>
                </c:pt>
                <c:pt idx="18">
                  <c:v>1975</c:v>
                </c:pt>
                <c:pt idx="19">
                  <c:v>1975.25</c:v>
                </c:pt>
                <c:pt idx="20">
                  <c:v>1975.5</c:v>
                </c:pt>
                <c:pt idx="21">
                  <c:v>1975.75</c:v>
                </c:pt>
                <c:pt idx="22">
                  <c:v>1976</c:v>
                </c:pt>
                <c:pt idx="23">
                  <c:v>1976.25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1979.75</c:v>
                </c:pt>
                <c:pt idx="38">
                  <c:v>1980</c:v>
                </c:pt>
                <c:pt idx="39">
                  <c:v>1980</c:v>
                </c:pt>
                <c:pt idx="40">
                  <c:v>1980.25</c:v>
                </c:pt>
                <c:pt idx="41">
                  <c:v>1980.5</c:v>
                </c:pt>
                <c:pt idx="42">
                  <c:v>1980.5</c:v>
                </c:pt>
                <c:pt idx="43">
                  <c:v>1980.75</c:v>
                </c:pt>
                <c:pt idx="44">
                  <c:v>1981</c:v>
                </c:pt>
                <c:pt idx="45">
                  <c:v>1981.25</c:v>
                </c:pt>
                <c:pt idx="46">
                  <c:v>1981.5</c:v>
                </c:pt>
                <c:pt idx="47">
                  <c:v>1981.5</c:v>
                </c:pt>
                <c:pt idx="48">
                  <c:v>1981.75</c:v>
                </c:pt>
                <c:pt idx="49">
                  <c:v>1982</c:v>
                </c:pt>
                <c:pt idx="50">
                  <c:v>1982.25</c:v>
                </c:pt>
                <c:pt idx="51">
                  <c:v>1982.5</c:v>
                </c:pt>
                <c:pt idx="52">
                  <c:v>1982.75</c:v>
                </c:pt>
                <c:pt idx="53">
                  <c:v>1982.75</c:v>
                </c:pt>
                <c:pt idx="54">
                  <c:v>1983</c:v>
                </c:pt>
                <c:pt idx="55">
                  <c:v>1983.25</c:v>
                </c:pt>
                <c:pt idx="56">
                  <c:v>1983.5</c:v>
                </c:pt>
                <c:pt idx="57">
                  <c:v>1983.75</c:v>
                </c:pt>
                <c:pt idx="58">
                  <c:v>1984</c:v>
                </c:pt>
                <c:pt idx="59">
                  <c:v>1984.25</c:v>
                </c:pt>
                <c:pt idx="60">
                  <c:v>1984.5</c:v>
                </c:pt>
                <c:pt idx="61">
                  <c:v>1984.75</c:v>
                </c:pt>
                <c:pt idx="62">
                  <c:v>1985</c:v>
                </c:pt>
                <c:pt idx="63">
                  <c:v>1985.25</c:v>
                </c:pt>
                <c:pt idx="64">
                  <c:v>1985.5</c:v>
                </c:pt>
                <c:pt idx="65">
                  <c:v>1985.75</c:v>
                </c:pt>
                <c:pt idx="66">
                  <c:v>1986</c:v>
                </c:pt>
                <c:pt idx="67">
                  <c:v>1986.25</c:v>
                </c:pt>
                <c:pt idx="68">
                  <c:v>1986.5</c:v>
                </c:pt>
                <c:pt idx="69">
                  <c:v>1986.75</c:v>
                </c:pt>
                <c:pt idx="70">
                  <c:v>1987</c:v>
                </c:pt>
                <c:pt idx="71">
                  <c:v>1987.25</c:v>
                </c:pt>
                <c:pt idx="72">
                  <c:v>1987.5</c:v>
                </c:pt>
                <c:pt idx="73">
                  <c:v>1987.75</c:v>
                </c:pt>
                <c:pt idx="74">
                  <c:v>1988</c:v>
                </c:pt>
                <c:pt idx="75">
                  <c:v>1988.25</c:v>
                </c:pt>
                <c:pt idx="76">
                  <c:v>1988.5</c:v>
                </c:pt>
                <c:pt idx="77">
                  <c:v>1988.75</c:v>
                </c:pt>
                <c:pt idx="78">
                  <c:v>1989</c:v>
                </c:pt>
                <c:pt idx="79">
                  <c:v>1989.25</c:v>
                </c:pt>
                <c:pt idx="80">
                  <c:v>1989.5</c:v>
                </c:pt>
                <c:pt idx="81">
                  <c:v>1989.75</c:v>
                </c:pt>
                <c:pt idx="82">
                  <c:v>1990</c:v>
                </c:pt>
                <c:pt idx="83">
                  <c:v>1990.25</c:v>
                </c:pt>
                <c:pt idx="84">
                  <c:v>1990.5</c:v>
                </c:pt>
                <c:pt idx="85">
                  <c:v>1990.5</c:v>
                </c:pt>
                <c:pt idx="86">
                  <c:v>1990.75</c:v>
                </c:pt>
                <c:pt idx="87">
                  <c:v>1991</c:v>
                </c:pt>
                <c:pt idx="88">
                  <c:v>1991</c:v>
                </c:pt>
                <c:pt idx="89">
                  <c:v>1991.25</c:v>
                </c:pt>
                <c:pt idx="90">
                  <c:v>1991.5</c:v>
                </c:pt>
                <c:pt idx="91">
                  <c:v>1991.75</c:v>
                </c:pt>
                <c:pt idx="92">
                  <c:v>1992</c:v>
                </c:pt>
                <c:pt idx="93">
                  <c:v>1992.25</c:v>
                </c:pt>
                <c:pt idx="94">
                  <c:v>1992.5</c:v>
                </c:pt>
                <c:pt idx="95">
                  <c:v>1992.75</c:v>
                </c:pt>
                <c:pt idx="96">
                  <c:v>1993</c:v>
                </c:pt>
                <c:pt idx="97">
                  <c:v>1993.25</c:v>
                </c:pt>
                <c:pt idx="98">
                  <c:v>1993.5</c:v>
                </c:pt>
                <c:pt idx="99">
                  <c:v>1993.75</c:v>
                </c:pt>
                <c:pt idx="100">
                  <c:v>1994</c:v>
                </c:pt>
                <c:pt idx="101">
                  <c:v>1994.25</c:v>
                </c:pt>
                <c:pt idx="102">
                  <c:v>1994.5</c:v>
                </c:pt>
                <c:pt idx="103">
                  <c:v>1994.75</c:v>
                </c:pt>
                <c:pt idx="104">
                  <c:v>1995</c:v>
                </c:pt>
                <c:pt idx="105">
                  <c:v>1995.25</c:v>
                </c:pt>
                <c:pt idx="106">
                  <c:v>1995.5</c:v>
                </c:pt>
                <c:pt idx="107">
                  <c:v>1995.75</c:v>
                </c:pt>
                <c:pt idx="108">
                  <c:v>1996</c:v>
                </c:pt>
                <c:pt idx="109">
                  <c:v>1996.25</c:v>
                </c:pt>
                <c:pt idx="110">
                  <c:v>1996.5</c:v>
                </c:pt>
                <c:pt idx="111">
                  <c:v>1996.75</c:v>
                </c:pt>
                <c:pt idx="112">
                  <c:v>1997</c:v>
                </c:pt>
                <c:pt idx="113">
                  <c:v>1997.25</c:v>
                </c:pt>
                <c:pt idx="114">
                  <c:v>1997.5</c:v>
                </c:pt>
                <c:pt idx="115">
                  <c:v>1997.75</c:v>
                </c:pt>
                <c:pt idx="116">
                  <c:v>1998</c:v>
                </c:pt>
                <c:pt idx="117">
                  <c:v>1998.25</c:v>
                </c:pt>
                <c:pt idx="118">
                  <c:v>1998.5</c:v>
                </c:pt>
                <c:pt idx="119">
                  <c:v>1998.75</c:v>
                </c:pt>
                <c:pt idx="120">
                  <c:v>1999</c:v>
                </c:pt>
                <c:pt idx="121">
                  <c:v>1999.25</c:v>
                </c:pt>
                <c:pt idx="122">
                  <c:v>1999.5</c:v>
                </c:pt>
                <c:pt idx="123">
                  <c:v>1999.75</c:v>
                </c:pt>
                <c:pt idx="124">
                  <c:v>2000</c:v>
                </c:pt>
                <c:pt idx="125">
                  <c:v>2000</c:v>
                </c:pt>
                <c:pt idx="126">
                  <c:v>2000.25</c:v>
                </c:pt>
                <c:pt idx="127">
                  <c:v>2000.5</c:v>
                </c:pt>
                <c:pt idx="128">
                  <c:v>2000.75</c:v>
                </c:pt>
                <c:pt idx="129">
                  <c:v>2001</c:v>
                </c:pt>
                <c:pt idx="130">
                  <c:v>2001.25</c:v>
                </c:pt>
                <c:pt idx="131">
                  <c:v>2001.5</c:v>
                </c:pt>
                <c:pt idx="132">
                  <c:v>2001.75</c:v>
                </c:pt>
                <c:pt idx="133">
                  <c:v>2001.75</c:v>
                </c:pt>
                <c:pt idx="134">
                  <c:v>2002</c:v>
                </c:pt>
                <c:pt idx="135">
                  <c:v>2002.25</c:v>
                </c:pt>
                <c:pt idx="136">
                  <c:v>2002.5</c:v>
                </c:pt>
                <c:pt idx="137">
                  <c:v>2002.75</c:v>
                </c:pt>
                <c:pt idx="138">
                  <c:v>2003</c:v>
                </c:pt>
                <c:pt idx="139">
                  <c:v>2003.25</c:v>
                </c:pt>
                <c:pt idx="140">
                  <c:v>2003.5</c:v>
                </c:pt>
                <c:pt idx="141">
                  <c:v>2003.75</c:v>
                </c:pt>
                <c:pt idx="142">
                  <c:v>2004</c:v>
                </c:pt>
                <c:pt idx="143">
                  <c:v>2004.25</c:v>
                </c:pt>
                <c:pt idx="144">
                  <c:v>2004.5</c:v>
                </c:pt>
                <c:pt idx="145">
                  <c:v>2004.75</c:v>
                </c:pt>
                <c:pt idx="146">
                  <c:v>2005</c:v>
                </c:pt>
                <c:pt idx="147">
                  <c:v>2005.25</c:v>
                </c:pt>
                <c:pt idx="148">
                  <c:v>2005.5</c:v>
                </c:pt>
                <c:pt idx="149">
                  <c:v>2005.75</c:v>
                </c:pt>
                <c:pt idx="150">
                  <c:v>2006</c:v>
                </c:pt>
                <c:pt idx="151">
                  <c:v>2006.25</c:v>
                </c:pt>
                <c:pt idx="152">
                  <c:v>2006.5</c:v>
                </c:pt>
                <c:pt idx="153">
                  <c:v>2006.75</c:v>
                </c:pt>
                <c:pt idx="154">
                  <c:v>2007</c:v>
                </c:pt>
                <c:pt idx="155">
                  <c:v>2007.25</c:v>
                </c:pt>
                <c:pt idx="156">
                  <c:v>2007.5</c:v>
                </c:pt>
                <c:pt idx="157">
                  <c:v>2007.75</c:v>
                </c:pt>
                <c:pt idx="158">
                  <c:v>2007.75</c:v>
                </c:pt>
                <c:pt idx="159">
                  <c:v>2008</c:v>
                </c:pt>
                <c:pt idx="160">
                  <c:v>2008.25</c:v>
                </c:pt>
                <c:pt idx="161">
                  <c:v>2008.5</c:v>
                </c:pt>
                <c:pt idx="162">
                  <c:v>2008.75</c:v>
                </c:pt>
                <c:pt idx="163">
                  <c:v>2009</c:v>
                </c:pt>
                <c:pt idx="164">
                  <c:v>2009.25</c:v>
                </c:pt>
                <c:pt idx="165">
                  <c:v>2009.25</c:v>
                </c:pt>
                <c:pt idx="166">
                  <c:v>2009.5</c:v>
                </c:pt>
                <c:pt idx="167">
                  <c:v>2009.75</c:v>
                </c:pt>
                <c:pt idx="168">
                  <c:v>2010</c:v>
                </c:pt>
                <c:pt idx="169">
                  <c:v>2010.25</c:v>
                </c:pt>
                <c:pt idx="170">
                  <c:v>2010.5</c:v>
                </c:pt>
                <c:pt idx="171">
                  <c:v>2010.75</c:v>
                </c:pt>
              </c:numCache>
            </c:numRef>
          </c:xVal>
          <c:yVal>
            <c:numRef>
              <c:f>Dates!$J$3:$J$174</c:f>
              <c:numCache>
                <c:formatCode>General</c:formatCode>
                <c:ptCount val="172"/>
                <c:pt idx="0">
                  <c:v>1.2500000000000001E-2</c:v>
                </c:pt>
                <c:pt idx="1">
                  <c:v>1.2500000000000001E-2</c:v>
                </c:pt>
                <c:pt idx="2">
                  <c:v>1.2500000000000001E-2</c:v>
                </c:pt>
                <c:pt idx="3">
                  <c:v>1.2500000000000001E-2</c:v>
                </c:pt>
                <c:pt idx="4">
                  <c:v>1.2500000000000001E-2</c:v>
                </c:pt>
                <c:pt idx="5">
                  <c:v>1.2500000000000001E-2</c:v>
                </c:pt>
                <c:pt idx="6">
                  <c:v>1.2500000000000001E-2</c:v>
                </c:pt>
                <c:pt idx="7">
                  <c:v>1.2500000000000001E-2</c:v>
                </c:pt>
                <c:pt idx="8">
                  <c:v>1.2500000000000001E-2</c:v>
                </c:pt>
                <c:pt idx="9">
                  <c:v>1.2500000000000001E-2</c:v>
                </c:pt>
                <c:pt idx="10">
                  <c:v>1.2500000000000001E-2</c:v>
                </c:pt>
                <c:pt idx="11">
                  <c:v>1.2500000000000001E-2</c:v>
                </c:pt>
                <c:pt idx="12">
                  <c:v>0.1</c:v>
                </c:pt>
                <c:pt idx="13">
                  <c:v>0.1</c:v>
                </c:pt>
                <c:pt idx="14">
                  <c:v>0.1</c:v>
                </c:pt>
                <c:pt idx="15">
                  <c:v>0.1</c:v>
                </c:pt>
                <c:pt idx="16">
                  <c:v>0.1</c:v>
                </c:pt>
                <c:pt idx="17">
                  <c:v>0.1</c:v>
                </c:pt>
                <c:pt idx="18">
                  <c:v>1.2500000000000001E-2</c:v>
                </c:pt>
                <c:pt idx="19">
                  <c:v>1.2500000000000001E-2</c:v>
                </c:pt>
                <c:pt idx="20">
                  <c:v>1.2500000000000001E-2</c:v>
                </c:pt>
                <c:pt idx="21">
                  <c:v>1.2500000000000001E-2</c:v>
                </c:pt>
                <c:pt idx="22">
                  <c:v>1.2500000000000001E-2</c:v>
                </c:pt>
                <c:pt idx="23">
                  <c:v>1.2500000000000001E-2</c:v>
                </c:pt>
                <c:pt idx="24">
                  <c:v>1.2500000000000001E-2</c:v>
                </c:pt>
                <c:pt idx="25">
                  <c:v>1.2500000000000001E-2</c:v>
                </c:pt>
                <c:pt idx="26">
                  <c:v>1.2500000000000001E-2</c:v>
                </c:pt>
                <c:pt idx="27">
                  <c:v>1.2500000000000001E-2</c:v>
                </c:pt>
                <c:pt idx="28">
                  <c:v>1.2500000000000001E-2</c:v>
                </c:pt>
                <c:pt idx="29">
                  <c:v>1.2500000000000001E-2</c:v>
                </c:pt>
                <c:pt idx="30">
                  <c:v>1.2500000000000001E-2</c:v>
                </c:pt>
                <c:pt idx="31">
                  <c:v>1.2500000000000001E-2</c:v>
                </c:pt>
                <c:pt idx="32">
                  <c:v>1.2500000000000001E-2</c:v>
                </c:pt>
                <c:pt idx="33">
                  <c:v>1.2500000000000001E-2</c:v>
                </c:pt>
                <c:pt idx="34">
                  <c:v>1.2500000000000001E-2</c:v>
                </c:pt>
                <c:pt idx="35">
                  <c:v>1.2500000000000001E-2</c:v>
                </c:pt>
                <c:pt idx="36">
                  <c:v>1.2500000000000001E-2</c:v>
                </c:pt>
                <c:pt idx="37">
                  <c:v>1.2500000000000001E-2</c:v>
                </c:pt>
                <c:pt idx="38">
                  <c:v>1.2500000000000001E-2</c:v>
                </c:pt>
                <c:pt idx="39">
                  <c:v>0.1</c:v>
                </c:pt>
                <c:pt idx="40">
                  <c:v>0.1</c:v>
                </c:pt>
                <c:pt idx="41">
                  <c:v>0.1</c:v>
                </c:pt>
                <c:pt idx="42">
                  <c:v>0.1</c:v>
                </c:pt>
                <c:pt idx="43">
                  <c:v>1.2500000000000001E-2</c:v>
                </c:pt>
                <c:pt idx="44">
                  <c:v>1.2500000000000001E-2</c:v>
                </c:pt>
                <c:pt idx="45">
                  <c:v>1.2500000000000001E-2</c:v>
                </c:pt>
                <c:pt idx="46">
                  <c:v>1.2500000000000001E-2</c:v>
                </c:pt>
                <c:pt idx="47">
                  <c:v>0.1</c:v>
                </c:pt>
                <c:pt idx="48">
                  <c:v>0.1</c:v>
                </c:pt>
                <c:pt idx="49">
                  <c:v>0.1</c:v>
                </c:pt>
                <c:pt idx="50">
                  <c:v>0.1</c:v>
                </c:pt>
                <c:pt idx="51">
                  <c:v>0.1</c:v>
                </c:pt>
                <c:pt idx="52">
                  <c:v>0.1</c:v>
                </c:pt>
                <c:pt idx="53">
                  <c:v>1.2500000000000001E-2</c:v>
                </c:pt>
                <c:pt idx="54">
                  <c:v>1.2500000000000001E-2</c:v>
                </c:pt>
                <c:pt idx="55">
                  <c:v>1.2500000000000001E-2</c:v>
                </c:pt>
                <c:pt idx="56">
                  <c:v>1.2500000000000001E-2</c:v>
                </c:pt>
                <c:pt idx="57">
                  <c:v>1.2500000000000001E-2</c:v>
                </c:pt>
                <c:pt idx="58">
                  <c:v>1.2500000000000001E-2</c:v>
                </c:pt>
                <c:pt idx="59">
                  <c:v>1.2500000000000001E-2</c:v>
                </c:pt>
                <c:pt idx="60">
                  <c:v>1.2500000000000001E-2</c:v>
                </c:pt>
                <c:pt idx="61">
                  <c:v>1.2500000000000001E-2</c:v>
                </c:pt>
                <c:pt idx="62">
                  <c:v>1.2500000000000001E-2</c:v>
                </c:pt>
                <c:pt idx="63">
                  <c:v>1.2500000000000001E-2</c:v>
                </c:pt>
                <c:pt idx="64">
                  <c:v>1.2500000000000001E-2</c:v>
                </c:pt>
                <c:pt idx="65">
                  <c:v>1.2500000000000001E-2</c:v>
                </c:pt>
                <c:pt idx="66">
                  <c:v>1.2500000000000001E-2</c:v>
                </c:pt>
                <c:pt idx="67">
                  <c:v>1.2500000000000001E-2</c:v>
                </c:pt>
                <c:pt idx="68">
                  <c:v>1.2500000000000001E-2</c:v>
                </c:pt>
                <c:pt idx="69">
                  <c:v>1.2500000000000001E-2</c:v>
                </c:pt>
                <c:pt idx="70">
                  <c:v>1.2500000000000001E-2</c:v>
                </c:pt>
                <c:pt idx="71">
                  <c:v>1.2500000000000001E-2</c:v>
                </c:pt>
                <c:pt idx="72">
                  <c:v>1.2500000000000001E-2</c:v>
                </c:pt>
                <c:pt idx="73">
                  <c:v>1.2500000000000001E-2</c:v>
                </c:pt>
                <c:pt idx="74">
                  <c:v>1.2500000000000001E-2</c:v>
                </c:pt>
                <c:pt idx="75">
                  <c:v>1.2500000000000001E-2</c:v>
                </c:pt>
                <c:pt idx="76">
                  <c:v>1.2500000000000001E-2</c:v>
                </c:pt>
                <c:pt idx="77">
                  <c:v>1.2500000000000001E-2</c:v>
                </c:pt>
                <c:pt idx="78">
                  <c:v>1.2500000000000001E-2</c:v>
                </c:pt>
                <c:pt idx="79">
                  <c:v>1.2500000000000001E-2</c:v>
                </c:pt>
                <c:pt idx="80">
                  <c:v>1.2500000000000001E-2</c:v>
                </c:pt>
                <c:pt idx="81">
                  <c:v>1.2500000000000001E-2</c:v>
                </c:pt>
                <c:pt idx="82">
                  <c:v>1.2500000000000001E-2</c:v>
                </c:pt>
                <c:pt idx="83">
                  <c:v>1.2500000000000001E-2</c:v>
                </c:pt>
                <c:pt idx="84">
                  <c:v>1.2500000000000001E-2</c:v>
                </c:pt>
                <c:pt idx="85">
                  <c:v>0.1</c:v>
                </c:pt>
                <c:pt idx="86">
                  <c:v>0.1</c:v>
                </c:pt>
                <c:pt idx="87">
                  <c:v>0.1</c:v>
                </c:pt>
                <c:pt idx="88">
                  <c:v>1.2500000000000001E-2</c:v>
                </c:pt>
                <c:pt idx="89">
                  <c:v>1.2500000000000001E-2</c:v>
                </c:pt>
                <c:pt idx="90">
                  <c:v>1.2500000000000001E-2</c:v>
                </c:pt>
                <c:pt idx="91">
                  <c:v>1.2500000000000001E-2</c:v>
                </c:pt>
                <c:pt idx="92">
                  <c:v>1.2500000000000001E-2</c:v>
                </c:pt>
                <c:pt idx="93">
                  <c:v>1.2500000000000001E-2</c:v>
                </c:pt>
                <c:pt idx="94">
                  <c:v>1.2500000000000001E-2</c:v>
                </c:pt>
                <c:pt idx="95">
                  <c:v>1.2500000000000001E-2</c:v>
                </c:pt>
                <c:pt idx="96">
                  <c:v>1.2500000000000001E-2</c:v>
                </c:pt>
                <c:pt idx="97">
                  <c:v>1.2500000000000001E-2</c:v>
                </c:pt>
                <c:pt idx="98">
                  <c:v>1.2500000000000001E-2</c:v>
                </c:pt>
                <c:pt idx="99">
                  <c:v>1.2500000000000001E-2</c:v>
                </c:pt>
                <c:pt idx="100">
                  <c:v>1.2500000000000001E-2</c:v>
                </c:pt>
                <c:pt idx="101">
                  <c:v>1.2500000000000001E-2</c:v>
                </c:pt>
                <c:pt idx="102">
                  <c:v>1.2500000000000001E-2</c:v>
                </c:pt>
                <c:pt idx="103">
                  <c:v>1.2500000000000001E-2</c:v>
                </c:pt>
                <c:pt idx="104">
                  <c:v>1.2500000000000001E-2</c:v>
                </c:pt>
                <c:pt idx="105">
                  <c:v>1.2500000000000001E-2</c:v>
                </c:pt>
                <c:pt idx="106">
                  <c:v>1.2500000000000001E-2</c:v>
                </c:pt>
                <c:pt idx="107">
                  <c:v>1.2500000000000001E-2</c:v>
                </c:pt>
                <c:pt idx="108">
                  <c:v>1.2500000000000001E-2</c:v>
                </c:pt>
                <c:pt idx="109">
                  <c:v>1.2500000000000001E-2</c:v>
                </c:pt>
                <c:pt idx="110">
                  <c:v>1.2500000000000001E-2</c:v>
                </c:pt>
                <c:pt idx="111">
                  <c:v>1.2500000000000001E-2</c:v>
                </c:pt>
                <c:pt idx="112">
                  <c:v>1.2500000000000001E-2</c:v>
                </c:pt>
                <c:pt idx="113">
                  <c:v>1.2500000000000001E-2</c:v>
                </c:pt>
                <c:pt idx="114">
                  <c:v>1.2500000000000001E-2</c:v>
                </c:pt>
                <c:pt idx="115">
                  <c:v>1.2500000000000001E-2</c:v>
                </c:pt>
                <c:pt idx="116">
                  <c:v>1.2500000000000001E-2</c:v>
                </c:pt>
                <c:pt idx="117">
                  <c:v>1.2500000000000001E-2</c:v>
                </c:pt>
                <c:pt idx="118">
                  <c:v>1.2500000000000001E-2</c:v>
                </c:pt>
                <c:pt idx="119">
                  <c:v>1.2500000000000001E-2</c:v>
                </c:pt>
                <c:pt idx="120">
                  <c:v>1.2500000000000001E-2</c:v>
                </c:pt>
                <c:pt idx="121">
                  <c:v>1.2500000000000001E-2</c:v>
                </c:pt>
                <c:pt idx="122">
                  <c:v>1.2500000000000001E-2</c:v>
                </c:pt>
                <c:pt idx="123">
                  <c:v>1.2500000000000001E-2</c:v>
                </c:pt>
                <c:pt idx="124">
                  <c:v>1.2500000000000001E-2</c:v>
                </c:pt>
                <c:pt idx="125">
                  <c:v>0.1</c:v>
                </c:pt>
                <c:pt idx="126">
                  <c:v>0.1</c:v>
                </c:pt>
                <c:pt idx="127">
                  <c:v>0.1</c:v>
                </c:pt>
                <c:pt idx="128">
                  <c:v>0.1</c:v>
                </c:pt>
                <c:pt idx="129">
                  <c:v>0.1</c:v>
                </c:pt>
                <c:pt idx="130">
                  <c:v>0.1</c:v>
                </c:pt>
                <c:pt idx="131">
                  <c:v>0.1</c:v>
                </c:pt>
                <c:pt idx="132">
                  <c:v>0.1</c:v>
                </c:pt>
                <c:pt idx="133">
                  <c:v>1.2500000000000001E-2</c:v>
                </c:pt>
                <c:pt idx="134">
                  <c:v>1.2500000000000001E-2</c:v>
                </c:pt>
                <c:pt idx="135">
                  <c:v>1.2500000000000001E-2</c:v>
                </c:pt>
                <c:pt idx="136">
                  <c:v>1.2500000000000001E-2</c:v>
                </c:pt>
                <c:pt idx="137">
                  <c:v>1.2500000000000001E-2</c:v>
                </c:pt>
                <c:pt idx="138">
                  <c:v>1.2500000000000001E-2</c:v>
                </c:pt>
                <c:pt idx="139">
                  <c:v>1.2500000000000001E-2</c:v>
                </c:pt>
                <c:pt idx="140">
                  <c:v>1.2500000000000001E-2</c:v>
                </c:pt>
                <c:pt idx="141">
                  <c:v>1.2500000000000001E-2</c:v>
                </c:pt>
                <c:pt idx="142">
                  <c:v>1.2500000000000001E-2</c:v>
                </c:pt>
                <c:pt idx="143">
                  <c:v>1.2500000000000001E-2</c:v>
                </c:pt>
                <c:pt idx="144">
                  <c:v>1.2500000000000001E-2</c:v>
                </c:pt>
                <c:pt idx="145">
                  <c:v>1.2500000000000001E-2</c:v>
                </c:pt>
                <c:pt idx="146">
                  <c:v>1.2500000000000001E-2</c:v>
                </c:pt>
                <c:pt idx="147">
                  <c:v>1.2500000000000001E-2</c:v>
                </c:pt>
                <c:pt idx="148">
                  <c:v>1.2500000000000001E-2</c:v>
                </c:pt>
                <c:pt idx="149">
                  <c:v>1.2500000000000001E-2</c:v>
                </c:pt>
                <c:pt idx="150">
                  <c:v>1.2500000000000001E-2</c:v>
                </c:pt>
                <c:pt idx="151">
                  <c:v>1.2500000000000001E-2</c:v>
                </c:pt>
                <c:pt idx="152">
                  <c:v>1.2500000000000001E-2</c:v>
                </c:pt>
                <c:pt idx="153">
                  <c:v>1.2500000000000001E-2</c:v>
                </c:pt>
                <c:pt idx="154">
                  <c:v>1.2500000000000001E-2</c:v>
                </c:pt>
                <c:pt idx="155">
                  <c:v>1.2500000000000001E-2</c:v>
                </c:pt>
                <c:pt idx="156">
                  <c:v>1.2500000000000001E-2</c:v>
                </c:pt>
                <c:pt idx="157">
                  <c:v>1.2500000000000001E-2</c:v>
                </c:pt>
                <c:pt idx="158">
                  <c:v>0.1</c:v>
                </c:pt>
                <c:pt idx="159">
                  <c:v>0.1</c:v>
                </c:pt>
                <c:pt idx="160">
                  <c:v>0.1</c:v>
                </c:pt>
                <c:pt idx="161">
                  <c:v>0.1</c:v>
                </c:pt>
                <c:pt idx="162">
                  <c:v>0.1</c:v>
                </c:pt>
                <c:pt idx="163">
                  <c:v>0.1</c:v>
                </c:pt>
                <c:pt idx="164">
                  <c:v>0.1</c:v>
                </c:pt>
                <c:pt idx="165">
                  <c:v>1.2500000000000001E-2</c:v>
                </c:pt>
                <c:pt idx="166">
                  <c:v>1.2500000000000001E-2</c:v>
                </c:pt>
                <c:pt idx="167">
                  <c:v>1.2500000000000001E-2</c:v>
                </c:pt>
                <c:pt idx="168">
                  <c:v>1.2500000000000001E-2</c:v>
                </c:pt>
                <c:pt idx="169">
                  <c:v>1.2500000000000001E-2</c:v>
                </c:pt>
                <c:pt idx="170">
                  <c:v>1.2500000000000001E-2</c:v>
                </c:pt>
                <c:pt idx="171">
                  <c:v>1.2500000000000001E-2</c:v>
                </c:pt>
              </c:numCache>
            </c:numRef>
          </c:yVal>
          <c:smooth val="0"/>
        </c:ser>
        <c:ser>
          <c:idx val="1"/>
          <c:order val="1"/>
          <c:tx>
            <c:strRef>
              <c:f>'US flows quarterly data'!$D$1</c:f>
              <c:strCache>
                <c:ptCount val="1"/>
                <c:pt idx="0">
                  <c:v>s</c:v>
                </c:pt>
              </c:strCache>
            </c:strRef>
          </c:tx>
          <c:spPr>
            <a:ln>
              <a:solidFill>
                <a:srgbClr val="0070C0"/>
              </a:solidFill>
              <a:prstDash val="sysDash"/>
            </a:ln>
          </c:spPr>
          <c:marker>
            <c:symbol val="none"/>
          </c:marker>
          <c:xVal>
            <c:numRef>
              <c:f>'US flows quarterly data'!$A$2:$A$165</c:f>
              <c:numCache>
                <c:formatCode>General</c:formatCode>
                <c:ptCount val="164"/>
                <c:pt idx="0">
                  <c:v>1970</c:v>
                </c:pt>
                <c:pt idx="1">
                  <c:v>1970.25</c:v>
                </c:pt>
                <c:pt idx="2">
                  <c:v>1970.5</c:v>
                </c:pt>
                <c:pt idx="3">
                  <c:v>1970.75</c:v>
                </c:pt>
                <c:pt idx="4">
                  <c:v>1971</c:v>
                </c:pt>
                <c:pt idx="5">
                  <c:v>1971.25</c:v>
                </c:pt>
                <c:pt idx="6">
                  <c:v>1971.5</c:v>
                </c:pt>
                <c:pt idx="7">
                  <c:v>1971.75</c:v>
                </c:pt>
                <c:pt idx="8">
                  <c:v>1972</c:v>
                </c:pt>
                <c:pt idx="9">
                  <c:v>1972.25</c:v>
                </c:pt>
                <c:pt idx="10">
                  <c:v>1972.5</c:v>
                </c:pt>
                <c:pt idx="11">
                  <c:v>1972.75</c:v>
                </c:pt>
                <c:pt idx="12">
                  <c:v>1973</c:v>
                </c:pt>
                <c:pt idx="13">
                  <c:v>1973.25</c:v>
                </c:pt>
                <c:pt idx="14">
                  <c:v>1973.5</c:v>
                </c:pt>
                <c:pt idx="15">
                  <c:v>1973.75</c:v>
                </c:pt>
                <c:pt idx="16">
                  <c:v>1974</c:v>
                </c:pt>
                <c:pt idx="17">
                  <c:v>1974.25</c:v>
                </c:pt>
                <c:pt idx="18">
                  <c:v>1974.5</c:v>
                </c:pt>
                <c:pt idx="19">
                  <c:v>1974.75</c:v>
                </c:pt>
                <c:pt idx="20">
                  <c:v>1975</c:v>
                </c:pt>
                <c:pt idx="21">
                  <c:v>1975.25</c:v>
                </c:pt>
                <c:pt idx="22">
                  <c:v>1975.5</c:v>
                </c:pt>
                <c:pt idx="23">
                  <c:v>1975.75</c:v>
                </c:pt>
                <c:pt idx="24">
                  <c:v>1976</c:v>
                </c:pt>
                <c:pt idx="25">
                  <c:v>1976.25</c:v>
                </c:pt>
                <c:pt idx="26">
                  <c:v>1976.5</c:v>
                </c:pt>
                <c:pt idx="27">
                  <c:v>1976.75</c:v>
                </c:pt>
                <c:pt idx="28">
                  <c:v>1977</c:v>
                </c:pt>
                <c:pt idx="29">
                  <c:v>1977.25</c:v>
                </c:pt>
                <c:pt idx="30">
                  <c:v>1977.5</c:v>
                </c:pt>
                <c:pt idx="31">
                  <c:v>1977.75</c:v>
                </c:pt>
                <c:pt idx="32">
                  <c:v>1978</c:v>
                </c:pt>
                <c:pt idx="33">
                  <c:v>1978.25</c:v>
                </c:pt>
                <c:pt idx="34">
                  <c:v>1978.5</c:v>
                </c:pt>
                <c:pt idx="35">
                  <c:v>1978.75</c:v>
                </c:pt>
                <c:pt idx="36">
                  <c:v>1979</c:v>
                </c:pt>
                <c:pt idx="37">
                  <c:v>1979.25</c:v>
                </c:pt>
                <c:pt idx="38">
                  <c:v>1979.5</c:v>
                </c:pt>
                <c:pt idx="39">
                  <c:v>1979.75</c:v>
                </c:pt>
                <c:pt idx="40">
                  <c:v>1980</c:v>
                </c:pt>
                <c:pt idx="41">
                  <c:v>1980.25</c:v>
                </c:pt>
                <c:pt idx="42">
                  <c:v>1980.5</c:v>
                </c:pt>
                <c:pt idx="43">
                  <c:v>1980.75</c:v>
                </c:pt>
                <c:pt idx="44">
                  <c:v>1981</c:v>
                </c:pt>
                <c:pt idx="45">
                  <c:v>1981.25</c:v>
                </c:pt>
                <c:pt idx="46">
                  <c:v>1981.5</c:v>
                </c:pt>
                <c:pt idx="47">
                  <c:v>1981.75</c:v>
                </c:pt>
                <c:pt idx="48">
                  <c:v>1982</c:v>
                </c:pt>
                <c:pt idx="49">
                  <c:v>1982.25</c:v>
                </c:pt>
                <c:pt idx="50">
                  <c:v>1982.5</c:v>
                </c:pt>
                <c:pt idx="51">
                  <c:v>1982.75</c:v>
                </c:pt>
                <c:pt idx="52">
                  <c:v>1983</c:v>
                </c:pt>
                <c:pt idx="53">
                  <c:v>1983.25</c:v>
                </c:pt>
                <c:pt idx="54">
                  <c:v>1983.5</c:v>
                </c:pt>
                <c:pt idx="55">
                  <c:v>1983.75</c:v>
                </c:pt>
                <c:pt idx="56">
                  <c:v>1984</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1990.75</c:v>
                </c:pt>
                <c:pt idx="84">
                  <c:v>1991</c:v>
                </c:pt>
                <c:pt idx="85">
                  <c:v>1991.25</c:v>
                </c:pt>
                <c:pt idx="86">
                  <c:v>1991.5</c:v>
                </c:pt>
                <c:pt idx="87">
                  <c:v>1991.75</c:v>
                </c:pt>
                <c:pt idx="88">
                  <c:v>1992</c:v>
                </c:pt>
                <c:pt idx="89">
                  <c:v>1992.25</c:v>
                </c:pt>
                <c:pt idx="90">
                  <c:v>1992.5</c:v>
                </c:pt>
                <c:pt idx="91">
                  <c:v>1992.75</c:v>
                </c:pt>
                <c:pt idx="92">
                  <c:v>1993</c:v>
                </c:pt>
                <c:pt idx="93">
                  <c:v>1993.25</c:v>
                </c:pt>
                <c:pt idx="94">
                  <c:v>1993.5</c:v>
                </c:pt>
                <c:pt idx="95">
                  <c:v>1993.75</c:v>
                </c:pt>
                <c:pt idx="96">
                  <c:v>1994</c:v>
                </c:pt>
                <c:pt idx="97">
                  <c:v>1994.25</c:v>
                </c:pt>
                <c:pt idx="98">
                  <c:v>1994.5</c:v>
                </c:pt>
                <c:pt idx="99">
                  <c:v>1994.75</c:v>
                </c:pt>
                <c:pt idx="100">
                  <c:v>1995</c:v>
                </c:pt>
                <c:pt idx="101">
                  <c:v>1995.25</c:v>
                </c:pt>
                <c:pt idx="102">
                  <c:v>1995.5</c:v>
                </c:pt>
                <c:pt idx="103">
                  <c:v>1995.75</c:v>
                </c:pt>
                <c:pt idx="104">
                  <c:v>1996</c:v>
                </c:pt>
                <c:pt idx="105">
                  <c:v>1996.25</c:v>
                </c:pt>
                <c:pt idx="106">
                  <c:v>1996.5</c:v>
                </c:pt>
                <c:pt idx="107">
                  <c:v>1996.75</c:v>
                </c:pt>
                <c:pt idx="108">
                  <c:v>1997</c:v>
                </c:pt>
                <c:pt idx="109">
                  <c:v>1997.25</c:v>
                </c:pt>
                <c:pt idx="110">
                  <c:v>1997.5</c:v>
                </c:pt>
                <c:pt idx="111">
                  <c:v>1997.75</c:v>
                </c:pt>
                <c:pt idx="112">
                  <c:v>1998</c:v>
                </c:pt>
                <c:pt idx="113">
                  <c:v>1998.25</c:v>
                </c:pt>
                <c:pt idx="114">
                  <c:v>1998.5</c:v>
                </c:pt>
                <c:pt idx="115">
                  <c:v>1998.75</c:v>
                </c:pt>
                <c:pt idx="116">
                  <c:v>1999</c:v>
                </c:pt>
                <c:pt idx="117">
                  <c:v>1999.25</c:v>
                </c:pt>
                <c:pt idx="118">
                  <c:v>1999.5</c:v>
                </c:pt>
                <c:pt idx="119">
                  <c:v>1999.75</c:v>
                </c:pt>
                <c:pt idx="120">
                  <c:v>2000</c:v>
                </c:pt>
                <c:pt idx="121">
                  <c:v>2000.25</c:v>
                </c:pt>
                <c:pt idx="122">
                  <c:v>2000.5</c:v>
                </c:pt>
                <c:pt idx="123">
                  <c:v>2000.75</c:v>
                </c:pt>
                <c:pt idx="124">
                  <c:v>2001</c:v>
                </c:pt>
                <c:pt idx="125">
                  <c:v>2001.25</c:v>
                </c:pt>
                <c:pt idx="126">
                  <c:v>2001.5</c:v>
                </c:pt>
                <c:pt idx="127">
                  <c:v>2001.75</c:v>
                </c:pt>
                <c:pt idx="128">
                  <c:v>2002</c:v>
                </c:pt>
                <c:pt idx="129">
                  <c:v>2002.25</c:v>
                </c:pt>
                <c:pt idx="130">
                  <c:v>2002.5</c:v>
                </c:pt>
                <c:pt idx="131">
                  <c:v>2002.75</c:v>
                </c:pt>
                <c:pt idx="132">
                  <c:v>2003</c:v>
                </c:pt>
                <c:pt idx="133">
                  <c:v>2003.25</c:v>
                </c:pt>
                <c:pt idx="134">
                  <c:v>2003.5</c:v>
                </c:pt>
                <c:pt idx="135">
                  <c:v>2003.75</c:v>
                </c:pt>
                <c:pt idx="136">
                  <c:v>2004</c:v>
                </c:pt>
                <c:pt idx="137">
                  <c:v>2004.25</c:v>
                </c:pt>
                <c:pt idx="138">
                  <c:v>2004.5</c:v>
                </c:pt>
                <c:pt idx="139">
                  <c:v>2004.75</c:v>
                </c:pt>
                <c:pt idx="140">
                  <c:v>2005</c:v>
                </c:pt>
                <c:pt idx="141">
                  <c:v>2005.25</c:v>
                </c:pt>
                <c:pt idx="142">
                  <c:v>2005.5</c:v>
                </c:pt>
                <c:pt idx="143">
                  <c:v>2005.75</c:v>
                </c:pt>
                <c:pt idx="144">
                  <c:v>2006</c:v>
                </c:pt>
                <c:pt idx="145">
                  <c:v>2006.25</c:v>
                </c:pt>
                <c:pt idx="146">
                  <c:v>2006.5</c:v>
                </c:pt>
                <c:pt idx="147">
                  <c:v>2006.75</c:v>
                </c:pt>
                <c:pt idx="148">
                  <c:v>2007</c:v>
                </c:pt>
                <c:pt idx="149">
                  <c:v>2007.25</c:v>
                </c:pt>
                <c:pt idx="150">
                  <c:v>2007.5</c:v>
                </c:pt>
                <c:pt idx="151">
                  <c:v>2007.75</c:v>
                </c:pt>
                <c:pt idx="152">
                  <c:v>2008</c:v>
                </c:pt>
                <c:pt idx="153">
                  <c:v>2008.25</c:v>
                </c:pt>
                <c:pt idx="154">
                  <c:v>2008.5</c:v>
                </c:pt>
                <c:pt idx="155">
                  <c:v>2008.75</c:v>
                </c:pt>
                <c:pt idx="156">
                  <c:v>2009</c:v>
                </c:pt>
                <c:pt idx="157">
                  <c:v>2009.25</c:v>
                </c:pt>
                <c:pt idx="158">
                  <c:v>2009.5</c:v>
                </c:pt>
                <c:pt idx="159">
                  <c:v>2009.75</c:v>
                </c:pt>
                <c:pt idx="160">
                  <c:v>2010</c:v>
                </c:pt>
                <c:pt idx="161">
                  <c:v>2010.25</c:v>
                </c:pt>
                <c:pt idx="162">
                  <c:v>2010.5</c:v>
                </c:pt>
                <c:pt idx="163">
                  <c:v>2010.75</c:v>
                </c:pt>
              </c:numCache>
            </c:numRef>
          </c:xVal>
          <c:yVal>
            <c:numRef>
              <c:f>'US flows quarterly data'!$D$2:$D$165</c:f>
              <c:numCache>
                <c:formatCode>General</c:formatCode>
                <c:ptCount val="164"/>
                <c:pt idx="0">
                  <c:v>3.6527314744817595E-2</c:v>
                </c:pt>
                <c:pt idx="1">
                  <c:v>3.7292047188708419E-2</c:v>
                </c:pt>
                <c:pt idx="2">
                  <c:v>3.9765585200022588E-2</c:v>
                </c:pt>
                <c:pt idx="3">
                  <c:v>3.9399254657454807E-2</c:v>
                </c:pt>
                <c:pt idx="4">
                  <c:v>3.6647209470810377E-2</c:v>
                </c:pt>
                <c:pt idx="5">
                  <c:v>3.671627128364191E-2</c:v>
                </c:pt>
                <c:pt idx="6">
                  <c:v>3.8161594692161738E-2</c:v>
                </c:pt>
                <c:pt idx="7">
                  <c:v>3.7801264091566839E-2</c:v>
                </c:pt>
                <c:pt idx="8">
                  <c:v>3.5813603720671792E-2</c:v>
                </c:pt>
                <c:pt idx="9">
                  <c:v>3.6432175621867548E-2</c:v>
                </c:pt>
                <c:pt idx="10">
                  <c:v>3.833259014392925E-2</c:v>
                </c:pt>
                <c:pt idx="11">
                  <c:v>3.4075170073466936E-2</c:v>
                </c:pt>
                <c:pt idx="12">
                  <c:v>3.5961150148666035E-2</c:v>
                </c:pt>
                <c:pt idx="13">
                  <c:v>3.8164594500665477E-2</c:v>
                </c:pt>
                <c:pt idx="14">
                  <c:v>3.5901476074458316E-2</c:v>
                </c:pt>
                <c:pt idx="15">
                  <c:v>3.7201264271130442E-2</c:v>
                </c:pt>
                <c:pt idx="16">
                  <c:v>3.9106059753917871E-2</c:v>
                </c:pt>
                <c:pt idx="17">
                  <c:v>3.9318222686546195E-2</c:v>
                </c:pt>
                <c:pt idx="18">
                  <c:v>4.2604524179639384E-2</c:v>
                </c:pt>
                <c:pt idx="19">
                  <c:v>4.7150807747973082E-2</c:v>
                </c:pt>
                <c:pt idx="20">
                  <c:v>4.3887583106783812E-2</c:v>
                </c:pt>
                <c:pt idx="21">
                  <c:v>4.2107540510945334E-2</c:v>
                </c:pt>
                <c:pt idx="22">
                  <c:v>4.1851259961852356E-2</c:v>
                </c:pt>
                <c:pt idx="23">
                  <c:v>3.9031732440621691E-2</c:v>
                </c:pt>
                <c:pt idx="24">
                  <c:v>4.0225434750360035E-2</c:v>
                </c:pt>
                <c:pt idx="25">
                  <c:v>4.046610819171001E-2</c:v>
                </c:pt>
                <c:pt idx="26">
                  <c:v>4.1432905630055826E-2</c:v>
                </c:pt>
                <c:pt idx="27">
                  <c:v>4.0589708577125315E-2</c:v>
                </c:pt>
                <c:pt idx="28">
                  <c:v>4.2688904395888454E-2</c:v>
                </c:pt>
                <c:pt idx="29">
                  <c:v>4.1154373255772654E-2</c:v>
                </c:pt>
                <c:pt idx="30">
                  <c:v>4.0623857050573586E-2</c:v>
                </c:pt>
                <c:pt idx="31">
                  <c:v>3.9283333703514153E-2</c:v>
                </c:pt>
                <c:pt idx="32">
                  <c:v>3.94841320428308E-2</c:v>
                </c:pt>
                <c:pt idx="33">
                  <c:v>4.0878254601273957E-2</c:v>
                </c:pt>
                <c:pt idx="34">
                  <c:v>4.0412434459351478E-2</c:v>
                </c:pt>
                <c:pt idx="35">
                  <c:v>3.9848862843930771E-2</c:v>
                </c:pt>
                <c:pt idx="36">
                  <c:v>3.9572525586362699E-2</c:v>
                </c:pt>
                <c:pt idx="37">
                  <c:v>3.972641515958087E-2</c:v>
                </c:pt>
                <c:pt idx="38">
                  <c:v>4.2890457880107709E-2</c:v>
                </c:pt>
                <c:pt idx="39">
                  <c:v>4.1796762093428932E-2</c:v>
                </c:pt>
                <c:pt idx="40">
                  <c:v>4.2339412571116404E-2</c:v>
                </c:pt>
                <c:pt idx="41">
                  <c:v>4.6077472527847461E-2</c:v>
                </c:pt>
                <c:pt idx="42">
                  <c:v>4.2187509777271398E-2</c:v>
                </c:pt>
                <c:pt idx="43">
                  <c:v>4.1073409797564665E-2</c:v>
                </c:pt>
                <c:pt idx="44">
                  <c:v>4.1628567559744076E-2</c:v>
                </c:pt>
                <c:pt idx="45">
                  <c:v>4.3092268591302718E-2</c:v>
                </c:pt>
                <c:pt idx="46">
                  <c:v>4.4303693261222521E-2</c:v>
                </c:pt>
                <c:pt idx="47">
                  <c:v>5.0045467075138704E-2</c:v>
                </c:pt>
                <c:pt idx="48">
                  <c:v>4.8467792174332003E-2</c:v>
                </c:pt>
                <c:pt idx="49">
                  <c:v>4.6815432713315813E-2</c:v>
                </c:pt>
                <c:pt idx="50">
                  <c:v>4.7690746598137525E-2</c:v>
                </c:pt>
                <c:pt idx="51">
                  <c:v>4.6999005313354346E-2</c:v>
                </c:pt>
                <c:pt idx="52">
                  <c:v>4.3633975475704377E-2</c:v>
                </c:pt>
                <c:pt idx="53">
                  <c:v>4.2881924026304932E-2</c:v>
                </c:pt>
                <c:pt idx="54">
                  <c:v>4.4520763928243515E-2</c:v>
                </c:pt>
                <c:pt idx="55">
                  <c:v>4.1262625232814182E-2</c:v>
                </c:pt>
                <c:pt idx="56">
                  <c:v>4.037159501212198E-2</c:v>
                </c:pt>
                <c:pt idx="57">
                  <c:v>3.9383549201226893E-2</c:v>
                </c:pt>
                <c:pt idx="58">
                  <c:v>4.2159009118334152E-2</c:v>
                </c:pt>
                <c:pt idx="59">
                  <c:v>4.1975923462216486E-2</c:v>
                </c:pt>
                <c:pt idx="60">
                  <c:v>4.2377986702152426E-2</c:v>
                </c:pt>
                <c:pt idx="61">
                  <c:v>4.2895832047035815E-2</c:v>
                </c:pt>
                <c:pt idx="62">
                  <c:v>4.1327807991860852E-2</c:v>
                </c:pt>
                <c:pt idx="63">
                  <c:v>4.131519635090853E-2</c:v>
                </c:pt>
                <c:pt idx="64">
                  <c:v>4.1832445260497446E-2</c:v>
                </c:pt>
                <c:pt idx="65">
                  <c:v>4.1239041269695756E-2</c:v>
                </c:pt>
                <c:pt idx="66">
                  <c:v>4.0459979986435572E-2</c:v>
                </c:pt>
                <c:pt idx="67">
                  <c:v>3.9001991351445532E-2</c:v>
                </c:pt>
                <c:pt idx="68">
                  <c:v>3.8632373015085895E-2</c:v>
                </c:pt>
                <c:pt idx="69">
                  <c:v>3.8167963425318405E-2</c:v>
                </c:pt>
                <c:pt idx="70">
                  <c:v>3.7485192219416624E-2</c:v>
                </c:pt>
                <c:pt idx="71">
                  <c:v>3.6512881517410285E-2</c:v>
                </c:pt>
                <c:pt idx="72">
                  <c:v>3.5875916481018469E-2</c:v>
                </c:pt>
                <c:pt idx="73">
                  <c:v>3.5779560605684955E-2</c:v>
                </c:pt>
                <c:pt idx="74">
                  <c:v>3.6951025327046715E-2</c:v>
                </c:pt>
                <c:pt idx="75">
                  <c:v>3.5117626190185547E-2</c:v>
                </c:pt>
                <c:pt idx="76">
                  <c:v>3.6702940861384092E-2</c:v>
                </c:pt>
                <c:pt idx="77">
                  <c:v>3.7099212408066219E-2</c:v>
                </c:pt>
                <c:pt idx="78">
                  <c:v>3.6498665809631355E-2</c:v>
                </c:pt>
                <c:pt idx="79">
                  <c:v>3.7465830643971999E-2</c:v>
                </c:pt>
                <c:pt idx="80">
                  <c:v>3.6883374055226979E-2</c:v>
                </c:pt>
                <c:pt idx="81">
                  <c:v>3.5746266444524256E-2</c:v>
                </c:pt>
                <c:pt idx="82">
                  <c:v>3.6737541357676241E-2</c:v>
                </c:pt>
                <c:pt idx="83">
                  <c:v>3.8462231556574605E-2</c:v>
                </c:pt>
                <c:pt idx="84">
                  <c:v>3.8229703903198235E-2</c:v>
                </c:pt>
                <c:pt idx="85">
                  <c:v>3.7820229927698776E-2</c:v>
                </c:pt>
                <c:pt idx="86">
                  <c:v>3.7420844038327551E-2</c:v>
                </c:pt>
                <c:pt idx="87">
                  <c:v>3.6279092232386276E-2</c:v>
                </c:pt>
                <c:pt idx="88">
                  <c:v>3.4642269213994346E-2</c:v>
                </c:pt>
                <c:pt idx="89">
                  <c:v>3.5560925801595054E-2</c:v>
                </c:pt>
                <c:pt idx="90">
                  <c:v>3.5418758789698281E-2</c:v>
                </c:pt>
                <c:pt idx="91">
                  <c:v>3.3826177318890892E-2</c:v>
                </c:pt>
                <c:pt idx="92">
                  <c:v>3.4970248738924889E-2</c:v>
                </c:pt>
                <c:pt idx="93">
                  <c:v>3.3887803554535002E-2</c:v>
                </c:pt>
                <c:pt idx="94">
                  <c:v>3.3475329478581811E-2</c:v>
                </c:pt>
                <c:pt idx="95">
                  <c:v>3.2374933362007155E-2</c:v>
                </c:pt>
                <c:pt idx="96">
                  <c:v>3.3361564079920449E-2</c:v>
                </c:pt>
                <c:pt idx="97">
                  <c:v>3.3567061026891075E-2</c:v>
                </c:pt>
                <c:pt idx="98">
                  <c:v>3.0699481566747028E-2</c:v>
                </c:pt>
                <c:pt idx="99">
                  <c:v>3.2304938777057451E-2</c:v>
                </c:pt>
                <c:pt idx="100">
                  <c:v>3.127484162211102E-2</c:v>
                </c:pt>
                <c:pt idx="101">
                  <c:v>3.1883590815666253E-2</c:v>
                </c:pt>
                <c:pt idx="102">
                  <c:v>3.3640015546769271E-2</c:v>
                </c:pt>
                <c:pt idx="103">
                  <c:v>3.2735968359087951E-2</c:v>
                </c:pt>
                <c:pt idx="104">
                  <c:v>3.1362416757564009E-2</c:v>
                </c:pt>
                <c:pt idx="105">
                  <c:v>3.1848571656310082E-2</c:v>
                </c:pt>
                <c:pt idx="106">
                  <c:v>2.935038161421839E-2</c:v>
                </c:pt>
                <c:pt idx="107">
                  <c:v>3.3306574391912369E-2</c:v>
                </c:pt>
                <c:pt idx="108">
                  <c:v>2.9879076526935413E-2</c:v>
                </c:pt>
                <c:pt idx="109">
                  <c:v>2.9418877804218691E-2</c:v>
                </c:pt>
                <c:pt idx="110">
                  <c:v>2.9716475449867372E-2</c:v>
                </c:pt>
                <c:pt idx="111">
                  <c:v>2.9938695392799971E-2</c:v>
                </c:pt>
                <c:pt idx="112">
                  <c:v>3.2967688197834466E-2</c:v>
                </c:pt>
                <c:pt idx="113">
                  <c:v>3.0933992494031719E-2</c:v>
                </c:pt>
                <c:pt idx="114">
                  <c:v>3.2638358605731096E-2</c:v>
                </c:pt>
                <c:pt idx="115">
                  <c:v>3.0520497818897888E-2</c:v>
                </c:pt>
                <c:pt idx="116">
                  <c:v>3.1715947683847882E-2</c:v>
                </c:pt>
                <c:pt idx="117">
                  <c:v>3.0926133640629832E-2</c:v>
                </c:pt>
                <c:pt idx="118">
                  <c:v>3.1069753799208344E-2</c:v>
                </c:pt>
                <c:pt idx="119">
                  <c:v>3.1347214944743206E-2</c:v>
                </c:pt>
                <c:pt idx="120">
                  <c:v>3.1885734439085885E-2</c:v>
                </c:pt>
                <c:pt idx="121">
                  <c:v>3.0126770308567957E-2</c:v>
                </c:pt>
                <c:pt idx="122">
                  <c:v>3.056601764608774E-2</c:v>
                </c:pt>
                <c:pt idx="123">
                  <c:v>2.9423693999182467E-2</c:v>
                </c:pt>
                <c:pt idx="124">
                  <c:v>3.4119796454271191E-2</c:v>
                </c:pt>
                <c:pt idx="125">
                  <c:v>3.1235076942711978E-2</c:v>
                </c:pt>
                <c:pt idx="126">
                  <c:v>3.3145822169451201E-2</c:v>
                </c:pt>
                <c:pt idx="127">
                  <c:v>3.394750595577941E-2</c:v>
                </c:pt>
                <c:pt idx="128">
                  <c:v>3.2366851093995674E-2</c:v>
                </c:pt>
                <c:pt idx="129">
                  <c:v>3.0584332656336699E-2</c:v>
                </c:pt>
                <c:pt idx="130">
                  <c:v>3.0311380145140232E-2</c:v>
                </c:pt>
                <c:pt idx="131">
                  <c:v>3.0784959155623841E-2</c:v>
                </c:pt>
                <c:pt idx="132">
                  <c:v>2.9430970122965583E-2</c:v>
                </c:pt>
                <c:pt idx="133">
                  <c:v>3.0363819766589611E-2</c:v>
                </c:pt>
                <c:pt idx="134">
                  <c:v>2.8844539575003651E-2</c:v>
                </c:pt>
                <c:pt idx="135">
                  <c:v>2.7424565014680609E-2</c:v>
                </c:pt>
                <c:pt idx="136">
                  <c:v>2.7659120482555883E-2</c:v>
                </c:pt>
                <c:pt idx="137">
                  <c:v>2.8677723667267056E-2</c:v>
                </c:pt>
                <c:pt idx="138">
                  <c:v>2.898376185546404E-2</c:v>
                </c:pt>
                <c:pt idx="139">
                  <c:v>2.8573627993661421E-2</c:v>
                </c:pt>
                <c:pt idx="140">
                  <c:v>2.7738474628251682E-2</c:v>
                </c:pt>
                <c:pt idx="141">
                  <c:v>2.8064211669354602E-2</c:v>
                </c:pt>
                <c:pt idx="142">
                  <c:v>2.8171112598496497E-2</c:v>
                </c:pt>
                <c:pt idx="143">
                  <c:v>2.8018829421221202E-2</c:v>
                </c:pt>
                <c:pt idx="144">
                  <c:v>2.7697770711284785E-2</c:v>
                </c:pt>
                <c:pt idx="145">
                  <c:v>2.7791951652835746E-2</c:v>
                </c:pt>
                <c:pt idx="146">
                  <c:v>2.7751920758150452E-2</c:v>
                </c:pt>
                <c:pt idx="147">
                  <c:v>2.6118368648630888E-2</c:v>
                </c:pt>
                <c:pt idx="148">
                  <c:v>2.5436100780065959E-2</c:v>
                </c:pt>
                <c:pt idx="149">
                  <c:v>2.5615945639405297E-2</c:v>
                </c:pt>
                <c:pt idx="150">
                  <c:v>2.6314947861656297E-2</c:v>
                </c:pt>
                <c:pt idx="151">
                  <c:v>2.6557816340444872E-2</c:v>
                </c:pt>
                <c:pt idx="152">
                  <c:v>2.6872512303805798E-2</c:v>
                </c:pt>
                <c:pt idx="153">
                  <c:v>2.9283469485992641E-2</c:v>
                </c:pt>
                <c:pt idx="154">
                  <c:v>3.0444868858261611E-2</c:v>
                </c:pt>
                <c:pt idx="155">
                  <c:v>3.2668165679092601E-2</c:v>
                </c:pt>
                <c:pt idx="156">
                  <c:v>3.2007801643476511E-2</c:v>
                </c:pt>
                <c:pt idx="157">
                  <c:v>3.0023922174309228E-2</c:v>
                </c:pt>
                <c:pt idx="158">
                  <c:v>2.8621119508175443E-2</c:v>
                </c:pt>
                <c:pt idx="159">
                  <c:v>2.7504662101381836E-2</c:v>
                </c:pt>
                <c:pt idx="160">
                  <c:v>2.4873834298586181E-2</c:v>
                </c:pt>
                <c:pt idx="161">
                  <c:v>2.6624100428721199E-2</c:v>
                </c:pt>
                <c:pt idx="162">
                  <c:v>2.5794688604332067E-2</c:v>
                </c:pt>
                <c:pt idx="163">
                  <c:v>2.6287684591846591E-2</c:v>
                </c:pt>
              </c:numCache>
            </c:numRef>
          </c:yVal>
          <c:smooth val="0"/>
        </c:ser>
        <c:dLbls>
          <c:showLegendKey val="0"/>
          <c:showVal val="0"/>
          <c:showCatName val="0"/>
          <c:showSerName val="0"/>
          <c:showPercent val="0"/>
          <c:showBubbleSize val="0"/>
        </c:dLbls>
        <c:axId val="105288448"/>
        <c:axId val="105289984"/>
      </c:scatterChart>
      <c:valAx>
        <c:axId val="105288448"/>
        <c:scaling>
          <c:orientation val="minMax"/>
          <c:max val="2011.5"/>
          <c:min val="1970"/>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5289984"/>
        <c:crosses val="min"/>
        <c:crossBetween val="midCat"/>
        <c:majorUnit val="5"/>
      </c:valAx>
      <c:valAx>
        <c:axId val="105289984"/>
        <c:scaling>
          <c:logBase val="2"/>
          <c:orientation val="minMax"/>
          <c:max val="0.1"/>
          <c:min val="1.2500000000000023E-2"/>
        </c:scaling>
        <c:delete val="0"/>
        <c:axPos val="l"/>
        <c:numFmt formatCode="#,##0.000" sourceLinked="0"/>
        <c:majorTickMark val="in"/>
        <c:minorTickMark val="none"/>
        <c:tickLblPos val="nextTo"/>
        <c:spPr>
          <a:ln w="22225">
            <a:noFill/>
          </a:ln>
        </c:spPr>
        <c:txPr>
          <a:bodyPr/>
          <a:lstStyle/>
          <a:p>
            <a:pPr>
              <a:defRPr lang="en-US" sz="1600" b="0" i="0">
                <a:solidFill>
                  <a:srgbClr val="000000"/>
                </a:solidFill>
                <a:latin typeface="Arial"/>
                <a:ea typeface="Arial"/>
                <a:cs typeface="Arial"/>
              </a:defRPr>
            </a:pPr>
            <a:endParaRPr lang="en-US"/>
          </a:p>
        </c:txPr>
        <c:crossAx val="105288448"/>
        <c:crosses val="autoZero"/>
        <c:crossBetween val="midCat"/>
      </c:val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992159136947977"/>
          <c:y val="0.13745816832909721"/>
          <c:w val="0.81540345902862987"/>
          <c:h val="0.70955824682413871"/>
        </c:manualLayout>
      </c:layout>
      <c:scatterChart>
        <c:scatterStyle val="lineMarker"/>
        <c:varyColors val="0"/>
        <c:ser>
          <c:idx val="2"/>
          <c:order val="0"/>
          <c:tx>
            <c:v>Recession</c:v>
          </c:tx>
          <c:spPr>
            <a:ln w="6350">
              <a:solidFill>
                <a:schemeClr val="tx1"/>
              </a:solidFill>
            </a:ln>
          </c:spPr>
          <c:marker>
            <c:symbol val="none"/>
          </c:marker>
          <c:xVal>
            <c:numRef>
              <c:f>Dates!$G$3:$G$174</c:f>
              <c:numCache>
                <c:formatCode>General</c:formatCode>
                <c:ptCount val="172"/>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1973.75</c:v>
                </c:pt>
                <c:pt idx="13">
                  <c:v>1974</c:v>
                </c:pt>
                <c:pt idx="14">
                  <c:v>1974.25</c:v>
                </c:pt>
                <c:pt idx="15">
                  <c:v>1974.5</c:v>
                </c:pt>
                <c:pt idx="16">
                  <c:v>1974.75</c:v>
                </c:pt>
                <c:pt idx="17">
                  <c:v>1975</c:v>
                </c:pt>
                <c:pt idx="18">
                  <c:v>1975</c:v>
                </c:pt>
                <c:pt idx="19">
                  <c:v>1975.25</c:v>
                </c:pt>
                <c:pt idx="20">
                  <c:v>1975.5</c:v>
                </c:pt>
                <c:pt idx="21">
                  <c:v>1975.75</c:v>
                </c:pt>
                <c:pt idx="22">
                  <c:v>1976</c:v>
                </c:pt>
                <c:pt idx="23">
                  <c:v>1976.25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1979.75</c:v>
                </c:pt>
                <c:pt idx="38">
                  <c:v>1980</c:v>
                </c:pt>
                <c:pt idx="39">
                  <c:v>1980</c:v>
                </c:pt>
                <c:pt idx="40">
                  <c:v>1980.25</c:v>
                </c:pt>
                <c:pt idx="41">
                  <c:v>1980.5</c:v>
                </c:pt>
                <c:pt idx="42">
                  <c:v>1980.5</c:v>
                </c:pt>
                <c:pt idx="43">
                  <c:v>1980.75</c:v>
                </c:pt>
                <c:pt idx="44">
                  <c:v>1981</c:v>
                </c:pt>
                <c:pt idx="45">
                  <c:v>1981.25</c:v>
                </c:pt>
                <c:pt idx="46">
                  <c:v>1981.5</c:v>
                </c:pt>
                <c:pt idx="47">
                  <c:v>1981.5</c:v>
                </c:pt>
                <c:pt idx="48">
                  <c:v>1981.75</c:v>
                </c:pt>
                <c:pt idx="49">
                  <c:v>1982</c:v>
                </c:pt>
                <c:pt idx="50">
                  <c:v>1982.25</c:v>
                </c:pt>
                <c:pt idx="51">
                  <c:v>1982.5</c:v>
                </c:pt>
                <c:pt idx="52">
                  <c:v>1982.75</c:v>
                </c:pt>
                <c:pt idx="53">
                  <c:v>1982.75</c:v>
                </c:pt>
                <c:pt idx="54">
                  <c:v>1983</c:v>
                </c:pt>
                <c:pt idx="55">
                  <c:v>1983.25</c:v>
                </c:pt>
                <c:pt idx="56">
                  <c:v>1983.5</c:v>
                </c:pt>
                <c:pt idx="57">
                  <c:v>1983.75</c:v>
                </c:pt>
                <c:pt idx="58">
                  <c:v>1984</c:v>
                </c:pt>
                <c:pt idx="59">
                  <c:v>1984.25</c:v>
                </c:pt>
                <c:pt idx="60">
                  <c:v>1984.5</c:v>
                </c:pt>
                <c:pt idx="61">
                  <c:v>1984.75</c:v>
                </c:pt>
                <c:pt idx="62">
                  <c:v>1985</c:v>
                </c:pt>
                <c:pt idx="63">
                  <c:v>1985.25</c:v>
                </c:pt>
                <c:pt idx="64">
                  <c:v>1985.5</c:v>
                </c:pt>
                <c:pt idx="65">
                  <c:v>1985.75</c:v>
                </c:pt>
                <c:pt idx="66">
                  <c:v>1986</c:v>
                </c:pt>
                <c:pt idx="67">
                  <c:v>1986.25</c:v>
                </c:pt>
                <c:pt idx="68">
                  <c:v>1986.5</c:v>
                </c:pt>
                <c:pt idx="69">
                  <c:v>1986.75</c:v>
                </c:pt>
                <c:pt idx="70">
                  <c:v>1987</c:v>
                </c:pt>
                <c:pt idx="71">
                  <c:v>1987.25</c:v>
                </c:pt>
                <c:pt idx="72">
                  <c:v>1987.5</c:v>
                </c:pt>
                <c:pt idx="73">
                  <c:v>1987.75</c:v>
                </c:pt>
                <c:pt idx="74">
                  <c:v>1988</c:v>
                </c:pt>
                <c:pt idx="75">
                  <c:v>1988.25</c:v>
                </c:pt>
                <c:pt idx="76">
                  <c:v>1988.5</c:v>
                </c:pt>
                <c:pt idx="77">
                  <c:v>1988.75</c:v>
                </c:pt>
                <c:pt idx="78">
                  <c:v>1989</c:v>
                </c:pt>
                <c:pt idx="79">
                  <c:v>1989.25</c:v>
                </c:pt>
                <c:pt idx="80">
                  <c:v>1989.5</c:v>
                </c:pt>
                <c:pt idx="81">
                  <c:v>1989.75</c:v>
                </c:pt>
                <c:pt idx="82">
                  <c:v>1990</c:v>
                </c:pt>
                <c:pt idx="83">
                  <c:v>1990.25</c:v>
                </c:pt>
                <c:pt idx="84">
                  <c:v>1990.5</c:v>
                </c:pt>
                <c:pt idx="85">
                  <c:v>1990.5</c:v>
                </c:pt>
                <c:pt idx="86">
                  <c:v>1990.75</c:v>
                </c:pt>
                <c:pt idx="87">
                  <c:v>1991</c:v>
                </c:pt>
                <c:pt idx="88">
                  <c:v>1991</c:v>
                </c:pt>
                <c:pt idx="89">
                  <c:v>1991.25</c:v>
                </c:pt>
                <c:pt idx="90">
                  <c:v>1991.5</c:v>
                </c:pt>
                <c:pt idx="91">
                  <c:v>1991.75</c:v>
                </c:pt>
                <c:pt idx="92">
                  <c:v>1992</c:v>
                </c:pt>
                <c:pt idx="93">
                  <c:v>1992.25</c:v>
                </c:pt>
                <c:pt idx="94">
                  <c:v>1992.5</c:v>
                </c:pt>
                <c:pt idx="95">
                  <c:v>1992.75</c:v>
                </c:pt>
                <c:pt idx="96">
                  <c:v>1993</c:v>
                </c:pt>
                <c:pt idx="97">
                  <c:v>1993.25</c:v>
                </c:pt>
                <c:pt idx="98">
                  <c:v>1993.5</c:v>
                </c:pt>
                <c:pt idx="99">
                  <c:v>1993.75</c:v>
                </c:pt>
                <c:pt idx="100">
                  <c:v>1994</c:v>
                </c:pt>
                <c:pt idx="101">
                  <c:v>1994.25</c:v>
                </c:pt>
                <c:pt idx="102">
                  <c:v>1994.5</c:v>
                </c:pt>
                <c:pt idx="103">
                  <c:v>1994.75</c:v>
                </c:pt>
                <c:pt idx="104">
                  <c:v>1995</c:v>
                </c:pt>
                <c:pt idx="105">
                  <c:v>1995.25</c:v>
                </c:pt>
                <c:pt idx="106">
                  <c:v>1995.5</c:v>
                </c:pt>
                <c:pt idx="107">
                  <c:v>1995.75</c:v>
                </c:pt>
                <c:pt idx="108">
                  <c:v>1996</c:v>
                </c:pt>
                <c:pt idx="109">
                  <c:v>1996.25</c:v>
                </c:pt>
                <c:pt idx="110">
                  <c:v>1996.5</c:v>
                </c:pt>
                <c:pt idx="111">
                  <c:v>1996.75</c:v>
                </c:pt>
                <c:pt idx="112">
                  <c:v>1997</c:v>
                </c:pt>
                <c:pt idx="113">
                  <c:v>1997.25</c:v>
                </c:pt>
                <c:pt idx="114">
                  <c:v>1997.5</c:v>
                </c:pt>
                <c:pt idx="115">
                  <c:v>1997.75</c:v>
                </c:pt>
                <c:pt idx="116">
                  <c:v>1998</c:v>
                </c:pt>
                <c:pt idx="117">
                  <c:v>1998.25</c:v>
                </c:pt>
                <c:pt idx="118">
                  <c:v>1998.5</c:v>
                </c:pt>
                <c:pt idx="119">
                  <c:v>1998.75</c:v>
                </c:pt>
                <c:pt idx="120">
                  <c:v>1999</c:v>
                </c:pt>
                <c:pt idx="121">
                  <c:v>1999.25</c:v>
                </c:pt>
                <c:pt idx="122">
                  <c:v>1999.5</c:v>
                </c:pt>
                <c:pt idx="123">
                  <c:v>1999.75</c:v>
                </c:pt>
                <c:pt idx="124">
                  <c:v>2000</c:v>
                </c:pt>
                <c:pt idx="125">
                  <c:v>2000</c:v>
                </c:pt>
                <c:pt idx="126">
                  <c:v>2000.25</c:v>
                </c:pt>
                <c:pt idx="127">
                  <c:v>2000.5</c:v>
                </c:pt>
                <c:pt idx="128">
                  <c:v>2000.75</c:v>
                </c:pt>
                <c:pt idx="129">
                  <c:v>2001</c:v>
                </c:pt>
                <c:pt idx="130">
                  <c:v>2001.25</c:v>
                </c:pt>
                <c:pt idx="131">
                  <c:v>2001.5</c:v>
                </c:pt>
                <c:pt idx="132">
                  <c:v>2001.75</c:v>
                </c:pt>
                <c:pt idx="133">
                  <c:v>2001.75</c:v>
                </c:pt>
                <c:pt idx="134">
                  <c:v>2002</c:v>
                </c:pt>
                <c:pt idx="135">
                  <c:v>2002.25</c:v>
                </c:pt>
                <c:pt idx="136">
                  <c:v>2002.5</c:v>
                </c:pt>
                <c:pt idx="137">
                  <c:v>2002.75</c:v>
                </c:pt>
                <c:pt idx="138">
                  <c:v>2003</c:v>
                </c:pt>
                <c:pt idx="139">
                  <c:v>2003.25</c:v>
                </c:pt>
                <c:pt idx="140">
                  <c:v>2003.5</c:v>
                </c:pt>
                <c:pt idx="141">
                  <c:v>2003.75</c:v>
                </c:pt>
                <c:pt idx="142">
                  <c:v>2004</c:v>
                </c:pt>
                <c:pt idx="143">
                  <c:v>2004.25</c:v>
                </c:pt>
                <c:pt idx="144">
                  <c:v>2004.5</c:v>
                </c:pt>
                <c:pt idx="145">
                  <c:v>2004.75</c:v>
                </c:pt>
                <c:pt idx="146">
                  <c:v>2005</c:v>
                </c:pt>
                <c:pt idx="147">
                  <c:v>2005.25</c:v>
                </c:pt>
                <c:pt idx="148">
                  <c:v>2005.5</c:v>
                </c:pt>
                <c:pt idx="149">
                  <c:v>2005.75</c:v>
                </c:pt>
                <c:pt idx="150">
                  <c:v>2006</c:v>
                </c:pt>
                <c:pt idx="151">
                  <c:v>2006.25</c:v>
                </c:pt>
                <c:pt idx="152">
                  <c:v>2006.5</c:v>
                </c:pt>
                <c:pt idx="153">
                  <c:v>2006.75</c:v>
                </c:pt>
                <c:pt idx="154">
                  <c:v>2007</c:v>
                </c:pt>
                <c:pt idx="155">
                  <c:v>2007.25</c:v>
                </c:pt>
                <c:pt idx="156">
                  <c:v>2007.5</c:v>
                </c:pt>
                <c:pt idx="157">
                  <c:v>2007.75</c:v>
                </c:pt>
                <c:pt idx="158">
                  <c:v>2007.75</c:v>
                </c:pt>
                <c:pt idx="159">
                  <c:v>2008</c:v>
                </c:pt>
                <c:pt idx="160">
                  <c:v>2008.25</c:v>
                </c:pt>
                <c:pt idx="161">
                  <c:v>2008.5</c:v>
                </c:pt>
                <c:pt idx="162">
                  <c:v>2008.75</c:v>
                </c:pt>
                <c:pt idx="163">
                  <c:v>2009</c:v>
                </c:pt>
                <c:pt idx="164">
                  <c:v>2009.25</c:v>
                </c:pt>
                <c:pt idx="165">
                  <c:v>2009.25</c:v>
                </c:pt>
                <c:pt idx="166">
                  <c:v>2009.5</c:v>
                </c:pt>
                <c:pt idx="167">
                  <c:v>2009.75</c:v>
                </c:pt>
                <c:pt idx="168">
                  <c:v>2010</c:v>
                </c:pt>
                <c:pt idx="169">
                  <c:v>2010.25</c:v>
                </c:pt>
                <c:pt idx="170">
                  <c:v>2010.5</c:v>
                </c:pt>
                <c:pt idx="171">
                  <c:v>2010.75</c:v>
                </c:pt>
              </c:numCache>
            </c:numRef>
          </c:xVal>
          <c:yVal>
            <c:numRef>
              <c:f>Dates!$I$3:$I$174</c:f>
              <c:numCache>
                <c:formatCode>General</c:formatCode>
                <c:ptCount val="172"/>
                <c:pt idx="0">
                  <c:v>0.125</c:v>
                </c:pt>
                <c:pt idx="1">
                  <c:v>0.125</c:v>
                </c:pt>
                <c:pt idx="2">
                  <c:v>0.125</c:v>
                </c:pt>
                <c:pt idx="3">
                  <c:v>0.125</c:v>
                </c:pt>
                <c:pt idx="4">
                  <c:v>0.125</c:v>
                </c:pt>
                <c:pt idx="5">
                  <c:v>0.125</c:v>
                </c:pt>
                <c:pt idx="6">
                  <c:v>0.125</c:v>
                </c:pt>
                <c:pt idx="7">
                  <c:v>0.125</c:v>
                </c:pt>
                <c:pt idx="8">
                  <c:v>0.125</c:v>
                </c:pt>
                <c:pt idx="9">
                  <c:v>0.125</c:v>
                </c:pt>
                <c:pt idx="10">
                  <c:v>0.125</c:v>
                </c:pt>
                <c:pt idx="11">
                  <c:v>0.125</c:v>
                </c:pt>
                <c:pt idx="12">
                  <c:v>1</c:v>
                </c:pt>
                <c:pt idx="13">
                  <c:v>1</c:v>
                </c:pt>
                <c:pt idx="14">
                  <c:v>1</c:v>
                </c:pt>
                <c:pt idx="15">
                  <c:v>1</c:v>
                </c:pt>
                <c:pt idx="16">
                  <c:v>1</c:v>
                </c:pt>
                <c:pt idx="17">
                  <c:v>1</c:v>
                </c:pt>
                <c:pt idx="18">
                  <c:v>0.125</c:v>
                </c:pt>
                <c:pt idx="19">
                  <c:v>0.125</c:v>
                </c:pt>
                <c:pt idx="20">
                  <c:v>0.125</c:v>
                </c:pt>
                <c:pt idx="21">
                  <c:v>0.125</c:v>
                </c:pt>
                <c:pt idx="22">
                  <c:v>0.125</c:v>
                </c:pt>
                <c:pt idx="23">
                  <c:v>0.125</c:v>
                </c:pt>
                <c:pt idx="24">
                  <c:v>0.125</c:v>
                </c:pt>
                <c:pt idx="25">
                  <c:v>0.125</c:v>
                </c:pt>
                <c:pt idx="26">
                  <c:v>0.125</c:v>
                </c:pt>
                <c:pt idx="27">
                  <c:v>0.125</c:v>
                </c:pt>
                <c:pt idx="28">
                  <c:v>0.125</c:v>
                </c:pt>
                <c:pt idx="29">
                  <c:v>0.125</c:v>
                </c:pt>
                <c:pt idx="30">
                  <c:v>0.125</c:v>
                </c:pt>
                <c:pt idx="31">
                  <c:v>0.125</c:v>
                </c:pt>
                <c:pt idx="32">
                  <c:v>0.125</c:v>
                </c:pt>
                <c:pt idx="33">
                  <c:v>0.125</c:v>
                </c:pt>
                <c:pt idx="34">
                  <c:v>0.125</c:v>
                </c:pt>
                <c:pt idx="35">
                  <c:v>0.125</c:v>
                </c:pt>
                <c:pt idx="36">
                  <c:v>0.125</c:v>
                </c:pt>
                <c:pt idx="37">
                  <c:v>0.125</c:v>
                </c:pt>
                <c:pt idx="38">
                  <c:v>0.125</c:v>
                </c:pt>
                <c:pt idx="39">
                  <c:v>1</c:v>
                </c:pt>
                <c:pt idx="40">
                  <c:v>1</c:v>
                </c:pt>
                <c:pt idx="41">
                  <c:v>1</c:v>
                </c:pt>
                <c:pt idx="42">
                  <c:v>1</c:v>
                </c:pt>
                <c:pt idx="43">
                  <c:v>0.125</c:v>
                </c:pt>
                <c:pt idx="44">
                  <c:v>0.125</c:v>
                </c:pt>
                <c:pt idx="45">
                  <c:v>0.125</c:v>
                </c:pt>
                <c:pt idx="46">
                  <c:v>0.125</c:v>
                </c:pt>
                <c:pt idx="47">
                  <c:v>1</c:v>
                </c:pt>
                <c:pt idx="48">
                  <c:v>1</c:v>
                </c:pt>
                <c:pt idx="49">
                  <c:v>1</c:v>
                </c:pt>
                <c:pt idx="50">
                  <c:v>1</c:v>
                </c:pt>
                <c:pt idx="51">
                  <c:v>1</c:v>
                </c:pt>
                <c:pt idx="52">
                  <c:v>1</c:v>
                </c:pt>
                <c:pt idx="53">
                  <c:v>0.125</c:v>
                </c:pt>
                <c:pt idx="54">
                  <c:v>0.125</c:v>
                </c:pt>
                <c:pt idx="55">
                  <c:v>0.125</c:v>
                </c:pt>
                <c:pt idx="56">
                  <c:v>0.125</c:v>
                </c:pt>
                <c:pt idx="57">
                  <c:v>0.125</c:v>
                </c:pt>
                <c:pt idx="58">
                  <c:v>0.125</c:v>
                </c:pt>
                <c:pt idx="59">
                  <c:v>0.125</c:v>
                </c:pt>
                <c:pt idx="60">
                  <c:v>0.125</c:v>
                </c:pt>
                <c:pt idx="61">
                  <c:v>0.125</c:v>
                </c:pt>
                <c:pt idx="62">
                  <c:v>0.125</c:v>
                </c:pt>
                <c:pt idx="63">
                  <c:v>0.125</c:v>
                </c:pt>
                <c:pt idx="64">
                  <c:v>0.125</c:v>
                </c:pt>
                <c:pt idx="65">
                  <c:v>0.125</c:v>
                </c:pt>
                <c:pt idx="66">
                  <c:v>0.125</c:v>
                </c:pt>
                <c:pt idx="67">
                  <c:v>0.125</c:v>
                </c:pt>
                <c:pt idx="68">
                  <c:v>0.125</c:v>
                </c:pt>
                <c:pt idx="69">
                  <c:v>0.125</c:v>
                </c:pt>
                <c:pt idx="70">
                  <c:v>0.125</c:v>
                </c:pt>
                <c:pt idx="71">
                  <c:v>0.125</c:v>
                </c:pt>
                <c:pt idx="72">
                  <c:v>0.125</c:v>
                </c:pt>
                <c:pt idx="73">
                  <c:v>0.125</c:v>
                </c:pt>
                <c:pt idx="74">
                  <c:v>0.125</c:v>
                </c:pt>
                <c:pt idx="75">
                  <c:v>0.125</c:v>
                </c:pt>
                <c:pt idx="76">
                  <c:v>0.125</c:v>
                </c:pt>
                <c:pt idx="77">
                  <c:v>0.125</c:v>
                </c:pt>
                <c:pt idx="78">
                  <c:v>0.125</c:v>
                </c:pt>
                <c:pt idx="79">
                  <c:v>0.125</c:v>
                </c:pt>
                <c:pt idx="80">
                  <c:v>0.125</c:v>
                </c:pt>
                <c:pt idx="81">
                  <c:v>0.125</c:v>
                </c:pt>
                <c:pt idx="82">
                  <c:v>0.125</c:v>
                </c:pt>
                <c:pt idx="83">
                  <c:v>0.125</c:v>
                </c:pt>
                <c:pt idx="84">
                  <c:v>0.125</c:v>
                </c:pt>
                <c:pt idx="85">
                  <c:v>1</c:v>
                </c:pt>
                <c:pt idx="86">
                  <c:v>1</c:v>
                </c:pt>
                <c:pt idx="87">
                  <c:v>1</c:v>
                </c:pt>
                <c:pt idx="88">
                  <c:v>0.125</c:v>
                </c:pt>
                <c:pt idx="89">
                  <c:v>0.125</c:v>
                </c:pt>
                <c:pt idx="90">
                  <c:v>0.125</c:v>
                </c:pt>
                <c:pt idx="91">
                  <c:v>0.125</c:v>
                </c:pt>
                <c:pt idx="92">
                  <c:v>0.125</c:v>
                </c:pt>
                <c:pt idx="93">
                  <c:v>0.125</c:v>
                </c:pt>
                <c:pt idx="94">
                  <c:v>0.125</c:v>
                </c:pt>
                <c:pt idx="95">
                  <c:v>0.125</c:v>
                </c:pt>
                <c:pt idx="96">
                  <c:v>0.125</c:v>
                </c:pt>
                <c:pt idx="97">
                  <c:v>0.125</c:v>
                </c:pt>
                <c:pt idx="98">
                  <c:v>0.125</c:v>
                </c:pt>
                <c:pt idx="99">
                  <c:v>0.125</c:v>
                </c:pt>
                <c:pt idx="100">
                  <c:v>0.125</c:v>
                </c:pt>
                <c:pt idx="101">
                  <c:v>0.125</c:v>
                </c:pt>
                <c:pt idx="102">
                  <c:v>0.125</c:v>
                </c:pt>
                <c:pt idx="103">
                  <c:v>0.125</c:v>
                </c:pt>
                <c:pt idx="104">
                  <c:v>0.125</c:v>
                </c:pt>
                <c:pt idx="105">
                  <c:v>0.125</c:v>
                </c:pt>
                <c:pt idx="106">
                  <c:v>0.125</c:v>
                </c:pt>
                <c:pt idx="107">
                  <c:v>0.125</c:v>
                </c:pt>
                <c:pt idx="108">
                  <c:v>0.125</c:v>
                </c:pt>
                <c:pt idx="109">
                  <c:v>0.125</c:v>
                </c:pt>
                <c:pt idx="110">
                  <c:v>0.125</c:v>
                </c:pt>
                <c:pt idx="111">
                  <c:v>0.125</c:v>
                </c:pt>
                <c:pt idx="112">
                  <c:v>0.125</c:v>
                </c:pt>
                <c:pt idx="113">
                  <c:v>0.125</c:v>
                </c:pt>
                <c:pt idx="114">
                  <c:v>0.125</c:v>
                </c:pt>
                <c:pt idx="115">
                  <c:v>0.125</c:v>
                </c:pt>
                <c:pt idx="116">
                  <c:v>0.125</c:v>
                </c:pt>
                <c:pt idx="117">
                  <c:v>0.125</c:v>
                </c:pt>
                <c:pt idx="118">
                  <c:v>0.125</c:v>
                </c:pt>
                <c:pt idx="119">
                  <c:v>0.125</c:v>
                </c:pt>
                <c:pt idx="120">
                  <c:v>0.125</c:v>
                </c:pt>
                <c:pt idx="121">
                  <c:v>0.125</c:v>
                </c:pt>
                <c:pt idx="122">
                  <c:v>0.125</c:v>
                </c:pt>
                <c:pt idx="123">
                  <c:v>0.125</c:v>
                </c:pt>
                <c:pt idx="124">
                  <c:v>0.125</c:v>
                </c:pt>
                <c:pt idx="125">
                  <c:v>1</c:v>
                </c:pt>
                <c:pt idx="126">
                  <c:v>1</c:v>
                </c:pt>
                <c:pt idx="127">
                  <c:v>1</c:v>
                </c:pt>
                <c:pt idx="128">
                  <c:v>1</c:v>
                </c:pt>
                <c:pt idx="129">
                  <c:v>1</c:v>
                </c:pt>
                <c:pt idx="130">
                  <c:v>1</c:v>
                </c:pt>
                <c:pt idx="131">
                  <c:v>1</c:v>
                </c:pt>
                <c:pt idx="132">
                  <c:v>1</c:v>
                </c:pt>
                <c:pt idx="133">
                  <c:v>0.125</c:v>
                </c:pt>
                <c:pt idx="134">
                  <c:v>0.125</c:v>
                </c:pt>
                <c:pt idx="135">
                  <c:v>0.125</c:v>
                </c:pt>
                <c:pt idx="136">
                  <c:v>0.125</c:v>
                </c:pt>
                <c:pt idx="137">
                  <c:v>0.125</c:v>
                </c:pt>
                <c:pt idx="138">
                  <c:v>0.125</c:v>
                </c:pt>
                <c:pt idx="139">
                  <c:v>0.125</c:v>
                </c:pt>
                <c:pt idx="140">
                  <c:v>0.125</c:v>
                </c:pt>
                <c:pt idx="141">
                  <c:v>0.125</c:v>
                </c:pt>
                <c:pt idx="142">
                  <c:v>0.125</c:v>
                </c:pt>
                <c:pt idx="143">
                  <c:v>0.125</c:v>
                </c:pt>
                <c:pt idx="144">
                  <c:v>0.125</c:v>
                </c:pt>
                <c:pt idx="145">
                  <c:v>0.125</c:v>
                </c:pt>
                <c:pt idx="146">
                  <c:v>0.125</c:v>
                </c:pt>
                <c:pt idx="147">
                  <c:v>0.125</c:v>
                </c:pt>
                <c:pt idx="148">
                  <c:v>0.125</c:v>
                </c:pt>
                <c:pt idx="149">
                  <c:v>0.125</c:v>
                </c:pt>
                <c:pt idx="150">
                  <c:v>0.125</c:v>
                </c:pt>
                <c:pt idx="151">
                  <c:v>0.125</c:v>
                </c:pt>
                <c:pt idx="152">
                  <c:v>0.125</c:v>
                </c:pt>
                <c:pt idx="153">
                  <c:v>0.125</c:v>
                </c:pt>
                <c:pt idx="154">
                  <c:v>0.125</c:v>
                </c:pt>
                <c:pt idx="155">
                  <c:v>0.125</c:v>
                </c:pt>
                <c:pt idx="156">
                  <c:v>0.125</c:v>
                </c:pt>
                <c:pt idx="157">
                  <c:v>0.125</c:v>
                </c:pt>
                <c:pt idx="158">
                  <c:v>1</c:v>
                </c:pt>
                <c:pt idx="159">
                  <c:v>1</c:v>
                </c:pt>
                <c:pt idx="160">
                  <c:v>1</c:v>
                </c:pt>
                <c:pt idx="161">
                  <c:v>1</c:v>
                </c:pt>
                <c:pt idx="162">
                  <c:v>1</c:v>
                </c:pt>
                <c:pt idx="163">
                  <c:v>1</c:v>
                </c:pt>
                <c:pt idx="164">
                  <c:v>1</c:v>
                </c:pt>
                <c:pt idx="165">
                  <c:v>0.125</c:v>
                </c:pt>
                <c:pt idx="166">
                  <c:v>0.125</c:v>
                </c:pt>
                <c:pt idx="167">
                  <c:v>0.125</c:v>
                </c:pt>
                <c:pt idx="168">
                  <c:v>0.125</c:v>
                </c:pt>
                <c:pt idx="169">
                  <c:v>0.125</c:v>
                </c:pt>
                <c:pt idx="170">
                  <c:v>0.125</c:v>
                </c:pt>
                <c:pt idx="171">
                  <c:v>0.125</c:v>
                </c:pt>
              </c:numCache>
            </c:numRef>
          </c:yVal>
          <c:smooth val="0"/>
        </c:ser>
        <c:ser>
          <c:idx val="0"/>
          <c:order val="1"/>
          <c:tx>
            <c:strRef>
              <c:f>'US flows quarterly data'!$C$1</c:f>
              <c:strCache>
                <c:ptCount val="1"/>
                <c:pt idx="0">
                  <c:v>f</c:v>
                </c:pt>
              </c:strCache>
            </c:strRef>
          </c:tx>
          <c:spPr>
            <a:ln>
              <a:solidFill>
                <a:srgbClr val="FF0000"/>
              </a:solidFill>
            </a:ln>
          </c:spPr>
          <c:marker>
            <c:symbol val="none"/>
          </c:marker>
          <c:xVal>
            <c:numRef>
              <c:f>'US flows quarterly data'!$A$2:$A$165</c:f>
              <c:numCache>
                <c:formatCode>General</c:formatCode>
                <c:ptCount val="164"/>
                <c:pt idx="0">
                  <c:v>1970</c:v>
                </c:pt>
                <c:pt idx="1">
                  <c:v>1970.25</c:v>
                </c:pt>
                <c:pt idx="2">
                  <c:v>1970.5</c:v>
                </c:pt>
                <c:pt idx="3">
                  <c:v>1970.75</c:v>
                </c:pt>
                <c:pt idx="4">
                  <c:v>1971</c:v>
                </c:pt>
                <c:pt idx="5">
                  <c:v>1971.25</c:v>
                </c:pt>
                <c:pt idx="6">
                  <c:v>1971.5</c:v>
                </c:pt>
                <c:pt idx="7">
                  <c:v>1971.75</c:v>
                </c:pt>
                <c:pt idx="8">
                  <c:v>1972</c:v>
                </c:pt>
                <c:pt idx="9">
                  <c:v>1972.25</c:v>
                </c:pt>
                <c:pt idx="10">
                  <c:v>1972.5</c:v>
                </c:pt>
                <c:pt idx="11">
                  <c:v>1972.75</c:v>
                </c:pt>
                <c:pt idx="12">
                  <c:v>1973</c:v>
                </c:pt>
                <c:pt idx="13">
                  <c:v>1973.25</c:v>
                </c:pt>
                <c:pt idx="14">
                  <c:v>1973.5</c:v>
                </c:pt>
                <c:pt idx="15">
                  <c:v>1973.75</c:v>
                </c:pt>
                <c:pt idx="16">
                  <c:v>1974</c:v>
                </c:pt>
                <c:pt idx="17">
                  <c:v>1974.25</c:v>
                </c:pt>
                <c:pt idx="18">
                  <c:v>1974.5</c:v>
                </c:pt>
                <c:pt idx="19">
                  <c:v>1974.75</c:v>
                </c:pt>
                <c:pt idx="20">
                  <c:v>1975</c:v>
                </c:pt>
                <c:pt idx="21">
                  <c:v>1975.25</c:v>
                </c:pt>
                <c:pt idx="22">
                  <c:v>1975.5</c:v>
                </c:pt>
                <c:pt idx="23">
                  <c:v>1975.75</c:v>
                </c:pt>
                <c:pt idx="24">
                  <c:v>1976</c:v>
                </c:pt>
                <c:pt idx="25">
                  <c:v>1976.25</c:v>
                </c:pt>
                <c:pt idx="26">
                  <c:v>1976.5</c:v>
                </c:pt>
                <c:pt idx="27">
                  <c:v>1976.75</c:v>
                </c:pt>
                <c:pt idx="28">
                  <c:v>1977</c:v>
                </c:pt>
                <c:pt idx="29">
                  <c:v>1977.25</c:v>
                </c:pt>
                <c:pt idx="30">
                  <c:v>1977.5</c:v>
                </c:pt>
                <c:pt idx="31">
                  <c:v>1977.75</c:v>
                </c:pt>
                <c:pt idx="32">
                  <c:v>1978</c:v>
                </c:pt>
                <c:pt idx="33">
                  <c:v>1978.25</c:v>
                </c:pt>
                <c:pt idx="34">
                  <c:v>1978.5</c:v>
                </c:pt>
                <c:pt idx="35">
                  <c:v>1978.75</c:v>
                </c:pt>
                <c:pt idx="36">
                  <c:v>1979</c:v>
                </c:pt>
                <c:pt idx="37">
                  <c:v>1979.25</c:v>
                </c:pt>
                <c:pt idx="38">
                  <c:v>1979.5</c:v>
                </c:pt>
                <c:pt idx="39">
                  <c:v>1979.75</c:v>
                </c:pt>
                <c:pt idx="40">
                  <c:v>1980</c:v>
                </c:pt>
                <c:pt idx="41">
                  <c:v>1980.25</c:v>
                </c:pt>
                <c:pt idx="42">
                  <c:v>1980.5</c:v>
                </c:pt>
                <c:pt idx="43">
                  <c:v>1980.75</c:v>
                </c:pt>
                <c:pt idx="44">
                  <c:v>1981</c:v>
                </c:pt>
                <c:pt idx="45">
                  <c:v>1981.25</c:v>
                </c:pt>
                <c:pt idx="46">
                  <c:v>1981.5</c:v>
                </c:pt>
                <c:pt idx="47">
                  <c:v>1981.75</c:v>
                </c:pt>
                <c:pt idx="48">
                  <c:v>1982</c:v>
                </c:pt>
                <c:pt idx="49">
                  <c:v>1982.25</c:v>
                </c:pt>
                <c:pt idx="50">
                  <c:v>1982.5</c:v>
                </c:pt>
                <c:pt idx="51">
                  <c:v>1982.75</c:v>
                </c:pt>
                <c:pt idx="52">
                  <c:v>1983</c:v>
                </c:pt>
                <c:pt idx="53">
                  <c:v>1983.25</c:v>
                </c:pt>
                <c:pt idx="54">
                  <c:v>1983.5</c:v>
                </c:pt>
                <c:pt idx="55">
                  <c:v>1983.75</c:v>
                </c:pt>
                <c:pt idx="56">
                  <c:v>1984</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1990.75</c:v>
                </c:pt>
                <c:pt idx="84">
                  <c:v>1991</c:v>
                </c:pt>
                <c:pt idx="85">
                  <c:v>1991.25</c:v>
                </c:pt>
                <c:pt idx="86">
                  <c:v>1991.5</c:v>
                </c:pt>
                <c:pt idx="87">
                  <c:v>1991.75</c:v>
                </c:pt>
                <c:pt idx="88">
                  <c:v>1992</c:v>
                </c:pt>
                <c:pt idx="89">
                  <c:v>1992.25</c:v>
                </c:pt>
                <c:pt idx="90">
                  <c:v>1992.5</c:v>
                </c:pt>
                <c:pt idx="91">
                  <c:v>1992.75</c:v>
                </c:pt>
                <c:pt idx="92">
                  <c:v>1993</c:v>
                </c:pt>
                <c:pt idx="93">
                  <c:v>1993.25</c:v>
                </c:pt>
                <c:pt idx="94">
                  <c:v>1993.5</c:v>
                </c:pt>
                <c:pt idx="95">
                  <c:v>1993.75</c:v>
                </c:pt>
                <c:pt idx="96">
                  <c:v>1994</c:v>
                </c:pt>
                <c:pt idx="97">
                  <c:v>1994.25</c:v>
                </c:pt>
                <c:pt idx="98">
                  <c:v>1994.5</c:v>
                </c:pt>
                <c:pt idx="99">
                  <c:v>1994.75</c:v>
                </c:pt>
                <c:pt idx="100">
                  <c:v>1995</c:v>
                </c:pt>
                <c:pt idx="101">
                  <c:v>1995.25</c:v>
                </c:pt>
                <c:pt idx="102">
                  <c:v>1995.5</c:v>
                </c:pt>
                <c:pt idx="103">
                  <c:v>1995.75</c:v>
                </c:pt>
                <c:pt idx="104">
                  <c:v>1996</c:v>
                </c:pt>
                <c:pt idx="105">
                  <c:v>1996.25</c:v>
                </c:pt>
                <c:pt idx="106">
                  <c:v>1996.5</c:v>
                </c:pt>
                <c:pt idx="107">
                  <c:v>1996.75</c:v>
                </c:pt>
                <c:pt idx="108">
                  <c:v>1997</c:v>
                </c:pt>
                <c:pt idx="109">
                  <c:v>1997.25</c:v>
                </c:pt>
                <c:pt idx="110">
                  <c:v>1997.5</c:v>
                </c:pt>
                <c:pt idx="111">
                  <c:v>1997.75</c:v>
                </c:pt>
                <c:pt idx="112">
                  <c:v>1998</c:v>
                </c:pt>
                <c:pt idx="113">
                  <c:v>1998.25</c:v>
                </c:pt>
                <c:pt idx="114">
                  <c:v>1998.5</c:v>
                </c:pt>
                <c:pt idx="115">
                  <c:v>1998.75</c:v>
                </c:pt>
                <c:pt idx="116">
                  <c:v>1999</c:v>
                </c:pt>
                <c:pt idx="117">
                  <c:v>1999.25</c:v>
                </c:pt>
                <c:pt idx="118">
                  <c:v>1999.5</c:v>
                </c:pt>
                <c:pt idx="119">
                  <c:v>1999.75</c:v>
                </c:pt>
                <c:pt idx="120">
                  <c:v>2000</c:v>
                </c:pt>
                <c:pt idx="121">
                  <c:v>2000.25</c:v>
                </c:pt>
                <c:pt idx="122">
                  <c:v>2000.5</c:v>
                </c:pt>
                <c:pt idx="123">
                  <c:v>2000.75</c:v>
                </c:pt>
                <c:pt idx="124">
                  <c:v>2001</c:v>
                </c:pt>
                <c:pt idx="125">
                  <c:v>2001.25</c:v>
                </c:pt>
                <c:pt idx="126">
                  <c:v>2001.5</c:v>
                </c:pt>
                <c:pt idx="127">
                  <c:v>2001.75</c:v>
                </c:pt>
                <c:pt idx="128">
                  <c:v>2002</c:v>
                </c:pt>
                <c:pt idx="129">
                  <c:v>2002.25</c:v>
                </c:pt>
                <c:pt idx="130">
                  <c:v>2002.5</c:v>
                </c:pt>
                <c:pt idx="131">
                  <c:v>2002.75</c:v>
                </c:pt>
                <c:pt idx="132">
                  <c:v>2003</c:v>
                </c:pt>
                <c:pt idx="133">
                  <c:v>2003.25</c:v>
                </c:pt>
                <c:pt idx="134">
                  <c:v>2003.5</c:v>
                </c:pt>
                <c:pt idx="135">
                  <c:v>2003.75</c:v>
                </c:pt>
                <c:pt idx="136">
                  <c:v>2004</c:v>
                </c:pt>
                <c:pt idx="137">
                  <c:v>2004.25</c:v>
                </c:pt>
                <c:pt idx="138">
                  <c:v>2004.5</c:v>
                </c:pt>
                <c:pt idx="139">
                  <c:v>2004.75</c:v>
                </c:pt>
                <c:pt idx="140">
                  <c:v>2005</c:v>
                </c:pt>
                <c:pt idx="141">
                  <c:v>2005.25</c:v>
                </c:pt>
                <c:pt idx="142">
                  <c:v>2005.5</c:v>
                </c:pt>
                <c:pt idx="143">
                  <c:v>2005.75</c:v>
                </c:pt>
                <c:pt idx="144">
                  <c:v>2006</c:v>
                </c:pt>
                <c:pt idx="145">
                  <c:v>2006.25</c:v>
                </c:pt>
                <c:pt idx="146">
                  <c:v>2006.5</c:v>
                </c:pt>
                <c:pt idx="147">
                  <c:v>2006.75</c:v>
                </c:pt>
                <c:pt idx="148">
                  <c:v>2007</c:v>
                </c:pt>
                <c:pt idx="149">
                  <c:v>2007.25</c:v>
                </c:pt>
                <c:pt idx="150">
                  <c:v>2007.5</c:v>
                </c:pt>
                <c:pt idx="151">
                  <c:v>2007.75</c:v>
                </c:pt>
                <c:pt idx="152">
                  <c:v>2008</c:v>
                </c:pt>
                <c:pt idx="153">
                  <c:v>2008.25</c:v>
                </c:pt>
                <c:pt idx="154">
                  <c:v>2008.5</c:v>
                </c:pt>
                <c:pt idx="155">
                  <c:v>2008.75</c:v>
                </c:pt>
                <c:pt idx="156">
                  <c:v>2009</c:v>
                </c:pt>
                <c:pt idx="157">
                  <c:v>2009.25</c:v>
                </c:pt>
                <c:pt idx="158">
                  <c:v>2009.5</c:v>
                </c:pt>
                <c:pt idx="159">
                  <c:v>2009.75</c:v>
                </c:pt>
                <c:pt idx="160">
                  <c:v>2010</c:v>
                </c:pt>
                <c:pt idx="161">
                  <c:v>2010.25</c:v>
                </c:pt>
                <c:pt idx="162">
                  <c:v>2010.5</c:v>
                </c:pt>
                <c:pt idx="163">
                  <c:v>2010.75</c:v>
                </c:pt>
              </c:numCache>
            </c:numRef>
          </c:xVal>
          <c:yVal>
            <c:numRef>
              <c:f>'US flows quarterly data'!$C$2:$C$165</c:f>
              <c:numCache>
                <c:formatCode>General</c:formatCode>
                <c:ptCount val="164"/>
                <c:pt idx="0">
                  <c:v>0.7584106281509001</c:v>
                </c:pt>
                <c:pt idx="1">
                  <c:v>0.70588309356806955</c:v>
                </c:pt>
                <c:pt idx="2">
                  <c:v>0.68451048311623297</c:v>
                </c:pt>
                <c:pt idx="3">
                  <c:v>0.60476396180537728</c:v>
                </c:pt>
                <c:pt idx="4">
                  <c:v>0.58109876246330261</c:v>
                </c:pt>
                <c:pt idx="5">
                  <c:v>0.57808964204935365</c:v>
                </c:pt>
                <c:pt idx="6">
                  <c:v>0.609399088045399</c:v>
                </c:pt>
                <c:pt idx="7">
                  <c:v>0.59941311119527796</c:v>
                </c:pt>
                <c:pt idx="8">
                  <c:v>0.59302252695645741</c:v>
                </c:pt>
                <c:pt idx="9">
                  <c:v>0.61067952381593615</c:v>
                </c:pt>
                <c:pt idx="10">
                  <c:v>0.65040593392402046</c:v>
                </c:pt>
                <c:pt idx="11">
                  <c:v>0.66100153304647835</c:v>
                </c:pt>
                <c:pt idx="12">
                  <c:v>0.68349469605691271</c:v>
                </c:pt>
                <c:pt idx="13">
                  <c:v>0.75506213102692843</c:v>
                </c:pt>
                <c:pt idx="14">
                  <c:v>0.73197464931652645</c:v>
                </c:pt>
                <c:pt idx="15">
                  <c:v>0.69375617185058891</c:v>
                </c:pt>
                <c:pt idx="16">
                  <c:v>0.72269578416642144</c:v>
                </c:pt>
                <c:pt idx="17">
                  <c:v>0.68146776584347457</c:v>
                </c:pt>
                <c:pt idx="18">
                  <c:v>0.6733670422167396</c:v>
                </c:pt>
                <c:pt idx="19">
                  <c:v>0.53194776687402212</c:v>
                </c:pt>
                <c:pt idx="20">
                  <c:v>0.45229059593275411</c:v>
                </c:pt>
                <c:pt idx="21">
                  <c:v>0.44233925324408635</c:v>
                </c:pt>
                <c:pt idx="22">
                  <c:v>0.4624859350131435</c:v>
                </c:pt>
                <c:pt idx="23">
                  <c:v>0.45697150193639652</c:v>
                </c:pt>
                <c:pt idx="24">
                  <c:v>0.49091988184097707</c:v>
                </c:pt>
                <c:pt idx="25">
                  <c:v>0.48868995387746011</c:v>
                </c:pt>
                <c:pt idx="26">
                  <c:v>0.50001310206095251</c:v>
                </c:pt>
                <c:pt idx="27">
                  <c:v>0.49338146775669339</c:v>
                </c:pt>
                <c:pt idx="28">
                  <c:v>0.54472992814128973</c:v>
                </c:pt>
                <c:pt idx="29">
                  <c:v>0.55447873823446192</c:v>
                </c:pt>
                <c:pt idx="30">
                  <c:v>0.55463866889221558</c:v>
                </c:pt>
                <c:pt idx="31">
                  <c:v>0.57685435650854466</c:v>
                </c:pt>
                <c:pt idx="32">
                  <c:v>0.60542714205219461</c:v>
                </c:pt>
                <c:pt idx="33">
                  <c:v>0.63282853335826872</c:v>
                </c:pt>
                <c:pt idx="34">
                  <c:v>0.66011055060904944</c:v>
                </c:pt>
                <c:pt idx="35">
                  <c:v>0.62781449587843685</c:v>
                </c:pt>
                <c:pt idx="36">
                  <c:v>0.64292673830184777</c:v>
                </c:pt>
                <c:pt idx="37">
                  <c:v>0.66539580188748371</c:v>
                </c:pt>
                <c:pt idx="38">
                  <c:v>0.66451758474369049</c:v>
                </c:pt>
                <c:pt idx="39">
                  <c:v>0.63610205948957965</c:v>
                </c:pt>
                <c:pt idx="40">
                  <c:v>0.58810816895701779</c:v>
                </c:pt>
                <c:pt idx="41">
                  <c:v>0.52905612903958421</c:v>
                </c:pt>
                <c:pt idx="42">
                  <c:v>0.52496052018939954</c:v>
                </c:pt>
                <c:pt idx="43">
                  <c:v>0.51411058511906138</c:v>
                </c:pt>
                <c:pt idx="44">
                  <c:v>0.53609851405933262</c:v>
                </c:pt>
                <c:pt idx="45">
                  <c:v>0.53931216591100406</c:v>
                </c:pt>
                <c:pt idx="46">
                  <c:v>0.51336158609029259</c:v>
                </c:pt>
                <c:pt idx="47">
                  <c:v>0.5203837930508235</c:v>
                </c:pt>
                <c:pt idx="48">
                  <c:v>0.4665289482807724</c:v>
                </c:pt>
                <c:pt idx="49">
                  <c:v>0.4275239536558304</c:v>
                </c:pt>
                <c:pt idx="50">
                  <c:v>0.40932811751584558</c:v>
                </c:pt>
                <c:pt idx="51">
                  <c:v>0.39371203237398888</c:v>
                </c:pt>
                <c:pt idx="52">
                  <c:v>0.38518599971285883</c:v>
                </c:pt>
                <c:pt idx="53">
                  <c:v>0.41373068926034823</c:v>
                </c:pt>
                <c:pt idx="54">
                  <c:v>0.45836747152221274</c:v>
                </c:pt>
                <c:pt idx="55">
                  <c:v>0.48260175723569682</c:v>
                </c:pt>
                <c:pt idx="56">
                  <c:v>0.48914133358592976</c:v>
                </c:pt>
                <c:pt idx="57">
                  <c:v>0.5021774829669573</c:v>
                </c:pt>
                <c:pt idx="58">
                  <c:v>0.53080240688043745</c:v>
                </c:pt>
                <c:pt idx="59">
                  <c:v>0.53898999417261351</c:v>
                </c:pt>
                <c:pt idx="60">
                  <c:v>0.54350687537814735</c:v>
                </c:pt>
                <c:pt idx="61">
                  <c:v>0.53878565510683762</c:v>
                </c:pt>
                <c:pt idx="62">
                  <c:v>0.55089761413402771</c:v>
                </c:pt>
                <c:pt idx="63">
                  <c:v>0.57169916665159437</c:v>
                </c:pt>
                <c:pt idx="64">
                  <c:v>0.52758080199315316</c:v>
                </c:pt>
                <c:pt idx="65">
                  <c:v>0.54042331737432081</c:v>
                </c:pt>
                <c:pt idx="66">
                  <c:v>0.54032869087287694</c:v>
                </c:pt>
                <c:pt idx="67">
                  <c:v>0.55790695830958792</c:v>
                </c:pt>
                <c:pt idx="68">
                  <c:v>0.56705573104962614</c:v>
                </c:pt>
                <c:pt idx="69">
                  <c:v>0.58532729827549013</c:v>
                </c:pt>
                <c:pt idx="70">
                  <c:v>0.59487478912912128</c:v>
                </c:pt>
                <c:pt idx="71">
                  <c:v>0.61254564834829106</c:v>
                </c:pt>
                <c:pt idx="72">
                  <c:v>0.61806626184435609</c:v>
                </c:pt>
                <c:pt idx="73">
                  <c:v>0.61870183415146041</c:v>
                </c:pt>
                <c:pt idx="74">
                  <c:v>0.63915478717088225</c:v>
                </c:pt>
                <c:pt idx="75">
                  <c:v>0.62332249112778981</c:v>
                </c:pt>
                <c:pt idx="76">
                  <c:v>0.68654144543380569</c:v>
                </c:pt>
                <c:pt idx="77">
                  <c:v>0.67179408918869332</c:v>
                </c:pt>
                <c:pt idx="78">
                  <c:v>0.65205198017769761</c:v>
                </c:pt>
                <c:pt idx="79">
                  <c:v>0.6520422309453876</c:v>
                </c:pt>
                <c:pt idx="80">
                  <c:v>0.65908156419753161</c:v>
                </c:pt>
                <c:pt idx="81">
                  <c:v>0.62625107684333758</c:v>
                </c:pt>
                <c:pt idx="82">
                  <c:v>0.57652035148071867</c:v>
                </c:pt>
                <c:pt idx="83">
                  <c:v>0.55257774815144856</c:v>
                </c:pt>
                <c:pt idx="84">
                  <c:v>0.52139257338358103</c:v>
                </c:pt>
                <c:pt idx="85">
                  <c:v>0.50931307772051959</c:v>
                </c:pt>
                <c:pt idx="86">
                  <c:v>0.49505507443474439</c:v>
                </c:pt>
                <c:pt idx="87">
                  <c:v>0.4571056099964334</c:v>
                </c:pt>
                <c:pt idx="88">
                  <c:v>0.42991201526041339</c:v>
                </c:pt>
                <c:pt idx="89">
                  <c:v>0.41578482835368835</c:v>
                </c:pt>
                <c:pt idx="90">
                  <c:v>0.45089788395544389</c:v>
                </c:pt>
                <c:pt idx="91">
                  <c:v>0.42541702402310211</c:v>
                </c:pt>
                <c:pt idx="92">
                  <c:v>0.46701884727598147</c:v>
                </c:pt>
                <c:pt idx="93">
                  <c:v>0.45772181555428998</c:v>
                </c:pt>
                <c:pt idx="94">
                  <c:v>0.46500416750374807</c:v>
                </c:pt>
                <c:pt idx="95">
                  <c:v>0.46846300282999681</c:v>
                </c:pt>
                <c:pt idx="96">
                  <c:v>0.4880017002761588</c:v>
                </c:pt>
                <c:pt idx="97">
                  <c:v>0.52883370628292659</c:v>
                </c:pt>
                <c:pt idx="98">
                  <c:v>0.50231268800084905</c:v>
                </c:pt>
                <c:pt idx="99">
                  <c:v>0.55675457688410335</c:v>
                </c:pt>
                <c:pt idx="100">
                  <c:v>0.52554449055414665</c:v>
                </c:pt>
                <c:pt idx="101">
                  <c:v>0.53855289983907739</c:v>
                </c:pt>
                <c:pt idx="102">
                  <c:v>0.57583871416724508</c:v>
                </c:pt>
                <c:pt idx="103">
                  <c:v>0.54749010062695558</c:v>
                </c:pt>
                <c:pt idx="104">
                  <c:v>0.53546384976257766</c:v>
                </c:pt>
                <c:pt idx="105">
                  <c:v>0.55510265133238368</c:v>
                </c:pt>
                <c:pt idx="106">
                  <c:v>0.55270736958587874</c:v>
                </c:pt>
                <c:pt idx="107">
                  <c:v>0.58301366849610559</c:v>
                </c:pt>
                <c:pt idx="108">
                  <c:v>0.55789900478413523</c:v>
                </c:pt>
                <c:pt idx="109">
                  <c:v>0.57667226200053012</c:v>
                </c:pt>
                <c:pt idx="110">
                  <c:v>0.59962617057135759</c:v>
                </c:pt>
                <c:pt idx="111">
                  <c:v>0.62139110803975461</c:v>
                </c:pt>
                <c:pt idx="112">
                  <c:v>0.71022409738127523</c:v>
                </c:pt>
                <c:pt idx="113">
                  <c:v>0.65151205866669304</c:v>
                </c:pt>
                <c:pt idx="114">
                  <c:v>0.6873911027006665</c:v>
                </c:pt>
                <c:pt idx="115">
                  <c:v>0.67881350820611364</c:v>
                </c:pt>
                <c:pt idx="116">
                  <c:v>0.70631058789049328</c:v>
                </c:pt>
                <c:pt idx="117">
                  <c:v>0.69396450963738054</c:v>
                </c:pt>
                <c:pt idx="118">
                  <c:v>0.72532109737553518</c:v>
                </c:pt>
                <c:pt idx="119">
                  <c:v>0.75122790869807865</c:v>
                </c:pt>
                <c:pt idx="120">
                  <c:v>0.78326802884664126</c:v>
                </c:pt>
                <c:pt idx="121">
                  <c:v>0.71158062846025116</c:v>
                </c:pt>
                <c:pt idx="122">
                  <c:v>0.74608861119128966</c:v>
                </c:pt>
                <c:pt idx="123">
                  <c:v>0.689736652022374</c:v>
                </c:pt>
                <c:pt idx="124">
                  <c:v>0.74902279770566249</c:v>
                </c:pt>
                <c:pt idx="125">
                  <c:v>0.65849312318899234</c:v>
                </c:pt>
                <c:pt idx="126">
                  <c:v>0.58843592211644458</c:v>
                </c:pt>
                <c:pt idx="127">
                  <c:v>0.55118150916183117</c:v>
                </c:pt>
                <c:pt idx="128">
                  <c:v>0.52061405385478565</c:v>
                </c:pt>
                <c:pt idx="129">
                  <c:v>0.50103473487052008</c:v>
                </c:pt>
                <c:pt idx="130">
                  <c:v>0.50581207529540551</c:v>
                </c:pt>
                <c:pt idx="131">
                  <c:v>0.48678329805922482</c:v>
                </c:pt>
                <c:pt idx="132">
                  <c:v>0.45798953635996464</c:v>
                </c:pt>
                <c:pt idx="133">
                  <c:v>0.45122015684939215</c:v>
                </c:pt>
                <c:pt idx="134">
                  <c:v>0.45516966588475777</c:v>
                </c:pt>
                <c:pt idx="135">
                  <c:v>0.46441682900965436</c:v>
                </c:pt>
                <c:pt idx="136">
                  <c:v>0.46505961198583745</c:v>
                </c:pt>
                <c:pt idx="137">
                  <c:v>0.49120845735095803</c:v>
                </c:pt>
                <c:pt idx="138">
                  <c:v>0.50453718887733268</c:v>
                </c:pt>
                <c:pt idx="139">
                  <c:v>0.51325569149030603</c:v>
                </c:pt>
                <c:pt idx="140">
                  <c:v>0.50396616838599839</c:v>
                </c:pt>
                <c:pt idx="141">
                  <c:v>0.53929159525074233</c:v>
                </c:pt>
                <c:pt idx="142">
                  <c:v>0.53894706241168755</c:v>
                </c:pt>
                <c:pt idx="143">
                  <c:v>0.56284034767431912</c:v>
                </c:pt>
                <c:pt idx="144">
                  <c:v>0.55753187594421749</c:v>
                </c:pt>
                <c:pt idx="145">
                  <c:v>0.57211664149713459</c:v>
                </c:pt>
                <c:pt idx="146">
                  <c:v>0.60074509093337303</c:v>
                </c:pt>
                <c:pt idx="147">
                  <c:v>0.54359987239661689</c:v>
                </c:pt>
                <c:pt idx="148">
                  <c:v>0.54923781263689975</c:v>
                </c:pt>
                <c:pt idx="149">
                  <c:v>0.52485198949714551</c:v>
                </c:pt>
                <c:pt idx="150">
                  <c:v>0.53345259715654747</c:v>
                </c:pt>
                <c:pt idx="151">
                  <c:v>0.505841396065566</c:v>
                </c:pt>
                <c:pt idx="152">
                  <c:v>0.51769864888258565</c:v>
                </c:pt>
                <c:pt idx="153">
                  <c:v>0.45535852781140318</c:v>
                </c:pt>
                <c:pt idx="154">
                  <c:v>0.42182258724774419</c:v>
                </c:pt>
                <c:pt idx="155">
                  <c:v>0.37065628686435742</c:v>
                </c:pt>
                <c:pt idx="156">
                  <c:v>0.30445915883790881</c:v>
                </c:pt>
                <c:pt idx="157">
                  <c:v>0.26845297478783314</c:v>
                </c:pt>
                <c:pt idx="158">
                  <c:v>0.24154188661589701</c:v>
                </c:pt>
                <c:pt idx="159">
                  <c:v>0.26598389029878688</c:v>
                </c:pt>
                <c:pt idx="160">
                  <c:v>0.22728062635354329</c:v>
                </c:pt>
                <c:pt idx="161">
                  <c:v>0.26001606931567517</c:v>
                </c:pt>
                <c:pt idx="162">
                  <c:v>0.23823631127940312</c:v>
                </c:pt>
                <c:pt idx="163">
                  <c:v>0.27202118053765623</c:v>
                </c:pt>
              </c:numCache>
            </c:numRef>
          </c:yVal>
          <c:smooth val="0"/>
        </c:ser>
        <c:dLbls>
          <c:showLegendKey val="0"/>
          <c:showVal val="0"/>
          <c:showCatName val="0"/>
          <c:showSerName val="0"/>
          <c:showPercent val="0"/>
          <c:showBubbleSize val="0"/>
        </c:dLbls>
        <c:axId val="105351040"/>
        <c:axId val="105352576"/>
      </c:scatterChart>
      <c:valAx>
        <c:axId val="105351040"/>
        <c:scaling>
          <c:orientation val="minMax"/>
          <c:max val="2011.5"/>
          <c:min val="1970"/>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5352576"/>
        <c:crosses val="min"/>
        <c:crossBetween val="midCat"/>
        <c:majorUnit val="5"/>
      </c:valAx>
      <c:valAx>
        <c:axId val="105352576"/>
        <c:scaling>
          <c:logBase val="2"/>
          <c:orientation val="minMax"/>
        </c:scaling>
        <c:delete val="0"/>
        <c:axPos val="l"/>
        <c:majorGridlines/>
        <c:numFmt formatCode="#,##0.000" sourceLinked="0"/>
        <c:majorTickMark val="in"/>
        <c:minorTickMark val="none"/>
        <c:tickLblPos val="nextTo"/>
        <c:spPr>
          <a:ln w="22225">
            <a:noFill/>
          </a:ln>
        </c:spPr>
        <c:txPr>
          <a:bodyPr/>
          <a:lstStyle/>
          <a:p>
            <a:pPr>
              <a:defRPr lang="en-US" sz="1600" b="0" i="0">
                <a:solidFill>
                  <a:srgbClr val="000000"/>
                </a:solidFill>
                <a:latin typeface="Arial"/>
                <a:ea typeface="Arial"/>
                <a:cs typeface="Arial"/>
              </a:defRPr>
            </a:pPr>
            <a:endParaRPr lang="en-US"/>
          </a:p>
        </c:txPr>
        <c:crossAx val="105351040"/>
        <c:crosses val="autoZero"/>
        <c:crossBetween val="midCat"/>
      </c:valAx>
      <c:spPr>
        <a:noFill/>
        <a:ln w="22225">
          <a:solidFill>
            <a:srgbClr val="000000"/>
          </a:solidFill>
        </a:ln>
      </c:spPr>
    </c:plotArea>
    <c:plotVisOnly val="1"/>
    <c:dispBlanksAs val="gap"/>
    <c:showDLblsOverMax val="0"/>
  </c:chart>
  <c:spPr>
    <a:solidFill>
      <a:schemeClr val="bg1"/>
    </a:solidFill>
    <a:ln>
      <a:noFill/>
    </a:ln>
  </c:sp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4915697466423501E-2"/>
          <c:y val="0.10454584604152672"/>
          <c:w val="0.89086070521002347"/>
          <c:h val="0.64915560798619765"/>
        </c:manualLayout>
      </c:layout>
      <c:lineChart>
        <c:grouping val="standard"/>
        <c:varyColors val="0"/>
        <c:ser>
          <c:idx val="0"/>
          <c:order val="0"/>
          <c:tx>
            <c:v>Decline in outflow rate</c:v>
          </c:tx>
          <c:spPr>
            <a:ln>
              <a:solidFill>
                <a:srgbClr val="FF0000"/>
              </a:solidFill>
            </a:ln>
          </c:spPr>
          <c:marker>
            <c:symbol val="circle"/>
            <c:size val="6"/>
            <c:spPr>
              <a:solidFill>
                <a:srgbClr val="FF0000"/>
              </a:solidFill>
              <a:ln w="28575">
                <a:solidFill>
                  <a:srgbClr val="FF0000"/>
                </a:solidFill>
                <a:prstDash val="solid"/>
              </a:ln>
            </c:spPr>
          </c:marker>
          <c:cat>
            <c:strRef>
              <c:f>'US Decomp'!$J$55:$J$139</c:f>
              <c:strCache>
                <c:ptCount val="85"/>
                <c:pt idx="0">
                  <c:v>1973 Q4</c:v>
                </c:pt>
                <c:pt idx="1">
                  <c:v>1974 Q1</c:v>
                </c:pt>
                <c:pt idx="2">
                  <c:v>1974 Q2</c:v>
                </c:pt>
                <c:pt idx="3">
                  <c:v>1974 Q3</c:v>
                </c:pt>
                <c:pt idx="4">
                  <c:v>1974 Q4</c:v>
                </c:pt>
                <c:pt idx="5">
                  <c:v>1975 Q1</c:v>
                </c:pt>
                <c:pt idx="6">
                  <c:v>1975 Q2</c:v>
                </c:pt>
                <c:pt idx="16">
                  <c:v>1979 Q2</c:v>
                </c:pt>
                <c:pt idx="17">
                  <c:v>1979 Q3</c:v>
                </c:pt>
                <c:pt idx="18">
                  <c:v>1979 Q4</c:v>
                </c:pt>
                <c:pt idx="19">
                  <c:v>1980 Q1</c:v>
                </c:pt>
                <c:pt idx="20">
                  <c:v>1980 Q2</c:v>
                </c:pt>
                <c:pt idx="21">
                  <c:v>1980 Q3</c:v>
                </c:pt>
                <c:pt idx="23">
                  <c:v>1981 Q2</c:v>
                </c:pt>
                <c:pt idx="24">
                  <c:v>1981 Q3</c:v>
                </c:pt>
                <c:pt idx="25">
                  <c:v>1981 Q4</c:v>
                </c:pt>
                <c:pt idx="26">
                  <c:v>1982 Q1</c:v>
                </c:pt>
                <c:pt idx="27">
                  <c:v>1982 Q2</c:v>
                </c:pt>
                <c:pt idx="28">
                  <c:v>1982 Q3</c:v>
                </c:pt>
                <c:pt idx="29">
                  <c:v>1982 Q4</c:v>
                </c:pt>
                <c:pt idx="39">
                  <c:v>1990 Q2</c:v>
                </c:pt>
                <c:pt idx="40">
                  <c:v>1990 Q3</c:v>
                </c:pt>
                <c:pt idx="41">
                  <c:v>1990 Q4</c:v>
                </c:pt>
                <c:pt idx="42">
                  <c:v>1991 Q1</c:v>
                </c:pt>
                <c:pt idx="43">
                  <c:v>1991 Q2</c:v>
                </c:pt>
                <c:pt idx="44">
                  <c:v>1991 Q3</c:v>
                </c:pt>
                <c:pt idx="45">
                  <c:v>1991 Q4</c:v>
                </c:pt>
                <c:pt idx="46">
                  <c:v>1992 Q1</c:v>
                </c:pt>
                <c:pt idx="47">
                  <c:v>1992 Q2</c:v>
                </c:pt>
                <c:pt idx="48">
                  <c:v>1992 Q3</c:v>
                </c:pt>
                <c:pt idx="53">
                  <c:v>2000 Q4</c:v>
                </c:pt>
                <c:pt idx="54">
                  <c:v>2001 Q1</c:v>
                </c:pt>
                <c:pt idx="55">
                  <c:v>2001 Q2</c:v>
                </c:pt>
                <c:pt idx="56">
                  <c:v>2001 Q3</c:v>
                </c:pt>
                <c:pt idx="57">
                  <c:v>2001 Q4</c:v>
                </c:pt>
                <c:pt idx="58">
                  <c:v>2002 Q1</c:v>
                </c:pt>
                <c:pt idx="59">
                  <c:v>2002 Q2</c:v>
                </c:pt>
                <c:pt idx="60">
                  <c:v>2002 Q3</c:v>
                </c:pt>
                <c:pt idx="61">
                  <c:v>2002 Q4</c:v>
                </c:pt>
                <c:pt idx="62">
                  <c:v>2003 Q1</c:v>
                </c:pt>
                <c:pt idx="63">
                  <c:v>2003 Q2</c:v>
                </c:pt>
                <c:pt idx="64">
                  <c:v>2003 Q3</c:v>
                </c:pt>
                <c:pt idx="69">
                  <c:v>2007 Q1</c:v>
                </c:pt>
                <c:pt idx="70">
                  <c:v>2007 Q2</c:v>
                </c:pt>
                <c:pt idx="71">
                  <c:v>2007 Q3</c:v>
                </c:pt>
                <c:pt idx="72">
                  <c:v>2007 Q4</c:v>
                </c:pt>
                <c:pt idx="73">
                  <c:v>2008 Q1</c:v>
                </c:pt>
                <c:pt idx="74">
                  <c:v>2008 Q2</c:v>
                </c:pt>
                <c:pt idx="75">
                  <c:v>2008 Q3</c:v>
                </c:pt>
                <c:pt idx="76">
                  <c:v>2008 Q4</c:v>
                </c:pt>
                <c:pt idx="77">
                  <c:v>2009 Q1</c:v>
                </c:pt>
                <c:pt idx="78">
                  <c:v>2009 Q2</c:v>
                </c:pt>
                <c:pt idx="79">
                  <c:v>2009 Q3</c:v>
                </c:pt>
                <c:pt idx="80">
                  <c:v>2009 Q4</c:v>
                </c:pt>
                <c:pt idx="81">
                  <c:v>2010 Q1</c:v>
                </c:pt>
                <c:pt idx="82">
                  <c:v>2010 Q2</c:v>
                </c:pt>
                <c:pt idx="83">
                  <c:v>2010 Q3</c:v>
                </c:pt>
                <c:pt idx="84">
                  <c:v>2010 Q4</c:v>
                </c:pt>
              </c:strCache>
            </c:strRef>
          </c:cat>
          <c:val>
            <c:numRef>
              <c:f>'US Decomp'!$Q$55:$Q$139</c:f>
              <c:numCache>
                <c:formatCode>General</c:formatCode>
                <c:ptCount val="85"/>
                <c:pt idx="0">
                  <c:v>0</c:v>
                </c:pt>
                <c:pt idx="1">
                  <c:v>-4.0867803440654145</c:v>
                </c:pt>
                <c:pt idx="2">
                  <c:v>1.7871610200011818</c:v>
                </c:pt>
                <c:pt idx="3">
                  <c:v>2.9829998210107331</c:v>
                </c:pt>
                <c:pt idx="4">
                  <c:v>26.55752594284883</c:v>
                </c:pt>
                <c:pt idx="5">
                  <c:v>42.779567677336992</c:v>
                </c:pt>
                <c:pt idx="6">
                  <c:v>45.004343243753752</c:v>
                </c:pt>
                <c:pt idx="16">
                  <c:v>0</c:v>
                </c:pt>
                <c:pt idx="17">
                  <c:v>0.13207134844596191</c:v>
                </c:pt>
                <c:pt idx="18">
                  <c:v>4.5023033046694936</c:v>
                </c:pt>
                <c:pt idx="19">
                  <c:v>12.347116261711957</c:v>
                </c:pt>
                <c:pt idx="20">
                  <c:v>22.928752413404986</c:v>
                </c:pt>
                <c:pt idx="21">
                  <c:v>23.705899428354591</c:v>
                </c:pt>
                <c:pt idx="23">
                  <c:v>0</c:v>
                </c:pt>
                <c:pt idx="24">
                  <c:v>4.9314117733070724</c:v>
                </c:pt>
                <c:pt idx="25">
                  <c:v>3.5727957896558777</c:v>
                </c:pt>
                <c:pt idx="26">
                  <c:v>14.497448824179264</c:v>
                </c:pt>
                <c:pt idx="27">
                  <c:v>23.228424204579778</c:v>
                </c:pt>
                <c:pt idx="28">
                  <c:v>27.577748306368889</c:v>
                </c:pt>
                <c:pt idx="29">
                  <c:v>31.467480102261206</c:v>
                </c:pt>
                <c:pt idx="39">
                  <c:v>0</c:v>
                </c:pt>
                <c:pt idx="40">
                  <c:v>8.2740731033997825</c:v>
                </c:pt>
                <c:pt idx="41">
                  <c:v>12.515722778011135</c:v>
                </c:pt>
                <c:pt idx="42">
                  <c:v>18.324811411643839</c:v>
                </c:pt>
                <c:pt idx="43">
                  <c:v>20.668846051367822</c:v>
                </c:pt>
                <c:pt idx="44">
                  <c:v>23.508235404398974</c:v>
                </c:pt>
                <c:pt idx="45">
                  <c:v>31.483691362772817</c:v>
                </c:pt>
                <c:pt idx="46">
                  <c:v>37.617079983040895</c:v>
                </c:pt>
                <c:pt idx="47">
                  <c:v>40.958348499556422</c:v>
                </c:pt>
                <c:pt idx="48">
                  <c:v>32.851047942725444</c:v>
                </c:pt>
                <c:pt idx="53">
                  <c:v>0</c:v>
                </c:pt>
                <c:pt idx="54">
                  <c:v>-8.245955957478694</c:v>
                </c:pt>
                <c:pt idx="55">
                  <c:v>4.6355783019707566</c:v>
                </c:pt>
                <c:pt idx="56">
                  <c:v>15.884182363587756</c:v>
                </c:pt>
                <c:pt idx="57">
                  <c:v>22.424568838008639</c:v>
                </c:pt>
                <c:pt idx="58">
                  <c:v>28.130087331220771</c:v>
                </c:pt>
                <c:pt idx="59">
                  <c:v>31.96344312430092</c:v>
                </c:pt>
                <c:pt idx="60">
                  <c:v>31.014465339617935</c:v>
                </c:pt>
                <c:pt idx="61">
                  <c:v>34.849081013516432</c:v>
                </c:pt>
                <c:pt idx="62">
                  <c:v>40.946352352589663</c:v>
                </c:pt>
                <c:pt idx="63">
                  <c:v>42.435448794913448</c:v>
                </c:pt>
                <c:pt idx="64">
                  <c:v>41.563961950507675</c:v>
                </c:pt>
                <c:pt idx="69">
                  <c:v>0</c:v>
                </c:pt>
                <c:pt idx="70">
                  <c:v>4.5415223842639403</c:v>
                </c:pt>
                <c:pt idx="71">
                  <c:v>2.9161307689525628</c:v>
                </c:pt>
                <c:pt idx="72">
                  <c:v>8.230834827656869</c:v>
                </c:pt>
                <c:pt idx="73">
                  <c:v>5.9138207860490173</c:v>
                </c:pt>
                <c:pt idx="74">
                  <c:v>18.744644004374489</c:v>
                </c:pt>
                <c:pt idx="75">
                  <c:v>26.394670564499211</c:v>
                </c:pt>
                <c:pt idx="76">
                  <c:v>39.325633923212905</c:v>
                </c:pt>
                <c:pt idx="77">
                  <c:v>58.999456909138303</c:v>
                </c:pt>
                <c:pt idx="78">
                  <c:v>71.58557637636244</c:v>
                </c:pt>
                <c:pt idx="79">
                  <c:v>82.148862032153758</c:v>
                </c:pt>
                <c:pt idx="80">
                  <c:v>72.509577775748269</c:v>
                </c:pt>
                <c:pt idx="81">
                  <c:v>88.234602850912097</c:v>
                </c:pt>
                <c:pt idx="82">
                  <c:v>74.778808775271358</c:v>
                </c:pt>
                <c:pt idx="83">
                  <c:v>83.526843631554385</c:v>
                </c:pt>
                <c:pt idx="84">
                  <c:v>70.265158903061788</c:v>
                </c:pt>
              </c:numCache>
            </c:numRef>
          </c:val>
          <c:smooth val="0"/>
        </c:ser>
        <c:ser>
          <c:idx val="1"/>
          <c:order val="1"/>
          <c:tx>
            <c:v>Rise in inflow rate</c:v>
          </c:tx>
          <c:spPr>
            <a:ln w="28575">
              <a:solidFill>
                <a:srgbClr val="0070C0"/>
              </a:solidFill>
              <a:prstDash val="sysDash"/>
            </a:ln>
          </c:spPr>
          <c:marker>
            <c:symbol val="square"/>
            <c:size val="5"/>
            <c:spPr>
              <a:solidFill>
                <a:srgbClr val="0070C0"/>
              </a:solidFill>
              <a:ln w="28575">
                <a:solidFill>
                  <a:srgbClr val="0070C0"/>
                </a:solidFill>
                <a:prstDash val="solid"/>
              </a:ln>
            </c:spPr>
          </c:marker>
          <c:cat>
            <c:strRef>
              <c:f>'US Decomp'!$J$55:$J$139</c:f>
              <c:strCache>
                <c:ptCount val="85"/>
                <c:pt idx="0">
                  <c:v>1973 Q4</c:v>
                </c:pt>
                <c:pt idx="1">
                  <c:v>1974 Q1</c:v>
                </c:pt>
                <c:pt idx="2">
                  <c:v>1974 Q2</c:v>
                </c:pt>
                <c:pt idx="3">
                  <c:v>1974 Q3</c:v>
                </c:pt>
                <c:pt idx="4">
                  <c:v>1974 Q4</c:v>
                </c:pt>
                <c:pt idx="5">
                  <c:v>1975 Q1</c:v>
                </c:pt>
                <c:pt idx="6">
                  <c:v>1975 Q2</c:v>
                </c:pt>
                <c:pt idx="16">
                  <c:v>1979 Q2</c:v>
                </c:pt>
                <c:pt idx="17">
                  <c:v>1979 Q3</c:v>
                </c:pt>
                <c:pt idx="18">
                  <c:v>1979 Q4</c:v>
                </c:pt>
                <c:pt idx="19">
                  <c:v>1980 Q1</c:v>
                </c:pt>
                <c:pt idx="20">
                  <c:v>1980 Q2</c:v>
                </c:pt>
                <c:pt idx="21">
                  <c:v>1980 Q3</c:v>
                </c:pt>
                <c:pt idx="23">
                  <c:v>1981 Q2</c:v>
                </c:pt>
                <c:pt idx="24">
                  <c:v>1981 Q3</c:v>
                </c:pt>
                <c:pt idx="25">
                  <c:v>1981 Q4</c:v>
                </c:pt>
                <c:pt idx="26">
                  <c:v>1982 Q1</c:v>
                </c:pt>
                <c:pt idx="27">
                  <c:v>1982 Q2</c:v>
                </c:pt>
                <c:pt idx="28">
                  <c:v>1982 Q3</c:v>
                </c:pt>
                <c:pt idx="29">
                  <c:v>1982 Q4</c:v>
                </c:pt>
                <c:pt idx="39">
                  <c:v>1990 Q2</c:v>
                </c:pt>
                <c:pt idx="40">
                  <c:v>1990 Q3</c:v>
                </c:pt>
                <c:pt idx="41">
                  <c:v>1990 Q4</c:v>
                </c:pt>
                <c:pt idx="42">
                  <c:v>1991 Q1</c:v>
                </c:pt>
                <c:pt idx="43">
                  <c:v>1991 Q2</c:v>
                </c:pt>
                <c:pt idx="44">
                  <c:v>1991 Q3</c:v>
                </c:pt>
                <c:pt idx="45">
                  <c:v>1991 Q4</c:v>
                </c:pt>
                <c:pt idx="46">
                  <c:v>1992 Q1</c:v>
                </c:pt>
                <c:pt idx="47">
                  <c:v>1992 Q2</c:v>
                </c:pt>
                <c:pt idx="48">
                  <c:v>1992 Q3</c:v>
                </c:pt>
                <c:pt idx="53">
                  <c:v>2000 Q4</c:v>
                </c:pt>
                <c:pt idx="54">
                  <c:v>2001 Q1</c:v>
                </c:pt>
                <c:pt idx="55">
                  <c:v>2001 Q2</c:v>
                </c:pt>
                <c:pt idx="56">
                  <c:v>2001 Q3</c:v>
                </c:pt>
                <c:pt idx="57">
                  <c:v>2001 Q4</c:v>
                </c:pt>
                <c:pt idx="58">
                  <c:v>2002 Q1</c:v>
                </c:pt>
                <c:pt idx="59">
                  <c:v>2002 Q2</c:v>
                </c:pt>
                <c:pt idx="60">
                  <c:v>2002 Q3</c:v>
                </c:pt>
                <c:pt idx="61">
                  <c:v>2002 Q4</c:v>
                </c:pt>
                <c:pt idx="62">
                  <c:v>2003 Q1</c:v>
                </c:pt>
                <c:pt idx="63">
                  <c:v>2003 Q2</c:v>
                </c:pt>
                <c:pt idx="64">
                  <c:v>2003 Q3</c:v>
                </c:pt>
                <c:pt idx="69">
                  <c:v>2007 Q1</c:v>
                </c:pt>
                <c:pt idx="70">
                  <c:v>2007 Q2</c:v>
                </c:pt>
                <c:pt idx="71">
                  <c:v>2007 Q3</c:v>
                </c:pt>
                <c:pt idx="72">
                  <c:v>2007 Q4</c:v>
                </c:pt>
                <c:pt idx="73">
                  <c:v>2008 Q1</c:v>
                </c:pt>
                <c:pt idx="74">
                  <c:v>2008 Q2</c:v>
                </c:pt>
                <c:pt idx="75">
                  <c:v>2008 Q3</c:v>
                </c:pt>
                <c:pt idx="76">
                  <c:v>2008 Q4</c:v>
                </c:pt>
                <c:pt idx="77">
                  <c:v>2009 Q1</c:v>
                </c:pt>
                <c:pt idx="78">
                  <c:v>2009 Q2</c:v>
                </c:pt>
                <c:pt idx="79">
                  <c:v>2009 Q3</c:v>
                </c:pt>
                <c:pt idx="80">
                  <c:v>2009 Q4</c:v>
                </c:pt>
                <c:pt idx="81">
                  <c:v>2010 Q1</c:v>
                </c:pt>
                <c:pt idx="82">
                  <c:v>2010 Q2</c:v>
                </c:pt>
                <c:pt idx="83">
                  <c:v>2010 Q3</c:v>
                </c:pt>
                <c:pt idx="84">
                  <c:v>2010 Q4</c:v>
                </c:pt>
              </c:strCache>
            </c:strRef>
          </c:cat>
          <c:val>
            <c:numRef>
              <c:f>'US Decomp'!$R$55:$R$139</c:f>
              <c:numCache>
                <c:formatCode>General</c:formatCode>
                <c:ptCount val="85"/>
                <c:pt idx="0">
                  <c:v>0</c:v>
                </c:pt>
                <c:pt idx="1">
                  <c:v>4.993468941696503</c:v>
                </c:pt>
                <c:pt idx="2">
                  <c:v>5.5345346514961626</c:v>
                </c:pt>
                <c:pt idx="3">
                  <c:v>13.56177025516717</c:v>
                </c:pt>
                <c:pt idx="4">
                  <c:v>23.700839390029529</c:v>
                </c:pt>
                <c:pt idx="5">
                  <c:v>16.528868864029942</c:v>
                </c:pt>
                <c:pt idx="6">
                  <c:v>12.388408768911335</c:v>
                </c:pt>
                <c:pt idx="16">
                  <c:v>0</c:v>
                </c:pt>
                <c:pt idx="17">
                  <c:v>7.6633038464158645</c:v>
                </c:pt>
                <c:pt idx="18">
                  <c:v>5.0802538958567531</c:v>
                </c:pt>
                <c:pt idx="19">
                  <c:v>6.3702055830399962</c:v>
                </c:pt>
                <c:pt idx="20">
                  <c:v>14.830782953512559</c:v>
                </c:pt>
                <c:pt idx="21">
                  <c:v>6.0107864698141684</c:v>
                </c:pt>
                <c:pt idx="23">
                  <c:v>0</c:v>
                </c:pt>
                <c:pt idx="24">
                  <c:v>2.7724444917649933</c:v>
                </c:pt>
                <c:pt idx="25">
                  <c:v>14.958833574418724</c:v>
                </c:pt>
                <c:pt idx="26">
                  <c:v>11.755590047941524</c:v>
                </c:pt>
                <c:pt idx="27">
                  <c:v>8.2869309410419891</c:v>
                </c:pt>
                <c:pt idx="28">
                  <c:v>10.139378943595682</c:v>
                </c:pt>
                <c:pt idx="29">
                  <c:v>8.6782839954234987</c:v>
                </c:pt>
                <c:pt idx="39">
                  <c:v>0</c:v>
                </c:pt>
                <c:pt idx="40">
                  <c:v>2.7353328938174242</c:v>
                </c:pt>
                <c:pt idx="41">
                  <c:v>7.3230932701141338</c:v>
                </c:pt>
                <c:pt idx="42">
                  <c:v>6.7166973967639594</c:v>
                </c:pt>
                <c:pt idx="43">
                  <c:v>5.6398314170420214</c:v>
                </c:pt>
                <c:pt idx="44">
                  <c:v>4.5782047831272434</c:v>
                </c:pt>
                <c:pt idx="45">
                  <c:v>1.479577520777646</c:v>
                </c:pt>
                <c:pt idx="46">
                  <c:v>-3.1371238532302002</c:v>
                </c:pt>
                <c:pt idx="47">
                  <c:v>-0.51983833457860773</c:v>
                </c:pt>
                <c:pt idx="48">
                  <c:v>-0.9204239467204105</c:v>
                </c:pt>
                <c:pt idx="53">
                  <c:v>0</c:v>
                </c:pt>
                <c:pt idx="54">
                  <c:v>14.807748891523596</c:v>
                </c:pt>
                <c:pt idx="55">
                  <c:v>5.9741456185316864</c:v>
                </c:pt>
                <c:pt idx="56">
                  <c:v>11.911641251244529</c:v>
                </c:pt>
                <c:pt idx="57">
                  <c:v>14.301512092531166</c:v>
                </c:pt>
                <c:pt idx="58">
                  <c:v>9.5334516570285821</c:v>
                </c:pt>
                <c:pt idx="59">
                  <c:v>3.8687605037926414</c:v>
                </c:pt>
                <c:pt idx="60">
                  <c:v>2.972295624342272</c:v>
                </c:pt>
                <c:pt idx="61">
                  <c:v>4.5225963493664585</c:v>
                </c:pt>
                <c:pt idx="62">
                  <c:v>2.4725733902020847E-2</c:v>
                </c:pt>
                <c:pt idx="63">
                  <c:v>3.1451492270742798</c:v>
                </c:pt>
                <c:pt idx="64">
                  <c:v>-1.9879562563267201</c:v>
                </c:pt>
                <c:pt idx="69">
                  <c:v>0</c:v>
                </c:pt>
                <c:pt idx="70">
                  <c:v>0.70455786168469625</c:v>
                </c:pt>
                <c:pt idx="71">
                  <c:v>3.3967681986419067</c:v>
                </c:pt>
                <c:pt idx="72">
                  <c:v>4.3154649629741817</c:v>
                </c:pt>
                <c:pt idx="73">
                  <c:v>5.4934461222737001</c:v>
                </c:pt>
                <c:pt idx="74">
                  <c:v>14.085371994653617</c:v>
                </c:pt>
                <c:pt idx="75">
                  <c:v>17.974801405365952</c:v>
                </c:pt>
                <c:pt idx="76">
                  <c:v>25.023162158426636</c:v>
                </c:pt>
                <c:pt idx="77">
                  <c:v>22.981021894278427</c:v>
                </c:pt>
                <c:pt idx="78">
                  <c:v>16.582501421249887</c:v>
                </c:pt>
                <c:pt idx="79">
                  <c:v>11.797543415087155</c:v>
                </c:pt>
                <c:pt idx="80">
                  <c:v>7.8186065762261645</c:v>
                </c:pt>
                <c:pt idx="81">
                  <c:v>-2.2353035922668516</c:v>
                </c:pt>
                <c:pt idx="82">
                  <c:v>4.5647381243243812</c:v>
                </c:pt>
                <c:pt idx="83">
                  <c:v>1.3999147183837779</c:v>
                </c:pt>
                <c:pt idx="84">
                  <c:v>3.2931107542171878</c:v>
                </c:pt>
              </c:numCache>
            </c:numRef>
          </c:val>
          <c:smooth val="0"/>
        </c:ser>
        <c:dLbls>
          <c:showLegendKey val="0"/>
          <c:showVal val="0"/>
          <c:showCatName val="0"/>
          <c:showSerName val="0"/>
          <c:showPercent val="0"/>
          <c:showBubbleSize val="0"/>
        </c:dLbls>
        <c:marker val="1"/>
        <c:smooth val="0"/>
        <c:axId val="106703488"/>
        <c:axId val="106709376"/>
      </c:lineChart>
      <c:lineChart>
        <c:grouping val="standard"/>
        <c:varyColors val="0"/>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106712448"/>
        <c:axId val="106710912"/>
      </c:lineChart>
      <c:catAx>
        <c:axId val="106703488"/>
        <c:scaling>
          <c:orientation val="minMax"/>
        </c:scaling>
        <c:delete val="0"/>
        <c:axPos val="b"/>
        <c:majorTickMark val="in"/>
        <c:minorTickMark val="none"/>
        <c:tickLblPos val="low"/>
        <c:spPr>
          <a:ln w="22225">
            <a:solidFill>
              <a:schemeClr val="tx1"/>
            </a:solidFill>
          </a:ln>
        </c:spPr>
        <c:txPr>
          <a:bodyPr/>
          <a:lstStyle/>
          <a:p>
            <a:pPr>
              <a:defRPr lang="en-US" sz="1200" b="0" i="0">
                <a:solidFill>
                  <a:srgbClr val="000000"/>
                </a:solidFill>
                <a:latin typeface="Arial"/>
                <a:ea typeface="Arial"/>
                <a:cs typeface="Arial"/>
              </a:defRPr>
            </a:pPr>
            <a:endParaRPr lang="en-US"/>
          </a:p>
        </c:txPr>
        <c:crossAx val="106709376"/>
        <c:crosses val="min"/>
        <c:auto val="1"/>
        <c:lblAlgn val="ctr"/>
        <c:lblOffset val="100"/>
        <c:tickLblSkip val="2"/>
        <c:tickMarkSkip val="2"/>
        <c:noMultiLvlLbl val="0"/>
      </c:catAx>
      <c:valAx>
        <c:axId val="106709376"/>
        <c:scaling>
          <c:orientation val="minMax"/>
          <c:max val="100"/>
          <c:min val="-20"/>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6703488"/>
        <c:crosses val="autoZero"/>
        <c:crossBetween val="midCat"/>
        <c:majorUnit val="20"/>
        <c:minorUnit val="4"/>
      </c:valAx>
      <c:valAx>
        <c:axId val="106710912"/>
        <c:scaling>
          <c:orientation val="minMax"/>
          <c:max val="100"/>
          <c:min val="-20"/>
        </c:scaling>
        <c:delete val="0"/>
        <c:axPos val="r"/>
        <c:majorGridlines/>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6712448"/>
        <c:crosses val="max"/>
        <c:crossBetween val="between"/>
        <c:majorUnit val="20"/>
        <c:minorUnit val="4"/>
      </c:valAx>
      <c:catAx>
        <c:axId val="106712448"/>
        <c:scaling>
          <c:orientation val="minMax"/>
        </c:scaling>
        <c:delete val="1"/>
        <c:axPos val="b"/>
        <c:numFmt formatCode="General" sourceLinked="1"/>
        <c:majorTickMark val="out"/>
        <c:minorTickMark val="none"/>
        <c:tickLblPos val="none"/>
        <c:crossAx val="106710912"/>
        <c:crosses val="min"/>
        <c:auto val="1"/>
        <c:lblAlgn val="ctr"/>
        <c:lblOffset val="100"/>
        <c:noMultiLvlLbl val="0"/>
      </c:catAx>
      <c:spPr>
        <a:noFill/>
        <a:ln w="22225">
          <a:solidFill>
            <a:srgbClr val="000000"/>
          </a:solidFill>
        </a:ln>
      </c:spPr>
    </c:plotArea>
    <c:legend>
      <c:legendPos val="t"/>
      <c:legendEntry>
        <c:idx val="0"/>
        <c:txPr>
          <a:bodyPr/>
          <a:lstStyle/>
          <a:p>
            <a:pPr>
              <a:defRPr lang="en-US" sz="1800">
                <a:solidFill>
                  <a:srgbClr val="FF0000"/>
                </a:solidFill>
              </a:defRPr>
            </a:pPr>
            <a:endParaRPr lang="en-US"/>
          </a:p>
        </c:txPr>
      </c:legendEntry>
      <c:legendEntry>
        <c:idx val="1"/>
        <c:txPr>
          <a:bodyPr/>
          <a:lstStyle/>
          <a:p>
            <a:pPr>
              <a:defRPr lang="en-US" sz="1800">
                <a:solidFill>
                  <a:srgbClr val="0070C0"/>
                </a:solidFill>
              </a:defRPr>
            </a:pPr>
            <a:endParaRPr lang="en-US"/>
          </a:p>
        </c:txPr>
      </c:legendEntry>
      <c:legendEntry>
        <c:idx val="2"/>
        <c:delete val="1"/>
      </c:legendEntry>
      <c:layout>
        <c:manualLayout>
          <c:xMode val="edge"/>
          <c:yMode val="edge"/>
          <c:x val="0.15729748823451664"/>
          <c:y val="0.11606437312739"/>
          <c:w val="0.62641485516839235"/>
          <c:h val="0.10036576808015044"/>
        </c:manualLayout>
      </c:layout>
      <c:overlay val="1"/>
      <c:txPr>
        <a:bodyPr/>
        <a:lstStyle/>
        <a:p>
          <a:pPr>
            <a:defRPr lang="en-US" sz="1800"/>
          </a:pPr>
          <a:endParaRPr lang="en-US"/>
        </a:p>
      </c:txPr>
    </c:legend>
    <c:plotVisOnly val="1"/>
    <c:dispBlanksAs val="gap"/>
    <c:showDLblsOverMax val="0"/>
  </c:chart>
  <c:spPr>
    <a:noFill/>
    <a:ln>
      <a:noFill/>
    </a:ln>
  </c:spPr>
  <c:txPr>
    <a:bodyPr/>
    <a:lstStyle/>
    <a:p>
      <a:pPr>
        <a:defRPr sz="1800">
          <a:latin typeface="Arial" pitchFamily="34" charset="0"/>
          <a:cs typeface="Arial" pitchFamily="34" charset="0"/>
        </a:defRPr>
      </a:pPr>
      <a:endParaRPr lang="en-US"/>
    </a:p>
  </c:txPr>
  <c:externalData r:id="rId1">
    <c:autoUpdate val="0"/>
  </c:externalData>
  <c:userShapes r:id="rId2"/>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6121921890038766E-2"/>
          <c:y val="4.8471856346465607E-2"/>
          <c:w val="0.96775615621992284"/>
          <c:h val="0.95152814365353988"/>
        </c:manualLayout>
      </c:layout>
      <c:lineChart>
        <c:grouping val="standard"/>
        <c:varyColors val="0"/>
        <c:ser>
          <c:idx val="3"/>
          <c:order val="0"/>
          <c:tx>
            <c:v>Decline in U to E</c:v>
          </c:tx>
          <c:spPr>
            <a:ln>
              <a:solidFill>
                <a:srgbClr val="C00000"/>
              </a:solidFill>
              <a:prstDash val="sysDot"/>
            </a:ln>
          </c:spPr>
          <c:marker>
            <c:symbol val="circle"/>
            <c:size val="5"/>
            <c:spPr>
              <a:solidFill>
                <a:schemeClr val="accent2"/>
              </a:solidFill>
              <a:ln>
                <a:solidFill>
                  <a:srgbClr val="C00000"/>
                </a:solidFill>
              </a:ln>
            </c:spPr>
          </c:marker>
          <c:cat>
            <c:strRef>
              <c:f>'UK Decomp'!$N$3:$N$81</c:f>
              <c:strCache>
                <c:ptCount val="79"/>
                <c:pt idx="0">
                  <c:v>1974 Q1</c:v>
                </c:pt>
                <c:pt idx="1">
                  <c:v>1974 Q2</c:v>
                </c:pt>
                <c:pt idx="2">
                  <c:v>1974 Q3</c:v>
                </c:pt>
                <c:pt idx="3">
                  <c:v>1974 Q4</c:v>
                </c:pt>
                <c:pt idx="4">
                  <c:v>1975 Q1</c:v>
                </c:pt>
                <c:pt idx="5">
                  <c:v>1975 Q2</c:v>
                </c:pt>
                <c:pt idx="6">
                  <c:v>1975 Q3</c:v>
                </c:pt>
                <c:pt idx="7">
                  <c:v>1975 Q4</c:v>
                </c:pt>
                <c:pt idx="8">
                  <c:v>1976 Q1</c:v>
                </c:pt>
                <c:pt idx="9">
                  <c:v>1976 Q2</c:v>
                </c:pt>
                <c:pt idx="10">
                  <c:v>1976 Q3</c:v>
                </c:pt>
                <c:pt idx="11">
                  <c:v> </c:v>
                </c:pt>
                <c:pt idx="12">
                  <c:v> </c:v>
                </c:pt>
                <c:pt idx="13">
                  <c:v> </c:v>
                </c:pt>
                <c:pt idx="14">
                  <c:v> </c:v>
                </c:pt>
                <c:pt idx="15">
                  <c:v>1979 Q3</c:v>
                </c:pt>
                <c:pt idx="16">
                  <c:v>1979 Q4</c:v>
                </c:pt>
                <c:pt idx="17">
                  <c:v>1980 Q1</c:v>
                </c:pt>
                <c:pt idx="18">
                  <c:v>1980 Q2</c:v>
                </c:pt>
                <c:pt idx="19">
                  <c:v>1980 Q3</c:v>
                </c:pt>
                <c:pt idx="20">
                  <c:v>1980 Q4</c:v>
                </c:pt>
                <c:pt idx="21">
                  <c:v>1981 Q1</c:v>
                </c:pt>
                <c:pt idx="22">
                  <c:v>1981 Q2</c:v>
                </c:pt>
                <c:pt idx="23">
                  <c:v>1981 Q3</c:v>
                </c:pt>
                <c:pt idx="24">
                  <c:v>1981 Q4</c:v>
                </c:pt>
                <c:pt idx="25">
                  <c:v>1982 Q1</c:v>
                </c:pt>
                <c:pt idx="26">
                  <c:v>1982 Q2</c:v>
                </c:pt>
                <c:pt idx="27">
                  <c:v>1982 Q3</c:v>
                </c:pt>
                <c:pt idx="28">
                  <c:v>1982 Q4</c:v>
                </c:pt>
                <c:pt idx="29">
                  <c:v>1983 Q1</c:v>
                </c:pt>
                <c:pt idx="30">
                  <c:v>1983 Q2</c:v>
                </c:pt>
                <c:pt idx="31">
                  <c:v>1983 Q3</c:v>
                </c:pt>
                <c:pt idx="32">
                  <c:v>1983 Q4</c:v>
                </c:pt>
                <c:pt idx="33">
                  <c:v>1984 Q1</c:v>
                </c:pt>
                <c:pt idx="34">
                  <c:v>1984 Q2</c:v>
                </c:pt>
                <c:pt idx="35">
                  <c:v> </c:v>
                </c:pt>
                <c:pt idx="36">
                  <c:v> </c:v>
                </c:pt>
                <c:pt idx="37">
                  <c:v> </c:v>
                </c:pt>
                <c:pt idx="38">
                  <c:v> </c:v>
                </c:pt>
                <c:pt idx="39">
                  <c:v>1990 Q3</c:v>
                </c:pt>
                <c:pt idx="40">
                  <c:v>1990 Q4</c:v>
                </c:pt>
                <c:pt idx="41">
                  <c:v>1991 Q1</c:v>
                </c:pt>
                <c:pt idx="42">
                  <c:v>1991 Q2</c:v>
                </c:pt>
                <c:pt idx="43">
                  <c:v>1991 Q3</c:v>
                </c:pt>
                <c:pt idx="44">
                  <c:v>1991 Q4</c:v>
                </c:pt>
                <c:pt idx="45">
                  <c:v>1992 Q1</c:v>
                </c:pt>
                <c:pt idx="46">
                  <c:v>1992 Q2</c:v>
                </c:pt>
                <c:pt idx="47">
                  <c:v>1992 Q3</c:v>
                </c:pt>
                <c:pt idx="48">
                  <c:v>1992 Q4</c:v>
                </c:pt>
                <c:pt idx="49">
                  <c:v>1993 Q1</c:v>
                </c:pt>
                <c:pt idx="50">
                  <c:v> </c:v>
                </c:pt>
                <c:pt idx="51">
                  <c:v> </c:v>
                </c:pt>
                <c:pt idx="52">
                  <c:v> </c:v>
                </c:pt>
                <c:pt idx="66">
                  <c:v>2008 Q1</c:v>
                </c:pt>
                <c:pt idx="67">
                  <c:v>2008 Q2</c:v>
                </c:pt>
                <c:pt idx="68">
                  <c:v>2008 Q3</c:v>
                </c:pt>
                <c:pt idx="69">
                  <c:v>2008 Q4</c:v>
                </c:pt>
                <c:pt idx="70">
                  <c:v>2009 Q1</c:v>
                </c:pt>
                <c:pt idx="71">
                  <c:v>2009 Q2</c:v>
                </c:pt>
                <c:pt idx="72">
                  <c:v>2009 Q3</c:v>
                </c:pt>
                <c:pt idx="73">
                  <c:v>2009 Q4</c:v>
                </c:pt>
                <c:pt idx="74">
                  <c:v>2010 Q1</c:v>
                </c:pt>
                <c:pt idx="75">
                  <c:v>2010 Q2</c:v>
                </c:pt>
                <c:pt idx="76">
                  <c:v>2010 Q3</c:v>
                </c:pt>
                <c:pt idx="77">
                  <c:v>2010 Q4</c:v>
                </c:pt>
                <c:pt idx="78">
                  <c:v>2011 Q1</c:v>
                </c:pt>
              </c:strCache>
            </c:strRef>
          </c:cat>
          <c:val>
            <c:numRef>
              <c:f>'UK Decomp'!$AA$3:$AA$79</c:f>
              <c:numCache>
                <c:formatCode>General</c:formatCode>
                <c:ptCount val="77"/>
                <c:pt idx="0">
                  <c:v>#N/A</c:v>
                </c:pt>
                <c:pt idx="1">
                  <c:v>#N/A</c:v>
                </c:pt>
                <c:pt idx="2">
                  <c:v>#N/A</c:v>
                </c:pt>
                <c:pt idx="3">
                  <c:v>#N/A</c:v>
                </c:pt>
                <c:pt idx="4">
                  <c:v>#N/A</c:v>
                </c:pt>
                <c:pt idx="5">
                  <c:v>#N/A</c:v>
                </c:pt>
                <c:pt idx="6">
                  <c:v>#N/A</c:v>
                </c:pt>
                <c:pt idx="7">
                  <c:v>#N/A</c:v>
                </c:pt>
                <c:pt idx="8">
                  <c:v>#N/A</c:v>
                </c:pt>
                <c:pt idx="9">
                  <c:v>#N/A</c:v>
                </c:pt>
                <c:pt idx="10">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9">
                  <c:v>#N/A</c:v>
                </c:pt>
                <c:pt idx="40">
                  <c:v>#N/A</c:v>
                </c:pt>
                <c:pt idx="41">
                  <c:v>#N/A</c:v>
                </c:pt>
                <c:pt idx="42">
                  <c:v>#N/A</c:v>
                </c:pt>
                <c:pt idx="43">
                  <c:v>#N/A</c:v>
                </c:pt>
                <c:pt idx="44">
                  <c:v>#N/A</c:v>
                </c:pt>
                <c:pt idx="45">
                  <c:v>#N/A</c:v>
                </c:pt>
                <c:pt idx="46">
                  <c:v>#N/A</c:v>
                </c:pt>
                <c:pt idx="47">
                  <c:v>#N/A</c:v>
                </c:pt>
                <c:pt idx="48">
                  <c:v>#N/A</c:v>
                </c:pt>
                <c:pt idx="49">
                  <c:v>#N/A</c:v>
                </c:pt>
                <c:pt idx="66">
                  <c:v>0</c:v>
                </c:pt>
                <c:pt idx="67">
                  <c:v>9.6948506651227007</c:v>
                </c:pt>
                <c:pt idx="68">
                  <c:v>17.731637951942727</c:v>
                </c:pt>
                <c:pt idx="69">
                  <c:v>9.0429620882188182</c:v>
                </c:pt>
                <c:pt idx="70">
                  <c:v>26.444619778217472</c:v>
                </c:pt>
                <c:pt idx="71">
                  <c:v>24.852471898961429</c:v>
                </c:pt>
                <c:pt idx="72">
                  <c:v>27.81953250612893</c:v>
                </c:pt>
                <c:pt idx="73">
                  <c:v>28.32799080985739</c:v>
                </c:pt>
                <c:pt idx="74">
                  <c:v>32.162989777115101</c:v>
                </c:pt>
                <c:pt idx="75">
                  <c:v>24.276551637323088</c:v>
                </c:pt>
                <c:pt idx="76">
                  <c:v>19.863804212460597</c:v>
                </c:pt>
              </c:numCache>
            </c:numRef>
          </c:val>
          <c:smooth val="0"/>
        </c:ser>
        <c:ser>
          <c:idx val="2"/>
          <c:order val="1"/>
          <c:tx>
            <c:v>Rise in E to U</c:v>
          </c:tx>
          <c:spPr>
            <a:ln w="28575">
              <a:solidFill>
                <a:srgbClr val="002060"/>
              </a:solidFill>
              <a:prstDash val="sysDot"/>
            </a:ln>
          </c:spPr>
          <c:marker>
            <c:symbol val="square"/>
            <c:size val="5"/>
            <c:spPr>
              <a:noFill/>
              <a:ln w="9525">
                <a:solidFill>
                  <a:srgbClr val="002060"/>
                </a:solidFill>
              </a:ln>
            </c:spPr>
          </c:marker>
          <c:cat>
            <c:strRef>
              <c:f>'UK Decomp'!$N$3:$N$81</c:f>
              <c:strCache>
                <c:ptCount val="79"/>
                <c:pt idx="0">
                  <c:v>1974 Q1</c:v>
                </c:pt>
                <c:pt idx="1">
                  <c:v>1974 Q2</c:v>
                </c:pt>
                <c:pt idx="2">
                  <c:v>1974 Q3</c:v>
                </c:pt>
                <c:pt idx="3">
                  <c:v>1974 Q4</c:v>
                </c:pt>
                <c:pt idx="4">
                  <c:v>1975 Q1</c:v>
                </c:pt>
                <c:pt idx="5">
                  <c:v>1975 Q2</c:v>
                </c:pt>
                <c:pt idx="6">
                  <c:v>1975 Q3</c:v>
                </c:pt>
                <c:pt idx="7">
                  <c:v>1975 Q4</c:v>
                </c:pt>
                <c:pt idx="8">
                  <c:v>1976 Q1</c:v>
                </c:pt>
                <c:pt idx="9">
                  <c:v>1976 Q2</c:v>
                </c:pt>
                <c:pt idx="10">
                  <c:v>1976 Q3</c:v>
                </c:pt>
                <c:pt idx="11">
                  <c:v> </c:v>
                </c:pt>
                <c:pt idx="12">
                  <c:v> </c:v>
                </c:pt>
                <c:pt idx="13">
                  <c:v> </c:v>
                </c:pt>
                <c:pt idx="14">
                  <c:v> </c:v>
                </c:pt>
                <c:pt idx="15">
                  <c:v>1979 Q3</c:v>
                </c:pt>
                <c:pt idx="16">
                  <c:v>1979 Q4</c:v>
                </c:pt>
                <c:pt idx="17">
                  <c:v>1980 Q1</c:v>
                </c:pt>
                <c:pt idx="18">
                  <c:v>1980 Q2</c:v>
                </c:pt>
                <c:pt idx="19">
                  <c:v>1980 Q3</c:v>
                </c:pt>
                <c:pt idx="20">
                  <c:v>1980 Q4</c:v>
                </c:pt>
                <c:pt idx="21">
                  <c:v>1981 Q1</c:v>
                </c:pt>
                <c:pt idx="22">
                  <c:v>1981 Q2</c:v>
                </c:pt>
                <c:pt idx="23">
                  <c:v>1981 Q3</c:v>
                </c:pt>
                <c:pt idx="24">
                  <c:v>1981 Q4</c:v>
                </c:pt>
                <c:pt idx="25">
                  <c:v>1982 Q1</c:v>
                </c:pt>
                <c:pt idx="26">
                  <c:v>1982 Q2</c:v>
                </c:pt>
                <c:pt idx="27">
                  <c:v>1982 Q3</c:v>
                </c:pt>
                <c:pt idx="28">
                  <c:v>1982 Q4</c:v>
                </c:pt>
                <c:pt idx="29">
                  <c:v>1983 Q1</c:v>
                </c:pt>
                <c:pt idx="30">
                  <c:v>1983 Q2</c:v>
                </c:pt>
                <c:pt idx="31">
                  <c:v>1983 Q3</c:v>
                </c:pt>
                <c:pt idx="32">
                  <c:v>1983 Q4</c:v>
                </c:pt>
                <c:pt idx="33">
                  <c:v>1984 Q1</c:v>
                </c:pt>
                <c:pt idx="34">
                  <c:v>1984 Q2</c:v>
                </c:pt>
                <c:pt idx="35">
                  <c:v> </c:v>
                </c:pt>
                <c:pt idx="36">
                  <c:v> </c:v>
                </c:pt>
                <c:pt idx="37">
                  <c:v> </c:v>
                </c:pt>
                <c:pt idx="38">
                  <c:v> </c:v>
                </c:pt>
                <c:pt idx="39">
                  <c:v>1990 Q3</c:v>
                </c:pt>
                <c:pt idx="40">
                  <c:v>1990 Q4</c:v>
                </c:pt>
                <c:pt idx="41">
                  <c:v>1991 Q1</c:v>
                </c:pt>
                <c:pt idx="42">
                  <c:v>1991 Q2</c:v>
                </c:pt>
                <c:pt idx="43">
                  <c:v>1991 Q3</c:v>
                </c:pt>
                <c:pt idx="44">
                  <c:v>1991 Q4</c:v>
                </c:pt>
                <c:pt idx="45">
                  <c:v>1992 Q1</c:v>
                </c:pt>
                <c:pt idx="46">
                  <c:v>1992 Q2</c:v>
                </c:pt>
                <c:pt idx="47">
                  <c:v>1992 Q3</c:v>
                </c:pt>
                <c:pt idx="48">
                  <c:v>1992 Q4</c:v>
                </c:pt>
                <c:pt idx="49">
                  <c:v>1993 Q1</c:v>
                </c:pt>
                <c:pt idx="50">
                  <c:v> </c:v>
                </c:pt>
                <c:pt idx="51">
                  <c:v> </c:v>
                </c:pt>
                <c:pt idx="52">
                  <c:v> </c:v>
                </c:pt>
                <c:pt idx="66">
                  <c:v>2008 Q1</c:v>
                </c:pt>
                <c:pt idx="67">
                  <c:v>2008 Q2</c:v>
                </c:pt>
                <c:pt idx="68">
                  <c:v>2008 Q3</c:v>
                </c:pt>
                <c:pt idx="69">
                  <c:v>2008 Q4</c:v>
                </c:pt>
                <c:pt idx="70">
                  <c:v>2009 Q1</c:v>
                </c:pt>
                <c:pt idx="71">
                  <c:v>2009 Q2</c:v>
                </c:pt>
                <c:pt idx="72">
                  <c:v>2009 Q3</c:v>
                </c:pt>
                <c:pt idx="73">
                  <c:v>2009 Q4</c:v>
                </c:pt>
                <c:pt idx="74">
                  <c:v>2010 Q1</c:v>
                </c:pt>
                <c:pt idx="75">
                  <c:v>2010 Q2</c:v>
                </c:pt>
                <c:pt idx="76">
                  <c:v>2010 Q3</c:v>
                </c:pt>
                <c:pt idx="77">
                  <c:v>2010 Q4</c:v>
                </c:pt>
                <c:pt idx="78">
                  <c:v>2011 Q1</c:v>
                </c:pt>
              </c:strCache>
            </c:strRef>
          </c:cat>
          <c:val>
            <c:numRef>
              <c:f>'UK Decomp'!$Z$3:$Z$79</c:f>
              <c:numCache>
                <c:formatCode>General</c:formatCode>
                <c:ptCount val="77"/>
                <c:pt idx="0">
                  <c:v>#N/A</c:v>
                </c:pt>
                <c:pt idx="1">
                  <c:v>#N/A</c:v>
                </c:pt>
                <c:pt idx="2">
                  <c:v>#N/A</c:v>
                </c:pt>
                <c:pt idx="3">
                  <c:v>#N/A</c:v>
                </c:pt>
                <c:pt idx="4">
                  <c:v>#N/A</c:v>
                </c:pt>
                <c:pt idx="5">
                  <c:v>#N/A</c:v>
                </c:pt>
                <c:pt idx="6">
                  <c:v>#N/A</c:v>
                </c:pt>
                <c:pt idx="7">
                  <c:v>#N/A</c:v>
                </c:pt>
                <c:pt idx="8">
                  <c:v>#N/A</c:v>
                </c:pt>
                <c:pt idx="9">
                  <c:v>#N/A</c:v>
                </c:pt>
                <c:pt idx="10">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9">
                  <c:v>#N/A</c:v>
                </c:pt>
                <c:pt idx="40">
                  <c:v>#N/A</c:v>
                </c:pt>
                <c:pt idx="41">
                  <c:v>#N/A</c:v>
                </c:pt>
                <c:pt idx="42">
                  <c:v>#N/A</c:v>
                </c:pt>
                <c:pt idx="43">
                  <c:v>#N/A</c:v>
                </c:pt>
                <c:pt idx="44">
                  <c:v>#N/A</c:v>
                </c:pt>
                <c:pt idx="45">
                  <c:v>#N/A</c:v>
                </c:pt>
                <c:pt idx="46">
                  <c:v>#N/A</c:v>
                </c:pt>
                <c:pt idx="47">
                  <c:v>#N/A</c:v>
                </c:pt>
                <c:pt idx="48">
                  <c:v>#N/A</c:v>
                </c:pt>
                <c:pt idx="49">
                  <c:v>#N/A</c:v>
                </c:pt>
                <c:pt idx="66">
                  <c:v>0</c:v>
                </c:pt>
                <c:pt idx="67">
                  <c:v>5.537739342595871</c:v>
                </c:pt>
                <c:pt idx="68">
                  <c:v>19.963697046478789</c:v>
                </c:pt>
                <c:pt idx="69">
                  <c:v>38.475214483918244</c:v>
                </c:pt>
                <c:pt idx="70">
                  <c:v>44.356718932454029</c:v>
                </c:pt>
                <c:pt idx="71">
                  <c:v>44.098891182684909</c:v>
                </c:pt>
                <c:pt idx="72">
                  <c:v>30.008563996345163</c:v>
                </c:pt>
                <c:pt idx="73">
                  <c:v>23.363432935602429</c:v>
                </c:pt>
                <c:pt idx="74">
                  <c:v>20.638982783330132</c:v>
                </c:pt>
                <c:pt idx="75">
                  <c:v>26.210635172828987</c:v>
                </c:pt>
                <c:pt idx="76">
                  <c:v>19.60835526387083</c:v>
                </c:pt>
              </c:numCache>
            </c:numRef>
          </c:val>
          <c:smooth val="0"/>
        </c:ser>
        <c:ser>
          <c:idx val="1"/>
          <c:order val="2"/>
          <c:tx>
            <c:v>Decline in claimant outflow rate</c:v>
          </c:tx>
          <c:spPr>
            <a:ln w="28575">
              <a:solidFill>
                <a:srgbClr val="FF0000"/>
              </a:solidFill>
              <a:prstDash val="solid"/>
            </a:ln>
          </c:spPr>
          <c:marker>
            <c:symbol val="circle"/>
            <c:size val="5"/>
            <c:spPr>
              <a:solidFill>
                <a:srgbClr val="FF0000"/>
              </a:solidFill>
              <a:ln w="28575">
                <a:solidFill>
                  <a:srgbClr val="FF0000"/>
                </a:solidFill>
                <a:prstDash val="solid"/>
              </a:ln>
            </c:spPr>
          </c:marker>
          <c:cat>
            <c:strRef>
              <c:f>'UK Decomp'!$N$3:$N$81</c:f>
              <c:strCache>
                <c:ptCount val="79"/>
                <c:pt idx="0">
                  <c:v>1974 Q1</c:v>
                </c:pt>
                <c:pt idx="1">
                  <c:v>1974 Q2</c:v>
                </c:pt>
                <c:pt idx="2">
                  <c:v>1974 Q3</c:v>
                </c:pt>
                <c:pt idx="3">
                  <c:v>1974 Q4</c:v>
                </c:pt>
                <c:pt idx="4">
                  <c:v>1975 Q1</c:v>
                </c:pt>
                <c:pt idx="5">
                  <c:v>1975 Q2</c:v>
                </c:pt>
                <c:pt idx="6">
                  <c:v>1975 Q3</c:v>
                </c:pt>
                <c:pt idx="7">
                  <c:v>1975 Q4</c:v>
                </c:pt>
                <c:pt idx="8">
                  <c:v>1976 Q1</c:v>
                </c:pt>
                <c:pt idx="9">
                  <c:v>1976 Q2</c:v>
                </c:pt>
                <c:pt idx="10">
                  <c:v>1976 Q3</c:v>
                </c:pt>
                <c:pt idx="11">
                  <c:v> </c:v>
                </c:pt>
                <c:pt idx="12">
                  <c:v> </c:v>
                </c:pt>
                <c:pt idx="13">
                  <c:v> </c:v>
                </c:pt>
                <c:pt idx="14">
                  <c:v> </c:v>
                </c:pt>
                <c:pt idx="15">
                  <c:v>1979 Q3</c:v>
                </c:pt>
                <c:pt idx="16">
                  <c:v>1979 Q4</c:v>
                </c:pt>
                <c:pt idx="17">
                  <c:v>1980 Q1</c:v>
                </c:pt>
                <c:pt idx="18">
                  <c:v>1980 Q2</c:v>
                </c:pt>
                <c:pt idx="19">
                  <c:v>1980 Q3</c:v>
                </c:pt>
                <c:pt idx="20">
                  <c:v>1980 Q4</c:v>
                </c:pt>
                <c:pt idx="21">
                  <c:v>1981 Q1</c:v>
                </c:pt>
                <c:pt idx="22">
                  <c:v>1981 Q2</c:v>
                </c:pt>
                <c:pt idx="23">
                  <c:v>1981 Q3</c:v>
                </c:pt>
                <c:pt idx="24">
                  <c:v>1981 Q4</c:v>
                </c:pt>
                <c:pt idx="25">
                  <c:v>1982 Q1</c:v>
                </c:pt>
                <c:pt idx="26">
                  <c:v>1982 Q2</c:v>
                </c:pt>
                <c:pt idx="27">
                  <c:v>1982 Q3</c:v>
                </c:pt>
                <c:pt idx="28">
                  <c:v>1982 Q4</c:v>
                </c:pt>
                <c:pt idx="29">
                  <c:v>1983 Q1</c:v>
                </c:pt>
                <c:pt idx="30">
                  <c:v>1983 Q2</c:v>
                </c:pt>
                <c:pt idx="31">
                  <c:v>1983 Q3</c:v>
                </c:pt>
                <c:pt idx="32">
                  <c:v>1983 Q4</c:v>
                </c:pt>
                <c:pt idx="33">
                  <c:v>1984 Q1</c:v>
                </c:pt>
                <c:pt idx="34">
                  <c:v>1984 Q2</c:v>
                </c:pt>
                <c:pt idx="35">
                  <c:v> </c:v>
                </c:pt>
                <c:pt idx="36">
                  <c:v> </c:v>
                </c:pt>
                <c:pt idx="37">
                  <c:v> </c:v>
                </c:pt>
                <c:pt idx="38">
                  <c:v> </c:v>
                </c:pt>
                <c:pt idx="39">
                  <c:v>1990 Q3</c:v>
                </c:pt>
                <c:pt idx="40">
                  <c:v>1990 Q4</c:v>
                </c:pt>
                <c:pt idx="41">
                  <c:v>1991 Q1</c:v>
                </c:pt>
                <c:pt idx="42">
                  <c:v>1991 Q2</c:v>
                </c:pt>
                <c:pt idx="43">
                  <c:v>1991 Q3</c:v>
                </c:pt>
                <c:pt idx="44">
                  <c:v>1991 Q4</c:v>
                </c:pt>
                <c:pt idx="45">
                  <c:v>1992 Q1</c:v>
                </c:pt>
                <c:pt idx="46">
                  <c:v>1992 Q2</c:v>
                </c:pt>
                <c:pt idx="47">
                  <c:v>1992 Q3</c:v>
                </c:pt>
                <c:pt idx="48">
                  <c:v>1992 Q4</c:v>
                </c:pt>
                <c:pt idx="49">
                  <c:v>1993 Q1</c:v>
                </c:pt>
                <c:pt idx="50">
                  <c:v> </c:v>
                </c:pt>
                <c:pt idx="51">
                  <c:v> </c:v>
                </c:pt>
                <c:pt idx="52">
                  <c:v> </c:v>
                </c:pt>
                <c:pt idx="66">
                  <c:v>2008 Q1</c:v>
                </c:pt>
                <c:pt idx="67">
                  <c:v>2008 Q2</c:v>
                </c:pt>
                <c:pt idx="68">
                  <c:v>2008 Q3</c:v>
                </c:pt>
                <c:pt idx="69">
                  <c:v>2008 Q4</c:v>
                </c:pt>
                <c:pt idx="70">
                  <c:v>2009 Q1</c:v>
                </c:pt>
                <c:pt idx="71">
                  <c:v>2009 Q2</c:v>
                </c:pt>
                <c:pt idx="72">
                  <c:v>2009 Q3</c:v>
                </c:pt>
                <c:pt idx="73">
                  <c:v>2009 Q4</c:v>
                </c:pt>
                <c:pt idx="74">
                  <c:v>2010 Q1</c:v>
                </c:pt>
                <c:pt idx="75">
                  <c:v>2010 Q2</c:v>
                </c:pt>
                <c:pt idx="76">
                  <c:v>2010 Q3</c:v>
                </c:pt>
                <c:pt idx="77">
                  <c:v>2010 Q4</c:v>
                </c:pt>
                <c:pt idx="78">
                  <c:v>2011 Q1</c:v>
                </c:pt>
              </c:strCache>
            </c:strRef>
          </c:cat>
          <c:val>
            <c:numRef>
              <c:f>'UK Decomp'!$Y$3:$Y$80</c:f>
              <c:numCache>
                <c:formatCode>General</c:formatCode>
                <c:ptCount val="78"/>
                <c:pt idx="0">
                  <c:v>0</c:v>
                </c:pt>
                <c:pt idx="1">
                  <c:v>8.0579034433662233</c:v>
                </c:pt>
                <c:pt idx="2">
                  <c:v>7.6655189547220255</c:v>
                </c:pt>
                <c:pt idx="3">
                  <c:v>19.189692329279062</c:v>
                </c:pt>
                <c:pt idx="4">
                  <c:v>34.810764483395864</c:v>
                </c:pt>
                <c:pt idx="5">
                  <c:v>51.965539275689963</c:v>
                </c:pt>
                <c:pt idx="6">
                  <c:v>57.845533738927529</c:v>
                </c:pt>
                <c:pt idx="7">
                  <c:v>69.605901783942628</c:v>
                </c:pt>
                <c:pt idx="8">
                  <c:v>69.408023202600617</c:v>
                </c:pt>
                <c:pt idx="9">
                  <c:v>64.097361520077527</c:v>
                </c:pt>
                <c:pt idx="10">
                  <c:v>69.313035298279217</c:v>
                </c:pt>
                <c:pt idx="15">
                  <c:v>0</c:v>
                </c:pt>
                <c:pt idx="16">
                  <c:v>1.9501136010382325</c:v>
                </c:pt>
                <c:pt idx="17">
                  <c:v>19.560960967593271</c:v>
                </c:pt>
                <c:pt idx="18">
                  <c:v>31.266429402880178</c:v>
                </c:pt>
                <c:pt idx="19">
                  <c:v>51.532781910149033</c:v>
                </c:pt>
                <c:pt idx="20">
                  <c:v>63.490558749392733</c:v>
                </c:pt>
                <c:pt idx="21">
                  <c:v>67.695656400823978</c:v>
                </c:pt>
                <c:pt idx="22">
                  <c:v>74.712451273170586</c:v>
                </c:pt>
                <c:pt idx="23">
                  <c:v>76.337130458246364</c:v>
                </c:pt>
                <c:pt idx="24">
                  <c:v>67.45748763059008</c:v>
                </c:pt>
                <c:pt idx="25">
                  <c:v>65.822292092211285</c:v>
                </c:pt>
                <c:pt idx="26">
                  <c:v>70.632118974549158</c:v>
                </c:pt>
                <c:pt idx="27">
                  <c:v>68.657194741627436</c:v>
                </c:pt>
                <c:pt idx="28">
                  <c:v>75.810502253206153</c:v>
                </c:pt>
                <c:pt idx="29">
                  <c:v>69.626107370475694</c:v>
                </c:pt>
                <c:pt idx="30">
                  <c:v>57.297388028474138</c:v>
                </c:pt>
                <c:pt idx="31">
                  <c:v>73.442853822265107</c:v>
                </c:pt>
                <c:pt idx="32">
                  <c:v>67.950943724217979</c:v>
                </c:pt>
                <c:pt idx="33">
                  <c:v>72.541267027011727</c:v>
                </c:pt>
                <c:pt idx="34">
                  <c:v>74.512524445293081</c:v>
                </c:pt>
                <c:pt idx="39">
                  <c:v>0</c:v>
                </c:pt>
                <c:pt idx="40">
                  <c:v>7.521172007629394</c:v>
                </c:pt>
                <c:pt idx="41">
                  <c:v>14.79369949608065</c:v>
                </c:pt>
                <c:pt idx="42">
                  <c:v>18.722202311668582</c:v>
                </c:pt>
                <c:pt idx="43">
                  <c:v>22.325403746203129</c:v>
                </c:pt>
                <c:pt idx="44">
                  <c:v>24.669423656130729</c:v>
                </c:pt>
                <c:pt idx="45">
                  <c:v>24.886190028173687</c:v>
                </c:pt>
                <c:pt idx="46">
                  <c:v>26.543613668686206</c:v>
                </c:pt>
                <c:pt idx="47">
                  <c:v>28.128168443097731</c:v>
                </c:pt>
                <c:pt idx="48">
                  <c:v>33.921962601770446</c:v>
                </c:pt>
                <c:pt idx="49">
                  <c:v>23.259998433028631</c:v>
                </c:pt>
                <c:pt idx="66">
                  <c:v>0</c:v>
                </c:pt>
                <c:pt idx="67">
                  <c:v>2.6238589376416477</c:v>
                </c:pt>
                <c:pt idx="68">
                  <c:v>6.5291786340223839</c:v>
                </c:pt>
                <c:pt idx="69">
                  <c:v>18.521313981238276</c:v>
                </c:pt>
                <c:pt idx="70">
                  <c:v>26.251269805841186</c:v>
                </c:pt>
                <c:pt idx="71">
                  <c:v>24.633552660026055</c:v>
                </c:pt>
                <c:pt idx="72">
                  <c:v>20.36184491686538</c:v>
                </c:pt>
                <c:pt idx="73">
                  <c:v>20.948337093165485</c:v>
                </c:pt>
                <c:pt idx="74">
                  <c:v>17.217410665679054</c:v>
                </c:pt>
                <c:pt idx="75">
                  <c:v>14.447376062368347</c:v>
                </c:pt>
                <c:pt idx="76">
                  <c:v>13.261497906194004</c:v>
                </c:pt>
                <c:pt idx="77">
                  <c:v>12.858946964186076</c:v>
                </c:pt>
              </c:numCache>
            </c:numRef>
          </c:val>
          <c:smooth val="0"/>
        </c:ser>
        <c:ser>
          <c:idx val="0"/>
          <c:order val="3"/>
          <c:tx>
            <c:v>Rise in claimant inflow rate</c:v>
          </c:tx>
          <c:spPr>
            <a:ln w="28575">
              <a:solidFill>
                <a:srgbClr val="0070C0"/>
              </a:solidFill>
              <a:prstDash val="sysDash"/>
            </a:ln>
          </c:spPr>
          <c:marker>
            <c:symbol val="square"/>
            <c:size val="5"/>
            <c:spPr>
              <a:solidFill>
                <a:srgbClr val="0070C0"/>
              </a:solidFill>
              <a:ln w="28575">
                <a:solidFill>
                  <a:srgbClr val="0070C0"/>
                </a:solidFill>
                <a:prstDash val="solid"/>
              </a:ln>
            </c:spPr>
          </c:marker>
          <c:cat>
            <c:strRef>
              <c:f>'UK Decomp'!$N$3:$N$81</c:f>
              <c:strCache>
                <c:ptCount val="79"/>
                <c:pt idx="0">
                  <c:v>1974 Q1</c:v>
                </c:pt>
                <c:pt idx="1">
                  <c:v>1974 Q2</c:v>
                </c:pt>
                <c:pt idx="2">
                  <c:v>1974 Q3</c:v>
                </c:pt>
                <c:pt idx="3">
                  <c:v>1974 Q4</c:v>
                </c:pt>
                <c:pt idx="4">
                  <c:v>1975 Q1</c:v>
                </c:pt>
                <c:pt idx="5">
                  <c:v>1975 Q2</c:v>
                </c:pt>
                <c:pt idx="6">
                  <c:v>1975 Q3</c:v>
                </c:pt>
                <c:pt idx="7">
                  <c:v>1975 Q4</c:v>
                </c:pt>
                <c:pt idx="8">
                  <c:v>1976 Q1</c:v>
                </c:pt>
                <c:pt idx="9">
                  <c:v>1976 Q2</c:v>
                </c:pt>
                <c:pt idx="10">
                  <c:v>1976 Q3</c:v>
                </c:pt>
                <c:pt idx="11">
                  <c:v> </c:v>
                </c:pt>
                <c:pt idx="12">
                  <c:v> </c:v>
                </c:pt>
                <c:pt idx="13">
                  <c:v> </c:v>
                </c:pt>
                <c:pt idx="14">
                  <c:v> </c:v>
                </c:pt>
                <c:pt idx="15">
                  <c:v>1979 Q3</c:v>
                </c:pt>
                <c:pt idx="16">
                  <c:v>1979 Q4</c:v>
                </c:pt>
                <c:pt idx="17">
                  <c:v>1980 Q1</c:v>
                </c:pt>
                <c:pt idx="18">
                  <c:v>1980 Q2</c:v>
                </c:pt>
                <c:pt idx="19">
                  <c:v>1980 Q3</c:v>
                </c:pt>
                <c:pt idx="20">
                  <c:v>1980 Q4</c:v>
                </c:pt>
                <c:pt idx="21">
                  <c:v>1981 Q1</c:v>
                </c:pt>
                <c:pt idx="22">
                  <c:v>1981 Q2</c:v>
                </c:pt>
                <c:pt idx="23">
                  <c:v>1981 Q3</c:v>
                </c:pt>
                <c:pt idx="24">
                  <c:v>1981 Q4</c:v>
                </c:pt>
                <c:pt idx="25">
                  <c:v>1982 Q1</c:v>
                </c:pt>
                <c:pt idx="26">
                  <c:v>1982 Q2</c:v>
                </c:pt>
                <c:pt idx="27">
                  <c:v>1982 Q3</c:v>
                </c:pt>
                <c:pt idx="28">
                  <c:v>1982 Q4</c:v>
                </c:pt>
                <c:pt idx="29">
                  <c:v>1983 Q1</c:v>
                </c:pt>
                <c:pt idx="30">
                  <c:v>1983 Q2</c:v>
                </c:pt>
                <c:pt idx="31">
                  <c:v>1983 Q3</c:v>
                </c:pt>
                <c:pt idx="32">
                  <c:v>1983 Q4</c:v>
                </c:pt>
                <c:pt idx="33">
                  <c:v>1984 Q1</c:v>
                </c:pt>
                <c:pt idx="34">
                  <c:v>1984 Q2</c:v>
                </c:pt>
                <c:pt idx="35">
                  <c:v> </c:v>
                </c:pt>
                <c:pt idx="36">
                  <c:v> </c:v>
                </c:pt>
                <c:pt idx="37">
                  <c:v> </c:v>
                </c:pt>
                <c:pt idx="38">
                  <c:v> </c:v>
                </c:pt>
                <c:pt idx="39">
                  <c:v>1990 Q3</c:v>
                </c:pt>
                <c:pt idx="40">
                  <c:v>1990 Q4</c:v>
                </c:pt>
                <c:pt idx="41">
                  <c:v>1991 Q1</c:v>
                </c:pt>
                <c:pt idx="42">
                  <c:v>1991 Q2</c:v>
                </c:pt>
                <c:pt idx="43">
                  <c:v>1991 Q3</c:v>
                </c:pt>
                <c:pt idx="44">
                  <c:v>1991 Q4</c:v>
                </c:pt>
                <c:pt idx="45">
                  <c:v>1992 Q1</c:v>
                </c:pt>
                <c:pt idx="46">
                  <c:v>1992 Q2</c:v>
                </c:pt>
                <c:pt idx="47">
                  <c:v>1992 Q3</c:v>
                </c:pt>
                <c:pt idx="48">
                  <c:v>1992 Q4</c:v>
                </c:pt>
                <c:pt idx="49">
                  <c:v>1993 Q1</c:v>
                </c:pt>
                <c:pt idx="50">
                  <c:v> </c:v>
                </c:pt>
                <c:pt idx="51">
                  <c:v> </c:v>
                </c:pt>
                <c:pt idx="52">
                  <c:v> </c:v>
                </c:pt>
                <c:pt idx="66">
                  <c:v>2008 Q1</c:v>
                </c:pt>
                <c:pt idx="67">
                  <c:v>2008 Q2</c:v>
                </c:pt>
                <c:pt idx="68">
                  <c:v>2008 Q3</c:v>
                </c:pt>
                <c:pt idx="69">
                  <c:v>2008 Q4</c:v>
                </c:pt>
                <c:pt idx="70">
                  <c:v>2009 Q1</c:v>
                </c:pt>
                <c:pt idx="71">
                  <c:v>2009 Q2</c:v>
                </c:pt>
                <c:pt idx="72">
                  <c:v>2009 Q3</c:v>
                </c:pt>
                <c:pt idx="73">
                  <c:v>2009 Q4</c:v>
                </c:pt>
                <c:pt idx="74">
                  <c:v>2010 Q1</c:v>
                </c:pt>
                <c:pt idx="75">
                  <c:v>2010 Q2</c:v>
                </c:pt>
                <c:pt idx="76">
                  <c:v>2010 Q3</c:v>
                </c:pt>
                <c:pt idx="77">
                  <c:v>2010 Q4</c:v>
                </c:pt>
                <c:pt idx="78">
                  <c:v>2011 Q1</c:v>
                </c:pt>
              </c:strCache>
            </c:strRef>
          </c:cat>
          <c:val>
            <c:numRef>
              <c:f>'UK Decomp'!$X$3:$X$80</c:f>
              <c:numCache>
                <c:formatCode>General</c:formatCode>
                <c:ptCount val="78"/>
                <c:pt idx="0">
                  <c:v>0</c:v>
                </c:pt>
                <c:pt idx="1">
                  <c:v>3.05547161910975</c:v>
                </c:pt>
                <c:pt idx="2">
                  <c:v>5.494127504392404</c:v>
                </c:pt>
                <c:pt idx="3">
                  <c:v>11.153030644494956</c:v>
                </c:pt>
                <c:pt idx="4">
                  <c:v>16.656232681657126</c:v>
                </c:pt>
                <c:pt idx="5">
                  <c:v>21.75100895141599</c:v>
                </c:pt>
                <c:pt idx="6">
                  <c:v>23.482150192097439</c:v>
                </c:pt>
                <c:pt idx="7">
                  <c:v>19.089771203723771</c:v>
                </c:pt>
                <c:pt idx="8">
                  <c:v>17.379438886724689</c:v>
                </c:pt>
                <c:pt idx="9">
                  <c:v>18.342973699494834</c:v>
                </c:pt>
                <c:pt idx="10">
                  <c:v>13.450910750211692</c:v>
                </c:pt>
                <c:pt idx="15">
                  <c:v>0</c:v>
                </c:pt>
                <c:pt idx="16">
                  <c:v>5.2915126543514415</c:v>
                </c:pt>
                <c:pt idx="17">
                  <c:v>11.198592450386956</c:v>
                </c:pt>
                <c:pt idx="18">
                  <c:v>17.765754721401478</c:v>
                </c:pt>
                <c:pt idx="19">
                  <c:v>27.308484064410038</c:v>
                </c:pt>
                <c:pt idx="20">
                  <c:v>31.839805337716935</c:v>
                </c:pt>
                <c:pt idx="21">
                  <c:v>27.851246091382709</c:v>
                </c:pt>
                <c:pt idx="22">
                  <c:v>25.001810575841876</c:v>
                </c:pt>
                <c:pt idx="23">
                  <c:v>19.464949389835805</c:v>
                </c:pt>
                <c:pt idx="24">
                  <c:v>28.657946549751525</c:v>
                </c:pt>
                <c:pt idx="25">
                  <c:v>26.698599318828446</c:v>
                </c:pt>
                <c:pt idx="26">
                  <c:v>32.178666174758902</c:v>
                </c:pt>
                <c:pt idx="27">
                  <c:v>33.806318331801343</c:v>
                </c:pt>
                <c:pt idx="28">
                  <c:v>33.718247263569957</c:v>
                </c:pt>
                <c:pt idx="29">
                  <c:v>34.315984418488171</c:v>
                </c:pt>
                <c:pt idx="30">
                  <c:v>32.464268807474873</c:v>
                </c:pt>
                <c:pt idx="31">
                  <c:v>40.988689109331894</c:v>
                </c:pt>
                <c:pt idx="32">
                  <c:v>43.945498845605911</c:v>
                </c:pt>
                <c:pt idx="33">
                  <c:v>38.314715374591032</c:v>
                </c:pt>
                <c:pt idx="34">
                  <c:v>35.897082738774863</c:v>
                </c:pt>
                <c:pt idx="39">
                  <c:v>0</c:v>
                </c:pt>
                <c:pt idx="40">
                  <c:v>12.087641060242131</c:v>
                </c:pt>
                <c:pt idx="41">
                  <c:v>24.175740841610523</c:v>
                </c:pt>
                <c:pt idx="42">
                  <c:v>29.171598746114135</c:v>
                </c:pt>
                <c:pt idx="43">
                  <c:v>28.094245203565716</c:v>
                </c:pt>
                <c:pt idx="44">
                  <c:v>26.135468795155891</c:v>
                </c:pt>
                <c:pt idx="45">
                  <c:v>28.595096315330089</c:v>
                </c:pt>
                <c:pt idx="46">
                  <c:v>30.659213792201175</c:v>
                </c:pt>
                <c:pt idx="47">
                  <c:v>32.755184148169413</c:v>
                </c:pt>
                <c:pt idx="48">
                  <c:v>35.614688769417576</c:v>
                </c:pt>
                <c:pt idx="49">
                  <c:v>30.978114540812186</c:v>
                </c:pt>
                <c:pt idx="66">
                  <c:v>0</c:v>
                </c:pt>
                <c:pt idx="67">
                  <c:v>10.912402275097534</c:v>
                </c:pt>
                <c:pt idx="68">
                  <c:v>21.364465195230295</c:v>
                </c:pt>
                <c:pt idx="69">
                  <c:v>38.465903494855013</c:v>
                </c:pt>
                <c:pt idx="70">
                  <c:v>56.064834801817895</c:v>
                </c:pt>
                <c:pt idx="71">
                  <c:v>57.643106719209868</c:v>
                </c:pt>
                <c:pt idx="72">
                  <c:v>53.856531419500875</c:v>
                </c:pt>
                <c:pt idx="73">
                  <c:v>49.333248792034354</c:v>
                </c:pt>
                <c:pt idx="74">
                  <c:v>44.644504508753855</c:v>
                </c:pt>
                <c:pt idx="75">
                  <c:v>42.349878930970263</c:v>
                </c:pt>
                <c:pt idx="76">
                  <c:v>46.045513503763594</c:v>
                </c:pt>
                <c:pt idx="77">
                  <c:v>46.44134334894936</c:v>
                </c:pt>
              </c:numCache>
            </c:numRef>
          </c:val>
          <c:smooth val="0"/>
        </c:ser>
        <c:dLbls>
          <c:showLegendKey val="0"/>
          <c:showVal val="0"/>
          <c:showCatName val="0"/>
          <c:showSerName val="0"/>
          <c:showPercent val="0"/>
          <c:showBubbleSize val="0"/>
        </c:dLbls>
        <c:marker val="1"/>
        <c:smooth val="0"/>
        <c:axId val="106767488"/>
        <c:axId val="106769024"/>
      </c:lineChart>
      <c:lineChart>
        <c:grouping val="standard"/>
        <c:varyColors val="0"/>
        <c:ser>
          <c:idx val="4"/>
          <c:order val="4"/>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106780544"/>
        <c:axId val="106779008"/>
      </c:lineChart>
      <c:catAx>
        <c:axId val="106767488"/>
        <c:scaling>
          <c:orientation val="minMax"/>
        </c:scaling>
        <c:delete val="0"/>
        <c:axPos val="b"/>
        <c:numFmt formatCode="General" sourceLinked="1"/>
        <c:majorTickMark val="in"/>
        <c:minorTickMark val="none"/>
        <c:tickLblPos val="low"/>
        <c:spPr>
          <a:ln w="22225">
            <a:solidFill>
              <a:schemeClr val="tx1"/>
            </a:solidFill>
          </a:ln>
        </c:spPr>
        <c:txPr>
          <a:bodyPr rot="-5400000" vert="horz"/>
          <a:lstStyle/>
          <a:p>
            <a:pPr>
              <a:defRPr lang="en-US" sz="1200" b="0" i="0">
                <a:solidFill>
                  <a:srgbClr val="000000"/>
                </a:solidFill>
                <a:latin typeface="Arial"/>
                <a:ea typeface="Arial"/>
                <a:cs typeface="Arial"/>
              </a:defRPr>
            </a:pPr>
            <a:endParaRPr lang="en-US"/>
          </a:p>
        </c:txPr>
        <c:crossAx val="106769024"/>
        <c:crosses val="min"/>
        <c:auto val="1"/>
        <c:lblAlgn val="ctr"/>
        <c:lblOffset val="100"/>
        <c:tickLblSkip val="2"/>
        <c:tickMarkSkip val="2"/>
        <c:noMultiLvlLbl val="0"/>
      </c:catAx>
      <c:valAx>
        <c:axId val="106769024"/>
        <c:scaling>
          <c:orientation val="minMax"/>
          <c:max val="100"/>
          <c:min val="-20"/>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6767488"/>
        <c:crosses val="autoZero"/>
        <c:crossBetween val="midCat"/>
        <c:majorUnit val="20"/>
        <c:minorUnit val="4"/>
      </c:valAx>
      <c:valAx>
        <c:axId val="106779008"/>
        <c:scaling>
          <c:orientation val="minMax"/>
          <c:max val="100"/>
          <c:min val="-20"/>
        </c:scaling>
        <c:delete val="0"/>
        <c:axPos val="r"/>
        <c:majorGridlines/>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6780544"/>
        <c:crosses val="max"/>
        <c:crossBetween val="between"/>
        <c:majorUnit val="20"/>
        <c:minorUnit val="4"/>
      </c:valAx>
      <c:catAx>
        <c:axId val="106780544"/>
        <c:scaling>
          <c:orientation val="minMax"/>
        </c:scaling>
        <c:delete val="1"/>
        <c:axPos val="b"/>
        <c:numFmt formatCode="General" sourceLinked="1"/>
        <c:majorTickMark val="out"/>
        <c:minorTickMark val="none"/>
        <c:tickLblPos val="none"/>
        <c:crossAx val="106779008"/>
        <c:crosses val="min"/>
        <c:auto val="1"/>
        <c:lblAlgn val="ctr"/>
        <c:lblOffset val="100"/>
        <c:noMultiLvlLbl val="0"/>
      </c:catAx>
      <c:spPr>
        <a:noFill/>
        <a:ln w="22225">
          <a:solidFill>
            <a:srgbClr val="000000"/>
          </a:solidFill>
        </a:ln>
      </c:spPr>
    </c:plotArea>
    <c:legend>
      <c:legendPos val="t"/>
      <c:legendEntry>
        <c:idx val="0"/>
        <c:txPr>
          <a:bodyPr/>
          <a:lstStyle/>
          <a:p>
            <a:pPr>
              <a:defRPr lang="en-US" sz="1600" b="0">
                <a:solidFill>
                  <a:srgbClr val="C00000"/>
                </a:solidFill>
                <a:latin typeface="Arial" pitchFamily="34" charset="0"/>
                <a:cs typeface="Arial" pitchFamily="34" charset="0"/>
              </a:defRPr>
            </a:pPr>
            <a:endParaRPr lang="en-US"/>
          </a:p>
        </c:txPr>
      </c:legendEntry>
      <c:legendEntry>
        <c:idx val="1"/>
        <c:txPr>
          <a:bodyPr/>
          <a:lstStyle/>
          <a:p>
            <a:pPr>
              <a:defRPr lang="en-US" sz="1600" b="0">
                <a:solidFill>
                  <a:srgbClr val="002060"/>
                </a:solidFill>
                <a:latin typeface="Arial" pitchFamily="34" charset="0"/>
                <a:cs typeface="Arial" pitchFamily="34" charset="0"/>
              </a:defRPr>
            </a:pPr>
            <a:endParaRPr lang="en-US"/>
          </a:p>
        </c:txPr>
      </c:legendEntry>
      <c:legendEntry>
        <c:idx val="2"/>
        <c:delete val="1"/>
      </c:legendEntry>
      <c:legendEntry>
        <c:idx val="3"/>
        <c:delete val="1"/>
      </c:legendEntry>
      <c:legendEntry>
        <c:idx val="4"/>
        <c:delete val="1"/>
      </c:legendEntry>
      <c:layout>
        <c:manualLayout>
          <c:xMode val="edge"/>
          <c:yMode val="edge"/>
          <c:x val="0.66022794062308865"/>
          <c:y val="0.10897800415466255"/>
          <c:w val="0.25685082929853681"/>
          <c:h val="0.13190596970944171"/>
        </c:manualLayout>
      </c:layout>
      <c:overlay val="0"/>
      <c:spPr>
        <a:ln>
          <a:noFill/>
        </a:ln>
      </c:spPr>
      <c:txPr>
        <a:bodyPr/>
        <a:lstStyle/>
        <a:p>
          <a:pPr>
            <a:defRPr lang="en-US" sz="1800" b="0">
              <a:latin typeface="Arial" pitchFamily="34" charset="0"/>
              <a:cs typeface="Arial" pitchFamily="34" charset="0"/>
            </a:defRPr>
          </a:pPr>
          <a:endParaRPr lang="en-US"/>
        </a:p>
      </c:txPr>
    </c:legend>
    <c:plotVisOnly val="1"/>
    <c:dispBlanksAs val="gap"/>
    <c:showDLblsOverMax val="0"/>
  </c:chart>
  <c:spPr>
    <a:noFill/>
    <a:ln>
      <a:noFill/>
    </a:ln>
  </c:spPr>
  <c:externalData r:id="rId1">
    <c:autoUpdate val="0"/>
  </c:externalData>
  <c:userShapes r:id="rId2"/>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3564665557199014E-2"/>
          <c:y val="8.5349102624960829E-2"/>
          <c:w val="0.85021071667456161"/>
          <c:h val="0.76166726424336695"/>
        </c:manualLayout>
      </c:layout>
      <c:lineChart>
        <c:grouping val="standard"/>
        <c:varyColors val="0"/>
        <c:ser>
          <c:idx val="3"/>
          <c:order val="3"/>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106951424"/>
        <c:axId val="106945536"/>
      </c:lineChart>
      <c:scatterChart>
        <c:scatterStyle val="lineMarker"/>
        <c:varyColors val="0"/>
        <c:ser>
          <c:idx val="2"/>
          <c:order val="0"/>
          <c:tx>
            <c:strRef>
              <c:f>'f and s (LFS)'!$AP$1</c:f>
              <c:strCache>
                <c:ptCount val="1"/>
                <c:pt idx="0">
                  <c:v>Recession''</c:v>
                </c:pt>
              </c:strCache>
            </c:strRef>
          </c:tx>
          <c:spPr>
            <a:ln w="6350">
              <a:solidFill>
                <a:schemeClr val="tx1"/>
              </a:solidFill>
            </a:ln>
          </c:spPr>
          <c:marker>
            <c:symbol val="none"/>
          </c:marker>
          <c:xVal>
            <c:numRef>
              <c:f>'f and s (LFS)'!$AM$2:$AM$96</c:f>
              <c:numCache>
                <c:formatCode>General</c:formatCode>
                <c:ptCount val="95"/>
                <c:pt idx="0">
                  <c:v>1975</c:v>
                </c:pt>
                <c:pt idx="1">
                  <c:v>1977</c:v>
                </c:pt>
                <c:pt idx="2">
                  <c:v>1979</c:v>
                </c:pt>
                <c:pt idx="3">
                  <c:v>1979</c:v>
                </c:pt>
                <c:pt idx="4">
                  <c:v>1981</c:v>
                </c:pt>
                <c:pt idx="5">
                  <c:v>1983</c:v>
                </c:pt>
                <c:pt idx="6">
                  <c:v>1984</c:v>
                </c:pt>
                <c:pt idx="7">
                  <c:v>1985</c:v>
                </c:pt>
                <c:pt idx="8">
                  <c:v>1985</c:v>
                </c:pt>
                <c:pt idx="9">
                  <c:v>1986</c:v>
                </c:pt>
                <c:pt idx="10">
                  <c:v>1987</c:v>
                </c:pt>
                <c:pt idx="11">
                  <c:v>1988</c:v>
                </c:pt>
                <c:pt idx="12">
                  <c:v>1989</c:v>
                </c:pt>
                <c:pt idx="13">
                  <c:v>1990</c:v>
                </c:pt>
                <c:pt idx="14">
                  <c:v>1990</c:v>
                </c:pt>
                <c:pt idx="15">
                  <c:v>1991</c:v>
                </c:pt>
                <c:pt idx="16">
                  <c:v>1992</c:v>
                </c:pt>
                <c:pt idx="17">
                  <c:v>1992.25</c:v>
                </c:pt>
                <c:pt idx="18">
                  <c:v>1992.5</c:v>
                </c:pt>
                <c:pt idx="19">
                  <c:v>1992.75</c:v>
                </c:pt>
                <c:pt idx="20">
                  <c:v>1993</c:v>
                </c:pt>
                <c:pt idx="21">
                  <c:v>1993.25</c:v>
                </c:pt>
                <c:pt idx="22">
                  <c:v>1993.25</c:v>
                </c:pt>
                <c:pt idx="23">
                  <c:v>1993.5</c:v>
                </c:pt>
                <c:pt idx="24">
                  <c:v>1993.75</c:v>
                </c:pt>
                <c:pt idx="25">
                  <c:v>1994</c:v>
                </c:pt>
                <c:pt idx="26">
                  <c:v>1994.25</c:v>
                </c:pt>
                <c:pt idx="27">
                  <c:v>1994.5</c:v>
                </c:pt>
                <c:pt idx="28">
                  <c:v>1994.75</c:v>
                </c:pt>
                <c:pt idx="29">
                  <c:v>1995</c:v>
                </c:pt>
                <c:pt idx="30">
                  <c:v>1995.25</c:v>
                </c:pt>
                <c:pt idx="31">
                  <c:v>1995.5</c:v>
                </c:pt>
                <c:pt idx="32">
                  <c:v>1995.75</c:v>
                </c:pt>
                <c:pt idx="33">
                  <c:v>1996</c:v>
                </c:pt>
                <c:pt idx="34">
                  <c:v>1996.25</c:v>
                </c:pt>
                <c:pt idx="35">
                  <c:v>1996.5</c:v>
                </c:pt>
                <c:pt idx="36">
                  <c:v>1996.75</c:v>
                </c:pt>
                <c:pt idx="37">
                  <c:v>1997</c:v>
                </c:pt>
                <c:pt idx="38">
                  <c:v>1997.25</c:v>
                </c:pt>
                <c:pt idx="39">
                  <c:v>1997.5</c:v>
                </c:pt>
                <c:pt idx="40">
                  <c:v>1997.75</c:v>
                </c:pt>
                <c:pt idx="41">
                  <c:v>1998</c:v>
                </c:pt>
                <c:pt idx="42">
                  <c:v>1998.25</c:v>
                </c:pt>
                <c:pt idx="43">
                  <c:v>1998.5</c:v>
                </c:pt>
                <c:pt idx="44">
                  <c:v>1998.75</c:v>
                </c:pt>
                <c:pt idx="45">
                  <c:v>1999</c:v>
                </c:pt>
                <c:pt idx="46">
                  <c:v>1999.25</c:v>
                </c:pt>
                <c:pt idx="47">
                  <c:v>1999.5</c:v>
                </c:pt>
                <c:pt idx="48">
                  <c:v>1999.75</c:v>
                </c:pt>
                <c:pt idx="49">
                  <c:v>2000</c:v>
                </c:pt>
                <c:pt idx="50">
                  <c:v>2000.25</c:v>
                </c:pt>
                <c:pt idx="51">
                  <c:v>2000.5</c:v>
                </c:pt>
                <c:pt idx="52">
                  <c:v>2000.75</c:v>
                </c:pt>
                <c:pt idx="53">
                  <c:v>2001</c:v>
                </c:pt>
                <c:pt idx="54">
                  <c:v>2001.25</c:v>
                </c:pt>
                <c:pt idx="55">
                  <c:v>2001.5</c:v>
                </c:pt>
                <c:pt idx="56">
                  <c:v>2001.75</c:v>
                </c:pt>
                <c:pt idx="57">
                  <c:v>2002</c:v>
                </c:pt>
                <c:pt idx="58">
                  <c:v>2002.25</c:v>
                </c:pt>
                <c:pt idx="59">
                  <c:v>2002.5</c:v>
                </c:pt>
                <c:pt idx="60">
                  <c:v>2002.75</c:v>
                </c:pt>
                <c:pt idx="61">
                  <c:v>2003</c:v>
                </c:pt>
                <c:pt idx="62">
                  <c:v>2003.25</c:v>
                </c:pt>
                <c:pt idx="63">
                  <c:v>2003.5</c:v>
                </c:pt>
                <c:pt idx="64">
                  <c:v>2003.75</c:v>
                </c:pt>
                <c:pt idx="65">
                  <c:v>2004</c:v>
                </c:pt>
                <c:pt idx="66">
                  <c:v>2004.25</c:v>
                </c:pt>
                <c:pt idx="67">
                  <c:v>2004.5</c:v>
                </c:pt>
                <c:pt idx="68">
                  <c:v>2004.75</c:v>
                </c:pt>
                <c:pt idx="69">
                  <c:v>2005</c:v>
                </c:pt>
                <c:pt idx="70">
                  <c:v>2005.25</c:v>
                </c:pt>
                <c:pt idx="71">
                  <c:v>2005.5</c:v>
                </c:pt>
                <c:pt idx="72">
                  <c:v>2005.75</c:v>
                </c:pt>
                <c:pt idx="73">
                  <c:v>2006</c:v>
                </c:pt>
                <c:pt idx="74">
                  <c:v>2006.25</c:v>
                </c:pt>
                <c:pt idx="75">
                  <c:v>2006.5</c:v>
                </c:pt>
                <c:pt idx="76">
                  <c:v>2006.75</c:v>
                </c:pt>
                <c:pt idx="77">
                  <c:v>2007</c:v>
                </c:pt>
                <c:pt idx="78">
                  <c:v>2007.25</c:v>
                </c:pt>
                <c:pt idx="79">
                  <c:v>2007.5</c:v>
                </c:pt>
                <c:pt idx="80">
                  <c:v>2007.75</c:v>
                </c:pt>
                <c:pt idx="81">
                  <c:v>2008</c:v>
                </c:pt>
                <c:pt idx="82">
                  <c:v>2008</c:v>
                </c:pt>
                <c:pt idx="83">
                  <c:v>2008.25</c:v>
                </c:pt>
                <c:pt idx="84">
                  <c:v>2008.5</c:v>
                </c:pt>
                <c:pt idx="85">
                  <c:v>2008.75</c:v>
                </c:pt>
                <c:pt idx="86">
                  <c:v>2009</c:v>
                </c:pt>
                <c:pt idx="87">
                  <c:v>2009.25</c:v>
                </c:pt>
                <c:pt idx="88">
                  <c:v>2009.5</c:v>
                </c:pt>
                <c:pt idx="89">
                  <c:v>2009.75</c:v>
                </c:pt>
                <c:pt idx="90">
                  <c:v>2009.75</c:v>
                </c:pt>
                <c:pt idx="91">
                  <c:v>2010</c:v>
                </c:pt>
                <c:pt idx="92">
                  <c:v>2010.25</c:v>
                </c:pt>
                <c:pt idx="93">
                  <c:v>2010.5</c:v>
                </c:pt>
                <c:pt idx="94">
                  <c:v>2010.75</c:v>
                </c:pt>
              </c:numCache>
            </c:numRef>
          </c:xVal>
          <c:yVal>
            <c:numRef>
              <c:f>'f and s (LFS)'!$AP$2:$AP$96</c:f>
              <c:numCache>
                <c:formatCode>General</c:formatCode>
                <c:ptCount val="95"/>
                <c:pt idx="0">
                  <c:v>0</c:v>
                </c:pt>
                <c:pt idx="1">
                  <c:v>0</c:v>
                </c:pt>
                <c:pt idx="2">
                  <c:v>0</c:v>
                </c:pt>
                <c:pt idx="3">
                  <c:v>15</c:v>
                </c:pt>
                <c:pt idx="4">
                  <c:v>15</c:v>
                </c:pt>
                <c:pt idx="5">
                  <c:v>15</c:v>
                </c:pt>
                <c:pt idx="6">
                  <c:v>15</c:v>
                </c:pt>
                <c:pt idx="7">
                  <c:v>15</c:v>
                </c:pt>
                <c:pt idx="8">
                  <c:v>0</c:v>
                </c:pt>
                <c:pt idx="9">
                  <c:v>0</c:v>
                </c:pt>
                <c:pt idx="10">
                  <c:v>0</c:v>
                </c:pt>
                <c:pt idx="11">
                  <c:v>0</c:v>
                </c:pt>
                <c:pt idx="12">
                  <c:v>0</c:v>
                </c:pt>
                <c:pt idx="13">
                  <c:v>0</c:v>
                </c:pt>
                <c:pt idx="14">
                  <c:v>15</c:v>
                </c:pt>
                <c:pt idx="15">
                  <c:v>15</c:v>
                </c:pt>
                <c:pt idx="16">
                  <c:v>15</c:v>
                </c:pt>
                <c:pt idx="17">
                  <c:v>15</c:v>
                </c:pt>
                <c:pt idx="18">
                  <c:v>15</c:v>
                </c:pt>
                <c:pt idx="19">
                  <c:v>15</c:v>
                </c:pt>
                <c:pt idx="20">
                  <c:v>15</c:v>
                </c:pt>
                <c:pt idx="21">
                  <c:v>15</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15</c:v>
                </c:pt>
                <c:pt idx="83">
                  <c:v>15</c:v>
                </c:pt>
                <c:pt idx="84">
                  <c:v>15</c:v>
                </c:pt>
                <c:pt idx="85">
                  <c:v>15</c:v>
                </c:pt>
                <c:pt idx="86">
                  <c:v>15</c:v>
                </c:pt>
                <c:pt idx="87">
                  <c:v>15</c:v>
                </c:pt>
                <c:pt idx="88">
                  <c:v>15</c:v>
                </c:pt>
                <c:pt idx="89">
                  <c:v>15</c:v>
                </c:pt>
                <c:pt idx="90">
                  <c:v>0</c:v>
                </c:pt>
                <c:pt idx="91">
                  <c:v>0</c:v>
                </c:pt>
                <c:pt idx="92">
                  <c:v>0</c:v>
                </c:pt>
                <c:pt idx="93">
                  <c:v>0</c:v>
                </c:pt>
                <c:pt idx="94">
                  <c:v>0</c:v>
                </c:pt>
              </c:numCache>
            </c:numRef>
          </c:yVal>
          <c:smooth val="0"/>
        </c:ser>
        <c:ser>
          <c:idx val="0"/>
          <c:order val="1"/>
          <c:tx>
            <c:strRef>
              <c:f>'f and s (LFS)'!$AA$1</c:f>
              <c:strCache>
                <c:ptCount val="1"/>
                <c:pt idx="0">
                  <c:v>U/L</c:v>
                </c:pt>
              </c:strCache>
            </c:strRef>
          </c:tx>
          <c:spPr>
            <a:ln>
              <a:solidFill>
                <a:srgbClr val="C00000"/>
              </a:solidFill>
            </a:ln>
          </c:spPr>
          <c:marker>
            <c:symbol val="none"/>
          </c:marker>
          <c:xVal>
            <c:numRef>
              <c:f>'f and s (LFS)'!$U$2:$U$90</c:f>
              <c:numCache>
                <c:formatCode>General</c:formatCode>
                <c:ptCount val="89"/>
                <c:pt idx="0">
                  <c:v>1975</c:v>
                </c:pt>
                <c:pt idx="1">
                  <c:v>1977</c:v>
                </c:pt>
                <c:pt idx="2">
                  <c:v>1979</c:v>
                </c:pt>
                <c:pt idx="3">
                  <c:v>1981</c:v>
                </c:pt>
                <c:pt idx="4">
                  <c:v>1983</c:v>
                </c:pt>
                <c:pt idx="5">
                  <c:v>1984</c:v>
                </c:pt>
                <c:pt idx="6">
                  <c:v>1985</c:v>
                </c:pt>
                <c:pt idx="7">
                  <c:v>1986</c:v>
                </c:pt>
                <c:pt idx="8">
                  <c:v>1987</c:v>
                </c:pt>
                <c:pt idx="9">
                  <c:v>1988</c:v>
                </c:pt>
                <c:pt idx="10">
                  <c:v>1989</c:v>
                </c:pt>
                <c:pt idx="11">
                  <c:v>1990</c:v>
                </c:pt>
                <c:pt idx="12">
                  <c:v>1991</c:v>
                </c:pt>
                <c:pt idx="13">
                  <c:v>1992</c:v>
                </c:pt>
                <c:pt idx="14">
                  <c:v>1992.25</c:v>
                </c:pt>
                <c:pt idx="15">
                  <c:v>1992.5</c:v>
                </c:pt>
                <c:pt idx="16">
                  <c:v>1992.75</c:v>
                </c:pt>
                <c:pt idx="17">
                  <c:v>1993</c:v>
                </c:pt>
                <c:pt idx="18">
                  <c:v>1993.25</c:v>
                </c:pt>
                <c:pt idx="19">
                  <c:v>1993.5</c:v>
                </c:pt>
                <c:pt idx="20">
                  <c:v>1993.75</c:v>
                </c:pt>
                <c:pt idx="21">
                  <c:v>1994</c:v>
                </c:pt>
                <c:pt idx="22">
                  <c:v>1994.25</c:v>
                </c:pt>
                <c:pt idx="23">
                  <c:v>1994.5</c:v>
                </c:pt>
                <c:pt idx="24">
                  <c:v>1994.75</c:v>
                </c:pt>
                <c:pt idx="25">
                  <c:v>1995</c:v>
                </c:pt>
                <c:pt idx="26">
                  <c:v>1995.25</c:v>
                </c:pt>
                <c:pt idx="27">
                  <c:v>1995.5</c:v>
                </c:pt>
                <c:pt idx="28">
                  <c:v>1995.75</c:v>
                </c:pt>
                <c:pt idx="29">
                  <c:v>1996</c:v>
                </c:pt>
                <c:pt idx="30">
                  <c:v>1996.25</c:v>
                </c:pt>
                <c:pt idx="31">
                  <c:v>1996.5</c:v>
                </c:pt>
                <c:pt idx="32">
                  <c:v>1996.75</c:v>
                </c:pt>
                <c:pt idx="33">
                  <c:v>1997</c:v>
                </c:pt>
                <c:pt idx="34">
                  <c:v>1997.25</c:v>
                </c:pt>
                <c:pt idx="35">
                  <c:v>1997.5</c:v>
                </c:pt>
                <c:pt idx="36">
                  <c:v>1997.75</c:v>
                </c:pt>
                <c:pt idx="37">
                  <c:v>1998</c:v>
                </c:pt>
                <c:pt idx="38">
                  <c:v>1998.25</c:v>
                </c:pt>
                <c:pt idx="39">
                  <c:v>1998.5</c:v>
                </c:pt>
                <c:pt idx="40">
                  <c:v>1998.75</c:v>
                </c:pt>
                <c:pt idx="41">
                  <c:v>1999</c:v>
                </c:pt>
                <c:pt idx="42">
                  <c:v>1999.25</c:v>
                </c:pt>
                <c:pt idx="43">
                  <c:v>1999.5</c:v>
                </c:pt>
                <c:pt idx="44">
                  <c:v>1999.75</c:v>
                </c:pt>
                <c:pt idx="45">
                  <c:v>2000</c:v>
                </c:pt>
                <c:pt idx="46">
                  <c:v>2000.25</c:v>
                </c:pt>
                <c:pt idx="47">
                  <c:v>2000.5</c:v>
                </c:pt>
                <c:pt idx="48">
                  <c:v>2000.75</c:v>
                </c:pt>
                <c:pt idx="49">
                  <c:v>2001</c:v>
                </c:pt>
                <c:pt idx="50">
                  <c:v>2001.25</c:v>
                </c:pt>
                <c:pt idx="51">
                  <c:v>2001.5</c:v>
                </c:pt>
                <c:pt idx="52">
                  <c:v>2001.75</c:v>
                </c:pt>
                <c:pt idx="53">
                  <c:v>2002</c:v>
                </c:pt>
                <c:pt idx="54">
                  <c:v>2002.25</c:v>
                </c:pt>
                <c:pt idx="55">
                  <c:v>2002.5</c:v>
                </c:pt>
                <c:pt idx="56">
                  <c:v>2002.75</c:v>
                </c:pt>
                <c:pt idx="57">
                  <c:v>2003</c:v>
                </c:pt>
                <c:pt idx="58">
                  <c:v>2003.25</c:v>
                </c:pt>
                <c:pt idx="59">
                  <c:v>2003.5</c:v>
                </c:pt>
                <c:pt idx="60">
                  <c:v>2003.75</c:v>
                </c:pt>
                <c:pt idx="61">
                  <c:v>2004</c:v>
                </c:pt>
                <c:pt idx="62">
                  <c:v>2004.25</c:v>
                </c:pt>
                <c:pt idx="63">
                  <c:v>2004.5</c:v>
                </c:pt>
                <c:pt idx="64">
                  <c:v>2004.75</c:v>
                </c:pt>
                <c:pt idx="65">
                  <c:v>2005</c:v>
                </c:pt>
                <c:pt idx="66">
                  <c:v>2005.25</c:v>
                </c:pt>
                <c:pt idx="67">
                  <c:v>2005.5</c:v>
                </c:pt>
                <c:pt idx="68">
                  <c:v>2005.75</c:v>
                </c:pt>
                <c:pt idx="69">
                  <c:v>2006</c:v>
                </c:pt>
                <c:pt idx="70">
                  <c:v>2006.25</c:v>
                </c:pt>
                <c:pt idx="71">
                  <c:v>2006.5</c:v>
                </c:pt>
                <c:pt idx="72">
                  <c:v>2006.75</c:v>
                </c:pt>
                <c:pt idx="73">
                  <c:v>2007</c:v>
                </c:pt>
                <c:pt idx="74">
                  <c:v>2007.25</c:v>
                </c:pt>
                <c:pt idx="75">
                  <c:v>2007.5</c:v>
                </c:pt>
                <c:pt idx="76">
                  <c:v>2007.75</c:v>
                </c:pt>
                <c:pt idx="77">
                  <c:v>2008</c:v>
                </c:pt>
                <c:pt idx="78">
                  <c:v>2008.25</c:v>
                </c:pt>
                <c:pt idx="79">
                  <c:v>2008.5</c:v>
                </c:pt>
                <c:pt idx="80">
                  <c:v>2008.75</c:v>
                </c:pt>
                <c:pt idx="81">
                  <c:v>2009</c:v>
                </c:pt>
                <c:pt idx="82">
                  <c:v>2009.25</c:v>
                </c:pt>
                <c:pt idx="83">
                  <c:v>2009.5</c:v>
                </c:pt>
                <c:pt idx="84">
                  <c:v>2009.75</c:v>
                </c:pt>
                <c:pt idx="85">
                  <c:v>2010</c:v>
                </c:pt>
                <c:pt idx="86">
                  <c:v>2010.25</c:v>
                </c:pt>
                <c:pt idx="87">
                  <c:v>2010.5</c:v>
                </c:pt>
                <c:pt idx="88">
                  <c:v>2010.75</c:v>
                </c:pt>
              </c:numCache>
            </c:numRef>
          </c:xVal>
          <c:yVal>
            <c:numRef>
              <c:f>'f and s (LFS)'!$AA$2:$AA$90</c:f>
              <c:numCache>
                <c:formatCode>General</c:formatCode>
                <c:ptCount val="89"/>
                <c:pt idx="0">
                  <c:v>3.9538904899135368</c:v>
                </c:pt>
                <c:pt idx="1">
                  <c:v>5.4727695415221991</c:v>
                </c:pt>
                <c:pt idx="2">
                  <c:v>5.351826027965175</c:v>
                </c:pt>
                <c:pt idx="3">
                  <c:v>8.8789535914868463</c:v>
                </c:pt>
                <c:pt idx="4">
                  <c:v>11.249953093924718</c:v>
                </c:pt>
                <c:pt idx="5">
                  <c:v>11.849605378544355</c:v>
                </c:pt>
                <c:pt idx="6">
                  <c:v>11.482217006679926</c:v>
                </c:pt>
                <c:pt idx="7">
                  <c:v>11.322789360172537</c:v>
                </c:pt>
                <c:pt idx="8">
                  <c:v>11.102789071973756</c:v>
                </c:pt>
                <c:pt idx="9">
                  <c:v>9.1981132075471699</c:v>
                </c:pt>
                <c:pt idx="10">
                  <c:v>7.5741249261357257</c:v>
                </c:pt>
                <c:pt idx="11">
                  <c:v>6.9332964295599506</c:v>
                </c:pt>
                <c:pt idx="12">
                  <c:v>7.9969482591205425</c:v>
                </c:pt>
                <c:pt idx="13">
                  <c:v>9.7007586400674199</c:v>
                </c:pt>
                <c:pt idx="14">
                  <c:v>9.784370375590079</c:v>
                </c:pt>
                <c:pt idx="15">
                  <c:v>9.9385679988702158</c:v>
                </c:pt>
                <c:pt idx="16">
                  <c:v>10.37215225696913</c:v>
                </c:pt>
                <c:pt idx="17">
                  <c:v>10.620094746517712</c:v>
                </c:pt>
                <c:pt idx="18">
                  <c:v>10.384778911564625</c:v>
                </c:pt>
                <c:pt idx="19">
                  <c:v>10.2460469403673</c:v>
                </c:pt>
                <c:pt idx="20">
                  <c:v>10.250957039557656</c:v>
                </c:pt>
                <c:pt idx="21">
                  <c:v>9.9454171687814554</c:v>
                </c:pt>
                <c:pt idx="22">
                  <c:v>9.7066023344094798</c:v>
                </c:pt>
                <c:pt idx="23">
                  <c:v>9.3588197744520887</c:v>
                </c:pt>
                <c:pt idx="24">
                  <c:v>8.9648305536787767</c:v>
                </c:pt>
                <c:pt idx="25">
                  <c:v>8.8649838463450248</c:v>
                </c:pt>
                <c:pt idx="26">
                  <c:v>8.6656034024455071</c:v>
                </c:pt>
                <c:pt idx="27">
                  <c:v>8.6469486554295187</c:v>
                </c:pt>
                <c:pt idx="28">
                  <c:v>8.3042173989765313</c:v>
                </c:pt>
                <c:pt idx="29">
                  <c:v>8.2332155477031659</c:v>
                </c:pt>
                <c:pt idx="30">
                  <c:v>8.2542594095029802</c:v>
                </c:pt>
                <c:pt idx="31">
                  <c:v>8.0608177232158589</c:v>
                </c:pt>
                <c:pt idx="32">
                  <c:v>7.8411369472684065</c:v>
                </c:pt>
                <c:pt idx="33">
                  <c:v>7.3245275064989217</c:v>
                </c:pt>
                <c:pt idx="34">
                  <c:v>7.1801155259933465</c:v>
                </c:pt>
                <c:pt idx="35">
                  <c:v>6.8400939592609475</c:v>
                </c:pt>
                <c:pt idx="36">
                  <c:v>6.5403508771929655</c:v>
                </c:pt>
                <c:pt idx="37">
                  <c:v>6.3636363636363615</c:v>
                </c:pt>
                <c:pt idx="38">
                  <c:v>6.2831082266268945</c:v>
                </c:pt>
                <c:pt idx="39">
                  <c:v>6.2403913347309574</c:v>
                </c:pt>
                <c:pt idx="40">
                  <c:v>6.1422751488561556</c:v>
                </c:pt>
                <c:pt idx="41">
                  <c:v>6.1771238200999345</c:v>
                </c:pt>
                <c:pt idx="42">
                  <c:v>6.0441084679936186</c:v>
                </c:pt>
                <c:pt idx="43">
                  <c:v>5.8852005532503462</c:v>
                </c:pt>
                <c:pt idx="44">
                  <c:v>5.8056953733710284</c:v>
                </c:pt>
                <c:pt idx="45">
                  <c:v>5.7912133314970404</c:v>
                </c:pt>
                <c:pt idx="46">
                  <c:v>5.5010837031685424</c:v>
                </c:pt>
                <c:pt idx="47">
                  <c:v>5.3190392743016188</c:v>
                </c:pt>
                <c:pt idx="48">
                  <c:v>5.2289380439643613</c:v>
                </c:pt>
                <c:pt idx="49">
                  <c:v>5.0886476085761414</c:v>
                </c:pt>
                <c:pt idx="50">
                  <c:v>5.0317052270779765</c:v>
                </c:pt>
                <c:pt idx="51">
                  <c:v>5.0951924393918704</c:v>
                </c:pt>
                <c:pt idx="52">
                  <c:v>5.1847051198963046</c:v>
                </c:pt>
                <c:pt idx="53">
                  <c:v>5.1710014335449523</c:v>
                </c:pt>
                <c:pt idx="54">
                  <c:v>5.1578267812850385</c:v>
                </c:pt>
                <c:pt idx="55">
                  <c:v>5.3095843935538589</c:v>
                </c:pt>
                <c:pt idx="56">
                  <c:v>5.1189349912149931</c:v>
                </c:pt>
                <c:pt idx="57">
                  <c:v>5.1726468004594865</c:v>
                </c:pt>
                <c:pt idx="58">
                  <c:v>4.9396452896352034</c:v>
                </c:pt>
                <c:pt idx="59">
                  <c:v>5.053665758218095</c:v>
                </c:pt>
                <c:pt idx="60">
                  <c:v>4.9049621530698104</c:v>
                </c:pt>
                <c:pt idx="61">
                  <c:v>4.8035373329313638</c:v>
                </c:pt>
                <c:pt idx="62">
                  <c:v>4.8081430389071187</c:v>
                </c:pt>
                <c:pt idx="63">
                  <c:v>4.6896967262502507</c:v>
                </c:pt>
                <c:pt idx="64">
                  <c:v>4.7463719877512984</c:v>
                </c:pt>
                <c:pt idx="65">
                  <c:v>4.7042431078525979</c:v>
                </c:pt>
                <c:pt idx="66">
                  <c:v>4.7563805104408354</c:v>
                </c:pt>
                <c:pt idx="67">
                  <c:v>4.7442966093301324</c:v>
                </c:pt>
                <c:pt idx="68">
                  <c:v>5.1778656126482216</c:v>
                </c:pt>
                <c:pt idx="69">
                  <c:v>5.2557515462905355</c:v>
                </c:pt>
                <c:pt idx="70">
                  <c:v>5.481326989506651</c:v>
                </c:pt>
                <c:pt idx="71">
                  <c:v>5.5062571103527072</c:v>
                </c:pt>
                <c:pt idx="72">
                  <c:v>5.5378718981421331</c:v>
                </c:pt>
                <c:pt idx="73">
                  <c:v>5.5297292025616924</c:v>
                </c:pt>
                <c:pt idx="74">
                  <c:v>5.3524507736724285</c:v>
                </c:pt>
                <c:pt idx="75">
                  <c:v>5.3309180306656945</c:v>
                </c:pt>
                <c:pt idx="76">
                  <c:v>5.1954334365325066</c:v>
                </c:pt>
                <c:pt idx="77">
                  <c:v>5.1929689257366878</c:v>
                </c:pt>
                <c:pt idx="78">
                  <c:v>5.3466679488412394</c:v>
                </c:pt>
                <c:pt idx="79">
                  <c:v>5.8689805327868436</c:v>
                </c:pt>
                <c:pt idx="80">
                  <c:v>6.3983916262445764</c:v>
                </c:pt>
                <c:pt idx="81">
                  <c:v>7.0860126058445534</c:v>
                </c:pt>
                <c:pt idx="82">
                  <c:v>7.7602704771625417</c:v>
                </c:pt>
                <c:pt idx="83">
                  <c:v>7.8583269574088241</c:v>
                </c:pt>
                <c:pt idx="84">
                  <c:v>7.8201243820761954</c:v>
                </c:pt>
                <c:pt idx="85">
                  <c:v>7.994895517626377</c:v>
                </c:pt>
                <c:pt idx="86">
                  <c:v>7.8049555273188709</c:v>
                </c:pt>
                <c:pt idx="87">
                  <c:v>7.7377753895754955</c:v>
                </c:pt>
                <c:pt idx="88">
                  <c:v>7.882833011735678</c:v>
                </c:pt>
              </c:numCache>
            </c:numRef>
          </c:yVal>
          <c:smooth val="0"/>
        </c:ser>
        <c:ser>
          <c:idx val="1"/>
          <c:order val="2"/>
          <c:tx>
            <c:strRef>
              <c:f>'f and s (LFS)'!$AG$1</c:f>
              <c:strCache>
                <c:ptCount val="1"/>
                <c:pt idx="0">
                  <c:v>Ustar/L</c:v>
                </c:pt>
              </c:strCache>
            </c:strRef>
          </c:tx>
          <c:spPr>
            <a:ln>
              <a:solidFill>
                <a:schemeClr val="accent3">
                  <a:lumMod val="50000"/>
                </a:schemeClr>
              </a:solidFill>
              <a:prstDash val="sysDash"/>
            </a:ln>
          </c:spPr>
          <c:marker>
            <c:symbol val="none"/>
          </c:marker>
          <c:xVal>
            <c:numRef>
              <c:f>'f and s (LFS)'!$U$2:$U$90</c:f>
              <c:numCache>
                <c:formatCode>General</c:formatCode>
                <c:ptCount val="89"/>
                <c:pt idx="0">
                  <c:v>1975</c:v>
                </c:pt>
                <c:pt idx="1">
                  <c:v>1977</c:v>
                </c:pt>
                <c:pt idx="2">
                  <c:v>1979</c:v>
                </c:pt>
                <c:pt idx="3">
                  <c:v>1981</c:v>
                </c:pt>
                <c:pt idx="4">
                  <c:v>1983</c:v>
                </c:pt>
                <c:pt idx="5">
                  <c:v>1984</c:v>
                </c:pt>
                <c:pt idx="6">
                  <c:v>1985</c:v>
                </c:pt>
                <c:pt idx="7">
                  <c:v>1986</c:v>
                </c:pt>
                <c:pt idx="8">
                  <c:v>1987</c:v>
                </c:pt>
                <c:pt idx="9">
                  <c:v>1988</c:v>
                </c:pt>
                <c:pt idx="10">
                  <c:v>1989</c:v>
                </c:pt>
                <c:pt idx="11">
                  <c:v>1990</c:v>
                </c:pt>
                <c:pt idx="12">
                  <c:v>1991</c:v>
                </c:pt>
                <c:pt idx="13">
                  <c:v>1992</c:v>
                </c:pt>
                <c:pt idx="14">
                  <c:v>1992.25</c:v>
                </c:pt>
                <c:pt idx="15">
                  <c:v>1992.5</c:v>
                </c:pt>
                <c:pt idx="16">
                  <c:v>1992.75</c:v>
                </c:pt>
                <c:pt idx="17">
                  <c:v>1993</c:v>
                </c:pt>
                <c:pt idx="18">
                  <c:v>1993.25</c:v>
                </c:pt>
                <c:pt idx="19">
                  <c:v>1993.5</c:v>
                </c:pt>
                <c:pt idx="20">
                  <c:v>1993.75</c:v>
                </c:pt>
                <c:pt idx="21">
                  <c:v>1994</c:v>
                </c:pt>
                <c:pt idx="22">
                  <c:v>1994.25</c:v>
                </c:pt>
                <c:pt idx="23">
                  <c:v>1994.5</c:v>
                </c:pt>
                <c:pt idx="24">
                  <c:v>1994.75</c:v>
                </c:pt>
                <c:pt idx="25">
                  <c:v>1995</c:v>
                </c:pt>
                <c:pt idx="26">
                  <c:v>1995.25</c:v>
                </c:pt>
                <c:pt idx="27">
                  <c:v>1995.5</c:v>
                </c:pt>
                <c:pt idx="28">
                  <c:v>1995.75</c:v>
                </c:pt>
                <c:pt idx="29">
                  <c:v>1996</c:v>
                </c:pt>
                <c:pt idx="30">
                  <c:v>1996.25</c:v>
                </c:pt>
                <c:pt idx="31">
                  <c:v>1996.5</c:v>
                </c:pt>
                <c:pt idx="32">
                  <c:v>1996.75</c:v>
                </c:pt>
                <c:pt idx="33">
                  <c:v>1997</c:v>
                </c:pt>
                <c:pt idx="34">
                  <c:v>1997.25</c:v>
                </c:pt>
                <c:pt idx="35">
                  <c:v>1997.5</c:v>
                </c:pt>
                <c:pt idx="36">
                  <c:v>1997.75</c:v>
                </c:pt>
                <c:pt idx="37">
                  <c:v>1998</c:v>
                </c:pt>
                <c:pt idx="38">
                  <c:v>1998.25</c:v>
                </c:pt>
                <c:pt idx="39">
                  <c:v>1998.5</c:v>
                </c:pt>
                <c:pt idx="40">
                  <c:v>1998.75</c:v>
                </c:pt>
                <c:pt idx="41">
                  <c:v>1999</c:v>
                </c:pt>
                <c:pt idx="42">
                  <c:v>1999.25</c:v>
                </c:pt>
                <c:pt idx="43">
                  <c:v>1999.5</c:v>
                </c:pt>
                <c:pt idx="44">
                  <c:v>1999.75</c:v>
                </c:pt>
                <c:pt idx="45">
                  <c:v>2000</c:v>
                </c:pt>
                <c:pt idx="46">
                  <c:v>2000.25</c:v>
                </c:pt>
                <c:pt idx="47">
                  <c:v>2000.5</c:v>
                </c:pt>
                <c:pt idx="48">
                  <c:v>2000.75</c:v>
                </c:pt>
                <c:pt idx="49">
                  <c:v>2001</c:v>
                </c:pt>
                <c:pt idx="50">
                  <c:v>2001.25</c:v>
                </c:pt>
                <c:pt idx="51">
                  <c:v>2001.5</c:v>
                </c:pt>
                <c:pt idx="52">
                  <c:v>2001.75</c:v>
                </c:pt>
                <c:pt idx="53">
                  <c:v>2002</c:v>
                </c:pt>
                <c:pt idx="54">
                  <c:v>2002.25</c:v>
                </c:pt>
                <c:pt idx="55">
                  <c:v>2002.5</c:v>
                </c:pt>
                <c:pt idx="56">
                  <c:v>2002.75</c:v>
                </c:pt>
                <c:pt idx="57">
                  <c:v>2003</c:v>
                </c:pt>
                <c:pt idx="58">
                  <c:v>2003.25</c:v>
                </c:pt>
                <c:pt idx="59">
                  <c:v>2003.5</c:v>
                </c:pt>
                <c:pt idx="60">
                  <c:v>2003.75</c:v>
                </c:pt>
                <c:pt idx="61">
                  <c:v>2004</c:v>
                </c:pt>
                <c:pt idx="62">
                  <c:v>2004.25</c:v>
                </c:pt>
                <c:pt idx="63">
                  <c:v>2004.5</c:v>
                </c:pt>
                <c:pt idx="64">
                  <c:v>2004.75</c:v>
                </c:pt>
                <c:pt idx="65">
                  <c:v>2005</c:v>
                </c:pt>
                <c:pt idx="66">
                  <c:v>2005.25</c:v>
                </c:pt>
                <c:pt idx="67">
                  <c:v>2005.5</c:v>
                </c:pt>
                <c:pt idx="68">
                  <c:v>2005.75</c:v>
                </c:pt>
                <c:pt idx="69">
                  <c:v>2006</c:v>
                </c:pt>
                <c:pt idx="70">
                  <c:v>2006.25</c:v>
                </c:pt>
                <c:pt idx="71">
                  <c:v>2006.5</c:v>
                </c:pt>
                <c:pt idx="72">
                  <c:v>2006.75</c:v>
                </c:pt>
                <c:pt idx="73">
                  <c:v>2007</c:v>
                </c:pt>
                <c:pt idx="74">
                  <c:v>2007.25</c:v>
                </c:pt>
                <c:pt idx="75">
                  <c:v>2007.5</c:v>
                </c:pt>
                <c:pt idx="76">
                  <c:v>2007.75</c:v>
                </c:pt>
                <c:pt idx="77">
                  <c:v>2008</c:v>
                </c:pt>
                <c:pt idx="78">
                  <c:v>2008.25</c:v>
                </c:pt>
                <c:pt idx="79">
                  <c:v>2008.5</c:v>
                </c:pt>
                <c:pt idx="80">
                  <c:v>2008.75</c:v>
                </c:pt>
                <c:pt idx="81">
                  <c:v>2009</c:v>
                </c:pt>
                <c:pt idx="82">
                  <c:v>2009.25</c:v>
                </c:pt>
                <c:pt idx="83">
                  <c:v>2009.5</c:v>
                </c:pt>
                <c:pt idx="84">
                  <c:v>2009.75</c:v>
                </c:pt>
                <c:pt idx="85">
                  <c:v>2010</c:v>
                </c:pt>
                <c:pt idx="86">
                  <c:v>2010.25</c:v>
                </c:pt>
                <c:pt idx="87">
                  <c:v>2010.5</c:v>
                </c:pt>
                <c:pt idx="88">
                  <c:v>2010.75</c:v>
                </c:pt>
              </c:numCache>
            </c:numRef>
          </c:xVal>
          <c:yVal>
            <c:numRef>
              <c:f>'f and s (LFS)'!$AG$2:$AG$90</c:f>
              <c:numCache>
                <c:formatCode>General</c:formatCode>
                <c:ptCount val="89"/>
                <c:pt idx="0">
                  <c:v>5.3198625515040021</c:v>
                </c:pt>
                <c:pt idx="1">
                  <c:v>5.6422674414210814</c:v>
                </c:pt>
                <c:pt idx="2">
                  <c:v>5.1899659375658285</c:v>
                </c:pt>
                <c:pt idx="3">
                  <c:v>12.784940497709966</c:v>
                </c:pt>
                <c:pt idx="4">
                  <c:v>12.341314053079895</c:v>
                </c:pt>
                <c:pt idx="5">
                  <c:v>12.242046022733867</c:v>
                </c:pt>
                <c:pt idx="6">
                  <c:v>11.034129798045168</c:v>
                </c:pt>
                <c:pt idx="7">
                  <c:v>11.47023358080537</c:v>
                </c:pt>
                <c:pt idx="8">
                  <c:v>9.648606874194595</c:v>
                </c:pt>
                <c:pt idx="9">
                  <c:v>7.7000999936998902</c:v>
                </c:pt>
                <c:pt idx="10">
                  <c:v>6.5318683242729625</c:v>
                </c:pt>
                <c:pt idx="11">
                  <c:v>6.9115754296452057</c:v>
                </c:pt>
                <c:pt idx="12">
                  <c:v>10.30398936491382</c:v>
                </c:pt>
                <c:pt idx="13">
                  <c:v>9.8981745837170418</c:v>
                </c:pt>
                <c:pt idx="14">
                  <c:v>10.331703976242862</c:v>
                </c:pt>
                <c:pt idx="15">
                  <c:v>11.823051607241359</c:v>
                </c:pt>
                <c:pt idx="16">
                  <c:v>11.532232588362882</c:v>
                </c:pt>
                <c:pt idx="17">
                  <c:v>9.5546729824393122</c:v>
                </c:pt>
                <c:pt idx="18">
                  <c:v>9.7958242608411759</c:v>
                </c:pt>
                <c:pt idx="19">
                  <c:v>10.275682510781108</c:v>
                </c:pt>
                <c:pt idx="20">
                  <c:v>9.1053848249051761</c:v>
                </c:pt>
                <c:pt idx="21">
                  <c:v>8.9968353225024025</c:v>
                </c:pt>
                <c:pt idx="22">
                  <c:v>8.4434008336478268</c:v>
                </c:pt>
                <c:pt idx="23">
                  <c:v>7.8968090212862965</c:v>
                </c:pt>
                <c:pt idx="24">
                  <c:v>8.6312402996213553</c:v>
                </c:pt>
                <c:pt idx="25">
                  <c:v>8.1952652285657734</c:v>
                </c:pt>
                <c:pt idx="26">
                  <c:v>8.6905158792910164</c:v>
                </c:pt>
                <c:pt idx="27">
                  <c:v>7.5405797022600334</c:v>
                </c:pt>
                <c:pt idx="28">
                  <c:v>8.0276976172624668</c:v>
                </c:pt>
                <c:pt idx="29">
                  <c:v>8.354617189810849</c:v>
                </c:pt>
                <c:pt idx="30">
                  <c:v>7.6284750480373678</c:v>
                </c:pt>
                <c:pt idx="31">
                  <c:v>7.4433867689169055</c:v>
                </c:pt>
                <c:pt idx="32">
                  <c:v>6.3908443642998805</c:v>
                </c:pt>
                <c:pt idx="33">
                  <c:v>6.9721515123392725</c:v>
                </c:pt>
                <c:pt idx="34">
                  <c:v>6.2205245496883714</c:v>
                </c:pt>
                <c:pt idx="35">
                  <c:v>6.0097319880862239</c:v>
                </c:pt>
                <c:pt idx="36">
                  <c:v>6.0545004857858604</c:v>
                </c:pt>
                <c:pt idx="37">
                  <c:v>6.1622976608436169</c:v>
                </c:pt>
                <c:pt idx="38">
                  <c:v>6.2361961168227902</c:v>
                </c:pt>
                <c:pt idx="39">
                  <c:v>6.0449895590550247</c:v>
                </c:pt>
                <c:pt idx="40">
                  <c:v>6.2872757026053403</c:v>
                </c:pt>
                <c:pt idx="41">
                  <c:v>5.8438146823351955</c:v>
                </c:pt>
                <c:pt idx="42">
                  <c:v>5.6817780595819976</c:v>
                </c:pt>
                <c:pt idx="43">
                  <c:v>5.7240363610600795</c:v>
                </c:pt>
                <c:pt idx="44">
                  <c:v>5.7878273867979875</c:v>
                </c:pt>
                <c:pt idx="45">
                  <c:v>5.1120833569171849</c:v>
                </c:pt>
                <c:pt idx="46">
                  <c:v>5.0768755072120957</c:v>
                </c:pt>
                <c:pt idx="47">
                  <c:v>5.0940145899397509</c:v>
                </c:pt>
                <c:pt idx="48">
                  <c:v>4.9097849231834694</c:v>
                </c:pt>
                <c:pt idx="49">
                  <c:v>4.9803363738791129</c:v>
                </c:pt>
                <c:pt idx="50">
                  <c:v>5.1980057970824465</c:v>
                </c:pt>
                <c:pt idx="51">
                  <c:v>5.3529097645338011</c:v>
                </c:pt>
                <c:pt idx="52">
                  <c:v>5.1464946019571274</c:v>
                </c:pt>
                <c:pt idx="53">
                  <c:v>5.1941196593785151</c:v>
                </c:pt>
                <c:pt idx="54">
                  <c:v>5.5372398293908551</c:v>
                </c:pt>
                <c:pt idx="55">
                  <c:v>4.9395172147256883</c:v>
                </c:pt>
                <c:pt idx="56">
                  <c:v>5.24426906686615</c:v>
                </c:pt>
                <c:pt idx="57">
                  <c:v>4.7013258055266824</c:v>
                </c:pt>
                <c:pt idx="58">
                  <c:v>5.2309337999680521</c:v>
                </c:pt>
                <c:pt idx="59">
                  <c:v>4.7167271202126537</c:v>
                </c:pt>
                <c:pt idx="60">
                  <c:v>4.721691554698773</c:v>
                </c:pt>
                <c:pt idx="61">
                  <c:v>4.8183324582665286</c:v>
                </c:pt>
                <c:pt idx="62">
                  <c:v>4.5521985902435294</c:v>
                </c:pt>
                <c:pt idx="63">
                  <c:v>4.8807007486795575</c:v>
                </c:pt>
                <c:pt idx="64">
                  <c:v>4.6866753609260341</c:v>
                </c:pt>
                <c:pt idx="65">
                  <c:v>4.8378421455545633</c:v>
                </c:pt>
                <c:pt idx="66">
                  <c:v>4.7717341514438534</c:v>
                </c:pt>
                <c:pt idx="67">
                  <c:v>5.9548385691934973</c:v>
                </c:pt>
                <c:pt idx="68">
                  <c:v>5.4672046163429275</c:v>
                </c:pt>
                <c:pt idx="69">
                  <c:v>5.9291520030944804</c:v>
                </c:pt>
                <c:pt idx="70">
                  <c:v>5.5797003426007734</c:v>
                </c:pt>
                <c:pt idx="71">
                  <c:v>5.5979395821649325</c:v>
                </c:pt>
                <c:pt idx="72">
                  <c:v>5.5067611079024124</c:v>
                </c:pt>
                <c:pt idx="73">
                  <c:v>5.1244139742822661</c:v>
                </c:pt>
                <c:pt idx="74">
                  <c:v>5.3362369698037684</c:v>
                </c:pt>
                <c:pt idx="75">
                  <c:v>5.0362448366325783</c:v>
                </c:pt>
                <c:pt idx="76">
                  <c:v>5.2361971942423695</c:v>
                </c:pt>
                <c:pt idx="77">
                  <c:v>5.6437647326086138</c:v>
                </c:pt>
                <c:pt idx="78">
                  <c:v>6.8516549180935105</c:v>
                </c:pt>
                <c:pt idx="79">
                  <c:v>7.5367573501365985</c:v>
                </c:pt>
                <c:pt idx="80">
                  <c:v>8.6925593586673351</c:v>
                </c:pt>
                <c:pt idx="81">
                  <c:v>9.2811668132684098</c:v>
                </c:pt>
                <c:pt idx="82">
                  <c:v>8.0879084644696988</c:v>
                </c:pt>
                <c:pt idx="83">
                  <c:v>7.7274722144421704</c:v>
                </c:pt>
                <c:pt idx="84">
                  <c:v>8.4688563571923208</c:v>
                </c:pt>
                <c:pt idx="85">
                  <c:v>7.4766517267807524</c:v>
                </c:pt>
                <c:pt idx="86">
                  <c:v>7.7145839157751945</c:v>
                </c:pt>
              </c:numCache>
            </c:numRef>
          </c:yVal>
          <c:smooth val="0"/>
        </c:ser>
        <c:dLbls>
          <c:showLegendKey val="0"/>
          <c:showVal val="0"/>
          <c:showCatName val="0"/>
          <c:showSerName val="0"/>
          <c:showPercent val="0"/>
          <c:showBubbleSize val="0"/>
        </c:dLbls>
        <c:axId val="106942464"/>
        <c:axId val="106944000"/>
      </c:scatterChart>
      <c:valAx>
        <c:axId val="106942464"/>
        <c:scaling>
          <c:orientation val="minMax"/>
          <c:max val="2011"/>
          <c:min val="1975"/>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6944000"/>
        <c:crosses val="min"/>
        <c:crossBetween val="midCat"/>
      </c:valAx>
      <c:valAx>
        <c:axId val="106944000"/>
        <c:scaling>
          <c:orientation val="minMax"/>
          <c:max val="15"/>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6942464"/>
        <c:crosses val="autoZero"/>
        <c:crossBetween val="midCat"/>
        <c:majorUnit val="2.5"/>
      </c:valAx>
      <c:valAx>
        <c:axId val="106945536"/>
        <c:scaling>
          <c:orientation val="minMax"/>
          <c:max val="15"/>
          <c:min val="0"/>
        </c:scaling>
        <c:delete val="0"/>
        <c:axPos val="r"/>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6951424"/>
        <c:crosses val="max"/>
        <c:crossBetween val="between"/>
        <c:majorUnit val="2.5"/>
        <c:minorUnit val="0.5"/>
      </c:valAx>
      <c:catAx>
        <c:axId val="106951424"/>
        <c:scaling>
          <c:orientation val="minMax"/>
        </c:scaling>
        <c:delete val="1"/>
        <c:axPos val="b"/>
        <c:numFmt formatCode="General" sourceLinked="1"/>
        <c:majorTickMark val="out"/>
        <c:minorTickMark val="none"/>
        <c:tickLblPos val="none"/>
        <c:crossAx val="106945536"/>
        <c:crosses val="min"/>
        <c:auto val="1"/>
        <c:lblAlgn val="ctr"/>
        <c:lblOffset val="100"/>
        <c:noMultiLvlLbl val="0"/>
      </c:cat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6121921890038728E-2"/>
          <c:y val="4.8471856346465607E-2"/>
          <c:w val="0.96775615621992284"/>
          <c:h val="0.95152814365353866"/>
        </c:manualLayout>
      </c:layout>
      <c:lineChart>
        <c:grouping val="standard"/>
        <c:varyColors val="0"/>
        <c:ser>
          <c:idx val="3"/>
          <c:order val="3"/>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107050496"/>
        <c:axId val="107048960"/>
      </c:lineChart>
      <c:scatterChart>
        <c:scatterStyle val="lineMarker"/>
        <c:varyColors val="0"/>
        <c:ser>
          <c:idx val="2"/>
          <c:order val="0"/>
          <c:tx>
            <c:strRef>
              <c:f>Dates!$M$2</c:f>
              <c:strCache>
                <c:ptCount val="1"/>
                <c:pt idx="0">
                  <c:v>Recession</c:v>
                </c:pt>
              </c:strCache>
            </c:strRef>
          </c:tx>
          <c:spPr>
            <a:ln w="6350">
              <a:solidFill>
                <a:schemeClr val="tx1"/>
              </a:solidFill>
            </a:ln>
          </c:spPr>
          <c:marker>
            <c:symbol val="none"/>
          </c:marker>
          <c:xVal>
            <c:numRef>
              <c:f>Dates!$L$21:$L$175</c:f>
              <c:numCache>
                <c:formatCode>General</c:formatCode>
                <c:ptCount val="155"/>
                <c:pt idx="0">
                  <c:v>1975</c:v>
                </c:pt>
                <c:pt idx="1">
                  <c:v>1975.25</c:v>
                </c:pt>
                <c:pt idx="2">
                  <c:v>1975.5</c:v>
                </c:pt>
                <c:pt idx="3">
                  <c:v>1975.75</c:v>
                </c:pt>
                <c:pt idx="4">
                  <c:v>1976</c:v>
                </c:pt>
                <c:pt idx="5">
                  <c:v>1976.25</c:v>
                </c:pt>
                <c:pt idx="6">
                  <c:v>1976.5</c:v>
                </c:pt>
                <c:pt idx="7">
                  <c:v>1976.75</c:v>
                </c:pt>
                <c:pt idx="8">
                  <c:v>1977</c:v>
                </c:pt>
                <c:pt idx="9">
                  <c:v>1977.25</c:v>
                </c:pt>
                <c:pt idx="10">
                  <c:v>1977.5</c:v>
                </c:pt>
                <c:pt idx="11">
                  <c:v>1977.75</c:v>
                </c:pt>
                <c:pt idx="12">
                  <c:v>1978</c:v>
                </c:pt>
                <c:pt idx="13">
                  <c:v>1978.25</c:v>
                </c:pt>
                <c:pt idx="14">
                  <c:v>1978.5</c:v>
                </c:pt>
                <c:pt idx="15">
                  <c:v>1978.75</c:v>
                </c:pt>
                <c:pt idx="16">
                  <c:v>1979</c:v>
                </c:pt>
                <c:pt idx="17">
                  <c:v>1979.25</c:v>
                </c:pt>
                <c:pt idx="18">
                  <c:v>1979.5</c:v>
                </c:pt>
                <c:pt idx="19">
                  <c:v>1979.75</c:v>
                </c:pt>
                <c:pt idx="20">
                  <c:v>1980</c:v>
                </c:pt>
                <c:pt idx="21">
                  <c:v>1980</c:v>
                </c:pt>
                <c:pt idx="22">
                  <c:v>1980.25</c:v>
                </c:pt>
                <c:pt idx="23">
                  <c:v>1980.5</c:v>
                </c:pt>
                <c:pt idx="24">
                  <c:v>1980.5</c:v>
                </c:pt>
                <c:pt idx="25">
                  <c:v>1980.75</c:v>
                </c:pt>
                <c:pt idx="26">
                  <c:v>1981</c:v>
                </c:pt>
                <c:pt idx="27">
                  <c:v>1981.25</c:v>
                </c:pt>
                <c:pt idx="28">
                  <c:v>1981.5</c:v>
                </c:pt>
                <c:pt idx="29">
                  <c:v>1981.5</c:v>
                </c:pt>
                <c:pt idx="30">
                  <c:v>1981.75</c:v>
                </c:pt>
                <c:pt idx="31">
                  <c:v>1982</c:v>
                </c:pt>
                <c:pt idx="32">
                  <c:v>1982.25</c:v>
                </c:pt>
                <c:pt idx="33">
                  <c:v>1982.5</c:v>
                </c:pt>
                <c:pt idx="34">
                  <c:v>1982.75</c:v>
                </c:pt>
                <c:pt idx="35">
                  <c:v>1982.75</c:v>
                </c:pt>
                <c:pt idx="36">
                  <c:v>1983</c:v>
                </c:pt>
                <c:pt idx="37">
                  <c:v>1983.25</c:v>
                </c:pt>
                <c:pt idx="38">
                  <c:v>1983.5</c:v>
                </c:pt>
                <c:pt idx="39">
                  <c:v>1983.75</c:v>
                </c:pt>
                <c:pt idx="40">
                  <c:v>1984</c:v>
                </c:pt>
                <c:pt idx="41">
                  <c:v>1984.25</c:v>
                </c:pt>
                <c:pt idx="42">
                  <c:v>1984.5</c:v>
                </c:pt>
                <c:pt idx="43">
                  <c:v>1984.75</c:v>
                </c:pt>
                <c:pt idx="44">
                  <c:v>1985</c:v>
                </c:pt>
                <c:pt idx="45">
                  <c:v>1985.25</c:v>
                </c:pt>
                <c:pt idx="46">
                  <c:v>1985.5</c:v>
                </c:pt>
                <c:pt idx="47">
                  <c:v>1985.75</c:v>
                </c:pt>
                <c:pt idx="48">
                  <c:v>1986</c:v>
                </c:pt>
                <c:pt idx="49">
                  <c:v>1986.25</c:v>
                </c:pt>
                <c:pt idx="50">
                  <c:v>1986.5</c:v>
                </c:pt>
                <c:pt idx="51">
                  <c:v>1986.75</c:v>
                </c:pt>
                <c:pt idx="52">
                  <c:v>1987</c:v>
                </c:pt>
                <c:pt idx="53">
                  <c:v>1987.25</c:v>
                </c:pt>
                <c:pt idx="54">
                  <c:v>1987.5</c:v>
                </c:pt>
                <c:pt idx="55">
                  <c:v>1987.75</c:v>
                </c:pt>
                <c:pt idx="56">
                  <c:v>1988</c:v>
                </c:pt>
                <c:pt idx="57">
                  <c:v>1988.25</c:v>
                </c:pt>
                <c:pt idx="58">
                  <c:v>1988.5</c:v>
                </c:pt>
                <c:pt idx="59">
                  <c:v>1988.75</c:v>
                </c:pt>
                <c:pt idx="60">
                  <c:v>1989</c:v>
                </c:pt>
                <c:pt idx="61">
                  <c:v>1989.25</c:v>
                </c:pt>
                <c:pt idx="62">
                  <c:v>1989.5</c:v>
                </c:pt>
                <c:pt idx="63">
                  <c:v>1989.75</c:v>
                </c:pt>
                <c:pt idx="64">
                  <c:v>1990</c:v>
                </c:pt>
                <c:pt idx="65">
                  <c:v>1990.25</c:v>
                </c:pt>
                <c:pt idx="66">
                  <c:v>1990.5</c:v>
                </c:pt>
                <c:pt idx="67">
                  <c:v>1990.5</c:v>
                </c:pt>
                <c:pt idx="68">
                  <c:v>1990.75</c:v>
                </c:pt>
                <c:pt idx="69">
                  <c:v>1991</c:v>
                </c:pt>
                <c:pt idx="70">
                  <c:v>1991</c:v>
                </c:pt>
                <c:pt idx="71">
                  <c:v>1991.25</c:v>
                </c:pt>
                <c:pt idx="72">
                  <c:v>1991.5</c:v>
                </c:pt>
                <c:pt idx="73">
                  <c:v>1991.75</c:v>
                </c:pt>
                <c:pt idx="74">
                  <c:v>1992</c:v>
                </c:pt>
                <c:pt idx="75">
                  <c:v>1992.25</c:v>
                </c:pt>
                <c:pt idx="76">
                  <c:v>1992.5</c:v>
                </c:pt>
                <c:pt idx="77">
                  <c:v>1992.75</c:v>
                </c:pt>
                <c:pt idx="78">
                  <c:v>1993</c:v>
                </c:pt>
                <c:pt idx="79">
                  <c:v>1993.25</c:v>
                </c:pt>
                <c:pt idx="80">
                  <c:v>1993.5</c:v>
                </c:pt>
                <c:pt idx="81">
                  <c:v>1993.75</c:v>
                </c:pt>
                <c:pt idx="82">
                  <c:v>1994</c:v>
                </c:pt>
                <c:pt idx="83">
                  <c:v>1994.25</c:v>
                </c:pt>
                <c:pt idx="84">
                  <c:v>1994.5</c:v>
                </c:pt>
                <c:pt idx="85">
                  <c:v>1994.75</c:v>
                </c:pt>
                <c:pt idx="86">
                  <c:v>1995</c:v>
                </c:pt>
                <c:pt idx="87">
                  <c:v>1995.25</c:v>
                </c:pt>
                <c:pt idx="88">
                  <c:v>1995.5</c:v>
                </c:pt>
                <c:pt idx="89">
                  <c:v>1995.75</c:v>
                </c:pt>
                <c:pt idx="90">
                  <c:v>1996</c:v>
                </c:pt>
                <c:pt idx="91">
                  <c:v>1996.25</c:v>
                </c:pt>
                <c:pt idx="92">
                  <c:v>1996.5</c:v>
                </c:pt>
                <c:pt idx="93">
                  <c:v>1996.75</c:v>
                </c:pt>
                <c:pt idx="94">
                  <c:v>1997</c:v>
                </c:pt>
                <c:pt idx="95">
                  <c:v>1997.25</c:v>
                </c:pt>
                <c:pt idx="96">
                  <c:v>1997.5</c:v>
                </c:pt>
                <c:pt idx="97">
                  <c:v>1997.75</c:v>
                </c:pt>
                <c:pt idx="98">
                  <c:v>1998</c:v>
                </c:pt>
                <c:pt idx="99">
                  <c:v>1998.25</c:v>
                </c:pt>
                <c:pt idx="100">
                  <c:v>1998.5</c:v>
                </c:pt>
                <c:pt idx="101">
                  <c:v>1998.75</c:v>
                </c:pt>
                <c:pt idx="102">
                  <c:v>1999</c:v>
                </c:pt>
                <c:pt idx="103">
                  <c:v>1999.25</c:v>
                </c:pt>
                <c:pt idx="104">
                  <c:v>1999.5</c:v>
                </c:pt>
                <c:pt idx="105">
                  <c:v>1999.75</c:v>
                </c:pt>
                <c:pt idx="106">
                  <c:v>2000</c:v>
                </c:pt>
                <c:pt idx="107">
                  <c:v>2000</c:v>
                </c:pt>
                <c:pt idx="108">
                  <c:v>2000.25</c:v>
                </c:pt>
                <c:pt idx="109">
                  <c:v>2000.5</c:v>
                </c:pt>
                <c:pt idx="110">
                  <c:v>2000.75</c:v>
                </c:pt>
                <c:pt idx="111">
                  <c:v>2001</c:v>
                </c:pt>
                <c:pt idx="112">
                  <c:v>2001.25</c:v>
                </c:pt>
                <c:pt idx="113">
                  <c:v>2001.5</c:v>
                </c:pt>
                <c:pt idx="114">
                  <c:v>2001.75</c:v>
                </c:pt>
                <c:pt idx="115">
                  <c:v>2001.75</c:v>
                </c:pt>
                <c:pt idx="116">
                  <c:v>2002</c:v>
                </c:pt>
                <c:pt idx="117">
                  <c:v>2002.25</c:v>
                </c:pt>
                <c:pt idx="118">
                  <c:v>2002.5</c:v>
                </c:pt>
                <c:pt idx="119">
                  <c:v>2002.75</c:v>
                </c:pt>
                <c:pt idx="120">
                  <c:v>2003</c:v>
                </c:pt>
                <c:pt idx="121">
                  <c:v>2003.25</c:v>
                </c:pt>
                <c:pt idx="122">
                  <c:v>2003.5</c:v>
                </c:pt>
                <c:pt idx="123">
                  <c:v>2003.75</c:v>
                </c:pt>
                <c:pt idx="124">
                  <c:v>2004</c:v>
                </c:pt>
                <c:pt idx="125">
                  <c:v>2004.25</c:v>
                </c:pt>
                <c:pt idx="126">
                  <c:v>2004.5</c:v>
                </c:pt>
                <c:pt idx="127">
                  <c:v>2004.75</c:v>
                </c:pt>
                <c:pt idx="128">
                  <c:v>2005</c:v>
                </c:pt>
                <c:pt idx="129">
                  <c:v>2005.25</c:v>
                </c:pt>
                <c:pt idx="130">
                  <c:v>2005.5</c:v>
                </c:pt>
                <c:pt idx="131">
                  <c:v>2005.75</c:v>
                </c:pt>
                <c:pt idx="132">
                  <c:v>2006</c:v>
                </c:pt>
                <c:pt idx="133">
                  <c:v>2006.25</c:v>
                </c:pt>
                <c:pt idx="134">
                  <c:v>2006.5</c:v>
                </c:pt>
                <c:pt idx="135">
                  <c:v>2006.75</c:v>
                </c:pt>
                <c:pt idx="136">
                  <c:v>2007</c:v>
                </c:pt>
                <c:pt idx="137">
                  <c:v>2007.25</c:v>
                </c:pt>
                <c:pt idx="138">
                  <c:v>2007.5</c:v>
                </c:pt>
                <c:pt idx="139">
                  <c:v>2007.75</c:v>
                </c:pt>
                <c:pt idx="140">
                  <c:v>2007.75</c:v>
                </c:pt>
                <c:pt idx="141">
                  <c:v>2008</c:v>
                </c:pt>
                <c:pt idx="142">
                  <c:v>2008.25</c:v>
                </c:pt>
                <c:pt idx="143">
                  <c:v>2008.5</c:v>
                </c:pt>
                <c:pt idx="144">
                  <c:v>2008.75</c:v>
                </c:pt>
                <c:pt idx="145">
                  <c:v>2009</c:v>
                </c:pt>
                <c:pt idx="146">
                  <c:v>2009.25</c:v>
                </c:pt>
                <c:pt idx="147">
                  <c:v>2009.25</c:v>
                </c:pt>
                <c:pt idx="148">
                  <c:v>2009.5</c:v>
                </c:pt>
                <c:pt idx="149">
                  <c:v>2009.75</c:v>
                </c:pt>
                <c:pt idx="150">
                  <c:v>2010</c:v>
                </c:pt>
                <c:pt idx="151">
                  <c:v>2010.25</c:v>
                </c:pt>
                <c:pt idx="152">
                  <c:v>2010.5</c:v>
                </c:pt>
                <c:pt idx="153">
                  <c:v>2010.75</c:v>
                </c:pt>
                <c:pt idx="154">
                  <c:v>2011</c:v>
                </c:pt>
              </c:numCache>
            </c:numRef>
          </c:xVal>
          <c:yVal>
            <c:numRef>
              <c:f>Dates!$P$21:$P$175</c:f>
              <c:numCache>
                <c:formatCode>General</c:formatCode>
                <c:ptCount val="15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15</c:v>
                </c:pt>
                <c:pt idx="22">
                  <c:v>15</c:v>
                </c:pt>
                <c:pt idx="23">
                  <c:v>15</c:v>
                </c:pt>
                <c:pt idx="24">
                  <c:v>15</c:v>
                </c:pt>
                <c:pt idx="25">
                  <c:v>0</c:v>
                </c:pt>
                <c:pt idx="26">
                  <c:v>0</c:v>
                </c:pt>
                <c:pt idx="27">
                  <c:v>0</c:v>
                </c:pt>
                <c:pt idx="28">
                  <c:v>0</c:v>
                </c:pt>
                <c:pt idx="29">
                  <c:v>15</c:v>
                </c:pt>
                <c:pt idx="30">
                  <c:v>15</c:v>
                </c:pt>
                <c:pt idx="31">
                  <c:v>15</c:v>
                </c:pt>
                <c:pt idx="32">
                  <c:v>15</c:v>
                </c:pt>
                <c:pt idx="33">
                  <c:v>15</c:v>
                </c:pt>
                <c:pt idx="34">
                  <c:v>15</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15</c:v>
                </c:pt>
                <c:pt idx="68">
                  <c:v>15</c:v>
                </c:pt>
                <c:pt idx="69">
                  <c:v>15</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15</c:v>
                </c:pt>
                <c:pt idx="108">
                  <c:v>15</c:v>
                </c:pt>
                <c:pt idx="109">
                  <c:v>15</c:v>
                </c:pt>
                <c:pt idx="110">
                  <c:v>15</c:v>
                </c:pt>
                <c:pt idx="111">
                  <c:v>15</c:v>
                </c:pt>
                <c:pt idx="112">
                  <c:v>15</c:v>
                </c:pt>
                <c:pt idx="113">
                  <c:v>15</c:v>
                </c:pt>
                <c:pt idx="114">
                  <c:v>15</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15</c:v>
                </c:pt>
                <c:pt idx="141">
                  <c:v>15</c:v>
                </c:pt>
                <c:pt idx="142">
                  <c:v>15</c:v>
                </c:pt>
                <c:pt idx="143">
                  <c:v>15</c:v>
                </c:pt>
                <c:pt idx="144">
                  <c:v>15</c:v>
                </c:pt>
                <c:pt idx="145">
                  <c:v>15</c:v>
                </c:pt>
                <c:pt idx="146">
                  <c:v>15</c:v>
                </c:pt>
                <c:pt idx="147">
                  <c:v>0</c:v>
                </c:pt>
                <c:pt idx="148">
                  <c:v>0</c:v>
                </c:pt>
                <c:pt idx="149">
                  <c:v>0</c:v>
                </c:pt>
                <c:pt idx="150">
                  <c:v>0</c:v>
                </c:pt>
                <c:pt idx="151">
                  <c:v>0</c:v>
                </c:pt>
                <c:pt idx="152">
                  <c:v>0</c:v>
                </c:pt>
                <c:pt idx="153">
                  <c:v>0</c:v>
                </c:pt>
                <c:pt idx="154">
                  <c:v>0</c:v>
                </c:pt>
              </c:numCache>
            </c:numRef>
          </c:yVal>
          <c:smooth val="0"/>
        </c:ser>
        <c:ser>
          <c:idx val="0"/>
          <c:order val="1"/>
          <c:tx>
            <c:strRef>
              <c:f>U!$E$2</c:f>
              <c:strCache>
                <c:ptCount val="1"/>
                <c:pt idx="0">
                  <c:v>CPS</c:v>
                </c:pt>
              </c:strCache>
            </c:strRef>
          </c:tx>
          <c:spPr>
            <a:ln>
              <a:solidFill>
                <a:srgbClr val="C00000"/>
              </a:solidFill>
            </a:ln>
          </c:spPr>
          <c:marker>
            <c:symbol val="none"/>
          </c:marker>
          <c:xVal>
            <c:numRef>
              <c:f>U!$B$51:$B$483</c:f>
              <c:numCache>
                <c:formatCode>General</c:formatCode>
                <c:ptCount val="433"/>
                <c:pt idx="0">
                  <c:v>1974.9999999999964</c:v>
                </c:pt>
                <c:pt idx="1">
                  <c:v>1975.0833333333273</c:v>
                </c:pt>
                <c:pt idx="2">
                  <c:v>1975.1666666666631</c:v>
                </c:pt>
                <c:pt idx="3">
                  <c:v>1975.2499999999959</c:v>
                </c:pt>
                <c:pt idx="4">
                  <c:v>1975.3333333333269</c:v>
                </c:pt>
                <c:pt idx="5">
                  <c:v>1975.4166666666654</c:v>
                </c:pt>
                <c:pt idx="6">
                  <c:v>1975.4999999999959</c:v>
                </c:pt>
                <c:pt idx="7">
                  <c:v>1975.5833333333264</c:v>
                </c:pt>
                <c:pt idx="8">
                  <c:v>1975.6666666666631</c:v>
                </c:pt>
                <c:pt idx="9">
                  <c:v>1975.7499999999957</c:v>
                </c:pt>
                <c:pt idx="10">
                  <c:v>1975.833333333326</c:v>
                </c:pt>
                <c:pt idx="11">
                  <c:v>1975.9166666666649</c:v>
                </c:pt>
                <c:pt idx="12">
                  <c:v>1975.9999999999955</c:v>
                </c:pt>
                <c:pt idx="13">
                  <c:v>1976.083333333326</c:v>
                </c:pt>
                <c:pt idx="14">
                  <c:v>1976.1666666666631</c:v>
                </c:pt>
                <c:pt idx="15">
                  <c:v>1976.2499999999952</c:v>
                </c:pt>
                <c:pt idx="16">
                  <c:v>1976.3333333333255</c:v>
                </c:pt>
                <c:pt idx="17">
                  <c:v>1976.4166666666645</c:v>
                </c:pt>
                <c:pt idx="18">
                  <c:v>1976.499999999995</c:v>
                </c:pt>
                <c:pt idx="19">
                  <c:v>1976.5833333333255</c:v>
                </c:pt>
                <c:pt idx="20">
                  <c:v>1976.6666666666615</c:v>
                </c:pt>
                <c:pt idx="21">
                  <c:v>1976.749999999995</c:v>
                </c:pt>
                <c:pt idx="22">
                  <c:v>1976.8333333333251</c:v>
                </c:pt>
                <c:pt idx="23">
                  <c:v>1976.9166666666636</c:v>
                </c:pt>
                <c:pt idx="24">
                  <c:v>1976.9999999999945</c:v>
                </c:pt>
                <c:pt idx="25">
                  <c:v>1977.0833333333251</c:v>
                </c:pt>
                <c:pt idx="26">
                  <c:v>1977.1666666666611</c:v>
                </c:pt>
                <c:pt idx="27">
                  <c:v>1977.2499999999943</c:v>
                </c:pt>
                <c:pt idx="28">
                  <c:v>1977.3333333333246</c:v>
                </c:pt>
                <c:pt idx="29">
                  <c:v>1977.4166666666633</c:v>
                </c:pt>
                <c:pt idx="30">
                  <c:v>1977.4999999999941</c:v>
                </c:pt>
                <c:pt idx="31">
                  <c:v>1977.5833333333244</c:v>
                </c:pt>
                <c:pt idx="32">
                  <c:v>1977.6666666666611</c:v>
                </c:pt>
                <c:pt idx="33">
                  <c:v>1977.7499999999939</c:v>
                </c:pt>
                <c:pt idx="34">
                  <c:v>1977.8333333333244</c:v>
                </c:pt>
                <c:pt idx="35">
                  <c:v>1977.9166666666629</c:v>
                </c:pt>
                <c:pt idx="36">
                  <c:v>1977.9999999999936</c:v>
                </c:pt>
                <c:pt idx="37">
                  <c:v>1978.0833333333242</c:v>
                </c:pt>
                <c:pt idx="38">
                  <c:v>1978.1666666666601</c:v>
                </c:pt>
                <c:pt idx="39">
                  <c:v>1978.2499999999934</c:v>
                </c:pt>
                <c:pt idx="40">
                  <c:v>1978.3333333333242</c:v>
                </c:pt>
                <c:pt idx="41">
                  <c:v>1978.4166666666624</c:v>
                </c:pt>
                <c:pt idx="42">
                  <c:v>1978.4999999999932</c:v>
                </c:pt>
                <c:pt idx="43">
                  <c:v>1978.5833333333239</c:v>
                </c:pt>
                <c:pt idx="44">
                  <c:v>1978.6666666666601</c:v>
                </c:pt>
                <c:pt idx="45">
                  <c:v>1978.749999999993</c:v>
                </c:pt>
                <c:pt idx="46">
                  <c:v>1978.8333333333239</c:v>
                </c:pt>
                <c:pt idx="47">
                  <c:v>1978.916666666662</c:v>
                </c:pt>
                <c:pt idx="48">
                  <c:v>1978.9999999999927</c:v>
                </c:pt>
                <c:pt idx="49">
                  <c:v>1979.0833333333235</c:v>
                </c:pt>
                <c:pt idx="50">
                  <c:v>1979.1666666666601</c:v>
                </c:pt>
                <c:pt idx="51">
                  <c:v>1979.2499999999925</c:v>
                </c:pt>
                <c:pt idx="52">
                  <c:v>1979.3333333333235</c:v>
                </c:pt>
                <c:pt idx="53">
                  <c:v>1979.4166666666617</c:v>
                </c:pt>
                <c:pt idx="54">
                  <c:v>1979.4999999999923</c:v>
                </c:pt>
                <c:pt idx="55">
                  <c:v>1979.583333333323</c:v>
                </c:pt>
                <c:pt idx="56">
                  <c:v>1979.6666666666601</c:v>
                </c:pt>
                <c:pt idx="57">
                  <c:v>1979.749999999992</c:v>
                </c:pt>
                <c:pt idx="58">
                  <c:v>1979.833333333323</c:v>
                </c:pt>
                <c:pt idx="59">
                  <c:v>1979.9166666666615</c:v>
                </c:pt>
                <c:pt idx="60">
                  <c:v>1979.9999999999918</c:v>
                </c:pt>
                <c:pt idx="61">
                  <c:v>1980.0833333333226</c:v>
                </c:pt>
                <c:pt idx="62">
                  <c:v>1980.1666666666583</c:v>
                </c:pt>
                <c:pt idx="63">
                  <c:v>1980.2499999999916</c:v>
                </c:pt>
                <c:pt idx="64">
                  <c:v>1980.3333333333226</c:v>
                </c:pt>
                <c:pt idx="65">
                  <c:v>1980.4166666666608</c:v>
                </c:pt>
                <c:pt idx="66">
                  <c:v>1980.4999999999914</c:v>
                </c:pt>
                <c:pt idx="67">
                  <c:v>1980.5833333333223</c:v>
                </c:pt>
                <c:pt idx="68">
                  <c:v>1980.6666666666581</c:v>
                </c:pt>
                <c:pt idx="69">
                  <c:v>1980.7499999999909</c:v>
                </c:pt>
                <c:pt idx="70">
                  <c:v>1980.8333333333219</c:v>
                </c:pt>
                <c:pt idx="71">
                  <c:v>1980.9166666666604</c:v>
                </c:pt>
                <c:pt idx="72">
                  <c:v>1980.9999999999909</c:v>
                </c:pt>
                <c:pt idx="73">
                  <c:v>1981.0833333333214</c:v>
                </c:pt>
                <c:pt idx="74">
                  <c:v>1981.1666666666581</c:v>
                </c:pt>
                <c:pt idx="75">
                  <c:v>1981.2499999999907</c:v>
                </c:pt>
                <c:pt idx="76">
                  <c:v>1981.333333333321</c:v>
                </c:pt>
                <c:pt idx="77">
                  <c:v>1981.4166666666599</c:v>
                </c:pt>
                <c:pt idx="78">
                  <c:v>1981.4999999999905</c:v>
                </c:pt>
                <c:pt idx="79">
                  <c:v>1981.583333333321</c:v>
                </c:pt>
                <c:pt idx="80">
                  <c:v>1981.6666666666581</c:v>
                </c:pt>
                <c:pt idx="81">
                  <c:v>1981.7499999999902</c:v>
                </c:pt>
                <c:pt idx="82">
                  <c:v>1981.8333333333205</c:v>
                </c:pt>
                <c:pt idx="83">
                  <c:v>1981.9166666666595</c:v>
                </c:pt>
                <c:pt idx="84">
                  <c:v>1981.99999999999</c:v>
                </c:pt>
                <c:pt idx="85">
                  <c:v>1982.0833333333205</c:v>
                </c:pt>
                <c:pt idx="86">
                  <c:v>1982.1666666666565</c:v>
                </c:pt>
                <c:pt idx="87">
                  <c:v>1982.24999999999</c:v>
                </c:pt>
                <c:pt idx="88">
                  <c:v>1982.3333333333201</c:v>
                </c:pt>
                <c:pt idx="89">
                  <c:v>1982.4166666666586</c:v>
                </c:pt>
                <c:pt idx="90">
                  <c:v>1982.4999999999895</c:v>
                </c:pt>
                <c:pt idx="91">
                  <c:v>1982.5833333333201</c:v>
                </c:pt>
                <c:pt idx="92">
                  <c:v>1982.6666666666561</c:v>
                </c:pt>
                <c:pt idx="93">
                  <c:v>1982.7499999999893</c:v>
                </c:pt>
                <c:pt idx="94">
                  <c:v>1982.8333333333196</c:v>
                </c:pt>
                <c:pt idx="95">
                  <c:v>1982.9166666666583</c:v>
                </c:pt>
                <c:pt idx="96">
                  <c:v>1982.9999999999891</c:v>
                </c:pt>
                <c:pt idx="97">
                  <c:v>1983.0833333333194</c:v>
                </c:pt>
                <c:pt idx="98">
                  <c:v>1983.1666666666561</c:v>
                </c:pt>
                <c:pt idx="99">
                  <c:v>1983.2499999999889</c:v>
                </c:pt>
                <c:pt idx="100">
                  <c:v>1983.3333333333194</c:v>
                </c:pt>
                <c:pt idx="101">
                  <c:v>1983.4166666666579</c:v>
                </c:pt>
                <c:pt idx="102">
                  <c:v>1983.4999999999886</c:v>
                </c:pt>
                <c:pt idx="103">
                  <c:v>1983.5833333333192</c:v>
                </c:pt>
                <c:pt idx="104">
                  <c:v>1983.6666666666551</c:v>
                </c:pt>
                <c:pt idx="105">
                  <c:v>1983.7499999999884</c:v>
                </c:pt>
                <c:pt idx="106">
                  <c:v>1983.8333333333192</c:v>
                </c:pt>
                <c:pt idx="107">
                  <c:v>1983.9166666666574</c:v>
                </c:pt>
                <c:pt idx="108">
                  <c:v>1983.9999999999882</c:v>
                </c:pt>
                <c:pt idx="109">
                  <c:v>1984.0833333333189</c:v>
                </c:pt>
                <c:pt idx="110">
                  <c:v>1984.1666666666551</c:v>
                </c:pt>
                <c:pt idx="111">
                  <c:v>1984.2499999999879</c:v>
                </c:pt>
                <c:pt idx="112">
                  <c:v>1984.3333333333189</c:v>
                </c:pt>
                <c:pt idx="113">
                  <c:v>1984.416666666657</c:v>
                </c:pt>
                <c:pt idx="114">
                  <c:v>1984.4999999999877</c:v>
                </c:pt>
                <c:pt idx="115">
                  <c:v>1984.5833333333185</c:v>
                </c:pt>
                <c:pt idx="116">
                  <c:v>1984.6666666666551</c:v>
                </c:pt>
                <c:pt idx="117">
                  <c:v>1984.7499999999875</c:v>
                </c:pt>
                <c:pt idx="118">
                  <c:v>1984.8333333333185</c:v>
                </c:pt>
                <c:pt idx="119">
                  <c:v>1984.9166666666567</c:v>
                </c:pt>
                <c:pt idx="120">
                  <c:v>1984.9999999999873</c:v>
                </c:pt>
                <c:pt idx="121">
                  <c:v>1985.083333333318</c:v>
                </c:pt>
                <c:pt idx="122">
                  <c:v>1985.1666666666551</c:v>
                </c:pt>
                <c:pt idx="123">
                  <c:v>1985.249999999987</c:v>
                </c:pt>
                <c:pt idx="124">
                  <c:v>1985.333333333318</c:v>
                </c:pt>
                <c:pt idx="125">
                  <c:v>1985.4166666666565</c:v>
                </c:pt>
                <c:pt idx="126">
                  <c:v>1985.4999999999868</c:v>
                </c:pt>
                <c:pt idx="127">
                  <c:v>1985.5833333333176</c:v>
                </c:pt>
                <c:pt idx="128">
                  <c:v>1985.6666666666533</c:v>
                </c:pt>
                <c:pt idx="129">
                  <c:v>1985.7499999999866</c:v>
                </c:pt>
                <c:pt idx="130">
                  <c:v>1985.8333333333176</c:v>
                </c:pt>
                <c:pt idx="131">
                  <c:v>1985.9166666666558</c:v>
                </c:pt>
                <c:pt idx="132">
                  <c:v>1985.9999999999864</c:v>
                </c:pt>
                <c:pt idx="133">
                  <c:v>1986.0833333333173</c:v>
                </c:pt>
                <c:pt idx="134">
                  <c:v>1986.1666666666531</c:v>
                </c:pt>
                <c:pt idx="135">
                  <c:v>1986.2499999999859</c:v>
                </c:pt>
                <c:pt idx="136">
                  <c:v>1986.3333333333169</c:v>
                </c:pt>
                <c:pt idx="137">
                  <c:v>1986.4166666666554</c:v>
                </c:pt>
                <c:pt idx="138">
                  <c:v>1986.4999999999859</c:v>
                </c:pt>
                <c:pt idx="139">
                  <c:v>1986.5833333333164</c:v>
                </c:pt>
                <c:pt idx="140">
                  <c:v>1986.6666666666531</c:v>
                </c:pt>
                <c:pt idx="141">
                  <c:v>1986.7499999999857</c:v>
                </c:pt>
                <c:pt idx="142">
                  <c:v>1986.833333333316</c:v>
                </c:pt>
                <c:pt idx="143">
                  <c:v>1986.9166666666549</c:v>
                </c:pt>
                <c:pt idx="144">
                  <c:v>1986.9999999999854</c:v>
                </c:pt>
                <c:pt idx="145">
                  <c:v>1987.083333333316</c:v>
                </c:pt>
                <c:pt idx="146">
                  <c:v>1987.1666666666531</c:v>
                </c:pt>
                <c:pt idx="147">
                  <c:v>1987.2499999999852</c:v>
                </c:pt>
                <c:pt idx="148">
                  <c:v>1987.3333333333155</c:v>
                </c:pt>
                <c:pt idx="149">
                  <c:v>1987.4166666666545</c:v>
                </c:pt>
                <c:pt idx="150">
                  <c:v>1987.499999999985</c:v>
                </c:pt>
                <c:pt idx="151">
                  <c:v>1987.5833333333155</c:v>
                </c:pt>
                <c:pt idx="152">
                  <c:v>1987.6666666666515</c:v>
                </c:pt>
                <c:pt idx="153">
                  <c:v>1987.749999999985</c:v>
                </c:pt>
                <c:pt idx="154">
                  <c:v>1987.8333333333151</c:v>
                </c:pt>
                <c:pt idx="155">
                  <c:v>1987.9166666666536</c:v>
                </c:pt>
                <c:pt idx="156">
                  <c:v>1987.9999999999845</c:v>
                </c:pt>
                <c:pt idx="157">
                  <c:v>1988.0833333333151</c:v>
                </c:pt>
                <c:pt idx="158">
                  <c:v>1988.1666666666511</c:v>
                </c:pt>
                <c:pt idx="159">
                  <c:v>1988.2499999999843</c:v>
                </c:pt>
                <c:pt idx="160">
                  <c:v>1988.3333333333146</c:v>
                </c:pt>
                <c:pt idx="161">
                  <c:v>1988.4166666666533</c:v>
                </c:pt>
                <c:pt idx="162">
                  <c:v>1988.4999999999841</c:v>
                </c:pt>
                <c:pt idx="163">
                  <c:v>1988.5833333333144</c:v>
                </c:pt>
                <c:pt idx="164">
                  <c:v>1988.6666666666511</c:v>
                </c:pt>
                <c:pt idx="165">
                  <c:v>1988.7499999999839</c:v>
                </c:pt>
                <c:pt idx="166">
                  <c:v>1988.8333333333144</c:v>
                </c:pt>
                <c:pt idx="167">
                  <c:v>1988.9166666666529</c:v>
                </c:pt>
                <c:pt idx="168">
                  <c:v>1988.9999999999836</c:v>
                </c:pt>
                <c:pt idx="169">
                  <c:v>1989.0833333333142</c:v>
                </c:pt>
                <c:pt idx="170">
                  <c:v>1989.1666666666501</c:v>
                </c:pt>
                <c:pt idx="171">
                  <c:v>1989.2499999999834</c:v>
                </c:pt>
                <c:pt idx="172">
                  <c:v>1989.3333333333142</c:v>
                </c:pt>
                <c:pt idx="173">
                  <c:v>1989.4166666666524</c:v>
                </c:pt>
                <c:pt idx="174">
                  <c:v>1989.4999999999832</c:v>
                </c:pt>
                <c:pt idx="175">
                  <c:v>1989.5833333333139</c:v>
                </c:pt>
                <c:pt idx="176">
                  <c:v>1989.6666666666501</c:v>
                </c:pt>
                <c:pt idx="177">
                  <c:v>1989.7499999999829</c:v>
                </c:pt>
                <c:pt idx="178">
                  <c:v>1989.8333333333139</c:v>
                </c:pt>
                <c:pt idx="179">
                  <c:v>1989.916666666652</c:v>
                </c:pt>
                <c:pt idx="180">
                  <c:v>1989.9999999999827</c:v>
                </c:pt>
                <c:pt idx="181">
                  <c:v>1990.0833333333135</c:v>
                </c:pt>
                <c:pt idx="182">
                  <c:v>1990.1666666666501</c:v>
                </c:pt>
                <c:pt idx="183">
                  <c:v>1990.2499999999825</c:v>
                </c:pt>
                <c:pt idx="184">
                  <c:v>1990.3333333333135</c:v>
                </c:pt>
                <c:pt idx="185">
                  <c:v>1990.4166666666517</c:v>
                </c:pt>
                <c:pt idx="186">
                  <c:v>1990.4999999999823</c:v>
                </c:pt>
                <c:pt idx="187">
                  <c:v>1990.583333333313</c:v>
                </c:pt>
                <c:pt idx="188">
                  <c:v>1990.6666666666501</c:v>
                </c:pt>
                <c:pt idx="189">
                  <c:v>1990.749999999982</c:v>
                </c:pt>
                <c:pt idx="190">
                  <c:v>1990.833333333313</c:v>
                </c:pt>
                <c:pt idx="191">
                  <c:v>1990.9166666666515</c:v>
                </c:pt>
                <c:pt idx="192">
                  <c:v>1990.9999999999818</c:v>
                </c:pt>
                <c:pt idx="193">
                  <c:v>1991.0833333333126</c:v>
                </c:pt>
                <c:pt idx="194">
                  <c:v>1991.1666666666483</c:v>
                </c:pt>
                <c:pt idx="195">
                  <c:v>1991.2499999999816</c:v>
                </c:pt>
                <c:pt idx="196">
                  <c:v>1991.3333333333126</c:v>
                </c:pt>
                <c:pt idx="197">
                  <c:v>1991.4166666666508</c:v>
                </c:pt>
                <c:pt idx="198">
                  <c:v>1991.4999999999814</c:v>
                </c:pt>
                <c:pt idx="199">
                  <c:v>1991.5833333333123</c:v>
                </c:pt>
                <c:pt idx="200">
                  <c:v>1991.6666666666481</c:v>
                </c:pt>
                <c:pt idx="201">
                  <c:v>1991.7499999999809</c:v>
                </c:pt>
                <c:pt idx="202">
                  <c:v>1991.8333333333119</c:v>
                </c:pt>
                <c:pt idx="203">
                  <c:v>1991.9166666666504</c:v>
                </c:pt>
                <c:pt idx="204">
                  <c:v>1991.9999999999809</c:v>
                </c:pt>
                <c:pt idx="205">
                  <c:v>1992.0833333333114</c:v>
                </c:pt>
                <c:pt idx="206">
                  <c:v>1992.1666666666481</c:v>
                </c:pt>
                <c:pt idx="207">
                  <c:v>1992.2499999999807</c:v>
                </c:pt>
                <c:pt idx="208">
                  <c:v>1992.333333333311</c:v>
                </c:pt>
                <c:pt idx="209">
                  <c:v>1992.4166666666499</c:v>
                </c:pt>
                <c:pt idx="210">
                  <c:v>1992.4999999999804</c:v>
                </c:pt>
                <c:pt idx="211">
                  <c:v>1992.583333333311</c:v>
                </c:pt>
                <c:pt idx="212">
                  <c:v>1992.6666666666481</c:v>
                </c:pt>
                <c:pt idx="213">
                  <c:v>1992.7499999999802</c:v>
                </c:pt>
                <c:pt idx="214">
                  <c:v>1992.8333333333105</c:v>
                </c:pt>
                <c:pt idx="215">
                  <c:v>1992.9166666666495</c:v>
                </c:pt>
                <c:pt idx="216">
                  <c:v>1992.99999999998</c:v>
                </c:pt>
                <c:pt idx="217">
                  <c:v>1993.0833333333105</c:v>
                </c:pt>
                <c:pt idx="218">
                  <c:v>1993.1666666666465</c:v>
                </c:pt>
                <c:pt idx="219">
                  <c:v>1993.24999999998</c:v>
                </c:pt>
                <c:pt idx="220">
                  <c:v>1993.3333333333101</c:v>
                </c:pt>
                <c:pt idx="221">
                  <c:v>1993.4166666666486</c:v>
                </c:pt>
                <c:pt idx="222">
                  <c:v>1993.4999999999795</c:v>
                </c:pt>
                <c:pt idx="223">
                  <c:v>1993.5833333333101</c:v>
                </c:pt>
                <c:pt idx="224">
                  <c:v>1993.6666666666461</c:v>
                </c:pt>
                <c:pt idx="225">
                  <c:v>1993.7499999999793</c:v>
                </c:pt>
                <c:pt idx="226">
                  <c:v>1993.8333333333096</c:v>
                </c:pt>
                <c:pt idx="227">
                  <c:v>1993.9166666666483</c:v>
                </c:pt>
                <c:pt idx="228">
                  <c:v>1993.9999999999791</c:v>
                </c:pt>
                <c:pt idx="229">
                  <c:v>1994.0833333333094</c:v>
                </c:pt>
                <c:pt idx="230">
                  <c:v>1994.1666666666461</c:v>
                </c:pt>
                <c:pt idx="231">
                  <c:v>1994.2499999999789</c:v>
                </c:pt>
                <c:pt idx="232">
                  <c:v>1994.3333333333094</c:v>
                </c:pt>
                <c:pt idx="233">
                  <c:v>1994.4166666666479</c:v>
                </c:pt>
                <c:pt idx="234">
                  <c:v>1994.4999999999786</c:v>
                </c:pt>
                <c:pt idx="235">
                  <c:v>1994.5833333333092</c:v>
                </c:pt>
                <c:pt idx="236">
                  <c:v>1994.6666666666451</c:v>
                </c:pt>
                <c:pt idx="237">
                  <c:v>1994.7499999999784</c:v>
                </c:pt>
                <c:pt idx="238">
                  <c:v>1994.8333333333092</c:v>
                </c:pt>
                <c:pt idx="239">
                  <c:v>1994.9166666666474</c:v>
                </c:pt>
                <c:pt idx="240">
                  <c:v>1994.9999999999782</c:v>
                </c:pt>
                <c:pt idx="241">
                  <c:v>1995.0833333333089</c:v>
                </c:pt>
                <c:pt idx="242">
                  <c:v>1995.1666666666451</c:v>
                </c:pt>
                <c:pt idx="243">
                  <c:v>1995.2499999999779</c:v>
                </c:pt>
                <c:pt idx="244">
                  <c:v>1995.3333333333089</c:v>
                </c:pt>
                <c:pt idx="245">
                  <c:v>1995.416666666647</c:v>
                </c:pt>
                <c:pt idx="246">
                  <c:v>1995.4999999999777</c:v>
                </c:pt>
                <c:pt idx="247">
                  <c:v>1995.5833333333085</c:v>
                </c:pt>
                <c:pt idx="248">
                  <c:v>1995.6666666666451</c:v>
                </c:pt>
                <c:pt idx="249">
                  <c:v>1995.7499999999775</c:v>
                </c:pt>
                <c:pt idx="250">
                  <c:v>1995.8333333333085</c:v>
                </c:pt>
                <c:pt idx="251">
                  <c:v>1995.9166666666467</c:v>
                </c:pt>
                <c:pt idx="252">
                  <c:v>1995.9999999999773</c:v>
                </c:pt>
                <c:pt idx="253">
                  <c:v>1996.083333333308</c:v>
                </c:pt>
                <c:pt idx="254">
                  <c:v>1996.1666666666451</c:v>
                </c:pt>
                <c:pt idx="255">
                  <c:v>1996.249999999977</c:v>
                </c:pt>
                <c:pt idx="256">
                  <c:v>1996.333333333308</c:v>
                </c:pt>
                <c:pt idx="257">
                  <c:v>1996.4166666666465</c:v>
                </c:pt>
                <c:pt idx="258">
                  <c:v>1996.4999999999768</c:v>
                </c:pt>
                <c:pt idx="259">
                  <c:v>1996.5833333333076</c:v>
                </c:pt>
                <c:pt idx="260">
                  <c:v>1996.6666666666433</c:v>
                </c:pt>
                <c:pt idx="261">
                  <c:v>1996.7499999999766</c:v>
                </c:pt>
                <c:pt idx="262">
                  <c:v>1996.8333333333076</c:v>
                </c:pt>
                <c:pt idx="263">
                  <c:v>1996.9166666666458</c:v>
                </c:pt>
                <c:pt idx="264">
                  <c:v>1996.9999999999764</c:v>
                </c:pt>
                <c:pt idx="265">
                  <c:v>1997.0833333333073</c:v>
                </c:pt>
                <c:pt idx="266">
                  <c:v>1997.1666666666431</c:v>
                </c:pt>
                <c:pt idx="267">
                  <c:v>1997.2499999999759</c:v>
                </c:pt>
                <c:pt idx="268">
                  <c:v>1997.3333333333069</c:v>
                </c:pt>
                <c:pt idx="269">
                  <c:v>1997.4166666666454</c:v>
                </c:pt>
                <c:pt idx="270">
                  <c:v>1997.4999999999759</c:v>
                </c:pt>
                <c:pt idx="271">
                  <c:v>1997.5833333333064</c:v>
                </c:pt>
                <c:pt idx="272">
                  <c:v>1997.6666666666431</c:v>
                </c:pt>
                <c:pt idx="273">
                  <c:v>1997.7499999999757</c:v>
                </c:pt>
                <c:pt idx="274">
                  <c:v>1997.833333333306</c:v>
                </c:pt>
                <c:pt idx="275">
                  <c:v>1997.9166666666449</c:v>
                </c:pt>
                <c:pt idx="276">
                  <c:v>1997.9999999999754</c:v>
                </c:pt>
                <c:pt idx="277">
                  <c:v>1998.083333333306</c:v>
                </c:pt>
                <c:pt idx="278">
                  <c:v>1998.1666666666431</c:v>
                </c:pt>
                <c:pt idx="279">
                  <c:v>1998.2499999999752</c:v>
                </c:pt>
                <c:pt idx="280">
                  <c:v>1998.3333333333055</c:v>
                </c:pt>
                <c:pt idx="281">
                  <c:v>1998.4166666666445</c:v>
                </c:pt>
                <c:pt idx="282">
                  <c:v>1998.499999999975</c:v>
                </c:pt>
                <c:pt idx="283">
                  <c:v>1998.5833333333055</c:v>
                </c:pt>
                <c:pt idx="284">
                  <c:v>1998.6666666666415</c:v>
                </c:pt>
                <c:pt idx="285">
                  <c:v>1998.749999999975</c:v>
                </c:pt>
                <c:pt idx="286">
                  <c:v>1998.8333333333051</c:v>
                </c:pt>
                <c:pt idx="287">
                  <c:v>1998.9166666666436</c:v>
                </c:pt>
                <c:pt idx="288">
                  <c:v>1998.9999999999745</c:v>
                </c:pt>
                <c:pt idx="289">
                  <c:v>1999.0833333333051</c:v>
                </c:pt>
                <c:pt idx="290">
                  <c:v>1999.166666666641</c:v>
                </c:pt>
                <c:pt idx="291">
                  <c:v>1999.2499999999743</c:v>
                </c:pt>
                <c:pt idx="292">
                  <c:v>1999.3333333333046</c:v>
                </c:pt>
                <c:pt idx="293">
                  <c:v>1999.4166666666433</c:v>
                </c:pt>
                <c:pt idx="294">
                  <c:v>1999.4999999999741</c:v>
                </c:pt>
                <c:pt idx="295">
                  <c:v>1999.5833333333044</c:v>
                </c:pt>
                <c:pt idx="296">
                  <c:v>1999.666666666641</c:v>
                </c:pt>
                <c:pt idx="297">
                  <c:v>1999.7499999999739</c:v>
                </c:pt>
                <c:pt idx="298">
                  <c:v>1999.8333333333044</c:v>
                </c:pt>
                <c:pt idx="299">
                  <c:v>1999.9166666666429</c:v>
                </c:pt>
                <c:pt idx="300">
                  <c:v>1999.9999999999736</c:v>
                </c:pt>
                <c:pt idx="301">
                  <c:v>2000.0833333333042</c:v>
                </c:pt>
                <c:pt idx="302">
                  <c:v>2000.1666666666401</c:v>
                </c:pt>
                <c:pt idx="303">
                  <c:v>2000.2499999999734</c:v>
                </c:pt>
                <c:pt idx="304">
                  <c:v>2000.3333333333042</c:v>
                </c:pt>
                <c:pt idx="305">
                  <c:v>2000.4166666666424</c:v>
                </c:pt>
                <c:pt idx="306">
                  <c:v>2000.4999999999732</c:v>
                </c:pt>
                <c:pt idx="307">
                  <c:v>2000.5833333333039</c:v>
                </c:pt>
                <c:pt idx="308">
                  <c:v>2000.6666666666401</c:v>
                </c:pt>
                <c:pt idx="309">
                  <c:v>2000.7499999999729</c:v>
                </c:pt>
                <c:pt idx="310">
                  <c:v>2000.8333333333039</c:v>
                </c:pt>
                <c:pt idx="311">
                  <c:v>2000.916666666642</c:v>
                </c:pt>
                <c:pt idx="312">
                  <c:v>2000.9999999999727</c:v>
                </c:pt>
                <c:pt idx="313">
                  <c:v>2001.0833333333035</c:v>
                </c:pt>
                <c:pt idx="314">
                  <c:v>2001.1666666666401</c:v>
                </c:pt>
                <c:pt idx="315">
                  <c:v>2001.2499999999725</c:v>
                </c:pt>
                <c:pt idx="316">
                  <c:v>2001.3333333333035</c:v>
                </c:pt>
                <c:pt idx="317">
                  <c:v>2001.4166666666417</c:v>
                </c:pt>
                <c:pt idx="318">
                  <c:v>2001.4999999999723</c:v>
                </c:pt>
                <c:pt idx="319">
                  <c:v>2001.583333333303</c:v>
                </c:pt>
                <c:pt idx="320">
                  <c:v>2001.6666666666401</c:v>
                </c:pt>
                <c:pt idx="321">
                  <c:v>2001.749999999972</c:v>
                </c:pt>
                <c:pt idx="322">
                  <c:v>2001.833333333303</c:v>
                </c:pt>
                <c:pt idx="323">
                  <c:v>2001.9166666666413</c:v>
                </c:pt>
                <c:pt idx="324">
                  <c:v>2001.9999999999718</c:v>
                </c:pt>
                <c:pt idx="325">
                  <c:v>2002.0833333333026</c:v>
                </c:pt>
                <c:pt idx="326">
                  <c:v>2002.1666666666383</c:v>
                </c:pt>
                <c:pt idx="327">
                  <c:v>2002.2499999999716</c:v>
                </c:pt>
                <c:pt idx="328">
                  <c:v>2002.3333333333026</c:v>
                </c:pt>
                <c:pt idx="329">
                  <c:v>2002.4166666666404</c:v>
                </c:pt>
                <c:pt idx="330">
                  <c:v>2002.4999999999714</c:v>
                </c:pt>
                <c:pt idx="331">
                  <c:v>2002.5833333333023</c:v>
                </c:pt>
                <c:pt idx="332">
                  <c:v>2002.6666666666381</c:v>
                </c:pt>
                <c:pt idx="333">
                  <c:v>2002.7499999999709</c:v>
                </c:pt>
                <c:pt idx="334">
                  <c:v>2002.8333333333019</c:v>
                </c:pt>
                <c:pt idx="335">
                  <c:v>2002.9166666666401</c:v>
                </c:pt>
                <c:pt idx="336">
                  <c:v>2002.9999999999709</c:v>
                </c:pt>
                <c:pt idx="337">
                  <c:v>2003.0833333333014</c:v>
                </c:pt>
                <c:pt idx="338">
                  <c:v>2003.1666666666381</c:v>
                </c:pt>
                <c:pt idx="339">
                  <c:v>2003.2499999999707</c:v>
                </c:pt>
                <c:pt idx="340">
                  <c:v>2003.333333333301</c:v>
                </c:pt>
                <c:pt idx="341">
                  <c:v>2003.4166666666397</c:v>
                </c:pt>
                <c:pt idx="342">
                  <c:v>2003.4999999999704</c:v>
                </c:pt>
                <c:pt idx="343">
                  <c:v>2003.583333333301</c:v>
                </c:pt>
                <c:pt idx="344">
                  <c:v>2003.6666666666381</c:v>
                </c:pt>
                <c:pt idx="345">
                  <c:v>2003.7499999999702</c:v>
                </c:pt>
                <c:pt idx="346">
                  <c:v>2003.8333333333005</c:v>
                </c:pt>
                <c:pt idx="347">
                  <c:v>2003.9166666666392</c:v>
                </c:pt>
                <c:pt idx="348">
                  <c:v>2003.99999999997</c:v>
                </c:pt>
                <c:pt idx="349">
                  <c:v>2004.0833333333005</c:v>
                </c:pt>
                <c:pt idx="350">
                  <c:v>2004.1666666666365</c:v>
                </c:pt>
                <c:pt idx="351">
                  <c:v>2004.24999999997</c:v>
                </c:pt>
                <c:pt idx="352">
                  <c:v>2004.3333333333001</c:v>
                </c:pt>
                <c:pt idx="353">
                  <c:v>2004.4166666666385</c:v>
                </c:pt>
                <c:pt idx="354">
                  <c:v>2004.4999999999695</c:v>
                </c:pt>
                <c:pt idx="355">
                  <c:v>2004.5833333333001</c:v>
                </c:pt>
                <c:pt idx="356">
                  <c:v>2004.666666666636</c:v>
                </c:pt>
                <c:pt idx="357">
                  <c:v>2004.7499999999693</c:v>
                </c:pt>
                <c:pt idx="358">
                  <c:v>2004.8333333332996</c:v>
                </c:pt>
                <c:pt idx="359">
                  <c:v>2004.9166666666383</c:v>
                </c:pt>
                <c:pt idx="360">
                  <c:v>2004.9999999999691</c:v>
                </c:pt>
                <c:pt idx="361">
                  <c:v>2005.0833333332996</c:v>
                </c:pt>
                <c:pt idx="362">
                  <c:v>2005.166666666636</c:v>
                </c:pt>
                <c:pt idx="363">
                  <c:v>2005.2499999999688</c:v>
                </c:pt>
                <c:pt idx="364">
                  <c:v>2005.3333333332998</c:v>
                </c:pt>
                <c:pt idx="365">
                  <c:v>2005.4166666666379</c:v>
                </c:pt>
                <c:pt idx="366">
                  <c:v>2005.4999999999686</c:v>
                </c:pt>
                <c:pt idx="367">
                  <c:v>2005.5833333332996</c:v>
                </c:pt>
                <c:pt idx="368">
                  <c:v>2005.6666666666351</c:v>
                </c:pt>
                <c:pt idx="369">
                  <c:v>2005.7499999999684</c:v>
                </c:pt>
                <c:pt idx="370">
                  <c:v>2005.8333333332998</c:v>
                </c:pt>
                <c:pt idx="371">
                  <c:v>2005.9166666666374</c:v>
                </c:pt>
                <c:pt idx="372">
                  <c:v>2005.9999999999682</c:v>
                </c:pt>
                <c:pt idx="373">
                  <c:v>2006.0833333332996</c:v>
                </c:pt>
                <c:pt idx="374">
                  <c:v>2006.1666666666351</c:v>
                </c:pt>
                <c:pt idx="375">
                  <c:v>2006.2499999999679</c:v>
                </c:pt>
                <c:pt idx="376">
                  <c:v>2006.3333333332998</c:v>
                </c:pt>
                <c:pt idx="377">
                  <c:v>2006.416666666637</c:v>
                </c:pt>
                <c:pt idx="378">
                  <c:v>2006.4999999999677</c:v>
                </c:pt>
                <c:pt idx="379">
                  <c:v>2006.5833333332996</c:v>
                </c:pt>
                <c:pt idx="380">
                  <c:v>2006.6666666666351</c:v>
                </c:pt>
                <c:pt idx="381">
                  <c:v>2006.7499999999675</c:v>
                </c:pt>
                <c:pt idx="382">
                  <c:v>2006.8333333332998</c:v>
                </c:pt>
                <c:pt idx="383">
                  <c:v>2006.9166666666367</c:v>
                </c:pt>
                <c:pt idx="384">
                  <c:v>2006.9999999999673</c:v>
                </c:pt>
                <c:pt idx="385">
                  <c:v>2007.0833333332996</c:v>
                </c:pt>
                <c:pt idx="386">
                  <c:v>2007.1666666666351</c:v>
                </c:pt>
                <c:pt idx="387">
                  <c:v>2007.249999999967</c:v>
                </c:pt>
                <c:pt idx="388">
                  <c:v>2007.3333333332998</c:v>
                </c:pt>
                <c:pt idx="389">
                  <c:v>2007.4166666666363</c:v>
                </c:pt>
                <c:pt idx="390">
                  <c:v>2007.4999999999668</c:v>
                </c:pt>
                <c:pt idx="391">
                  <c:v>2007.5833333332996</c:v>
                </c:pt>
                <c:pt idx="392">
                  <c:v>2007.6666666666333</c:v>
                </c:pt>
                <c:pt idx="393">
                  <c:v>2007.7499999999666</c:v>
                </c:pt>
                <c:pt idx="394">
                  <c:v>2007.8333333332998</c:v>
                </c:pt>
                <c:pt idx="395">
                  <c:v>2007.9166666666354</c:v>
                </c:pt>
                <c:pt idx="396">
                  <c:v>2007.9999999999659</c:v>
                </c:pt>
                <c:pt idx="397">
                  <c:v>2008.0833333332996</c:v>
                </c:pt>
                <c:pt idx="398">
                  <c:v>2008.1666666666331</c:v>
                </c:pt>
                <c:pt idx="399">
                  <c:v>2008.2499999999659</c:v>
                </c:pt>
                <c:pt idx="400">
                  <c:v>2008.3333333332994</c:v>
                </c:pt>
                <c:pt idx="401">
                  <c:v>2008.4166666666351</c:v>
                </c:pt>
                <c:pt idx="402">
                  <c:v>2008.4999999999659</c:v>
                </c:pt>
                <c:pt idx="403">
                  <c:v>2008.5833333332992</c:v>
                </c:pt>
                <c:pt idx="404">
                  <c:v>2008.6666666666331</c:v>
                </c:pt>
                <c:pt idx="405">
                  <c:v>2008.7499999999657</c:v>
                </c:pt>
                <c:pt idx="406">
                  <c:v>2008.8333333332978</c:v>
                </c:pt>
                <c:pt idx="407">
                  <c:v>2008.9166666666347</c:v>
                </c:pt>
                <c:pt idx="408">
                  <c:v>2008.9999999999654</c:v>
                </c:pt>
                <c:pt idx="409">
                  <c:v>2009.0833333332978</c:v>
                </c:pt>
                <c:pt idx="410">
                  <c:v>2009.1666666666331</c:v>
                </c:pt>
                <c:pt idx="411">
                  <c:v>2009.2499999999652</c:v>
                </c:pt>
                <c:pt idx="412">
                  <c:v>2009.3333333332978</c:v>
                </c:pt>
                <c:pt idx="413">
                  <c:v>2009.4166666666342</c:v>
                </c:pt>
                <c:pt idx="414">
                  <c:v>2009.499999999965</c:v>
                </c:pt>
                <c:pt idx="415">
                  <c:v>2009.5833333332978</c:v>
                </c:pt>
                <c:pt idx="416">
                  <c:v>2009.6666666666315</c:v>
                </c:pt>
                <c:pt idx="417">
                  <c:v>2009.749999999965</c:v>
                </c:pt>
                <c:pt idx="418">
                  <c:v>2009.8333333332978</c:v>
                </c:pt>
                <c:pt idx="419">
                  <c:v>2009.9166666666335</c:v>
                </c:pt>
                <c:pt idx="420">
                  <c:v>2009.9999999999645</c:v>
                </c:pt>
                <c:pt idx="421">
                  <c:v>2010.0833333332978</c:v>
                </c:pt>
                <c:pt idx="422">
                  <c:v>2010.166666666631</c:v>
                </c:pt>
                <c:pt idx="423">
                  <c:v>2010.2499999999643</c:v>
                </c:pt>
                <c:pt idx="424">
                  <c:v>2010.3333333332976</c:v>
                </c:pt>
                <c:pt idx="425">
                  <c:v>2010.4166666666333</c:v>
                </c:pt>
                <c:pt idx="426">
                  <c:v>2010.4999999999641</c:v>
                </c:pt>
                <c:pt idx="427">
                  <c:v>2010.5833333332957</c:v>
                </c:pt>
                <c:pt idx="428">
                  <c:v>2010.666666666631</c:v>
                </c:pt>
                <c:pt idx="429">
                  <c:v>2010.7499999999638</c:v>
                </c:pt>
                <c:pt idx="430">
                  <c:v>2010.8333333332955</c:v>
                </c:pt>
                <c:pt idx="431">
                  <c:v>2010.9166666666329</c:v>
                </c:pt>
                <c:pt idx="432">
                  <c:v>2010.9999999999636</c:v>
                </c:pt>
              </c:numCache>
            </c:numRef>
          </c:xVal>
          <c:yVal>
            <c:numRef>
              <c:f>U!$E$51:$E$483</c:f>
              <c:numCache>
                <c:formatCode>General</c:formatCode>
                <c:ptCount val="433"/>
                <c:pt idx="0">
                  <c:v>8.1</c:v>
                </c:pt>
                <c:pt idx="1">
                  <c:v>8.1</c:v>
                </c:pt>
                <c:pt idx="2">
                  <c:v>8.6</c:v>
                </c:pt>
                <c:pt idx="3">
                  <c:v>8.8000000000000007</c:v>
                </c:pt>
                <c:pt idx="4">
                  <c:v>9</c:v>
                </c:pt>
                <c:pt idx="5">
                  <c:v>8.8000000000000007</c:v>
                </c:pt>
                <c:pt idx="6">
                  <c:v>8.6</c:v>
                </c:pt>
                <c:pt idx="7">
                  <c:v>8.4</c:v>
                </c:pt>
                <c:pt idx="8">
                  <c:v>8.4</c:v>
                </c:pt>
                <c:pt idx="9">
                  <c:v>8.4</c:v>
                </c:pt>
                <c:pt idx="10">
                  <c:v>8.3000000000000007</c:v>
                </c:pt>
                <c:pt idx="11">
                  <c:v>8.2000000000000011</c:v>
                </c:pt>
                <c:pt idx="12">
                  <c:v>7.9</c:v>
                </c:pt>
                <c:pt idx="13">
                  <c:v>7.7</c:v>
                </c:pt>
                <c:pt idx="14">
                  <c:v>7.6</c:v>
                </c:pt>
                <c:pt idx="15">
                  <c:v>7.7</c:v>
                </c:pt>
                <c:pt idx="16">
                  <c:v>7.4</c:v>
                </c:pt>
                <c:pt idx="17">
                  <c:v>7.6</c:v>
                </c:pt>
                <c:pt idx="18">
                  <c:v>7.8</c:v>
                </c:pt>
                <c:pt idx="19">
                  <c:v>7.8</c:v>
                </c:pt>
                <c:pt idx="20">
                  <c:v>7.6</c:v>
                </c:pt>
                <c:pt idx="21">
                  <c:v>7.7</c:v>
                </c:pt>
                <c:pt idx="22">
                  <c:v>7.8</c:v>
                </c:pt>
                <c:pt idx="23">
                  <c:v>7.8</c:v>
                </c:pt>
                <c:pt idx="24">
                  <c:v>7.5</c:v>
                </c:pt>
                <c:pt idx="25">
                  <c:v>7.6</c:v>
                </c:pt>
                <c:pt idx="26">
                  <c:v>7.4</c:v>
                </c:pt>
                <c:pt idx="27">
                  <c:v>7.2</c:v>
                </c:pt>
                <c:pt idx="28">
                  <c:v>7</c:v>
                </c:pt>
                <c:pt idx="29">
                  <c:v>7.2</c:v>
                </c:pt>
                <c:pt idx="30">
                  <c:v>6.9</c:v>
                </c:pt>
                <c:pt idx="31">
                  <c:v>7</c:v>
                </c:pt>
                <c:pt idx="32">
                  <c:v>6.8</c:v>
                </c:pt>
                <c:pt idx="33">
                  <c:v>6.8</c:v>
                </c:pt>
                <c:pt idx="34">
                  <c:v>6.8</c:v>
                </c:pt>
                <c:pt idx="35">
                  <c:v>6.4</c:v>
                </c:pt>
                <c:pt idx="36">
                  <c:v>6.4</c:v>
                </c:pt>
                <c:pt idx="37">
                  <c:v>6.3</c:v>
                </c:pt>
                <c:pt idx="38">
                  <c:v>6.3</c:v>
                </c:pt>
                <c:pt idx="39">
                  <c:v>6.1</c:v>
                </c:pt>
                <c:pt idx="40">
                  <c:v>6</c:v>
                </c:pt>
                <c:pt idx="41">
                  <c:v>5.9</c:v>
                </c:pt>
                <c:pt idx="42">
                  <c:v>6.2</c:v>
                </c:pt>
                <c:pt idx="43">
                  <c:v>5.9</c:v>
                </c:pt>
                <c:pt idx="44">
                  <c:v>6</c:v>
                </c:pt>
                <c:pt idx="45">
                  <c:v>5.8</c:v>
                </c:pt>
                <c:pt idx="46">
                  <c:v>5.9</c:v>
                </c:pt>
                <c:pt idx="47">
                  <c:v>6</c:v>
                </c:pt>
                <c:pt idx="48">
                  <c:v>5.9</c:v>
                </c:pt>
                <c:pt idx="49">
                  <c:v>5.9</c:v>
                </c:pt>
                <c:pt idx="50">
                  <c:v>5.8</c:v>
                </c:pt>
                <c:pt idx="51">
                  <c:v>5.8</c:v>
                </c:pt>
                <c:pt idx="52">
                  <c:v>5.6</c:v>
                </c:pt>
                <c:pt idx="53">
                  <c:v>5.7</c:v>
                </c:pt>
                <c:pt idx="54">
                  <c:v>5.7</c:v>
                </c:pt>
                <c:pt idx="55">
                  <c:v>6</c:v>
                </c:pt>
                <c:pt idx="56">
                  <c:v>5.9</c:v>
                </c:pt>
                <c:pt idx="57">
                  <c:v>6</c:v>
                </c:pt>
                <c:pt idx="58">
                  <c:v>5.9</c:v>
                </c:pt>
                <c:pt idx="59">
                  <c:v>6</c:v>
                </c:pt>
                <c:pt idx="60">
                  <c:v>6.3</c:v>
                </c:pt>
                <c:pt idx="61">
                  <c:v>6.3</c:v>
                </c:pt>
                <c:pt idx="62">
                  <c:v>6.3</c:v>
                </c:pt>
                <c:pt idx="63">
                  <c:v>6.9</c:v>
                </c:pt>
                <c:pt idx="64">
                  <c:v>7.5</c:v>
                </c:pt>
                <c:pt idx="65">
                  <c:v>7.6</c:v>
                </c:pt>
                <c:pt idx="66">
                  <c:v>7.8</c:v>
                </c:pt>
                <c:pt idx="67">
                  <c:v>7.7</c:v>
                </c:pt>
                <c:pt idx="68">
                  <c:v>7.5</c:v>
                </c:pt>
                <c:pt idx="69">
                  <c:v>7.5</c:v>
                </c:pt>
                <c:pt idx="70">
                  <c:v>7.5</c:v>
                </c:pt>
                <c:pt idx="71">
                  <c:v>7.2</c:v>
                </c:pt>
                <c:pt idx="72">
                  <c:v>7.5</c:v>
                </c:pt>
                <c:pt idx="73">
                  <c:v>7.4</c:v>
                </c:pt>
                <c:pt idx="74">
                  <c:v>7.4</c:v>
                </c:pt>
                <c:pt idx="75">
                  <c:v>7.2</c:v>
                </c:pt>
                <c:pt idx="76">
                  <c:v>7.5</c:v>
                </c:pt>
                <c:pt idx="77">
                  <c:v>7.5</c:v>
                </c:pt>
                <c:pt idx="78">
                  <c:v>7.2</c:v>
                </c:pt>
                <c:pt idx="79">
                  <c:v>7.4</c:v>
                </c:pt>
                <c:pt idx="80">
                  <c:v>7.6</c:v>
                </c:pt>
                <c:pt idx="81">
                  <c:v>7.9</c:v>
                </c:pt>
                <c:pt idx="82">
                  <c:v>8.3000000000000007</c:v>
                </c:pt>
                <c:pt idx="83">
                  <c:v>8.5</c:v>
                </c:pt>
                <c:pt idx="84">
                  <c:v>8.6</c:v>
                </c:pt>
                <c:pt idx="85">
                  <c:v>8.9</c:v>
                </c:pt>
                <c:pt idx="86">
                  <c:v>9</c:v>
                </c:pt>
                <c:pt idx="87">
                  <c:v>9.3000000000000007</c:v>
                </c:pt>
                <c:pt idx="88">
                  <c:v>9.4</c:v>
                </c:pt>
                <c:pt idx="89">
                  <c:v>9.6</c:v>
                </c:pt>
                <c:pt idx="90">
                  <c:v>9.8000000000000007</c:v>
                </c:pt>
                <c:pt idx="91">
                  <c:v>9.8000000000000007</c:v>
                </c:pt>
                <c:pt idx="92">
                  <c:v>10.1</c:v>
                </c:pt>
                <c:pt idx="93">
                  <c:v>10.4</c:v>
                </c:pt>
                <c:pt idx="94">
                  <c:v>10.8</c:v>
                </c:pt>
                <c:pt idx="95">
                  <c:v>10.8</c:v>
                </c:pt>
                <c:pt idx="96">
                  <c:v>10.4</c:v>
                </c:pt>
                <c:pt idx="97">
                  <c:v>10.4</c:v>
                </c:pt>
                <c:pt idx="98">
                  <c:v>10.3</c:v>
                </c:pt>
                <c:pt idx="99">
                  <c:v>10.200000000000001</c:v>
                </c:pt>
                <c:pt idx="100">
                  <c:v>10.1</c:v>
                </c:pt>
                <c:pt idx="101">
                  <c:v>10.1</c:v>
                </c:pt>
                <c:pt idx="102">
                  <c:v>9.4</c:v>
                </c:pt>
                <c:pt idx="103">
                  <c:v>9.5</c:v>
                </c:pt>
                <c:pt idx="104">
                  <c:v>9.2000000000000011</c:v>
                </c:pt>
                <c:pt idx="105">
                  <c:v>8.8000000000000007</c:v>
                </c:pt>
                <c:pt idx="106">
                  <c:v>8.5</c:v>
                </c:pt>
                <c:pt idx="107">
                  <c:v>8.3000000000000007</c:v>
                </c:pt>
                <c:pt idx="108">
                  <c:v>8</c:v>
                </c:pt>
                <c:pt idx="109">
                  <c:v>7.8</c:v>
                </c:pt>
                <c:pt idx="110">
                  <c:v>7.8</c:v>
                </c:pt>
                <c:pt idx="111">
                  <c:v>7.7</c:v>
                </c:pt>
                <c:pt idx="112">
                  <c:v>7.4</c:v>
                </c:pt>
                <c:pt idx="113">
                  <c:v>7.2</c:v>
                </c:pt>
                <c:pt idx="114">
                  <c:v>7.5</c:v>
                </c:pt>
                <c:pt idx="115">
                  <c:v>7.5</c:v>
                </c:pt>
                <c:pt idx="116">
                  <c:v>7.3</c:v>
                </c:pt>
                <c:pt idx="117">
                  <c:v>7.4</c:v>
                </c:pt>
                <c:pt idx="118">
                  <c:v>7.2</c:v>
                </c:pt>
                <c:pt idx="119">
                  <c:v>7.3</c:v>
                </c:pt>
                <c:pt idx="120">
                  <c:v>7.3</c:v>
                </c:pt>
                <c:pt idx="121">
                  <c:v>7.2</c:v>
                </c:pt>
                <c:pt idx="122">
                  <c:v>7.2</c:v>
                </c:pt>
                <c:pt idx="123">
                  <c:v>7.3</c:v>
                </c:pt>
                <c:pt idx="124">
                  <c:v>7.2</c:v>
                </c:pt>
                <c:pt idx="125">
                  <c:v>7.4</c:v>
                </c:pt>
                <c:pt idx="126">
                  <c:v>7.4</c:v>
                </c:pt>
                <c:pt idx="127">
                  <c:v>7.1</c:v>
                </c:pt>
                <c:pt idx="128">
                  <c:v>7.1</c:v>
                </c:pt>
                <c:pt idx="129">
                  <c:v>7.1</c:v>
                </c:pt>
                <c:pt idx="130">
                  <c:v>7</c:v>
                </c:pt>
                <c:pt idx="131">
                  <c:v>7</c:v>
                </c:pt>
                <c:pt idx="132">
                  <c:v>6.7</c:v>
                </c:pt>
                <c:pt idx="133">
                  <c:v>7.2</c:v>
                </c:pt>
                <c:pt idx="134">
                  <c:v>7.2</c:v>
                </c:pt>
                <c:pt idx="135">
                  <c:v>7.1</c:v>
                </c:pt>
                <c:pt idx="136">
                  <c:v>7.2</c:v>
                </c:pt>
                <c:pt idx="137">
                  <c:v>7.2</c:v>
                </c:pt>
                <c:pt idx="138">
                  <c:v>7</c:v>
                </c:pt>
                <c:pt idx="139">
                  <c:v>6.9</c:v>
                </c:pt>
                <c:pt idx="140">
                  <c:v>7</c:v>
                </c:pt>
                <c:pt idx="141">
                  <c:v>7</c:v>
                </c:pt>
                <c:pt idx="142">
                  <c:v>6.9</c:v>
                </c:pt>
                <c:pt idx="143">
                  <c:v>6.6</c:v>
                </c:pt>
                <c:pt idx="144">
                  <c:v>6.6</c:v>
                </c:pt>
                <c:pt idx="145">
                  <c:v>6.6</c:v>
                </c:pt>
                <c:pt idx="146">
                  <c:v>6.6</c:v>
                </c:pt>
                <c:pt idx="147">
                  <c:v>6.3</c:v>
                </c:pt>
                <c:pt idx="148">
                  <c:v>6.3</c:v>
                </c:pt>
                <c:pt idx="149">
                  <c:v>6.2</c:v>
                </c:pt>
                <c:pt idx="150">
                  <c:v>6.1</c:v>
                </c:pt>
                <c:pt idx="151">
                  <c:v>6</c:v>
                </c:pt>
                <c:pt idx="152">
                  <c:v>5.9</c:v>
                </c:pt>
                <c:pt idx="153">
                  <c:v>6</c:v>
                </c:pt>
                <c:pt idx="154">
                  <c:v>5.8</c:v>
                </c:pt>
                <c:pt idx="155">
                  <c:v>5.7</c:v>
                </c:pt>
                <c:pt idx="156">
                  <c:v>5.7</c:v>
                </c:pt>
                <c:pt idx="157">
                  <c:v>5.7</c:v>
                </c:pt>
                <c:pt idx="158">
                  <c:v>5.7</c:v>
                </c:pt>
                <c:pt idx="159">
                  <c:v>5.4</c:v>
                </c:pt>
                <c:pt idx="160">
                  <c:v>5.6</c:v>
                </c:pt>
                <c:pt idx="161">
                  <c:v>5.4</c:v>
                </c:pt>
                <c:pt idx="162">
                  <c:v>5.4</c:v>
                </c:pt>
                <c:pt idx="163">
                  <c:v>5.6</c:v>
                </c:pt>
                <c:pt idx="164">
                  <c:v>5.4</c:v>
                </c:pt>
                <c:pt idx="165">
                  <c:v>5.4</c:v>
                </c:pt>
                <c:pt idx="166">
                  <c:v>5.3</c:v>
                </c:pt>
                <c:pt idx="167">
                  <c:v>5.3</c:v>
                </c:pt>
                <c:pt idx="168">
                  <c:v>5.4</c:v>
                </c:pt>
                <c:pt idx="169">
                  <c:v>5.2</c:v>
                </c:pt>
                <c:pt idx="170">
                  <c:v>5</c:v>
                </c:pt>
                <c:pt idx="171">
                  <c:v>5.2</c:v>
                </c:pt>
                <c:pt idx="172">
                  <c:v>5.2</c:v>
                </c:pt>
                <c:pt idx="173">
                  <c:v>5.3</c:v>
                </c:pt>
                <c:pt idx="174">
                  <c:v>5.2</c:v>
                </c:pt>
                <c:pt idx="175">
                  <c:v>5.2</c:v>
                </c:pt>
                <c:pt idx="176">
                  <c:v>5.3</c:v>
                </c:pt>
                <c:pt idx="177">
                  <c:v>5.3</c:v>
                </c:pt>
                <c:pt idx="178">
                  <c:v>5.4</c:v>
                </c:pt>
                <c:pt idx="179">
                  <c:v>5.4</c:v>
                </c:pt>
                <c:pt idx="180">
                  <c:v>5.4</c:v>
                </c:pt>
                <c:pt idx="181">
                  <c:v>5.3</c:v>
                </c:pt>
                <c:pt idx="182">
                  <c:v>5.2</c:v>
                </c:pt>
                <c:pt idx="183">
                  <c:v>5.4</c:v>
                </c:pt>
                <c:pt idx="184">
                  <c:v>5.4</c:v>
                </c:pt>
                <c:pt idx="185">
                  <c:v>5.2</c:v>
                </c:pt>
                <c:pt idx="186">
                  <c:v>5.5</c:v>
                </c:pt>
                <c:pt idx="187">
                  <c:v>5.7</c:v>
                </c:pt>
                <c:pt idx="188">
                  <c:v>5.9</c:v>
                </c:pt>
                <c:pt idx="189">
                  <c:v>5.9</c:v>
                </c:pt>
                <c:pt idx="190">
                  <c:v>6.2</c:v>
                </c:pt>
                <c:pt idx="191">
                  <c:v>6.3</c:v>
                </c:pt>
                <c:pt idx="192">
                  <c:v>6.4</c:v>
                </c:pt>
                <c:pt idx="193">
                  <c:v>6.6</c:v>
                </c:pt>
                <c:pt idx="194">
                  <c:v>6.8</c:v>
                </c:pt>
                <c:pt idx="195">
                  <c:v>6.7</c:v>
                </c:pt>
                <c:pt idx="196">
                  <c:v>6.9</c:v>
                </c:pt>
                <c:pt idx="197">
                  <c:v>6.9</c:v>
                </c:pt>
                <c:pt idx="198">
                  <c:v>6.8</c:v>
                </c:pt>
                <c:pt idx="199">
                  <c:v>6.9</c:v>
                </c:pt>
                <c:pt idx="200">
                  <c:v>6.9</c:v>
                </c:pt>
                <c:pt idx="201">
                  <c:v>7</c:v>
                </c:pt>
                <c:pt idx="202">
                  <c:v>7</c:v>
                </c:pt>
                <c:pt idx="203">
                  <c:v>7.3</c:v>
                </c:pt>
                <c:pt idx="204">
                  <c:v>7.3</c:v>
                </c:pt>
                <c:pt idx="205">
                  <c:v>7.4</c:v>
                </c:pt>
                <c:pt idx="206">
                  <c:v>7.4</c:v>
                </c:pt>
                <c:pt idx="207">
                  <c:v>7.4</c:v>
                </c:pt>
                <c:pt idx="208">
                  <c:v>7.6</c:v>
                </c:pt>
                <c:pt idx="209">
                  <c:v>7.8</c:v>
                </c:pt>
                <c:pt idx="210">
                  <c:v>7.7</c:v>
                </c:pt>
                <c:pt idx="211">
                  <c:v>7.6</c:v>
                </c:pt>
                <c:pt idx="212">
                  <c:v>7.6</c:v>
                </c:pt>
                <c:pt idx="213">
                  <c:v>7.3</c:v>
                </c:pt>
                <c:pt idx="214">
                  <c:v>7.4</c:v>
                </c:pt>
                <c:pt idx="215">
                  <c:v>7.4</c:v>
                </c:pt>
                <c:pt idx="216">
                  <c:v>7.3</c:v>
                </c:pt>
                <c:pt idx="217">
                  <c:v>7.1</c:v>
                </c:pt>
                <c:pt idx="218">
                  <c:v>7</c:v>
                </c:pt>
                <c:pt idx="219">
                  <c:v>7.1</c:v>
                </c:pt>
                <c:pt idx="220">
                  <c:v>7.1</c:v>
                </c:pt>
                <c:pt idx="221">
                  <c:v>7</c:v>
                </c:pt>
                <c:pt idx="222">
                  <c:v>6.9</c:v>
                </c:pt>
                <c:pt idx="223">
                  <c:v>6.8</c:v>
                </c:pt>
                <c:pt idx="224">
                  <c:v>6.7</c:v>
                </c:pt>
                <c:pt idx="225">
                  <c:v>6.8</c:v>
                </c:pt>
                <c:pt idx="226">
                  <c:v>6.6</c:v>
                </c:pt>
                <c:pt idx="227">
                  <c:v>6.5</c:v>
                </c:pt>
                <c:pt idx="228">
                  <c:v>6.6</c:v>
                </c:pt>
                <c:pt idx="229">
                  <c:v>6.6</c:v>
                </c:pt>
                <c:pt idx="230">
                  <c:v>6.5</c:v>
                </c:pt>
                <c:pt idx="231">
                  <c:v>6.4</c:v>
                </c:pt>
                <c:pt idx="232">
                  <c:v>6.1</c:v>
                </c:pt>
                <c:pt idx="233">
                  <c:v>6.1</c:v>
                </c:pt>
                <c:pt idx="234">
                  <c:v>6.1</c:v>
                </c:pt>
                <c:pt idx="235">
                  <c:v>6</c:v>
                </c:pt>
                <c:pt idx="236">
                  <c:v>5.9</c:v>
                </c:pt>
                <c:pt idx="237">
                  <c:v>5.8</c:v>
                </c:pt>
                <c:pt idx="238">
                  <c:v>5.6</c:v>
                </c:pt>
                <c:pt idx="239">
                  <c:v>5.5</c:v>
                </c:pt>
                <c:pt idx="240">
                  <c:v>5.6</c:v>
                </c:pt>
                <c:pt idx="241">
                  <c:v>5.4</c:v>
                </c:pt>
                <c:pt idx="242">
                  <c:v>5.4</c:v>
                </c:pt>
                <c:pt idx="243">
                  <c:v>5.8</c:v>
                </c:pt>
                <c:pt idx="244">
                  <c:v>5.6</c:v>
                </c:pt>
                <c:pt idx="245">
                  <c:v>5.6</c:v>
                </c:pt>
                <c:pt idx="246">
                  <c:v>5.7</c:v>
                </c:pt>
                <c:pt idx="247">
                  <c:v>5.7</c:v>
                </c:pt>
                <c:pt idx="248">
                  <c:v>5.6</c:v>
                </c:pt>
                <c:pt idx="249">
                  <c:v>5.5</c:v>
                </c:pt>
                <c:pt idx="250">
                  <c:v>5.6</c:v>
                </c:pt>
                <c:pt idx="251">
                  <c:v>5.6</c:v>
                </c:pt>
                <c:pt idx="252">
                  <c:v>5.6</c:v>
                </c:pt>
                <c:pt idx="253">
                  <c:v>5.5</c:v>
                </c:pt>
                <c:pt idx="254">
                  <c:v>5.5</c:v>
                </c:pt>
                <c:pt idx="255">
                  <c:v>5.6</c:v>
                </c:pt>
                <c:pt idx="256">
                  <c:v>5.6</c:v>
                </c:pt>
                <c:pt idx="257">
                  <c:v>5.3</c:v>
                </c:pt>
                <c:pt idx="258">
                  <c:v>5.5</c:v>
                </c:pt>
                <c:pt idx="259">
                  <c:v>5.0999999999999996</c:v>
                </c:pt>
                <c:pt idx="260">
                  <c:v>5.2</c:v>
                </c:pt>
                <c:pt idx="261">
                  <c:v>5.2</c:v>
                </c:pt>
                <c:pt idx="262">
                  <c:v>5.4</c:v>
                </c:pt>
                <c:pt idx="263">
                  <c:v>5.4</c:v>
                </c:pt>
                <c:pt idx="264">
                  <c:v>5.3</c:v>
                </c:pt>
                <c:pt idx="265">
                  <c:v>5.2</c:v>
                </c:pt>
                <c:pt idx="266">
                  <c:v>5.2</c:v>
                </c:pt>
                <c:pt idx="267">
                  <c:v>5.0999999999999996</c:v>
                </c:pt>
                <c:pt idx="268">
                  <c:v>4.9000000000000004</c:v>
                </c:pt>
                <c:pt idx="269">
                  <c:v>5</c:v>
                </c:pt>
                <c:pt idx="270">
                  <c:v>4.9000000000000004</c:v>
                </c:pt>
                <c:pt idx="271">
                  <c:v>4.8</c:v>
                </c:pt>
                <c:pt idx="272">
                  <c:v>4.9000000000000004</c:v>
                </c:pt>
                <c:pt idx="273">
                  <c:v>4.7</c:v>
                </c:pt>
                <c:pt idx="274">
                  <c:v>4.5999999999999996</c:v>
                </c:pt>
                <c:pt idx="275">
                  <c:v>4.7</c:v>
                </c:pt>
                <c:pt idx="276">
                  <c:v>4.5999999999999996</c:v>
                </c:pt>
                <c:pt idx="277">
                  <c:v>4.5999999999999996</c:v>
                </c:pt>
                <c:pt idx="278">
                  <c:v>4.7</c:v>
                </c:pt>
                <c:pt idx="279">
                  <c:v>4.3</c:v>
                </c:pt>
                <c:pt idx="280">
                  <c:v>4.4000000000000004</c:v>
                </c:pt>
                <c:pt idx="281">
                  <c:v>4.5</c:v>
                </c:pt>
                <c:pt idx="282">
                  <c:v>4.5</c:v>
                </c:pt>
                <c:pt idx="283">
                  <c:v>4.5</c:v>
                </c:pt>
                <c:pt idx="284">
                  <c:v>4.5999999999999996</c:v>
                </c:pt>
                <c:pt idx="285">
                  <c:v>4.5</c:v>
                </c:pt>
                <c:pt idx="286">
                  <c:v>4.4000000000000004</c:v>
                </c:pt>
                <c:pt idx="287">
                  <c:v>4.4000000000000004</c:v>
                </c:pt>
                <c:pt idx="288">
                  <c:v>4.3</c:v>
                </c:pt>
                <c:pt idx="289">
                  <c:v>4.4000000000000004</c:v>
                </c:pt>
                <c:pt idx="290">
                  <c:v>4.2</c:v>
                </c:pt>
                <c:pt idx="291">
                  <c:v>4.3</c:v>
                </c:pt>
                <c:pt idx="292">
                  <c:v>4.2</c:v>
                </c:pt>
                <c:pt idx="293">
                  <c:v>4.3</c:v>
                </c:pt>
                <c:pt idx="294">
                  <c:v>4.3</c:v>
                </c:pt>
                <c:pt idx="295">
                  <c:v>4.2</c:v>
                </c:pt>
                <c:pt idx="296">
                  <c:v>4.2</c:v>
                </c:pt>
                <c:pt idx="297">
                  <c:v>4.0999999999999996</c:v>
                </c:pt>
                <c:pt idx="298">
                  <c:v>4.0999999999999996</c:v>
                </c:pt>
                <c:pt idx="299">
                  <c:v>4</c:v>
                </c:pt>
                <c:pt idx="300">
                  <c:v>4</c:v>
                </c:pt>
                <c:pt idx="301">
                  <c:v>4.0999999999999996</c:v>
                </c:pt>
                <c:pt idx="302">
                  <c:v>4</c:v>
                </c:pt>
                <c:pt idx="303">
                  <c:v>3.8</c:v>
                </c:pt>
                <c:pt idx="304">
                  <c:v>4</c:v>
                </c:pt>
                <c:pt idx="305">
                  <c:v>4</c:v>
                </c:pt>
                <c:pt idx="306">
                  <c:v>4</c:v>
                </c:pt>
                <c:pt idx="307">
                  <c:v>4.0999999999999996</c:v>
                </c:pt>
                <c:pt idx="308">
                  <c:v>3.9</c:v>
                </c:pt>
                <c:pt idx="309">
                  <c:v>3.9</c:v>
                </c:pt>
                <c:pt idx="310">
                  <c:v>3.9</c:v>
                </c:pt>
                <c:pt idx="311">
                  <c:v>3.9</c:v>
                </c:pt>
                <c:pt idx="312">
                  <c:v>4.2</c:v>
                </c:pt>
                <c:pt idx="313">
                  <c:v>4.2</c:v>
                </c:pt>
                <c:pt idx="314">
                  <c:v>4.3</c:v>
                </c:pt>
                <c:pt idx="315">
                  <c:v>4.4000000000000004</c:v>
                </c:pt>
                <c:pt idx="316">
                  <c:v>4.3</c:v>
                </c:pt>
                <c:pt idx="317">
                  <c:v>4.5</c:v>
                </c:pt>
                <c:pt idx="318">
                  <c:v>4.5999999999999996</c:v>
                </c:pt>
                <c:pt idx="319">
                  <c:v>4.9000000000000004</c:v>
                </c:pt>
                <c:pt idx="320">
                  <c:v>5</c:v>
                </c:pt>
                <c:pt idx="321">
                  <c:v>5.3</c:v>
                </c:pt>
                <c:pt idx="322">
                  <c:v>5.5</c:v>
                </c:pt>
                <c:pt idx="323">
                  <c:v>5.7</c:v>
                </c:pt>
                <c:pt idx="324">
                  <c:v>5.7</c:v>
                </c:pt>
                <c:pt idx="325">
                  <c:v>5.7</c:v>
                </c:pt>
                <c:pt idx="326">
                  <c:v>5.7</c:v>
                </c:pt>
                <c:pt idx="327">
                  <c:v>5.9</c:v>
                </c:pt>
                <c:pt idx="328">
                  <c:v>5.8</c:v>
                </c:pt>
                <c:pt idx="329">
                  <c:v>5.8</c:v>
                </c:pt>
                <c:pt idx="330">
                  <c:v>5.8</c:v>
                </c:pt>
                <c:pt idx="331">
                  <c:v>5.7</c:v>
                </c:pt>
                <c:pt idx="332">
                  <c:v>5.7</c:v>
                </c:pt>
                <c:pt idx="333">
                  <c:v>5.7</c:v>
                </c:pt>
                <c:pt idx="334">
                  <c:v>5.9</c:v>
                </c:pt>
                <c:pt idx="335">
                  <c:v>6</c:v>
                </c:pt>
                <c:pt idx="336">
                  <c:v>5.8</c:v>
                </c:pt>
                <c:pt idx="337">
                  <c:v>5.9</c:v>
                </c:pt>
                <c:pt idx="338">
                  <c:v>5.9</c:v>
                </c:pt>
                <c:pt idx="339">
                  <c:v>6</c:v>
                </c:pt>
                <c:pt idx="340">
                  <c:v>6.1</c:v>
                </c:pt>
                <c:pt idx="341">
                  <c:v>6.3</c:v>
                </c:pt>
                <c:pt idx="342">
                  <c:v>6.2</c:v>
                </c:pt>
                <c:pt idx="343">
                  <c:v>6.1</c:v>
                </c:pt>
                <c:pt idx="344">
                  <c:v>6.1</c:v>
                </c:pt>
                <c:pt idx="345">
                  <c:v>6</c:v>
                </c:pt>
                <c:pt idx="346">
                  <c:v>5.8</c:v>
                </c:pt>
                <c:pt idx="347">
                  <c:v>5.7</c:v>
                </c:pt>
                <c:pt idx="348">
                  <c:v>5.7</c:v>
                </c:pt>
                <c:pt idx="349">
                  <c:v>5.6</c:v>
                </c:pt>
                <c:pt idx="350">
                  <c:v>5.8</c:v>
                </c:pt>
                <c:pt idx="351">
                  <c:v>5.6</c:v>
                </c:pt>
                <c:pt idx="352">
                  <c:v>5.6</c:v>
                </c:pt>
                <c:pt idx="353">
                  <c:v>5.6</c:v>
                </c:pt>
                <c:pt idx="354">
                  <c:v>5.5</c:v>
                </c:pt>
                <c:pt idx="355">
                  <c:v>5.4</c:v>
                </c:pt>
                <c:pt idx="356">
                  <c:v>5.4</c:v>
                </c:pt>
                <c:pt idx="357">
                  <c:v>5.5</c:v>
                </c:pt>
                <c:pt idx="358">
                  <c:v>5.4</c:v>
                </c:pt>
                <c:pt idx="359">
                  <c:v>5.4</c:v>
                </c:pt>
                <c:pt idx="360">
                  <c:v>5.3</c:v>
                </c:pt>
                <c:pt idx="361">
                  <c:v>5.4</c:v>
                </c:pt>
                <c:pt idx="362">
                  <c:v>5.2</c:v>
                </c:pt>
                <c:pt idx="363">
                  <c:v>5.2</c:v>
                </c:pt>
                <c:pt idx="364">
                  <c:v>5.0999999999999996</c:v>
                </c:pt>
                <c:pt idx="365">
                  <c:v>5</c:v>
                </c:pt>
                <c:pt idx="366">
                  <c:v>5</c:v>
                </c:pt>
                <c:pt idx="367">
                  <c:v>4.9000000000000004</c:v>
                </c:pt>
                <c:pt idx="368">
                  <c:v>5</c:v>
                </c:pt>
                <c:pt idx="369">
                  <c:v>5</c:v>
                </c:pt>
                <c:pt idx="370">
                  <c:v>5</c:v>
                </c:pt>
                <c:pt idx="371">
                  <c:v>4.9000000000000004</c:v>
                </c:pt>
                <c:pt idx="372">
                  <c:v>4.7</c:v>
                </c:pt>
                <c:pt idx="373">
                  <c:v>4.8</c:v>
                </c:pt>
                <c:pt idx="374">
                  <c:v>4.7</c:v>
                </c:pt>
                <c:pt idx="375">
                  <c:v>4.7</c:v>
                </c:pt>
                <c:pt idx="376">
                  <c:v>4.5999999999999996</c:v>
                </c:pt>
                <c:pt idx="377">
                  <c:v>4.5999999999999996</c:v>
                </c:pt>
                <c:pt idx="378">
                  <c:v>4.7</c:v>
                </c:pt>
                <c:pt idx="379">
                  <c:v>4.7</c:v>
                </c:pt>
                <c:pt idx="380">
                  <c:v>4.5</c:v>
                </c:pt>
                <c:pt idx="381">
                  <c:v>4.4000000000000004</c:v>
                </c:pt>
                <c:pt idx="382">
                  <c:v>4.5</c:v>
                </c:pt>
                <c:pt idx="383">
                  <c:v>4.4000000000000004</c:v>
                </c:pt>
                <c:pt idx="384">
                  <c:v>4.5999999999999996</c:v>
                </c:pt>
                <c:pt idx="385">
                  <c:v>4.5</c:v>
                </c:pt>
                <c:pt idx="386">
                  <c:v>4.4000000000000004</c:v>
                </c:pt>
                <c:pt idx="387">
                  <c:v>4.5</c:v>
                </c:pt>
                <c:pt idx="388">
                  <c:v>4.4000000000000004</c:v>
                </c:pt>
                <c:pt idx="389">
                  <c:v>4.5999999999999996</c:v>
                </c:pt>
                <c:pt idx="390">
                  <c:v>4.7</c:v>
                </c:pt>
                <c:pt idx="391">
                  <c:v>4.5999999999999996</c:v>
                </c:pt>
                <c:pt idx="392">
                  <c:v>4.7</c:v>
                </c:pt>
                <c:pt idx="393">
                  <c:v>4.7</c:v>
                </c:pt>
                <c:pt idx="394">
                  <c:v>4.7</c:v>
                </c:pt>
                <c:pt idx="395">
                  <c:v>5</c:v>
                </c:pt>
                <c:pt idx="396">
                  <c:v>5</c:v>
                </c:pt>
                <c:pt idx="397">
                  <c:v>4.8</c:v>
                </c:pt>
                <c:pt idx="398">
                  <c:v>5.0999999999999996</c:v>
                </c:pt>
                <c:pt idx="399">
                  <c:v>4.9000000000000004</c:v>
                </c:pt>
                <c:pt idx="400">
                  <c:v>5.4</c:v>
                </c:pt>
                <c:pt idx="401">
                  <c:v>5.6</c:v>
                </c:pt>
                <c:pt idx="402">
                  <c:v>5.8</c:v>
                </c:pt>
                <c:pt idx="403">
                  <c:v>6.1</c:v>
                </c:pt>
                <c:pt idx="404">
                  <c:v>6.2</c:v>
                </c:pt>
                <c:pt idx="405">
                  <c:v>6.6</c:v>
                </c:pt>
                <c:pt idx="406">
                  <c:v>6.8</c:v>
                </c:pt>
                <c:pt idx="407">
                  <c:v>7.3</c:v>
                </c:pt>
                <c:pt idx="408">
                  <c:v>7.8</c:v>
                </c:pt>
                <c:pt idx="409">
                  <c:v>8.2000000000000011</c:v>
                </c:pt>
                <c:pt idx="410">
                  <c:v>8.6</c:v>
                </c:pt>
                <c:pt idx="411">
                  <c:v>8.9</c:v>
                </c:pt>
                <c:pt idx="412">
                  <c:v>9.4</c:v>
                </c:pt>
                <c:pt idx="413">
                  <c:v>9.5</c:v>
                </c:pt>
                <c:pt idx="414">
                  <c:v>9.5</c:v>
                </c:pt>
                <c:pt idx="415">
                  <c:v>9.7000000000000011</c:v>
                </c:pt>
                <c:pt idx="416">
                  <c:v>9.8000000000000007</c:v>
                </c:pt>
                <c:pt idx="417">
                  <c:v>10.1</c:v>
                </c:pt>
                <c:pt idx="418">
                  <c:v>9.9</c:v>
                </c:pt>
                <c:pt idx="419">
                  <c:v>9.9</c:v>
                </c:pt>
                <c:pt idx="420">
                  <c:v>9.7000000000000011</c:v>
                </c:pt>
                <c:pt idx="421">
                  <c:v>9.7000000000000011</c:v>
                </c:pt>
                <c:pt idx="422">
                  <c:v>9.7000000000000011</c:v>
                </c:pt>
                <c:pt idx="423">
                  <c:v>9.8000000000000007</c:v>
                </c:pt>
                <c:pt idx="424">
                  <c:v>9.6</c:v>
                </c:pt>
                <c:pt idx="425">
                  <c:v>9.5</c:v>
                </c:pt>
                <c:pt idx="426">
                  <c:v>9.5</c:v>
                </c:pt>
                <c:pt idx="427">
                  <c:v>9.6</c:v>
                </c:pt>
                <c:pt idx="428">
                  <c:v>9.6</c:v>
                </c:pt>
                <c:pt idx="429">
                  <c:v>9.7000000000000011</c:v>
                </c:pt>
                <c:pt idx="430">
                  <c:v>9.8000000000000007</c:v>
                </c:pt>
                <c:pt idx="431">
                  <c:v>9.4</c:v>
                </c:pt>
                <c:pt idx="432">
                  <c:v>9</c:v>
                </c:pt>
              </c:numCache>
            </c:numRef>
          </c:yVal>
          <c:smooth val="0"/>
        </c:ser>
        <c:ser>
          <c:idx val="1"/>
          <c:order val="2"/>
          <c:tx>
            <c:strRef>
              <c:f>'US flows quarterly data'!$R$1</c:f>
              <c:strCache>
                <c:ptCount val="1"/>
                <c:pt idx="0">
                  <c:v>ss u</c:v>
                </c:pt>
              </c:strCache>
            </c:strRef>
          </c:tx>
          <c:spPr>
            <a:ln>
              <a:solidFill>
                <a:schemeClr val="accent3">
                  <a:lumMod val="50000"/>
                </a:schemeClr>
              </a:solidFill>
              <a:prstDash val="sysDash"/>
            </a:ln>
          </c:spPr>
          <c:marker>
            <c:symbol val="none"/>
          </c:marker>
          <c:xVal>
            <c:numRef>
              <c:f>'US flows quarterly data'!$A$22:$A$165</c:f>
              <c:numCache>
                <c:formatCode>General</c:formatCode>
                <c:ptCount val="144"/>
                <c:pt idx="0">
                  <c:v>1975</c:v>
                </c:pt>
                <c:pt idx="1">
                  <c:v>1975.25</c:v>
                </c:pt>
                <c:pt idx="2">
                  <c:v>1975.5</c:v>
                </c:pt>
                <c:pt idx="3">
                  <c:v>1975.75</c:v>
                </c:pt>
                <c:pt idx="4">
                  <c:v>1976</c:v>
                </c:pt>
                <c:pt idx="5">
                  <c:v>1976.25</c:v>
                </c:pt>
                <c:pt idx="6">
                  <c:v>1976.5</c:v>
                </c:pt>
                <c:pt idx="7">
                  <c:v>1976.75</c:v>
                </c:pt>
                <c:pt idx="8">
                  <c:v>1977</c:v>
                </c:pt>
                <c:pt idx="9">
                  <c:v>1977.25</c:v>
                </c:pt>
                <c:pt idx="10">
                  <c:v>1977.5</c:v>
                </c:pt>
                <c:pt idx="11">
                  <c:v>1977.75</c:v>
                </c:pt>
                <c:pt idx="12">
                  <c:v>1978</c:v>
                </c:pt>
                <c:pt idx="13">
                  <c:v>1978.25</c:v>
                </c:pt>
                <c:pt idx="14">
                  <c:v>1978.5</c:v>
                </c:pt>
                <c:pt idx="15">
                  <c:v>1978.75</c:v>
                </c:pt>
                <c:pt idx="16">
                  <c:v>1979</c:v>
                </c:pt>
                <c:pt idx="17">
                  <c:v>1979.25</c:v>
                </c:pt>
                <c:pt idx="18">
                  <c:v>1979.5</c:v>
                </c:pt>
                <c:pt idx="19">
                  <c:v>1979.75</c:v>
                </c:pt>
                <c:pt idx="20">
                  <c:v>1980</c:v>
                </c:pt>
                <c:pt idx="21">
                  <c:v>1980.25</c:v>
                </c:pt>
                <c:pt idx="22">
                  <c:v>1980.5</c:v>
                </c:pt>
                <c:pt idx="23">
                  <c:v>1980.75</c:v>
                </c:pt>
                <c:pt idx="24">
                  <c:v>1981</c:v>
                </c:pt>
                <c:pt idx="25">
                  <c:v>1981.25</c:v>
                </c:pt>
                <c:pt idx="26">
                  <c:v>1981.5</c:v>
                </c:pt>
                <c:pt idx="27">
                  <c:v>1981.75</c:v>
                </c:pt>
                <c:pt idx="28">
                  <c:v>1982</c:v>
                </c:pt>
                <c:pt idx="29">
                  <c:v>1982.25</c:v>
                </c:pt>
                <c:pt idx="30">
                  <c:v>1982.5</c:v>
                </c:pt>
                <c:pt idx="31">
                  <c:v>1982.75</c:v>
                </c:pt>
                <c:pt idx="32">
                  <c:v>1983</c:v>
                </c:pt>
                <c:pt idx="33">
                  <c:v>1983.25</c:v>
                </c:pt>
                <c:pt idx="34">
                  <c:v>1983.5</c:v>
                </c:pt>
                <c:pt idx="35">
                  <c:v>1983.75</c:v>
                </c:pt>
                <c:pt idx="36">
                  <c:v>1984</c:v>
                </c:pt>
                <c:pt idx="37">
                  <c:v>1984.25</c:v>
                </c:pt>
                <c:pt idx="38">
                  <c:v>1984.5</c:v>
                </c:pt>
                <c:pt idx="39">
                  <c:v>1984.75</c:v>
                </c:pt>
                <c:pt idx="40">
                  <c:v>1985</c:v>
                </c:pt>
                <c:pt idx="41">
                  <c:v>1985.25</c:v>
                </c:pt>
                <c:pt idx="42">
                  <c:v>1985.5</c:v>
                </c:pt>
                <c:pt idx="43">
                  <c:v>1985.75</c:v>
                </c:pt>
                <c:pt idx="44">
                  <c:v>1986</c:v>
                </c:pt>
                <c:pt idx="45">
                  <c:v>1986.25</c:v>
                </c:pt>
                <c:pt idx="46">
                  <c:v>1986.5</c:v>
                </c:pt>
                <c:pt idx="47">
                  <c:v>1986.75</c:v>
                </c:pt>
                <c:pt idx="48">
                  <c:v>1987</c:v>
                </c:pt>
                <c:pt idx="49">
                  <c:v>1987.25</c:v>
                </c:pt>
                <c:pt idx="50">
                  <c:v>1987.5</c:v>
                </c:pt>
                <c:pt idx="51">
                  <c:v>1987.75</c:v>
                </c:pt>
                <c:pt idx="52">
                  <c:v>1988</c:v>
                </c:pt>
                <c:pt idx="53">
                  <c:v>1988.25</c:v>
                </c:pt>
                <c:pt idx="54">
                  <c:v>1988.5</c:v>
                </c:pt>
                <c:pt idx="55">
                  <c:v>1988.75</c:v>
                </c:pt>
                <c:pt idx="56">
                  <c:v>1989</c:v>
                </c:pt>
                <c:pt idx="57">
                  <c:v>1989.25</c:v>
                </c:pt>
                <c:pt idx="58">
                  <c:v>1989.5</c:v>
                </c:pt>
                <c:pt idx="59">
                  <c:v>1989.75</c:v>
                </c:pt>
                <c:pt idx="60">
                  <c:v>1990</c:v>
                </c:pt>
                <c:pt idx="61">
                  <c:v>1990.25</c:v>
                </c:pt>
                <c:pt idx="62">
                  <c:v>1990.5</c:v>
                </c:pt>
                <c:pt idx="63">
                  <c:v>1990.75</c:v>
                </c:pt>
                <c:pt idx="64">
                  <c:v>1991</c:v>
                </c:pt>
                <c:pt idx="65">
                  <c:v>1991.25</c:v>
                </c:pt>
                <c:pt idx="66">
                  <c:v>1991.5</c:v>
                </c:pt>
                <c:pt idx="67">
                  <c:v>1991.75</c:v>
                </c:pt>
                <c:pt idx="68">
                  <c:v>1992</c:v>
                </c:pt>
                <c:pt idx="69">
                  <c:v>1992.25</c:v>
                </c:pt>
                <c:pt idx="70">
                  <c:v>1992.5</c:v>
                </c:pt>
                <c:pt idx="71">
                  <c:v>1992.75</c:v>
                </c:pt>
                <c:pt idx="72">
                  <c:v>1993</c:v>
                </c:pt>
                <c:pt idx="73">
                  <c:v>1993.25</c:v>
                </c:pt>
                <c:pt idx="74">
                  <c:v>1993.5</c:v>
                </c:pt>
                <c:pt idx="75">
                  <c:v>1993.75</c:v>
                </c:pt>
                <c:pt idx="76">
                  <c:v>1994</c:v>
                </c:pt>
                <c:pt idx="77">
                  <c:v>1994.25</c:v>
                </c:pt>
                <c:pt idx="78">
                  <c:v>1994.5</c:v>
                </c:pt>
                <c:pt idx="79">
                  <c:v>1994.75</c:v>
                </c:pt>
                <c:pt idx="80">
                  <c:v>1995</c:v>
                </c:pt>
                <c:pt idx="81">
                  <c:v>1995.25</c:v>
                </c:pt>
                <c:pt idx="82">
                  <c:v>1995.5</c:v>
                </c:pt>
                <c:pt idx="83">
                  <c:v>1995.75</c:v>
                </c:pt>
                <c:pt idx="84">
                  <c:v>1996</c:v>
                </c:pt>
                <c:pt idx="85">
                  <c:v>1996.25</c:v>
                </c:pt>
                <c:pt idx="86">
                  <c:v>1996.5</c:v>
                </c:pt>
                <c:pt idx="87">
                  <c:v>1996.75</c:v>
                </c:pt>
                <c:pt idx="88">
                  <c:v>1997</c:v>
                </c:pt>
                <c:pt idx="89">
                  <c:v>1997.25</c:v>
                </c:pt>
                <c:pt idx="90">
                  <c:v>1997.5</c:v>
                </c:pt>
                <c:pt idx="91">
                  <c:v>1997.75</c:v>
                </c:pt>
                <c:pt idx="92">
                  <c:v>1998</c:v>
                </c:pt>
                <c:pt idx="93">
                  <c:v>1998.25</c:v>
                </c:pt>
                <c:pt idx="94">
                  <c:v>1998.5</c:v>
                </c:pt>
                <c:pt idx="95">
                  <c:v>1998.75</c:v>
                </c:pt>
                <c:pt idx="96">
                  <c:v>1999</c:v>
                </c:pt>
                <c:pt idx="97">
                  <c:v>1999.25</c:v>
                </c:pt>
                <c:pt idx="98">
                  <c:v>1999.5</c:v>
                </c:pt>
                <c:pt idx="99">
                  <c:v>1999.75</c:v>
                </c:pt>
                <c:pt idx="100">
                  <c:v>2000</c:v>
                </c:pt>
                <c:pt idx="101">
                  <c:v>2000.25</c:v>
                </c:pt>
                <c:pt idx="102">
                  <c:v>2000.5</c:v>
                </c:pt>
                <c:pt idx="103">
                  <c:v>2000.75</c:v>
                </c:pt>
                <c:pt idx="104">
                  <c:v>2001</c:v>
                </c:pt>
                <c:pt idx="105">
                  <c:v>2001.25</c:v>
                </c:pt>
                <c:pt idx="106">
                  <c:v>2001.5</c:v>
                </c:pt>
                <c:pt idx="107">
                  <c:v>2001.75</c:v>
                </c:pt>
                <c:pt idx="108">
                  <c:v>2002</c:v>
                </c:pt>
                <c:pt idx="109">
                  <c:v>2002.25</c:v>
                </c:pt>
                <c:pt idx="110">
                  <c:v>2002.5</c:v>
                </c:pt>
                <c:pt idx="111">
                  <c:v>2002.75</c:v>
                </c:pt>
                <c:pt idx="112">
                  <c:v>2003</c:v>
                </c:pt>
                <c:pt idx="113">
                  <c:v>2003.25</c:v>
                </c:pt>
                <c:pt idx="114">
                  <c:v>2003.5</c:v>
                </c:pt>
                <c:pt idx="115">
                  <c:v>2003.75</c:v>
                </c:pt>
                <c:pt idx="116">
                  <c:v>2004</c:v>
                </c:pt>
                <c:pt idx="117">
                  <c:v>2004.25</c:v>
                </c:pt>
                <c:pt idx="118">
                  <c:v>2004.5</c:v>
                </c:pt>
                <c:pt idx="119">
                  <c:v>2004.75</c:v>
                </c:pt>
                <c:pt idx="120">
                  <c:v>2005</c:v>
                </c:pt>
                <c:pt idx="121">
                  <c:v>2005.25</c:v>
                </c:pt>
                <c:pt idx="122">
                  <c:v>2005.5</c:v>
                </c:pt>
                <c:pt idx="123">
                  <c:v>2005.75</c:v>
                </c:pt>
                <c:pt idx="124">
                  <c:v>2006</c:v>
                </c:pt>
                <c:pt idx="125">
                  <c:v>2006.25</c:v>
                </c:pt>
                <c:pt idx="126">
                  <c:v>2006.5</c:v>
                </c:pt>
                <c:pt idx="127">
                  <c:v>2006.75</c:v>
                </c:pt>
                <c:pt idx="128">
                  <c:v>2007</c:v>
                </c:pt>
                <c:pt idx="129">
                  <c:v>2007.25</c:v>
                </c:pt>
                <c:pt idx="130">
                  <c:v>2007.5</c:v>
                </c:pt>
                <c:pt idx="131">
                  <c:v>2007.75</c:v>
                </c:pt>
                <c:pt idx="132">
                  <c:v>2008</c:v>
                </c:pt>
                <c:pt idx="133">
                  <c:v>2008.25</c:v>
                </c:pt>
                <c:pt idx="134">
                  <c:v>2008.5</c:v>
                </c:pt>
                <c:pt idx="135">
                  <c:v>2008.75</c:v>
                </c:pt>
                <c:pt idx="136">
                  <c:v>2009</c:v>
                </c:pt>
                <c:pt idx="137">
                  <c:v>2009.25</c:v>
                </c:pt>
                <c:pt idx="138">
                  <c:v>2009.5</c:v>
                </c:pt>
                <c:pt idx="139">
                  <c:v>2009.75</c:v>
                </c:pt>
                <c:pt idx="140">
                  <c:v>2010</c:v>
                </c:pt>
                <c:pt idx="141">
                  <c:v>2010.25</c:v>
                </c:pt>
                <c:pt idx="142">
                  <c:v>2010.5</c:v>
                </c:pt>
                <c:pt idx="143">
                  <c:v>2010.75</c:v>
                </c:pt>
              </c:numCache>
            </c:numRef>
          </c:xVal>
          <c:yVal>
            <c:numRef>
              <c:f>'US flows quarterly data'!$R$22:$R$165</c:f>
              <c:numCache>
                <c:formatCode>General</c:formatCode>
                <c:ptCount val="144"/>
                <c:pt idx="0">
                  <c:v>8.8451255941440028</c:v>
                </c:pt>
                <c:pt idx="1">
                  <c:v>8.6918813487364499</c:v>
                </c:pt>
                <c:pt idx="2">
                  <c:v>8.2982695662427819</c:v>
                </c:pt>
                <c:pt idx="3">
                  <c:v>7.8692495805285194</c:v>
                </c:pt>
                <c:pt idx="4">
                  <c:v>7.5733388761685605</c:v>
                </c:pt>
                <c:pt idx="5">
                  <c:v>7.6472918090505866</c:v>
                </c:pt>
                <c:pt idx="6">
                  <c:v>7.6522691166836383</c:v>
                </c:pt>
                <c:pt idx="7">
                  <c:v>7.6014793262455855</c:v>
                </c:pt>
                <c:pt idx="8">
                  <c:v>7.2672005103252451</c:v>
                </c:pt>
                <c:pt idx="9">
                  <c:v>6.9093494740087875</c:v>
                </c:pt>
                <c:pt idx="10">
                  <c:v>6.8245278814137755</c:v>
                </c:pt>
                <c:pt idx="11">
                  <c:v>6.3757394373965282</c:v>
                </c:pt>
                <c:pt idx="12">
                  <c:v>6.1224130556931415</c:v>
                </c:pt>
                <c:pt idx="13">
                  <c:v>6.0676625695107367</c:v>
                </c:pt>
                <c:pt idx="14">
                  <c:v>5.7688948572337031</c:v>
                </c:pt>
                <c:pt idx="15">
                  <c:v>5.9684064316761463</c:v>
                </c:pt>
                <c:pt idx="16">
                  <c:v>5.7981785007235764</c:v>
                </c:pt>
                <c:pt idx="17">
                  <c:v>5.6339758128667006</c:v>
                </c:pt>
                <c:pt idx="18">
                  <c:v>6.0630435753918324</c:v>
                </c:pt>
                <c:pt idx="19">
                  <c:v>6.1656342750127013</c:v>
                </c:pt>
                <c:pt idx="20">
                  <c:v>6.7157704798374889</c:v>
                </c:pt>
                <c:pt idx="21">
                  <c:v>8.0116119806373387</c:v>
                </c:pt>
                <c:pt idx="22">
                  <c:v>7.4385358933100036</c:v>
                </c:pt>
                <c:pt idx="23">
                  <c:v>7.3981617218148514</c:v>
                </c:pt>
                <c:pt idx="24">
                  <c:v>7.2055766267837518</c:v>
                </c:pt>
                <c:pt idx="25">
                  <c:v>7.3990282419684226</c:v>
                </c:pt>
                <c:pt idx="26">
                  <c:v>7.9444955426920068</c:v>
                </c:pt>
                <c:pt idx="27">
                  <c:v>8.7732994384067204</c:v>
                </c:pt>
                <c:pt idx="28">
                  <c:v>9.4112813474316379</c:v>
                </c:pt>
                <c:pt idx="29">
                  <c:v>9.8696068803535368</c:v>
                </c:pt>
                <c:pt idx="30">
                  <c:v>10.435181202114133</c:v>
                </c:pt>
                <c:pt idx="31">
                  <c:v>10.664358569275798</c:v>
                </c:pt>
                <c:pt idx="32">
                  <c:v>10.1753598247185</c:v>
                </c:pt>
                <c:pt idx="33">
                  <c:v>9.3913139450189789</c:v>
                </c:pt>
                <c:pt idx="34">
                  <c:v>8.8530136101442896</c:v>
                </c:pt>
                <c:pt idx="35">
                  <c:v>7.876585355618146</c:v>
                </c:pt>
                <c:pt idx="36">
                  <c:v>7.6242888193514933</c:v>
                </c:pt>
                <c:pt idx="37">
                  <c:v>7.2722272951492402</c:v>
                </c:pt>
                <c:pt idx="38">
                  <c:v>7.3580886847055229</c:v>
                </c:pt>
                <c:pt idx="39">
                  <c:v>7.2251955214696046</c:v>
                </c:pt>
                <c:pt idx="40">
                  <c:v>7.233159524156509</c:v>
                </c:pt>
                <c:pt idx="41">
                  <c:v>7.3744537164010149</c:v>
                </c:pt>
                <c:pt idx="42">
                  <c:v>6.9783914110793077</c:v>
                </c:pt>
                <c:pt idx="43">
                  <c:v>6.7396783573797494</c:v>
                </c:pt>
                <c:pt idx="44">
                  <c:v>7.3465879942661028</c:v>
                </c:pt>
                <c:pt idx="45">
                  <c:v>7.0898590319362107</c:v>
                </c:pt>
                <c:pt idx="46">
                  <c:v>6.9663858846579325</c:v>
                </c:pt>
                <c:pt idx="47">
                  <c:v>6.5339933960772125</c:v>
                </c:pt>
                <c:pt idx="48">
                  <c:v>6.3782618076577506</c:v>
                </c:pt>
                <c:pt idx="49">
                  <c:v>6.1216124275269461</c:v>
                </c:pt>
                <c:pt idx="50">
                  <c:v>5.9278248663802655</c:v>
                </c:pt>
                <c:pt idx="51">
                  <c:v>5.6255144701611801</c:v>
                </c:pt>
                <c:pt idx="52">
                  <c:v>5.4860991797301644</c:v>
                </c:pt>
                <c:pt idx="53">
                  <c:v>5.4668567956712861</c:v>
                </c:pt>
                <c:pt idx="54">
                  <c:v>5.4652725422561161</c:v>
                </c:pt>
                <c:pt idx="55">
                  <c:v>5.3334578599539455</c:v>
                </c:pt>
                <c:pt idx="56">
                  <c:v>5.0747633243853594</c:v>
                </c:pt>
                <c:pt idx="57">
                  <c:v>5.2333986404584953</c:v>
                </c:pt>
                <c:pt idx="58">
                  <c:v>5.3007961029932815</c:v>
                </c:pt>
                <c:pt idx="59">
                  <c:v>5.4337045106638708</c:v>
                </c:pt>
                <c:pt idx="60">
                  <c:v>5.2996023259194018</c:v>
                </c:pt>
                <c:pt idx="61">
                  <c:v>5.399759803715785</c:v>
                </c:pt>
                <c:pt idx="62">
                  <c:v>5.9905533686065775</c:v>
                </c:pt>
                <c:pt idx="63">
                  <c:v>6.5075515831559958</c:v>
                </c:pt>
                <c:pt idx="64">
                  <c:v>6.8313406121979074</c:v>
                </c:pt>
                <c:pt idx="65">
                  <c:v>6.9124342091809465</c:v>
                </c:pt>
                <c:pt idx="66">
                  <c:v>7.0277063694515345</c:v>
                </c:pt>
                <c:pt idx="67">
                  <c:v>7.3531043967311565</c:v>
                </c:pt>
                <c:pt idx="68">
                  <c:v>7.4570982061199835</c:v>
                </c:pt>
                <c:pt idx="69">
                  <c:v>7.8788656975735414</c:v>
                </c:pt>
                <c:pt idx="70">
                  <c:v>7.2830653275133734</c:v>
                </c:pt>
                <c:pt idx="71">
                  <c:v>7.3656348575318136</c:v>
                </c:pt>
                <c:pt idx="72">
                  <c:v>6.9663363241432714</c:v>
                </c:pt>
                <c:pt idx="73">
                  <c:v>6.8932344358854705</c:v>
                </c:pt>
                <c:pt idx="74">
                  <c:v>6.7154877344470805</c:v>
                </c:pt>
                <c:pt idx="75">
                  <c:v>6.4641535759375275</c:v>
                </c:pt>
                <c:pt idx="76">
                  <c:v>6.3989096203631384</c:v>
                </c:pt>
                <c:pt idx="77">
                  <c:v>5.9685304462608446</c:v>
                </c:pt>
                <c:pt idx="78">
                  <c:v>5.7596211342888539</c:v>
                </c:pt>
                <c:pt idx="79">
                  <c:v>5.4841553218605545</c:v>
                </c:pt>
                <c:pt idx="80">
                  <c:v>5.6166946466957182</c:v>
                </c:pt>
                <c:pt idx="81">
                  <c:v>5.5893322636267966</c:v>
                </c:pt>
                <c:pt idx="82">
                  <c:v>5.5194732657124774</c:v>
                </c:pt>
                <c:pt idx="83">
                  <c:v>5.6419333961148412</c:v>
                </c:pt>
                <c:pt idx="84">
                  <c:v>5.5329857859452947</c:v>
                </c:pt>
                <c:pt idx="85">
                  <c:v>5.4261019329920597</c:v>
                </c:pt>
                <c:pt idx="86">
                  <c:v>5.0425205323188695</c:v>
                </c:pt>
                <c:pt idx="87">
                  <c:v>5.404101970728874</c:v>
                </c:pt>
                <c:pt idx="88">
                  <c:v>5.0833941375099378</c:v>
                </c:pt>
                <c:pt idx="89">
                  <c:v>4.8538702964204417</c:v>
                </c:pt>
                <c:pt idx="90">
                  <c:v>4.7218277098712864</c:v>
                </c:pt>
                <c:pt idx="91">
                  <c:v>4.5965492804138517</c:v>
                </c:pt>
                <c:pt idx="92">
                  <c:v>4.4359597128950439</c:v>
                </c:pt>
                <c:pt idx="93">
                  <c:v>4.5328114129194672</c:v>
                </c:pt>
                <c:pt idx="94">
                  <c:v>4.5329198817105443</c:v>
                </c:pt>
                <c:pt idx="95">
                  <c:v>4.3026976797474541</c:v>
                </c:pt>
                <c:pt idx="96">
                  <c:v>4.2973993691386578</c:v>
                </c:pt>
                <c:pt idx="97">
                  <c:v>4.2663171234739004</c:v>
                </c:pt>
                <c:pt idx="98">
                  <c:v>4.1076321522073407</c:v>
                </c:pt>
                <c:pt idx="99">
                  <c:v>4.0056492977728233</c:v>
                </c:pt>
                <c:pt idx="100">
                  <c:v>3.9116220614084427</c:v>
                </c:pt>
                <c:pt idx="101">
                  <c:v>4.0618133725747141</c:v>
                </c:pt>
                <c:pt idx="102">
                  <c:v>3.935599751957195</c:v>
                </c:pt>
                <c:pt idx="103">
                  <c:v>4.0913954950320255</c:v>
                </c:pt>
                <c:pt idx="104">
                  <c:v>4.3567795582451962</c:v>
                </c:pt>
                <c:pt idx="105">
                  <c:v>4.5286066216732364</c:v>
                </c:pt>
                <c:pt idx="106">
                  <c:v>5.332496083444469</c:v>
                </c:pt>
                <c:pt idx="107">
                  <c:v>5.8017129690545115</c:v>
                </c:pt>
                <c:pt idx="108">
                  <c:v>5.8531589073574937</c:v>
                </c:pt>
                <c:pt idx="109">
                  <c:v>5.7530541179830061</c:v>
                </c:pt>
                <c:pt idx="110">
                  <c:v>5.6538060100788865</c:v>
                </c:pt>
                <c:pt idx="111">
                  <c:v>5.9479998486160275</c:v>
                </c:pt>
                <c:pt idx="112">
                  <c:v>6.0381066720663545</c:v>
                </c:pt>
                <c:pt idx="113">
                  <c:v>6.3049896260983509</c:v>
                </c:pt>
                <c:pt idx="114">
                  <c:v>5.9594407043496993</c:v>
                </c:pt>
                <c:pt idx="115">
                  <c:v>5.5758960811102414</c:v>
                </c:pt>
                <c:pt idx="116">
                  <c:v>5.6135719346391975</c:v>
                </c:pt>
                <c:pt idx="117">
                  <c:v>5.5161542495898255</c:v>
                </c:pt>
                <c:pt idx="118">
                  <c:v>5.4325442732200075</c:v>
                </c:pt>
                <c:pt idx="119">
                  <c:v>5.2735477697800937</c:v>
                </c:pt>
                <c:pt idx="120">
                  <c:v>5.2168953182355455</c:v>
                </c:pt>
                <c:pt idx="121">
                  <c:v>4.9464923645889414</c:v>
                </c:pt>
                <c:pt idx="122">
                  <c:v>4.9674148775060001</c:v>
                </c:pt>
                <c:pt idx="123">
                  <c:v>4.7420486145196739</c:v>
                </c:pt>
                <c:pt idx="124">
                  <c:v>4.7328037582465354</c:v>
                </c:pt>
                <c:pt idx="125">
                  <c:v>4.6326977093138737</c:v>
                </c:pt>
                <c:pt idx="126">
                  <c:v>4.4156010676104476</c:v>
                </c:pt>
                <c:pt idx="127">
                  <c:v>4.5844360890942051</c:v>
                </c:pt>
                <c:pt idx="128">
                  <c:v>4.4261798188863155</c:v>
                </c:pt>
                <c:pt idx="129">
                  <c:v>4.6534855173808847</c:v>
                </c:pt>
                <c:pt idx="130">
                  <c:v>4.7010492294261894</c:v>
                </c:pt>
                <c:pt idx="131">
                  <c:v>4.9883275034208534</c:v>
                </c:pt>
                <c:pt idx="132">
                  <c:v>4.9346190579137303</c:v>
                </c:pt>
                <c:pt idx="133">
                  <c:v>6.0422888749410673</c:v>
                </c:pt>
                <c:pt idx="134">
                  <c:v>6.7316072485936393</c:v>
                </c:pt>
                <c:pt idx="135">
                  <c:v>8.099723553352721</c:v>
                </c:pt>
                <c:pt idx="136">
                  <c:v>9.5129107469222394</c:v>
                </c:pt>
                <c:pt idx="137">
                  <c:v>10.059043925975075</c:v>
                </c:pt>
                <c:pt idx="138">
                  <c:v>10.594018744013775</c:v>
                </c:pt>
                <c:pt idx="139">
                  <c:v>9.3716302991878315</c:v>
                </c:pt>
                <c:pt idx="140">
                  <c:v>9.8645228144117034</c:v>
                </c:pt>
                <c:pt idx="141">
                  <c:v>9.2883354250252488</c:v>
                </c:pt>
                <c:pt idx="142">
                  <c:v>9.769568200586578</c:v>
                </c:pt>
                <c:pt idx="143">
                  <c:v>8.812237135639494</c:v>
                </c:pt>
              </c:numCache>
            </c:numRef>
          </c:yVal>
          <c:smooth val="0"/>
        </c:ser>
        <c:dLbls>
          <c:showLegendKey val="0"/>
          <c:showVal val="0"/>
          <c:showCatName val="0"/>
          <c:showSerName val="0"/>
          <c:showPercent val="0"/>
          <c:showBubbleSize val="0"/>
        </c:dLbls>
        <c:axId val="107041536"/>
        <c:axId val="107043072"/>
      </c:scatterChart>
      <c:valAx>
        <c:axId val="107041536"/>
        <c:scaling>
          <c:orientation val="minMax"/>
          <c:max val="2011"/>
          <c:min val="1975"/>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7043072"/>
        <c:crosses val="min"/>
        <c:crossBetween val="midCat"/>
      </c:valAx>
      <c:valAx>
        <c:axId val="107043072"/>
        <c:scaling>
          <c:orientation val="minMax"/>
          <c:max val="15"/>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7041536"/>
        <c:crosses val="autoZero"/>
        <c:crossBetween val="midCat"/>
        <c:majorUnit val="2.5"/>
      </c:valAx>
      <c:valAx>
        <c:axId val="107048960"/>
        <c:scaling>
          <c:orientation val="minMax"/>
          <c:max val="15"/>
          <c:min val="0"/>
        </c:scaling>
        <c:delete val="0"/>
        <c:axPos val="r"/>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7050496"/>
        <c:crosses val="max"/>
        <c:crossBetween val="between"/>
        <c:majorUnit val="2.5"/>
        <c:minorUnit val="0.5"/>
      </c:valAx>
      <c:catAx>
        <c:axId val="107050496"/>
        <c:scaling>
          <c:orientation val="minMax"/>
        </c:scaling>
        <c:delete val="1"/>
        <c:axPos val="b"/>
        <c:numFmt formatCode="General" sourceLinked="1"/>
        <c:majorTickMark val="out"/>
        <c:minorTickMark val="none"/>
        <c:tickLblPos val="none"/>
        <c:crossAx val="107048960"/>
        <c:crosses val="min"/>
        <c:auto val="1"/>
        <c:lblAlgn val="ctr"/>
        <c:lblOffset val="100"/>
        <c:noMultiLvlLbl val="0"/>
      </c:catAx>
      <c:spPr>
        <a:noFill/>
        <a:ln w="22225">
          <a:solidFill>
            <a:srgbClr val="000000"/>
          </a:solidFill>
        </a:ln>
      </c:spPr>
    </c:plotArea>
    <c:plotVisOnly val="1"/>
    <c:dispBlanksAs val="gap"/>
    <c:showDLblsOverMax val="0"/>
  </c:chart>
  <c:spPr>
    <a:solidFill>
      <a:schemeClr val="bg1"/>
    </a:solidFill>
    <a:ln>
      <a:noFill/>
    </a:ln>
  </c:spPr>
  <c:externalData r:id="rId1">
    <c:autoUpdate val="0"/>
  </c:externalData>
  <c:userShapes r:id="rId2"/>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6048656688639856E-2"/>
          <c:y val="8.4100034920568209E-2"/>
          <c:w val="0.92142459711189861"/>
          <c:h val="0.75555101955051673"/>
        </c:manualLayout>
      </c:layout>
      <c:areaChart>
        <c:grouping val="standard"/>
        <c:varyColors val="0"/>
        <c:ser>
          <c:idx val="2"/>
          <c:order val="0"/>
          <c:tx>
            <c:v>Residual</c:v>
          </c:tx>
          <c:cat>
            <c:numRef>
              <c:f>'3s decomp LFS'!$A$16:$A$93</c:f>
              <c:numCache>
                <c:formatCode>General</c:formatCode>
                <c:ptCount val="78"/>
                <c:pt idx="0">
                  <c:v>1992</c:v>
                </c:pt>
                <c:pt idx="1">
                  <c:v>1992.25</c:v>
                </c:pt>
                <c:pt idx="2">
                  <c:v>1992.5</c:v>
                </c:pt>
                <c:pt idx="3">
                  <c:v>1992.75</c:v>
                </c:pt>
                <c:pt idx="4">
                  <c:v>1993</c:v>
                </c:pt>
                <c:pt idx="5">
                  <c:v>1993.25</c:v>
                </c:pt>
                <c:pt idx="6">
                  <c:v>1993.5</c:v>
                </c:pt>
                <c:pt idx="7">
                  <c:v>1993.75</c:v>
                </c:pt>
                <c:pt idx="8">
                  <c:v>1994</c:v>
                </c:pt>
                <c:pt idx="9">
                  <c:v>1994.25</c:v>
                </c:pt>
                <c:pt idx="10">
                  <c:v>1994.5</c:v>
                </c:pt>
                <c:pt idx="11">
                  <c:v>1994.75</c:v>
                </c:pt>
                <c:pt idx="12">
                  <c:v>1995</c:v>
                </c:pt>
                <c:pt idx="13">
                  <c:v>1995.25</c:v>
                </c:pt>
                <c:pt idx="14">
                  <c:v>1995.5</c:v>
                </c:pt>
                <c:pt idx="15">
                  <c:v>1995.75</c:v>
                </c:pt>
                <c:pt idx="16">
                  <c:v>1996</c:v>
                </c:pt>
                <c:pt idx="17">
                  <c:v>1996.25</c:v>
                </c:pt>
                <c:pt idx="18">
                  <c:v>1996.5</c:v>
                </c:pt>
                <c:pt idx="19">
                  <c:v>1996.75</c:v>
                </c:pt>
                <c:pt idx="20">
                  <c:v>1997</c:v>
                </c:pt>
                <c:pt idx="21">
                  <c:v>1997.25</c:v>
                </c:pt>
                <c:pt idx="22">
                  <c:v>1997.5</c:v>
                </c:pt>
                <c:pt idx="23">
                  <c:v>1997.75</c:v>
                </c:pt>
                <c:pt idx="24">
                  <c:v>1998</c:v>
                </c:pt>
                <c:pt idx="25">
                  <c:v>1998.25</c:v>
                </c:pt>
                <c:pt idx="26">
                  <c:v>1998.5</c:v>
                </c:pt>
                <c:pt idx="27">
                  <c:v>1998.75</c:v>
                </c:pt>
                <c:pt idx="28">
                  <c:v>1999</c:v>
                </c:pt>
                <c:pt idx="29">
                  <c:v>1999.25</c:v>
                </c:pt>
                <c:pt idx="30">
                  <c:v>1999.5</c:v>
                </c:pt>
                <c:pt idx="31">
                  <c:v>1999.75</c:v>
                </c:pt>
                <c:pt idx="32">
                  <c:v>2000</c:v>
                </c:pt>
                <c:pt idx="33">
                  <c:v>2000.25</c:v>
                </c:pt>
                <c:pt idx="34">
                  <c:v>2000.5</c:v>
                </c:pt>
                <c:pt idx="35">
                  <c:v>2000.75</c:v>
                </c:pt>
                <c:pt idx="36">
                  <c:v>2001</c:v>
                </c:pt>
                <c:pt idx="37">
                  <c:v>2001.25</c:v>
                </c:pt>
                <c:pt idx="38">
                  <c:v>2001.5</c:v>
                </c:pt>
                <c:pt idx="39">
                  <c:v>2001.75</c:v>
                </c:pt>
                <c:pt idx="40">
                  <c:v>2002</c:v>
                </c:pt>
                <c:pt idx="41">
                  <c:v>2002.25</c:v>
                </c:pt>
                <c:pt idx="42">
                  <c:v>2002.5</c:v>
                </c:pt>
                <c:pt idx="43">
                  <c:v>2002.75</c:v>
                </c:pt>
                <c:pt idx="44">
                  <c:v>2003</c:v>
                </c:pt>
                <c:pt idx="45">
                  <c:v>2003.25</c:v>
                </c:pt>
                <c:pt idx="46">
                  <c:v>2003.5</c:v>
                </c:pt>
                <c:pt idx="47">
                  <c:v>2003.75</c:v>
                </c:pt>
                <c:pt idx="48">
                  <c:v>2004</c:v>
                </c:pt>
                <c:pt idx="49">
                  <c:v>2004.25</c:v>
                </c:pt>
                <c:pt idx="50">
                  <c:v>2004.5</c:v>
                </c:pt>
                <c:pt idx="51">
                  <c:v>2004.75</c:v>
                </c:pt>
                <c:pt idx="52">
                  <c:v>2005</c:v>
                </c:pt>
                <c:pt idx="53">
                  <c:v>2005.25</c:v>
                </c:pt>
                <c:pt idx="54">
                  <c:v>2005.5</c:v>
                </c:pt>
                <c:pt idx="55">
                  <c:v>2005.75</c:v>
                </c:pt>
                <c:pt idx="56">
                  <c:v>2006</c:v>
                </c:pt>
                <c:pt idx="57">
                  <c:v>2006.25</c:v>
                </c:pt>
                <c:pt idx="58">
                  <c:v>2006.5</c:v>
                </c:pt>
                <c:pt idx="59">
                  <c:v>2006.75</c:v>
                </c:pt>
                <c:pt idx="60">
                  <c:v>2007</c:v>
                </c:pt>
                <c:pt idx="61">
                  <c:v>2007.25</c:v>
                </c:pt>
                <c:pt idx="62">
                  <c:v>2007.5</c:v>
                </c:pt>
                <c:pt idx="63">
                  <c:v>2007.75</c:v>
                </c:pt>
                <c:pt idx="64">
                  <c:v>2008</c:v>
                </c:pt>
                <c:pt idx="65">
                  <c:v>2008.25</c:v>
                </c:pt>
                <c:pt idx="66">
                  <c:v>2008.5</c:v>
                </c:pt>
                <c:pt idx="67">
                  <c:v>2008.75</c:v>
                </c:pt>
                <c:pt idx="68">
                  <c:v>2009</c:v>
                </c:pt>
                <c:pt idx="69">
                  <c:v>2009.25</c:v>
                </c:pt>
                <c:pt idx="70">
                  <c:v>2009.5</c:v>
                </c:pt>
                <c:pt idx="71">
                  <c:v>2009.75</c:v>
                </c:pt>
                <c:pt idx="72">
                  <c:v>2010</c:v>
                </c:pt>
                <c:pt idx="73">
                  <c:v>2010.25</c:v>
                </c:pt>
                <c:pt idx="74">
                  <c:v>2010.5</c:v>
                </c:pt>
                <c:pt idx="75">
                  <c:v>2010.75</c:v>
                </c:pt>
                <c:pt idx="76">
                  <c:v>2011</c:v>
                </c:pt>
                <c:pt idx="77">
                  <c:v>2011.25</c:v>
                </c:pt>
              </c:numCache>
            </c:numRef>
          </c:cat>
          <c:val>
            <c:numRef>
              <c:f>'3s decomp LFS'!$Y$16:$Y$93</c:f>
              <c:numCache>
                <c:formatCode>General</c:formatCode>
                <c:ptCount val="78"/>
                <c:pt idx="3">
                  <c:v>-7.570331410594909E-2</c:v>
                </c:pt>
                <c:pt idx="4">
                  <c:v>7.9334256376152983E-3</c:v>
                </c:pt>
                <c:pt idx="5">
                  <c:v>9.0760317781118496E-2</c:v>
                </c:pt>
                <c:pt idx="6">
                  <c:v>3.9305543655308355E-2</c:v>
                </c:pt>
                <c:pt idx="7">
                  <c:v>-1.55150634368695E-3</c:v>
                </c:pt>
                <c:pt idx="8">
                  <c:v>4.2495245924747287E-2</c:v>
                </c:pt>
                <c:pt idx="9">
                  <c:v>1.6008820970152163E-2</c:v>
                </c:pt>
                <c:pt idx="10">
                  <c:v>4.8570606636683382E-2</c:v>
                </c:pt>
                <c:pt idx="11">
                  <c:v>-1.2956580814761346E-2</c:v>
                </c:pt>
                <c:pt idx="12">
                  <c:v>-3.6190521930808635E-2</c:v>
                </c:pt>
                <c:pt idx="13">
                  <c:v>4.7467280546608003E-2</c:v>
                </c:pt>
                <c:pt idx="14">
                  <c:v>-8.2200669366183046E-2</c:v>
                </c:pt>
                <c:pt idx="15">
                  <c:v>0.10666032304789975</c:v>
                </c:pt>
                <c:pt idx="16">
                  <c:v>-0.1002255818318063</c:v>
                </c:pt>
                <c:pt idx="17">
                  <c:v>7.3855463005321031E-2</c:v>
                </c:pt>
                <c:pt idx="18">
                  <c:v>-2.4936768879933006E-2</c:v>
                </c:pt>
                <c:pt idx="19">
                  <c:v>-2.3680062503923173E-3</c:v>
                </c:pt>
                <c:pt idx="20">
                  <c:v>4.1181488884747222E-2</c:v>
                </c:pt>
                <c:pt idx="21">
                  <c:v>-4.3599638676345774E-2</c:v>
                </c:pt>
                <c:pt idx="22">
                  <c:v>6.3654318796031895E-2</c:v>
                </c:pt>
                <c:pt idx="23">
                  <c:v>3.6540732159618609E-4</c:v>
                </c:pt>
                <c:pt idx="24">
                  <c:v>-1.6143320947623416E-2</c:v>
                </c:pt>
                <c:pt idx="25">
                  <c:v>-2.3585287691287E-2</c:v>
                </c:pt>
                <c:pt idx="26">
                  <c:v>6.8439414046820787E-2</c:v>
                </c:pt>
                <c:pt idx="27">
                  <c:v>-0.13878120111657374</c:v>
                </c:pt>
                <c:pt idx="28">
                  <c:v>7.7200419862665723E-2</c:v>
                </c:pt>
                <c:pt idx="29">
                  <c:v>-3.2859919974275016E-2</c:v>
                </c:pt>
                <c:pt idx="30">
                  <c:v>3.5400699993450802E-2</c:v>
                </c:pt>
                <c:pt idx="31">
                  <c:v>2.5901651637075591E-2</c:v>
                </c:pt>
                <c:pt idx="32">
                  <c:v>-0.10757596665695827</c:v>
                </c:pt>
                <c:pt idx="33">
                  <c:v>9.0940074497969522E-2</c:v>
                </c:pt>
                <c:pt idx="34">
                  <c:v>-1.4950503169465387E-2</c:v>
                </c:pt>
                <c:pt idx="35">
                  <c:v>1.0008534732417638E-2</c:v>
                </c:pt>
                <c:pt idx="36">
                  <c:v>1.8603682859416784E-2</c:v>
                </c:pt>
                <c:pt idx="37">
                  <c:v>2.3372884737869748E-2</c:v>
                </c:pt>
                <c:pt idx="38">
                  <c:v>-5.2522869617125552E-2</c:v>
                </c:pt>
                <c:pt idx="39">
                  <c:v>-1.9893052358058175E-2</c:v>
                </c:pt>
                <c:pt idx="40">
                  <c:v>2.8755859904738262E-2</c:v>
                </c:pt>
                <c:pt idx="41">
                  <c:v>-7.6352819958367193E-2</c:v>
                </c:pt>
                <c:pt idx="42">
                  <c:v>2.5093589846960689E-2</c:v>
                </c:pt>
                <c:pt idx="43">
                  <c:v>0.10699708574327989</c:v>
                </c:pt>
                <c:pt idx="44">
                  <c:v>-7.1310573313206657E-2</c:v>
                </c:pt>
                <c:pt idx="45">
                  <c:v>-2.7276428266721745E-3</c:v>
                </c:pt>
                <c:pt idx="46">
                  <c:v>1.2983686385246192E-2</c:v>
                </c:pt>
                <c:pt idx="47">
                  <c:v>6.8014575423026413E-2</c:v>
                </c:pt>
                <c:pt idx="48">
                  <c:v>-6.8434589020356608E-3</c:v>
                </c:pt>
                <c:pt idx="49">
                  <c:v>-7.0094493427491278E-3</c:v>
                </c:pt>
                <c:pt idx="50">
                  <c:v>-6.2795278580390843E-2</c:v>
                </c:pt>
                <c:pt idx="51">
                  <c:v>4.4422896013527377E-2</c:v>
                </c:pt>
                <c:pt idx="52">
                  <c:v>-7.8321472617364898E-2</c:v>
                </c:pt>
                <c:pt idx="53">
                  <c:v>7.2810040410447072E-2</c:v>
                </c:pt>
                <c:pt idx="54">
                  <c:v>-1.3914485708552218E-2</c:v>
                </c:pt>
                <c:pt idx="55">
                  <c:v>-9.0000209860303035E-2</c:v>
                </c:pt>
                <c:pt idx="56">
                  <c:v>0.16074561260400047</c:v>
                </c:pt>
                <c:pt idx="57">
                  <c:v>-0.11903633598106612</c:v>
                </c:pt>
                <c:pt idx="58">
                  <c:v>5.7895499418315954E-2</c:v>
                </c:pt>
                <c:pt idx="59">
                  <c:v>-3.5852466426722802E-2</c:v>
                </c:pt>
                <c:pt idx="60">
                  <c:v>-1.3852844230728543E-2</c:v>
                </c:pt>
                <c:pt idx="61">
                  <c:v>2.1427975862827367E-2</c:v>
                </c:pt>
                <c:pt idx="62">
                  <c:v>-5.1718777596783234E-2</c:v>
                </c:pt>
                <c:pt idx="63">
                  <c:v>0.12063780869554776</c:v>
                </c:pt>
                <c:pt idx="64">
                  <c:v>-8.4809465004831622E-2</c:v>
                </c:pt>
                <c:pt idx="65">
                  <c:v>-8.6618033262392147E-2</c:v>
                </c:pt>
                <c:pt idx="66">
                  <c:v>-5.6967141001652059E-2</c:v>
                </c:pt>
                <c:pt idx="67">
                  <c:v>2.7136282608315403E-2</c:v>
                </c:pt>
                <c:pt idx="68">
                  <c:v>-7.5659198670034455E-2</c:v>
                </c:pt>
                <c:pt idx="69">
                  <c:v>4.1336641791407183E-2</c:v>
                </c:pt>
                <c:pt idx="70">
                  <c:v>6.2173546065543178E-2</c:v>
                </c:pt>
                <c:pt idx="71">
                  <c:v>9.0810584423072507E-2</c:v>
                </c:pt>
                <c:pt idx="72">
                  <c:v>-7.7220523800577034E-2</c:v>
                </c:pt>
                <c:pt idx="73">
                  <c:v>6.7863502017532912E-2</c:v>
                </c:pt>
              </c:numCache>
            </c:numRef>
          </c:val>
        </c:ser>
        <c:dLbls>
          <c:showLegendKey val="0"/>
          <c:showVal val="0"/>
          <c:showCatName val="0"/>
          <c:showSerName val="0"/>
          <c:showPercent val="0"/>
          <c:showBubbleSize val="0"/>
        </c:dLbls>
        <c:axId val="127641856"/>
        <c:axId val="127651840"/>
      </c:areaChart>
      <c:lineChart>
        <c:grouping val="standard"/>
        <c:varyColors val="0"/>
        <c:ser>
          <c:idx val="0"/>
          <c:order val="1"/>
          <c:tx>
            <c:v>Outflow rate contribution</c:v>
          </c:tx>
          <c:spPr>
            <a:ln>
              <a:solidFill>
                <a:srgbClr val="C00000"/>
              </a:solidFill>
            </a:ln>
          </c:spPr>
          <c:marker>
            <c:symbol val="none"/>
          </c:marker>
          <c:cat>
            <c:numRef>
              <c:f>'3s decomp LFS'!$A$16:$A$93</c:f>
              <c:numCache>
                <c:formatCode>General</c:formatCode>
                <c:ptCount val="78"/>
                <c:pt idx="0">
                  <c:v>1992</c:v>
                </c:pt>
                <c:pt idx="1">
                  <c:v>1992.25</c:v>
                </c:pt>
                <c:pt idx="2">
                  <c:v>1992.5</c:v>
                </c:pt>
                <c:pt idx="3">
                  <c:v>1992.75</c:v>
                </c:pt>
                <c:pt idx="4">
                  <c:v>1993</c:v>
                </c:pt>
                <c:pt idx="5">
                  <c:v>1993.25</c:v>
                </c:pt>
                <c:pt idx="6">
                  <c:v>1993.5</c:v>
                </c:pt>
                <c:pt idx="7">
                  <c:v>1993.75</c:v>
                </c:pt>
                <c:pt idx="8">
                  <c:v>1994</c:v>
                </c:pt>
                <c:pt idx="9">
                  <c:v>1994.25</c:v>
                </c:pt>
                <c:pt idx="10">
                  <c:v>1994.5</c:v>
                </c:pt>
                <c:pt idx="11">
                  <c:v>1994.75</c:v>
                </c:pt>
                <c:pt idx="12">
                  <c:v>1995</c:v>
                </c:pt>
                <c:pt idx="13">
                  <c:v>1995.25</c:v>
                </c:pt>
                <c:pt idx="14">
                  <c:v>1995.5</c:v>
                </c:pt>
                <c:pt idx="15">
                  <c:v>1995.75</c:v>
                </c:pt>
                <c:pt idx="16">
                  <c:v>1996</c:v>
                </c:pt>
                <c:pt idx="17">
                  <c:v>1996.25</c:v>
                </c:pt>
                <c:pt idx="18">
                  <c:v>1996.5</c:v>
                </c:pt>
                <c:pt idx="19">
                  <c:v>1996.75</c:v>
                </c:pt>
                <c:pt idx="20">
                  <c:v>1997</c:v>
                </c:pt>
                <c:pt idx="21">
                  <c:v>1997.25</c:v>
                </c:pt>
                <c:pt idx="22">
                  <c:v>1997.5</c:v>
                </c:pt>
                <c:pt idx="23">
                  <c:v>1997.75</c:v>
                </c:pt>
                <c:pt idx="24">
                  <c:v>1998</c:v>
                </c:pt>
                <c:pt idx="25">
                  <c:v>1998.25</c:v>
                </c:pt>
                <c:pt idx="26">
                  <c:v>1998.5</c:v>
                </c:pt>
                <c:pt idx="27">
                  <c:v>1998.75</c:v>
                </c:pt>
                <c:pt idx="28">
                  <c:v>1999</c:v>
                </c:pt>
                <c:pt idx="29">
                  <c:v>1999.25</c:v>
                </c:pt>
                <c:pt idx="30">
                  <c:v>1999.5</c:v>
                </c:pt>
                <c:pt idx="31">
                  <c:v>1999.75</c:v>
                </c:pt>
                <c:pt idx="32">
                  <c:v>2000</c:v>
                </c:pt>
                <c:pt idx="33">
                  <c:v>2000.25</c:v>
                </c:pt>
                <c:pt idx="34">
                  <c:v>2000.5</c:v>
                </c:pt>
                <c:pt idx="35">
                  <c:v>2000.75</c:v>
                </c:pt>
                <c:pt idx="36">
                  <c:v>2001</c:v>
                </c:pt>
                <c:pt idx="37">
                  <c:v>2001.25</c:v>
                </c:pt>
                <c:pt idx="38">
                  <c:v>2001.5</c:v>
                </c:pt>
                <c:pt idx="39">
                  <c:v>2001.75</c:v>
                </c:pt>
                <c:pt idx="40">
                  <c:v>2002</c:v>
                </c:pt>
                <c:pt idx="41">
                  <c:v>2002.25</c:v>
                </c:pt>
                <c:pt idx="42">
                  <c:v>2002.5</c:v>
                </c:pt>
                <c:pt idx="43">
                  <c:v>2002.75</c:v>
                </c:pt>
                <c:pt idx="44">
                  <c:v>2003</c:v>
                </c:pt>
                <c:pt idx="45">
                  <c:v>2003.25</c:v>
                </c:pt>
                <c:pt idx="46">
                  <c:v>2003.5</c:v>
                </c:pt>
                <c:pt idx="47">
                  <c:v>2003.75</c:v>
                </c:pt>
                <c:pt idx="48">
                  <c:v>2004</c:v>
                </c:pt>
                <c:pt idx="49">
                  <c:v>2004.25</c:v>
                </c:pt>
                <c:pt idx="50">
                  <c:v>2004.5</c:v>
                </c:pt>
                <c:pt idx="51">
                  <c:v>2004.75</c:v>
                </c:pt>
                <c:pt idx="52">
                  <c:v>2005</c:v>
                </c:pt>
                <c:pt idx="53">
                  <c:v>2005.25</c:v>
                </c:pt>
                <c:pt idx="54">
                  <c:v>2005.5</c:v>
                </c:pt>
                <c:pt idx="55">
                  <c:v>2005.75</c:v>
                </c:pt>
                <c:pt idx="56">
                  <c:v>2006</c:v>
                </c:pt>
                <c:pt idx="57">
                  <c:v>2006.25</c:v>
                </c:pt>
                <c:pt idx="58">
                  <c:v>2006.5</c:v>
                </c:pt>
                <c:pt idx="59">
                  <c:v>2006.75</c:v>
                </c:pt>
                <c:pt idx="60">
                  <c:v>2007</c:v>
                </c:pt>
                <c:pt idx="61">
                  <c:v>2007.25</c:v>
                </c:pt>
                <c:pt idx="62">
                  <c:v>2007.5</c:v>
                </c:pt>
                <c:pt idx="63">
                  <c:v>2007.75</c:v>
                </c:pt>
                <c:pt idx="64">
                  <c:v>2008</c:v>
                </c:pt>
                <c:pt idx="65">
                  <c:v>2008.25</c:v>
                </c:pt>
                <c:pt idx="66">
                  <c:v>2008.5</c:v>
                </c:pt>
                <c:pt idx="67">
                  <c:v>2008.75</c:v>
                </c:pt>
                <c:pt idx="68">
                  <c:v>2009</c:v>
                </c:pt>
                <c:pt idx="69">
                  <c:v>2009.25</c:v>
                </c:pt>
                <c:pt idx="70">
                  <c:v>2009.5</c:v>
                </c:pt>
                <c:pt idx="71">
                  <c:v>2009.75</c:v>
                </c:pt>
                <c:pt idx="72">
                  <c:v>2010</c:v>
                </c:pt>
                <c:pt idx="73">
                  <c:v>2010.25</c:v>
                </c:pt>
                <c:pt idx="74">
                  <c:v>2010.5</c:v>
                </c:pt>
                <c:pt idx="75">
                  <c:v>2010.75</c:v>
                </c:pt>
                <c:pt idx="76">
                  <c:v>2011</c:v>
                </c:pt>
                <c:pt idx="77">
                  <c:v>2011.25</c:v>
                </c:pt>
              </c:numCache>
            </c:numRef>
          </c:cat>
          <c:val>
            <c:numRef>
              <c:f>'3s decomp LFS'!$V$16:$V$93</c:f>
              <c:numCache>
                <c:formatCode>General</c:formatCode>
                <c:ptCount val="78"/>
                <c:pt idx="3">
                  <c:v>5.6430870583554442E-2</c:v>
                </c:pt>
                <c:pt idx="4">
                  <c:v>3.1414336601379232E-2</c:v>
                </c:pt>
                <c:pt idx="5">
                  <c:v>-6.1755014472189305E-2</c:v>
                </c:pt>
                <c:pt idx="6">
                  <c:v>-4.3297315855795805E-2</c:v>
                </c:pt>
                <c:pt idx="7">
                  <c:v>1.1024292869754652E-2</c:v>
                </c:pt>
                <c:pt idx="8">
                  <c:v>-2.7161910771485588E-2</c:v>
                </c:pt>
                <c:pt idx="9">
                  <c:v>-6.8776127868741916E-3</c:v>
                </c:pt>
                <c:pt idx="10">
                  <c:v>-3.4067468641461575E-2</c:v>
                </c:pt>
                <c:pt idx="11">
                  <c:v>-4.5730616577794703E-2</c:v>
                </c:pt>
                <c:pt idx="12">
                  <c:v>1.0178541256730081E-2</c:v>
                </c:pt>
                <c:pt idx="13">
                  <c:v>-1.9053861957790946E-2</c:v>
                </c:pt>
                <c:pt idx="14">
                  <c:v>2.2231945822897888E-2</c:v>
                </c:pt>
                <c:pt idx="15">
                  <c:v>-5.9728702961929003E-2</c:v>
                </c:pt>
                <c:pt idx="16">
                  <c:v>-8.2364087571954146E-3</c:v>
                </c:pt>
                <c:pt idx="17">
                  <c:v>-1.497664719590013E-2</c:v>
                </c:pt>
                <c:pt idx="18">
                  <c:v>5.6163321564044874E-3</c:v>
                </c:pt>
                <c:pt idx="19">
                  <c:v>-1.128112791857405E-2</c:v>
                </c:pt>
                <c:pt idx="20">
                  <c:v>-5.3498086543514893E-2</c:v>
                </c:pt>
                <c:pt idx="21">
                  <c:v>-6.0547300691821612E-2</c:v>
                </c:pt>
                <c:pt idx="22">
                  <c:v>-3.0099272001264228E-2</c:v>
                </c:pt>
                <c:pt idx="23">
                  <c:v>4.7710121630079021E-3</c:v>
                </c:pt>
                <c:pt idx="24">
                  <c:v>-1.2219743113595237E-2</c:v>
                </c:pt>
                <c:pt idx="25">
                  <c:v>2.5708236746457599E-2</c:v>
                </c:pt>
                <c:pt idx="26">
                  <c:v>-3.4752480683158317E-2</c:v>
                </c:pt>
                <c:pt idx="27">
                  <c:v>1.4895128507823535E-2</c:v>
                </c:pt>
                <c:pt idx="28">
                  <c:v>-3.1815449350180831E-2</c:v>
                </c:pt>
                <c:pt idx="29">
                  <c:v>3.9052816681835092E-2</c:v>
                </c:pt>
                <c:pt idx="30">
                  <c:v>-4.0366620704628972E-2</c:v>
                </c:pt>
                <c:pt idx="31">
                  <c:v>4.9787082862201822E-3</c:v>
                </c:pt>
                <c:pt idx="32">
                  <c:v>2.2907145630443073E-2</c:v>
                </c:pt>
                <c:pt idx="33">
                  <c:v>-5.0035595057946129E-2</c:v>
                </c:pt>
                <c:pt idx="34">
                  <c:v>-2.3809335957183989E-2</c:v>
                </c:pt>
                <c:pt idx="35">
                  <c:v>-4.887413035715573E-2</c:v>
                </c:pt>
                <c:pt idx="36">
                  <c:v>1.3050566072656884E-2</c:v>
                </c:pt>
                <c:pt idx="37">
                  <c:v>-2.8321124716003749E-2</c:v>
                </c:pt>
                <c:pt idx="38">
                  <c:v>2.9700364254899084E-2</c:v>
                </c:pt>
                <c:pt idx="39">
                  <c:v>1.4182345555208848E-2</c:v>
                </c:pt>
                <c:pt idx="40">
                  <c:v>-3.3890081310383145E-2</c:v>
                </c:pt>
                <c:pt idx="41">
                  <c:v>1.2642251045588871E-2</c:v>
                </c:pt>
                <c:pt idx="42">
                  <c:v>9.1619231918063492E-3</c:v>
                </c:pt>
                <c:pt idx="43">
                  <c:v>-4.7866484347180903E-2</c:v>
                </c:pt>
                <c:pt idx="44">
                  <c:v>2.8049647192212146E-2</c:v>
                </c:pt>
                <c:pt idx="45">
                  <c:v>-5.4470711608289011E-4</c:v>
                </c:pt>
                <c:pt idx="46">
                  <c:v>1.4603770305312467E-2</c:v>
                </c:pt>
                <c:pt idx="47">
                  <c:v>-4.0925150937228413E-2</c:v>
                </c:pt>
                <c:pt idx="48">
                  <c:v>-1.3779069576890998E-2</c:v>
                </c:pt>
                <c:pt idx="49">
                  <c:v>-1.3633492732157951E-2</c:v>
                </c:pt>
                <c:pt idx="50">
                  <c:v>2.7085040726161802E-2</c:v>
                </c:pt>
                <c:pt idx="51">
                  <c:v>-1.990699218156174E-2</c:v>
                </c:pt>
                <c:pt idx="52">
                  <c:v>1.5965418756223933E-2</c:v>
                </c:pt>
                <c:pt idx="53">
                  <c:v>1.9204540832184001E-3</c:v>
                </c:pt>
                <c:pt idx="54">
                  <c:v>-9.8632269511113248E-4</c:v>
                </c:pt>
                <c:pt idx="55">
                  <c:v>9.7098215625414513E-2</c:v>
                </c:pt>
                <c:pt idx="56">
                  <c:v>1.9271871528438059E-3</c:v>
                </c:pt>
                <c:pt idx="57">
                  <c:v>5.0092396314199594E-2</c:v>
                </c:pt>
                <c:pt idx="58">
                  <c:v>-5.0499359420269056E-2</c:v>
                </c:pt>
                <c:pt idx="59">
                  <c:v>3.861924457671146E-2</c:v>
                </c:pt>
                <c:pt idx="60">
                  <c:v>-1.047257632160368E-2</c:v>
                </c:pt>
                <c:pt idx="61">
                  <c:v>-5.633202205420333E-3</c:v>
                </c:pt>
                <c:pt idx="62">
                  <c:v>1.4057621505282619E-2</c:v>
                </c:pt>
                <c:pt idx="63">
                  <c:v>-0.12184750599862261</c:v>
                </c:pt>
                <c:pt idx="64">
                  <c:v>6.823832296089892E-2</c:v>
                </c:pt>
                <c:pt idx="65">
                  <c:v>6.9175736187722089E-2</c:v>
                </c:pt>
                <c:pt idx="66">
                  <c:v>5.3030074683105173E-2</c:v>
                </c:pt>
                <c:pt idx="67">
                  <c:v>-3.4346447981109411E-2</c:v>
                </c:pt>
                <c:pt idx="68">
                  <c:v>0.14499701388564598</c:v>
                </c:pt>
                <c:pt idx="69">
                  <c:v>3.1307901711469639E-2</c:v>
                </c:pt>
                <c:pt idx="70">
                  <c:v>2.2384362347906001E-2</c:v>
                </c:pt>
                <c:pt idx="71">
                  <c:v>-1.7445908176074266E-2</c:v>
                </c:pt>
                <c:pt idx="72">
                  <c:v>5.202359017713587E-2</c:v>
                </c:pt>
                <c:pt idx="73">
                  <c:v>-7.227327719406923E-2</c:v>
                </c:pt>
                <c:pt idx="74">
                  <c:v>-2.0943593589381158E-2</c:v>
                </c:pt>
              </c:numCache>
            </c:numRef>
          </c:val>
          <c:smooth val="0"/>
        </c:ser>
        <c:ser>
          <c:idx val="1"/>
          <c:order val="2"/>
          <c:tx>
            <c:v>Inflow rate contribution</c:v>
          </c:tx>
          <c:spPr>
            <a:ln>
              <a:solidFill>
                <a:schemeClr val="accent1"/>
              </a:solidFill>
              <a:prstDash val="sysDash"/>
            </a:ln>
          </c:spPr>
          <c:marker>
            <c:symbol val="none"/>
          </c:marker>
          <c:cat>
            <c:numRef>
              <c:f>'3s decomp LFS'!$A$16:$A$93</c:f>
              <c:numCache>
                <c:formatCode>General</c:formatCode>
                <c:ptCount val="78"/>
                <c:pt idx="0">
                  <c:v>1992</c:v>
                </c:pt>
                <c:pt idx="1">
                  <c:v>1992.25</c:v>
                </c:pt>
                <c:pt idx="2">
                  <c:v>1992.5</c:v>
                </c:pt>
                <c:pt idx="3">
                  <c:v>1992.75</c:v>
                </c:pt>
                <c:pt idx="4">
                  <c:v>1993</c:v>
                </c:pt>
                <c:pt idx="5">
                  <c:v>1993.25</c:v>
                </c:pt>
                <c:pt idx="6">
                  <c:v>1993.5</c:v>
                </c:pt>
                <c:pt idx="7">
                  <c:v>1993.75</c:v>
                </c:pt>
                <c:pt idx="8">
                  <c:v>1994</c:v>
                </c:pt>
                <c:pt idx="9">
                  <c:v>1994.25</c:v>
                </c:pt>
                <c:pt idx="10">
                  <c:v>1994.5</c:v>
                </c:pt>
                <c:pt idx="11">
                  <c:v>1994.75</c:v>
                </c:pt>
                <c:pt idx="12">
                  <c:v>1995</c:v>
                </c:pt>
                <c:pt idx="13">
                  <c:v>1995.25</c:v>
                </c:pt>
                <c:pt idx="14">
                  <c:v>1995.5</c:v>
                </c:pt>
                <c:pt idx="15">
                  <c:v>1995.75</c:v>
                </c:pt>
                <c:pt idx="16">
                  <c:v>1996</c:v>
                </c:pt>
                <c:pt idx="17">
                  <c:v>1996.25</c:v>
                </c:pt>
                <c:pt idx="18">
                  <c:v>1996.5</c:v>
                </c:pt>
                <c:pt idx="19">
                  <c:v>1996.75</c:v>
                </c:pt>
                <c:pt idx="20">
                  <c:v>1997</c:v>
                </c:pt>
                <c:pt idx="21">
                  <c:v>1997.25</c:v>
                </c:pt>
                <c:pt idx="22">
                  <c:v>1997.5</c:v>
                </c:pt>
                <c:pt idx="23">
                  <c:v>1997.75</c:v>
                </c:pt>
                <c:pt idx="24">
                  <c:v>1998</c:v>
                </c:pt>
                <c:pt idx="25">
                  <c:v>1998.25</c:v>
                </c:pt>
                <c:pt idx="26">
                  <c:v>1998.5</c:v>
                </c:pt>
                <c:pt idx="27">
                  <c:v>1998.75</c:v>
                </c:pt>
                <c:pt idx="28">
                  <c:v>1999</c:v>
                </c:pt>
                <c:pt idx="29">
                  <c:v>1999.25</c:v>
                </c:pt>
                <c:pt idx="30">
                  <c:v>1999.5</c:v>
                </c:pt>
                <c:pt idx="31">
                  <c:v>1999.75</c:v>
                </c:pt>
                <c:pt idx="32">
                  <c:v>2000</c:v>
                </c:pt>
                <c:pt idx="33">
                  <c:v>2000.25</c:v>
                </c:pt>
                <c:pt idx="34">
                  <c:v>2000.5</c:v>
                </c:pt>
                <c:pt idx="35">
                  <c:v>2000.75</c:v>
                </c:pt>
                <c:pt idx="36">
                  <c:v>2001</c:v>
                </c:pt>
                <c:pt idx="37">
                  <c:v>2001.25</c:v>
                </c:pt>
                <c:pt idx="38">
                  <c:v>2001.5</c:v>
                </c:pt>
                <c:pt idx="39">
                  <c:v>2001.75</c:v>
                </c:pt>
                <c:pt idx="40">
                  <c:v>2002</c:v>
                </c:pt>
                <c:pt idx="41">
                  <c:v>2002.25</c:v>
                </c:pt>
                <c:pt idx="42">
                  <c:v>2002.5</c:v>
                </c:pt>
                <c:pt idx="43">
                  <c:v>2002.75</c:v>
                </c:pt>
                <c:pt idx="44">
                  <c:v>2003</c:v>
                </c:pt>
                <c:pt idx="45">
                  <c:v>2003.25</c:v>
                </c:pt>
                <c:pt idx="46">
                  <c:v>2003.5</c:v>
                </c:pt>
                <c:pt idx="47">
                  <c:v>2003.75</c:v>
                </c:pt>
                <c:pt idx="48">
                  <c:v>2004</c:v>
                </c:pt>
                <c:pt idx="49">
                  <c:v>2004.25</c:v>
                </c:pt>
                <c:pt idx="50">
                  <c:v>2004.5</c:v>
                </c:pt>
                <c:pt idx="51">
                  <c:v>2004.75</c:v>
                </c:pt>
                <c:pt idx="52">
                  <c:v>2005</c:v>
                </c:pt>
                <c:pt idx="53">
                  <c:v>2005.25</c:v>
                </c:pt>
                <c:pt idx="54">
                  <c:v>2005.5</c:v>
                </c:pt>
                <c:pt idx="55">
                  <c:v>2005.75</c:v>
                </c:pt>
                <c:pt idx="56">
                  <c:v>2006</c:v>
                </c:pt>
                <c:pt idx="57">
                  <c:v>2006.25</c:v>
                </c:pt>
                <c:pt idx="58">
                  <c:v>2006.5</c:v>
                </c:pt>
                <c:pt idx="59">
                  <c:v>2006.75</c:v>
                </c:pt>
                <c:pt idx="60">
                  <c:v>2007</c:v>
                </c:pt>
                <c:pt idx="61">
                  <c:v>2007.25</c:v>
                </c:pt>
                <c:pt idx="62">
                  <c:v>2007.5</c:v>
                </c:pt>
                <c:pt idx="63">
                  <c:v>2007.75</c:v>
                </c:pt>
                <c:pt idx="64">
                  <c:v>2008</c:v>
                </c:pt>
                <c:pt idx="65">
                  <c:v>2008.25</c:v>
                </c:pt>
                <c:pt idx="66">
                  <c:v>2008.5</c:v>
                </c:pt>
                <c:pt idx="67">
                  <c:v>2008.75</c:v>
                </c:pt>
                <c:pt idx="68">
                  <c:v>2009</c:v>
                </c:pt>
                <c:pt idx="69">
                  <c:v>2009.25</c:v>
                </c:pt>
                <c:pt idx="70">
                  <c:v>2009.5</c:v>
                </c:pt>
                <c:pt idx="71">
                  <c:v>2009.75</c:v>
                </c:pt>
                <c:pt idx="72">
                  <c:v>2010</c:v>
                </c:pt>
                <c:pt idx="73">
                  <c:v>2010.25</c:v>
                </c:pt>
                <c:pt idx="74">
                  <c:v>2010.5</c:v>
                </c:pt>
                <c:pt idx="75">
                  <c:v>2010.75</c:v>
                </c:pt>
                <c:pt idx="76">
                  <c:v>2011</c:v>
                </c:pt>
                <c:pt idx="77">
                  <c:v>2011.25</c:v>
                </c:pt>
              </c:numCache>
            </c:numRef>
          </c:cat>
          <c:val>
            <c:numRef>
              <c:f>'3s decomp LFS'!$W$16:$W$93</c:f>
              <c:numCache>
                <c:formatCode>General</c:formatCode>
                <c:ptCount val="78"/>
                <c:pt idx="3">
                  <c:v>6.0803244905031563E-2</c:v>
                </c:pt>
                <c:pt idx="4">
                  <c:v>-1.8569514778771511E-2</c:v>
                </c:pt>
                <c:pt idx="5">
                  <c:v>-5.0476563491890558E-2</c:v>
                </c:pt>
                <c:pt idx="6">
                  <c:v>-6.5283987218840833E-3</c:v>
                </c:pt>
                <c:pt idx="7">
                  <c:v>-9.3601738926009839E-3</c:v>
                </c:pt>
                <c:pt idx="8">
                  <c:v>-4.8856603831045599E-2</c:v>
                </c:pt>
                <c:pt idx="9">
                  <c:v>-3.2699039843351582E-2</c:v>
                </c:pt>
                <c:pt idx="10">
                  <c:v>-4.8113396059576534E-2</c:v>
                </c:pt>
                <c:pt idx="11">
                  <c:v>1.4980364893927518E-2</c:v>
                </c:pt>
                <c:pt idx="12">
                  <c:v>1.1604908988212233E-2</c:v>
                </c:pt>
                <c:pt idx="13">
                  <c:v>-5.0172467132083134E-2</c:v>
                </c:pt>
                <c:pt idx="14">
                  <c:v>6.0475696386814624E-2</c:v>
                </c:pt>
                <c:pt idx="15">
                  <c:v>-8.7393114760045174E-2</c:v>
                </c:pt>
                <c:pt idx="16">
                  <c:v>9.5935326922100134E-2</c:v>
                </c:pt>
                <c:pt idx="17">
                  <c:v>-5.4024586310592579E-2</c:v>
                </c:pt>
                <c:pt idx="18">
                  <c:v>-3.3559894311240776E-3</c:v>
                </c:pt>
                <c:pt idx="19">
                  <c:v>-1.3828010265452091E-2</c:v>
                </c:pt>
                <c:pt idx="20">
                  <c:v>-5.961622335100282E-2</c:v>
                </c:pt>
                <c:pt idx="21">
                  <c:v>8.7225438753609344E-2</c:v>
                </c:pt>
                <c:pt idx="22">
                  <c:v>-8.2316524592827373E-2</c:v>
                </c:pt>
                <c:pt idx="23">
                  <c:v>-4.8784031408270923E-2</c:v>
                </c:pt>
                <c:pt idx="24">
                  <c:v>-2.2254906281898201E-3</c:v>
                </c:pt>
                <c:pt idx="25">
                  <c:v>-1.0788657676929348E-2</c:v>
                </c:pt>
                <c:pt idx="26">
                  <c:v>-4.3773078478935711E-2</c:v>
                </c:pt>
                <c:pt idx="27">
                  <c:v>0.11065631985498291</c:v>
                </c:pt>
                <c:pt idx="28">
                  <c:v>-4.4299116806675032E-2</c:v>
                </c:pt>
                <c:pt idx="29">
                  <c:v>-2.2196954210829532E-2</c:v>
                </c:pt>
                <c:pt idx="30">
                  <c:v>-2.592486057682062E-2</c:v>
                </c:pt>
                <c:pt idx="31">
                  <c:v>-4.1530637772827173E-2</c:v>
                </c:pt>
                <c:pt idx="32">
                  <c:v>7.8041765795132709E-2</c:v>
                </c:pt>
                <c:pt idx="33">
                  <c:v>-8.638055397696795E-2</c:v>
                </c:pt>
                <c:pt idx="34">
                  <c:v>1.378217438073137E-4</c:v>
                </c:pt>
                <c:pt idx="35">
                  <c:v>2.3832941374751792E-2</c:v>
                </c:pt>
                <c:pt idx="36">
                  <c:v>-6.1086479575437537E-2</c:v>
                </c:pt>
                <c:pt idx="37">
                  <c:v>-2.2783881104828552E-3</c:v>
                </c:pt>
                <c:pt idx="38">
                  <c:v>3.3065055155880922E-2</c:v>
                </c:pt>
                <c:pt idx="39">
                  <c:v>2.2621821606336391E-2</c:v>
                </c:pt>
                <c:pt idx="40">
                  <c:v>1.5038233583592419E-3</c:v>
                </c:pt>
                <c:pt idx="41">
                  <c:v>6.5850000775881962E-2</c:v>
                </c:pt>
                <c:pt idx="42">
                  <c:v>-8.3311844537324823E-3</c:v>
                </c:pt>
                <c:pt idx="43">
                  <c:v>-9.6192605641177653E-2</c:v>
                </c:pt>
                <c:pt idx="44">
                  <c:v>5.2071641333933133E-2</c:v>
                </c:pt>
                <c:pt idx="45">
                  <c:v>-3.7242150533629281E-2</c:v>
                </c:pt>
                <c:pt idx="46">
                  <c:v>-8.5951941458638527E-3</c:v>
                </c:pt>
                <c:pt idx="47">
                  <c:v>-5.7761148861749517E-2</c:v>
                </c:pt>
                <c:pt idx="48">
                  <c:v>4.7968348372496764E-4</c:v>
                </c:pt>
                <c:pt idx="49">
                  <c:v>2.54010484114989E-2</c:v>
                </c:pt>
                <c:pt idx="50">
                  <c:v>6.5116511458427739E-3</c:v>
                </c:pt>
                <c:pt idx="51">
                  <c:v>-1.2248795511103871E-2</c:v>
                </c:pt>
                <c:pt idx="52">
                  <c:v>5.2366571892004068E-2</c:v>
                </c:pt>
                <c:pt idx="53">
                  <c:v>-5.8945685605468465E-2</c:v>
                </c:pt>
                <c:pt idx="54">
                  <c:v>7.8646499063575494E-3</c:v>
                </c:pt>
                <c:pt idx="55">
                  <c:v>8.2106681954916133E-2</c:v>
                </c:pt>
                <c:pt idx="56">
                  <c:v>-0.14949867012030552</c:v>
                </c:pt>
                <c:pt idx="57">
                  <c:v>0.11439766203022023</c:v>
                </c:pt>
                <c:pt idx="58">
                  <c:v>-6.0136405923743872E-3</c:v>
                </c:pt>
                <c:pt idx="59">
                  <c:v>4.9903418659772462E-3</c:v>
                </c:pt>
                <c:pt idx="60">
                  <c:v>2.1381600972465928E-2</c:v>
                </c:pt>
                <c:pt idx="61">
                  <c:v>-4.7034397798489162E-2</c:v>
                </c:pt>
                <c:pt idx="62">
                  <c:v>3.2519207498503608E-2</c:v>
                </c:pt>
                <c:pt idx="63">
                  <c:v>-2.3321821240261168E-2</c:v>
                </c:pt>
                <c:pt idx="64">
                  <c:v>1.4531180242914247E-2</c:v>
                </c:pt>
                <c:pt idx="65">
                  <c:v>4.6446132540910151E-2</c:v>
                </c:pt>
                <c:pt idx="66">
                  <c:v>9.8651538578459569E-2</c:v>
                </c:pt>
                <c:pt idx="67">
                  <c:v>9.402582253628175E-2</c:v>
                </c:pt>
                <c:pt idx="68">
                  <c:v>3.1638005162230552E-2</c:v>
                </c:pt>
                <c:pt idx="69">
                  <c:v>1.7649345791814409E-2</c:v>
                </c:pt>
                <c:pt idx="70">
                  <c:v>-7.1480980680434444E-2</c:v>
                </c:pt>
                <c:pt idx="71">
                  <c:v>-7.5730939242829573E-2</c:v>
                </c:pt>
                <c:pt idx="72">
                  <c:v>4.3972296047209813E-2</c:v>
                </c:pt>
                <c:pt idx="73">
                  <c:v>-1.8696985843446531E-2</c:v>
                </c:pt>
                <c:pt idx="74">
                  <c:v>-4.1821559611790439E-2</c:v>
                </c:pt>
              </c:numCache>
            </c:numRef>
          </c:val>
          <c:smooth val="0"/>
        </c:ser>
        <c:dLbls>
          <c:showLegendKey val="0"/>
          <c:showVal val="0"/>
          <c:showCatName val="0"/>
          <c:showSerName val="0"/>
          <c:showPercent val="0"/>
          <c:showBubbleSize val="0"/>
        </c:dLbls>
        <c:marker val="1"/>
        <c:smooth val="0"/>
        <c:axId val="127641856"/>
        <c:axId val="127651840"/>
      </c:lineChart>
      <c:catAx>
        <c:axId val="127641856"/>
        <c:scaling>
          <c:orientation val="minMax"/>
        </c:scaling>
        <c:delete val="0"/>
        <c:axPos val="b"/>
        <c:numFmt formatCode="General" sourceLinked="1"/>
        <c:majorTickMark val="out"/>
        <c:minorTickMark val="none"/>
        <c:tickLblPos val="low"/>
        <c:crossAx val="127651840"/>
        <c:crosses val="autoZero"/>
        <c:auto val="1"/>
        <c:lblAlgn val="ctr"/>
        <c:lblOffset val="100"/>
        <c:tickLblSkip val="8"/>
        <c:tickMarkSkip val="4"/>
        <c:noMultiLvlLbl val="0"/>
      </c:catAx>
      <c:valAx>
        <c:axId val="127651840"/>
        <c:scaling>
          <c:orientation val="minMax"/>
        </c:scaling>
        <c:delete val="0"/>
        <c:axPos val="l"/>
        <c:majorGridlines/>
        <c:numFmt formatCode="General" sourceLinked="1"/>
        <c:majorTickMark val="out"/>
        <c:minorTickMark val="none"/>
        <c:tickLblPos val="nextTo"/>
        <c:crossAx val="127641856"/>
        <c:crosses val="autoZero"/>
        <c:crossBetween val="between"/>
      </c:valAx>
    </c:plotArea>
    <c:legend>
      <c:legendPos val="b"/>
      <c:layout>
        <c:manualLayout>
          <c:xMode val="edge"/>
          <c:yMode val="edge"/>
          <c:x val="5.0000029517628899E-2"/>
          <c:y val="0.93610086340854881"/>
          <c:w val="0.89999994096474234"/>
          <c:h val="6.3899136591452368E-2"/>
        </c:manualLayout>
      </c:layout>
      <c:overlay val="0"/>
    </c:legend>
    <c:plotVisOnly val="1"/>
    <c:dispBlanksAs val="gap"/>
    <c:showDLblsOverMax val="0"/>
  </c:chart>
  <c:txPr>
    <a:bodyPr/>
    <a:lstStyle/>
    <a:p>
      <a:pPr>
        <a:defRPr sz="2000"/>
      </a:pPr>
      <a:endParaRPr lang="en-US"/>
    </a:p>
  </c:txPr>
  <c:externalData r:id="rId1">
    <c:autoUpdate val="0"/>
  </c:externalData>
  <c:userShapes r:id="rId2"/>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6048656688639856E-2"/>
          <c:y val="8.4100034920568209E-2"/>
          <c:w val="0.92142459711189861"/>
          <c:h val="0.75555101955051673"/>
        </c:manualLayout>
      </c:layout>
      <c:areaChart>
        <c:grouping val="standard"/>
        <c:varyColors val="0"/>
        <c:ser>
          <c:idx val="2"/>
          <c:order val="0"/>
          <c:tx>
            <c:v>Residual</c:v>
          </c:tx>
          <c:val>
            <c:numRef>
              <c:f>'3s decomp LFS'!$CD$16:$CD$93</c:f>
              <c:numCache>
                <c:formatCode>General</c:formatCode>
                <c:ptCount val="78"/>
                <c:pt idx="3">
                  <c:v>-2.4090893653705557E-2</c:v>
                </c:pt>
                <c:pt idx="4">
                  <c:v>-2.8352847619455612E-2</c:v>
                </c:pt>
                <c:pt idx="5">
                  <c:v>-2.8323395834672676E-2</c:v>
                </c:pt>
                <c:pt idx="6">
                  <c:v>-2.6368891730259468E-3</c:v>
                </c:pt>
                <c:pt idx="7">
                  <c:v>5.6540917077446424E-3</c:v>
                </c:pt>
                <c:pt idx="8">
                  <c:v>-8.7909405198184527E-3</c:v>
                </c:pt>
                <c:pt idx="9">
                  <c:v>5.7799107627277309E-3</c:v>
                </c:pt>
                <c:pt idx="10">
                  <c:v>1.0599924377784918E-2</c:v>
                </c:pt>
                <c:pt idx="11">
                  <c:v>-2.2098760318688959E-3</c:v>
                </c:pt>
                <c:pt idx="12">
                  <c:v>9.8882169269420162E-3</c:v>
                </c:pt>
                <c:pt idx="13">
                  <c:v>1.5638570479568004E-2</c:v>
                </c:pt>
                <c:pt idx="14">
                  <c:v>2.4029151491394042E-3</c:v>
                </c:pt>
                <c:pt idx="15">
                  <c:v>4.280411537390557E-3</c:v>
                </c:pt>
                <c:pt idx="16">
                  <c:v>-6.6260523952718165E-3</c:v>
                </c:pt>
                <c:pt idx="17">
                  <c:v>3.0547063881459065E-2</c:v>
                </c:pt>
                <c:pt idx="18">
                  <c:v>-5.5613845242746904E-3</c:v>
                </c:pt>
                <c:pt idx="19">
                  <c:v>-7.9347167475553714E-3</c:v>
                </c:pt>
                <c:pt idx="20">
                  <c:v>-2.2597707146366056E-2</c:v>
                </c:pt>
                <c:pt idx="21">
                  <c:v>9.4021801582842811E-3</c:v>
                </c:pt>
                <c:pt idx="22">
                  <c:v>8.9334411097404826E-3</c:v>
                </c:pt>
                <c:pt idx="23">
                  <c:v>1.0382215172001817E-2</c:v>
                </c:pt>
                <c:pt idx="24">
                  <c:v>9.1593421122811158E-3</c:v>
                </c:pt>
                <c:pt idx="25">
                  <c:v>1.1989588108531351E-2</c:v>
                </c:pt>
                <c:pt idx="26">
                  <c:v>3.0332957385642081E-2</c:v>
                </c:pt>
                <c:pt idx="27">
                  <c:v>-3.1182914515506366E-2</c:v>
                </c:pt>
                <c:pt idx="28">
                  <c:v>1.6704951642243858E-2</c:v>
                </c:pt>
                <c:pt idx="29">
                  <c:v>-1.1832080654361641E-2</c:v>
                </c:pt>
                <c:pt idx="30">
                  <c:v>-4.9520263640237174E-3</c:v>
                </c:pt>
                <c:pt idx="31">
                  <c:v>1.9968492294527344E-2</c:v>
                </c:pt>
                <c:pt idx="32">
                  <c:v>-2.3760605890326938E-2</c:v>
                </c:pt>
                <c:pt idx="33">
                  <c:v>-7.6536575747134031E-3</c:v>
                </c:pt>
                <c:pt idx="34">
                  <c:v>-4.6195669713762506E-3</c:v>
                </c:pt>
                <c:pt idx="35">
                  <c:v>1.6238027493808163E-2</c:v>
                </c:pt>
                <c:pt idx="36">
                  <c:v>9.6357643132344347E-3</c:v>
                </c:pt>
                <c:pt idx="37">
                  <c:v>2.8101073906946675E-2</c:v>
                </c:pt>
                <c:pt idx="38">
                  <c:v>7.5827415111078163E-3</c:v>
                </c:pt>
                <c:pt idx="39">
                  <c:v>1.1075676951957565E-3</c:v>
                </c:pt>
                <c:pt idx="40">
                  <c:v>-8.3101346019986272E-4</c:v>
                </c:pt>
                <c:pt idx="41">
                  <c:v>-2.6924611223804813E-2</c:v>
                </c:pt>
                <c:pt idx="42">
                  <c:v>8.0889476145545348E-3</c:v>
                </c:pt>
                <c:pt idx="43">
                  <c:v>7.8930390825972512E-3</c:v>
                </c:pt>
                <c:pt idx="44">
                  <c:v>5.2370577825600929E-3</c:v>
                </c:pt>
                <c:pt idx="45">
                  <c:v>-2.778350877955648E-2</c:v>
                </c:pt>
                <c:pt idx="46">
                  <c:v>2.4364011233924357E-2</c:v>
                </c:pt>
                <c:pt idx="47">
                  <c:v>1.0817101145007106E-2</c:v>
                </c:pt>
                <c:pt idx="48">
                  <c:v>1.1344862470681446E-2</c:v>
                </c:pt>
                <c:pt idx="49">
                  <c:v>1.9116873366334081E-2</c:v>
                </c:pt>
                <c:pt idx="50">
                  <c:v>-3.4256259932406843E-2</c:v>
                </c:pt>
                <c:pt idx="51">
                  <c:v>2.2195224364768278E-2</c:v>
                </c:pt>
                <c:pt idx="52">
                  <c:v>-3.1681315878013185E-2</c:v>
                </c:pt>
                <c:pt idx="53">
                  <c:v>2.5938085979776388E-2</c:v>
                </c:pt>
                <c:pt idx="54">
                  <c:v>-3.7335480067778779E-3</c:v>
                </c:pt>
                <c:pt idx="55">
                  <c:v>1.9371629131462061E-2</c:v>
                </c:pt>
                <c:pt idx="56">
                  <c:v>2.9255689569323118E-2</c:v>
                </c:pt>
                <c:pt idx="57">
                  <c:v>-5.4455898302905974E-3</c:v>
                </c:pt>
                <c:pt idx="58">
                  <c:v>-9.3428849029666677E-3</c:v>
                </c:pt>
                <c:pt idx="59">
                  <c:v>-1.563124125233651E-2</c:v>
                </c:pt>
                <c:pt idx="60">
                  <c:v>-2.113254684624984E-2</c:v>
                </c:pt>
                <c:pt idx="61">
                  <c:v>-2.3799329260962798E-2</c:v>
                </c:pt>
                <c:pt idx="62">
                  <c:v>-1.7400609129046805E-2</c:v>
                </c:pt>
                <c:pt idx="63">
                  <c:v>2.0232443289434007E-2</c:v>
                </c:pt>
                <c:pt idx="64">
                  <c:v>-3.5037543031202776E-3</c:v>
                </c:pt>
                <c:pt idx="65">
                  <c:v>-1.5428464989002981E-2</c:v>
                </c:pt>
                <c:pt idx="66">
                  <c:v>1.4209080483918585E-2</c:v>
                </c:pt>
                <c:pt idx="67">
                  <c:v>1.6501047608786873E-2</c:v>
                </c:pt>
                <c:pt idx="68">
                  <c:v>-9.3791232539109978E-3</c:v>
                </c:pt>
                <c:pt idx="69">
                  <c:v>1.1378967290464819E-2</c:v>
                </c:pt>
                <c:pt idx="70">
                  <c:v>-2.436170064118658E-2</c:v>
                </c:pt>
                <c:pt idx="71">
                  <c:v>4.8398850460730101E-4</c:v>
                </c:pt>
                <c:pt idx="72">
                  <c:v>-8.5031108559840279E-3</c:v>
                </c:pt>
                <c:pt idx="73">
                  <c:v>-1.4658544008653055E-2</c:v>
                </c:pt>
                <c:pt idx="74">
                  <c:v>2.5844540926058059E-2</c:v>
                </c:pt>
              </c:numCache>
            </c:numRef>
          </c:val>
        </c:ser>
        <c:dLbls>
          <c:showLegendKey val="0"/>
          <c:showVal val="0"/>
          <c:showCatName val="0"/>
          <c:showSerName val="0"/>
          <c:showPercent val="0"/>
          <c:showBubbleSize val="0"/>
        </c:dLbls>
        <c:axId val="127838464"/>
        <c:axId val="127844352"/>
      </c:areaChart>
      <c:lineChart>
        <c:grouping val="standard"/>
        <c:varyColors val="0"/>
        <c:ser>
          <c:idx val="0"/>
          <c:order val="1"/>
          <c:tx>
            <c:v>Outflow rate contribution</c:v>
          </c:tx>
          <c:spPr>
            <a:ln>
              <a:solidFill>
                <a:srgbClr val="C00000"/>
              </a:solidFill>
            </a:ln>
          </c:spPr>
          <c:marker>
            <c:symbol val="none"/>
          </c:marker>
          <c:cat>
            <c:numRef>
              <c:f>'3s decomp LFS'!$A$16:$A$93</c:f>
              <c:numCache>
                <c:formatCode>General</c:formatCode>
                <c:ptCount val="78"/>
                <c:pt idx="0">
                  <c:v>1992</c:v>
                </c:pt>
                <c:pt idx="1">
                  <c:v>1992.25</c:v>
                </c:pt>
                <c:pt idx="2">
                  <c:v>1992.5</c:v>
                </c:pt>
                <c:pt idx="3">
                  <c:v>1992.75</c:v>
                </c:pt>
                <c:pt idx="4">
                  <c:v>1993</c:v>
                </c:pt>
                <c:pt idx="5">
                  <c:v>1993.25</c:v>
                </c:pt>
                <c:pt idx="6">
                  <c:v>1993.5</c:v>
                </c:pt>
                <c:pt idx="7">
                  <c:v>1993.75</c:v>
                </c:pt>
                <c:pt idx="8">
                  <c:v>1994</c:v>
                </c:pt>
                <c:pt idx="9">
                  <c:v>1994.25</c:v>
                </c:pt>
                <c:pt idx="10">
                  <c:v>1994.5</c:v>
                </c:pt>
                <c:pt idx="11">
                  <c:v>1994.75</c:v>
                </c:pt>
                <c:pt idx="12">
                  <c:v>1995</c:v>
                </c:pt>
                <c:pt idx="13">
                  <c:v>1995.25</c:v>
                </c:pt>
                <c:pt idx="14">
                  <c:v>1995.5</c:v>
                </c:pt>
                <c:pt idx="15">
                  <c:v>1995.75</c:v>
                </c:pt>
                <c:pt idx="16">
                  <c:v>1996</c:v>
                </c:pt>
                <c:pt idx="17">
                  <c:v>1996.25</c:v>
                </c:pt>
                <c:pt idx="18">
                  <c:v>1996.5</c:v>
                </c:pt>
                <c:pt idx="19">
                  <c:v>1996.75</c:v>
                </c:pt>
                <c:pt idx="20">
                  <c:v>1997</c:v>
                </c:pt>
                <c:pt idx="21">
                  <c:v>1997.25</c:v>
                </c:pt>
                <c:pt idx="22">
                  <c:v>1997.5</c:v>
                </c:pt>
                <c:pt idx="23">
                  <c:v>1997.75</c:v>
                </c:pt>
                <c:pt idx="24">
                  <c:v>1998</c:v>
                </c:pt>
                <c:pt idx="25">
                  <c:v>1998.25</c:v>
                </c:pt>
                <c:pt idx="26">
                  <c:v>1998.5</c:v>
                </c:pt>
                <c:pt idx="27">
                  <c:v>1998.75</c:v>
                </c:pt>
                <c:pt idx="28">
                  <c:v>1999</c:v>
                </c:pt>
                <c:pt idx="29">
                  <c:v>1999.25</c:v>
                </c:pt>
                <c:pt idx="30">
                  <c:v>1999.5</c:v>
                </c:pt>
                <c:pt idx="31">
                  <c:v>1999.75</c:v>
                </c:pt>
                <c:pt idx="32">
                  <c:v>2000</c:v>
                </c:pt>
                <c:pt idx="33">
                  <c:v>2000.25</c:v>
                </c:pt>
                <c:pt idx="34">
                  <c:v>2000.5</c:v>
                </c:pt>
                <c:pt idx="35">
                  <c:v>2000.75</c:v>
                </c:pt>
                <c:pt idx="36">
                  <c:v>2001</c:v>
                </c:pt>
                <c:pt idx="37">
                  <c:v>2001.25</c:v>
                </c:pt>
                <c:pt idx="38">
                  <c:v>2001.5</c:v>
                </c:pt>
                <c:pt idx="39">
                  <c:v>2001.75</c:v>
                </c:pt>
                <c:pt idx="40">
                  <c:v>2002</c:v>
                </c:pt>
                <c:pt idx="41">
                  <c:v>2002.25</c:v>
                </c:pt>
                <c:pt idx="42">
                  <c:v>2002.5</c:v>
                </c:pt>
                <c:pt idx="43">
                  <c:v>2002.75</c:v>
                </c:pt>
                <c:pt idx="44">
                  <c:v>2003</c:v>
                </c:pt>
                <c:pt idx="45">
                  <c:v>2003.25</c:v>
                </c:pt>
                <c:pt idx="46">
                  <c:v>2003.5</c:v>
                </c:pt>
                <c:pt idx="47">
                  <c:v>2003.75</c:v>
                </c:pt>
                <c:pt idx="48">
                  <c:v>2004</c:v>
                </c:pt>
                <c:pt idx="49">
                  <c:v>2004.25</c:v>
                </c:pt>
                <c:pt idx="50">
                  <c:v>2004.5</c:v>
                </c:pt>
                <c:pt idx="51">
                  <c:v>2004.75</c:v>
                </c:pt>
                <c:pt idx="52">
                  <c:v>2005</c:v>
                </c:pt>
                <c:pt idx="53">
                  <c:v>2005.25</c:v>
                </c:pt>
                <c:pt idx="54">
                  <c:v>2005.5</c:v>
                </c:pt>
                <c:pt idx="55">
                  <c:v>2005.75</c:v>
                </c:pt>
                <c:pt idx="56">
                  <c:v>2006</c:v>
                </c:pt>
                <c:pt idx="57">
                  <c:v>2006.25</c:v>
                </c:pt>
                <c:pt idx="58">
                  <c:v>2006.5</c:v>
                </c:pt>
                <c:pt idx="59">
                  <c:v>2006.75</c:v>
                </c:pt>
                <c:pt idx="60">
                  <c:v>2007</c:v>
                </c:pt>
                <c:pt idx="61">
                  <c:v>2007.25</c:v>
                </c:pt>
                <c:pt idx="62">
                  <c:v>2007.5</c:v>
                </c:pt>
                <c:pt idx="63">
                  <c:v>2007.75</c:v>
                </c:pt>
                <c:pt idx="64">
                  <c:v>2008</c:v>
                </c:pt>
                <c:pt idx="65">
                  <c:v>2008.25</c:v>
                </c:pt>
                <c:pt idx="66">
                  <c:v>2008.5</c:v>
                </c:pt>
                <c:pt idx="67">
                  <c:v>2008.75</c:v>
                </c:pt>
                <c:pt idx="68">
                  <c:v>2009</c:v>
                </c:pt>
                <c:pt idx="69">
                  <c:v>2009.25</c:v>
                </c:pt>
                <c:pt idx="70">
                  <c:v>2009.5</c:v>
                </c:pt>
                <c:pt idx="71">
                  <c:v>2009.75</c:v>
                </c:pt>
                <c:pt idx="72">
                  <c:v>2010</c:v>
                </c:pt>
                <c:pt idx="73">
                  <c:v>2010.25</c:v>
                </c:pt>
                <c:pt idx="74">
                  <c:v>2010.5</c:v>
                </c:pt>
                <c:pt idx="75">
                  <c:v>2010.75</c:v>
                </c:pt>
                <c:pt idx="76">
                  <c:v>2011</c:v>
                </c:pt>
                <c:pt idx="77">
                  <c:v>2011.25</c:v>
                </c:pt>
              </c:numCache>
            </c:numRef>
          </c:cat>
          <c:val>
            <c:numRef>
              <c:f>'3s decomp LFS'!$BW$16:$BW$93</c:f>
              <c:numCache>
                <c:formatCode>General</c:formatCode>
                <c:ptCount val="78"/>
                <c:pt idx="3">
                  <c:v>1.5353913481656038E-2</c:v>
                </c:pt>
                <c:pt idx="4">
                  <c:v>1.8903808324644441E-2</c:v>
                </c:pt>
                <c:pt idx="5">
                  <c:v>-2.0695153138954201E-3</c:v>
                </c:pt>
                <c:pt idx="6">
                  <c:v>-1.3139654036297937E-2</c:v>
                </c:pt>
                <c:pt idx="7">
                  <c:v>-6.9603760158122941E-3</c:v>
                </c:pt>
                <c:pt idx="8">
                  <c:v>-1.240725341909928E-2</c:v>
                </c:pt>
                <c:pt idx="9">
                  <c:v>-1.1109757748238169E-2</c:v>
                </c:pt>
                <c:pt idx="10">
                  <c:v>-1.7562274374811788E-2</c:v>
                </c:pt>
                <c:pt idx="11">
                  <c:v>-2.6090459821050151E-2</c:v>
                </c:pt>
                <c:pt idx="12">
                  <c:v>-1.6323742159237441E-2</c:v>
                </c:pt>
                <c:pt idx="13">
                  <c:v>-1.7005092281477958E-2</c:v>
                </c:pt>
                <c:pt idx="14">
                  <c:v>-5.4691055150193676E-3</c:v>
                </c:pt>
                <c:pt idx="15">
                  <c:v>-2.1407400154339312E-2</c:v>
                </c:pt>
                <c:pt idx="16">
                  <c:v>-1.8320351395162079E-2</c:v>
                </c:pt>
                <c:pt idx="17">
                  <c:v>-1.7500237923411058E-2</c:v>
                </c:pt>
                <c:pt idx="18">
                  <c:v>-1.0371715869952025E-2</c:v>
                </c:pt>
                <c:pt idx="19">
                  <c:v>-1.0607463148243521E-2</c:v>
                </c:pt>
                <c:pt idx="20">
                  <c:v>-2.4277704172578816E-2</c:v>
                </c:pt>
                <c:pt idx="21">
                  <c:v>-3.7253267166081537E-2</c:v>
                </c:pt>
                <c:pt idx="22">
                  <c:v>-3.6791935458185439E-2</c:v>
                </c:pt>
                <c:pt idx="23">
                  <c:v>-2.2799246792854756E-2</c:v>
                </c:pt>
                <c:pt idx="24">
                  <c:v>-1.8933737114941885E-2</c:v>
                </c:pt>
                <c:pt idx="25">
                  <c:v>-3.2113416817110951E-3</c:v>
                </c:pt>
                <c:pt idx="26">
                  <c:v>-1.4150032402055139E-2</c:v>
                </c:pt>
                <c:pt idx="27">
                  <c:v>-4.1217905053700524E-3</c:v>
                </c:pt>
                <c:pt idx="28">
                  <c:v>-1.3935559087128565E-2</c:v>
                </c:pt>
                <c:pt idx="29">
                  <c:v>5.0170733925783782E-3</c:v>
                </c:pt>
                <c:pt idx="30">
                  <c:v>-1.1138560529984904E-2</c:v>
                </c:pt>
                <c:pt idx="31">
                  <c:v>-5.6296773776032729E-3</c:v>
                </c:pt>
                <c:pt idx="32">
                  <c:v>4.7222372886191336E-3</c:v>
                </c:pt>
                <c:pt idx="33">
                  <c:v>-1.4854791230358981E-2</c:v>
                </c:pt>
                <c:pt idx="34">
                  <c:v>-1.8716533375592682E-2</c:v>
                </c:pt>
                <c:pt idx="35">
                  <c:v>-3.0422757524144892E-2</c:v>
                </c:pt>
                <c:pt idx="36">
                  <c:v>-1.4612807094430321E-2</c:v>
                </c:pt>
                <c:pt idx="37">
                  <c:v>-1.9739255549010716E-2</c:v>
                </c:pt>
                <c:pt idx="38">
                  <c:v>-6.3595131875810731E-4</c:v>
                </c:pt>
                <c:pt idx="39">
                  <c:v>5.1071177671940301E-3</c:v>
                </c:pt>
                <c:pt idx="40">
                  <c:v>-9.8685135296002861E-3</c:v>
                </c:pt>
                <c:pt idx="41">
                  <c:v>-1.2875959395410698E-3</c:v>
                </c:pt>
                <c:pt idx="42">
                  <c:v>2.7964714505037745E-3</c:v>
                </c:pt>
                <c:pt idx="43">
                  <c:v>-1.6832583655569604E-2</c:v>
                </c:pt>
                <c:pt idx="44">
                  <c:v>5.5717061646234065E-4</c:v>
                </c:pt>
                <c:pt idx="45">
                  <c:v>1.1367339175759302E-4</c:v>
                </c:pt>
                <c:pt idx="46">
                  <c:v>5.7967887383614291E-3</c:v>
                </c:pt>
                <c:pt idx="47">
                  <c:v>-1.2384250241276165E-2</c:v>
                </c:pt>
                <c:pt idx="48">
                  <c:v>-1.3317587934780505E-2</c:v>
                </c:pt>
                <c:pt idx="49">
                  <c:v>-1.358648197449582E-2</c:v>
                </c:pt>
                <c:pt idx="50">
                  <c:v>2.8651153257776949E-3</c:v>
                </c:pt>
                <c:pt idx="51">
                  <c:v>-6.3005085838023318E-3</c:v>
                </c:pt>
                <c:pt idx="52">
                  <c:v>2.6436299518060452E-3</c:v>
                </c:pt>
                <c:pt idx="53">
                  <c:v>2.3250622310949493E-3</c:v>
                </c:pt>
                <c:pt idx="54">
                  <c:v>9.9200938547985298E-4</c:v>
                </c:pt>
                <c:pt idx="55">
                  <c:v>3.9507013376817592E-2</c:v>
                </c:pt>
                <c:pt idx="56">
                  <c:v>2.2737614889818375E-2</c:v>
                </c:pt>
                <c:pt idx="57">
                  <c:v>3.2726212481013497E-2</c:v>
                </c:pt>
                <c:pt idx="58">
                  <c:v>1.8344641870527401E-3</c:v>
                </c:pt>
                <c:pt idx="59">
                  <c:v>1.5587292538436199E-2</c:v>
                </c:pt>
                <c:pt idx="60">
                  <c:v>5.7210375883206301E-3</c:v>
                </c:pt>
                <c:pt idx="61">
                  <c:v>1.6396460638277164E-3</c:v>
                </c:pt>
                <c:pt idx="62">
                  <c:v>6.1777774910768421E-3</c:v>
                </c:pt>
                <c:pt idx="63">
                  <c:v>-4.015704125109569E-2</c:v>
                </c:pt>
                <c:pt idx="64">
                  <c:v>-1.0758760705937133E-3</c:v>
                </c:pt>
                <c:pt idx="65">
                  <c:v>2.5467300515601227E-2</c:v>
                </c:pt>
                <c:pt idx="66">
                  <c:v>3.4015437045810205E-2</c:v>
                </c:pt>
                <c:pt idx="67">
                  <c:v>9.2063455807513805E-3</c:v>
                </c:pt>
                <c:pt idx="68">
                  <c:v>5.7750757942638779E-2</c:v>
                </c:pt>
                <c:pt idx="69">
                  <c:v>4.3098839844212124E-2</c:v>
                </c:pt>
                <c:pt idx="70">
                  <c:v>3.5647050527493354E-2</c:v>
                </c:pt>
                <c:pt idx="71">
                  <c:v>1.880844853056644E-2</c:v>
                </c:pt>
                <c:pt idx="72">
                  <c:v>2.9137393877388441E-2</c:v>
                </c:pt>
                <c:pt idx="73">
                  <c:v>-1.731308358588618E-3</c:v>
                </c:pt>
                <c:pt idx="74">
                  <c:v>-7.8078466456618601E-3</c:v>
                </c:pt>
              </c:numCache>
            </c:numRef>
          </c:val>
          <c:smooth val="0"/>
        </c:ser>
        <c:ser>
          <c:idx val="1"/>
          <c:order val="2"/>
          <c:tx>
            <c:v>Inflow rate contribution</c:v>
          </c:tx>
          <c:spPr>
            <a:ln>
              <a:solidFill>
                <a:srgbClr val="0070C0"/>
              </a:solidFill>
              <a:prstDash val="sysDash"/>
            </a:ln>
          </c:spPr>
          <c:marker>
            <c:symbol val="none"/>
          </c:marker>
          <c:cat>
            <c:numRef>
              <c:f>'3s decomp LFS'!$A$16:$A$93</c:f>
              <c:numCache>
                <c:formatCode>General</c:formatCode>
                <c:ptCount val="78"/>
                <c:pt idx="0">
                  <c:v>1992</c:v>
                </c:pt>
                <c:pt idx="1">
                  <c:v>1992.25</c:v>
                </c:pt>
                <c:pt idx="2">
                  <c:v>1992.5</c:v>
                </c:pt>
                <c:pt idx="3">
                  <c:v>1992.75</c:v>
                </c:pt>
                <c:pt idx="4">
                  <c:v>1993</c:v>
                </c:pt>
                <c:pt idx="5">
                  <c:v>1993.25</c:v>
                </c:pt>
                <c:pt idx="6">
                  <c:v>1993.5</c:v>
                </c:pt>
                <c:pt idx="7">
                  <c:v>1993.75</c:v>
                </c:pt>
                <c:pt idx="8">
                  <c:v>1994</c:v>
                </c:pt>
                <c:pt idx="9">
                  <c:v>1994.25</c:v>
                </c:pt>
                <c:pt idx="10">
                  <c:v>1994.5</c:v>
                </c:pt>
                <c:pt idx="11">
                  <c:v>1994.75</c:v>
                </c:pt>
                <c:pt idx="12">
                  <c:v>1995</c:v>
                </c:pt>
                <c:pt idx="13">
                  <c:v>1995.25</c:v>
                </c:pt>
                <c:pt idx="14">
                  <c:v>1995.5</c:v>
                </c:pt>
                <c:pt idx="15">
                  <c:v>1995.75</c:v>
                </c:pt>
                <c:pt idx="16">
                  <c:v>1996</c:v>
                </c:pt>
                <c:pt idx="17">
                  <c:v>1996.25</c:v>
                </c:pt>
                <c:pt idx="18">
                  <c:v>1996.5</c:v>
                </c:pt>
                <c:pt idx="19">
                  <c:v>1996.75</c:v>
                </c:pt>
                <c:pt idx="20">
                  <c:v>1997</c:v>
                </c:pt>
                <c:pt idx="21">
                  <c:v>1997.25</c:v>
                </c:pt>
                <c:pt idx="22">
                  <c:v>1997.5</c:v>
                </c:pt>
                <c:pt idx="23">
                  <c:v>1997.75</c:v>
                </c:pt>
                <c:pt idx="24">
                  <c:v>1998</c:v>
                </c:pt>
                <c:pt idx="25">
                  <c:v>1998.25</c:v>
                </c:pt>
                <c:pt idx="26">
                  <c:v>1998.5</c:v>
                </c:pt>
                <c:pt idx="27">
                  <c:v>1998.75</c:v>
                </c:pt>
                <c:pt idx="28">
                  <c:v>1999</c:v>
                </c:pt>
                <c:pt idx="29">
                  <c:v>1999.25</c:v>
                </c:pt>
                <c:pt idx="30">
                  <c:v>1999.5</c:v>
                </c:pt>
                <c:pt idx="31">
                  <c:v>1999.75</c:v>
                </c:pt>
                <c:pt idx="32">
                  <c:v>2000</c:v>
                </c:pt>
                <c:pt idx="33">
                  <c:v>2000.25</c:v>
                </c:pt>
                <c:pt idx="34">
                  <c:v>2000.5</c:v>
                </c:pt>
                <c:pt idx="35">
                  <c:v>2000.75</c:v>
                </c:pt>
                <c:pt idx="36">
                  <c:v>2001</c:v>
                </c:pt>
                <c:pt idx="37">
                  <c:v>2001.25</c:v>
                </c:pt>
                <c:pt idx="38">
                  <c:v>2001.5</c:v>
                </c:pt>
                <c:pt idx="39">
                  <c:v>2001.75</c:v>
                </c:pt>
                <c:pt idx="40">
                  <c:v>2002</c:v>
                </c:pt>
                <c:pt idx="41">
                  <c:v>2002.25</c:v>
                </c:pt>
                <c:pt idx="42">
                  <c:v>2002.5</c:v>
                </c:pt>
                <c:pt idx="43">
                  <c:v>2002.75</c:v>
                </c:pt>
                <c:pt idx="44">
                  <c:v>2003</c:v>
                </c:pt>
                <c:pt idx="45">
                  <c:v>2003.25</c:v>
                </c:pt>
                <c:pt idx="46">
                  <c:v>2003.5</c:v>
                </c:pt>
                <c:pt idx="47">
                  <c:v>2003.75</c:v>
                </c:pt>
                <c:pt idx="48">
                  <c:v>2004</c:v>
                </c:pt>
                <c:pt idx="49">
                  <c:v>2004.25</c:v>
                </c:pt>
                <c:pt idx="50">
                  <c:v>2004.5</c:v>
                </c:pt>
                <c:pt idx="51">
                  <c:v>2004.75</c:v>
                </c:pt>
                <c:pt idx="52">
                  <c:v>2005</c:v>
                </c:pt>
                <c:pt idx="53">
                  <c:v>2005.25</c:v>
                </c:pt>
                <c:pt idx="54">
                  <c:v>2005.5</c:v>
                </c:pt>
                <c:pt idx="55">
                  <c:v>2005.75</c:v>
                </c:pt>
                <c:pt idx="56">
                  <c:v>2006</c:v>
                </c:pt>
                <c:pt idx="57">
                  <c:v>2006.25</c:v>
                </c:pt>
                <c:pt idx="58">
                  <c:v>2006.5</c:v>
                </c:pt>
                <c:pt idx="59">
                  <c:v>2006.75</c:v>
                </c:pt>
                <c:pt idx="60">
                  <c:v>2007</c:v>
                </c:pt>
                <c:pt idx="61">
                  <c:v>2007.25</c:v>
                </c:pt>
                <c:pt idx="62">
                  <c:v>2007.5</c:v>
                </c:pt>
                <c:pt idx="63">
                  <c:v>2007.75</c:v>
                </c:pt>
                <c:pt idx="64">
                  <c:v>2008</c:v>
                </c:pt>
                <c:pt idx="65">
                  <c:v>2008.25</c:v>
                </c:pt>
                <c:pt idx="66">
                  <c:v>2008.5</c:v>
                </c:pt>
                <c:pt idx="67">
                  <c:v>2008.75</c:v>
                </c:pt>
                <c:pt idx="68">
                  <c:v>2009</c:v>
                </c:pt>
                <c:pt idx="69">
                  <c:v>2009.25</c:v>
                </c:pt>
                <c:pt idx="70">
                  <c:v>2009.5</c:v>
                </c:pt>
                <c:pt idx="71">
                  <c:v>2009.75</c:v>
                </c:pt>
                <c:pt idx="72">
                  <c:v>2010</c:v>
                </c:pt>
                <c:pt idx="73">
                  <c:v>2010.25</c:v>
                </c:pt>
                <c:pt idx="74">
                  <c:v>2010.5</c:v>
                </c:pt>
                <c:pt idx="75">
                  <c:v>2010.75</c:v>
                </c:pt>
                <c:pt idx="76">
                  <c:v>2011</c:v>
                </c:pt>
                <c:pt idx="77">
                  <c:v>2011.25</c:v>
                </c:pt>
              </c:numCache>
            </c:numRef>
          </c:cat>
          <c:val>
            <c:numRef>
              <c:f>'3s decomp LFS'!$BZ$16:$BZ$93</c:f>
              <c:numCache>
                <c:formatCode>General</c:formatCode>
                <c:ptCount val="78"/>
                <c:pt idx="3">
                  <c:v>1.6543564754924463E-2</c:v>
                </c:pt>
                <c:pt idx="4">
                  <c:v>6.699314320364874E-3</c:v>
                </c:pt>
                <c:pt idx="5">
                  <c:v>-7.9779531017282468E-3</c:v>
                </c:pt>
                <c:pt idx="6">
                  <c:v>-7.9899198651931739E-3</c:v>
                </c:pt>
                <c:pt idx="7">
                  <c:v>-8.6638310626016048E-3</c:v>
                </c:pt>
                <c:pt idx="8">
                  <c:v>-1.9552986695442223E-2</c:v>
                </c:pt>
                <c:pt idx="9">
                  <c:v>-2.3594530043795907E-2</c:v>
                </c:pt>
                <c:pt idx="10">
                  <c:v>-3.0526503685870992E-2</c:v>
                </c:pt>
                <c:pt idx="11">
                  <c:v>-1.8273841963912341E-2</c:v>
                </c:pt>
                <c:pt idx="12">
                  <c:v>-1.0098983277458638E-2</c:v>
                </c:pt>
                <c:pt idx="13">
                  <c:v>-2.1874243029433704E-2</c:v>
                </c:pt>
                <c:pt idx="14">
                  <c:v>2.5162086693459526E-3</c:v>
                </c:pt>
                <c:pt idx="15">
                  <c:v>-2.4063905012995383E-2</c:v>
                </c:pt>
                <c:pt idx="16">
                  <c:v>1.1882162396118843E-2</c:v>
                </c:pt>
                <c:pt idx="17">
                  <c:v>-8.5687713188207296E-3</c:v>
                </c:pt>
                <c:pt idx="18">
                  <c:v>-7.0043498634024034E-3</c:v>
                </c:pt>
                <c:pt idx="19">
                  <c:v>-9.1127984209595711E-3</c:v>
                </c:pt>
                <c:pt idx="20">
                  <c:v>-2.5180465183787838E-2</c:v>
                </c:pt>
                <c:pt idx="21">
                  <c:v>1.0841980910931675E-2</c:v>
                </c:pt>
                <c:pt idx="22">
                  <c:v>-2.096488901056618E-2</c:v>
                </c:pt>
                <c:pt idx="23">
                  <c:v>-3.1271791287909273E-2</c:v>
                </c:pt>
                <c:pt idx="24">
                  <c:v>-2.0840589159739437E-2</c:v>
                </c:pt>
                <c:pt idx="25">
                  <c:v>-1.7461224006602223E-2</c:v>
                </c:pt>
                <c:pt idx="26">
                  <c:v>-2.6279955666028407E-2</c:v>
                </c:pt>
                <c:pt idx="27">
                  <c:v>2.2067677564635041E-2</c:v>
                </c:pt>
                <c:pt idx="28">
                  <c:v>-1.6881734825158474E-3</c:v>
                </c:pt>
                <c:pt idx="29">
                  <c:v>-9.1921084293260721E-3</c:v>
                </c:pt>
                <c:pt idx="30">
                  <c:v>-1.4802078564511736E-2</c:v>
                </c:pt>
                <c:pt idx="31">
                  <c:v>-2.4990351336886596E-2</c:v>
                </c:pt>
                <c:pt idx="32">
                  <c:v>1.2410516836362531E-2</c:v>
                </c:pt>
                <c:pt idx="33">
                  <c:v>-2.2968126481290457E-2</c:v>
                </c:pt>
                <c:pt idx="34">
                  <c:v>-1.5286251415822417E-2</c:v>
                </c:pt>
                <c:pt idx="35">
                  <c:v>-8.4813903148800169E-4</c:v>
                </c:pt>
                <c:pt idx="36">
                  <c:v>-2.4455327103061412E-2</c:v>
                </c:pt>
                <c:pt idx="37">
                  <c:v>-1.5588530186608282E-2</c:v>
                </c:pt>
                <c:pt idx="38">
                  <c:v>3.2957071082157152E-3</c:v>
                </c:pt>
                <c:pt idx="39">
                  <c:v>1.0696398282031373E-2</c:v>
                </c:pt>
                <c:pt idx="40">
                  <c:v>7.0691100869989696E-3</c:v>
                </c:pt>
                <c:pt idx="41">
                  <c:v>3.0351627076101891E-2</c:v>
                </c:pt>
                <c:pt idx="42">
                  <c:v>1.5038902319732653E-2</c:v>
                </c:pt>
                <c:pt idx="43">
                  <c:v>-2.8122464032670907E-2</c:v>
                </c:pt>
                <c:pt idx="44">
                  <c:v>3.0164840486948652E-3</c:v>
                </c:pt>
                <c:pt idx="45">
                  <c:v>-1.2844666713816261E-2</c:v>
                </c:pt>
                <c:pt idx="46">
                  <c:v>-1.116853841419245E-2</c:v>
                </c:pt>
                <c:pt idx="47">
                  <c:v>-2.9104575872439011E-2</c:v>
                </c:pt>
                <c:pt idx="48">
                  <c:v>-1.8170119905065989E-2</c:v>
                </c:pt>
                <c:pt idx="49">
                  <c:v>-7.7228528220138579E-4</c:v>
                </c:pt>
                <c:pt idx="50">
                  <c:v>2.1925577614077918E-3</c:v>
                </c:pt>
                <c:pt idx="51">
                  <c:v>-3.6276075394388041E-3</c:v>
                </c:pt>
                <c:pt idx="52">
                  <c:v>1.9048203908750973E-2</c:v>
                </c:pt>
                <c:pt idx="53">
                  <c:v>-1.2478339351073458E-2</c:v>
                </c:pt>
                <c:pt idx="54">
                  <c:v>-4.2946198929476424E-3</c:v>
                </c:pt>
                <c:pt idx="55">
                  <c:v>3.0326045201580238E-2</c:v>
                </c:pt>
                <c:pt idx="56">
                  <c:v>-3.8819174828269416E-2</c:v>
                </c:pt>
                <c:pt idx="57">
                  <c:v>1.81730997090985E-2</c:v>
                </c:pt>
                <c:pt idx="58">
                  <c:v>8.8909201194403518E-3</c:v>
                </c:pt>
                <c:pt idx="59">
                  <c:v>7.8010687284311804E-3</c:v>
                </c:pt>
                <c:pt idx="60">
                  <c:v>1.2467689677188398E-2</c:v>
                </c:pt>
                <c:pt idx="61">
                  <c:v>-9.0799409445111792E-3</c:v>
                </c:pt>
                <c:pt idx="62">
                  <c:v>6.0808830446131158E-3</c:v>
                </c:pt>
                <c:pt idx="63">
                  <c:v>-4.6069205819004094E-3</c:v>
                </c:pt>
                <c:pt idx="64">
                  <c:v>2.5396685725369559E-3</c:v>
                </c:pt>
                <c:pt idx="65">
                  <c:v>1.89649999395511E-2</c:v>
                </c:pt>
                <c:pt idx="66">
                  <c:v>4.6489954730129818E-2</c:v>
                </c:pt>
                <c:pt idx="67">
                  <c:v>6.1108263973915881E-2</c:v>
                </c:pt>
                <c:pt idx="68">
                  <c:v>5.260418568909165E-2</c:v>
                </c:pt>
                <c:pt idx="69">
                  <c:v>3.5816082160001372E-2</c:v>
                </c:pt>
                <c:pt idx="70">
                  <c:v>1.7915778466994167E-3</c:v>
                </c:pt>
                <c:pt idx="71">
                  <c:v>-2.1658700031010742E-2</c:v>
                </c:pt>
                <c:pt idx="72">
                  <c:v>-1.8589205976399859E-3</c:v>
                </c:pt>
                <c:pt idx="73">
                  <c:v>-6.716908652743948E-3</c:v>
                </c:pt>
                <c:pt idx="74">
                  <c:v>-1.8036694280398263E-2</c:v>
                </c:pt>
              </c:numCache>
            </c:numRef>
          </c:val>
          <c:smooth val="0"/>
        </c:ser>
        <c:dLbls>
          <c:showLegendKey val="0"/>
          <c:showVal val="0"/>
          <c:showCatName val="0"/>
          <c:showSerName val="0"/>
          <c:showPercent val="0"/>
          <c:showBubbleSize val="0"/>
        </c:dLbls>
        <c:marker val="1"/>
        <c:smooth val="0"/>
        <c:axId val="127838464"/>
        <c:axId val="127844352"/>
      </c:lineChart>
      <c:catAx>
        <c:axId val="127838464"/>
        <c:scaling>
          <c:orientation val="minMax"/>
        </c:scaling>
        <c:delete val="0"/>
        <c:axPos val="b"/>
        <c:numFmt formatCode="General" sourceLinked="0"/>
        <c:majorTickMark val="out"/>
        <c:minorTickMark val="none"/>
        <c:tickLblPos val="low"/>
        <c:crossAx val="127844352"/>
        <c:crosses val="autoZero"/>
        <c:auto val="1"/>
        <c:lblAlgn val="ctr"/>
        <c:lblOffset val="100"/>
        <c:tickLblSkip val="8"/>
        <c:tickMarkSkip val="4"/>
        <c:noMultiLvlLbl val="0"/>
      </c:catAx>
      <c:valAx>
        <c:axId val="127844352"/>
        <c:scaling>
          <c:orientation val="minMax"/>
          <c:max val="0.2"/>
          <c:min val="-0.2"/>
        </c:scaling>
        <c:delete val="0"/>
        <c:axPos val="l"/>
        <c:majorGridlines/>
        <c:numFmt formatCode="General" sourceLinked="1"/>
        <c:majorTickMark val="out"/>
        <c:minorTickMark val="none"/>
        <c:tickLblPos val="nextTo"/>
        <c:crossAx val="127838464"/>
        <c:crosses val="autoZero"/>
        <c:crossBetween val="between"/>
      </c:valAx>
    </c:plotArea>
    <c:legend>
      <c:legendPos val="b"/>
      <c:layout>
        <c:manualLayout>
          <c:xMode val="edge"/>
          <c:yMode val="edge"/>
          <c:x val="4.9999976462125714E-2"/>
          <c:y val="0.93610086340854881"/>
          <c:w val="0.89999992938637763"/>
          <c:h val="6.3899136591452368E-2"/>
        </c:manualLayout>
      </c:layout>
      <c:overlay val="0"/>
    </c:legend>
    <c:plotVisOnly val="1"/>
    <c:dispBlanksAs val="gap"/>
    <c:showDLblsOverMax val="0"/>
  </c:chart>
  <c:txPr>
    <a:bodyPr/>
    <a:lstStyle/>
    <a:p>
      <a:pPr>
        <a:defRPr sz="2000"/>
      </a:pPr>
      <a:endParaRPr lang="en-US"/>
    </a:p>
  </c:txPr>
  <c:externalData r:id="rId1">
    <c:autoUpdate val="0"/>
  </c:externalData>
  <c:userShapes r:id="rId2"/>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6121921890038752E-2"/>
          <c:y val="4.8471856346465607E-2"/>
          <c:w val="0.96775615621992284"/>
          <c:h val="0.95152814365353944"/>
        </c:manualLayout>
      </c:layout>
      <c:lineChart>
        <c:grouping val="standard"/>
        <c:varyColors val="0"/>
        <c:ser>
          <c:idx val="3"/>
          <c:order val="3"/>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127724544"/>
        <c:axId val="127723008"/>
      </c:lineChart>
      <c:scatterChart>
        <c:scatterStyle val="lineMarker"/>
        <c:varyColors val="0"/>
        <c:ser>
          <c:idx val="2"/>
          <c:order val="0"/>
          <c:tx>
            <c:strRef>
              <c:f>'f and s (LFS)'!$AP$1</c:f>
              <c:strCache>
                <c:ptCount val="1"/>
                <c:pt idx="0">
                  <c:v>Recession''</c:v>
                </c:pt>
              </c:strCache>
            </c:strRef>
          </c:tx>
          <c:spPr>
            <a:ln w="6350">
              <a:solidFill>
                <a:schemeClr val="tx1"/>
              </a:solidFill>
            </a:ln>
          </c:spPr>
          <c:marker>
            <c:symbol val="none"/>
          </c:marker>
          <c:xVal>
            <c:numRef>
              <c:f>'f and s (LFS)'!$AM$2:$AM$96</c:f>
              <c:numCache>
                <c:formatCode>General</c:formatCode>
                <c:ptCount val="95"/>
                <c:pt idx="0">
                  <c:v>1975</c:v>
                </c:pt>
                <c:pt idx="1">
                  <c:v>1977</c:v>
                </c:pt>
                <c:pt idx="2">
                  <c:v>1979</c:v>
                </c:pt>
                <c:pt idx="3">
                  <c:v>1979</c:v>
                </c:pt>
                <c:pt idx="4">
                  <c:v>1981</c:v>
                </c:pt>
                <c:pt idx="5">
                  <c:v>1983</c:v>
                </c:pt>
                <c:pt idx="6">
                  <c:v>1984</c:v>
                </c:pt>
                <c:pt idx="7">
                  <c:v>1985</c:v>
                </c:pt>
                <c:pt idx="8">
                  <c:v>1985</c:v>
                </c:pt>
                <c:pt idx="9">
                  <c:v>1986</c:v>
                </c:pt>
                <c:pt idx="10">
                  <c:v>1987</c:v>
                </c:pt>
                <c:pt idx="11">
                  <c:v>1988</c:v>
                </c:pt>
                <c:pt idx="12">
                  <c:v>1989</c:v>
                </c:pt>
                <c:pt idx="13">
                  <c:v>1990</c:v>
                </c:pt>
                <c:pt idx="14">
                  <c:v>1990</c:v>
                </c:pt>
                <c:pt idx="15">
                  <c:v>1991</c:v>
                </c:pt>
                <c:pt idx="16">
                  <c:v>1992</c:v>
                </c:pt>
                <c:pt idx="17">
                  <c:v>1992.25</c:v>
                </c:pt>
                <c:pt idx="18">
                  <c:v>1992.5</c:v>
                </c:pt>
                <c:pt idx="19">
                  <c:v>1992.75</c:v>
                </c:pt>
                <c:pt idx="20">
                  <c:v>1993</c:v>
                </c:pt>
                <c:pt idx="21">
                  <c:v>1993.25</c:v>
                </c:pt>
                <c:pt idx="22">
                  <c:v>1993.25</c:v>
                </c:pt>
                <c:pt idx="23">
                  <c:v>1993.5</c:v>
                </c:pt>
                <c:pt idx="24">
                  <c:v>1993.75</c:v>
                </c:pt>
                <c:pt idx="25">
                  <c:v>1994</c:v>
                </c:pt>
                <c:pt idx="26">
                  <c:v>1994.25</c:v>
                </c:pt>
                <c:pt idx="27">
                  <c:v>1994.5</c:v>
                </c:pt>
                <c:pt idx="28">
                  <c:v>1994.75</c:v>
                </c:pt>
                <c:pt idx="29">
                  <c:v>1995</c:v>
                </c:pt>
                <c:pt idx="30">
                  <c:v>1995.25</c:v>
                </c:pt>
                <c:pt idx="31">
                  <c:v>1995.5</c:v>
                </c:pt>
                <c:pt idx="32">
                  <c:v>1995.75</c:v>
                </c:pt>
                <c:pt idx="33">
                  <c:v>1996</c:v>
                </c:pt>
                <c:pt idx="34">
                  <c:v>1996.25</c:v>
                </c:pt>
                <c:pt idx="35">
                  <c:v>1996.5</c:v>
                </c:pt>
                <c:pt idx="36">
                  <c:v>1996.75</c:v>
                </c:pt>
                <c:pt idx="37">
                  <c:v>1997</c:v>
                </c:pt>
                <c:pt idx="38">
                  <c:v>1997.25</c:v>
                </c:pt>
                <c:pt idx="39">
                  <c:v>1997.5</c:v>
                </c:pt>
                <c:pt idx="40">
                  <c:v>1997.75</c:v>
                </c:pt>
                <c:pt idx="41">
                  <c:v>1998</c:v>
                </c:pt>
                <c:pt idx="42">
                  <c:v>1998.25</c:v>
                </c:pt>
                <c:pt idx="43">
                  <c:v>1998.5</c:v>
                </c:pt>
                <c:pt idx="44">
                  <c:v>1998.75</c:v>
                </c:pt>
                <c:pt idx="45">
                  <c:v>1999</c:v>
                </c:pt>
                <c:pt idx="46">
                  <c:v>1999.25</c:v>
                </c:pt>
                <c:pt idx="47">
                  <c:v>1999.5</c:v>
                </c:pt>
                <c:pt idx="48">
                  <c:v>1999.75</c:v>
                </c:pt>
                <c:pt idx="49">
                  <c:v>2000</c:v>
                </c:pt>
                <c:pt idx="50">
                  <c:v>2000.25</c:v>
                </c:pt>
                <c:pt idx="51">
                  <c:v>2000.5</c:v>
                </c:pt>
                <c:pt idx="52">
                  <c:v>2000.75</c:v>
                </c:pt>
                <c:pt idx="53">
                  <c:v>2001</c:v>
                </c:pt>
                <c:pt idx="54">
                  <c:v>2001.25</c:v>
                </c:pt>
                <c:pt idx="55">
                  <c:v>2001.5</c:v>
                </c:pt>
                <c:pt idx="56">
                  <c:v>2001.75</c:v>
                </c:pt>
                <c:pt idx="57">
                  <c:v>2002</c:v>
                </c:pt>
                <c:pt idx="58">
                  <c:v>2002.25</c:v>
                </c:pt>
                <c:pt idx="59">
                  <c:v>2002.5</c:v>
                </c:pt>
                <c:pt idx="60">
                  <c:v>2002.75</c:v>
                </c:pt>
                <c:pt idx="61">
                  <c:v>2003</c:v>
                </c:pt>
                <c:pt idx="62">
                  <c:v>2003.25</c:v>
                </c:pt>
                <c:pt idx="63">
                  <c:v>2003.5</c:v>
                </c:pt>
                <c:pt idx="64">
                  <c:v>2003.75</c:v>
                </c:pt>
                <c:pt idx="65">
                  <c:v>2004</c:v>
                </c:pt>
                <c:pt idx="66">
                  <c:v>2004.25</c:v>
                </c:pt>
                <c:pt idx="67">
                  <c:v>2004.5</c:v>
                </c:pt>
                <c:pt idx="68">
                  <c:v>2004.75</c:v>
                </c:pt>
                <c:pt idx="69">
                  <c:v>2005</c:v>
                </c:pt>
                <c:pt idx="70">
                  <c:v>2005.25</c:v>
                </c:pt>
                <c:pt idx="71">
                  <c:v>2005.5</c:v>
                </c:pt>
                <c:pt idx="72">
                  <c:v>2005.75</c:v>
                </c:pt>
                <c:pt idx="73">
                  <c:v>2006</c:v>
                </c:pt>
                <c:pt idx="74">
                  <c:v>2006.25</c:v>
                </c:pt>
                <c:pt idx="75">
                  <c:v>2006.5</c:v>
                </c:pt>
                <c:pt idx="76">
                  <c:v>2006.75</c:v>
                </c:pt>
                <c:pt idx="77">
                  <c:v>2007</c:v>
                </c:pt>
                <c:pt idx="78">
                  <c:v>2007.25</c:v>
                </c:pt>
                <c:pt idx="79">
                  <c:v>2007.5</c:v>
                </c:pt>
                <c:pt idx="80">
                  <c:v>2007.75</c:v>
                </c:pt>
                <c:pt idx="81">
                  <c:v>2008</c:v>
                </c:pt>
                <c:pt idx="82">
                  <c:v>2008</c:v>
                </c:pt>
                <c:pt idx="83">
                  <c:v>2008.25</c:v>
                </c:pt>
                <c:pt idx="84">
                  <c:v>2008.5</c:v>
                </c:pt>
                <c:pt idx="85">
                  <c:v>2008.75</c:v>
                </c:pt>
                <c:pt idx="86">
                  <c:v>2009</c:v>
                </c:pt>
                <c:pt idx="87">
                  <c:v>2009.25</c:v>
                </c:pt>
                <c:pt idx="88">
                  <c:v>2009.5</c:v>
                </c:pt>
                <c:pt idx="89">
                  <c:v>2009.75</c:v>
                </c:pt>
                <c:pt idx="90">
                  <c:v>2009.75</c:v>
                </c:pt>
                <c:pt idx="91">
                  <c:v>2010</c:v>
                </c:pt>
                <c:pt idx="92">
                  <c:v>2010.25</c:v>
                </c:pt>
                <c:pt idx="93">
                  <c:v>2010.5</c:v>
                </c:pt>
                <c:pt idx="94">
                  <c:v>2010.75</c:v>
                </c:pt>
              </c:numCache>
            </c:numRef>
          </c:xVal>
          <c:yVal>
            <c:numRef>
              <c:f>'f and s (LFS)'!$AP$2:$AP$96</c:f>
              <c:numCache>
                <c:formatCode>General</c:formatCode>
                <c:ptCount val="95"/>
                <c:pt idx="0">
                  <c:v>0</c:v>
                </c:pt>
                <c:pt idx="1">
                  <c:v>0</c:v>
                </c:pt>
                <c:pt idx="2">
                  <c:v>0</c:v>
                </c:pt>
                <c:pt idx="3">
                  <c:v>15</c:v>
                </c:pt>
                <c:pt idx="4">
                  <c:v>15</c:v>
                </c:pt>
                <c:pt idx="5">
                  <c:v>15</c:v>
                </c:pt>
                <c:pt idx="6">
                  <c:v>15</c:v>
                </c:pt>
                <c:pt idx="7">
                  <c:v>15</c:v>
                </c:pt>
                <c:pt idx="8">
                  <c:v>0</c:v>
                </c:pt>
                <c:pt idx="9">
                  <c:v>0</c:v>
                </c:pt>
                <c:pt idx="10">
                  <c:v>0</c:v>
                </c:pt>
                <c:pt idx="11">
                  <c:v>0</c:v>
                </c:pt>
                <c:pt idx="12">
                  <c:v>0</c:v>
                </c:pt>
                <c:pt idx="13">
                  <c:v>0</c:v>
                </c:pt>
                <c:pt idx="14">
                  <c:v>15</c:v>
                </c:pt>
                <c:pt idx="15">
                  <c:v>15</c:v>
                </c:pt>
                <c:pt idx="16">
                  <c:v>15</c:v>
                </c:pt>
                <c:pt idx="17">
                  <c:v>15</c:v>
                </c:pt>
                <c:pt idx="18">
                  <c:v>15</c:v>
                </c:pt>
                <c:pt idx="19">
                  <c:v>15</c:v>
                </c:pt>
                <c:pt idx="20">
                  <c:v>15</c:v>
                </c:pt>
                <c:pt idx="21">
                  <c:v>15</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15</c:v>
                </c:pt>
                <c:pt idx="83">
                  <c:v>15</c:v>
                </c:pt>
                <c:pt idx="84">
                  <c:v>15</c:v>
                </c:pt>
                <c:pt idx="85">
                  <c:v>15</c:v>
                </c:pt>
                <c:pt idx="86">
                  <c:v>15</c:v>
                </c:pt>
                <c:pt idx="87">
                  <c:v>15</c:v>
                </c:pt>
                <c:pt idx="88">
                  <c:v>15</c:v>
                </c:pt>
                <c:pt idx="89">
                  <c:v>15</c:v>
                </c:pt>
                <c:pt idx="90">
                  <c:v>0</c:v>
                </c:pt>
                <c:pt idx="91">
                  <c:v>0</c:v>
                </c:pt>
                <c:pt idx="92">
                  <c:v>0</c:v>
                </c:pt>
                <c:pt idx="93">
                  <c:v>0</c:v>
                </c:pt>
                <c:pt idx="94">
                  <c:v>0</c:v>
                </c:pt>
              </c:numCache>
            </c:numRef>
          </c:yVal>
          <c:smooth val="0"/>
        </c:ser>
        <c:ser>
          <c:idx val="0"/>
          <c:order val="1"/>
          <c:tx>
            <c:strRef>
              <c:f>'f and s (LFS)'!$AA$1</c:f>
              <c:strCache>
                <c:ptCount val="1"/>
                <c:pt idx="0">
                  <c:v>U/L</c:v>
                </c:pt>
              </c:strCache>
            </c:strRef>
          </c:tx>
          <c:spPr>
            <a:ln>
              <a:solidFill>
                <a:srgbClr val="C00000"/>
              </a:solidFill>
            </a:ln>
          </c:spPr>
          <c:marker>
            <c:symbol val="none"/>
          </c:marker>
          <c:xVal>
            <c:numRef>
              <c:f>'f and s (LFS)'!$U$2:$U$90</c:f>
              <c:numCache>
                <c:formatCode>General</c:formatCode>
                <c:ptCount val="89"/>
                <c:pt idx="0">
                  <c:v>1975</c:v>
                </c:pt>
                <c:pt idx="1">
                  <c:v>1977</c:v>
                </c:pt>
                <c:pt idx="2">
                  <c:v>1979</c:v>
                </c:pt>
                <c:pt idx="3">
                  <c:v>1981</c:v>
                </c:pt>
                <c:pt idx="4">
                  <c:v>1983</c:v>
                </c:pt>
                <c:pt idx="5">
                  <c:v>1984</c:v>
                </c:pt>
                <c:pt idx="6">
                  <c:v>1985</c:v>
                </c:pt>
                <c:pt idx="7">
                  <c:v>1986</c:v>
                </c:pt>
                <c:pt idx="8">
                  <c:v>1987</c:v>
                </c:pt>
                <c:pt idx="9">
                  <c:v>1988</c:v>
                </c:pt>
                <c:pt idx="10">
                  <c:v>1989</c:v>
                </c:pt>
                <c:pt idx="11">
                  <c:v>1990</c:v>
                </c:pt>
                <c:pt idx="12">
                  <c:v>1991</c:v>
                </c:pt>
                <c:pt idx="13">
                  <c:v>1992</c:v>
                </c:pt>
                <c:pt idx="14">
                  <c:v>1992.25</c:v>
                </c:pt>
                <c:pt idx="15">
                  <c:v>1992.5</c:v>
                </c:pt>
                <c:pt idx="16">
                  <c:v>1992.75</c:v>
                </c:pt>
                <c:pt idx="17">
                  <c:v>1993</c:v>
                </c:pt>
                <c:pt idx="18">
                  <c:v>1993.25</c:v>
                </c:pt>
                <c:pt idx="19">
                  <c:v>1993.5</c:v>
                </c:pt>
                <c:pt idx="20">
                  <c:v>1993.75</c:v>
                </c:pt>
                <c:pt idx="21">
                  <c:v>1994</c:v>
                </c:pt>
                <c:pt idx="22">
                  <c:v>1994.25</c:v>
                </c:pt>
                <c:pt idx="23">
                  <c:v>1994.5</c:v>
                </c:pt>
                <c:pt idx="24">
                  <c:v>1994.75</c:v>
                </c:pt>
                <c:pt idx="25">
                  <c:v>1995</c:v>
                </c:pt>
                <c:pt idx="26">
                  <c:v>1995.25</c:v>
                </c:pt>
                <c:pt idx="27">
                  <c:v>1995.5</c:v>
                </c:pt>
                <c:pt idx="28">
                  <c:v>1995.75</c:v>
                </c:pt>
                <c:pt idx="29">
                  <c:v>1996</c:v>
                </c:pt>
                <c:pt idx="30">
                  <c:v>1996.25</c:v>
                </c:pt>
                <c:pt idx="31">
                  <c:v>1996.5</c:v>
                </c:pt>
                <c:pt idx="32">
                  <c:v>1996.75</c:v>
                </c:pt>
                <c:pt idx="33">
                  <c:v>1997</c:v>
                </c:pt>
                <c:pt idx="34">
                  <c:v>1997.25</c:v>
                </c:pt>
                <c:pt idx="35">
                  <c:v>1997.5</c:v>
                </c:pt>
                <c:pt idx="36">
                  <c:v>1997.75</c:v>
                </c:pt>
                <c:pt idx="37">
                  <c:v>1998</c:v>
                </c:pt>
                <c:pt idx="38">
                  <c:v>1998.25</c:v>
                </c:pt>
                <c:pt idx="39">
                  <c:v>1998.5</c:v>
                </c:pt>
                <c:pt idx="40">
                  <c:v>1998.75</c:v>
                </c:pt>
                <c:pt idx="41">
                  <c:v>1999</c:v>
                </c:pt>
                <c:pt idx="42">
                  <c:v>1999.25</c:v>
                </c:pt>
                <c:pt idx="43">
                  <c:v>1999.5</c:v>
                </c:pt>
                <c:pt idx="44">
                  <c:v>1999.75</c:v>
                </c:pt>
                <c:pt idx="45">
                  <c:v>2000</c:v>
                </c:pt>
                <c:pt idx="46">
                  <c:v>2000.25</c:v>
                </c:pt>
                <c:pt idx="47">
                  <c:v>2000.5</c:v>
                </c:pt>
                <c:pt idx="48">
                  <c:v>2000.75</c:v>
                </c:pt>
                <c:pt idx="49">
                  <c:v>2001</c:v>
                </c:pt>
                <c:pt idx="50">
                  <c:v>2001.25</c:v>
                </c:pt>
                <c:pt idx="51">
                  <c:v>2001.5</c:v>
                </c:pt>
                <c:pt idx="52">
                  <c:v>2001.75</c:v>
                </c:pt>
                <c:pt idx="53">
                  <c:v>2002</c:v>
                </c:pt>
                <c:pt idx="54">
                  <c:v>2002.25</c:v>
                </c:pt>
                <c:pt idx="55">
                  <c:v>2002.5</c:v>
                </c:pt>
                <c:pt idx="56">
                  <c:v>2002.75</c:v>
                </c:pt>
                <c:pt idx="57">
                  <c:v>2003</c:v>
                </c:pt>
                <c:pt idx="58">
                  <c:v>2003.25</c:v>
                </c:pt>
                <c:pt idx="59">
                  <c:v>2003.5</c:v>
                </c:pt>
                <c:pt idx="60">
                  <c:v>2003.75</c:v>
                </c:pt>
                <c:pt idx="61">
                  <c:v>2004</c:v>
                </c:pt>
                <c:pt idx="62">
                  <c:v>2004.25</c:v>
                </c:pt>
                <c:pt idx="63">
                  <c:v>2004.5</c:v>
                </c:pt>
                <c:pt idx="64">
                  <c:v>2004.75</c:v>
                </c:pt>
                <c:pt idx="65">
                  <c:v>2005</c:v>
                </c:pt>
                <c:pt idx="66">
                  <c:v>2005.25</c:v>
                </c:pt>
                <c:pt idx="67">
                  <c:v>2005.5</c:v>
                </c:pt>
                <c:pt idx="68">
                  <c:v>2005.75</c:v>
                </c:pt>
                <c:pt idx="69">
                  <c:v>2006</c:v>
                </c:pt>
                <c:pt idx="70">
                  <c:v>2006.25</c:v>
                </c:pt>
                <c:pt idx="71">
                  <c:v>2006.5</c:v>
                </c:pt>
                <c:pt idx="72">
                  <c:v>2006.75</c:v>
                </c:pt>
                <c:pt idx="73">
                  <c:v>2007</c:v>
                </c:pt>
                <c:pt idx="74">
                  <c:v>2007.25</c:v>
                </c:pt>
                <c:pt idx="75">
                  <c:v>2007.5</c:v>
                </c:pt>
                <c:pt idx="76">
                  <c:v>2007.75</c:v>
                </c:pt>
                <c:pt idx="77">
                  <c:v>2008</c:v>
                </c:pt>
                <c:pt idx="78">
                  <c:v>2008.25</c:v>
                </c:pt>
                <c:pt idx="79">
                  <c:v>2008.5</c:v>
                </c:pt>
                <c:pt idx="80">
                  <c:v>2008.75</c:v>
                </c:pt>
                <c:pt idx="81">
                  <c:v>2009</c:v>
                </c:pt>
                <c:pt idx="82">
                  <c:v>2009.25</c:v>
                </c:pt>
                <c:pt idx="83">
                  <c:v>2009.5</c:v>
                </c:pt>
                <c:pt idx="84">
                  <c:v>2009.75</c:v>
                </c:pt>
                <c:pt idx="85">
                  <c:v>2010</c:v>
                </c:pt>
                <c:pt idx="86">
                  <c:v>2010.25</c:v>
                </c:pt>
                <c:pt idx="87">
                  <c:v>2010.5</c:v>
                </c:pt>
                <c:pt idx="88">
                  <c:v>2010.75</c:v>
                </c:pt>
              </c:numCache>
            </c:numRef>
          </c:xVal>
          <c:yVal>
            <c:numRef>
              <c:f>'f and s (LFS)'!$AA$2:$AA$90</c:f>
              <c:numCache>
                <c:formatCode>General</c:formatCode>
                <c:ptCount val="89"/>
                <c:pt idx="0">
                  <c:v>3.9538904899135368</c:v>
                </c:pt>
                <c:pt idx="1">
                  <c:v>5.4727695415221973</c:v>
                </c:pt>
                <c:pt idx="2">
                  <c:v>5.351826027965175</c:v>
                </c:pt>
                <c:pt idx="3">
                  <c:v>8.8789535914868463</c:v>
                </c:pt>
                <c:pt idx="4">
                  <c:v>11.249953093924718</c:v>
                </c:pt>
                <c:pt idx="5">
                  <c:v>11.849605378544352</c:v>
                </c:pt>
                <c:pt idx="6">
                  <c:v>11.482217006679926</c:v>
                </c:pt>
                <c:pt idx="7">
                  <c:v>11.322789360172537</c:v>
                </c:pt>
                <c:pt idx="8">
                  <c:v>11.102789071973756</c:v>
                </c:pt>
                <c:pt idx="9">
                  <c:v>9.1981132075471699</c:v>
                </c:pt>
                <c:pt idx="10">
                  <c:v>7.5741249261357284</c:v>
                </c:pt>
                <c:pt idx="11">
                  <c:v>6.9332964295599488</c:v>
                </c:pt>
                <c:pt idx="12">
                  <c:v>7.9969482591205425</c:v>
                </c:pt>
                <c:pt idx="13">
                  <c:v>9.7007586400674199</c:v>
                </c:pt>
                <c:pt idx="14">
                  <c:v>9.7843703755900862</c:v>
                </c:pt>
                <c:pt idx="15">
                  <c:v>9.9385679988702158</c:v>
                </c:pt>
                <c:pt idx="16">
                  <c:v>10.372152256969123</c:v>
                </c:pt>
                <c:pt idx="17">
                  <c:v>10.620094746517712</c:v>
                </c:pt>
                <c:pt idx="18">
                  <c:v>10.384778911564625</c:v>
                </c:pt>
                <c:pt idx="19">
                  <c:v>10.2460469403673</c:v>
                </c:pt>
                <c:pt idx="20">
                  <c:v>10.250957039557656</c:v>
                </c:pt>
                <c:pt idx="21">
                  <c:v>9.9454171687814554</c:v>
                </c:pt>
                <c:pt idx="22">
                  <c:v>9.7066023344094798</c:v>
                </c:pt>
                <c:pt idx="23">
                  <c:v>9.3588197744520887</c:v>
                </c:pt>
                <c:pt idx="24">
                  <c:v>8.9648305536787767</c:v>
                </c:pt>
                <c:pt idx="25">
                  <c:v>8.8649838463450248</c:v>
                </c:pt>
                <c:pt idx="26">
                  <c:v>8.6656034024455071</c:v>
                </c:pt>
                <c:pt idx="27">
                  <c:v>8.6469486554295187</c:v>
                </c:pt>
                <c:pt idx="28">
                  <c:v>8.3042173989765313</c:v>
                </c:pt>
                <c:pt idx="29">
                  <c:v>8.2332155477031659</c:v>
                </c:pt>
                <c:pt idx="30">
                  <c:v>8.2542594095029802</c:v>
                </c:pt>
                <c:pt idx="31">
                  <c:v>8.0608177232158589</c:v>
                </c:pt>
                <c:pt idx="32">
                  <c:v>7.84113694726841</c:v>
                </c:pt>
                <c:pt idx="33">
                  <c:v>7.3245275064989253</c:v>
                </c:pt>
                <c:pt idx="34">
                  <c:v>7.1801155259933465</c:v>
                </c:pt>
                <c:pt idx="35">
                  <c:v>6.8400939592609475</c:v>
                </c:pt>
                <c:pt idx="36">
                  <c:v>6.5403508771929655</c:v>
                </c:pt>
                <c:pt idx="37">
                  <c:v>6.3636363636363615</c:v>
                </c:pt>
                <c:pt idx="38">
                  <c:v>6.2831082266268945</c:v>
                </c:pt>
                <c:pt idx="39">
                  <c:v>6.2403913347309574</c:v>
                </c:pt>
                <c:pt idx="40">
                  <c:v>6.1422751488561556</c:v>
                </c:pt>
                <c:pt idx="41">
                  <c:v>6.1771238200999345</c:v>
                </c:pt>
                <c:pt idx="42">
                  <c:v>6.0441084679936186</c:v>
                </c:pt>
                <c:pt idx="43">
                  <c:v>5.8852005532503462</c:v>
                </c:pt>
                <c:pt idx="44">
                  <c:v>5.8056953733710284</c:v>
                </c:pt>
                <c:pt idx="45">
                  <c:v>5.7912133314970404</c:v>
                </c:pt>
                <c:pt idx="46">
                  <c:v>5.5010837031685424</c:v>
                </c:pt>
                <c:pt idx="47">
                  <c:v>5.3190392743016188</c:v>
                </c:pt>
                <c:pt idx="48">
                  <c:v>5.2289380439643613</c:v>
                </c:pt>
                <c:pt idx="49">
                  <c:v>5.0886476085761414</c:v>
                </c:pt>
                <c:pt idx="50">
                  <c:v>5.0317052270779765</c:v>
                </c:pt>
                <c:pt idx="51">
                  <c:v>5.0951924393918704</c:v>
                </c:pt>
                <c:pt idx="52">
                  <c:v>5.1847051198963046</c:v>
                </c:pt>
                <c:pt idx="53">
                  <c:v>5.1710014335449523</c:v>
                </c:pt>
                <c:pt idx="54">
                  <c:v>5.1578267812850385</c:v>
                </c:pt>
                <c:pt idx="55">
                  <c:v>5.3095843935538589</c:v>
                </c:pt>
                <c:pt idx="56">
                  <c:v>5.1189349912149948</c:v>
                </c:pt>
                <c:pt idx="57">
                  <c:v>5.1726468004594865</c:v>
                </c:pt>
                <c:pt idx="58">
                  <c:v>4.9396452896352034</c:v>
                </c:pt>
                <c:pt idx="59">
                  <c:v>5.053665758218095</c:v>
                </c:pt>
                <c:pt idx="60">
                  <c:v>4.9049621530698104</c:v>
                </c:pt>
                <c:pt idx="61">
                  <c:v>4.8035373329313638</c:v>
                </c:pt>
                <c:pt idx="62">
                  <c:v>4.8081430389071187</c:v>
                </c:pt>
                <c:pt idx="63">
                  <c:v>4.6896967262502507</c:v>
                </c:pt>
                <c:pt idx="64">
                  <c:v>4.7463719877512984</c:v>
                </c:pt>
                <c:pt idx="65">
                  <c:v>4.7042431078525961</c:v>
                </c:pt>
                <c:pt idx="66">
                  <c:v>4.7563805104408354</c:v>
                </c:pt>
                <c:pt idx="67">
                  <c:v>4.7442966093301324</c:v>
                </c:pt>
                <c:pt idx="68">
                  <c:v>5.1778656126482216</c:v>
                </c:pt>
                <c:pt idx="69">
                  <c:v>5.2557515462905355</c:v>
                </c:pt>
                <c:pt idx="70">
                  <c:v>5.4813269895066492</c:v>
                </c:pt>
                <c:pt idx="71">
                  <c:v>5.5062571103527045</c:v>
                </c:pt>
                <c:pt idx="72">
                  <c:v>5.5378718981421331</c:v>
                </c:pt>
                <c:pt idx="73">
                  <c:v>5.5297292025616924</c:v>
                </c:pt>
                <c:pt idx="74">
                  <c:v>5.3524507736724285</c:v>
                </c:pt>
                <c:pt idx="75">
                  <c:v>5.3309180306656945</c:v>
                </c:pt>
                <c:pt idx="76">
                  <c:v>5.1954334365325066</c:v>
                </c:pt>
                <c:pt idx="77">
                  <c:v>5.1929689257366878</c:v>
                </c:pt>
                <c:pt idx="78">
                  <c:v>5.3466679488412394</c:v>
                </c:pt>
                <c:pt idx="79">
                  <c:v>5.8689805327868472</c:v>
                </c:pt>
                <c:pt idx="80">
                  <c:v>6.3983916262445764</c:v>
                </c:pt>
                <c:pt idx="81">
                  <c:v>7.0860126058445534</c:v>
                </c:pt>
                <c:pt idx="82">
                  <c:v>7.7602704771625417</c:v>
                </c:pt>
                <c:pt idx="83">
                  <c:v>7.8583269574088241</c:v>
                </c:pt>
                <c:pt idx="84">
                  <c:v>7.8201243820761972</c:v>
                </c:pt>
                <c:pt idx="85">
                  <c:v>7.9948955176263787</c:v>
                </c:pt>
                <c:pt idx="86">
                  <c:v>7.8049555273188744</c:v>
                </c:pt>
                <c:pt idx="87">
                  <c:v>7.7377753895754955</c:v>
                </c:pt>
                <c:pt idx="88">
                  <c:v>7.882833011735678</c:v>
                </c:pt>
              </c:numCache>
            </c:numRef>
          </c:yVal>
          <c:smooth val="0"/>
        </c:ser>
        <c:ser>
          <c:idx val="1"/>
          <c:order val="2"/>
          <c:tx>
            <c:strRef>
              <c:f>'f and s (LFS)'!$AG$1</c:f>
              <c:strCache>
                <c:ptCount val="1"/>
                <c:pt idx="0">
                  <c:v>Ustar/L</c:v>
                </c:pt>
              </c:strCache>
            </c:strRef>
          </c:tx>
          <c:spPr>
            <a:ln>
              <a:solidFill>
                <a:schemeClr val="accent3">
                  <a:lumMod val="50000"/>
                </a:schemeClr>
              </a:solidFill>
              <a:prstDash val="sysDash"/>
            </a:ln>
          </c:spPr>
          <c:marker>
            <c:symbol val="none"/>
          </c:marker>
          <c:xVal>
            <c:numRef>
              <c:f>'f and s (LFS)'!$U$2:$U$90</c:f>
              <c:numCache>
                <c:formatCode>General</c:formatCode>
                <c:ptCount val="89"/>
                <c:pt idx="0">
                  <c:v>1975</c:v>
                </c:pt>
                <c:pt idx="1">
                  <c:v>1977</c:v>
                </c:pt>
                <c:pt idx="2">
                  <c:v>1979</c:v>
                </c:pt>
                <c:pt idx="3">
                  <c:v>1981</c:v>
                </c:pt>
                <c:pt idx="4">
                  <c:v>1983</c:v>
                </c:pt>
                <c:pt idx="5">
                  <c:v>1984</c:v>
                </c:pt>
                <c:pt idx="6">
                  <c:v>1985</c:v>
                </c:pt>
                <c:pt idx="7">
                  <c:v>1986</c:v>
                </c:pt>
                <c:pt idx="8">
                  <c:v>1987</c:v>
                </c:pt>
                <c:pt idx="9">
                  <c:v>1988</c:v>
                </c:pt>
                <c:pt idx="10">
                  <c:v>1989</c:v>
                </c:pt>
                <c:pt idx="11">
                  <c:v>1990</c:v>
                </c:pt>
                <c:pt idx="12">
                  <c:v>1991</c:v>
                </c:pt>
                <c:pt idx="13">
                  <c:v>1992</c:v>
                </c:pt>
                <c:pt idx="14">
                  <c:v>1992.25</c:v>
                </c:pt>
                <c:pt idx="15">
                  <c:v>1992.5</c:v>
                </c:pt>
                <c:pt idx="16">
                  <c:v>1992.75</c:v>
                </c:pt>
                <c:pt idx="17">
                  <c:v>1993</c:v>
                </c:pt>
                <c:pt idx="18">
                  <c:v>1993.25</c:v>
                </c:pt>
                <c:pt idx="19">
                  <c:v>1993.5</c:v>
                </c:pt>
                <c:pt idx="20">
                  <c:v>1993.75</c:v>
                </c:pt>
                <c:pt idx="21">
                  <c:v>1994</c:v>
                </c:pt>
                <c:pt idx="22">
                  <c:v>1994.25</c:v>
                </c:pt>
                <c:pt idx="23">
                  <c:v>1994.5</c:v>
                </c:pt>
                <c:pt idx="24">
                  <c:v>1994.75</c:v>
                </c:pt>
                <c:pt idx="25">
                  <c:v>1995</c:v>
                </c:pt>
                <c:pt idx="26">
                  <c:v>1995.25</c:v>
                </c:pt>
                <c:pt idx="27">
                  <c:v>1995.5</c:v>
                </c:pt>
                <c:pt idx="28">
                  <c:v>1995.75</c:v>
                </c:pt>
                <c:pt idx="29">
                  <c:v>1996</c:v>
                </c:pt>
                <c:pt idx="30">
                  <c:v>1996.25</c:v>
                </c:pt>
                <c:pt idx="31">
                  <c:v>1996.5</c:v>
                </c:pt>
                <c:pt idx="32">
                  <c:v>1996.75</c:v>
                </c:pt>
                <c:pt idx="33">
                  <c:v>1997</c:v>
                </c:pt>
                <c:pt idx="34">
                  <c:v>1997.25</c:v>
                </c:pt>
                <c:pt idx="35">
                  <c:v>1997.5</c:v>
                </c:pt>
                <c:pt idx="36">
                  <c:v>1997.75</c:v>
                </c:pt>
                <c:pt idx="37">
                  <c:v>1998</c:v>
                </c:pt>
                <c:pt idx="38">
                  <c:v>1998.25</c:v>
                </c:pt>
                <c:pt idx="39">
                  <c:v>1998.5</c:v>
                </c:pt>
                <c:pt idx="40">
                  <c:v>1998.75</c:v>
                </c:pt>
                <c:pt idx="41">
                  <c:v>1999</c:v>
                </c:pt>
                <c:pt idx="42">
                  <c:v>1999.25</c:v>
                </c:pt>
                <c:pt idx="43">
                  <c:v>1999.5</c:v>
                </c:pt>
                <c:pt idx="44">
                  <c:v>1999.75</c:v>
                </c:pt>
                <c:pt idx="45">
                  <c:v>2000</c:v>
                </c:pt>
                <c:pt idx="46">
                  <c:v>2000.25</c:v>
                </c:pt>
                <c:pt idx="47">
                  <c:v>2000.5</c:v>
                </c:pt>
                <c:pt idx="48">
                  <c:v>2000.75</c:v>
                </c:pt>
                <c:pt idx="49">
                  <c:v>2001</c:v>
                </c:pt>
                <c:pt idx="50">
                  <c:v>2001.25</c:v>
                </c:pt>
                <c:pt idx="51">
                  <c:v>2001.5</c:v>
                </c:pt>
                <c:pt idx="52">
                  <c:v>2001.75</c:v>
                </c:pt>
                <c:pt idx="53">
                  <c:v>2002</c:v>
                </c:pt>
                <c:pt idx="54">
                  <c:v>2002.25</c:v>
                </c:pt>
                <c:pt idx="55">
                  <c:v>2002.5</c:v>
                </c:pt>
                <c:pt idx="56">
                  <c:v>2002.75</c:v>
                </c:pt>
                <c:pt idx="57">
                  <c:v>2003</c:v>
                </c:pt>
                <c:pt idx="58">
                  <c:v>2003.25</c:v>
                </c:pt>
                <c:pt idx="59">
                  <c:v>2003.5</c:v>
                </c:pt>
                <c:pt idx="60">
                  <c:v>2003.75</c:v>
                </c:pt>
                <c:pt idx="61">
                  <c:v>2004</c:v>
                </c:pt>
                <c:pt idx="62">
                  <c:v>2004.25</c:v>
                </c:pt>
                <c:pt idx="63">
                  <c:v>2004.5</c:v>
                </c:pt>
                <c:pt idx="64">
                  <c:v>2004.75</c:v>
                </c:pt>
                <c:pt idx="65">
                  <c:v>2005</c:v>
                </c:pt>
                <c:pt idx="66">
                  <c:v>2005.25</c:v>
                </c:pt>
                <c:pt idx="67">
                  <c:v>2005.5</c:v>
                </c:pt>
                <c:pt idx="68">
                  <c:v>2005.75</c:v>
                </c:pt>
                <c:pt idx="69">
                  <c:v>2006</c:v>
                </c:pt>
                <c:pt idx="70">
                  <c:v>2006.25</c:v>
                </c:pt>
                <c:pt idx="71">
                  <c:v>2006.5</c:v>
                </c:pt>
                <c:pt idx="72">
                  <c:v>2006.75</c:v>
                </c:pt>
                <c:pt idx="73">
                  <c:v>2007</c:v>
                </c:pt>
                <c:pt idx="74">
                  <c:v>2007.25</c:v>
                </c:pt>
                <c:pt idx="75">
                  <c:v>2007.5</c:v>
                </c:pt>
                <c:pt idx="76">
                  <c:v>2007.75</c:v>
                </c:pt>
                <c:pt idx="77">
                  <c:v>2008</c:v>
                </c:pt>
                <c:pt idx="78">
                  <c:v>2008.25</c:v>
                </c:pt>
                <c:pt idx="79">
                  <c:v>2008.5</c:v>
                </c:pt>
                <c:pt idx="80">
                  <c:v>2008.75</c:v>
                </c:pt>
                <c:pt idx="81">
                  <c:v>2009</c:v>
                </c:pt>
                <c:pt idx="82">
                  <c:v>2009.25</c:v>
                </c:pt>
                <c:pt idx="83">
                  <c:v>2009.5</c:v>
                </c:pt>
                <c:pt idx="84">
                  <c:v>2009.75</c:v>
                </c:pt>
                <c:pt idx="85">
                  <c:v>2010</c:v>
                </c:pt>
                <c:pt idx="86">
                  <c:v>2010.25</c:v>
                </c:pt>
                <c:pt idx="87">
                  <c:v>2010.5</c:v>
                </c:pt>
                <c:pt idx="88">
                  <c:v>2010.75</c:v>
                </c:pt>
              </c:numCache>
            </c:numRef>
          </c:xVal>
          <c:yVal>
            <c:numRef>
              <c:f>'f and s (LFS)'!$AG$2:$AG$90</c:f>
              <c:numCache>
                <c:formatCode>General</c:formatCode>
                <c:ptCount val="89"/>
                <c:pt idx="0">
                  <c:v>5.3198625515040021</c:v>
                </c:pt>
                <c:pt idx="1">
                  <c:v>5.6422674414210814</c:v>
                </c:pt>
                <c:pt idx="2">
                  <c:v>5.1899659375658285</c:v>
                </c:pt>
                <c:pt idx="3">
                  <c:v>12.784940497709966</c:v>
                </c:pt>
                <c:pt idx="4">
                  <c:v>12.341314053079895</c:v>
                </c:pt>
                <c:pt idx="5">
                  <c:v>12.242046022733867</c:v>
                </c:pt>
                <c:pt idx="6">
                  <c:v>11.034129798045168</c:v>
                </c:pt>
                <c:pt idx="7">
                  <c:v>11.47023358080537</c:v>
                </c:pt>
                <c:pt idx="8">
                  <c:v>9.648606874194595</c:v>
                </c:pt>
                <c:pt idx="9">
                  <c:v>7.7000999936998875</c:v>
                </c:pt>
                <c:pt idx="10">
                  <c:v>6.5318683242729598</c:v>
                </c:pt>
                <c:pt idx="11">
                  <c:v>6.9115754296452057</c:v>
                </c:pt>
                <c:pt idx="12">
                  <c:v>10.30398936491382</c:v>
                </c:pt>
                <c:pt idx="13">
                  <c:v>9.8981745837170418</c:v>
                </c:pt>
                <c:pt idx="14">
                  <c:v>10.331703976242862</c:v>
                </c:pt>
                <c:pt idx="15">
                  <c:v>11.823051607241359</c:v>
                </c:pt>
                <c:pt idx="16">
                  <c:v>11.532232588362882</c:v>
                </c:pt>
                <c:pt idx="17">
                  <c:v>9.5546729824393122</c:v>
                </c:pt>
                <c:pt idx="18">
                  <c:v>9.7958242608411759</c:v>
                </c:pt>
                <c:pt idx="19">
                  <c:v>10.275682510781103</c:v>
                </c:pt>
                <c:pt idx="20">
                  <c:v>9.1053848249051761</c:v>
                </c:pt>
                <c:pt idx="21">
                  <c:v>8.9968353225024025</c:v>
                </c:pt>
                <c:pt idx="22">
                  <c:v>8.4434008336478268</c:v>
                </c:pt>
                <c:pt idx="23">
                  <c:v>7.8968090212862965</c:v>
                </c:pt>
                <c:pt idx="24">
                  <c:v>8.6312402996213553</c:v>
                </c:pt>
                <c:pt idx="25">
                  <c:v>8.1952652285657734</c:v>
                </c:pt>
                <c:pt idx="26">
                  <c:v>8.6905158792910164</c:v>
                </c:pt>
                <c:pt idx="27">
                  <c:v>7.5405797022600334</c:v>
                </c:pt>
                <c:pt idx="28">
                  <c:v>8.0276976172624668</c:v>
                </c:pt>
                <c:pt idx="29">
                  <c:v>8.354617189810849</c:v>
                </c:pt>
                <c:pt idx="30">
                  <c:v>7.6284750480373695</c:v>
                </c:pt>
                <c:pt idx="31">
                  <c:v>7.4433867689169055</c:v>
                </c:pt>
                <c:pt idx="32">
                  <c:v>6.3908443642998805</c:v>
                </c:pt>
                <c:pt idx="33">
                  <c:v>6.9721515123392725</c:v>
                </c:pt>
                <c:pt idx="34">
                  <c:v>6.2205245496883741</c:v>
                </c:pt>
                <c:pt idx="35">
                  <c:v>6.0097319880862239</c:v>
                </c:pt>
                <c:pt idx="36">
                  <c:v>6.0545004857858604</c:v>
                </c:pt>
                <c:pt idx="37">
                  <c:v>6.1622976608436169</c:v>
                </c:pt>
                <c:pt idx="38">
                  <c:v>6.2361961168227902</c:v>
                </c:pt>
                <c:pt idx="39">
                  <c:v>6.0449895590550273</c:v>
                </c:pt>
                <c:pt idx="40">
                  <c:v>6.2872757026053403</c:v>
                </c:pt>
                <c:pt idx="41">
                  <c:v>5.8438146823351955</c:v>
                </c:pt>
                <c:pt idx="42">
                  <c:v>5.6817780595819976</c:v>
                </c:pt>
                <c:pt idx="43">
                  <c:v>5.7240363610600831</c:v>
                </c:pt>
                <c:pt idx="44">
                  <c:v>5.7878273867979875</c:v>
                </c:pt>
                <c:pt idx="45">
                  <c:v>5.1120833569171866</c:v>
                </c:pt>
                <c:pt idx="46">
                  <c:v>5.0768755072120957</c:v>
                </c:pt>
                <c:pt idx="47">
                  <c:v>5.0940145899397544</c:v>
                </c:pt>
                <c:pt idx="48">
                  <c:v>4.9097849231834694</c:v>
                </c:pt>
                <c:pt idx="49">
                  <c:v>4.9803363738791129</c:v>
                </c:pt>
                <c:pt idx="50">
                  <c:v>5.1980057970824465</c:v>
                </c:pt>
                <c:pt idx="51">
                  <c:v>5.3529097645338011</c:v>
                </c:pt>
                <c:pt idx="52">
                  <c:v>5.1464946019571274</c:v>
                </c:pt>
                <c:pt idx="53">
                  <c:v>5.1941196593785186</c:v>
                </c:pt>
                <c:pt idx="54">
                  <c:v>5.5372398293908551</c:v>
                </c:pt>
                <c:pt idx="55">
                  <c:v>4.9395172147256883</c:v>
                </c:pt>
                <c:pt idx="56">
                  <c:v>5.24426906686615</c:v>
                </c:pt>
                <c:pt idx="57">
                  <c:v>4.7013258055266824</c:v>
                </c:pt>
                <c:pt idx="58">
                  <c:v>5.2309337999680521</c:v>
                </c:pt>
                <c:pt idx="59">
                  <c:v>4.7167271202126519</c:v>
                </c:pt>
                <c:pt idx="60">
                  <c:v>4.721691554698773</c:v>
                </c:pt>
                <c:pt idx="61">
                  <c:v>4.8183324582665286</c:v>
                </c:pt>
                <c:pt idx="62">
                  <c:v>4.5521985902435294</c:v>
                </c:pt>
                <c:pt idx="63">
                  <c:v>4.8807007486795575</c:v>
                </c:pt>
                <c:pt idx="64">
                  <c:v>4.6866753609260341</c:v>
                </c:pt>
                <c:pt idx="65">
                  <c:v>4.8378421455545606</c:v>
                </c:pt>
                <c:pt idx="66">
                  <c:v>4.7717341514438534</c:v>
                </c:pt>
                <c:pt idx="67">
                  <c:v>5.9548385691935</c:v>
                </c:pt>
                <c:pt idx="68">
                  <c:v>5.4672046163429275</c:v>
                </c:pt>
                <c:pt idx="69">
                  <c:v>5.9291520030944804</c:v>
                </c:pt>
                <c:pt idx="70">
                  <c:v>5.5797003426007734</c:v>
                </c:pt>
                <c:pt idx="71">
                  <c:v>5.5979395821649325</c:v>
                </c:pt>
                <c:pt idx="72">
                  <c:v>5.5067611079024124</c:v>
                </c:pt>
                <c:pt idx="73">
                  <c:v>5.1244139742822679</c:v>
                </c:pt>
                <c:pt idx="74">
                  <c:v>5.3362369698037684</c:v>
                </c:pt>
                <c:pt idx="75">
                  <c:v>5.0362448366325783</c:v>
                </c:pt>
                <c:pt idx="76">
                  <c:v>5.2361971942423642</c:v>
                </c:pt>
                <c:pt idx="77">
                  <c:v>5.6437647326086138</c:v>
                </c:pt>
                <c:pt idx="78">
                  <c:v>6.8516549180935105</c:v>
                </c:pt>
                <c:pt idx="79">
                  <c:v>7.5367573501365985</c:v>
                </c:pt>
                <c:pt idx="80">
                  <c:v>8.692559358667328</c:v>
                </c:pt>
                <c:pt idx="81">
                  <c:v>9.2811668132684098</c:v>
                </c:pt>
                <c:pt idx="82">
                  <c:v>8.0879084644696988</c:v>
                </c:pt>
                <c:pt idx="83">
                  <c:v>7.7274722144421704</c:v>
                </c:pt>
                <c:pt idx="84">
                  <c:v>8.4688563571923208</c:v>
                </c:pt>
                <c:pt idx="85">
                  <c:v>7.4766517267807524</c:v>
                </c:pt>
                <c:pt idx="86">
                  <c:v>7.7145839157751945</c:v>
                </c:pt>
              </c:numCache>
            </c:numRef>
          </c:yVal>
          <c:smooth val="0"/>
        </c:ser>
        <c:dLbls>
          <c:showLegendKey val="0"/>
          <c:showVal val="0"/>
          <c:showCatName val="0"/>
          <c:showSerName val="0"/>
          <c:showPercent val="0"/>
          <c:showBubbleSize val="0"/>
        </c:dLbls>
        <c:axId val="127711488"/>
        <c:axId val="127721472"/>
      </c:scatterChart>
      <c:valAx>
        <c:axId val="127711488"/>
        <c:scaling>
          <c:orientation val="minMax"/>
          <c:max val="2011"/>
          <c:min val="1975"/>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7721472"/>
        <c:crosses val="min"/>
        <c:crossBetween val="midCat"/>
      </c:valAx>
      <c:valAx>
        <c:axId val="127721472"/>
        <c:scaling>
          <c:orientation val="minMax"/>
          <c:max val="15"/>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7711488"/>
        <c:crosses val="autoZero"/>
        <c:crossBetween val="midCat"/>
        <c:majorUnit val="2.5"/>
      </c:valAx>
      <c:valAx>
        <c:axId val="127723008"/>
        <c:scaling>
          <c:orientation val="minMax"/>
          <c:max val="15"/>
          <c:min val="0"/>
        </c:scaling>
        <c:delete val="0"/>
        <c:axPos val="r"/>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7724544"/>
        <c:crosses val="max"/>
        <c:crossBetween val="between"/>
        <c:majorUnit val="2.5"/>
        <c:minorUnit val="0.5"/>
      </c:valAx>
      <c:catAx>
        <c:axId val="127724544"/>
        <c:scaling>
          <c:orientation val="minMax"/>
        </c:scaling>
        <c:delete val="1"/>
        <c:axPos val="b"/>
        <c:numFmt formatCode="General" sourceLinked="1"/>
        <c:majorTickMark val="out"/>
        <c:minorTickMark val="none"/>
        <c:tickLblPos val="none"/>
        <c:crossAx val="127723008"/>
        <c:crosses val="min"/>
        <c:auto val="1"/>
        <c:lblAlgn val="ctr"/>
        <c:lblOffset val="100"/>
        <c:noMultiLvlLbl val="0"/>
      </c:cat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65707697156997"/>
          <c:y val="0.1117605892676151"/>
          <c:w val="0.76685846056860674"/>
          <c:h val="0.73913649346394672"/>
        </c:manualLayout>
      </c:layout>
      <c:scatterChart>
        <c:scatterStyle val="lineMarker"/>
        <c:varyColors val="0"/>
        <c:ser>
          <c:idx val="2"/>
          <c:order val="0"/>
          <c:spPr>
            <a:ln w="6350">
              <a:solidFill>
                <a:prstClr val="black"/>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c:v>
                </c:pt>
                <c:pt idx="156">
                  <c:v>2008.25</c:v>
                </c:pt>
                <c:pt idx="157">
                  <c:v>2008.5</c:v>
                </c:pt>
                <c:pt idx="158">
                  <c:v>2008.75</c:v>
                </c:pt>
                <c:pt idx="159">
                  <c:v>2009</c:v>
                </c:pt>
                <c:pt idx="160">
                  <c:v>2009.25</c:v>
                </c:pt>
                <c:pt idx="161">
                  <c:v>2009.5</c:v>
                </c:pt>
                <c:pt idx="162">
                  <c:v>2009.75</c:v>
                </c:pt>
                <c:pt idx="163">
                  <c:v>2009.75</c:v>
                </c:pt>
                <c:pt idx="164">
                  <c:v>2010</c:v>
                </c:pt>
                <c:pt idx="165">
                  <c:v>2010.25</c:v>
                </c:pt>
                <c:pt idx="166">
                  <c:v>2010.5</c:v>
                </c:pt>
                <c:pt idx="167">
                  <c:v>2010.75</c:v>
                </c:pt>
                <c:pt idx="168">
                  <c:v>2011</c:v>
                </c:pt>
              </c:numCache>
            </c:numRef>
          </c:xVal>
          <c:yVal>
            <c:numRef>
              <c:f>Dates!$E$3:$E$171</c:f>
              <c:numCache>
                <c:formatCode>General</c:formatCode>
                <c:ptCount val="169"/>
                <c:pt idx="0">
                  <c:v>6.25E-2</c:v>
                </c:pt>
                <c:pt idx="1">
                  <c:v>6.25E-2</c:v>
                </c:pt>
                <c:pt idx="2">
                  <c:v>6.25E-2</c:v>
                </c:pt>
                <c:pt idx="3">
                  <c:v>6.25E-2</c:v>
                </c:pt>
                <c:pt idx="4">
                  <c:v>6.25E-2</c:v>
                </c:pt>
                <c:pt idx="5">
                  <c:v>6.25E-2</c:v>
                </c:pt>
                <c:pt idx="6">
                  <c:v>6.25E-2</c:v>
                </c:pt>
                <c:pt idx="7">
                  <c:v>6.25E-2</c:v>
                </c:pt>
                <c:pt idx="8">
                  <c:v>6.25E-2</c:v>
                </c:pt>
                <c:pt idx="9">
                  <c:v>6.25E-2</c:v>
                </c:pt>
                <c:pt idx="10">
                  <c:v>6.25E-2</c:v>
                </c:pt>
                <c:pt idx="11">
                  <c:v>6.25E-2</c:v>
                </c:pt>
                <c:pt idx="12">
                  <c:v>6.25E-2</c:v>
                </c:pt>
                <c:pt idx="13">
                  <c:v>1</c:v>
                </c:pt>
                <c:pt idx="14">
                  <c:v>1</c:v>
                </c:pt>
                <c:pt idx="15">
                  <c:v>1</c:v>
                </c:pt>
                <c:pt idx="16">
                  <c:v>1</c:v>
                </c:pt>
                <c:pt idx="17">
                  <c:v>1</c:v>
                </c:pt>
                <c:pt idx="18">
                  <c:v>1</c:v>
                </c:pt>
                <c:pt idx="19">
                  <c:v>1</c:v>
                </c:pt>
                <c:pt idx="20">
                  <c:v>1</c:v>
                </c:pt>
                <c:pt idx="21">
                  <c:v>1</c:v>
                </c:pt>
                <c:pt idx="22">
                  <c:v>1</c:v>
                </c:pt>
                <c:pt idx="23">
                  <c:v>1</c:v>
                </c:pt>
                <c:pt idx="24">
                  <c:v>6.25E-2</c:v>
                </c:pt>
                <c:pt idx="25">
                  <c:v>6.25E-2</c:v>
                </c:pt>
                <c:pt idx="26">
                  <c:v>6.25E-2</c:v>
                </c:pt>
                <c:pt idx="27">
                  <c:v>6.25E-2</c:v>
                </c:pt>
                <c:pt idx="28">
                  <c:v>6.25E-2</c:v>
                </c:pt>
                <c:pt idx="29">
                  <c:v>6.25E-2</c:v>
                </c:pt>
                <c:pt idx="30">
                  <c:v>6.25E-2</c:v>
                </c:pt>
                <c:pt idx="31">
                  <c:v>6.25E-2</c:v>
                </c:pt>
                <c:pt idx="32">
                  <c:v>6.25E-2</c:v>
                </c:pt>
                <c:pt idx="33">
                  <c:v>6.25E-2</c:v>
                </c:pt>
                <c:pt idx="34">
                  <c:v>6.25E-2</c:v>
                </c:pt>
                <c:pt idx="35">
                  <c:v>6.25E-2</c:v>
                </c:pt>
                <c:pt idx="36">
                  <c:v>6.25E-2</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6.25E-2</c:v>
                </c:pt>
                <c:pt idx="58">
                  <c:v>6.25E-2</c:v>
                </c:pt>
                <c:pt idx="59">
                  <c:v>6.25E-2</c:v>
                </c:pt>
                <c:pt idx="60">
                  <c:v>6.25E-2</c:v>
                </c:pt>
                <c:pt idx="61">
                  <c:v>6.25E-2</c:v>
                </c:pt>
                <c:pt idx="62">
                  <c:v>6.25E-2</c:v>
                </c:pt>
                <c:pt idx="63">
                  <c:v>6.25E-2</c:v>
                </c:pt>
                <c:pt idx="64">
                  <c:v>6.25E-2</c:v>
                </c:pt>
                <c:pt idx="65">
                  <c:v>6.25E-2</c:v>
                </c:pt>
                <c:pt idx="66">
                  <c:v>6.25E-2</c:v>
                </c:pt>
                <c:pt idx="67">
                  <c:v>6.25E-2</c:v>
                </c:pt>
                <c:pt idx="68">
                  <c:v>6.25E-2</c:v>
                </c:pt>
                <c:pt idx="69">
                  <c:v>6.25E-2</c:v>
                </c:pt>
                <c:pt idx="70">
                  <c:v>6.25E-2</c:v>
                </c:pt>
                <c:pt idx="71">
                  <c:v>6.25E-2</c:v>
                </c:pt>
                <c:pt idx="72">
                  <c:v>6.25E-2</c:v>
                </c:pt>
                <c:pt idx="73">
                  <c:v>6.25E-2</c:v>
                </c:pt>
                <c:pt idx="74">
                  <c:v>6.25E-2</c:v>
                </c:pt>
                <c:pt idx="75">
                  <c:v>6.25E-2</c:v>
                </c:pt>
                <c:pt idx="76">
                  <c:v>6.25E-2</c:v>
                </c:pt>
                <c:pt idx="77">
                  <c:v>6.25E-2</c:v>
                </c:pt>
                <c:pt idx="78">
                  <c:v>6.25E-2</c:v>
                </c:pt>
                <c:pt idx="79">
                  <c:v>6.25E-2</c:v>
                </c:pt>
                <c:pt idx="80">
                  <c:v>6.25E-2</c:v>
                </c:pt>
                <c:pt idx="81">
                  <c:v>6.25E-2</c:v>
                </c:pt>
                <c:pt idx="82">
                  <c:v>6.25E-2</c:v>
                </c:pt>
                <c:pt idx="83">
                  <c:v>1</c:v>
                </c:pt>
                <c:pt idx="84">
                  <c:v>1</c:v>
                </c:pt>
                <c:pt idx="85">
                  <c:v>1</c:v>
                </c:pt>
                <c:pt idx="86">
                  <c:v>1</c:v>
                </c:pt>
                <c:pt idx="87">
                  <c:v>1</c:v>
                </c:pt>
                <c:pt idx="88">
                  <c:v>1</c:v>
                </c:pt>
                <c:pt idx="89">
                  <c:v>1</c:v>
                </c:pt>
                <c:pt idx="90">
                  <c:v>1</c:v>
                </c:pt>
                <c:pt idx="91">
                  <c:v>1</c:v>
                </c:pt>
                <c:pt idx="92">
                  <c:v>1</c:v>
                </c:pt>
                <c:pt idx="93">
                  <c:v>1</c:v>
                </c:pt>
                <c:pt idx="94">
                  <c:v>6.25E-2</c:v>
                </c:pt>
                <c:pt idx="95">
                  <c:v>6.25E-2</c:v>
                </c:pt>
                <c:pt idx="96">
                  <c:v>6.25E-2</c:v>
                </c:pt>
                <c:pt idx="97">
                  <c:v>6.25E-2</c:v>
                </c:pt>
                <c:pt idx="98">
                  <c:v>6.25E-2</c:v>
                </c:pt>
                <c:pt idx="99">
                  <c:v>6.25E-2</c:v>
                </c:pt>
                <c:pt idx="100">
                  <c:v>6.25E-2</c:v>
                </c:pt>
                <c:pt idx="101">
                  <c:v>6.25E-2</c:v>
                </c:pt>
                <c:pt idx="102">
                  <c:v>6.25E-2</c:v>
                </c:pt>
                <c:pt idx="103">
                  <c:v>6.25E-2</c:v>
                </c:pt>
                <c:pt idx="104">
                  <c:v>6.25E-2</c:v>
                </c:pt>
                <c:pt idx="105">
                  <c:v>6.25E-2</c:v>
                </c:pt>
                <c:pt idx="106">
                  <c:v>6.25E-2</c:v>
                </c:pt>
                <c:pt idx="107">
                  <c:v>6.25E-2</c:v>
                </c:pt>
                <c:pt idx="108">
                  <c:v>6.25E-2</c:v>
                </c:pt>
                <c:pt idx="109">
                  <c:v>6.25E-2</c:v>
                </c:pt>
                <c:pt idx="110">
                  <c:v>6.25E-2</c:v>
                </c:pt>
                <c:pt idx="111">
                  <c:v>6.25E-2</c:v>
                </c:pt>
                <c:pt idx="112">
                  <c:v>6.25E-2</c:v>
                </c:pt>
                <c:pt idx="113">
                  <c:v>6.25E-2</c:v>
                </c:pt>
                <c:pt idx="114">
                  <c:v>6.25E-2</c:v>
                </c:pt>
                <c:pt idx="115">
                  <c:v>6.25E-2</c:v>
                </c:pt>
                <c:pt idx="116">
                  <c:v>6.25E-2</c:v>
                </c:pt>
                <c:pt idx="117">
                  <c:v>6.25E-2</c:v>
                </c:pt>
                <c:pt idx="118">
                  <c:v>6.25E-2</c:v>
                </c:pt>
                <c:pt idx="119">
                  <c:v>6.25E-2</c:v>
                </c:pt>
                <c:pt idx="120">
                  <c:v>6.25E-2</c:v>
                </c:pt>
                <c:pt idx="121">
                  <c:v>6.25E-2</c:v>
                </c:pt>
                <c:pt idx="122">
                  <c:v>6.25E-2</c:v>
                </c:pt>
                <c:pt idx="123">
                  <c:v>6.25E-2</c:v>
                </c:pt>
                <c:pt idx="124">
                  <c:v>6.25E-2</c:v>
                </c:pt>
                <c:pt idx="125">
                  <c:v>6.25E-2</c:v>
                </c:pt>
                <c:pt idx="126">
                  <c:v>6.25E-2</c:v>
                </c:pt>
                <c:pt idx="127">
                  <c:v>6.25E-2</c:v>
                </c:pt>
                <c:pt idx="128">
                  <c:v>6.25E-2</c:v>
                </c:pt>
                <c:pt idx="129">
                  <c:v>6.25E-2</c:v>
                </c:pt>
                <c:pt idx="130">
                  <c:v>6.25E-2</c:v>
                </c:pt>
                <c:pt idx="131">
                  <c:v>6.25E-2</c:v>
                </c:pt>
                <c:pt idx="132">
                  <c:v>6.25E-2</c:v>
                </c:pt>
                <c:pt idx="133">
                  <c:v>6.25E-2</c:v>
                </c:pt>
                <c:pt idx="134">
                  <c:v>6.25E-2</c:v>
                </c:pt>
                <c:pt idx="135">
                  <c:v>6.25E-2</c:v>
                </c:pt>
                <c:pt idx="136">
                  <c:v>6.25E-2</c:v>
                </c:pt>
                <c:pt idx="137">
                  <c:v>6.25E-2</c:v>
                </c:pt>
                <c:pt idx="138">
                  <c:v>6.25E-2</c:v>
                </c:pt>
                <c:pt idx="139">
                  <c:v>6.25E-2</c:v>
                </c:pt>
                <c:pt idx="140">
                  <c:v>6.25E-2</c:v>
                </c:pt>
                <c:pt idx="141">
                  <c:v>6.25E-2</c:v>
                </c:pt>
                <c:pt idx="142">
                  <c:v>6.25E-2</c:v>
                </c:pt>
                <c:pt idx="143">
                  <c:v>6.25E-2</c:v>
                </c:pt>
                <c:pt idx="144">
                  <c:v>6.25E-2</c:v>
                </c:pt>
                <c:pt idx="145">
                  <c:v>6.25E-2</c:v>
                </c:pt>
                <c:pt idx="146">
                  <c:v>6.25E-2</c:v>
                </c:pt>
                <c:pt idx="147">
                  <c:v>6.25E-2</c:v>
                </c:pt>
                <c:pt idx="148">
                  <c:v>6.25E-2</c:v>
                </c:pt>
                <c:pt idx="149">
                  <c:v>6.25E-2</c:v>
                </c:pt>
                <c:pt idx="150">
                  <c:v>6.25E-2</c:v>
                </c:pt>
                <c:pt idx="151">
                  <c:v>6.25E-2</c:v>
                </c:pt>
                <c:pt idx="152">
                  <c:v>6.25E-2</c:v>
                </c:pt>
                <c:pt idx="153">
                  <c:v>6.25E-2</c:v>
                </c:pt>
                <c:pt idx="154">
                  <c:v>6.25E-2</c:v>
                </c:pt>
                <c:pt idx="155">
                  <c:v>1</c:v>
                </c:pt>
                <c:pt idx="156">
                  <c:v>1</c:v>
                </c:pt>
                <c:pt idx="157">
                  <c:v>1</c:v>
                </c:pt>
                <c:pt idx="158">
                  <c:v>1</c:v>
                </c:pt>
                <c:pt idx="159">
                  <c:v>1</c:v>
                </c:pt>
                <c:pt idx="160">
                  <c:v>1</c:v>
                </c:pt>
                <c:pt idx="161">
                  <c:v>1</c:v>
                </c:pt>
                <c:pt idx="162">
                  <c:v>1</c:v>
                </c:pt>
                <c:pt idx="163">
                  <c:v>6.25E-2</c:v>
                </c:pt>
                <c:pt idx="164">
                  <c:v>6.25E-2</c:v>
                </c:pt>
                <c:pt idx="165">
                  <c:v>6.25E-2</c:v>
                </c:pt>
                <c:pt idx="166">
                  <c:v>6.25E-2</c:v>
                </c:pt>
                <c:pt idx="167">
                  <c:v>6.25E-2</c:v>
                </c:pt>
                <c:pt idx="168">
                  <c:v>6.25E-2</c:v>
                </c:pt>
              </c:numCache>
            </c:numRef>
          </c:yVal>
          <c:smooth val="0"/>
        </c:ser>
        <c:ser>
          <c:idx val="0"/>
          <c:order val="1"/>
          <c:tx>
            <c:strRef>
              <c:f>'Claimant Flows'!$Z$2</c:f>
              <c:strCache>
                <c:ptCount val="1"/>
                <c:pt idx="0">
                  <c:v>Outflow rate</c:v>
                </c:pt>
              </c:strCache>
            </c:strRef>
          </c:tx>
          <c:spPr>
            <a:ln>
              <a:solidFill>
                <a:srgbClr val="FF000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Flows'!$Z$3:$Z$177</c:f>
              <c:numCache>
                <c:formatCode>General</c:formatCode>
                <c:ptCount val="175"/>
                <c:pt idx="0">
                  <c:v>0.54237933333333677</c:v>
                </c:pt>
                <c:pt idx="1">
                  <c:v>0.57997256666666652</c:v>
                </c:pt>
                <c:pt idx="2">
                  <c:v>0.5295588999999995</c:v>
                </c:pt>
                <c:pt idx="3">
                  <c:v>0.57272060000000424</c:v>
                </c:pt>
                <c:pt idx="4">
                  <c:v>0.53301466666666653</c:v>
                </c:pt>
                <c:pt idx="5">
                  <c:v>0.54848833333333369</c:v>
                </c:pt>
                <c:pt idx="6">
                  <c:v>0.56902913333333782</c:v>
                </c:pt>
                <c:pt idx="7">
                  <c:v>0.58127546666666652</c:v>
                </c:pt>
                <c:pt idx="8">
                  <c:v>0.53002963333333952</c:v>
                </c:pt>
                <c:pt idx="9">
                  <c:v>0.54973403333333781</c:v>
                </c:pt>
                <c:pt idx="10">
                  <c:v>0.51898049999999996</c:v>
                </c:pt>
                <c:pt idx="11">
                  <c:v>0.5201634333333337</c:v>
                </c:pt>
                <c:pt idx="12">
                  <c:v>0.46386593333333331</c:v>
                </c:pt>
                <c:pt idx="13">
                  <c:v>0.52050709999999956</c:v>
                </c:pt>
                <c:pt idx="14">
                  <c:v>0.44610343333333324</c:v>
                </c:pt>
                <c:pt idx="15">
                  <c:v>0.38491403333333551</c:v>
                </c:pt>
                <c:pt idx="16">
                  <c:v>0.33687656666667176</c:v>
                </c:pt>
                <c:pt idx="17">
                  <c:v>0.33785033333333592</c:v>
                </c:pt>
                <c:pt idx="18">
                  <c:v>0.31717001333333505</c:v>
                </c:pt>
                <c:pt idx="19">
                  <c:v>0.31540673000000224</c:v>
                </c:pt>
                <c:pt idx="20">
                  <c:v>0.38634760000000196</c:v>
                </c:pt>
                <c:pt idx="21">
                  <c:v>0.37828340000000032</c:v>
                </c:pt>
                <c:pt idx="22">
                  <c:v>0.43458053333333546</c:v>
                </c:pt>
                <c:pt idx="23">
                  <c:v>0.5116086333333385</c:v>
                </c:pt>
                <c:pt idx="24">
                  <c:v>0.47906950000000031</c:v>
                </c:pt>
                <c:pt idx="25">
                  <c:v>0.5879889999999961</c:v>
                </c:pt>
                <c:pt idx="26">
                  <c:v>0.46171323333333325</c:v>
                </c:pt>
                <c:pt idx="27">
                  <c:v>0.49164913333333327</c:v>
                </c:pt>
                <c:pt idx="28">
                  <c:v>0.45358663333333332</c:v>
                </c:pt>
                <c:pt idx="29">
                  <c:v>0.45536993333333337</c:v>
                </c:pt>
                <c:pt idx="30">
                  <c:v>0.40580323333333335</c:v>
                </c:pt>
                <c:pt idx="31">
                  <c:v>0.34711553333333334</c:v>
                </c:pt>
                <c:pt idx="32">
                  <c:v>0.2923962566666668</c:v>
                </c:pt>
                <c:pt idx="33">
                  <c:v>0.27569908000000004</c:v>
                </c:pt>
                <c:pt idx="34">
                  <c:v>0.24510980666666671</c:v>
                </c:pt>
                <c:pt idx="35">
                  <c:v>0.24559530666666782</c:v>
                </c:pt>
                <c:pt idx="36">
                  <c:v>0.2589905833333333</c:v>
                </c:pt>
                <c:pt idx="37">
                  <c:v>0.24582870333333331</c:v>
                </c:pt>
                <c:pt idx="38">
                  <c:v>0.2320406666666667</c:v>
                </c:pt>
                <c:pt idx="39">
                  <c:v>0.23507915666666671</c:v>
                </c:pt>
                <c:pt idx="40">
                  <c:v>0.21098026666666694</c:v>
                </c:pt>
                <c:pt idx="41">
                  <c:v>0.21488973666666691</c:v>
                </c:pt>
                <c:pt idx="42">
                  <c:v>0.22004551000000003</c:v>
                </c:pt>
                <c:pt idx="43">
                  <c:v>0.22687200333333335</c:v>
                </c:pt>
                <c:pt idx="44">
                  <c:v>0.23527505333333334</c:v>
                </c:pt>
                <c:pt idx="45">
                  <c:v>0.22626355333333334</c:v>
                </c:pt>
                <c:pt idx="46">
                  <c:v>0.23864319000000103</c:v>
                </c:pt>
                <c:pt idx="47">
                  <c:v>0.23074259333333341</c:v>
                </c:pt>
                <c:pt idx="48">
                  <c:v>0.23553388666666691</c:v>
                </c:pt>
                <c:pt idx="49">
                  <c:v>0.23359010999999999</c:v>
                </c:pt>
                <c:pt idx="50">
                  <c:v>0.22907896666666669</c:v>
                </c:pt>
                <c:pt idx="51">
                  <c:v>0.19208890333333331</c:v>
                </c:pt>
                <c:pt idx="52">
                  <c:v>0.1708701</c:v>
                </c:pt>
                <c:pt idx="53">
                  <c:v>0.13952448333333436</c:v>
                </c:pt>
                <c:pt idx="54">
                  <c:v>0.12379937666666672</c:v>
                </c:pt>
                <c:pt idx="55">
                  <c:v>0.11870143000000002</c:v>
                </c:pt>
                <c:pt idx="56">
                  <c:v>0.1106578933333327</c:v>
                </c:pt>
                <c:pt idx="57">
                  <c:v>0.10887458333333352</c:v>
                </c:pt>
                <c:pt idx="58">
                  <c:v>0.11898447666666667</c:v>
                </c:pt>
                <c:pt idx="59">
                  <c:v>0.12094610000000022</c:v>
                </c:pt>
                <c:pt idx="60">
                  <c:v>0.11526648666666672</c:v>
                </c:pt>
                <c:pt idx="61">
                  <c:v>0.11756554000000072</c:v>
                </c:pt>
                <c:pt idx="62">
                  <c:v>0.10944946</c:v>
                </c:pt>
                <c:pt idx="63">
                  <c:v>0.11643193333333333</c:v>
                </c:pt>
                <c:pt idx="64">
                  <c:v>0.13170888000000044</c:v>
                </c:pt>
                <c:pt idx="65">
                  <c:v>0.11207175933825669</c:v>
                </c:pt>
                <c:pt idx="66">
                  <c:v>0.118398786765794</c:v>
                </c:pt>
                <c:pt idx="67">
                  <c:v>0.11308675216694469</c:v>
                </c:pt>
                <c:pt idx="68">
                  <c:v>0.110879349450602</c:v>
                </c:pt>
                <c:pt idx="69">
                  <c:v>0.10495907234997758</c:v>
                </c:pt>
                <c:pt idx="70">
                  <c:v>0.10996506573260167</c:v>
                </c:pt>
                <c:pt idx="71">
                  <c:v>0.11061866265309631</c:v>
                </c:pt>
                <c:pt idx="72">
                  <c:v>0.10942608895404372</c:v>
                </c:pt>
                <c:pt idx="73">
                  <c:v>0.11033819488007748</c:v>
                </c:pt>
                <c:pt idx="74">
                  <c:v>0.11083196509407323</c:v>
                </c:pt>
                <c:pt idx="75">
                  <c:v>0.10831783852654835</c:v>
                </c:pt>
                <c:pt idx="76">
                  <c:v>0.11372693945798863</c:v>
                </c:pt>
                <c:pt idx="77">
                  <c:v>0.11923592343475989</c:v>
                </c:pt>
                <c:pt idx="78">
                  <c:v>0.11734017309045068</c:v>
                </c:pt>
                <c:pt idx="79">
                  <c:v>0.12697541333296791</c:v>
                </c:pt>
                <c:pt idx="80">
                  <c:v>0.1265613961081764</c:v>
                </c:pt>
                <c:pt idx="81">
                  <c:v>0.13699457621486932</c:v>
                </c:pt>
                <c:pt idx="82">
                  <c:v>0.138487977509577</c:v>
                </c:pt>
                <c:pt idx="83">
                  <c:v>0.14308757128085087</c:v>
                </c:pt>
                <c:pt idx="84">
                  <c:v>0.14466670101335033</c:v>
                </c:pt>
                <c:pt idx="85">
                  <c:v>0.13548259821085987</c:v>
                </c:pt>
                <c:pt idx="86">
                  <c:v>0.16215435587611271</c:v>
                </c:pt>
                <c:pt idx="87">
                  <c:v>0.15617274755819741</c:v>
                </c:pt>
                <c:pt idx="88">
                  <c:v>0.15815346237655134</c:v>
                </c:pt>
                <c:pt idx="89">
                  <c:v>0.16047163048224192</c:v>
                </c:pt>
                <c:pt idx="90">
                  <c:v>0.16393052189829241</c:v>
                </c:pt>
                <c:pt idx="91">
                  <c:v>0.17117147192874066</c:v>
                </c:pt>
                <c:pt idx="92">
                  <c:v>0.16884139387915134</c:v>
                </c:pt>
                <c:pt idx="93">
                  <c:v>0.15707713541073737</c:v>
                </c:pt>
                <c:pt idx="94">
                  <c:v>0.14569643910157704</c:v>
                </c:pt>
                <c:pt idx="95">
                  <c:v>0.13547674447288841</c:v>
                </c:pt>
                <c:pt idx="96">
                  <c:v>0.13025772265952287</c:v>
                </c:pt>
                <c:pt idx="97">
                  <c:v>0.12564782521746698</c:v>
                </c:pt>
                <c:pt idx="98">
                  <c:v>0.12273686520179462</c:v>
                </c:pt>
                <c:pt idx="99">
                  <c:v>0.12247110109960202</c:v>
                </c:pt>
                <c:pt idx="100">
                  <c:v>0.12045796529625534</c:v>
                </c:pt>
                <c:pt idx="101">
                  <c:v>0.11856428567357426</c:v>
                </c:pt>
                <c:pt idx="102">
                  <c:v>0.11189012545194252</c:v>
                </c:pt>
                <c:pt idx="103">
                  <c:v>0.12447899772644598</c:v>
                </c:pt>
                <c:pt idx="104">
                  <c:v>0.11920487224934052</c:v>
                </c:pt>
                <c:pt idx="105">
                  <c:v>0.12170363680799169</c:v>
                </c:pt>
                <c:pt idx="106">
                  <c:v>0.12618251444526787</c:v>
                </c:pt>
                <c:pt idx="107">
                  <c:v>0.12949544806440036</c:v>
                </c:pt>
                <c:pt idx="108">
                  <c:v>0.13452380376108633</c:v>
                </c:pt>
                <c:pt idx="109">
                  <c:v>0.13652783714642358</c:v>
                </c:pt>
                <c:pt idx="110">
                  <c:v>0.14175784043270087</c:v>
                </c:pt>
                <c:pt idx="111">
                  <c:v>0.14339563162119251</c:v>
                </c:pt>
                <c:pt idx="112">
                  <c:v>0.14112804878530241</c:v>
                </c:pt>
                <c:pt idx="113">
                  <c:v>0.14182755745206441</c:v>
                </c:pt>
                <c:pt idx="114">
                  <c:v>0.13818849440330921</c:v>
                </c:pt>
                <c:pt idx="115">
                  <c:v>0.14419229274016751</c:v>
                </c:pt>
                <c:pt idx="116">
                  <c:v>0.14563117370349271</c:v>
                </c:pt>
                <c:pt idx="117">
                  <c:v>0.14353818115493175</c:v>
                </c:pt>
                <c:pt idx="118">
                  <c:v>0.16309876615529856</c:v>
                </c:pt>
                <c:pt idx="119">
                  <c:v>0.18967891463198969</c:v>
                </c:pt>
                <c:pt idx="120">
                  <c:v>0.19530806782897234</c:v>
                </c:pt>
                <c:pt idx="121">
                  <c:v>0.19547814412586401</c:v>
                </c:pt>
                <c:pt idx="122">
                  <c:v>0.20562786009366932</c:v>
                </c:pt>
                <c:pt idx="123">
                  <c:v>0.19922425274087741</c:v>
                </c:pt>
                <c:pt idx="124">
                  <c:v>0.19569687611861644</c:v>
                </c:pt>
                <c:pt idx="125">
                  <c:v>0.19709537547048067</c:v>
                </c:pt>
                <c:pt idx="126">
                  <c:v>0.20348463362193592</c:v>
                </c:pt>
                <c:pt idx="127">
                  <c:v>0.20734359956168741</c:v>
                </c:pt>
                <c:pt idx="128">
                  <c:v>0.21487171070146024</c:v>
                </c:pt>
                <c:pt idx="129">
                  <c:v>0.22044600691902141</c:v>
                </c:pt>
                <c:pt idx="130">
                  <c:v>0.22752339510356534</c:v>
                </c:pt>
                <c:pt idx="131">
                  <c:v>0.22199386458002951</c:v>
                </c:pt>
                <c:pt idx="132">
                  <c:v>0.23594945698528588</c:v>
                </c:pt>
                <c:pt idx="133">
                  <c:v>0.2395027387016517</c:v>
                </c:pt>
                <c:pt idx="134">
                  <c:v>0.23656751603907269</c:v>
                </c:pt>
                <c:pt idx="135">
                  <c:v>0.24352723817109462</c:v>
                </c:pt>
                <c:pt idx="136">
                  <c:v>0.2444960806845933</c:v>
                </c:pt>
                <c:pt idx="137">
                  <c:v>0.24109615479140062</c:v>
                </c:pt>
                <c:pt idx="138">
                  <c:v>0.2387535339353547</c:v>
                </c:pt>
                <c:pt idx="139">
                  <c:v>0.24074116811758944</c:v>
                </c:pt>
                <c:pt idx="140">
                  <c:v>0.24906796569701101</c:v>
                </c:pt>
                <c:pt idx="141">
                  <c:v>0.24757001603187001</c:v>
                </c:pt>
                <c:pt idx="142">
                  <c:v>0.24684239393983051</c:v>
                </c:pt>
                <c:pt idx="143">
                  <c:v>0.23631708043897223</c:v>
                </c:pt>
                <c:pt idx="144">
                  <c:v>0.23949099703729107</c:v>
                </c:pt>
                <c:pt idx="145">
                  <c:v>0.24633036452137491</c:v>
                </c:pt>
                <c:pt idx="146">
                  <c:v>0.24331994613448107</c:v>
                </c:pt>
                <c:pt idx="147">
                  <c:v>0.24035128664115771</c:v>
                </c:pt>
                <c:pt idx="148">
                  <c:v>0.25223966594127567</c:v>
                </c:pt>
                <c:pt idx="149">
                  <c:v>0.24514724896056841</c:v>
                </c:pt>
                <c:pt idx="150">
                  <c:v>0.24635389991206574</c:v>
                </c:pt>
                <c:pt idx="151">
                  <c:v>0.240686004919724</c:v>
                </c:pt>
                <c:pt idx="152">
                  <c:v>0.23444623386750749</c:v>
                </c:pt>
                <c:pt idx="153">
                  <c:v>0.22608382498893617</c:v>
                </c:pt>
                <c:pt idx="154">
                  <c:v>0.218381527415349</c:v>
                </c:pt>
                <c:pt idx="155">
                  <c:v>0.21765367107333966</c:v>
                </c:pt>
                <c:pt idx="156">
                  <c:v>0.21150095585254741</c:v>
                </c:pt>
                <c:pt idx="157">
                  <c:v>0.21951980212705974</c:v>
                </c:pt>
                <c:pt idx="158">
                  <c:v>0.22682464570116934</c:v>
                </c:pt>
                <c:pt idx="159">
                  <c:v>0.24179478404441196</c:v>
                </c:pt>
                <c:pt idx="160">
                  <c:v>0.24803532211453599</c:v>
                </c:pt>
                <c:pt idx="161">
                  <c:v>0.25644874375101501</c:v>
                </c:pt>
                <c:pt idx="162">
                  <c:v>0.26419587501872804</c:v>
                </c:pt>
                <c:pt idx="163">
                  <c:v>0.25837000249342235</c:v>
                </c:pt>
                <c:pt idx="164">
                  <c:v>0.25167890445480556</c:v>
                </c:pt>
                <c:pt idx="165">
                  <c:v>0.24203948872818545</c:v>
                </c:pt>
                <c:pt idx="166">
                  <c:v>0.21468665274147999</c:v>
                </c:pt>
                <c:pt idx="167">
                  <c:v>0.19871665734792274</c:v>
                </c:pt>
                <c:pt idx="168">
                  <c:v>0.20195747372983441</c:v>
                </c:pt>
                <c:pt idx="169">
                  <c:v>0.21077141954709688</c:v>
                </c:pt>
                <c:pt idx="170">
                  <c:v>0.2095388795698454</c:v>
                </c:pt>
                <c:pt idx="171">
                  <c:v>0.21750428882958134</c:v>
                </c:pt>
                <c:pt idx="172">
                  <c:v>0.22361345527615897</c:v>
                </c:pt>
                <c:pt idx="173">
                  <c:v>0.22628102419332341</c:v>
                </c:pt>
                <c:pt idx="174">
                  <c:v>0.22719375646142373</c:v>
                </c:pt>
              </c:numCache>
            </c:numRef>
          </c:yVal>
          <c:smooth val="0"/>
        </c:ser>
        <c:dLbls>
          <c:showLegendKey val="0"/>
          <c:showVal val="0"/>
          <c:showCatName val="0"/>
          <c:showSerName val="0"/>
          <c:showPercent val="0"/>
          <c:showBubbleSize val="0"/>
        </c:dLbls>
        <c:axId val="98035584"/>
        <c:axId val="98037120"/>
      </c:scatterChart>
      <c:valAx>
        <c:axId val="98035584"/>
        <c:scaling>
          <c:orientation val="minMax"/>
          <c:max val="2012"/>
          <c:min val="1970"/>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98037120"/>
        <c:crosses val="min"/>
        <c:crossBetween val="midCat"/>
        <c:majorUnit val="5"/>
      </c:valAx>
      <c:valAx>
        <c:axId val="98037120"/>
        <c:scaling>
          <c:logBase val="2"/>
          <c:orientation val="minMax"/>
          <c:max val="1"/>
          <c:min val="6.2500000000000014E-2"/>
        </c:scaling>
        <c:delete val="0"/>
        <c:axPos val="l"/>
        <c:majorGridlines/>
        <c:numFmt formatCode="#,##0.000" sourceLinked="0"/>
        <c:majorTickMark val="in"/>
        <c:minorTickMark val="none"/>
        <c:tickLblPos val="nextTo"/>
        <c:spPr>
          <a:ln w="22225">
            <a:noFill/>
          </a:ln>
        </c:spPr>
        <c:txPr>
          <a:bodyPr/>
          <a:lstStyle/>
          <a:p>
            <a:pPr>
              <a:defRPr lang="en-US" sz="1600" b="0" i="0">
                <a:solidFill>
                  <a:srgbClr val="000000"/>
                </a:solidFill>
                <a:latin typeface="Arial"/>
                <a:ea typeface="Arial"/>
                <a:cs typeface="Arial"/>
              </a:defRPr>
            </a:pPr>
            <a:endParaRPr lang="en-US"/>
          </a:p>
        </c:txPr>
        <c:crossAx val="98035584"/>
        <c:crosses val="autoZero"/>
        <c:crossBetween val="midCat"/>
      </c:val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0784020939569521E-2"/>
          <c:y val="0.11129752310865652"/>
          <c:w val="0.8838405092756485"/>
          <c:h val="0.79862251708722254"/>
        </c:manualLayout>
      </c:layout>
      <c:scatterChart>
        <c:scatterStyle val="lineMarker"/>
        <c:varyColors val="0"/>
        <c:ser>
          <c:idx val="0"/>
          <c:order val="0"/>
          <c:tx>
            <c:strRef>
              <c:f>'f and s (LFS)'!$AG$1</c:f>
              <c:strCache>
                <c:ptCount val="1"/>
                <c:pt idx="0">
                  <c:v>Ustar/L</c:v>
                </c:pt>
              </c:strCache>
            </c:strRef>
          </c:tx>
          <c:spPr>
            <a:ln>
              <a:solidFill>
                <a:schemeClr val="accent3">
                  <a:lumMod val="50000"/>
                </a:schemeClr>
              </a:solidFill>
              <a:prstDash val="sysDash"/>
            </a:ln>
          </c:spPr>
          <c:marker>
            <c:symbol val="none"/>
          </c:marker>
          <c:xVal>
            <c:numRef>
              <c:f>'f and s (LFS)'!$U$2:$U$90</c:f>
              <c:numCache>
                <c:formatCode>General</c:formatCode>
                <c:ptCount val="89"/>
                <c:pt idx="0">
                  <c:v>1975</c:v>
                </c:pt>
                <c:pt idx="1">
                  <c:v>1977</c:v>
                </c:pt>
                <c:pt idx="2">
                  <c:v>1979</c:v>
                </c:pt>
                <c:pt idx="3">
                  <c:v>1981</c:v>
                </c:pt>
                <c:pt idx="4">
                  <c:v>1983</c:v>
                </c:pt>
                <c:pt idx="5">
                  <c:v>1984</c:v>
                </c:pt>
                <c:pt idx="6">
                  <c:v>1985</c:v>
                </c:pt>
                <c:pt idx="7">
                  <c:v>1986</c:v>
                </c:pt>
                <c:pt idx="8">
                  <c:v>1987</c:v>
                </c:pt>
                <c:pt idx="9">
                  <c:v>1988</c:v>
                </c:pt>
                <c:pt idx="10">
                  <c:v>1989</c:v>
                </c:pt>
                <c:pt idx="11">
                  <c:v>1990</c:v>
                </c:pt>
                <c:pt idx="12">
                  <c:v>1991</c:v>
                </c:pt>
                <c:pt idx="13">
                  <c:v>1992</c:v>
                </c:pt>
                <c:pt idx="14">
                  <c:v>1992.25</c:v>
                </c:pt>
                <c:pt idx="15">
                  <c:v>1992.5</c:v>
                </c:pt>
                <c:pt idx="16">
                  <c:v>1992.75</c:v>
                </c:pt>
                <c:pt idx="17">
                  <c:v>1993</c:v>
                </c:pt>
                <c:pt idx="18">
                  <c:v>1993.25</c:v>
                </c:pt>
                <c:pt idx="19">
                  <c:v>1993.5</c:v>
                </c:pt>
                <c:pt idx="20">
                  <c:v>1993.75</c:v>
                </c:pt>
                <c:pt idx="21">
                  <c:v>1994</c:v>
                </c:pt>
                <c:pt idx="22">
                  <c:v>1994.25</c:v>
                </c:pt>
                <c:pt idx="23">
                  <c:v>1994.5</c:v>
                </c:pt>
                <c:pt idx="24">
                  <c:v>1994.75</c:v>
                </c:pt>
                <c:pt idx="25">
                  <c:v>1995</c:v>
                </c:pt>
                <c:pt idx="26">
                  <c:v>1995.25</c:v>
                </c:pt>
                <c:pt idx="27">
                  <c:v>1995.5</c:v>
                </c:pt>
                <c:pt idx="28">
                  <c:v>1995.75</c:v>
                </c:pt>
                <c:pt idx="29">
                  <c:v>1996</c:v>
                </c:pt>
                <c:pt idx="30">
                  <c:v>1996.25</c:v>
                </c:pt>
                <c:pt idx="31">
                  <c:v>1996.5</c:v>
                </c:pt>
                <c:pt idx="32">
                  <c:v>1996.75</c:v>
                </c:pt>
                <c:pt idx="33">
                  <c:v>1997</c:v>
                </c:pt>
                <c:pt idx="34">
                  <c:v>1997.25</c:v>
                </c:pt>
                <c:pt idx="35">
                  <c:v>1997.5</c:v>
                </c:pt>
                <c:pt idx="36">
                  <c:v>1997.75</c:v>
                </c:pt>
                <c:pt idx="37">
                  <c:v>1998</c:v>
                </c:pt>
                <c:pt idx="38">
                  <c:v>1998.25</c:v>
                </c:pt>
                <c:pt idx="39">
                  <c:v>1998.5</c:v>
                </c:pt>
                <c:pt idx="40">
                  <c:v>1998.75</c:v>
                </c:pt>
                <c:pt idx="41">
                  <c:v>1999</c:v>
                </c:pt>
                <c:pt idx="42">
                  <c:v>1999.25</c:v>
                </c:pt>
                <c:pt idx="43">
                  <c:v>1999.5</c:v>
                </c:pt>
                <c:pt idx="44">
                  <c:v>1999.75</c:v>
                </c:pt>
                <c:pt idx="45">
                  <c:v>2000</c:v>
                </c:pt>
                <c:pt idx="46">
                  <c:v>2000.25</c:v>
                </c:pt>
                <c:pt idx="47">
                  <c:v>2000.5</c:v>
                </c:pt>
                <c:pt idx="48">
                  <c:v>2000.75</c:v>
                </c:pt>
                <c:pt idx="49">
                  <c:v>2001</c:v>
                </c:pt>
                <c:pt idx="50">
                  <c:v>2001.25</c:v>
                </c:pt>
                <c:pt idx="51">
                  <c:v>2001.5</c:v>
                </c:pt>
                <c:pt idx="52">
                  <c:v>2001.75</c:v>
                </c:pt>
                <c:pt idx="53">
                  <c:v>2002</c:v>
                </c:pt>
                <c:pt idx="54">
                  <c:v>2002.25</c:v>
                </c:pt>
                <c:pt idx="55">
                  <c:v>2002.5</c:v>
                </c:pt>
                <c:pt idx="56">
                  <c:v>2002.75</c:v>
                </c:pt>
                <c:pt idx="57">
                  <c:v>2003</c:v>
                </c:pt>
                <c:pt idx="58">
                  <c:v>2003.25</c:v>
                </c:pt>
                <c:pt idx="59">
                  <c:v>2003.5</c:v>
                </c:pt>
                <c:pt idx="60">
                  <c:v>2003.75</c:v>
                </c:pt>
                <c:pt idx="61">
                  <c:v>2004</c:v>
                </c:pt>
                <c:pt idx="62">
                  <c:v>2004.25</c:v>
                </c:pt>
                <c:pt idx="63">
                  <c:v>2004.5</c:v>
                </c:pt>
                <c:pt idx="64">
                  <c:v>2004.75</c:v>
                </c:pt>
                <c:pt idx="65">
                  <c:v>2005</c:v>
                </c:pt>
                <c:pt idx="66">
                  <c:v>2005.25</c:v>
                </c:pt>
                <c:pt idx="67">
                  <c:v>2005.5</c:v>
                </c:pt>
                <c:pt idx="68">
                  <c:v>2005.75</c:v>
                </c:pt>
                <c:pt idx="69">
                  <c:v>2006</c:v>
                </c:pt>
                <c:pt idx="70">
                  <c:v>2006.25</c:v>
                </c:pt>
                <c:pt idx="71">
                  <c:v>2006.5</c:v>
                </c:pt>
                <c:pt idx="72">
                  <c:v>2006.75</c:v>
                </c:pt>
                <c:pt idx="73">
                  <c:v>2007</c:v>
                </c:pt>
                <c:pt idx="74">
                  <c:v>2007.25</c:v>
                </c:pt>
                <c:pt idx="75">
                  <c:v>2007.5</c:v>
                </c:pt>
                <c:pt idx="76">
                  <c:v>2007.75</c:v>
                </c:pt>
                <c:pt idx="77">
                  <c:v>2008</c:v>
                </c:pt>
                <c:pt idx="78">
                  <c:v>2008.25</c:v>
                </c:pt>
                <c:pt idx="79">
                  <c:v>2008.5</c:v>
                </c:pt>
                <c:pt idx="80">
                  <c:v>2008.75</c:v>
                </c:pt>
                <c:pt idx="81">
                  <c:v>2009</c:v>
                </c:pt>
                <c:pt idx="82">
                  <c:v>2009.25</c:v>
                </c:pt>
                <c:pt idx="83">
                  <c:v>2009.5</c:v>
                </c:pt>
                <c:pt idx="84">
                  <c:v>2009.75</c:v>
                </c:pt>
                <c:pt idx="85">
                  <c:v>2010</c:v>
                </c:pt>
                <c:pt idx="86">
                  <c:v>2010.25</c:v>
                </c:pt>
                <c:pt idx="87">
                  <c:v>2010.5</c:v>
                </c:pt>
                <c:pt idx="88">
                  <c:v>2010.75</c:v>
                </c:pt>
              </c:numCache>
            </c:numRef>
          </c:xVal>
          <c:yVal>
            <c:numRef>
              <c:f>'f and s (LFS)'!$AG$2:$AG$90</c:f>
              <c:numCache>
                <c:formatCode>General</c:formatCode>
                <c:ptCount val="89"/>
                <c:pt idx="0">
                  <c:v>5.3198625515040021</c:v>
                </c:pt>
                <c:pt idx="1">
                  <c:v>5.6422674414210814</c:v>
                </c:pt>
                <c:pt idx="2">
                  <c:v>5.1899659375658285</c:v>
                </c:pt>
                <c:pt idx="3">
                  <c:v>12.784940497709966</c:v>
                </c:pt>
                <c:pt idx="4">
                  <c:v>12.341314053079895</c:v>
                </c:pt>
                <c:pt idx="5">
                  <c:v>12.242046022733867</c:v>
                </c:pt>
                <c:pt idx="6">
                  <c:v>11.03412979804517</c:v>
                </c:pt>
                <c:pt idx="7">
                  <c:v>11.47023358080537</c:v>
                </c:pt>
                <c:pt idx="8">
                  <c:v>9.648606874194595</c:v>
                </c:pt>
                <c:pt idx="9">
                  <c:v>7.7000999936998573</c:v>
                </c:pt>
                <c:pt idx="10">
                  <c:v>6.5318683242729376</c:v>
                </c:pt>
                <c:pt idx="11">
                  <c:v>6.9115754296452057</c:v>
                </c:pt>
                <c:pt idx="12">
                  <c:v>10.30398936491382</c:v>
                </c:pt>
                <c:pt idx="13">
                  <c:v>9.8981745837170418</c:v>
                </c:pt>
                <c:pt idx="14">
                  <c:v>10.331703976242862</c:v>
                </c:pt>
                <c:pt idx="15">
                  <c:v>11.823051607241359</c:v>
                </c:pt>
                <c:pt idx="16">
                  <c:v>11.532232588362882</c:v>
                </c:pt>
                <c:pt idx="17">
                  <c:v>9.5546729824393122</c:v>
                </c:pt>
                <c:pt idx="18">
                  <c:v>9.7958242608411759</c:v>
                </c:pt>
                <c:pt idx="19">
                  <c:v>10.275682510781035</c:v>
                </c:pt>
                <c:pt idx="20">
                  <c:v>9.1053848249051761</c:v>
                </c:pt>
                <c:pt idx="21">
                  <c:v>8.9968353225024025</c:v>
                </c:pt>
                <c:pt idx="22">
                  <c:v>8.4434008336478268</c:v>
                </c:pt>
                <c:pt idx="23">
                  <c:v>7.8968090212862965</c:v>
                </c:pt>
                <c:pt idx="24">
                  <c:v>8.6312402996213553</c:v>
                </c:pt>
                <c:pt idx="25">
                  <c:v>8.1952652285657734</c:v>
                </c:pt>
                <c:pt idx="26">
                  <c:v>8.6905158792910164</c:v>
                </c:pt>
                <c:pt idx="27">
                  <c:v>7.5405797022600325</c:v>
                </c:pt>
                <c:pt idx="28">
                  <c:v>8.0276976172624668</c:v>
                </c:pt>
                <c:pt idx="29">
                  <c:v>8.354617189810849</c:v>
                </c:pt>
                <c:pt idx="30">
                  <c:v>7.6284750480374024</c:v>
                </c:pt>
                <c:pt idx="31">
                  <c:v>7.4433867689169144</c:v>
                </c:pt>
                <c:pt idx="32">
                  <c:v>6.3908443642998805</c:v>
                </c:pt>
                <c:pt idx="33">
                  <c:v>6.9721515123392725</c:v>
                </c:pt>
                <c:pt idx="34">
                  <c:v>6.2205245496884052</c:v>
                </c:pt>
                <c:pt idx="35">
                  <c:v>6.0097319880862239</c:v>
                </c:pt>
                <c:pt idx="36">
                  <c:v>6.0545004857858604</c:v>
                </c:pt>
                <c:pt idx="37">
                  <c:v>6.1622976608436169</c:v>
                </c:pt>
                <c:pt idx="38">
                  <c:v>6.2361961168227902</c:v>
                </c:pt>
                <c:pt idx="39">
                  <c:v>6.0449895590550664</c:v>
                </c:pt>
                <c:pt idx="40">
                  <c:v>6.2872757026053403</c:v>
                </c:pt>
                <c:pt idx="41">
                  <c:v>5.8438146823352035</c:v>
                </c:pt>
                <c:pt idx="42">
                  <c:v>5.6817780595819976</c:v>
                </c:pt>
                <c:pt idx="43">
                  <c:v>5.7240363610601079</c:v>
                </c:pt>
                <c:pt idx="44">
                  <c:v>5.7878273867979875</c:v>
                </c:pt>
                <c:pt idx="45">
                  <c:v>5.1120833569172239</c:v>
                </c:pt>
                <c:pt idx="46">
                  <c:v>5.0768755072120957</c:v>
                </c:pt>
                <c:pt idx="47">
                  <c:v>5.0940145899397802</c:v>
                </c:pt>
                <c:pt idx="48">
                  <c:v>4.9097849231834694</c:v>
                </c:pt>
                <c:pt idx="49">
                  <c:v>4.9803363738791129</c:v>
                </c:pt>
                <c:pt idx="50">
                  <c:v>5.1980057970824465</c:v>
                </c:pt>
                <c:pt idx="51">
                  <c:v>5.3529097645338011</c:v>
                </c:pt>
                <c:pt idx="52">
                  <c:v>5.1464946019571274</c:v>
                </c:pt>
                <c:pt idx="53">
                  <c:v>5.1941196593785532</c:v>
                </c:pt>
                <c:pt idx="54">
                  <c:v>5.5372398293908551</c:v>
                </c:pt>
                <c:pt idx="55">
                  <c:v>4.9395172147256883</c:v>
                </c:pt>
                <c:pt idx="56">
                  <c:v>5.24426906686615</c:v>
                </c:pt>
                <c:pt idx="57">
                  <c:v>4.7013258055266789</c:v>
                </c:pt>
                <c:pt idx="58">
                  <c:v>5.2309337999680521</c:v>
                </c:pt>
                <c:pt idx="59">
                  <c:v>4.7167271202126217</c:v>
                </c:pt>
                <c:pt idx="60">
                  <c:v>4.721691554698773</c:v>
                </c:pt>
                <c:pt idx="61">
                  <c:v>4.8183324582665286</c:v>
                </c:pt>
                <c:pt idx="62">
                  <c:v>4.5521985902435294</c:v>
                </c:pt>
                <c:pt idx="63">
                  <c:v>4.8807007486795575</c:v>
                </c:pt>
                <c:pt idx="64">
                  <c:v>4.6866753609260341</c:v>
                </c:pt>
                <c:pt idx="65">
                  <c:v>4.8378421455545411</c:v>
                </c:pt>
                <c:pt idx="66">
                  <c:v>4.7717341514438472</c:v>
                </c:pt>
                <c:pt idx="67">
                  <c:v>5.9548385691935195</c:v>
                </c:pt>
                <c:pt idx="68">
                  <c:v>5.4672046163429275</c:v>
                </c:pt>
                <c:pt idx="69">
                  <c:v>5.9291520030944804</c:v>
                </c:pt>
                <c:pt idx="70">
                  <c:v>5.5797003426007716</c:v>
                </c:pt>
                <c:pt idx="71">
                  <c:v>5.5979395821649325</c:v>
                </c:pt>
                <c:pt idx="72">
                  <c:v>5.5067611079024124</c:v>
                </c:pt>
                <c:pt idx="73">
                  <c:v>5.1244139742822945</c:v>
                </c:pt>
                <c:pt idx="74">
                  <c:v>5.3362369698037684</c:v>
                </c:pt>
                <c:pt idx="75">
                  <c:v>5.0362448366325783</c:v>
                </c:pt>
                <c:pt idx="76">
                  <c:v>5.2361971942423198</c:v>
                </c:pt>
                <c:pt idx="77">
                  <c:v>5.6437647326086138</c:v>
                </c:pt>
                <c:pt idx="78">
                  <c:v>6.8516549180935105</c:v>
                </c:pt>
                <c:pt idx="79">
                  <c:v>7.5367573501365985</c:v>
                </c:pt>
                <c:pt idx="80">
                  <c:v>8.6925593586672605</c:v>
                </c:pt>
                <c:pt idx="81">
                  <c:v>9.2811668132684098</c:v>
                </c:pt>
                <c:pt idx="82">
                  <c:v>8.0879084644696988</c:v>
                </c:pt>
                <c:pt idx="83">
                  <c:v>7.7274722144421704</c:v>
                </c:pt>
                <c:pt idx="84">
                  <c:v>8.4688563571923208</c:v>
                </c:pt>
                <c:pt idx="85">
                  <c:v>7.4766517267807391</c:v>
                </c:pt>
                <c:pt idx="86">
                  <c:v>7.7145839157752141</c:v>
                </c:pt>
              </c:numCache>
            </c:numRef>
          </c:yVal>
          <c:smooth val="0"/>
        </c:ser>
        <c:ser>
          <c:idx val="2"/>
          <c:order val="2"/>
          <c:spPr>
            <a:ln>
              <a:solidFill>
                <a:srgbClr val="C00000"/>
              </a:solidFill>
            </a:ln>
          </c:spPr>
          <c:marker>
            <c:symbol val="none"/>
          </c:marker>
          <c:xVal>
            <c:numRef>
              <c:f>'U (UK)'!$BO$50:$BO$481</c:f>
              <c:numCache>
                <c:formatCode>General</c:formatCode>
                <c:ptCount val="432"/>
                <c:pt idx="0">
                  <c:v>1974.9999999999964</c:v>
                </c:pt>
                <c:pt idx="1">
                  <c:v>1975.083333333328</c:v>
                </c:pt>
                <c:pt idx="2">
                  <c:v>1975.1666666666631</c:v>
                </c:pt>
                <c:pt idx="3">
                  <c:v>1975.2499999999959</c:v>
                </c:pt>
                <c:pt idx="4">
                  <c:v>1975.3333333333276</c:v>
                </c:pt>
                <c:pt idx="5">
                  <c:v>1975.4166666666645</c:v>
                </c:pt>
                <c:pt idx="6">
                  <c:v>1975.4999999999959</c:v>
                </c:pt>
                <c:pt idx="7">
                  <c:v>1975.5833333333273</c:v>
                </c:pt>
                <c:pt idx="8">
                  <c:v>1975.6666666666631</c:v>
                </c:pt>
                <c:pt idx="9">
                  <c:v>1975.7499999999957</c:v>
                </c:pt>
                <c:pt idx="10">
                  <c:v>1975.8333333333269</c:v>
                </c:pt>
                <c:pt idx="11">
                  <c:v>1975.916666666664</c:v>
                </c:pt>
                <c:pt idx="12">
                  <c:v>1975.9999999999955</c:v>
                </c:pt>
                <c:pt idx="13">
                  <c:v>1976.0833333333269</c:v>
                </c:pt>
                <c:pt idx="14">
                  <c:v>1976.1666666666631</c:v>
                </c:pt>
                <c:pt idx="15">
                  <c:v>1976.2499999999952</c:v>
                </c:pt>
                <c:pt idx="16">
                  <c:v>1976.3333333333264</c:v>
                </c:pt>
                <c:pt idx="17">
                  <c:v>1976.4166666666636</c:v>
                </c:pt>
                <c:pt idx="18">
                  <c:v>1976.499999999995</c:v>
                </c:pt>
                <c:pt idx="19">
                  <c:v>1976.5833333333264</c:v>
                </c:pt>
                <c:pt idx="20">
                  <c:v>1976.6666666666615</c:v>
                </c:pt>
                <c:pt idx="21">
                  <c:v>1976.749999999995</c:v>
                </c:pt>
                <c:pt idx="22">
                  <c:v>1976.833333333326</c:v>
                </c:pt>
                <c:pt idx="23">
                  <c:v>1976.9166666666629</c:v>
                </c:pt>
                <c:pt idx="24">
                  <c:v>1976.9999999999945</c:v>
                </c:pt>
                <c:pt idx="25">
                  <c:v>1977.083333333326</c:v>
                </c:pt>
                <c:pt idx="26">
                  <c:v>1977.1666666666611</c:v>
                </c:pt>
                <c:pt idx="27">
                  <c:v>1977.2499999999943</c:v>
                </c:pt>
                <c:pt idx="28">
                  <c:v>1977.3333333333255</c:v>
                </c:pt>
                <c:pt idx="29">
                  <c:v>1977.4166666666624</c:v>
                </c:pt>
                <c:pt idx="30">
                  <c:v>1977.4999999999941</c:v>
                </c:pt>
                <c:pt idx="31">
                  <c:v>1977.5833333333251</c:v>
                </c:pt>
                <c:pt idx="32">
                  <c:v>1977.6666666666611</c:v>
                </c:pt>
                <c:pt idx="33">
                  <c:v>1977.7499999999939</c:v>
                </c:pt>
                <c:pt idx="34">
                  <c:v>1977.8333333333251</c:v>
                </c:pt>
                <c:pt idx="35">
                  <c:v>1977.916666666662</c:v>
                </c:pt>
                <c:pt idx="36">
                  <c:v>1977.9999999999936</c:v>
                </c:pt>
                <c:pt idx="37">
                  <c:v>1978.0833333333246</c:v>
                </c:pt>
                <c:pt idx="38">
                  <c:v>1978.1666666666601</c:v>
                </c:pt>
                <c:pt idx="39">
                  <c:v>1978.2499999999934</c:v>
                </c:pt>
                <c:pt idx="40">
                  <c:v>1978.3333333333246</c:v>
                </c:pt>
                <c:pt idx="41">
                  <c:v>1978.4166666666617</c:v>
                </c:pt>
                <c:pt idx="42">
                  <c:v>1978.4999999999932</c:v>
                </c:pt>
                <c:pt idx="43">
                  <c:v>1978.5833333333244</c:v>
                </c:pt>
                <c:pt idx="44">
                  <c:v>1978.6666666666601</c:v>
                </c:pt>
                <c:pt idx="45">
                  <c:v>1978.749999999993</c:v>
                </c:pt>
                <c:pt idx="46">
                  <c:v>1978.8333333333244</c:v>
                </c:pt>
                <c:pt idx="47">
                  <c:v>1978.9166666666615</c:v>
                </c:pt>
                <c:pt idx="48">
                  <c:v>1978.9999999999927</c:v>
                </c:pt>
                <c:pt idx="49">
                  <c:v>1979.0833333333242</c:v>
                </c:pt>
                <c:pt idx="50">
                  <c:v>1979.1666666666601</c:v>
                </c:pt>
                <c:pt idx="51">
                  <c:v>1979.2499999999925</c:v>
                </c:pt>
                <c:pt idx="52">
                  <c:v>1979.3333333333242</c:v>
                </c:pt>
                <c:pt idx="53">
                  <c:v>1979.4166666666613</c:v>
                </c:pt>
                <c:pt idx="54">
                  <c:v>1979.4999999999923</c:v>
                </c:pt>
                <c:pt idx="55">
                  <c:v>1979.5833333333239</c:v>
                </c:pt>
                <c:pt idx="56">
                  <c:v>1979.6666666666599</c:v>
                </c:pt>
                <c:pt idx="57">
                  <c:v>1979.749999999992</c:v>
                </c:pt>
                <c:pt idx="58">
                  <c:v>1979.8333333333239</c:v>
                </c:pt>
                <c:pt idx="59">
                  <c:v>1979.9166666666608</c:v>
                </c:pt>
                <c:pt idx="60">
                  <c:v>1979.9999999999918</c:v>
                </c:pt>
                <c:pt idx="61">
                  <c:v>1980.0833333333235</c:v>
                </c:pt>
                <c:pt idx="62">
                  <c:v>1980.1666666666583</c:v>
                </c:pt>
                <c:pt idx="63">
                  <c:v>1980.2499999999916</c:v>
                </c:pt>
                <c:pt idx="64">
                  <c:v>1980.3333333333235</c:v>
                </c:pt>
                <c:pt idx="65">
                  <c:v>1980.4166666666599</c:v>
                </c:pt>
                <c:pt idx="66">
                  <c:v>1980.4999999999914</c:v>
                </c:pt>
                <c:pt idx="67">
                  <c:v>1980.583333333323</c:v>
                </c:pt>
                <c:pt idx="68">
                  <c:v>1980.6666666666581</c:v>
                </c:pt>
                <c:pt idx="69">
                  <c:v>1980.7499999999909</c:v>
                </c:pt>
                <c:pt idx="70">
                  <c:v>1980.8333333333226</c:v>
                </c:pt>
                <c:pt idx="71">
                  <c:v>1980.9166666666595</c:v>
                </c:pt>
                <c:pt idx="72">
                  <c:v>1980.9999999999909</c:v>
                </c:pt>
                <c:pt idx="73">
                  <c:v>1981.0833333333223</c:v>
                </c:pt>
                <c:pt idx="74">
                  <c:v>1981.1666666666581</c:v>
                </c:pt>
                <c:pt idx="75">
                  <c:v>1981.2499999999907</c:v>
                </c:pt>
                <c:pt idx="76">
                  <c:v>1981.3333333333219</c:v>
                </c:pt>
                <c:pt idx="77">
                  <c:v>1981.416666666659</c:v>
                </c:pt>
                <c:pt idx="78">
                  <c:v>1981.4999999999905</c:v>
                </c:pt>
                <c:pt idx="79">
                  <c:v>1981.5833333333219</c:v>
                </c:pt>
                <c:pt idx="80">
                  <c:v>1981.6666666666581</c:v>
                </c:pt>
                <c:pt idx="81">
                  <c:v>1981.7499999999902</c:v>
                </c:pt>
                <c:pt idx="82">
                  <c:v>1981.8333333333214</c:v>
                </c:pt>
                <c:pt idx="83">
                  <c:v>1981.9166666666586</c:v>
                </c:pt>
                <c:pt idx="84">
                  <c:v>1981.99999999999</c:v>
                </c:pt>
                <c:pt idx="85">
                  <c:v>1982.0833333333214</c:v>
                </c:pt>
                <c:pt idx="86">
                  <c:v>1982.1666666666565</c:v>
                </c:pt>
                <c:pt idx="87">
                  <c:v>1982.24999999999</c:v>
                </c:pt>
                <c:pt idx="88">
                  <c:v>1982.333333333321</c:v>
                </c:pt>
                <c:pt idx="89">
                  <c:v>1982.4166666666579</c:v>
                </c:pt>
                <c:pt idx="90">
                  <c:v>1982.4999999999895</c:v>
                </c:pt>
                <c:pt idx="91">
                  <c:v>1982.583333333321</c:v>
                </c:pt>
                <c:pt idx="92">
                  <c:v>1982.6666666666561</c:v>
                </c:pt>
                <c:pt idx="93">
                  <c:v>1982.7499999999893</c:v>
                </c:pt>
                <c:pt idx="94">
                  <c:v>1982.8333333333205</c:v>
                </c:pt>
                <c:pt idx="95">
                  <c:v>1982.9166666666574</c:v>
                </c:pt>
                <c:pt idx="96">
                  <c:v>1982.9999999999891</c:v>
                </c:pt>
                <c:pt idx="97">
                  <c:v>1983.0833333333201</c:v>
                </c:pt>
                <c:pt idx="98">
                  <c:v>1983.1666666666561</c:v>
                </c:pt>
                <c:pt idx="99">
                  <c:v>1983.2499999999889</c:v>
                </c:pt>
                <c:pt idx="100">
                  <c:v>1983.3333333333201</c:v>
                </c:pt>
                <c:pt idx="101">
                  <c:v>1983.416666666657</c:v>
                </c:pt>
                <c:pt idx="102">
                  <c:v>1983.4999999999886</c:v>
                </c:pt>
                <c:pt idx="103">
                  <c:v>1983.5833333333196</c:v>
                </c:pt>
                <c:pt idx="104">
                  <c:v>1983.6666666666551</c:v>
                </c:pt>
                <c:pt idx="105">
                  <c:v>1983.7499999999884</c:v>
                </c:pt>
                <c:pt idx="106">
                  <c:v>1983.8333333333196</c:v>
                </c:pt>
                <c:pt idx="107">
                  <c:v>1983.9166666666567</c:v>
                </c:pt>
                <c:pt idx="108">
                  <c:v>1983.9999999999882</c:v>
                </c:pt>
                <c:pt idx="109">
                  <c:v>1984.0833333333194</c:v>
                </c:pt>
                <c:pt idx="110">
                  <c:v>1984.1666666666551</c:v>
                </c:pt>
                <c:pt idx="111">
                  <c:v>1984.2499999999879</c:v>
                </c:pt>
                <c:pt idx="112">
                  <c:v>1984.3333333333194</c:v>
                </c:pt>
                <c:pt idx="113">
                  <c:v>1984.4166666666565</c:v>
                </c:pt>
                <c:pt idx="114">
                  <c:v>1984.4999999999877</c:v>
                </c:pt>
                <c:pt idx="115">
                  <c:v>1984.5833333333192</c:v>
                </c:pt>
                <c:pt idx="116">
                  <c:v>1984.6666666666551</c:v>
                </c:pt>
                <c:pt idx="117">
                  <c:v>1984.7499999999875</c:v>
                </c:pt>
                <c:pt idx="118">
                  <c:v>1984.8333333333192</c:v>
                </c:pt>
                <c:pt idx="119">
                  <c:v>1984.9166666666563</c:v>
                </c:pt>
                <c:pt idx="120">
                  <c:v>1984.9999999999873</c:v>
                </c:pt>
                <c:pt idx="121">
                  <c:v>1985.0833333333189</c:v>
                </c:pt>
                <c:pt idx="122">
                  <c:v>1985.1666666666549</c:v>
                </c:pt>
                <c:pt idx="123">
                  <c:v>1985.249999999987</c:v>
                </c:pt>
                <c:pt idx="124">
                  <c:v>1985.3333333333189</c:v>
                </c:pt>
                <c:pt idx="125">
                  <c:v>1985.4166666666558</c:v>
                </c:pt>
                <c:pt idx="126">
                  <c:v>1985.4999999999868</c:v>
                </c:pt>
                <c:pt idx="127">
                  <c:v>1985.5833333333185</c:v>
                </c:pt>
                <c:pt idx="128">
                  <c:v>1985.6666666666533</c:v>
                </c:pt>
                <c:pt idx="129">
                  <c:v>1985.7499999999866</c:v>
                </c:pt>
                <c:pt idx="130">
                  <c:v>1985.8333333333185</c:v>
                </c:pt>
                <c:pt idx="131">
                  <c:v>1985.9166666666549</c:v>
                </c:pt>
                <c:pt idx="132">
                  <c:v>1985.9999999999864</c:v>
                </c:pt>
                <c:pt idx="133">
                  <c:v>1986.083333333318</c:v>
                </c:pt>
                <c:pt idx="134">
                  <c:v>1986.1666666666531</c:v>
                </c:pt>
                <c:pt idx="135">
                  <c:v>1986.2499999999859</c:v>
                </c:pt>
                <c:pt idx="136">
                  <c:v>1986.3333333333176</c:v>
                </c:pt>
                <c:pt idx="137">
                  <c:v>1986.4166666666545</c:v>
                </c:pt>
                <c:pt idx="138">
                  <c:v>1986.4999999999859</c:v>
                </c:pt>
                <c:pt idx="139">
                  <c:v>1986.5833333333173</c:v>
                </c:pt>
                <c:pt idx="140">
                  <c:v>1986.6666666666531</c:v>
                </c:pt>
                <c:pt idx="141">
                  <c:v>1986.7499999999857</c:v>
                </c:pt>
                <c:pt idx="142">
                  <c:v>1986.8333333333169</c:v>
                </c:pt>
                <c:pt idx="143">
                  <c:v>1986.916666666654</c:v>
                </c:pt>
                <c:pt idx="144">
                  <c:v>1986.9999999999854</c:v>
                </c:pt>
                <c:pt idx="145">
                  <c:v>1987.0833333333169</c:v>
                </c:pt>
                <c:pt idx="146">
                  <c:v>1987.1666666666531</c:v>
                </c:pt>
                <c:pt idx="147">
                  <c:v>1987.2499999999852</c:v>
                </c:pt>
                <c:pt idx="148">
                  <c:v>1987.3333333333164</c:v>
                </c:pt>
                <c:pt idx="149">
                  <c:v>1987.4166666666536</c:v>
                </c:pt>
                <c:pt idx="150">
                  <c:v>1987.499999999985</c:v>
                </c:pt>
                <c:pt idx="151">
                  <c:v>1987.5833333333164</c:v>
                </c:pt>
                <c:pt idx="152">
                  <c:v>1987.6666666666515</c:v>
                </c:pt>
                <c:pt idx="153">
                  <c:v>1987.749999999985</c:v>
                </c:pt>
                <c:pt idx="154">
                  <c:v>1987.833333333316</c:v>
                </c:pt>
                <c:pt idx="155">
                  <c:v>1987.9166666666529</c:v>
                </c:pt>
                <c:pt idx="156">
                  <c:v>1987.9999999999845</c:v>
                </c:pt>
                <c:pt idx="157">
                  <c:v>1988.083333333316</c:v>
                </c:pt>
                <c:pt idx="158">
                  <c:v>1988.1666666666511</c:v>
                </c:pt>
                <c:pt idx="159">
                  <c:v>1988.2499999999843</c:v>
                </c:pt>
                <c:pt idx="160">
                  <c:v>1988.3333333333155</c:v>
                </c:pt>
                <c:pt idx="161">
                  <c:v>1988.4166666666524</c:v>
                </c:pt>
                <c:pt idx="162">
                  <c:v>1988.4999999999841</c:v>
                </c:pt>
                <c:pt idx="163">
                  <c:v>1988.5833333333151</c:v>
                </c:pt>
                <c:pt idx="164">
                  <c:v>1988.6666666666511</c:v>
                </c:pt>
                <c:pt idx="165">
                  <c:v>1988.7499999999839</c:v>
                </c:pt>
                <c:pt idx="166">
                  <c:v>1988.8333333333148</c:v>
                </c:pt>
                <c:pt idx="167">
                  <c:v>1988.916666666652</c:v>
                </c:pt>
                <c:pt idx="168">
                  <c:v>1988.9999999999836</c:v>
                </c:pt>
                <c:pt idx="169">
                  <c:v>1989.0833333333146</c:v>
                </c:pt>
                <c:pt idx="170">
                  <c:v>1989.1666666666501</c:v>
                </c:pt>
                <c:pt idx="171">
                  <c:v>1989.2499999999834</c:v>
                </c:pt>
                <c:pt idx="172">
                  <c:v>1989.3333333333146</c:v>
                </c:pt>
                <c:pt idx="173">
                  <c:v>1989.4166666666517</c:v>
                </c:pt>
                <c:pt idx="174">
                  <c:v>1989.4999999999832</c:v>
                </c:pt>
                <c:pt idx="175">
                  <c:v>1989.5833333333144</c:v>
                </c:pt>
                <c:pt idx="176">
                  <c:v>1989.6666666666501</c:v>
                </c:pt>
                <c:pt idx="177">
                  <c:v>1989.7499999999829</c:v>
                </c:pt>
                <c:pt idx="178">
                  <c:v>1989.8333333333144</c:v>
                </c:pt>
                <c:pt idx="179">
                  <c:v>1989.9166666666515</c:v>
                </c:pt>
                <c:pt idx="180">
                  <c:v>1989.9999999999827</c:v>
                </c:pt>
                <c:pt idx="181">
                  <c:v>1990.0833333333142</c:v>
                </c:pt>
                <c:pt idx="182">
                  <c:v>1990.1666666666501</c:v>
                </c:pt>
                <c:pt idx="183">
                  <c:v>1990.2499999999825</c:v>
                </c:pt>
                <c:pt idx="184">
                  <c:v>1990.3333333333142</c:v>
                </c:pt>
                <c:pt idx="185">
                  <c:v>1990.4166666666513</c:v>
                </c:pt>
                <c:pt idx="186">
                  <c:v>1990.4999999999823</c:v>
                </c:pt>
                <c:pt idx="187">
                  <c:v>1990.5833333333139</c:v>
                </c:pt>
                <c:pt idx="188">
                  <c:v>1990.6666666666499</c:v>
                </c:pt>
                <c:pt idx="189">
                  <c:v>1990.749999999982</c:v>
                </c:pt>
                <c:pt idx="190">
                  <c:v>1990.8333333333139</c:v>
                </c:pt>
                <c:pt idx="191">
                  <c:v>1990.9166666666508</c:v>
                </c:pt>
                <c:pt idx="192">
                  <c:v>1990.9999999999818</c:v>
                </c:pt>
                <c:pt idx="193">
                  <c:v>1991.0833333333135</c:v>
                </c:pt>
                <c:pt idx="194">
                  <c:v>1991.1666666666483</c:v>
                </c:pt>
                <c:pt idx="195">
                  <c:v>1991.2499999999816</c:v>
                </c:pt>
                <c:pt idx="196">
                  <c:v>1991.3333333333135</c:v>
                </c:pt>
                <c:pt idx="197">
                  <c:v>1991.4166666666499</c:v>
                </c:pt>
                <c:pt idx="198">
                  <c:v>1991.4999999999814</c:v>
                </c:pt>
                <c:pt idx="199">
                  <c:v>1991.583333333313</c:v>
                </c:pt>
                <c:pt idx="200">
                  <c:v>1991.6666666666481</c:v>
                </c:pt>
                <c:pt idx="201">
                  <c:v>1991.7499999999809</c:v>
                </c:pt>
                <c:pt idx="202">
                  <c:v>1991.8333333333126</c:v>
                </c:pt>
                <c:pt idx="203">
                  <c:v>1991.9166666666495</c:v>
                </c:pt>
                <c:pt idx="204">
                  <c:v>1991.9999999999809</c:v>
                </c:pt>
                <c:pt idx="205">
                  <c:v>1992.0833333333123</c:v>
                </c:pt>
                <c:pt idx="206">
                  <c:v>1992.1666666666481</c:v>
                </c:pt>
                <c:pt idx="207">
                  <c:v>1992.2499999999807</c:v>
                </c:pt>
                <c:pt idx="208">
                  <c:v>1992.3333333333119</c:v>
                </c:pt>
                <c:pt idx="209">
                  <c:v>1992.416666666649</c:v>
                </c:pt>
                <c:pt idx="210">
                  <c:v>1992.4999999999804</c:v>
                </c:pt>
                <c:pt idx="211">
                  <c:v>1992.5833333333119</c:v>
                </c:pt>
                <c:pt idx="212">
                  <c:v>1992.6666666666481</c:v>
                </c:pt>
                <c:pt idx="213">
                  <c:v>1992.7499999999802</c:v>
                </c:pt>
                <c:pt idx="214">
                  <c:v>1992.8333333333114</c:v>
                </c:pt>
                <c:pt idx="215">
                  <c:v>1992.9166666666486</c:v>
                </c:pt>
                <c:pt idx="216">
                  <c:v>1992.99999999998</c:v>
                </c:pt>
                <c:pt idx="217">
                  <c:v>1993.0833333333114</c:v>
                </c:pt>
                <c:pt idx="218">
                  <c:v>1993.1666666666465</c:v>
                </c:pt>
                <c:pt idx="219">
                  <c:v>1993.24999999998</c:v>
                </c:pt>
                <c:pt idx="220">
                  <c:v>1993.333333333311</c:v>
                </c:pt>
                <c:pt idx="221">
                  <c:v>1993.4166666666479</c:v>
                </c:pt>
                <c:pt idx="222">
                  <c:v>1993.4999999999795</c:v>
                </c:pt>
                <c:pt idx="223">
                  <c:v>1993.583333333311</c:v>
                </c:pt>
                <c:pt idx="224">
                  <c:v>1993.6666666666461</c:v>
                </c:pt>
                <c:pt idx="225">
                  <c:v>1993.7499999999793</c:v>
                </c:pt>
                <c:pt idx="226">
                  <c:v>1993.8333333333105</c:v>
                </c:pt>
                <c:pt idx="227">
                  <c:v>1993.9166666666474</c:v>
                </c:pt>
                <c:pt idx="228">
                  <c:v>1993.9999999999791</c:v>
                </c:pt>
                <c:pt idx="229">
                  <c:v>1994.0833333333101</c:v>
                </c:pt>
                <c:pt idx="230">
                  <c:v>1994.1666666666461</c:v>
                </c:pt>
                <c:pt idx="231">
                  <c:v>1994.2499999999789</c:v>
                </c:pt>
                <c:pt idx="232">
                  <c:v>1994.3333333333098</c:v>
                </c:pt>
                <c:pt idx="233">
                  <c:v>1994.416666666647</c:v>
                </c:pt>
                <c:pt idx="234">
                  <c:v>1994.4999999999786</c:v>
                </c:pt>
                <c:pt idx="235">
                  <c:v>1994.5833333333096</c:v>
                </c:pt>
                <c:pt idx="236">
                  <c:v>1994.6666666666451</c:v>
                </c:pt>
                <c:pt idx="237">
                  <c:v>1994.7499999999784</c:v>
                </c:pt>
                <c:pt idx="238">
                  <c:v>1994.8333333333096</c:v>
                </c:pt>
                <c:pt idx="239">
                  <c:v>1994.9166666666467</c:v>
                </c:pt>
                <c:pt idx="240">
                  <c:v>1994.9999999999782</c:v>
                </c:pt>
                <c:pt idx="241">
                  <c:v>1995.0833333333094</c:v>
                </c:pt>
                <c:pt idx="242">
                  <c:v>1995.1666666666451</c:v>
                </c:pt>
                <c:pt idx="243">
                  <c:v>1995.2499999999779</c:v>
                </c:pt>
                <c:pt idx="244">
                  <c:v>1995.3333333333094</c:v>
                </c:pt>
                <c:pt idx="245">
                  <c:v>1995.4166666666465</c:v>
                </c:pt>
                <c:pt idx="246">
                  <c:v>1995.4999999999777</c:v>
                </c:pt>
                <c:pt idx="247">
                  <c:v>1995.5833333333092</c:v>
                </c:pt>
                <c:pt idx="248">
                  <c:v>1995.6666666666451</c:v>
                </c:pt>
                <c:pt idx="249">
                  <c:v>1995.7499999999775</c:v>
                </c:pt>
                <c:pt idx="250">
                  <c:v>1995.8333333333092</c:v>
                </c:pt>
                <c:pt idx="251">
                  <c:v>1995.9166666666463</c:v>
                </c:pt>
                <c:pt idx="252">
                  <c:v>1995.9999999999773</c:v>
                </c:pt>
                <c:pt idx="253">
                  <c:v>1996.0833333333089</c:v>
                </c:pt>
                <c:pt idx="254">
                  <c:v>1996.1666666666449</c:v>
                </c:pt>
                <c:pt idx="255">
                  <c:v>1996.249999999977</c:v>
                </c:pt>
                <c:pt idx="256">
                  <c:v>1996.3333333333089</c:v>
                </c:pt>
                <c:pt idx="257">
                  <c:v>1996.4166666666458</c:v>
                </c:pt>
                <c:pt idx="258">
                  <c:v>1996.4999999999768</c:v>
                </c:pt>
                <c:pt idx="259">
                  <c:v>1996.5833333333085</c:v>
                </c:pt>
                <c:pt idx="260">
                  <c:v>1996.6666666666433</c:v>
                </c:pt>
                <c:pt idx="261">
                  <c:v>1996.7499999999766</c:v>
                </c:pt>
                <c:pt idx="262">
                  <c:v>1996.8333333333085</c:v>
                </c:pt>
                <c:pt idx="263">
                  <c:v>1996.9166666666449</c:v>
                </c:pt>
                <c:pt idx="264">
                  <c:v>1996.9999999999764</c:v>
                </c:pt>
                <c:pt idx="265">
                  <c:v>1997.083333333308</c:v>
                </c:pt>
                <c:pt idx="266">
                  <c:v>1997.1666666666431</c:v>
                </c:pt>
                <c:pt idx="267">
                  <c:v>1997.2499999999759</c:v>
                </c:pt>
                <c:pt idx="268">
                  <c:v>1997.3333333333076</c:v>
                </c:pt>
                <c:pt idx="269">
                  <c:v>1997.4166666666445</c:v>
                </c:pt>
                <c:pt idx="270">
                  <c:v>1997.4999999999759</c:v>
                </c:pt>
                <c:pt idx="271">
                  <c:v>1997.5833333333073</c:v>
                </c:pt>
                <c:pt idx="272">
                  <c:v>1997.6666666666431</c:v>
                </c:pt>
                <c:pt idx="273">
                  <c:v>1997.7499999999757</c:v>
                </c:pt>
                <c:pt idx="274">
                  <c:v>1997.8333333333069</c:v>
                </c:pt>
                <c:pt idx="275">
                  <c:v>1997.916666666644</c:v>
                </c:pt>
                <c:pt idx="276">
                  <c:v>1997.9999999999754</c:v>
                </c:pt>
                <c:pt idx="277">
                  <c:v>1998.0833333333069</c:v>
                </c:pt>
                <c:pt idx="278">
                  <c:v>1998.1666666666431</c:v>
                </c:pt>
                <c:pt idx="279">
                  <c:v>1998.2499999999752</c:v>
                </c:pt>
                <c:pt idx="280">
                  <c:v>1998.3333333333064</c:v>
                </c:pt>
                <c:pt idx="281">
                  <c:v>1998.4166666666436</c:v>
                </c:pt>
                <c:pt idx="282">
                  <c:v>1998.499999999975</c:v>
                </c:pt>
                <c:pt idx="283">
                  <c:v>1998.5833333333064</c:v>
                </c:pt>
                <c:pt idx="284">
                  <c:v>1998.6666666666415</c:v>
                </c:pt>
                <c:pt idx="285">
                  <c:v>1998.749999999975</c:v>
                </c:pt>
                <c:pt idx="286">
                  <c:v>1998.833333333306</c:v>
                </c:pt>
                <c:pt idx="287">
                  <c:v>1998.9166666666429</c:v>
                </c:pt>
                <c:pt idx="288">
                  <c:v>1998.9999999999745</c:v>
                </c:pt>
                <c:pt idx="289">
                  <c:v>1999.083333333306</c:v>
                </c:pt>
                <c:pt idx="290">
                  <c:v>1999.166666666641</c:v>
                </c:pt>
                <c:pt idx="291">
                  <c:v>1999.2499999999743</c:v>
                </c:pt>
                <c:pt idx="292">
                  <c:v>1999.3333333333055</c:v>
                </c:pt>
                <c:pt idx="293">
                  <c:v>1999.4166666666424</c:v>
                </c:pt>
                <c:pt idx="294">
                  <c:v>1999.4999999999741</c:v>
                </c:pt>
                <c:pt idx="295">
                  <c:v>1999.5833333333051</c:v>
                </c:pt>
                <c:pt idx="296">
                  <c:v>1999.666666666641</c:v>
                </c:pt>
                <c:pt idx="297">
                  <c:v>1999.7499999999739</c:v>
                </c:pt>
                <c:pt idx="298">
                  <c:v>1999.8333333333048</c:v>
                </c:pt>
                <c:pt idx="299">
                  <c:v>1999.916666666642</c:v>
                </c:pt>
                <c:pt idx="300">
                  <c:v>1999.9999999999736</c:v>
                </c:pt>
                <c:pt idx="301">
                  <c:v>2000.0833333333046</c:v>
                </c:pt>
                <c:pt idx="302">
                  <c:v>2000.1666666666401</c:v>
                </c:pt>
                <c:pt idx="303">
                  <c:v>2000.2499999999734</c:v>
                </c:pt>
                <c:pt idx="304">
                  <c:v>2000.3333333333046</c:v>
                </c:pt>
                <c:pt idx="305">
                  <c:v>2000.4166666666417</c:v>
                </c:pt>
                <c:pt idx="306">
                  <c:v>2000.4999999999732</c:v>
                </c:pt>
                <c:pt idx="307">
                  <c:v>2000.5833333333044</c:v>
                </c:pt>
                <c:pt idx="308">
                  <c:v>2000.6666666666401</c:v>
                </c:pt>
                <c:pt idx="309">
                  <c:v>2000.7499999999729</c:v>
                </c:pt>
                <c:pt idx="310">
                  <c:v>2000.8333333333044</c:v>
                </c:pt>
                <c:pt idx="311">
                  <c:v>2000.9166666666415</c:v>
                </c:pt>
                <c:pt idx="312">
                  <c:v>2000.9999999999727</c:v>
                </c:pt>
                <c:pt idx="313">
                  <c:v>2001.0833333333042</c:v>
                </c:pt>
                <c:pt idx="314">
                  <c:v>2001.1666666666401</c:v>
                </c:pt>
                <c:pt idx="315">
                  <c:v>2001.2499999999725</c:v>
                </c:pt>
                <c:pt idx="316">
                  <c:v>2001.3333333333042</c:v>
                </c:pt>
                <c:pt idx="317">
                  <c:v>2001.4166666666413</c:v>
                </c:pt>
                <c:pt idx="318">
                  <c:v>2001.4999999999723</c:v>
                </c:pt>
                <c:pt idx="319">
                  <c:v>2001.5833333333039</c:v>
                </c:pt>
                <c:pt idx="320">
                  <c:v>2001.6666666666399</c:v>
                </c:pt>
                <c:pt idx="321">
                  <c:v>2001.749999999972</c:v>
                </c:pt>
                <c:pt idx="322">
                  <c:v>2001.8333333333039</c:v>
                </c:pt>
                <c:pt idx="323">
                  <c:v>2001.9166666666404</c:v>
                </c:pt>
                <c:pt idx="324">
                  <c:v>2001.9999999999718</c:v>
                </c:pt>
                <c:pt idx="325">
                  <c:v>2002.0833333333035</c:v>
                </c:pt>
                <c:pt idx="326">
                  <c:v>2002.1666666666383</c:v>
                </c:pt>
                <c:pt idx="327">
                  <c:v>2002.2499999999716</c:v>
                </c:pt>
                <c:pt idx="328">
                  <c:v>2002.3333333333035</c:v>
                </c:pt>
                <c:pt idx="329">
                  <c:v>2002.4166666666397</c:v>
                </c:pt>
                <c:pt idx="330">
                  <c:v>2002.4999999999714</c:v>
                </c:pt>
                <c:pt idx="331">
                  <c:v>2002.583333333303</c:v>
                </c:pt>
                <c:pt idx="332">
                  <c:v>2002.6666666666381</c:v>
                </c:pt>
                <c:pt idx="333">
                  <c:v>2002.7499999999709</c:v>
                </c:pt>
                <c:pt idx="334">
                  <c:v>2002.8333333333026</c:v>
                </c:pt>
                <c:pt idx="335">
                  <c:v>2002.9166666666392</c:v>
                </c:pt>
                <c:pt idx="336">
                  <c:v>2002.9999999999709</c:v>
                </c:pt>
                <c:pt idx="337">
                  <c:v>2003.0833333333023</c:v>
                </c:pt>
                <c:pt idx="338">
                  <c:v>2003.1666666666381</c:v>
                </c:pt>
                <c:pt idx="339">
                  <c:v>2003.2499999999707</c:v>
                </c:pt>
                <c:pt idx="340">
                  <c:v>2003.3333333333019</c:v>
                </c:pt>
                <c:pt idx="341">
                  <c:v>2003.4166666666388</c:v>
                </c:pt>
                <c:pt idx="342">
                  <c:v>2003.4999999999704</c:v>
                </c:pt>
                <c:pt idx="343">
                  <c:v>2003.5833333333019</c:v>
                </c:pt>
                <c:pt idx="344">
                  <c:v>2003.6666666666381</c:v>
                </c:pt>
                <c:pt idx="345">
                  <c:v>2003.7499999999702</c:v>
                </c:pt>
                <c:pt idx="346">
                  <c:v>2003.8333333333014</c:v>
                </c:pt>
                <c:pt idx="347">
                  <c:v>2003.9166666666385</c:v>
                </c:pt>
                <c:pt idx="348">
                  <c:v>2003.99999999997</c:v>
                </c:pt>
                <c:pt idx="349">
                  <c:v>2004.0833333333014</c:v>
                </c:pt>
                <c:pt idx="350">
                  <c:v>2004.1666666666365</c:v>
                </c:pt>
                <c:pt idx="351">
                  <c:v>2004.24999999997</c:v>
                </c:pt>
                <c:pt idx="352">
                  <c:v>2004.333333333301</c:v>
                </c:pt>
                <c:pt idx="353">
                  <c:v>2004.4166666666379</c:v>
                </c:pt>
                <c:pt idx="354">
                  <c:v>2004.4999999999695</c:v>
                </c:pt>
                <c:pt idx="355">
                  <c:v>2004.583333333301</c:v>
                </c:pt>
                <c:pt idx="356">
                  <c:v>2004.666666666636</c:v>
                </c:pt>
                <c:pt idx="357">
                  <c:v>2004.7499999999693</c:v>
                </c:pt>
                <c:pt idx="358">
                  <c:v>2004.8333333333005</c:v>
                </c:pt>
                <c:pt idx="359">
                  <c:v>2004.9166666666374</c:v>
                </c:pt>
                <c:pt idx="360">
                  <c:v>2004.9999999999691</c:v>
                </c:pt>
                <c:pt idx="361">
                  <c:v>2005.0833333333001</c:v>
                </c:pt>
                <c:pt idx="362">
                  <c:v>2005.166666666636</c:v>
                </c:pt>
                <c:pt idx="363">
                  <c:v>2005.2499999999688</c:v>
                </c:pt>
                <c:pt idx="364">
                  <c:v>2005.3333333332998</c:v>
                </c:pt>
                <c:pt idx="365">
                  <c:v>2005.416666666637</c:v>
                </c:pt>
                <c:pt idx="366">
                  <c:v>2005.4999999999686</c:v>
                </c:pt>
                <c:pt idx="367">
                  <c:v>2005.5833333332996</c:v>
                </c:pt>
                <c:pt idx="368">
                  <c:v>2005.6666666666351</c:v>
                </c:pt>
                <c:pt idx="369">
                  <c:v>2005.7499999999684</c:v>
                </c:pt>
                <c:pt idx="370">
                  <c:v>2005.8333333332998</c:v>
                </c:pt>
                <c:pt idx="371">
                  <c:v>2005.9166666666367</c:v>
                </c:pt>
                <c:pt idx="372">
                  <c:v>2005.9999999999682</c:v>
                </c:pt>
                <c:pt idx="373">
                  <c:v>2006.0833333332996</c:v>
                </c:pt>
                <c:pt idx="374">
                  <c:v>2006.1666666666351</c:v>
                </c:pt>
                <c:pt idx="375">
                  <c:v>2006.2499999999679</c:v>
                </c:pt>
                <c:pt idx="376">
                  <c:v>2006.3333333332998</c:v>
                </c:pt>
                <c:pt idx="377">
                  <c:v>2006.4166666666365</c:v>
                </c:pt>
                <c:pt idx="378">
                  <c:v>2006.4999999999677</c:v>
                </c:pt>
                <c:pt idx="379">
                  <c:v>2006.5833333332996</c:v>
                </c:pt>
                <c:pt idx="380">
                  <c:v>2006.6666666666351</c:v>
                </c:pt>
                <c:pt idx="381">
                  <c:v>2006.7499999999675</c:v>
                </c:pt>
                <c:pt idx="382">
                  <c:v>2006.8333333332998</c:v>
                </c:pt>
                <c:pt idx="383">
                  <c:v>2006.9166666666363</c:v>
                </c:pt>
                <c:pt idx="384">
                  <c:v>2006.9999999999673</c:v>
                </c:pt>
                <c:pt idx="385">
                  <c:v>2007.0833333332996</c:v>
                </c:pt>
                <c:pt idx="386">
                  <c:v>2007.1666666666349</c:v>
                </c:pt>
                <c:pt idx="387">
                  <c:v>2007.249999999967</c:v>
                </c:pt>
                <c:pt idx="388">
                  <c:v>2007.3333333332998</c:v>
                </c:pt>
                <c:pt idx="389">
                  <c:v>2007.4166666666354</c:v>
                </c:pt>
                <c:pt idx="390">
                  <c:v>2007.4999999999668</c:v>
                </c:pt>
                <c:pt idx="391">
                  <c:v>2007.5833333332996</c:v>
                </c:pt>
                <c:pt idx="392">
                  <c:v>2007.6666666666333</c:v>
                </c:pt>
                <c:pt idx="393">
                  <c:v>2007.7499999999666</c:v>
                </c:pt>
                <c:pt idx="394">
                  <c:v>2007.8333333332998</c:v>
                </c:pt>
                <c:pt idx="395">
                  <c:v>2007.9166666666347</c:v>
                </c:pt>
                <c:pt idx="396">
                  <c:v>2007.9999999999659</c:v>
                </c:pt>
                <c:pt idx="397">
                  <c:v>2008.0833333332996</c:v>
                </c:pt>
                <c:pt idx="398">
                  <c:v>2008.1666666666331</c:v>
                </c:pt>
                <c:pt idx="399">
                  <c:v>2008.2499999999659</c:v>
                </c:pt>
                <c:pt idx="400">
                  <c:v>2008.3333333332994</c:v>
                </c:pt>
                <c:pt idx="401">
                  <c:v>2008.4166666666342</c:v>
                </c:pt>
                <c:pt idx="402">
                  <c:v>2008.4999999999659</c:v>
                </c:pt>
                <c:pt idx="403">
                  <c:v>2008.5833333332992</c:v>
                </c:pt>
                <c:pt idx="404">
                  <c:v>2008.6666666666331</c:v>
                </c:pt>
                <c:pt idx="405">
                  <c:v>2008.7499999999657</c:v>
                </c:pt>
                <c:pt idx="406">
                  <c:v>2008.8333333332978</c:v>
                </c:pt>
                <c:pt idx="407">
                  <c:v>2008.9166666666338</c:v>
                </c:pt>
                <c:pt idx="408">
                  <c:v>2008.9999999999654</c:v>
                </c:pt>
                <c:pt idx="409">
                  <c:v>2009.0833333332978</c:v>
                </c:pt>
                <c:pt idx="410">
                  <c:v>2009.1666666666331</c:v>
                </c:pt>
                <c:pt idx="411">
                  <c:v>2009.2499999999652</c:v>
                </c:pt>
                <c:pt idx="412">
                  <c:v>2009.3333333332978</c:v>
                </c:pt>
                <c:pt idx="413">
                  <c:v>2009.4166666666335</c:v>
                </c:pt>
                <c:pt idx="414">
                  <c:v>2009.499999999965</c:v>
                </c:pt>
                <c:pt idx="415">
                  <c:v>2009.5833333332978</c:v>
                </c:pt>
                <c:pt idx="416">
                  <c:v>2009.6666666666315</c:v>
                </c:pt>
                <c:pt idx="417">
                  <c:v>2009.749999999965</c:v>
                </c:pt>
                <c:pt idx="418">
                  <c:v>2009.8333333332978</c:v>
                </c:pt>
                <c:pt idx="419">
                  <c:v>2009.9166666666329</c:v>
                </c:pt>
                <c:pt idx="420">
                  <c:v>2009.9999999999645</c:v>
                </c:pt>
                <c:pt idx="421">
                  <c:v>2010.0833333332978</c:v>
                </c:pt>
                <c:pt idx="422">
                  <c:v>2010.166666666631</c:v>
                </c:pt>
                <c:pt idx="423">
                  <c:v>2010.2499999999643</c:v>
                </c:pt>
                <c:pt idx="424">
                  <c:v>2010.3333333332976</c:v>
                </c:pt>
                <c:pt idx="425">
                  <c:v>2010.4166666666324</c:v>
                </c:pt>
                <c:pt idx="426">
                  <c:v>2010.4999999999641</c:v>
                </c:pt>
                <c:pt idx="427">
                  <c:v>2010.5833333332962</c:v>
                </c:pt>
                <c:pt idx="428">
                  <c:v>2010.666666666631</c:v>
                </c:pt>
                <c:pt idx="429">
                  <c:v>2010.7499999999638</c:v>
                </c:pt>
                <c:pt idx="430">
                  <c:v>2010.833333333296</c:v>
                </c:pt>
                <c:pt idx="431">
                  <c:v>2010.916666666632</c:v>
                </c:pt>
              </c:numCache>
            </c:numRef>
          </c:xVal>
          <c:yVal>
            <c:numRef>
              <c:f>'U (UK)'!$U$50:$U$481</c:f>
              <c:numCache>
                <c:formatCode>General</c:formatCode>
                <c:ptCount val="432"/>
                <c:pt idx="0">
                  <c:v>3.9</c:v>
                </c:pt>
                <c:pt idx="1">
                  <c:v>4</c:v>
                </c:pt>
                <c:pt idx="2">
                  <c:v>4.0999999999999996</c:v>
                </c:pt>
                <c:pt idx="3">
                  <c:v>4.2</c:v>
                </c:pt>
                <c:pt idx="4">
                  <c:v>4.3</c:v>
                </c:pt>
                <c:pt idx="5">
                  <c:v>4.5</c:v>
                </c:pt>
                <c:pt idx="6">
                  <c:v>4.5999999999999996</c:v>
                </c:pt>
                <c:pt idx="7">
                  <c:v>4.7</c:v>
                </c:pt>
                <c:pt idx="8">
                  <c:v>4.8</c:v>
                </c:pt>
                <c:pt idx="9">
                  <c:v>4.9000000000000004</c:v>
                </c:pt>
                <c:pt idx="10">
                  <c:v>5</c:v>
                </c:pt>
                <c:pt idx="11">
                  <c:v>5.0999999999999996</c:v>
                </c:pt>
                <c:pt idx="12">
                  <c:v>5.2</c:v>
                </c:pt>
                <c:pt idx="13">
                  <c:v>5.3</c:v>
                </c:pt>
                <c:pt idx="14">
                  <c:v>5.3</c:v>
                </c:pt>
                <c:pt idx="15">
                  <c:v>5.4</c:v>
                </c:pt>
                <c:pt idx="16">
                  <c:v>5.4</c:v>
                </c:pt>
                <c:pt idx="17">
                  <c:v>5.4</c:v>
                </c:pt>
                <c:pt idx="18">
                  <c:v>5.4</c:v>
                </c:pt>
                <c:pt idx="19">
                  <c:v>5.5</c:v>
                </c:pt>
                <c:pt idx="20">
                  <c:v>5.5</c:v>
                </c:pt>
                <c:pt idx="21">
                  <c:v>5.5</c:v>
                </c:pt>
                <c:pt idx="22">
                  <c:v>5.5</c:v>
                </c:pt>
                <c:pt idx="23">
                  <c:v>5.5</c:v>
                </c:pt>
                <c:pt idx="24">
                  <c:v>5.5</c:v>
                </c:pt>
                <c:pt idx="25">
                  <c:v>5.5</c:v>
                </c:pt>
                <c:pt idx="26">
                  <c:v>5.5</c:v>
                </c:pt>
                <c:pt idx="27">
                  <c:v>5.5</c:v>
                </c:pt>
                <c:pt idx="28">
                  <c:v>5.5</c:v>
                </c:pt>
                <c:pt idx="29">
                  <c:v>5.6</c:v>
                </c:pt>
                <c:pt idx="30">
                  <c:v>5.6</c:v>
                </c:pt>
                <c:pt idx="31">
                  <c:v>5.7</c:v>
                </c:pt>
                <c:pt idx="32">
                  <c:v>5.7</c:v>
                </c:pt>
                <c:pt idx="33">
                  <c:v>5.7</c:v>
                </c:pt>
                <c:pt idx="34">
                  <c:v>5.7</c:v>
                </c:pt>
                <c:pt idx="35">
                  <c:v>5.7</c:v>
                </c:pt>
                <c:pt idx="36">
                  <c:v>5.6</c:v>
                </c:pt>
                <c:pt idx="37">
                  <c:v>5.6</c:v>
                </c:pt>
                <c:pt idx="38">
                  <c:v>5.6</c:v>
                </c:pt>
                <c:pt idx="39">
                  <c:v>5.6</c:v>
                </c:pt>
                <c:pt idx="40">
                  <c:v>5.6</c:v>
                </c:pt>
                <c:pt idx="41">
                  <c:v>5.5</c:v>
                </c:pt>
                <c:pt idx="42">
                  <c:v>5.5</c:v>
                </c:pt>
                <c:pt idx="43">
                  <c:v>5.5</c:v>
                </c:pt>
                <c:pt idx="44">
                  <c:v>5.5</c:v>
                </c:pt>
                <c:pt idx="45">
                  <c:v>5.4</c:v>
                </c:pt>
                <c:pt idx="46">
                  <c:v>5.4</c:v>
                </c:pt>
                <c:pt idx="47">
                  <c:v>5.3</c:v>
                </c:pt>
                <c:pt idx="48">
                  <c:v>5.3</c:v>
                </c:pt>
                <c:pt idx="49">
                  <c:v>5.4</c:v>
                </c:pt>
                <c:pt idx="50">
                  <c:v>5.3</c:v>
                </c:pt>
                <c:pt idx="51">
                  <c:v>5.3</c:v>
                </c:pt>
                <c:pt idx="52">
                  <c:v>5.3</c:v>
                </c:pt>
                <c:pt idx="53">
                  <c:v>5.3</c:v>
                </c:pt>
                <c:pt idx="54">
                  <c:v>5.3</c:v>
                </c:pt>
                <c:pt idx="55">
                  <c:v>5.4</c:v>
                </c:pt>
                <c:pt idx="56">
                  <c:v>5.4</c:v>
                </c:pt>
                <c:pt idx="57">
                  <c:v>5.4</c:v>
                </c:pt>
                <c:pt idx="58">
                  <c:v>5.5</c:v>
                </c:pt>
                <c:pt idx="59">
                  <c:v>5.6</c:v>
                </c:pt>
                <c:pt idx="60">
                  <c:v>5.7</c:v>
                </c:pt>
                <c:pt idx="61">
                  <c:v>5.8</c:v>
                </c:pt>
                <c:pt idx="62">
                  <c:v>6</c:v>
                </c:pt>
                <c:pt idx="63">
                  <c:v>6.1</c:v>
                </c:pt>
                <c:pt idx="64">
                  <c:v>6.3</c:v>
                </c:pt>
                <c:pt idx="65">
                  <c:v>6.5</c:v>
                </c:pt>
                <c:pt idx="66">
                  <c:v>6.8</c:v>
                </c:pt>
                <c:pt idx="67">
                  <c:v>7.1</c:v>
                </c:pt>
                <c:pt idx="68">
                  <c:v>7.4</c:v>
                </c:pt>
                <c:pt idx="69">
                  <c:v>7.7</c:v>
                </c:pt>
                <c:pt idx="70">
                  <c:v>8</c:v>
                </c:pt>
                <c:pt idx="71">
                  <c:v>8.3000000000000007</c:v>
                </c:pt>
                <c:pt idx="72">
                  <c:v>8.6</c:v>
                </c:pt>
                <c:pt idx="73">
                  <c:v>8.9</c:v>
                </c:pt>
                <c:pt idx="74">
                  <c:v>9.1</c:v>
                </c:pt>
                <c:pt idx="75">
                  <c:v>9.4</c:v>
                </c:pt>
                <c:pt idx="76">
                  <c:v>9.6</c:v>
                </c:pt>
                <c:pt idx="77">
                  <c:v>9.7000000000000011</c:v>
                </c:pt>
                <c:pt idx="78">
                  <c:v>9.8000000000000007</c:v>
                </c:pt>
                <c:pt idx="79">
                  <c:v>9.9</c:v>
                </c:pt>
                <c:pt idx="80">
                  <c:v>10</c:v>
                </c:pt>
                <c:pt idx="81">
                  <c:v>10.1</c:v>
                </c:pt>
                <c:pt idx="82">
                  <c:v>10.200000000000001</c:v>
                </c:pt>
                <c:pt idx="83">
                  <c:v>10.3</c:v>
                </c:pt>
                <c:pt idx="84">
                  <c:v>10.4</c:v>
                </c:pt>
                <c:pt idx="85">
                  <c:v>10.4</c:v>
                </c:pt>
                <c:pt idx="86">
                  <c:v>10.5</c:v>
                </c:pt>
                <c:pt idx="87">
                  <c:v>10.5</c:v>
                </c:pt>
                <c:pt idx="88">
                  <c:v>10.6</c:v>
                </c:pt>
                <c:pt idx="89">
                  <c:v>10.6</c:v>
                </c:pt>
                <c:pt idx="90">
                  <c:v>10.7</c:v>
                </c:pt>
                <c:pt idx="91">
                  <c:v>10.8</c:v>
                </c:pt>
                <c:pt idx="92">
                  <c:v>10.9</c:v>
                </c:pt>
                <c:pt idx="93">
                  <c:v>11</c:v>
                </c:pt>
                <c:pt idx="94">
                  <c:v>11.1</c:v>
                </c:pt>
                <c:pt idx="95">
                  <c:v>11.2</c:v>
                </c:pt>
                <c:pt idx="96">
                  <c:v>11.2</c:v>
                </c:pt>
                <c:pt idx="97">
                  <c:v>11.3</c:v>
                </c:pt>
                <c:pt idx="98">
                  <c:v>11.3</c:v>
                </c:pt>
                <c:pt idx="99">
                  <c:v>11.3</c:v>
                </c:pt>
                <c:pt idx="100">
                  <c:v>11.4</c:v>
                </c:pt>
                <c:pt idx="101">
                  <c:v>11.5</c:v>
                </c:pt>
                <c:pt idx="102">
                  <c:v>11.5</c:v>
                </c:pt>
                <c:pt idx="103">
                  <c:v>11.5</c:v>
                </c:pt>
                <c:pt idx="104">
                  <c:v>11.6</c:v>
                </c:pt>
                <c:pt idx="105">
                  <c:v>11.6</c:v>
                </c:pt>
                <c:pt idx="106">
                  <c:v>11.7</c:v>
                </c:pt>
                <c:pt idx="107">
                  <c:v>11.7</c:v>
                </c:pt>
                <c:pt idx="108">
                  <c:v>11.8</c:v>
                </c:pt>
                <c:pt idx="109">
                  <c:v>11.8</c:v>
                </c:pt>
                <c:pt idx="110">
                  <c:v>11.9</c:v>
                </c:pt>
                <c:pt idx="111">
                  <c:v>11.9</c:v>
                </c:pt>
                <c:pt idx="112">
                  <c:v>11.9</c:v>
                </c:pt>
                <c:pt idx="113">
                  <c:v>11.8</c:v>
                </c:pt>
                <c:pt idx="114">
                  <c:v>11.8</c:v>
                </c:pt>
                <c:pt idx="115">
                  <c:v>11.7</c:v>
                </c:pt>
                <c:pt idx="116">
                  <c:v>11.7</c:v>
                </c:pt>
                <c:pt idx="117">
                  <c:v>11.7</c:v>
                </c:pt>
                <c:pt idx="118">
                  <c:v>11.6</c:v>
                </c:pt>
                <c:pt idx="119">
                  <c:v>11.6</c:v>
                </c:pt>
                <c:pt idx="120">
                  <c:v>11.5</c:v>
                </c:pt>
                <c:pt idx="121">
                  <c:v>11.5</c:v>
                </c:pt>
                <c:pt idx="122">
                  <c:v>11.4</c:v>
                </c:pt>
                <c:pt idx="123">
                  <c:v>11.4</c:v>
                </c:pt>
                <c:pt idx="124">
                  <c:v>11.4</c:v>
                </c:pt>
                <c:pt idx="125">
                  <c:v>11.3</c:v>
                </c:pt>
                <c:pt idx="126">
                  <c:v>11.3</c:v>
                </c:pt>
                <c:pt idx="127">
                  <c:v>11.3</c:v>
                </c:pt>
                <c:pt idx="128">
                  <c:v>11.3</c:v>
                </c:pt>
                <c:pt idx="129">
                  <c:v>11.3</c:v>
                </c:pt>
                <c:pt idx="130">
                  <c:v>11.3</c:v>
                </c:pt>
                <c:pt idx="131">
                  <c:v>11.3</c:v>
                </c:pt>
                <c:pt idx="132">
                  <c:v>11.3</c:v>
                </c:pt>
                <c:pt idx="133">
                  <c:v>11.3</c:v>
                </c:pt>
                <c:pt idx="134">
                  <c:v>11.3</c:v>
                </c:pt>
                <c:pt idx="135">
                  <c:v>11.3</c:v>
                </c:pt>
                <c:pt idx="136">
                  <c:v>11.3</c:v>
                </c:pt>
                <c:pt idx="137">
                  <c:v>11.4</c:v>
                </c:pt>
                <c:pt idx="138">
                  <c:v>11.4</c:v>
                </c:pt>
                <c:pt idx="139">
                  <c:v>11.4</c:v>
                </c:pt>
                <c:pt idx="140">
                  <c:v>11.3</c:v>
                </c:pt>
                <c:pt idx="141">
                  <c:v>11.3</c:v>
                </c:pt>
                <c:pt idx="142">
                  <c:v>11.3</c:v>
                </c:pt>
                <c:pt idx="143">
                  <c:v>11.2</c:v>
                </c:pt>
                <c:pt idx="144">
                  <c:v>11.2</c:v>
                </c:pt>
                <c:pt idx="145">
                  <c:v>11.1</c:v>
                </c:pt>
                <c:pt idx="146">
                  <c:v>11</c:v>
                </c:pt>
                <c:pt idx="147">
                  <c:v>10.9</c:v>
                </c:pt>
                <c:pt idx="148">
                  <c:v>10.7</c:v>
                </c:pt>
                <c:pt idx="149">
                  <c:v>10.6</c:v>
                </c:pt>
                <c:pt idx="150">
                  <c:v>10.4</c:v>
                </c:pt>
                <c:pt idx="151">
                  <c:v>10.200000000000001</c:v>
                </c:pt>
                <c:pt idx="152">
                  <c:v>10</c:v>
                </c:pt>
                <c:pt idx="153">
                  <c:v>9.9</c:v>
                </c:pt>
                <c:pt idx="154">
                  <c:v>9.7000000000000011</c:v>
                </c:pt>
                <c:pt idx="155">
                  <c:v>9.5</c:v>
                </c:pt>
                <c:pt idx="156">
                  <c:v>9.4</c:v>
                </c:pt>
                <c:pt idx="157">
                  <c:v>9.2000000000000011</c:v>
                </c:pt>
                <c:pt idx="158">
                  <c:v>9</c:v>
                </c:pt>
                <c:pt idx="159">
                  <c:v>8.9</c:v>
                </c:pt>
                <c:pt idx="160">
                  <c:v>8.7000000000000011</c:v>
                </c:pt>
                <c:pt idx="161">
                  <c:v>8.6</c:v>
                </c:pt>
                <c:pt idx="162">
                  <c:v>8.5</c:v>
                </c:pt>
                <c:pt idx="163">
                  <c:v>8.4</c:v>
                </c:pt>
                <c:pt idx="164">
                  <c:v>8.3000000000000007</c:v>
                </c:pt>
                <c:pt idx="165">
                  <c:v>8.2000000000000011</c:v>
                </c:pt>
                <c:pt idx="166">
                  <c:v>8</c:v>
                </c:pt>
                <c:pt idx="167">
                  <c:v>7.9</c:v>
                </c:pt>
                <c:pt idx="168">
                  <c:v>7.7</c:v>
                </c:pt>
                <c:pt idx="169">
                  <c:v>7.6</c:v>
                </c:pt>
                <c:pt idx="170">
                  <c:v>7.4</c:v>
                </c:pt>
                <c:pt idx="171">
                  <c:v>7.3</c:v>
                </c:pt>
                <c:pt idx="172">
                  <c:v>7.2</c:v>
                </c:pt>
                <c:pt idx="173">
                  <c:v>7.2</c:v>
                </c:pt>
                <c:pt idx="174">
                  <c:v>7.1</c:v>
                </c:pt>
                <c:pt idx="175">
                  <c:v>7.1</c:v>
                </c:pt>
                <c:pt idx="176">
                  <c:v>7.1</c:v>
                </c:pt>
                <c:pt idx="177">
                  <c:v>7</c:v>
                </c:pt>
                <c:pt idx="178">
                  <c:v>7</c:v>
                </c:pt>
                <c:pt idx="179">
                  <c:v>7</c:v>
                </c:pt>
                <c:pt idx="180">
                  <c:v>6.9</c:v>
                </c:pt>
                <c:pt idx="181">
                  <c:v>6.9</c:v>
                </c:pt>
                <c:pt idx="182">
                  <c:v>6.9</c:v>
                </c:pt>
                <c:pt idx="183">
                  <c:v>6.9</c:v>
                </c:pt>
                <c:pt idx="184">
                  <c:v>6.9</c:v>
                </c:pt>
                <c:pt idx="185">
                  <c:v>6.9</c:v>
                </c:pt>
                <c:pt idx="186">
                  <c:v>7</c:v>
                </c:pt>
                <c:pt idx="187">
                  <c:v>7.1</c:v>
                </c:pt>
                <c:pt idx="188">
                  <c:v>7.2</c:v>
                </c:pt>
                <c:pt idx="189">
                  <c:v>7.3</c:v>
                </c:pt>
                <c:pt idx="190">
                  <c:v>7.5</c:v>
                </c:pt>
                <c:pt idx="191">
                  <c:v>7.6</c:v>
                </c:pt>
                <c:pt idx="192">
                  <c:v>7.8</c:v>
                </c:pt>
                <c:pt idx="193">
                  <c:v>8</c:v>
                </c:pt>
                <c:pt idx="194">
                  <c:v>8.2000000000000011</c:v>
                </c:pt>
                <c:pt idx="195">
                  <c:v>8.5</c:v>
                </c:pt>
                <c:pt idx="196">
                  <c:v>8.7000000000000011</c:v>
                </c:pt>
                <c:pt idx="197">
                  <c:v>8.8000000000000007</c:v>
                </c:pt>
                <c:pt idx="198">
                  <c:v>9</c:v>
                </c:pt>
                <c:pt idx="199">
                  <c:v>9.2000000000000011</c:v>
                </c:pt>
                <c:pt idx="200">
                  <c:v>9.3000000000000007</c:v>
                </c:pt>
                <c:pt idx="201">
                  <c:v>9.4</c:v>
                </c:pt>
                <c:pt idx="202">
                  <c:v>9.5</c:v>
                </c:pt>
                <c:pt idx="203">
                  <c:v>9.5</c:v>
                </c:pt>
                <c:pt idx="204">
                  <c:v>9.6</c:v>
                </c:pt>
                <c:pt idx="205">
                  <c:v>9.7000000000000011</c:v>
                </c:pt>
                <c:pt idx="206">
                  <c:v>9.8000000000000007</c:v>
                </c:pt>
                <c:pt idx="207">
                  <c:v>9.8000000000000007</c:v>
                </c:pt>
                <c:pt idx="208">
                  <c:v>9.8000000000000007</c:v>
                </c:pt>
                <c:pt idx="209">
                  <c:v>9.9</c:v>
                </c:pt>
                <c:pt idx="210">
                  <c:v>9.9</c:v>
                </c:pt>
                <c:pt idx="211">
                  <c:v>9.9</c:v>
                </c:pt>
                <c:pt idx="212">
                  <c:v>10.1</c:v>
                </c:pt>
                <c:pt idx="213">
                  <c:v>10.200000000000001</c:v>
                </c:pt>
                <c:pt idx="214">
                  <c:v>10.4</c:v>
                </c:pt>
                <c:pt idx="215">
                  <c:v>10.5</c:v>
                </c:pt>
                <c:pt idx="216">
                  <c:v>10.7</c:v>
                </c:pt>
                <c:pt idx="217">
                  <c:v>10.6</c:v>
                </c:pt>
                <c:pt idx="218">
                  <c:v>10.6</c:v>
                </c:pt>
                <c:pt idx="219">
                  <c:v>10.5</c:v>
                </c:pt>
                <c:pt idx="220">
                  <c:v>10.4</c:v>
                </c:pt>
                <c:pt idx="221">
                  <c:v>10.4</c:v>
                </c:pt>
                <c:pt idx="222">
                  <c:v>10.3</c:v>
                </c:pt>
                <c:pt idx="223">
                  <c:v>10.200000000000001</c:v>
                </c:pt>
                <c:pt idx="224">
                  <c:v>10.3</c:v>
                </c:pt>
                <c:pt idx="225">
                  <c:v>10.200000000000001</c:v>
                </c:pt>
                <c:pt idx="226">
                  <c:v>10.3</c:v>
                </c:pt>
                <c:pt idx="227">
                  <c:v>10.3</c:v>
                </c:pt>
                <c:pt idx="228">
                  <c:v>10.1</c:v>
                </c:pt>
                <c:pt idx="229">
                  <c:v>9.9</c:v>
                </c:pt>
                <c:pt idx="230">
                  <c:v>9.8000000000000007</c:v>
                </c:pt>
                <c:pt idx="231">
                  <c:v>9.7000000000000011</c:v>
                </c:pt>
                <c:pt idx="232">
                  <c:v>9.7000000000000011</c:v>
                </c:pt>
                <c:pt idx="233">
                  <c:v>9.6</c:v>
                </c:pt>
                <c:pt idx="234">
                  <c:v>9.5</c:v>
                </c:pt>
                <c:pt idx="235">
                  <c:v>9.4</c:v>
                </c:pt>
                <c:pt idx="236">
                  <c:v>9.3000000000000007</c:v>
                </c:pt>
                <c:pt idx="237">
                  <c:v>9.1</c:v>
                </c:pt>
                <c:pt idx="238">
                  <c:v>9</c:v>
                </c:pt>
                <c:pt idx="239">
                  <c:v>8.9</c:v>
                </c:pt>
                <c:pt idx="240">
                  <c:v>8.9</c:v>
                </c:pt>
                <c:pt idx="241">
                  <c:v>8.9</c:v>
                </c:pt>
                <c:pt idx="242">
                  <c:v>8.8000000000000007</c:v>
                </c:pt>
                <c:pt idx="243">
                  <c:v>8.8000000000000007</c:v>
                </c:pt>
                <c:pt idx="244">
                  <c:v>8.7000000000000011</c:v>
                </c:pt>
                <c:pt idx="245">
                  <c:v>8.7000000000000011</c:v>
                </c:pt>
                <c:pt idx="246">
                  <c:v>8.6</c:v>
                </c:pt>
                <c:pt idx="247">
                  <c:v>8.6</c:v>
                </c:pt>
                <c:pt idx="248">
                  <c:v>8.6</c:v>
                </c:pt>
                <c:pt idx="249">
                  <c:v>8.6</c:v>
                </c:pt>
                <c:pt idx="250">
                  <c:v>8.3000000000000007</c:v>
                </c:pt>
                <c:pt idx="251">
                  <c:v>8.4</c:v>
                </c:pt>
                <c:pt idx="252">
                  <c:v>8.3000000000000007</c:v>
                </c:pt>
                <c:pt idx="253">
                  <c:v>8.2000000000000011</c:v>
                </c:pt>
                <c:pt idx="254">
                  <c:v>8.3000000000000007</c:v>
                </c:pt>
                <c:pt idx="255">
                  <c:v>8.3000000000000007</c:v>
                </c:pt>
                <c:pt idx="256">
                  <c:v>8.3000000000000007</c:v>
                </c:pt>
                <c:pt idx="257">
                  <c:v>8.2000000000000011</c:v>
                </c:pt>
                <c:pt idx="258">
                  <c:v>8.1</c:v>
                </c:pt>
                <c:pt idx="259">
                  <c:v>8.1</c:v>
                </c:pt>
                <c:pt idx="260">
                  <c:v>8.1</c:v>
                </c:pt>
                <c:pt idx="261">
                  <c:v>8</c:v>
                </c:pt>
                <c:pt idx="262">
                  <c:v>7.8</c:v>
                </c:pt>
                <c:pt idx="263">
                  <c:v>7.7</c:v>
                </c:pt>
                <c:pt idx="264">
                  <c:v>7.5</c:v>
                </c:pt>
                <c:pt idx="265">
                  <c:v>7.3</c:v>
                </c:pt>
                <c:pt idx="266">
                  <c:v>7.2</c:v>
                </c:pt>
                <c:pt idx="267">
                  <c:v>7.2</c:v>
                </c:pt>
                <c:pt idx="268">
                  <c:v>7.2</c:v>
                </c:pt>
                <c:pt idx="269">
                  <c:v>7.3</c:v>
                </c:pt>
                <c:pt idx="270">
                  <c:v>7.1</c:v>
                </c:pt>
                <c:pt idx="271">
                  <c:v>6.8</c:v>
                </c:pt>
                <c:pt idx="272">
                  <c:v>6.7</c:v>
                </c:pt>
                <c:pt idx="273">
                  <c:v>6.6</c:v>
                </c:pt>
                <c:pt idx="274">
                  <c:v>6.5</c:v>
                </c:pt>
                <c:pt idx="275">
                  <c:v>6.4</c:v>
                </c:pt>
                <c:pt idx="276">
                  <c:v>6.4</c:v>
                </c:pt>
                <c:pt idx="277">
                  <c:v>6.4</c:v>
                </c:pt>
                <c:pt idx="278">
                  <c:v>6.3</c:v>
                </c:pt>
                <c:pt idx="279">
                  <c:v>6.3</c:v>
                </c:pt>
                <c:pt idx="280">
                  <c:v>6.3</c:v>
                </c:pt>
                <c:pt idx="281">
                  <c:v>6.3</c:v>
                </c:pt>
                <c:pt idx="282">
                  <c:v>6.3</c:v>
                </c:pt>
                <c:pt idx="283">
                  <c:v>6.2</c:v>
                </c:pt>
                <c:pt idx="284">
                  <c:v>6.2</c:v>
                </c:pt>
                <c:pt idx="285">
                  <c:v>6.2</c:v>
                </c:pt>
                <c:pt idx="286">
                  <c:v>6.1</c:v>
                </c:pt>
                <c:pt idx="287">
                  <c:v>6.2</c:v>
                </c:pt>
                <c:pt idx="288">
                  <c:v>6.2</c:v>
                </c:pt>
                <c:pt idx="289">
                  <c:v>6.2</c:v>
                </c:pt>
                <c:pt idx="290">
                  <c:v>6.2</c:v>
                </c:pt>
                <c:pt idx="291">
                  <c:v>6.1</c:v>
                </c:pt>
                <c:pt idx="292">
                  <c:v>6</c:v>
                </c:pt>
                <c:pt idx="293">
                  <c:v>6</c:v>
                </c:pt>
                <c:pt idx="294">
                  <c:v>5.9</c:v>
                </c:pt>
                <c:pt idx="295">
                  <c:v>5.9</c:v>
                </c:pt>
                <c:pt idx="296">
                  <c:v>5.8</c:v>
                </c:pt>
                <c:pt idx="297">
                  <c:v>5.8</c:v>
                </c:pt>
                <c:pt idx="298">
                  <c:v>5.8</c:v>
                </c:pt>
                <c:pt idx="299">
                  <c:v>5.9</c:v>
                </c:pt>
                <c:pt idx="300">
                  <c:v>5.8</c:v>
                </c:pt>
                <c:pt idx="301">
                  <c:v>5.8</c:v>
                </c:pt>
                <c:pt idx="302">
                  <c:v>5.7</c:v>
                </c:pt>
                <c:pt idx="303">
                  <c:v>5.6</c:v>
                </c:pt>
                <c:pt idx="304">
                  <c:v>5.5</c:v>
                </c:pt>
                <c:pt idx="305">
                  <c:v>5.3</c:v>
                </c:pt>
                <c:pt idx="306">
                  <c:v>5.3</c:v>
                </c:pt>
                <c:pt idx="307">
                  <c:v>5.3</c:v>
                </c:pt>
                <c:pt idx="308">
                  <c:v>5.4</c:v>
                </c:pt>
                <c:pt idx="309">
                  <c:v>5.3</c:v>
                </c:pt>
                <c:pt idx="310">
                  <c:v>5.2</c:v>
                </c:pt>
                <c:pt idx="311">
                  <c:v>5.2</c:v>
                </c:pt>
                <c:pt idx="312">
                  <c:v>5.2</c:v>
                </c:pt>
                <c:pt idx="313">
                  <c:v>5.0999999999999996</c:v>
                </c:pt>
                <c:pt idx="314">
                  <c:v>5</c:v>
                </c:pt>
                <c:pt idx="315">
                  <c:v>4.9000000000000004</c:v>
                </c:pt>
                <c:pt idx="316">
                  <c:v>5</c:v>
                </c:pt>
                <c:pt idx="317">
                  <c:v>5</c:v>
                </c:pt>
                <c:pt idx="318">
                  <c:v>5.0999999999999996</c:v>
                </c:pt>
                <c:pt idx="319">
                  <c:v>5.0999999999999996</c:v>
                </c:pt>
                <c:pt idx="320">
                  <c:v>5.0999999999999996</c:v>
                </c:pt>
                <c:pt idx="321">
                  <c:v>5.0999999999999996</c:v>
                </c:pt>
                <c:pt idx="322">
                  <c:v>5.2</c:v>
                </c:pt>
                <c:pt idx="323">
                  <c:v>5.2</c:v>
                </c:pt>
                <c:pt idx="324">
                  <c:v>5.0999999999999996</c:v>
                </c:pt>
                <c:pt idx="325">
                  <c:v>5.2</c:v>
                </c:pt>
                <c:pt idx="326">
                  <c:v>5.2</c:v>
                </c:pt>
                <c:pt idx="327">
                  <c:v>5.2</c:v>
                </c:pt>
                <c:pt idx="328">
                  <c:v>5.2</c:v>
                </c:pt>
                <c:pt idx="329">
                  <c:v>5.2</c:v>
                </c:pt>
                <c:pt idx="330">
                  <c:v>5.2</c:v>
                </c:pt>
                <c:pt idx="331">
                  <c:v>5.3</c:v>
                </c:pt>
                <c:pt idx="332">
                  <c:v>5.2</c:v>
                </c:pt>
                <c:pt idx="333">
                  <c:v>5.2</c:v>
                </c:pt>
                <c:pt idx="334">
                  <c:v>5.0999999999999996</c:v>
                </c:pt>
                <c:pt idx="335">
                  <c:v>5</c:v>
                </c:pt>
                <c:pt idx="336">
                  <c:v>5.0999999999999996</c:v>
                </c:pt>
                <c:pt idx="337">
                  <c:v>5.2</c:v>
                </c:pt>
                <c:pt idx="338">
                  <c:v>5.0999999999999996</c:v>
                </c:pt>
                <c:pt idx="339">
                  <c:v>5</c:v>
                </c:pt>
                <c:pt idx="340">
                  <c:v>4.9000000000000004</c:v>
                </c:pt>
                <c:pt idx="341">
                  <c:v>5.0999999999999996</c:v>
                </c:pt>
                <c:pt idx="342">
                  <c:v>5.0999999999999996</c:v>
                </c:pt>
                <c:pt idx="343">
                  <c:v>5.0999999999999996</c:v>
                </c:pt>
                <c:pt idx="344">
                  <c:v>5</c:v>
                </c:pt>
                <c:pt idx="345">
                  <c:v>4.9000000000000004</c:v>
                </c:pt>
                <c:pt idx="346">
                  <c:v>4.9000000000000004</c:v>
                </c:pt>
                <c:pt idx="347">
                  <c:v>4.8</c:v>
                </c:pt>
                <c:pt idx="348">
                  <c:v>4.8</c:v>
                </c:pt>
                <c:pt idx="349">
                  <c:v>4.8</c:v>
                </c:pt>
                <c:pt idx="350">
                  <c:v>4.8</c:v>
                </c:pt>
                <c:pt idx="351">
                  <c:v>4.8</c:v>
                </c:pt>
                <c:pt idx="352">
                  <c:v>4.8</c:v>
                </c:pt>
                <c:pt idx="353">
                  <c:v>4.8</c:v>
                </c:pt>
                <c:pt idx="354">
                  <c:v>4.7</c:v>
                </c:pt>
                <c:pt idx="355">
                  <c:v>4.7</c:v>
                </c:pt>
                <c:pt idx="356">
                  <c:v>4.7</c:v>
                </c:pt>
                <c:pt idx="357">
                  <c:v>4.7</c:v>
                </c:pt>
                <c:pt idx="358">
                  <c:v>4.7</c:v>
                </c:pt>
                <c:pt idx="359">
                  <c:v>4.7</c:v>
                </c:pt>
                <c:pt idx="360">
                  <c:v>4.8</c:v>
                </c:pt>
                <c:pt idx="361">
                  <c:v>4.7</c:v>
                </c:pt>
                <c:pt idx="362">
                  <c:v>4.7</c:v>
                </c:pt>
                <c:pt idx="363">
                  <c:v>4.8</c:v>
                </c:pt>
                <c:pt idx="364">
                  <c:v>4.8</c:v>
                </c:pt>
                <c:pt idx="365">
                  <c:v>4.7</c:v>
                </c:pt>
                <c:pt idx="366">
                  <c:v>4.7</c:v>
                </c:pt>
                <c:pt idx="367">
                  <c:v>4.7</c:v>
                </c:pt>
                <c:pt idx="368">
                  <c:v>4.9000000000000004</c:v>
                </c:pt>
                <c:pt idx="369">
                  <c:v>5.0999999999999996</c:v>
                </c:pt>
                <c:pt idx="370">
                  <c:v>5.2</c:v>
                </c:pt>
                <c:pt idx="371">
                  <c:v>5.0999999999999996</c:v>
                </c:pt>
                <c:pt idx="372">
                  <c:v>5.2</c:v>
                </c:pt>
                <c:pt idx="373">
                  <c:v>5.3</c:v>
                </c:pt>
                <c:pt idx="374">
                  <c:v>5.3</c:v>
                </c:pt>
                <c:pt idx="375">
                  <c:v>5.4</c:v>
                </c:pt>
                <c:pt idx="376">
                  <c:v>5.5</c:v>
                </c:pt>
                <c:pt idx="377">
                  <c:v>5.5</c:v>
                </c:pt>
                <c:pt idx="378">
                  <c:v>5.5</c:v>
                </c:pt>
                <c:pt idx="379">
                  <c:v>5.5</c:v>
                </c:pt>
                <c:pt idx="380">
                  <c:v>5.5</c:v>
                </c:pt>
                <c:pt idx="381">
                  <c:v>5.5</c:v>
                </c:pt>
                <c:pt idx="382">
                  <c:v>5.5</c:v>
                </c:pt>
                <c:pt idx="383">
                  <c:v>5.5</c:v>
                </c:pt>
                <c:pt idx="384">
                  <c:v>5.5</c:v>
                </c:pt>
                <c:pt idx="385">
                  <c:v>5.5</c:v>
                </c:pt>
                <c:pt idx="386">
                  <c:v>5.5</c:v>
                </c:pt>
                <c:pt idx="387">
                  <c:v>5.4</c:v>
                </c:pt>
                <c:pt idx="388">
                  <c:v>5.4</c:v>
                </c:pt>
                <c:pt idx="389">
                  <c:v>5.3</c:v>
                </c:pt>
                <c:pt idx="390">
                  <c:v>5.3</c:v>
                </c:pt>
                <c:pt idx="391">
                  <c:v>5.3</c:v>
                </c:pt>
                <c:pt idx="392">
                  <c:v>5.3</c:v>
                </c:pt>
                <c:pt idx="393">
                  <c:v>5.3</c:v>
                </c:pt>
                <c:pt idx="394">
                  <c:v>5.2</c:v>
                </c:pt>
                <c:pt idx="395">
                  <c:v>5.2</c:v>
                </c:pt>
                <c:pt idx="396">
                  <c:v>5.2</c:v>
                </c:pt>
                <c:pt idx="397">
                  <c:v>5.2</c:v>
                </c:pt>
                <c:pt idx="398">
                  <c:v>5.3</c:v>
                </c:pt>
                <c:pt idx="399">
                  <c:v>5.2</c:v>
                </c:pt>
                <c:pt idx="400">
                  <c:v>5.3</c:v>
                </c:pt>
                <c:pt idx="401">
                  <c:v>5.5</c:v>
                </c:pt>
                <c:pt idx="402">
                  <c:v>5.7</c:v>
                </c:pt>
                <c:pt idx="403">
                  <c:v>5.9</c:v>
                </c:pt>
                <c:pt idx="404">
                  <c:v>6</c:v>
                </c:pt>
                <c:pt idx="405">
                  <c:v>6.2</c:v>
                </c:pt>
                <c:pt idx="406">
                  <c:v>6.4</c:v>
                </c:pt>
                <c:pt idx="407">
                  <c:v>6.6</c:v>
                </c:pt>
                <c:pt idx="408">
                  <c:v>6.8</c:v>
                </c:pt>
                <c:pt idx="409">
                  <c:v>7.1</c:v>
                </c:pt>
                <c:pt idx="410">
                  <c:v>7.3</c:v>
                </c:pt>
                <c:pt idx="411">
                  <c:v>7.6</c:v>
                </c:pt>
                <c:pt idx="412">
                  <c:v>7.8</c:v>
                </c:pt>
                <c:pt idx="413">
                  <c:v>7.9</c:v>
                </c:pt>
                <c:pt idx="414">
                  <c:v>7.9</c:v>
                </c:pt>
                <c:pt idx="415">
                  <c:v>7.9</c:v>
                </c:pt>
                <c:pt idx="416">
                  <c:v>7.9</c:v>
                </c:pt>
                <c:pt idx="417">
                  <c:v>7.8</c:v>
                </c:pt>
                <c:pt idx="418">
                  <c:v>7.8</c:v>
                </c:pt>
                <c:pt idx="419">
                  <c:v>7.8</c:v>
                </c:pt>
                <c:pt idx="420">
                  <c:v>7.9</c:v>
                </c:pt>
                <c:pt idx="421">
                  <c:v>8</c:v>
                </c:pt>
                <c:pt idx="422">
                  <c:v>7.9</c:v>
                </c:pt>
                <c:pt idx="423">
                  <c:v>7.8</c:v>
                </c:pt>
                <c:pt idx="424">
                  <c:v>7.8</c:v>
                </c:pt>
                <c:pt idx="425">
                  <c:v>7.8</c:v>
                </c:pt>
                <c:pt idx="426">
                  <c:v>7.7</c:v>
                </c:pt>
                <c:pt idx="427">
                  <c:v>7.7</c:v>
                </c:pt>
                <c:pt idx="428">
                  <c:v>7.9</c:v>
                </c:pt>
                <c:pt idx="429">
                  <c:v>7.9</c:v>
                </c:pt>
                <c:pt idx="430">
                  <c:v>7.9</c:v>
                </c:pt>
              </c:numCache>
            </c:numRef>
          </c:yVal>
          <c:smooth val="0"/>
        </c:ser>
        <c:dLbls>
          <c:showLegendKey val="0"/>
          <c:showVal val="0"/>
          <c:showCatName val="0"/>
          <c:showSerName val="0"/>
          <c:showPercent val="0"/>
          <c:showBubbleSize val="0"/>
        </c:dLbls>
        <c:axId val="127879808"/>
        <c:axId val="127897984"/>
      </c:scatterChart>
      <c:scatterChart>
        <c:scatterStyle val="lineMarker"/>
        <c:varyColors val="0"/>
        <c:ser>
          <c:idx val="1"/>
          <c:order val="1"/>
          <c:tx>
            <c:strRef>
              <c:f>'LFS flows'!$R$2</c:f>
              <c:strCache>
                <c:ptCount val="1"/>
                <c:pt idx="0">
                  <c:v>Ustar/L</c:v>
                </c:pt>
              </c:strCache>
            </c:strRef>
          </c:tx>
          <c:spPr>
            <a:ln>
              <a:solidFill>
                <a:srgbClr val="0070C0"/>
              </a:solidFill>
              <a:prstDash val="sysDash"/>
            </a:ln>
          </c:spPr>
          <c:marker>
            <c:symbol val="none"/>
          </c:marker>
          <c:xVal>
            <c:numRef>
              <c:f>'LFS flows'!$A$6:$A$74</c:f>
              <c:numCache>
                <c:formatCode>General</c:formatCode>
                <c:ptCount val="69"/>
                <c:pt idx="0">
                  <c:v>1993.25</c:v>
                </c:pt>
                <c:pt idx="1">
                  <c:v>1993.5</c:v>
                </c:pt>
                <c:pt idx="2">
                  <c:v>1993.75</c:v>
                </c:pt>
                <c:pt idx="3">
                  <c:v>1994</c:v>
                </c:pt>
                <c:pt idx="4">
                  <c:v>1994.25</c:v>
                </c:pt>
                <c:pt idx="5">
                  <c:v>1994.5</c:v>
                </c:pt>
                <c:pt idx="6">
                  <c:v>1994.75</c:v>
                </c:pt>
                <c:pt idx="7">
                  <c:v>1995</c:v>
                </c:pt>
                <c:pt idx="8">
                  <c:v>1995.25</c:v>
                </c:pt>
                <c:pt idx="9">
                  <c:v>1995.5</c:v>
                </c:pt>
                <c:pt idx="10">
                  <c:v>1995.75</c:v>
                </c:pt>
                <c:pt idx="11">
                  <c:v>1996</c:v>
                </c:pt>
                <c:pt idx="12">
                  <c:v>1996.25</c:v>
                </c:pt>
                <c:pt idx="13">
                  <c:v>1996.5</c:v>
                </c:pt>
                <c:pt idx="14">
                  <c:v>1996.75</c:v>
                </c:pt>
                <c:pt idx="15">
                  <c:v>1997</c:v>
                </c:pt>
                <c:pt idx="16">
                  <c:v>1997.25</c:v>
                </c:pt>
                <c:pt idx="17">
                  <c:v>1997.5</c:v>
                </c:pt>
                <c:pt idx="18">
                  <c:v>1997.75</c:v>
                </c:pt>
                <c:pt idx="19">
                  <c:v>1998</c:v>
                </c:pt>
                <c:pt idx="20">
                  <c:v>1998.25</c:v>
                </c:pt>
                <c:pt idx="21">
                  <c:v>1998.5</c:v>
                </c:pt>
                <c:pt idx="22">
                  <c:v>1998.75</c:v>
                </c:pt>
                <c:pt idx="23">
                  <c:v>1999</c:v>
                </c:pt>
                <c:pt idx="24">
                  <c:v>1999.25</c:v>
                </c:pt>
                <c:pt idx="25">
                  <c:v>1999.5</c:v>
                </c:pt>
                <c:pt idx="26">
                  <c:v>1999.75</c:v>
                </c:pt>
                <c:pt idx="27">
                  <c:v>2000</c:v>
                </c:pt>
                <c:pt idx="28">
                  <c:v>2000.25</c:v>
                </c:pt>
                <c:pt idx="29">
                  <c:v>2000.5</c:v>
                </c:pt>
                <c:pt idx="30">
                  <c:v>2000.75</c:v>
                </c:pt>
                <c:pt idx="31">
                  <c:v>2001</c:v>
                </c:pt>
                <c:pt idx="32">
                  <c:v>2001.25</c:v>
                </c:pt>
                <c:pt idx="33">
                  <c:v>2001.5</c:v>
                </c:pt>
                <c:pt idx="34">
                  <c:v>2001.75</c:v>
                </c:pt>
                <c:pt idx="35">
                  <c:v>2002</c:v>
                </c:pt>
                <c:pt idx="36">
                  <c:v>2002.25</c:v>
                </c:pt>
                <c:pt idx="37">
                  <c:v>2002.5</c:v>
                </c:pt>
                <c:pt idx="38">
                  <c:v>2002.75</c:v>
                </c:pt>
                <c:pt idx="39">
                  <c:v>2003</c:v>
                </c:pt>
                <c:pt idx="40">
                  <c:v>2003.25</c:v>
                </c:pt>
                <c:pt idx="41">
                  <c:v>2003.5</c:v>
                </c:pt>
                <c:pt idx="42">
                  <c:v>2003.75</c:v>
                </c:pt>
                <c:pt idx="43">
                  <c:v>2004</c:v>
                </c:pt>
                <c:pt idx="44">
                  <c:v>2004.25</c:v>
                </c:pt>
                <c:pt idx="45">
                  <c:v>2004.5</c:v>
                </c:pt>
                <c:pt idx="46">
                  <c:v>2004.75</c:v>
                </c:pt>
                <c:pt idx="47">
                  <c:v>2005</c:v>
                </c:pt>
                <c:pt idx="48">
                  <c:v>2005.25</c:v>
                </c:pt>
                <c:pt idx="49">
                  <c:v>2005.5</c:v>
                </c:pt>
                <c:pt idx="50">
                  <c:v>2005.75</c:v>
                </c:pt>
                <c:pt idx="51">
                  <c:v>2006</c:v>
                </c:pt>
                <c:pt idx="52">
                  <c:v>2006.25</c:v>
                </c:pt>
                <c:pt idx="53">
                  <c:v>2006.5</c:v>
                </c:pt>
                <c:pt idx="54">
                  <c:v>2006.75</c:v>
                </c:pt>
                <c:pt idx="55">
                  <c:v>2007</c:v>
                </c:pt>
                <c:pt idx="56">
                  <c:v>2007.25</c:v>
                </c:pt>
                <c:pt idx="57">
                  <c:v>2007.5</c:v>
                </c:pt>
                <c:pt idx="58">
                  <c:v>2007.75</c:v>
                </c:pt>
                <c:pt idx="59">
                  <c:v>2008</c:v>
                </c:pt>
                <c:pt idx="60">
                  <c:v>2008.25</c:v>
                </c:pt>
                <c:pt idx="61">
                  <c:v>2008.5</c:v>
                </c:pt>
                <c:pt idx="62">
                  <c:v>2008.75</c:v>
                </c:pt>
                <c:pt idx="63">
                  <c:v>2009</c:v>
                </c:pt>
                <c:pt idx="64">
                  <c:v>2009.25</c:v>
                </c:pt>
                <c:pt idx="65">
                  <c:v>2009.5</c:v>
                </c:pt>
                <c:pt idx="66">
                  <c:v>2009.75</c:v>
                </c:pt>
                <c:pt idx="67">
                  <c:v>2010</c:v>
                </c:pt>
                <c:pt idx="68">
                  <c:v>2010.25</c:v>
                </c:pt>
              </c:numCache>
            </c:numRef>
          </c:xVal>
          <c:yVal>
            <c:numRef>
              <c:f>'LFS flows'!$R$7:$R$75</c:f>
              <c:numCache>
                <c:formatCode>General</c:formatCode>
                <c:ptCount val="69"/>
                <c:pt idx="0">
                  <c:v>9.1307006807427484</c:v>
                </c:pt>
                <c:pt idx="1">
                  <c:v>9.1496624128960935</c:v>
                </c:pt>
                <c:pt idx="2">
                  <c:v>8.496519353964672</c:v>
                </c:pt>
                <c:pt idx="3">
                  <c:v>8.1644854180332569</c:v>
                </c:pt>
                <c:pt idx="4">
                  <c:v>7.5445660044301164</c:v>
                </c:pt>
                <c:pt idx="5">
                  <c:v>7.3359135783026455</c:v>
                </c:pt>
                <c:pt idx="6">
                  <c:v>7.4940930004089159</c:v>
                </c:pt>
                <c:pt idx="7">
                  <c:v>6.9954377454733194</c:v>
                </c:pt>
                <c:pt idx="8">
                  <c:v>7.5907392113236494</c:v>
                </c:pt>
                <c:pt idx="9">
                  <c:v>6.5807385759923829</c:v>
                </c:pt>
                <c:pt idx="10">
                  <c:v>7.1789979393981698</c:v>
                </c:pt>
                <c:pt idx="11">
                  <c:v>6.7250225164294921</c:v>
                </c:pt>
                <c:pt idx="12">
                  <c:v>6.7254931685105408</c:v>
                </c:pt>
                <c:pt idx="13">
                  <c:v>6.5680755194730676</c:v>
                </c:pt>
                <c:pt idx="14">
                  <c:v>5.8841318589650875</c:v>
                </c:pt>
                <c:pt idx="15">
                  <c:v>6.0818712416310774</c:v>
                </c:pt>
                <c:pt idx="16">
                  <c:v>5.4522690174312594</c:v>
                </c:pt>
                <c:pt idx="17">
                  <c:v>5.2155935964724716</c:v>
                </c:pt>
                <c:pt idx="18">
                  <c:v>5.1513833224818679</c:v>
                </c:pt>
                <c:pt idx="19">
                  <c:v>5.2107362897149692</c:v>
                </c:pt>
                <c:pt idx="20">
                  <c:v>4.8345429266148976</c:v>
                </c:pt>
                <c:pt idx="21">
                  <c:v>5.4713759211872421</c:v>
                </c:pt>
                <c:pt idx="22">
                  <c:v>5.0919624078545924</c:v>
                </c:pt>
                <c:pt idx="23">
                  <c:v>5.1568740040059735</c:v>
                </c:pt>
                <c:pt idx="24">
                  <c:v>4.8403203658975684</c:v>
                </c:pt>
                <c:pt idx="25">
                  <c:v>4.6606752020437678</c:v>
                </c:pt>
                <c:pt idx="26">
                  <c:v>5.1450083633154531</c:v>
                </c:pt>
                <c:pt idx="27">
                  <c:v>4.5086575576303494</c:v>
                </c:pt>
                <c:pt idx="28">
                  <c:v>4.4181673592749808</c:v>
                </c:pt>
                <c:pt idx="29">
                  <c:v>4.3338088223675015</c:v>
                </c:pt>
                <c:pt idx="30">
                  <c:v>4.1171077309247952</c:v>
                </c:pt>
                <c:pt idx="31">
                  <c:v>4.0031775807539702</c:v>
                </c:pt>
                <c:pt idx="32">
                  <c:v>4.2541447752486752</c:v>
                </c:pt>
                <c:pt idx="33">
                  <c:v>4.4066023773716338</c:v>
                </c:pt>
                <c:pt idx="34">
                  <c:v>4.2886776744941333</c:v>
                </c:pt>
                <c:pt idx="35">
                  <c:v>4.6341207379998215</c:v>
                </c:pt>
                <c:pt idx="36">
                  <c:v>4.6341114245290065</c:v>
                </c:pt>
                <c:pt idx="37">
                  <c:v>4.0281097866264508</c:v>
                </c:pt>
                <c:pt idx="38">
                  <c:v>4.3431918947252637</c:v>
                </c:pt>
                <c:pt idx="39">
                  <c:v>4.1866624032681239</c:v>
                </c:pt>
                <c:pt idx="40">
                  <c:v>4.2029658757490367</c:v>
                </c:pt>
                <c:pt idx="41">
                  <c:v>3.8302220684297037</c:v>
                </c:pt>
                <c:pt idx="42">
                  <c:v>3.7886068202962631</c:v>
                </c:pt>
                <c:pt idx="43">
                  <c:v>3.8319259181120677</c:v>
                </c:pt>
                <c:pt idx="44">
                  <c:v>3.9424775758374246</c:v>
                </c:pt>
                <c:pt idx="45">
                  <c:v>3.8245021646239223</c:v>
                </c:pt>
                <c:pt idx="46">
                  <c:v>4.0913525204693784</c:v>
                </c:pt>
                <c:pt idx="47">
                  <c:v>3.8695118704323286</c:v>
                </c:pt>
                <c:pt idx="48">
                  <c:v>3.8946679715113879</c:v>
                </c:pt>
                <c:pt idx="49">
                  <c:v>4.6029230395354768</c:v>
                </c:pt>
                <c:pt idx="50">
                  <c:v>3.9744588695177763</c:v>
                </c:pt>
                <c:pt idx="51">
                  <c:v>4.6531803489976946</c:v>
                </c:pt>
                <c:pt idx="52">
                  <c:v>4.4193468577406794</c:v>
                </c:pt>
                <c:pt idx="53">
                  <c:v>4.6064657171595753</c:v>
                </c:pt>
                <c:pt idx="54">
                  <c:v>4.6552683773307342</c:v>
                </c:pt>
                <c:pt idx="55">
                  <c:v>4.4182569240970073</c:v>
                </c:pt>
                <c:pt idx="56">
                  <c:v>4.6287390238778086</c:v>
                </c:pt>
                <c:pt idx="57">
                  <c:v>4.0635171459830897</c:v>
                </c:pt>
                <c:pt idx="58">
                  <c:v>4.3754622086380079</c:v>
                </c:pt>
                <c:pt idx="59">
                  <c:v>4.8642412179025785</c:v>
                </c:pt>
                <c:pt idx="60">
                  <c:v>5.6196285057083903</c:v>
                </c:pt>
                <c:pt idx="61">
                  <c:v>5.9958916435980738</c:v>
                </c:pt>
                <c:pt idx="62">
                  <c:v>7.0395364304260095</c:v>
                </c:pt>
                <c:pt idx="63">
                  <c:v>7.3914306652261965</c:v>
                </c:pt>
                <c:pt idx="64">
                  <c:v>7.0262785923358324</c:v>
                </c:pt>
                <c:pt idx="65">
                  <c:v>6.4069056000532587</c:v>
                </c:pt>
                <c:pt idx="66">
                  <c:v>7.0207493327687454</c:v>
                </c:pt>
                <c:pt idx="67">
                  <c:v>6.4476753010291263</c:v>
                </c:pt>
                <c:pt idx="68">
                  <c:v>6.0789107026953175</c:v>
                </c:pt>
              </c:numCache>
            </c:numRef>
          </c:yVal>
          <c:smooth val="0"/>
        </c:ser>
        <c:dLbls>
          <c:showLegendKey val="0"/>
          <c:showVal val="0"/>
          <c:showCatName val="0"/>
          <c:showSerName val="0"/>
          <c:showPercent val="0"/>
          <c:showBubbleSize val="0"/>
        </c:dLbls>
        <c:axId val="127901056"/>
        <c:axId val="127899520"/>
      </c:scatterChart>
      <c:valAx>
        <c:axId val="127879808"/>
        <c:scaling>
          <c:orientation val="minMax"/>
          <c:max val="2011"/>
          <c:min val="1975"/>
        </c:scaling>
        <c:delete val="0"/>
        <c:axPos val="b"/>
        <c:numFmt formatCode="General" sourceLinked="1"/>
        <c:majorTickMark val="in"/>
        <c:minorTickMark val="none"/>
        <c:tickLblPos val="nextTo"/>
        <c:crossAx val="127897984"/>
        <c:crosses val="autoZero"/>
        <c:crossBetween val="midCat"/>
      </c:valAx>
      <c:valAx>
        <c:axId val="127897984"/>
        <c:scaling>
          <c:orientation val="minMax"/>
        </c:scaling>
        <c:delete val="0"/>
        <c:axPos val="l"/>
        <c:numFmt formatCode="General" sourceLinked="1"/>
        <c:majorTickMark val="in"/>
        <c:minorTickMark val="none"/>
        <c:tickLblPos val="nextTo"/>
        <c:crossAx val="127879808"/>
        <c:crosses val="autoZero"/>
        <c:crossBetween val="midCat"/>
      </c:valAx>
      <c:valAx>
        <c:axId val="127899520"/>
        <c:scaling>
          <c:orientation val="minMax"/>
          <c:max val="12"/>
        </c:scaling>
        <c:delete val="0"/>
        <c:axPos val="r"/>
        <c:numFmt formatCode="General" sourceLinked="1"/>
        <c:majorTickMark val="in"/>
        <c:minorTickMark val="none"/>
        <c:tickLblPos val="nextTo"/>
        <c:crossAx val="127901056"/>
        <c:crosses val="max"/>
        <c:crossBetween val="midCat"/>
      </c:valAx>
      <c:valAx>
        <c:axId val="127901056"/>
        <c:scaling>
          <c:orientation val="minMax"/>
        </c:scaling>
        <c:delete val="1"/>
        <c:axPos val="b"/>
        <c:numFmt formatCode="General" sourceLinked="1"/>
        <c:majorTickMark val="out"/>
        <c:minorTickMark val="none"/>
        <c:tickLblPos val="nextTo"/>
        <c:crossAx val="127899520"/>
        <c:crosses val="autoZero"/>
        <c:crossBetween val="midCat"/>
      </c:valAx>
      <c:spPr>
        <a:ln w="22225">
          <a:solidFill>
            <a:srgbClr val="000000"/>
          </a:solidFill>
        </a:ln>
      </c:spPr>
    </c:plotArea>
    <c:plotVisOnly val="1"/>
    <c:dispBlanksAs val="gap"/>
    <c:showDLblsOverMax val="0"/>
  </c:chart>
  <c:txPr>
    <a:bodyPr/>
    <a:lstStyle/>
    <a:p>
      <a:pPr>
        <a:defRPr sz="1600">
          <a:latin typeface="Arial" pitchFamily="34" charset="0"/>
          <a:cs typeface="Arial" pitchFamily="34" charset="0"/>
        </a:defRPr>
      </a:pPr>
      <a:endParaRPr lang="en-US"/>
    </a:p>
  </c:txPr>
  <c:externalData r:id="rId1">
    <c:autoUpdate val="0"/>
  </c:externalData>
  <c:userShapes r:id="rId2"/>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6121921890038745E-2"/>
          <c:y val="4.8471856346465607E-2"/>
          <c:w val="0.96775615621992284"/>
          <c:h val="0.9515281436535391"/>
        </c:manualLayout>
      </c:layout>
      <c:lineChart>
        <c:grouping val="standard"/>
        <c:varyColors val="0"/>
        <c:ser>
          <c:idx val="3"/>
          <c:order val="3"/>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128349312"/>
        <c:axId val="128339328"/>
      </c:lineChart>
      <c:scatterChart>
        <c:scatterStyle val="lineMarker"/>
        <c:varyColors val="0"/>
        <c:ser>
          <c:idx val="2"/>
          <c:order val="0"/>
          <c:tx>
            <c:strRef>
              <c:f>'f and s (LFS)'!$AP$1</c:f>
              <c:strCache>
                <c:ptCount val="1"/>
                <c:pt idx="0">
                  <c:v>Recession''</c:v>
                </c:pt>
              </c:strCache>
            </c:strRef>
          </c:tx>
          <c:spPr>
            <a:ln w="6350">
              <a:solidFill>
                <a:schemeClr val="tx1"/>
              </a:solidFill>
            </a:ln>
          </c:spPr>
          <c:marker>
            <c:symbol val="none"/>
          </c:marker>
          <c:xVal>
            <c:numRef>
              <c:f>'f and s (LFS)'!$AM$2:$AM$96</c:f>
              <c:numCache>
                <c:formatCode>General</c:formatCode>
                <c:ptCount val="95"/>
                <c:pt idx="0">
                  <c:v>1975</c:v>
                </c:pt>
                <c:pt idx="1">
                  <c:v>1977</c:v>
                </c:pt>
                <c:pt idx="2">
                  <c:v>1979</c:v>
                </c:pt>
                <c:pt idx="3">
                  <c:v>1979</c:v>
                </c:pt>
                <c:pt idx="4">
                  <c:v>1981</c:v>
                </c:pt>
                <c:pt idx="5">
                  <c:v>1983</c:v>
                </c:pt>
                <c:pt idx="6">
                  <c:v>1984</c:v>
                </c:pt>
                <c:pt idx="7">
                  <c:v>1985</c:v>
                </c:pt>
                <c:pt idx="8">
                  <c:v>1985</c:v>
                </c:pt>
                <c:pt idx="9">
                  <c:v>1986</c:v>
                </c:pt>
                <c:pt idx="10">
                  <c:v>1987</c:v>
                </c:pt>
                <c:pt idx="11">
                  <c:v>1988</c:v>
                </c:pt>
                <c:pt idx="12">
                  <c:v>1989</c:v>
                </c:pt>
                <c:pt idx="13">
                  <c:v>1990</c:v>
                </c:pt>
                <c:pt idx="14">
                  <c:v>1990</c:v>
                </c:pt>
                <c:pt idx="15">
                  <c:v>1991</c:v>
                </c:pt>
                <c:pt idx="16">
                  <c:v>1992</c:v>
                </c:pt>
                <c:pt idx="17">
                  <c:v>1992.25</c:v>
                </c:pt>
                <c:pt idx="18">
                  <c:v>1992.5</c:v>
                </c:pt>
                <c:pt idx="19">
                  <c:v>1992.75</c:v>
                </c:pt>
                <c:pt idx="20">
                  <c:v>1993</c:v>
                </c:pt>
                <c:pt idx="21">
                  <c:v>1993.25</c:v>
                </c:pt>
                <c:pt idx="22">
                  <c:v>1993.25</c:v>
                </c:pt>
                <c:pt idx="23">
                  <c:v>1993.5</c:v>
                </c:pt>
                <c:pt idx="24">
                  <c:v>1993.75</c:v>
                </c:pt>
                <c:pt idx="25">
                  <c:v>1994</c:v>
                </c:pt>
                <c:pt idx="26">
                  <c:v>1994.25</c:v>
                </c:pt>
                <c:pt idx="27">
                  <c:v>1994.5</c:v>
                </c:pt>
                <c:pt idx="28">
                  <c:v>1994.75</c:v>
                </c:pt>
                <c:pt idx="29">
                  <c:v>1995</c:v>
                </c:pt>
                <c:pt idx="30">
                  <c:v>1995.25</c:v>
                </c:pt>
                <c:pt idx="31">
                  <c:v>1995.5</c:v>
                </c:pt>
                <c:pt idx="32">
                  <c:v>1995.75</c:v>
                </c:pt>
                <c:pt idx="33">
                  <c:v>1996</c:v>
                </c:pt>
                <c:pt idx="34">
                  <c:v>1996.25</c:v>
                </c:pt>
                <c:pt idx="35">
                  <c:v>1996.5</c:v>
                </c:pt>
                <c:pt idx="36">
                  <c:v>1996.75</c:v>
                </c:pt>
                <c:pt idx="37">
                  <c:v>1997</c:v>
                </c:pt>
                <c:pt idx="38">
                  <c:v>1997.25</c:v>
                </c:pt>
                <c:pt idx="39">
                  <c:v>1997.5</c:v>
                </c:pt>
                <c:pt idx="40">
                  <c:v>1997.75</c:v>
                </c:pt>
                <c:pt idx="41">
                  <c:v>1998</c:v>
                </c:pt>
                <c:pt idx="42">
                  <c:v>1998.25</c:v>
                </c:pt>
                <c:pt idx="43">
                  <c:v>1998.5</c:v>
                </c:pt>
                <c:pt idx="44">
                  <c:v>1998.75</c:v>
                </c:pt>
                <c:pt idx="45">
                  <c:v>1999</c:v>
                </c:pt>
                <c:pt idx="46">
                  <c:v>1999.25</c:v>
                </c:pt>
                <c:pt idx="47">
                  <c:v>1999.5</c:v>
                </c:pt>
                <c:pt idx="48">
                  <c:v>1999.75</c:v>
                </c:pt>
                <c:pt idx="49">
                  <c:v>2000</c:v>
                </c:pt>
                <c:pt idx="50">
                  <c:v>2000.25</c:v>
                </c:pt>
                <c:pt idx="51">
                  <c:v>2000.5</c:v>
                </c:pt>
                <c:pt idx="52">
                  <c:v>2000.75</c:v>
                </c:pt>
                <c:pt idx="53">
                  <c:v>2001</c:v>
                </c:pt>
                <c:pt idx="54">
                  <c:v>2001.25</c:v>
                </c:pt>
                <c:pt idx="55">
                  <c:v>2001.5</c:v>
                </c:pt>
                <c:pt idx="56">
                  <c:v>2001.75</c:v>
                </c:pt>
                <c:pt idx="57">
                  <c:v>2002</c:v>
                </c:pt>
                <c:pt idx="58">
                  <c:v>2002.25</c:v>
                </c:pt>
                <c:pt idx="59">
                  <c:v>2002.5</c:v>
                </c:pt>
                <c:pt idx="60">
                  <c:v>2002.75</c:v>
                </c:pt>
                <c:pt idx="61">
                  <c:v>2003</c:v>
                </c:pt>
                <c:pt idx="62">
                  <c:v>2003.25</c:v>
                </c:pt>
                <c:pt idx="63">
                  <c:v>2003.5</c:v>
                </c:pt>
                <c:pt idx="64">
                  <c:v>2003.75</c:v>
                </c:pt>
                <c:pt idx="65">
                  <c:v>2004</c:v>
                </c:pt>
                <c:pt idx="66">
                  <c:v>2004.25</c:v>
                </c:pt>
                <c:pt idx="67">
                  <c:v>2004.5</c:v>
                </c:pt>
                <c:pt idx="68">
                  <c:v>2004.75</c:v>
                </c:pt>
                <c:pt idx="69">
                  <c:v>2005</c:v>
                </c:pt>
                <c:pt idx="70">
                  <c:v>2005.25</c:v>
                </c:pt>
                <c:pt idx="71">
                  <c:v>2005.5</c:v>
                </c:pt>
                <c:pt idx="72">
                  <c:v>2005.75</c:v>
                </c:pt>
                <c:pt idx="73">
                  <c:v>2006</c:v>
                </c:pt>
                <c:pt idx="74">
                  <c:v>2006.25</c:v>
                </c:pt>
                <c:pt idx="75">
                  <c:v>2006.5</c:v>
                </c:pt>
                <c:pt idx="76">
                  <c:v>2006.75</c:v>
                </c:pt>
                <c:pt idx="77">
                  <c:v>2007</c:v>
                </c:pt>
                <c:pt idx="78">
                  <c:v>2007.25</c:v>
                </c:pt>
                <c:pt idx="79">
                  <c:v>2007.5</c:v>
                </c:pt>
                <c:pt idx="80">
                  <c:v>2007.75</c:v>
                </c:pt>
                <c:pt idx="81">
                  <c:v>2008</c:v>
                </c:pt>
                <c:pt idx="82">
                  <c:v>2008</c:v>
                </c:pt>
                <c:pt idx="83">
                  <c:v>2008.25</c:v>
                </c:pt>
                <c:pt idx="84">
                  <c:v>2008.5</c:v>
                </c:pt>
                <c:pt idx="85">
                  <c:v>2008.75</c:v>
                </c:pt>
                <c:pt idx="86">
                  <c:v>2009</c:v>
                </c:pt>
                <c:pt idx="87">
                  <c:v>2009.25</c:v>
                </c:pt>
                <c:pt idx="88">
                  <c:v>2009.5</c:v>
                </c:pt>
                <c:pt idx="89">
                  <c:v>2009.75</c:v>
                </c:pt>
                <c:pt idx="90">
                  <c:v>2009.75</c:v>
                </c:pt>
                <c:pt idx="91">
                  <c:v>2010</c:v>
                </c:pt>
                <c:pt idx="92">
                  <c:v>2010.25</c:v>
                </c:pt>
                <c:pt idx="93">
                  <c:v>2010.5</c:v>
                </c:pt>
                <c:pt idx="94">
                  <c:v>2010.75</c:v>
                </c:pt>
              </c:numCache>
            </c:numRef>
          </c:xVal>
          <c:yVal>
            <c:numRef>
              <c:f>'f and s (LFS)'!$AP$2:$AP$96</c:f>
              <c:numCache>
                <c:formatCode>General</c:formatCode>
                <c:ptCount val="95"/>
                <c:pt idx="0">
                  <c:v>0</c:v>
                </c:pt>
                <c:pt idx="1">
                  <c:v>0</c:v>
                </c:pt>
                <c:pt idx="2">
                  <c:v>0</c:v>
                </c:pt>
                <c:pt idx="3">
                  <c:v>15</c:v>
                </c:pt>
                <c:pt idx="4">
                  <c:v>15</c:v>
                </c:pt>
                <c:pt idx="5">
                  <c:v>15</c:v>
                </c:pt>
                <c:pt idx="6">
                  <c:v>15</c:v>
                </c:pt>
                <c:pt idx="7">
                  <c:v>15</c:v>
                </c:pt>
                <c:pt idx="8">
                  <c:v>0</c:v>
                </c:pt>
                <c:pt idx="9">
                  <c:v>0</c:v>
                </c:pt>
                <c:pt idx="10">
                  <c:v>0</c:v>
                </c:pt>
                <c:pt idx="11">
                  <c:v>0</c:v>
                </c:pt>
                <c:pt idx="12">
                  <c:v>0</c:v>
                </c:pt>
                <c:pt idx="13">
                  <c:v>0</c:v>
                </c:pt>
                <c:pt idx="14">
                  <c:v>15</c:v>
                </c:pt>
                <c:pt idx="15">
                  <c:v>15</c:v>
                </c:pt>
                <c:pt idx="16">
                  <c:v>15</c:v>
                </c:pt>
                <c:pt idx="17">
                  <c:v>15</c:v>
                </c:pt>
                <c:pt idx="18">
                  <c:v>15</c:v>
                </c:pt>
                <c:pt idx="19">
                  <c:v>15</c:v>
                </c:pt>
                <c:pt idx="20">
                  <c:v>15</c:v>
                </c:pt>
                <c:pt idx="21">
                  <c:v>15</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15</c:v>
                </c:pt>
                <c:pt idx="83">
                  <c:v>15</c:v>
                </c:pt>
                <c:pt idx="84">
                  <c:v>15</c:v>
                </c:pt>
                <c:pt idx="85">
                  <c:v>15</c:v>
                </c:pt>
                <c:pt idx="86">
                  <c:v>15</c:v>
                </c:pt>
                <c:pt idx="87">
                  <c:v>15</c:v>
                </c:pt>
                <c:pt idx="88">
                  <c:v>15</c:v>
                </c:pt>
                <c:pt idx="89">
                  <c:v>15</c:v>
                </c:pt>
                <c:pt idx="90">
                  <c:v>0</c:v>
                </c:pt>
                <c:pt idx="91">
                  <c:v>0</c:v>
                </c:pt>
                <c:pt idx="92">
                  <c:v>0</c:v>
                </c:pt>
                <c:pt idx="93">
                  <c:v>0</c:v>
                </c:pt>
                <c:pt idx="94">
                  <c:v>0</c:v>
                </c:pt>
              </c:numCache>
            </c:numRef>
          </c:yVal>
          <c:smooth val="0"/>
        </c:ser>
        <c:ser>
          <c:idx val="0"/>
          <c:order val="1"/>
          <c:tx>
            <c:strRef>
              <c:f>'U (UK)'!$B$1</c:f>
              <c:strCache>
                <c:ptCount val="1"/>
                <c:pt idx="0">
                  <c:v>Claimant count unemployment rate</c:v>
                </c:pt>
              </c:strCache>
            </c:strRef>
          </c:tx>
          <c:spPr>
            <a:ln>
              <a:solidFill>
                <a:srgbClr val="C00000"/>
              </a:solidFill>
            </a:ln>
          </c:spPr>
          <c:marker>
            <c:symbol val="none"/>
          </c:marker>
          <c:xVal>
            <c:numRef>
              <c:f>'Claimant Flows'!$X$35:$X$177</c:f>
              <c:numCache>
                <c:formatCode>General</c:formatCode>
                <c:ptCount val="143"/>
                <c:pt idx="0">
                  <c:v>1975.25</c:v>
                </c:pt>
                <c:pt idx="1">
                  <c:v>1975.5</c:v>
                </c:pt>
                <c:pt idx="2">
                  <c:v>1975.75</c:v>
                </c:pt>
                <c:pt idx="3">
                  <c:v>1976</c:v>
                </c:pt>
                <c:pt idx="4">
                  <c:v>1976.25</c:v>
                </c:pt>
                <c:pt idx="5">
                  <c:v>1976.5</c:v>
                </c:pt>
                <c:pt idx="6">
                  <c:v>1976.75</c:v>
                </c:pt>
                <c:pt idx="7">
                  <c:v>1977</c:v>
                </c:pt>
                <c:pt idx="8">
                  <c:v>1977.25</c:v>
                </c:pt>
                <c:pt idx="9">
                  <c:v>1977.5</c:v>
                </c:pt>
                <c:pt idx="10">
                  <c:v>1977.75</c:v>
                </c:pt>
                <c:pt idx="11">
                  <c:v>1978</c:v>
                </c:pt>
                <c:pt idx="12">
                  <c:v>1978.25</c:v>
                </c:pt>
                <c:pt idx="13">
                  <c:v>1978.5</c:v>
                </c:pt>
                <c:pt idx="14">
                  <c:v>1978.75</c:v>
                </c:pt>
                <c:pt idx="15">
                  <c:v>1979</c:v>
                </c:pt>
                <c:pt idx="16">
                  <c:v>1979.25</c:v>
                </c:pt>
                <c:pt idx="17">
                  <c:v>1979.5</c:v>
                </c:pt>
                <c:pt idx="18">
                  <c:v>1979.75</c:v>
                </c:pt>
                <c:pt idx="19">
                  <c:v>1980</c:v>
                </c:pt>
                <c:pt idx="20">
                  <c:v>1980.25</c:v>
                </c:pt>
                <c:pt idx="21">
                  <c:v>1980.5</c:v>
                </c:pt>
                <c:pt idx="22">
                  <c:v>1980.75</c:v>
                </c:pt>
                <c:pt idx="23">
                  <c:v>1981</c:v>
                </c:pt>
                <c:pt idx="24">
                  <c:v>1981.25</c:v>
                </c:pt>
                <c:pt idx="25">
                  <c:v>1981.5</c:v>
                </c:pt>
                <c:pt idx="26">
                  <c:v>1981.75</c:v>
                </c:pt>
                <c:pt idx="27">
                  <c:v>1982</c:v>
                </c:pt>
                <c:pt idx="28">
                  <c:v>1982.25</c:v>
                </c:pt>
                <c:pt idx="29">
                  <c:v>1982.5</c:v>
                </c:pt>
                <c:pt idx="30">
                  <c:v>1982.75</c:v>
                </c:pt>
                <c:pt idx="31">
                  <c:v>1983</c:v>
                </c:pt>
                <c:pt idx="32">
                  <c:v>1983.25</c:v>
                </c:pt>
                <c:pt idx="33">
                  <c:v>1983.5</c:v>
                </c:pt>
                <c:pt idx="34">
                  <c:v>1983.75</c:v>
                </c:pt>
                <c:pt idx="35">
                  <c:v>1984</c:v>
                </c:pt>
                <c:pt idx="36">
                  <c:v>1984.25</c:v>
                </c:pt>
                <c:pt idx="37">
                  <c:v>1984.5</c:v>
                </c:pt>
                <c:pt idx="38">
                  <c:v>1984.75</c:v>
                </c:pt>
                <c:pt idx="39">
                  <c:v>1985</c:v>
                </c:pt>
                <c:pt idx="40">
                  <c:v>1985.25</c:v>
                </c:pt>
                <c:pt idx="41">
                  <c:v>1985.5</c:v>
                </c:pt>
                <c:pt idx="42">
                  <c:v>1985.75</c:v>
                </c:pt>
                <c:pt idx="43">
                  <c:v>1986</c:v>
                </c:pt>
                <c:pt idx="44">
                  <c:v>1986.25</c:v>
                </c:pt>
                <c:pt idx="45">
                  <c:v>1986.5</c:v>
                </c:pt>
                <c:pt idx="46">
                  <c:v>1986.75</c:v>
                </c:pt>
                <c:pt idx="47">
                  <c:v>1987</c:v>
                </c:pt>
                <c:pt idx="48">
                  <c:v>1987.25</c:v>
                </c:pt>
                <c:pt idx="49">
                  <c:v>1987.5</c:v>
                </c:pt>
                <c:pt idx="50">
                  <c:v>1987.75</c:v>
                </c:pt>
                <c:pt idx="51">
                  <c:v>1988</c:v>
                </c:pt>
                <c:pt idx="52">
                  <c:v>1988.25</c:v>
                </c:pt>
                <c:pt idx="53">
                  <c:v>1988.5</c:v>
                </c:pt>
                <c:pt idx="54">
                  <c:v>1988.75</c:v>
                </c:pt>
                <c:pt idx="55">
                  <c:v>1989</c:v>
                </c:pt>
                <c:pt idx="56">
                  <c:v>1989.25</c:v>
                </c:pt>
                <c:pt idx="57">
                  <c:v>1989.5</c:v>
                </c:pt>
                <c:pt idx="58">
                  <c:v>1989.75</c:v>
                </c:pt>
                <c:pt idx="59">
                  <c:v>1990</c:v>
                </c:pt>
                <c:pt idx="60">
                  <c:v>1990.25</c:v>
                </c:pt>
                <c:pt idx="61">
                  <c:v>1990.5</c:v>
                </c:pt>
                <c:pt idx="62">
                  <c:v>1990.75</c:v>
                </c:pt>
                <c:pt idx="63">
                  <c:v>1991</c:v>
                </c:pt>
                <c:pt idx="64">
                  <c:v>1991.25</c:v>
                </c:pt>
                <c:pt idx="65">
                  <c:v>1991.5</c:v>
                </c:pt>
                <c:pt idx="66">
                  <c:v>1991.75</c:v>
                </c:pt>
                <c:pt idx="67">
                  <c:v>1992</c:v>
                </c:pt>
                <c:pt idx="68">
                  <c:v>1992.25</c:v>
                </c:pt>
                <c:pt idx="69">
                  <c:v>1992.5</c:v>
                </c:pt>
                <c:pt idx="70">
                  <c:v>1992.75</c:v>
                </c:pt>
                <c:pt idx="71">
                  <c:v>1993</c:v>
                </c:pt>
                <c:pt idx="72">
                  <c:v>1993.25</c:v>
                </c:pt>
                <c:pt idx="73">
                  <c:v>1993.5</c:v>
                </c:pt>
                <c:pt idx="74">
                  <c:v>1993.75</c:v>
                </c:pt>
                <c:pt idx="75">
                  <c:v>1994</c:v>
                </c:pt>
                <c:pt idx="76">
                  <c:v>1994.25</c:v>
                </c:pt>
                <c:pt idx="77">
                  <c:v>1994.5</c:v>
                </c:pt>
                <c:pt idx="78">
                  <c:v>1994.75</c:v>
                </c:pt>
                <c:pt idx="79">
                  <c:v>1995</c:v>
                </c:pt>
                <c:pt idx="80">
                  <c:v>1995.25</c:v>
                </c:pt>
                <c:pt idx="81">
                  <c:v>1995.5</c:v>
                </c:pt>
                <c:pt idx="82">
                  <c:v>1995.75</c:v>
                </c:pt>
                <c:pt idx="83">
                  <c:v>1996</c:v>
                </c:pt>
                <c:pt idx="84">
                  <c:v>1996.25</c:v>
                </c:pt>
                <c:pt idx="85">
                  <c:v>1996.5</c:v>
                </c:pt>
                <c:pt idx="86">
                  <c:v>1996.75</c:v>
                </c:pt>
                <c:pt idx="87">
                  <c:v>1997</c:v>
                </c:pt>
                <c:pt idx="88">
                  <c:v>1997.25</c:v>
                </c:pt>
                <c:pt idx="89">
                  <c:v>1997.5</c:v>
                </c:pt>
                <c:pt idx="90">
                  <c:v>1997.75</c:v>
                </c:pt>
                <c:pt idx="91">
                  <c:v>1998</c:v>
                </c:pt>
                <c:pt idx="92">
                  <c:v>1998.25</c:v>
                </c:pt>
                <c:pt idx="93">
                  <c:v>1998.5</c:v>
                </c:pt>
                <c:pt idx="94">
                  <c:v>1998.75</c:v>
                </c:pt>
                <c:pt idx="95">
                  <c:v>1999</c:v>
                </c:pt>
                <c:pt idx="96">
                  <c:v>1999.25</c:v>
                </c:pt>
                <c:pt idx="97">
                  <c:v>1999.5</c:v>
                </c:pt>
                <c:pt idx="98">
                  <c:v>1999.75</c:v>
                </c:pt>
                <c:pt idx="99">
                  <c:v>2000</c:v>
                </c:pt>
                <c:pt idx="100">
                  <c:v>2000.25</c:v>
                </c:pt>
                <c:pt idx="101">
                  <c:v>2000.5</c:v>
                </c:pt>
                <c:pt idx="102">
                  <c:v>2000.75</c:v>
                </c:pt>
                <c:pt idx="103">
                  <c:v>2001</c:v>
                </c:pt>
                <c:pt idx="104">
                  <c:v>2001.25</c:v>
                </c:pt>
                <c:pt idx="105">
                  <c:v>2001.5</c:v>
                </c:pt>
                <c:pt idx="106">
                  <c:v>2001.75</c:v>
                </c:pt>
                <c:pt idx="107">
                  <c:v>2002</c:v>
                </c:pt>
                <c:pt idx="108">
                  <c:v>2002.25</c:v>
                </c:pt>
                <c:pt idx="109">
                  <c:v>2002.5</c:v>
                </c:pt>
                <c:pt idx="110">
                  <c:v>2002.75</c:v>
                </c:pt>
                <c:pt idx="111">
                  <c:v>2003</c:v>
                </c:pt>
                <c:pt idx="112">
                  <c:v>2003.25</c:v>
                </c:pt>
                <c:pt idx="113">
                  <c:v>2003.5</c:v>
                </c:pt>
                <c:pt idx="114">
                  <c:v>2003.75</c:v>
                </c:pt>
                <c:pt idx="115">
                  <c:v>2004</c:v>
                </c:pt>
                <c:pt idx="116">
                  <c:v>2004.25</c:v>
                </c:pt>
                <c:pt idx="117">
                  <c:v>2004.5</c:v>
                </c:pt>
                <c:pt idx="118">
                  <c:v>2004.75</c:v>
                </c:pt>
                <c:pt idx="119">
                  <c:v>2005</c:v>
                </c:pt>
                <c:pt idx="120">
                  <c:v>2005.25</c:v>
                </c:pt>
                <c:pt idx="121">
                  <c:v>2005.5</c:v>
                </c:pt>
                <c:pt idx="122">
                  <c:v>2005.75</c:v>
                </c:pt>
                <c:pt idx="123">
                  <c:v>2006</c:v>
                </c:pt>
                <c:pt idx="124">
                  <c:v>2006.25</c:v>
                </c:pt>
                <c:pt idx="125">
                  <c:v>2006.5</c:v>
                </c:pt>
                <c:pt idx="126">
                  <c:v>2006.75</c:v>
                </c:pt>
                <c:pt idx="127">
                  <c:v>2007</c:v>
                </c:pt>
                <c:pt idx="128">
                  <c:v>2007.25</c:v>
                </c:pt>
                <c:pt idx="129">
                  <c:v>2007.5</c:v>
                </c:pt>
                <c:pt idx="130">
                  <c:v>2007.75</c:v>
                </c:pt>
                <c:pt idx="131">
                  <c:v>2008</c:v>
                </c:pt>
                <c:pt idx="132">
                  <c:v>2008.25</c:v>
                </c:pt>
                <c:pt idx="133">
                  <c:v>2008.5</c:v>
                </c:pt>
                <c:pt idx="134">
                  <c:v>2008.75</c:v>
                </c:pt>
                <c:pt idx="135">
                  <c:v>2009</c:v>
                </c:pt>
                <c:pt idx="136">
                  <c:v>2009.25</c:v>
                </c:pt>
                <c:pt idx="137">
                  <c:v>2009.5</c:v>
                </c:pt>
                <c:pt idx="138">
                  <c:v>2009.75</c:v>
                </c:pt>
                <c:pt idx="139">
                  <c:v>2010</c:v>
                </c:pt>
                <c:pt idx="140">
                  <c:v>2010.25</c:v>
                </c:pt>
                <c:pt idx="141">
                  <c:v>2010.5</c:v>
                </c:pt>
                <c:pt idx="142">
                  <c:v>2010.75</c:v>
                </c:pt>
              </c:numCache>
            </c:numRef>
          </c:xVal>
          <c:yVal>
            <c:numRef>
              <c:f>'U (UK)'!$F$20:$F$162</c:f>
              <c:numCache>
                <c:formatCode>General</c:formatCode>
                <c:ptCount val="143"/>
                <c:pt idx="0">
                  <c:v>2.7</c:v>
                </c:pt>
                <c:pt idx="1">
                  <c:v>3.1</c:v>
                </c:pt>
                <c:pt idx="2">
                  <c:v>3.5</c:v>
                </c:pt>
                <c:pt idx="3">
                  <c:v>3.8</c:v>
                </c:pt>
                <c:pt idx="4">
                  <c:v>3.9</c:v>
                </c:pt>
                <c:pt idx="5">
                  <c:v>4</c:v>
                </c:pt>
                <c:pt idx="6">
                  <c:v>4</c:v>
                </c:pt>
                <c:pt idx="7">
                  <c:v>4</c:v>
                </c:pt>
                <c:pt idx="8">
                  <c:v>4.0999999999999996</c:v>
                </c:pt>
                <c:pt idx="9">
                  <c:v>4.2</c:v>
                </c:pt>
                <c:pt idx="10">
                  <c:v>4.3</c:v>
                </c:pt>
                <c:pt idx="11">
                  <c:v>4.0999999999999996</c:v>
                </c:pt>
                <c:pt idx="12">
                  <c:v>4.0999999999999996</c:v>
                </c:pt>
                <c:pt idx="13">
                  <c:v>4.0999999999999996</c:v>
                </c:pt>
                <c:pt idx="14">
                  <c:v>3.9</c:v>
                </c:pt>
                <c:pt idx="15">
                  <c:v>3.9</c:v>
                </c:pt>
                <c:pt idx="16">
                  <c:v>3.8</c:v>
                </c:pt>
                <c:pt idx="17">
                  <c:v>3.7</c:v>
                </c:pt>
                <c:pt idx="18">
                  <c:v>3.7</c:v>
                </c:pt>
                <c:pt idx="19">
                  <c:v>3.9</c:v>
                </c:pt>
                <c:pt idx="20">
                  <c:v>4.3</c:v>
                </c:pt>
                <c:pt idx="21">
                  <c:v>5</c:v>
                </c:pt>
                <c:pt idx="22">
                  <c:v>6</c:v>
                </c:pt>
                <c:pt idx="23">
                  <c:v>6.8</c:v>
                </c:pt>
                <c:pt idx="24">
                  <c:v>7.5</c:v>
                </c:pt>
                <c:pt idx="25">
                  <c:v>8</c:v>
                </c:pt>
                <c:pt idx="26">
                  <c:v>8.3000000000000007</c:v>
                </c:pt>
                <c:pt idx="27">
                  <c:v>8.6</c:v>
                </c:pt>
                <c:pt idx="28">
                  <c:v>8.8000000000000007</c:v>
                </c:pt>
                <c:pt idx="29">
                  <c:v>9.1</c:v>
                </c:pt>
                <c:pt idx="30">
                  <c:v>9.4</c:v>
                </c:pt>
                <c:pt idx="31">
                  <c:v>9.6</c:v>
                </c:pt>
                <c:pt idx="32">
                  <c:v>9.8000000000000007</c:v>
                </c:pt>
                <c:pt idx="33">
                  <c:v>9.9</c:v>
                </c:pt>
                <c:pt idx="34">
                  <c:v>10</c:v>
                </c:pt>
                <c:pt idx="35">
                  <c:v>9.9</c:v>
                </c:pt>
                <c:pt idx="36">
                  <c:v>10</c:v>
                </c:pt>
                <c:pt idx="37">
                  <c:v>10.1</c:v>
                </c:pt>
                <c:pt idx="38">
                  <c:v>10.3</c:v>
                </c:pt>
                <c:pt idx="39">
                  <c:v>10.200000000000001</c:v>
                </c:pt>
                <c:pt idx="40">
                  <c:v>10.3</c:v>
                </c:pt>
                <c:pt idx="41">
                  <c:v>10.3</c:v>
                </c:pt>
                <c:pt idx="42">
                  <c:v>10.3</c:v>
                </c:pt>
                <c:pt idx="43">
                  <c:v>10.5</c:v>
                </c:pt>
                <c:pt idx="44">
                  <c:v>10.6</c:v>
                </c:pt>
                <c:pt idx="45">
                  <c:v>10.6</c:v>
                </c:pt>
                <c:pt idx="46">
                  <c:v>10.4</c:v>
                </c:pt>
                <c:pt idx="47">
                  <c:v>10.1</c:v>
                </c:pt>
                <c:pt idx="48">
                  <c:v>9.7000000000000011</c:v>
                </c:pt>
                <c:pt idx="49">
                  <c:v>9.2000000000000011</c:v>
                </c:pt>
                <c:pt idx="50">
                  <c:v>8.7000000000000011</c:v>
                </c:pt>
                <c:pt idx="51">
                  <c:v>8.2000000000000011</c:v>
                </c:pt>
                <c:pt idx="52">
                  <c:v>7.8</c:v>
                </c:pt>
                <c:pt idx="53">
                  <c:v>7.3</c:v>
                </c:pt>
                <c:pt idx="54">
                  <c:v>6.9</c:v>
                </c:pt>
                <c:pt idx="55">
                  <c:v>6.4</c:v>
                </c:pt>
                <c:pt idx="56">
                  <c:v>6</c:v>
                </c:pt>
                <c:pt idx="57">
                  <c:v>5.7</c:v>
                </c:pt>
                <c:pt idx="58">
                  <c:v>5.5</c:v>
                </c:pt>
                <c:pt idx="59">
                  <c:v>5.3</c:v>
                </c:pt>
                <c:pt idx="60">
                  <c:v>5.2</c:v>
                </c:pt>
                <c:pt idx="61">
                  <c:v>5.4</c:v>
                </c:pt>
                <c:pt idx="62">
                  <c:v>5.9</c:v>
                </c:pt>
                <c:pt idx="63">
                  <c:v>6.6</c:v>
                </c:pt>
                <c:pt idx="64">
                  <c:v>7.4</c:v>
                </c:pt>
                <c:pt idx="65">
                  <c:v>8</c:v>
                </c:pt>
                <c:pt idx="66">
                  <c:v>8.4</c:v>
                </c:pt>
                <c:pt idx="67">
                  <c:v>8.8000000000000007</c:v>
                </c:pt>
                <c:pt idx="68">
                  <c:v>9.1</c:v>
                </c:pt>
                <c:pt idx="69">
                  <c:v>9.3000000000000007</c:v>
                </c:pt>
                <c:pt idx="70">
                  <c:v>9.7000000000000011</c:v>
                </c:pt>
                <c:pt idx="71">
                  <c:v>9.9</c:v>
                </c:pt>
                <c:pt idx="72">
                  <c:v>9.8000000000000007</c:v>
                </c:pt>
                <c:pt idx="73">
                  <c:v>9.7000000000000011</c:v>
                </c:pt>
                <c:pt idx="74">
                  <c:v>9.5</c:v>
                </c:pt>
                <c:pt idx="75">
                  <c:v>9.3000000000000007</c:v>
                </c:pt>
                <c:pt idx="76">
                  <c:v>9</c:v>
                </c:pt>
                <c:pt idx="77">
                  <c:v>8.7000000000000011</c:v>
                </c:pt>
                <c:pt idx="78">
                  <c:v>8.4</c:v>
                </c:pt>
                <c:pt idx="79">
                  <c:v>7.9</c:v>
                </c:pt>
                <c:pt idx="80">
                  <c:v>7.7</c:v>
                </c:pt>
                <c:pt idx="81">
                  <c:v>7.5</c:v>
                </c:pt>
                <c:pt idx="82">
                  <c:v>7.4</c:v>
                </c:pt>
                <c:pt idx="83">
                  <c:v>7.3</c:v>
                </c:pt>
                <c:pt idx="84">
                  <c:v>7.1</c:v>
                </c:pt>
                <c:pt idx="85">
                  <c:v>6.9</c:v>
                </c:pt>
                <c:pt idx="86">
                  <c:v>6.4</c:v>
                </c:pt>
                <c:pt idx="87">
                  <c:v>5.8</c:v>
                </c:pt>
                <c:pt idx="88">
                  <c:v>5.4</c:v>
                </c:pt>
                <c:pt idx="89">
                  <c:v>5.0999999999999996</c:v>
                </c:pt>
                <c:pt idx="90">
                  <c:v>4.8</c:v>
                </c:pt>
                <c:pt idx="91">
                  <c:v>4.5999999999999996</c:v>
                </c:pt>
                <c:pt idx="92">
                  <c:v>4.5</c:v>
                </c:pt>
                <c:pt idx="93">
                  <c:v>4.5</c:v>
                </c:pt>
                <c:pt idx="94">
                  <c:v>4.4000000000000004</c:v>
                </c:pt>
                <c:pt idx="95">
                  <c:v>4.3</c:v>
                </c:pt>
                <c:pt idx="96">
                  <c:v>4.2</c:v>
                </c:pt>
                <c:pt idx="97">
                  <c:v>4.0999999999999996</c:v>
                </c:pt>
                <c:pt idx="98">
                  <c:v>3.9</c:v>
                </c:pt>
                <c:pt idx="99">
                  <c:v>3.8</c:v>
                </c:pt>
                <c:pt idx="100">
                  <c:v>3.6</c:v>
                </c:pt>
                <c:pt idx="101">
                  <c:v>3.5</c:v>
                </c:pt>
                <c:pt idx="102">
                  <c:v>3.4</c:v>
                </c:pt>
                <c:pt idx="103">
                  <c:v>3.2</c:v>
                </c:pt>
                <c:pt idx="104">
                  <c:v>3.2</c:v>
                </c:pt>
                <c:pt idx="105">
                  <c:v>3.1</c:v>
                </c:pt>
                <c:pt idx="106">
                  <c:v>3.1</c:v>
                </c:pt>
                <c:pt idx="107">
                  <c:v>3.1</c:v>
                </c:pt>
                <c:pt idx="108">
                  <c:v>3.1</c:v>
                </c:pt>
                <c:pt idx="109">
                  <c:v>3.1</c:v>
                </c:pt>
                <c:pt idx="110">
                  <c:v>3</c:v>
                </c:pt>
                <c:pt idx="111">
                  <c:v>3</c:v>
                </c:pt>
                <c:pt idx="112">
                  <c:v>3</c:v>
                </c:pt>
                <c:pt idx="113">
                  <c:v>3</c:v>
                </c:pt>
                <c:pt idx="114">
                  <c:v>2.9</c:v>
                </c:pt>
                <c:pt idx="115">
                  <c:v>2.8</c:v>
                </c:pt>
                <c:pt idx="116">
                  <c:v>2.7</c:v>
                </c:pt>
                <c:pt idx="117">
                  <c:v>2.7</c:v>
                </c:pt>
                <c:pt idx="118">
                  <c:v>2.6</c:v>
                </c:pt>
                <c:pt idx="119">
                  <c:v>2.6</c:v>
                </c:pt>
                <c:pt idx="120">
                  <c:v>2.7</c:v>
                </c:pt>
                <c:pt idx="121">
                  <c:v>2.7</c:v>
                </c:pt>
                <c:pt idx="122">
                  <c:v>2.8</c:v>
                </c:pt>
                <c:pt idx="123">
                  <c:v>2.9</c:v>
                </c:pt>
                <c:pt idx="124">
                  <c:v>3</c:v>
                </c:pt>
                <c:pt idx="125">
                  <c:v>3</c:v>
                </c:pt>
                <c:pt idx="126">
                  <c:v>3</c:v>
                </c:pt>
                <c:pt idx="127">
                  <c:v>2.8</c:v>
                </c:pt>
                <c:pt idx="128">
                  <c:v>2.7</c:v>
                </c:pt>
                <c:pt idx="129">
                  <c:v>2.6</c:v>
                </c:pt>
                <c:pt idx="130">
                  <c:v>2.6</c:v>
                </c:pt>
                <c:pt idx="131">
                  <c:v>2.4</c:v>
                </c:pt>
                <c:pt idx="132">
                  <c:v>2.5</c:v>
                </c:pt>
                <c:pt idx="133">
                  <c:v>2.8</c:v>
                </c:pt>
                <c:pt idx="134">
                  <c:v>3.4</c:v>
                </c:pt>
                <c:pt idx="135">
                  <c:v>4.2</c:v>
                </c:pt>
                <c:pt idx="136">
                  <c:v>4.7</c:v>
                </c:pt>
                <c:pt idx="137">
                  <c:v>4.9000000000000004</c:v>
                </c:pt>
                <c:pt idx="138">
                  <c:v>5</c:v>
                </c:pt>
                <c:pt idx="139">
                  <c:v>4.9000000000000004</c:v>
                </c:pt>
                <c:pt idx="140">
                  <c:v>4.5999999999999996</c:v>
                </c:pt>
                <c:pt idx="141">
                  <c:v>4.5</c:v>
                </c:pt>
                <c:pt idx="142">
                  <c:v>4.5</c:v>
                </c:pt>
              </c:numCache>
            </c:numRef>
          </c:yVal>
          <c:smooth val="0"/>
        </c:ser>
        <c:ser>
          <c:idx val="1"/>
          <c:order val="2"/>
          <c:tx>
            <c:strRef>
              <c:f>'Claimant Flows'!$AC$2</c:f>
              <c:strCache>
                <c:ptCount val="1"/>
                <c:pt idx="0">
                  <c:v>ustar*100</c:v>
                </c:pt>
              </c:strCache>
            </c:strRef>
          </c:tx>
          <c:spPr>
            <a:ln>
              <a:solidFill>
                <a:schemeClr val="accent4">
                  <a:lumMod val="75000"/>
                </a:schemeClr>
              </a:solidFill>
              <a:prstDash val="sysDash"/>
            </a:ln>
          </c:spPr>
          <c:marker>
            <c:symbol val="none"/>
          </c:marker>
          <c:xVal>
            <c:numRef>
              <c:f>'Claimant Flows'!$X$36:$X$177</c:f>
              <c:numCache>
                <c:formatCode>General</c:formatCode>
                <c:ptCount val="142"/>
                <c:pt idx="0">
                  <c:v>1975.5</c:v>
                </c:pt>
                <c:pt idx="1">
                  <c:v>1975.75</c:v>
                </c:pt>
                <c:pt idx="2">
                  <c:v>1976</c:v>
                </c:pt>
                <c:pt idx="3">
                  <c:v>1976.25</c:v>
                </c:pt>
                <c:pt idx="4">
                  <c:v>1976.5</c:v>
                </c:pt>
                <c:pt idx="5">
                  <c:v>1976.75</c:v>
                </c:pt>
                <c:pt idx="6">
                  <c:v>1977</c:v>
                </c:pt>
                <c:pt idx="7">
                  <c:v>1977.25</c:v>
                </c:pt>
                <c:pt idx="8">
                  <c:v>1977.5</c:v>
                </c:pt>
                <c:pt idx="9">
                  <c:v>1977.75</c:v>
                </c:pt>
                <c:pt idx="10">
                  <c:v>1978</c:v>
                </c:pt>
                <c:pt idx="11">
                  <c:v>1978.25</c:v>
                </c:pt>
                <c:pt idx="12">
                  <c:v>1978.5</c:v>
                </c:pt>
                <c:pt idx="13">
                  <c:v>1978.75</c:v>
                </c:pt>
                <c:pt idx="14">
                  <c:v>1979</c:v>
                </c:pt>
                <c:pt idx="15">
                  <c:v>1979.25</c:v>
                </c:pt>
                <c:pt idx="16">
                  <c:v>1979.5</c:v>
                </c:pt>
                <c:pt idx="17">
                  <c:v>1979.75</c:v>
                </c:pt>
                <c:pt idx="18">
                  <c:v>1980</c:v>
                </c:pt>
                <c:pt idx="19">
                  <c:v>1980.25</c:v>
                </c:pt>
                <c:pt idx="20">
                  <c:v>1980.5</c:v>
                </c:pt>
                <c:pt idx="21">
                  <c:v>1980.75</c:v>
                </c:pt>
                <c:pt idx="22">
                  <c:v>1981</c:v>
                </c:pt>
                <c:pt idx="23">
                  <c:v>1981.25</c:v>
                </c:pt>
                <c:pt idx="24">
                  <c:v>1981.5</c:v>
                </c:pt>
                <c:pt idx="25">
                  <c:v>1981.75</c:v>
                </c:pt>
                <c:pt idx="26">
                  <c:v>1982</c:v>
                </c:pt>
                <c:pt idx="27">
                  <c:v>1982.25</c:v>
                </c:pt>
                <c:pt idx="28">
                  <c:v>1982.5</c:v>
                </c:pt>
                <c:pt idx="29">
                  <c:v>1982.75</c:v>
                </c:pt>
                <c:pt idx="30">
                  <c:v>1983</c:v>
                </c:pt>
                <c:pt idx="31">
                  <c:v>1983.25</c:v>
                </c:pt>
                <c:pt idx="32">
                  <c:v>1983.5</c:v>
                </c:pt>
                <c:pt idx="33">
                  <c:v>1983.75</c:v>
                </c:pt>
                <c:pt idx="34">
                  <c:v>1984</c:v>
                </c:pt>
                <c:pt idx="35">
                  <c:v>1984.25</c:v>
                </c:pt>
                <c:pt idx="36">
                  <c:v>1984.5</c:v>
                </c:pt>
                <c:pt idx="37">
                  <c:v>1984.75</c:v>
                </c:pt>
                <c:pt idx="38">
                  <c:v>1985</c:v>
                </c:pt>
                <c:pt idx="39">
                  <c:v>1985.25</c:v>
                </c:pt>
                <c:pt idx="40">
                  <c:v>1985.5</c:v>
                </c:pt>
                <c:pt idx="41">
                  <c:v>1985.75</c:v>
                </c:pt>
                <c:pt idx="42">
                  <c:v>1986</c:v>
                </c:pt>
                <c:pt idx="43">
                  <c:v>1986.25</c:v>
                </c:pt>
                <c:pt idx="44">
                  <c:v>1986.5</c:v>
                </c:pt>
                <c:pt idx="45">
                  <c:v>1986.75</c:v>
                </c:pt>
                <c:pt idx="46">
                  <c:v>1987</c:v>
                </c:pt>
                <c:pt idx="47">
                  <c:v>1987.25</c:v>
                </c:pt>
                <c:pt idx="48">
                  <c:v>1987.5</c:v>
                </c:pt>
                <c:pt idx="49">
                  <c:v>1987.75</c:v>
                </c:pt>
                <c:pt idx="50">
                  <c:v>1988</c:v>
                </c:pt>
                <c:pt idx="51">
                  <c:v>1988.25</c:v>
                </c:pt>
                <c:pt idx="52">
                  <c:v>1988.5</c:v>
                </c:pt>
                <c:pt idx="53">
                  <c:v>1988.75</c:v>
                </c:pt>
                <c:pt idx="54">
                  <c:v>1989</c:v>
                </c:pt>
                <c:pt idx="55">
                  <c:v>1989.25</c:v>
                </c:pt>
                <c:pt idx="56">
                  <c:v>1989.5</c:v>
                </c:pt>
                <c:pt idx="57">
                  <c:v>1989.75</c:v>
                </c:pt>
                <c:pt idx="58">
                  <c:v>1990</c:v>
                </c:pt>
                <c:pt idx="59">
                  <c:v>1990.25</c:v>
                </c:pt>
                <c:pt idx="60">
                  <c:v>1990.5</c:v>
                </c:pt>
                <c:pt idx="61">
                  <c:v>1990.75</c:v>
                </c:pt>
                <c:pt idx="62">
                  <c:v>1991</c:v>
                </c:pt>
                <c:pt idx="63">
                  <c:v>1991.25</c:v>
                </c:pt>
                <c:pt idx="64">
                  <c:v>1991.5</c:v>
                </c:pt>
                <c:pt idx="65">
                  <c:v>1991.75</c:v>
                </c:pt>
                <c:pt idx="66">
                  <c:v>1992</c:v>
                </c:pt>
                <c:pt idx="67">
                  <c:v>1992.25</c:v>
                </c:pt>
                <c:pt idx="68">
                  <c:v>1992.5</c:v>
                </c:pt>
                <c:pt idx="69">
                  <c:v>1992.75</c:v>
                </c:pt>
                <c:pt idx="70">
                  <c:v>1993</c:v>
                </c:pt>
                <c:pt idx="71">
                  <c:v>1993.25</c:v>
                </c:pt>
                <c:pt idx="72">
                  <c:v>1993.5</c:v>
                </c:pt>
                <c:pt idx="73">
                  <c:v>1993.75</c:v>
                </c:pt>
                <c:pt idx="74">
                  <c:v>1994</c:v>
                </c:pt>
                <c:pt idx="75">
                  <c:v>1994.25</c:v>
                </c:pt>
                <c:pt idx="76">
                  <c:v>1994.5</c:v>
                </c:pt>
                <c:pt idx="77">
                  <c:v>1994.75</c:v>
                </c:pt>
                <c:pt idx="78">
                  <c:v>1995</c:v>
                </c:pt>
                <c:pt idx="79">
                  <c:v>1995.25</c:v>
                </c:pt>
                <c:pt idx="80">
                  <c:v>1995.5</c:v>
                </c:pt>
                <c:pt idx="81">
                  <c:v>1995.75</c:v>
                </c:pt>
                <c:pt idx="82">
                  <c:v>1996</c:v>
                </c:pt>
                <c:pt idx="83">
                  <c:v>1996.25</c:v>
                </c:pt>
                <c:pt idx="84">
                  <c:v>1996.5</c:v>
                </c:pt>
                <c:pt idx="85">
                  <c:v>1996.75</c:v>
                </c:pt>
                <c:pt idx="86">
                  <c:v>1997</c:v>
                </c:pt>
                <c:pt idx="87">
                  <c:v>1997.25</c:v>
                </c:pt>
                <c:pt idx="88">
                  <c:v>1997.5</c:v>
                </c:pt>
                <c:pt idx="89">
                  <c:v>1997.75</c:v>
                </c:pt>
                <c:pt idx="90">
                  <c:v>1998</c:v>
                </c:pt>
                <c:pt idx="91">
                  <c:v>1998.25</c:v>
                </c:pt>
                <c:pt idx="92">
                  <c:v>1998.5</c:v>
                </c:pt>
                <c:pt idx="93">
                  <c:v>1998.75</c:v>
                </c:pt>
                <c:pt idx="94">
                  <c:v>1999</c:v>
                </c:pt>
                <c:pt idx="95">
                  <c:v>1999.25</c:v>
                </c:pt>
                <c:pt idx="96">
                  <c:v>1999.5</c:v>
                </c:pt>
                <c:pt idx="97">
                  <c:v>1999.75</c:v>
                </c:pt>
                <c:pt idx="98">
                  <c:v>2000</c:v>
                </c:pt>
                <c:pt idx="99">
                  <c:v>2000.25</c:v>
                </c:pt>
                <c:pt idx="100">
                  <c:v>2000.5</c:v>
                </c:pt>
                <c:pt idx="101">
                  <c:v>2000.75</c:v>
                </c:pt>
                <c:pt idx="102">
                  <c:v>2001</c:v>
                </c:pt>
                <c:pt idx="103">
                  <c:v>2001.25</c:v>
                </c:pt>
                <c:pt idx="104">
                  <c:v>2001.5</c:v>
                </c:pt>
                <c:pt idx="105">
                  <c:v>2001.75</c:v>
                </c:pt>
                <c:pt idx="106">
                  <c:v>2002</c:v>
                </c:pt>
                <c:pt idx="107">
                  <c:v>2002.25</c:v>
                </c:pt>
                <c:pt idx="108">
                  <c:v>2002.5</c:v>
                </c:pt>
                <c:pt idx="109">
                  <c:v>2002.75</c:v>
                </c:pt>
                <c:pt idx="110">
                  <c:v>2003</c:v>
                </c:pt>
                <c:pt idx="111">
                  <c:v>2003.25</c:v>
                </c:pt>
                <c:pt idx="112">
                  <c:v>2003.5</c:v>
                </c:pt>
                <c:pt idx="113">
                  <c:v>2003.75</c:v>
                </c:pt>
                <c:pt idx="114">
                  <c:v>2004</c:v>
                </c:pt>
                <c:pt idx="115">
                  <c:v>2004.25</c:v>
                </c:pt>
                <c:pt idx="116">
                  <c:v>2004.5</c:v>
                </c:pt>
                <c:pt idx="117">
                  <c:v>2004.75</c:v>
                </c:pt>
                <c:pt idx="118">
                  <c:v>2005</c:v>
                </c:pt>
                <c:pt idx="119">
                  <c:v>2005.25</c:v>
                </c:pt>
                <c:pt idx="120">
                  <c:v>2005.5</c:v>
                </c:pt>
                <c:pt idx="121">
                  <c:v>2005.75</c:v>
                </c:pt>
                <c:pt idx="122">
                  <c:v>2006</c:v>
                </c:pt>
                <c:pt idx="123">
                  <c:v>2006.25</c:v>
                </c:pt>
                <c:pt idx="124">
                  <c:v>2006.5</c:v>
                </c:pt>
                <c:pt idx="125">
                  <c:v>2006.75</c:v>
                </c:pt>
                <c:pt idx="126">
                  <c:v>2007</c:v>
                </c:pt>
                <c:pt idx="127">
                  <c:v>2007.25</c:v>
                </c:pt>
                <c:pt idx="128">
                  <c:v>2007.5</c:v>
                </c:pt>
                <c:pt idx="129">
                  <c:v>2007.75</c:v>
                </c:pt>
                <c:pt idx="130">
                  <c:v>2008</c:v>
                </c:pt>
                <c:pt idx="131">
                  <c:v>2008.25</c:v>
                </c:pt>
                <c:pt idx="132">
                  <c:v>2008.5</c:v>
                </c:pt>
                <c:pt idx="133">
                  <c:v>2008.75</c:v>
                </c:pt>
                <c:pt idx="134">
                  <c:v>2009</c:v>
                </c:pt>
                <c:pt idx="135">
                  <c:v>2009.25</c:v>
                </c:pt>
                <c:pt idx="136">
                  <c:v>2009.5</c:v>
                </c:pt>
                <c:pt idx="137">
                  <c:v>2009.75</c:v>
                </c:pt>
                <c:pt idx="138">
                  <c:v>2010</c:v>
                </c:pt>
                <c:pt idx="139">
                  <c:v>2010.25</c:v>
                </c:pt>
                <c:pt idx="140">
                  <c:v>2010.5</c:v>
                </c:pt>
                <c:pt idx="141">
                  <c:v>2010.75</c:v>
                </c:pt>
              </c:numCache>
            </c:numRef>
          </c:xVal>
          <c:yVal>
            <c:numRef>
              <c:f>'Claimant Flows'!$AC$36:$AC$177</c:f>
              <c:numCache>
                <c:formatCode>General</c:formatCode>
                <c:ptCount val="142"/>
                <c:pt idx="0">
                  <c:v>4.3022075975030587</c:v>
                </c:pt>
                <c:pt idx="1">
                  <c:v>4.6159791578803775</c:v>
                </c:pt>
                <c:pt idx="2">
                  <c:v>4.5326862785517044</c:v>
                </c:pt>
                <c:pt idx="3">
                  <c:v>4.3482503934412184</c:v>
                </c:pt>
                <c:pt idx="4">
                  <c:v>4.3617298444488872</c:v>
                </c:pt>
                <c:pt idx="5">
                  <c:v>4.5814862418034155</c:v>
                </c:pt>
                <c:pt idx="6">
                  <c:v>4.5005099160781468</c:v>
                </c:pt>
                <c:pt idx="7">
                  <c:v>4.9114687667343073</c:v>
                </c:pt>
                <c:pt idx="8">
                  <c:v>4.8364558750519375</c:v>
                </c:pt>
                <c:pt idx="9">
                  <c:v>4.6289488950003497</c:v>
                </c:pt>
                <c:pt idx="10">
                  <c:v>4.4229383607696056</c:v>
                </c:pt>
                <c:pt idx="11">
                  <c:v>4.2350733973599874</c:v>
                </c:pt>
                <c:pt idx="12">
                  <c:v>4.3520439941560705</c:v>
                </c:pt>
                <c:pt idx="13">
                  <c:v>4.1220483653606301</c:v>
                </c:pt>
                <c:pt idx="14">
                  <c:v>4.1068299359547193</c:v>
                </c:pt>
                <c:pt idx="15">
                  <c:v>3.9386426202098619</c:v>
                </c:pt>
                <c:pt idx="16">
                  <c:v>4.0619251621844095</c:v>
                </c:pt>
                <c:pt idx="17">
                  <c:v>4.3537055227589132</c:v>
                </c:pt>
                <c:pt idx="18">
                  <c:v>5.4451728029728539</c:v>
                </c:pt>
                <c:pt idx="19">
                  <c:v>6.4662617465824024</c:v>
                </c:pt>
                <c:pt idx="20">
                  <c:v>8.5205518195374967</c:v>
                </c:pt>
                <c:pt idx="21">
                  <c:v>9.896817459509208</c:v>
                </c:pt>
                <c:pt idx="22">
                  <c:v>9.9161437167020576</c:v>
                </c:pt>
                <c:pt idx="23">
                  <c:v>10.294675818477296</c:v>
                </c:pt>
                <c:pt idx="24">
                  <c:v>9.9389616404105041</c:v>
                </c:pt>
                <c:pt idx="25">
                  <c:v>9.9670456321899952</c:v>
                </c:pt>
                <c:pt idx="26">
                  <c:v>9.6490943782058007</c:v>
                </c:pt>
                <c:pt idx="27">
                  <c:v>10.584171970684553</c:v>
                </c:pt>
                <c:pt idx="28">
                  <c:v>10.551351359741162</c:v>
                </c:pt>
                <c:pt idx="29">
                  <c:v>11.236995973278287</c:v>
                </c:pt>
                <c:pt idx="30">
                  <c:v>10.691716391157819</c:v>
                </c:pt>
                <c:pt idx="31">
                  <c:v>9.4112067660602907</c:v>
                </c:pt>
                <c:pt idx="32">
                  <c:v>11.735387003529739</c:v>
                </c:pt>
                <c:pt idx="33">
                  <c:v>11.475332963966459</c:v>
                </c:pt>
                <c:pt idx="34">
                  <c:v>11.370060731080619</c:v>
                </c:pt>
                <c:pt idx="35">
                  <c:v>11.32515576604218</c:v>
                </c:pt>
                <c:pt idx="36">
                  <c:v>12.234940585085749</c:v>
                </c:pt>
                <c:pt idx="37">
                  <c:v>11.958472135271853</c:v>
                </c:pt>
                <c:pt idx="38">
                  <c:v>11.581211499283548</c:v>
                </c:pt>
                <c:pt idx="39">
                  <c:v>12.105202502312352</c:v>
                </c:pt>
                <c:pt idx="40">
                  <c:v>12.181045550080173</c:v>
                </c:pt>
                <c:pt idx="41">
                  <c:v>12.065057080520775</c:v>
                </c:pt>
                <c:pt idx="42">
                  <c:v>12.512267045372965</c:v>
                </c:pt>
                <c:pt idx="43">
                  <c:v>12.240104421379998</c:v>
                </c:pt>
                <c:pt idx="44">
                  <c:v>11.769393792405108</c:v>
                </c:pt>
                <c:pt idx="45">
                  <c:v>11.503712877095484</c:v>
                </c:pt>
                <c:pt idx="46">
                  <c:v>10.362002662714454</c:v>
                </c:pt>
                <c:pt idx="47">
                  <c:v>9.8777979098743973</c:v>
                </c:pt>
                <c:pt idx="48">
                  <c:v>9.310429691408979</c:v>
                </c:pt>
                <c:pt idx="49">
                  <c:v>8.9193845423163527</c:v>
                </c:pt>
                <c:pt idx="50">
                  <c:v>8.108370206624544</c:v>
                </c:pt>
                <c:pt idx="51">
                  <c:v>7.5004442123680155</c:v>
                </c:pt>
                <c:pt idx="52">
                  <c:v>7.3727240189913985</c:v>
                </c:pt>
                <c:pt idx="53">
                  <c:v>5.9922362514112475</c:v>
                </c:pt>
                <c:pt idx="54">
                  <c:v>5.8833603173188784</c:v>
                </c:pt>
                <c:pt idx="55">
                  <c:v>5.445927291855436</c:v>
                </c:pt>
                <c:pt idx="56">
                  <c:v>5.3964414339943501</c:v>
                </c:pt>
                <c:pt idx="57">
                  <c:v>5.3471167944164559</c:v>
                </c:pt>
                <c:pt idx="58">
                  <c:v>5.3538456496791085</c:v>
                </c:pt>
                <c:pt idx="59">
                  <c:v>5.3951968173169087</c:v>
                </c:pt>
                <c:pt idx="60">
                  <c:v>6.1075030117460143</c:v>
                </c:pt>
                <c:pt idx="61">
                  <c:v>7.3335666250464975</c:v>
                </c:pt>
                <c:pt idx="62">
                  <c:v>8.7628732496749446</c:v>
                </c:pt>
                <c:pt idx="63">
                  <c:v>9.5031265217423098</c:v>
                </c:pt>
                <c:pt idx="64">
                  <c:v>9.7225833920674027</c:v>
                </c:pt>
                <c:pt idx="65">
                  <c:v>9.7564498662198975</c:v>
                </c:pt>
                <c:pt idx="66">
                  <c:v>9.9946460881351005</c:v>
                </c:pt>
                <c:pt idx="67">
                  <c:v>10.334445144087152</c:v>
                </c:pt>
                <c:pt idx="68">
                  <c:v>10.680511873506704</c:v>
                </c:pt>
                <c:pt idx="69">
                  <c:v>11.534542381516168</c:v>
                </c:pt>
                <c:pt idx="70">
                  <c:v>10.062934498496409</c:v>
                </c:pt>
                <c:pt idx="71">
                  <c:v>10.412068200735453</c:v>
                </c:pt>
                <c:pt idx="72">
                  <c:v>10.062918741542813</c:v>
                </c:pt>
                <c:pt idx="73">
                  <c:v>9.4211208972454674</c:v>
                </c:pt>
                <c:pt idx="74">
                  <c:v>8.9710155591621277</c:v>
                </c:pt>
                <c:pt idx="75">
                  <c:v>8.4449959136721553</c:v>
                </c:pt>
                <c:pt idx="76">
                  <c:v>8.1957498313098522</c:v>
                </c:pt>
                <c:pt idx="77">
                  <c:v>7.7478802605309296</c:v>
                </c:pt>
                <c:pt idx="78">
                  <c:v>7.2290729685366264</c:v>
                </c:pt>
                <c:pt idx="79">
                  <c:v>7.1725002650983747</c:v>
                </c:pt>
                <c:pt idx="80">
                  <c:v>7.3135957282522952</c:v>
                </c:pt>
                <c:pt idx="81">
                  <c:v>7.4201214674714207</c:v>
                </c:pt>
                <c:pt idx="82">
                  <c:v>7.2009013915828124</c:v>
                </c:pt>
                <c:pt idx="83">
                  <c:v>6.8951561673288522</c:v>
                </c:pt>
                <c:pt idx="84">
                  <c:v>6.8862670383465234</c:v>
                </c:pt>
                <c:pt idx="85">
                  <c:v>5.7487620971177584</c:v>
                </c:pt>
                <c:pt idx="86">
                  <c:v>5.0355401736825582</c:v>
                </c:pt>
                <c:pt idx="87">
                  <c:v>4.8910055616971375</c:v>
                </c:pt>
                <c:pt idx="88">
                  <c:v>4.7183805959789566</c:v>
                </c:pt>
                <c:pt idx="89">
                  <c:v>4.4128010201529495</c:v>
                </c:pt>
                <c:pt idx="90">
                  <c:v>4.4509167951542929</c:v>
                </c:pt>
                <c:pt idx="91">
                  <c:v>4.4276718190947202</c:v>
                </c:pt>
                <c:pt idx="92">
                  <c:v>4.3397130308544494</c:v>
                </c:pt>
                <c:pt idx="93">
                  <c:v>4.3593404590279885</c:v>
                </c:pt>
                <c:pt idx="94">
                  <c:v>4.2194089548424039</c:v>
                </c:pt>
                <c:pt idx="95">
                  <c:v>4.0575855436073338</c:v>
                </c:pt>
                <c:pt idx="96">
                  <c:v>3.9096721686289979</c:v>
                </c:pt>
                <c:pt idx="97">
                  <c:v>3.6795041899724632</c:v>
                </c:pt>
                <c:pt idx="98">
                  <c:v>3.7034826907099694</c:v>
                </c:pt>
                <c:pt idx="99">
                  <c:v>3.4045780747138923</c:v>
                </c:pt>
                <c:pt idx="100">
                  <c:v>3.2979654629943251</c:v>
                </c:pt>
                <c:pt idx="101">
                  <c:v>3.3251721557687324</c:v>
                </c:pt>
                <c:pt idx="102">
                  <c:v>3.1590632909149687</c:v>
                </c:pt>
                <c:pt idx="103">
                  <c:v>2.9929118320919912</c:v>
                </c:pt>
                <c:pt idx="104">
                  <c:v>3.0547141136600038</c:v>
                </c:pt>
                <c:pt idx="105">
                  <c:v>3.1850754469908797</c:v>
                </c:pt>
                <c:pt idx="106">
                  <c:v>3.1164760046630282</c:v>
                </c:pt>
                <c:pt idx="107">
                  <c:v>3.0609995442201612</c:v>
                </c:pt>
                <c:pt idx="108">
                  <c:v>3.0693492554224209</c:v>
                </c:pt>
                <c:pt idx="109">
                  <c:v>3.021534882612964</c:v>
                </c:pt>
                <c:pt idx="110">
                  <c:v>3.1229823850325542</c:v>
                </c:pt>
                <c:pt idx="111">
                  <c:v>3.0690954526577605</c:v>
                </c:pt>
                <c:pt idx="112">
                  <c:v>2.9191164425074843</c:v>
                </c:pt>
                <c:pt idx="113">
                  <c:v>2.8528686010374753</c:v>
                </c:pt>
                <c:pt idx="114">
                  <c:v>2.7980333941604982</c:v>
                </c:pt>
                <c:pt idx="115">
                  <c:v>2.5914067841583437</c:v>
                </c:pt>
                <c:pt idx="116">
                  <c:v>2.6105442203160782</c:v>
                </c:pt>
                <c:pt idx="117">
                  <c:v>2.6411571974134413</c:v>
                </c:pt>
                <c:pt idx="118">
                  <c:v>2.6977798637363959</c:v>
                </c:pt>
                <c:pt idx="119">
                  <c:v>2.861731282725295</c:v>
                </c:pt>
                <c:pt idx="120">
                  <c:v>2.8020748916997427</c:v>
                </c:pt>
                <c:pt idx="121">
                  <c:v>3.0355772055369852</c:v>
                </c:pt>
                <c:pt idx="122">
                  <c:v>3.063397188290176</c:v>
                </c:pt>
                <c:pt idx="123">
                  <c:v>3.1245802154249729</c:v>
                </c:pt>
                <c:pt idx="124">
                  <c:v>3.0462821244224303</c:v>
                </c:pt>
                <c:pt idx="125">
                  <c:v>2.9374230995902275</c:v>
                </c:pt>
                <c:pt idx="126">
                  <c:v>2.7629678612440642</c:v>
                </c:pt>
                <c:pt idx="127">
                  <c:v>2.612093993935817</c:v>
                </c:pt>
                <c:pt idx="128">
                  <c:v>2.5364655255475252</c:v>
                </c:pt>
                <c:pt idx="129">
                  <c:v>2.3921999028646104</c:v>
                </c:pt>
                <c:pt idx="130">
                  <c:v>2.4882879825332229</c:v>
                </c:pt>
                <c:pt idx="131">
                  <c:v>2.8387312165629259</c:v>
                </c:pt>
                <c:pt idx="132">
                  <c:v>3.2627089786662111</c:v>
                </c:pt>
                <c:pt idx="133">
                  <c:v>4.316894773926947</c:v>
                </c:pt>
                <c:pt idx="134">
                  <c:v>5.4929108161567424</c:v>
                </c:pt>
                <c:pt idx="135">
                  <c:v>5.4908634988065401</c:v>
                </c:pt>
                <c:pt idx="136">
                  <c:v>5.0873795253385188</c:v>
                </c:pt>
                <c:pt idx="137">
                  <c:v>4.9006153579232956</c:v>
                </c:pt>
                <c:pt idx="138">
                  <c:v>4.5227904089002395</c:v>
                </c:pt>
                <c:pt idx="139">
                  <c:v>4.3090551052318746</c:v>
                </c:pt>
                <c:pt idx="140">
                  <c:v>4.4137367096882354</c:v>
                </c:pt>
                <c:pt idx="141">
                  <c:v>4.4134531602752061</c:v>
                </c:pt>
              </c:numCache>
            </c:numRef>
          </c:yVal>
          <c:smooth val="0"/>
        </c:ser>
        <c:dLbls>
          <c:showLegendKey val="0"/>
          <c:showVal val="0"/>
          <c:showCatName val="0"/>
          <c:showSerName val="0"/>
          <c:showPercent val="0"/>
          <c:showBubbleSize val="0"/>
        </c:dLbls>
        <c:axId val="128336256"/>
        <c:axId val="128337792"/>
      </c:scatterChart>
      <c:valAx>
        <c:axId val="128336256"/>
        <c:scaling>
          <c:orientation val="minMax"/>
          <c:max val="2011"/>
          <c:min val="1975"/>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8337792"/>
        <c:crosses val="min"/>
        <c:crossBetween val="midCat"/>
      </c:valAx>
      <c:valAx>
        <c:axId val="128337792"/>
        <c:scaling>
          <c:orientation val="minMax"/>
          <c:max val="15"/>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8336256"/>
        <c:crosses val="autoZero"/>
        <c:crossBetween val="midCat"/>
        <c:majorUnit val="2.5"/>
      </c:valAx>
      <c:valAx>
        <c:axId val="128339328"/>
        <c:scaling>
          <c:orientation val="minMax"/>
          <c:max val="15"/>
          <c:min val="0"/>
        </c:scaling>
        <c:delete val="0"/>
        <c:axPos val="r"/>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8349312"/>
        <c:crosses val="max"/>
        <c:crossBetween val="between"/>
        <c:majorUnit val="2.5"/>
        <c:minorUnit val="0.5"/>
      </c:valAx>
      <c:catAx>
        <c:axId val="128349312"/>
        <c:scaling>
          <c:orientation val="minMax"/>
        </c:scaling>
        <c:delete val="1"/>
        <c:axPos val="b"/>
        <c:numFmt formatCode="General" sourceLinked="1"/>
        <c:majorTickMark val="out"/>
        <c:minorTickMark val="none"/>
        <c:tickLblPos val="none"/>
        <c:crossAx val="128339328"/>
        <c:crosses val="min"/>
        <c:auto val="1"/>
        <c:lblAlgn val="ctr"/>
        <c:lblOffset val="100"/>
        <c:noMultiLvlLbl val="0"/>
      </c:cat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xMode val="edge"/>
          <c:yMode val="edge"/>
          <c:x val="1.6121921890038759E-2"/>
          <c:y val="4.8471856346465607E-2"/>
          <c:w val="0.96775615621992284"/>
          <c:h val="0.91932902695334184"/>
        </c:manualLayout>
      </c:layout>
      <c:lineChart>
        <c:grouping val="standard"/>
        <c:varyColors val="0"/>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128045056"/>
        <c:axId val="128043264"/>
      </c:lineChart>
      <c:scatterChart>
        <c:scatterStyle val="lineMarker"/>
        <c:varyColors val="0"/>
        <c:ser>
          <c:idx val="0"/>
          <c:order val="0"/>
          <c:tx>
            <c:strRef>
              <c:f>Beveridge!$O$2</c:f>
              <c:strCache>
                <c:ptCount val="1"/>
                <c:pt idx="0">
                  <c:v>V/L</c:v>
                </c:pt>
              </c:strCache>
            </c:strRef>
          </c:tx>
          <c:spPr>
            <a:ln w="28575">
              <a:noFill/>
            </a:ln>
          </c:spPr>
          <c:marker>
            <c:symbol val="circle"/>
            <c:size val="7"/>
            <c:spPr>
              <a:solidFill>
                <a:srgbClr val="00B050"/>
              </a:solidFill>
              <a:ln>
                <a:solidFill>
                  <a:schemeClr val="bg1">
                    <a:lumMod val="50000"/>
                  </a:schemeClr>
                </a:solidFill>
                <a:prstDash val="solid"/>
              </a:ln>
            </c:spPr>
          </c:marker>
          <c:xVal>
            <c:numRef>
              <c:f>Beveridge!$N$3:$N$87</c:f>
              <c:numCache>
                <c:formatCode>General</c:formatCode>
                <c:ptCount val="85"/>
                <c:pt idx="0">
                  <c:v>3.9330392047358429</c:v>
                </c:pt>
                <c:pt idx="1">
                  <c:v>4.1884561891515997</c:v>
                </c:pt>
                <c:pt idx="2">
                  <c:v>4.2372704434903206</c:v>
                </c:pt>
                <c:pt idx="3">
                  <c:v>4.2668352741724656</c:v>
                </c:pt>
                <c:pt idx="4">
                  <c:v>4.3679345819779654</c:v>
                </c:pt>
                <c:pt idx="5">
                  <c:v>4.3441856570702502</c:v>
                </c:pt>
                <c:pt idx="6">
                  <c:v>4.5229741135765762</c:v>
                </c:pt>
                <c:pt idx="7">
                  <c:v>4.582538599690924</c:v>
                </c:pt>
                <c:pt idx="8">
                  <c:v>4.9147148320817218</c:v>
                </c:pt>
                <c:pt idx="9">
                  <c:v>4.9601011188354667</c:v>
                </c:pt>
                <c:pt idx="10">
                  <c:v>5.339866468636786</c:v>
                </c:pt>
                <c:pt idx="11">
                  <c:v>5.5483915696062045</c:v>
                </c:pt>
                <c:pt idx="12">
                  <c:v>5.7226014344617324</c:v>
                </c:pt>
                <c:pt idx="13">
                  <c:v>5.6865647783268347</c:v>
                </c:pt>
                <c:pt idx="14">
                  <c:v>5.6791079341596804</c:v>
                </c:pt>
                <c:pt idx="15">
                  <c:v>5.7474685252732192</c:v>
                </c:pt>
                <c:pt idx="16">
                  <c:v>5.9416134047331628</c:v>
                </c:pt>
                <c:pt idx="17">
                  <c:v>5.7948916088258375</c:v>
                </c:pt>
                <c:pt idx="18">
                  <c:v>5.7959504999723794</c:v>
                </c:pt>
                <c:pt idx="19">
                  <c:v>5.794078851957468</c:v>
                </c:pt>
                <c:pt idx="20">
                  <c:v>5.7265411112413824</c:v>
                </c:pt>
                <c:pt idx="21">
                  <c:v>5.6687644278333496</c:v>
                </c:pt>
                <c:pt idx="22">
                  <c:v>5.7165861513687455</c:v>
                </c:pt>
                <c:pt idx="23">
                  <c:v>5.8742010879682294</c:v>
                </c:pt>
                <c:pt idx="24">
                  <c:v>5.9559097238498424</c:v>
                </c:pt>
                <c:pt idx="25">
                  <c:v>5.8381356338693955</c:v>
                </c:pt>
                <c:pt idx="26">
                  <c:v>5.8986995208761126</c:v>
                </c:pt>
                <c:pt idx="27">
                  <c:v>5.8813055566969146</c:v>
                </c:pt>
                <c:pt idx="28">
                  <c:v>6.0365662165298959</c:v>
                </c:pt>
                <c:pt idx="29">
                  <c:v>6.1139931740614335</c:v>
                </c:pt>
                <c:pt idx="30">
                  <c:v>6.3010009792187835</c:v>
                </c:pt>
                <c:pt idx="31">
                  <c:v>6.1514830870054773</c:v>
                </c:pt>
                <c:pt idx="32">
                  <c:v>6.0746355286967617</c:v>
                </c:pt>
                <c:pt idx="33">
                  <c:v>6.0881730703610186</c:v>
                </c:pt>
                <c:pt idx="34">
                  <c:v>5.9516344502303804</c:v>
                </c:pt>
                <c:pt idx="35">
                  <c:v>5.8340136054421814</c:v>
                </c:pt>
                <c:pt idx="36">
                  <c:v>5.6682728022408684</c:v>
                </c:pt>
                <c:pt idx="37">
                  <c:v>5.7000040860244354</c:v>
                </c:pt>
                <c:pt idx="38">
                  <c:v>5.5668023093334416</c:v>
                </c:pt>
                <c:pt idx="39">
                  <c:v>5.7783917682927006</c:v>
                </c:pt>
                <c:pt idx="40">
                  <c:v>5.5635001702417375</c:v>
                </c:pt>
                <c:pt idx="41">
                  <c:v>5.5839254751300444</c:v>
                </c:pt>
                <c:pt idx="42">
                  <c:v>5.6191509561914801</c:v>
                </c:pt>
                <c:pt idx="43">
                  <c:v>5.5087614765864075</c:v>
                </c:pt>
                <c:pt idx="44">
                  <c:v>5.4145997668808095</c:v>
                </c:pt>
                <c:pt idx="45">
                  <c:v>5.3773360919852085</c:v>
                </c:pt>
                <c:pt idx="46">
                  <c:v>5.4542502012950465</c:v>
                </c:pt>
                <c:pt idx="47">
                  <c:v>5.3535994384525054</c:v>
                </c:pt>
                <c:pt idx="48">
                  <c:v>5.3586745824299769</c:v>
                </c:pt>
                <c:pt idx="49">
                  <c:v>5.2584290915969172</c:v>
                </c:pt>
                <c:pt idx="50">
                  <c:v>5.3786632875899834</c:v>
                </c:pt>
                <c:pt idx="51">
                  <c:v>5.2139280684138525</c:v>
                </c:pt>
                <c:pt idx="52">
                  <c:v>5.1515517773927817</c:v>
                </c:pt>
                <c:pt idx="53">
                  <c:v>5.125920367678062</c:v>
                </c:pt>
                <c:pt idx="54">
                  <c:v>5.0416113858400928</c:v>
                </c:pt>
                <c:pt idx="55">
                  <c:v>4.9561004336420584</c:v>
                </c:pt>
                <c:pt idx="56">
                  <c:v>4.903891733821192</c:v>
                </c:pt>
                <c:pt idx="57">
                  <c:v>5.0368779759126134</c:v>
                </c:pt>
                <c:pt idx="58">
                  <c:v>4.9686335424430501</c:v>
                </c:pt>
                <c:pt idx="59">
                  <c:v>5.0418152134075225</c:v>
                </c:pt>
                <c:pt idx="60">
                  <c:v>4.8516963274011884</c:v>
                </c:pt>
                <c:pt idx="61">
                  <c:v>4.7026242560613465</c:v>
                </c:pt>
                <c:pt idx="62">
                  <c:v>4.7689540032261908</c:v>
                </c:pt>
                <c:pt idx="63">
                  <c:v>4.689250926644255</c:v>
                </c:pt>
                <c:pt idx="64">
                  <c:v>4.7189506962440602</c:v>
                </c:pt>
                <c:pt idx="65">
                  <c:v>4.6204052452852356</c:v>
                </c:pt>
                <c:pt idx="66">
                  <c:v>4.6255797666397696</c:v>
                </c:pt>
                <c:pt idx="67">
                  <c:v>4.7398217694894234</c:v>
                </c:pt>
                <c:pt idx="68">
                  <c:v>4.6738643254501833</c:v>
                </c:pt>
                <c:pt idx="69">
                  <c:v>4.5146444066410805</c:v>
                </c:pt>
                <c:pt idx="70">
                  <c:v>4.4244644536671025</c:v>
                </c:pt>
                <c:pt idx="71">
                  <c:v>4.5090088316732935</c:v>
                </c:pt>
                <c:pt idx="72">
                  <c:v>4.4273629625749704</c:v>
                </c:pt>
                <c:pt idx="73">
                  <c:v>4.6364924608020504</c:v>
                </c:pt>
                <c:pt idx="74">
                  <c:v>4.5108063229737327</c:v>
                </c:pt>
                <c:pt idx="75">
                  <c:v>4.3912606008337125</c:v>
                </c:pt>
                <c:pt idx="76">
                  <c:v>4.4842108025136804</c:v>
                </c:pt>
                <c:pt idx="77">
                  <c:v>4.4318970825200443</c:v>
                </c:pt>
                <c:pt idx="78">
                  <c:v>4.5609587161358416</c:v>
                </c:pt>
                <c:pt idx="79">
                  <c:v>4.6714803803051588</c:v>
                </c:pt>
                <c:pt idx="80">
                  <c:v>4.6381156877634755</c:v>
                </c:pt>
                <c:pt idx="81">
                  <c:v>4.687072258215875</c:v>
                </c:pt>
                <c:pt idx="82">
                  <c:v>4.7464574535438731</c:v>
                </c:pt>
                <c:pt idx="83">
                  <c:v>4.7196853976404816</c:v>
                </c:pt>
                <c:pt idx="84">
                  <c:v>4.9786924436129603</c:v>
                </c:pt>
              </c:numCache>
            </c:numRef>
          </c:xVal>
          <c:yVal>
            <c:numRef>
              <c:f>Beveridge!$O$3:$O$87</c:f>
              <c:numCache>
                <c:formatCode>General</c:formatCode>
                <c:ptCount val="85"/>
                <c:pt idx="0">
                  <c:v>3.5679381213001231</c:v>
                </c:pt>
                <c:pt idx="1">
                  <c:v>3.5340751043115377</c:v>
                </c:pt>
                <c:pt idx="2">
                  <c:v>3.399419628255882</c:v>
                </c:pt>
                <c:pt idx="3">
                  <c:v>3.4684972624440786</c:v>
                </c:pt>
                <c:pt idx="4">
                  <c:v>3.34542972368686</c:v>
                </c:pt>
                <c:pt idx="5">
                  <c:v>3.1817357205654653</c:v>
                </c:pt>
                <c:pt idx="6">
                  <c:v>3.1327385478211802</c:v>
                </c:pt>
                <c:pt idx="7">
                  <c:v>3.0573461233240899</c:v>
                </c:pt>
                <c:pt idx="8">
                  <c:v>2.9961475112364258</c:v>
                </c:pt>
                <c:pt idx="9">
                  <c:v>2.8925820722416287</c:v>
                </c:pt>
                <c:pt idx="10">
                  <c:v>2.5859556098441177</c:v>
                </c:pt>
                <c:pt idx="11">
                  <c:v>2.5443704936217397</c:v>
                </c:pt>
                <c:pt idx="12">
                  <c:v>2.5092685631128426</c:v>
                </c:pt>
                <c:pt idx="13">
                  <c:v>2.5729238339484164</c:v>
                </c:pt>
                <c:pt idx="14">
                  <c:v>2.4230399646049512</c:v>
                </c:pt>
                <c:pt idx="15">
                  <c:v>2.5518926364020178</c:v>
                </c:pt>
                <c:pt idx="16">
                  <c:v>2.4080152012437379</c:v>
                </c:pt>
                <c:pt idx="17">
                  <c:v>2.4934799707461122</c:v>
                </c:pt>
                <c:pt idx="18">
                  <c:v>2.367963095961549</c:v>
                </c:pt>
                <c:pt idx="19">
                  <c:v>2.3935968177454892</c:v>
                </c:pt>
                <c:pt idx="20">
                  <c:v>2.4177809653193942</c:v>
                </c:pt>
                <c:pt idx="21">
                  <c:v>2.3160107727822359</c:v>
                </c:pt>
                <c:pt idx="22">
                  <c:v>2.5448339458001294</c:v>
                </c:pt>
                <c:pt idx="23">
                  <c:v>2.5137719679263251</c:v>
                </c:pt>
                <c:pt idx="24">
                  <c:v>2.1555705678794492</c:v>
                </c:pt>
                <c:pt idx="25">
                  <c:v>2.4818928715815742</c:v>
                </c:pt>
                <c:pt idx="26">
                  <c:v>2.3572895277207393</c:v>
                </c:pt>
                <c:pt idx="27">
                  <c:v>2.1777540370629209</c:v>
                </c:pt>
                <c:pt idx="28">
                  <c:v>2.2256509687726211</c:v>
                </c:pt>
                <c:pt idx="29">
                  <c:v>2.1774744027303812</c:v>
                </c:pt>
                <c:pt idx="30">
                  <c:v>2.2705635948210205</c:v>
                </c:pt>
                <c:pt idx="31">
                  <c:v>2.2179745366419876</c:v>
                </c:pt>
                <c:pt idx="32">
                  <c:v>2.2008262487623598</c:v>
                </c:pt>
                <c:pt idx="33">
                  <c:v>2.1429058895789237</c:v>
                </c:pt>
                <c:pt idx="34">
                  <c:v>2.252651380899152</c:v>
                </c:pt>
                <c:pt idx="35">
                  <c:v>2.2707482993197186</c:v>
                </c:pt>
                <c:pt idx="36">
                  <c:v>2.2442734565082572</c:v>
                </c:pt>
                <c:pt idx="37">
                  <c:v>2.3998583511529397</c:v>
                </c:pt>
                <c:pt idx="38">
                  <c:v>2.3870382866763569</c:v>
                </c:pt>
                <c:pt idx="39">
                  <c:v>2.3913871951219514</c:v>
                </c:pt>
                <c:pt idx="40">
                  <c:v>2.4337759618658477</c:v>
                </c:pt>
                <c:pt idx="41">
                  <c:v>2.5349335327916251</c:v>
                </c:pt>
                <c:pt idx="42">
                  <c:v>2.3735250237352403</c:v>
                </c:pt>
                <c:pt idx="43">
                  <c:v>2.6365679928499848</c:v>
                </c:pt>
                <c:pt idx="44">
                  <c:v>2.5304274755360385</c:v>
                </c:pt>
                <c:pt idx="45">
                  <c:v>2.5892887426652651</c:v>
                </c:pt>
                <c:pt idx="46">
                  <c:v>2.6800998694119604</c:v>
                </c:pt>
                <c:pt idx="47">
                  <c:v>2.3379813987392182</c:v>
                </c:pt>
                <c:pt idx="48">
                  <c:v>2.6448915634983412</c:v>
                </c:pt>
                <c:pt idx="49">
                  <c:v>2.6312411757155667</c:v>
                </c:pt>
                <c:pt idx="50">
                  <c:v>2.6044053813593595</c:v>
                </c:pt>
                <c:pt idx="51">
                  <c:v>2.6571692353309841</c:v>
                </c:pt>
                <c:pt idx="52">
                  <c:v>2.8141493090528167</c:v>
                </c:pt>
                <c:pt idx="53">
                  <c:v>2.6209123615680006</c:v>
                </c:pt>
                <c:pt idx="54">
                  <c:v>2.788163872472174</c:v>
                </c:pt>
                <c:pt idx="55">
                  <c:v>2.7939129503720812</c:v>
                </c:pt>
                <c:pt idx="56">
                  <c:v>2.7453781905340535</c:v>
                </c:pt>
                <c:pt idx="57">
                  <c:v>2.8608773357162827</c:v>
                </c:pt>
                <c:pt idx="58">
                  <c:v>2.8506476623489179</c:v>
                </c:pt>
                <c:pt idx="59">
                  <c:v>2.9753773364875222</c:v>
                </c:pt>
                <c:pt idx="60">
                  <c:v>2.9547423848563588</c:v>
                </c:pt>
                <c:pt idx="61">
                  <c:v>2.8253025683358408</c:v>
                </c:pt>
                <c:pt idx="62">
                  <c:v>2.9155409217941899</c:v>
                </c:pt>
                <c:pt idx="63">
                  <c:v>3.0859408671666242</c:v>
                </c:pt>
                <c:pt idx="64">
                  <c:v>3.0646668566618742</c:v>
                </c:pt>
                <c:pt idx="65">
                  <c:v>3.0674724794630186</c:v>
                </c:pt>
                <c:pt idx="66">
                  <c:v>2.9348414974166523</c:v>
                </c:pt>
                <c:pt idx="67">
                  <c:v>2.7481057227980492</c:v>
                </c:pt>
                <c:pt idx="68">
                  <c:v>3.0128661446386529</c:v>
                </c:pt>
                <c:pt idx="69">
                  <c:v>3.058116073901175</c:v>
                </c:pt>
                <c:pt idx="70">
                  <c:v>3.0583855670510012</c:v>
                </c:pt>
                <c:pt idx="71">
                  <c:v>3.0615592561972642</c:v>
                </c:pt>
                <c:pt idx="72">
                  <c:v>3.0484770709478042</c:v>
                </c:pt>
                <c:pt idx="73">
                  <c:v>2.9634370122703899</c:v>
                </c:pt>
                <c:pt idx="74">
                  <c:v>2.9640573722265082</c:v>
                </c:pt>
                <c:pt idx="75">
                  <c:v>3.1413749395638138</c:v>
                </c:pt>
                <c:pt idx="76">
                  <c:v>3.0318932605643982</c:v>
                </c:pt>
                <c:pt idx="77">
                  <c:v>3.0288341870488518</c:v>
                </c:pt>
                <c:pt idx="78">
                  <c:v>3.1390896378677193</c:v>
                </c:pt>
                <c:pt idx="79">
                  <c:v>2.9378900251576439</c:v>
                </c:pt>
                <c:pt idx="80">
                  <c:v>3.0401424493964231</c:v>
                </c:pt>
                <c:pt idx="81">
                  <c:v>2.9754533248165167</c:v>
                </c:pt>
                <c:pt idx="82">
                  <c:v>2.8516601505133417</c:v>
                </c:pt>
                <c:pt idx="83">
                  <c:v>2.9315219864148983</c:v>
                </c:pt>
                <c:pt idx="84">
                  <c:v>2.8440390811765952</c:v>
                </c:pt>
              </c:numCache>
            </c:numRef>
          </c:yVal>
          <c:smooth val="0"/>
        </c:ser>
        <c:ser>
          <c:idx val="1"/>
          <c:order val="1"/>
          <c:tx>
            <c:v>Recession</c:v>
          </c:tx>
          <c:spPr>
            <a:ln w="28575">
              <a:solidFill>
                <a:srgbClr val="FF0000"/>
              </a:solidFill>
              <a:prstDash val="sysDash"/>
            </a:ln>
          </c:spPr>
          <c:marker>
            <c:symbol val="circle"/>
            <c:size val="7"/>
            <c:spPr>
              <a:solidFill>
                <a:srgbClr val="FF0000"/>
              </a:solidFill>
              <a:ln>
                <a:solidFill>
                  <a:schemeClr val="tx1">
                    <a:lumMod val="50000"/>
                    <a:lumOff val="50000"/>
                  </a:schemeClr>
                </a:solidFill>
              </a:ln>
            </c:spPr>
          </c:marker>
          <c:dPt>
            <c:idx val="0"/>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3"/>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4"/>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5"/>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6"/>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7"/>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8"/>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9"/>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0"/>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1"/>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2"/>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3"/>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4"/>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5"/>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6"/>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7"/>
            <c:marker>
              <c:spPr>
                <a:solidFill>
                  <a:srgbClr val="002060"/>
                </a:solidFill>
                <a:ln>
                  <a:solidFill>
                    <a:schemeClr val="tx1">
                      <a:lumMod val="50000"/>
                      <a:lumOff val="50000"/>
                    </a:schemeClr>
                  </a:solidFill>
                </a:ln>
              </c:spPr>
            </c:marker>
            <c:bubble3D val="0"/>
            <c:spPr>
              <a:ln w="28575">
                <a:solidFill>
                  <a:srgbClr val="002060"/>
                </a:solidFill>
                <a:prstDash val="sysDash"/>
              </a:ln>
            </c:spPr>
          </c:dPt>
          <c:xVal>
            <c:numRef>
              <c:f>Beveridge!$N$88:$N$123</c:f>
              <c:numCache>
                <c:formatCode>General</c:formatCode>
                <c:ptCount val="36"/>
                <c:pt idx="0">
                  <c:v>4.9675451122939105</c:v>
                </c:pt>
                <c:pt idx="1">
                  <c:v>4.8436442222569385</c:v>
                </c:pt>
                <c:pt idx="2">
                  <c:v>5.0550921233855703</c:v>
                </c:pt>
                <c:pt idx="3">
                  <c:v>4.9460589547337523</c:v>
                </c:pt>
                <c:pt idx="4">
                  <c:v>5.4418683013439644</c:v>
                </c:pt>
                <c:pt idx="5">
                  <c:v>5.5665359815960755</c:v>
                </c:pt>
                <c:pt idx="6">
                  <c:v>5.7973736013261501</c:v>
                </c:pt>
                <c:pt idx="7">
                  <c:v>6.1355524518932336</c:v>
                </c:pt>
                <c:pt idx="8">
                  <c:v>6.1812396111581824</c:v>
                </c:pt>
                <c:pt idx="9">
                  <c:v>6.5671526204720045</c:v>
                </c:pt>
                <c:pt idx="10">
                  <c:v>6.8244287645274371</c:v>
                </c:pt>
                <c:pt idx="11">
                  <c:v>7.3343721107655702</c:v>
                </c:pt>
                <c:pt idx="12">
                  <c:v>7.7724811103544464</c:v>
                </c:pt>
                <c:pt idx="13">
                  <c:v>8.2480702481479486</c:v>
                </c:pt>
                <c:pt idx="14">
                  <c:v>8.6164828033744367</c:v>
                </c:pt>
                <c:pt idx="15">
                  <c:v>8.8920254057868711</c:v>
                </c:pt>
                <c:pt idx="16">
                  <c:v>9.3743742127192267</c:v>
                </c:pt>
                <c:pt idx="17">
                  <c:v>9.5480569161378686</c:v>
                </c:pt>
                <c:pt idx="18">
                  <c:v>9.4932570229902176</c:v>
                </c:pt>
                <c:pt idx="19">
                  <c:v>9.686969590961505</c:v>
                </c:pt>
                <c:pt idx="20">
                  <c:v>9.8408470832792005</c:v>
                </c:pt>
                <c:pt idx="21">
                  <c:v>10.146602433418602</c:v>
                </c:pt>
                <c:pt idx="22">
                  <c:v>9.8871874898403718</c:v>
                </c:pt>
                <c:pt idx="23">
                  <c:v>9.9313190400333919</c:v>
                </c:pt>
                <c:pt idx="24">
                  <c:v>9.6783238671561111</c:v>
                </c:pt>
                <c:pt idx="25">
                  <c:v>9.6771252556037464</c:v>
                </c:pt>
                <c:pt idx="26">
                  <c:v>9.7098671171902922</c:v>
                </c:pt>
                <c:pt idx="27">
                  <c:v>9.7967900595392248</c:v>
                </c:pt>
                <c:pt idx="28">
                  <c:v>9.6500839616953122</c:v>
                </c:pt>
                <c:pt idx="29">
                  <c:v>9.4954582129564766</c:v>
                </c:pt>
                <c:pt idx="30">
                  <c:v>9.5275600801936999</c:v>
                </c:pt>
                <c:pt idx="31">
                  <c:v>9.6348877800631989</c:v>
                </c:pt>
                <c:pt idx="32">
                  <c:v>9.5676208766966866</c:v>
                </c:pt>
                <c:pt idx="33">
                  <c:v>9.662249935048111</c:v>
                </c:pt>
                <c:pt idx="34">
                  <c:v>9.7700552127314069</c:v>
                </c:pt>
                <c:pt idx="35">
                  <c:v>9.424816188431258</c:v>
                </c:pt>
              </c:numCache>
            </c:numRef>
          </c:xVal>
          <c:yVal>
            <c:numRef>
              <c:f>Beveridge!$O$88:$O$123</c:f>
              <c:numCache>
                <c:formatCode>General</c:formatCode>
                <c:ptCount val="36"/>
                <c:pt idx="0">
                  <c:v>2.7145268077372551</c:v>
                </c:pt>
                <c:pt idx="1">
                  <c:v>2.682523564026464</c:v>
                </c:pt>
                <c:pt idx="2">
                  <c:v>2.6772952885839802</c:v>
                </c:pt>
                <c:pt idx="3">
                  <c:v>2.5842280155287778</c:v>
                </c:pt>
                <c:pt idx="4">
                  <c:v>2.6528945970114441</c:v>
                </c:pt>
                <c:pt idx="5">
                  <c:v>2.4903606259922877</c:v>
                </c:pt>
                <c:pt idx="6">
                  <c:v>2.5441618317447192</c:v>
                </c:pt>
                <c:pt idx="7">
                  <c:v>2.3846472170494515</c:v>
                </c:pt>
                <c:pt idx="8">
                  <c:v>2.1265999624869938</c:v>
                </c:pt>
                <c:pt idx="9">
                  <c:v>2.1509748117171092</c:v>
                </c:pt>
                <c:pt idx="10">
                  <c:v>2.0960930274671608</c:v>
                </c:pt>
                <c:pt idx="11">
                  <c:v>1.9900561844972258</c:v>
                </c:pt>
                <c:pt idx="12">
                  <c:v>1.8108116872588118</c:v>
                </c:pt>
                <c:pt idx="13">
                  <c:v>1.8326166917059519</c:v>
                </c:pt>
                <c:pt idx="14">
                  <c:v>1.7332900713822192</c:v>
                </c:pt>
                <c:pt idx="15">
                  <c:v>1.6024292179497914</c:v>
                </c:pt>
                <c:pt idx="16">
                  <c:v>1.6071832305158102</c:v>
                </c:pt>
                <c:pt idx="17">
                  <c:v>1.6277446786512788</c:v>
                </c:pt>
                <c:pt idx="18">
                  <c:v>1.5136898942747818</c:v>
                </c:pt>
                <c:pt idx="19">
                  <c:v>1.5619129060260961</c:v>
                </c:pt>
                <c:pt idx="20">
                  <c:v>1.7045602182668558</c:v>
                </c:pt>
                <c:pt idx="21">
                  <c:v>1.653010608874057</c:v>
                </c:pt>
                <c:pt idx="22">
                  <c:v>1.5969309795507067</c:v>
                </c:pt>
                <c:pt idx="23">
                  <c:v>1.6523907763821064</c:v>
                </c:pt>
                <c:pt idx="24">
                  <c:v>1.8610656459280224</c:v>
                </c:pt>
                <c:pt idx="25">
                  <c:v>1.7237786373878228</c:v>
                </c:pt>
                <c:pt idx="26">
                  <c:v>1.8096754280515941</c:v>
                </c:pt>
                <c:pt idx="27">
                  <c:v>2.1369402019156087</c:v>
                </c:pt>
                <c:pt idx="28">
                  <c:v>1.9055090542476838</c:v>
                </c:pt>
                <c:pt idx="29">
                  <c:v>1.863564196663283</c:v>
                </c:pt>
                <c:pt idx="30">
                  <c:v>2.0445491707240868</c:v>
                </c:pt>
                <c:pt idx="31">
                  <c:v>2.0062679652471824</c:v>
                </c:pt>
                <c:pt idx="32">
                  <c:v>1.9536217591030598</c:v>
                </c:pt>
                <c:pt idx="33">
                  <c:v>2.1616004156923876</c:v>
                </c:pt>
                <c:pt idx="34">
                  <c:v>2.079896070152647</c:v>
                </c:pt>
                <c:pt idx="35">
                  <c:v>1.9929728674604723</c:v>
                </c:pt>
              </c:numCache>
            </c:numRef>
          </c:yVal>
          <c:smooth val="0"/>
        </c:ser>
        <c:dLbls>
          <c:showLegendKey val="0"/>
          <c:showVal val="0"/>
          <c:showCatName val="0"/>
          <c:showSerName val="0"/>
          <c:showPercent val="0"/>
          <c:showBubbleSize val="0"/>
        </c:dLbls>
        <c:axId val="128031744"/>
        <c:axId val="128041728"/>
      </c:scatterChart>
      <c:valAx>
        <c:axId val="128031744"/>
        <c:scaling>
          <c:orientation val="minMax"/>
          <c:max val="11"/>
          <c:min val="3"/>
        </c:scaling>
        <c:delete val="0"/>
        <c:axPos val="b"/>
        <c:majorGridlines/>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8041728"/>
        <c:crosses val="min"/>
        <c:crossBetween val="midCat"/>
        <c:majorUnit val="1"/>
      </c:valAx>
      <c:valAx>
        <c:axId val="128041728"/>
        <c:scaling>
          <c:orientation val="minMax"/>
          <c:min val="1"/>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8031744"/>
        <c:crosses val="autoZero"/>
        <c:crossBetween val="midCat"/>
      </c:valAx>
      <c:valAx>
        <c:axId val="128043264"/>
        <c:scaling>
          <c:orientation val="minMax"/>
          <c:max val="4"/>
          <c:min val="1"/>
        </c:scaling>
        <c:delete val="0"/>
        <c:axPos val="r"/>
        <c:majorGridlines/>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8045056"/>
        <c:crosses val="max"/>
        <c:crossBetween val="between"/>
        <c:majorUnit val="0.5"/>
        <c:minorUnit val="0.1"/>
      </c:valAx>
      <c:catAx>
        <c:axId val="128045056"/>
        <c:scaling>
          <c:orientation val="minMax"/>
        </c:scaling>
        <c:delete val="1"/>
        <c:axPos val="b"/>
        <c:numFmt formatCode="General" sourceLinked="1"/>
        <c:majorTickMark val="out"/>
        <c:minorTickMark val="none"/>
        <c:tickLblPos val="none"/>
        <c:crossAx val="128043264"/>
        <c:crosses val="min"/>
        <c:auto val="1"/>
        <c:lblAlgn val="ctr"/>
        <c:lblOffset val="100"/>
        <c:noMultiLvlLbl val="0"/>
      </c:catAx>
      <c:spPr>
        <a:noFill/>
        <a:ln w="22225">
          <a:solidFill>
            <a:srgbClr val="000000"/>
          </a:solidFill>
        </a:ln>
      </c:spPr>
    </c:plotArea>
    <c:plotVisOnly val="1"/>
    <c:dispBlanksAs val="gap"/>
    <c:showDLblsOverMax val="0"/>
  </c:chart>
  <c:spPr>
    <a:noFill/>
    <a:ln>
      <a:noFill/>
    </a:ln>
  </c:sp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1368553949415833E-2"/>
          <c:y val="6.9214236965158424E-2"/>
          <c:w val="0.8402912631049656"/>
          <c:h val="0.82366612816086826"/>
        </c:manualLayout>
      </c:layout>
      <c:lineChart>
        <c:grouping val="standard"/>
        <c:varyColors val="0"/>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128083072"/>
        <c:axId val="128077184"/>
      </c:lineChart>
      <c:scatterChart>
        <c:scatterStyle val="lineMarker"/>
        <c:varyColors val="0"/>
        <c:ser>
          <c:idx val="0"/>
          <c:order val="0"/>
          <c:tx>
            <c:v>No recession</c:v>
          </c:tx>
          <c:spPr>
            <a:ln w="28575">
              <a:noFill/>
            </a:ln>
          </c:spPr>
          <c:marker>
            <c:symbol val="circle"/>
            <c:size val="7"/>
            <c:spPr>
              <a:solidFill>
                <a:srgbClr val="00B050"/>
              </a:solidFill>
              <a:ln>
                <a:solidFill>
                  <a:schemeClr val="bg1">
                    <a:lumMod val="50000"/>
                  </a:schemeClr>
                </a:solidFill>
                <a:prstDash val="solid"/>
              </a:ln>
            </c:spPr>
          </c:marker>
          <c:xVal>
            <c:numRef>
              <c:f>Beveridge!$G$3:$G$81</c:f>
              <c:numCache>
                <c:formatCode>General</c:formatCode>
                <c:ptCount val="79"/>
                <c:pt idx="0">
                  <c:v>5.0461074354667304</c:v>
                </c:pt>
                <c:pt idx="1">
                  <c:v>5.0780714970551983</c:v>
                </c:pt>
                <c:pt idx="2">
                  <c:v>5.0951924393918704</c:v>
                </c:pt>
                <c:pt idx="3">
                  <c:v>5.0889801505817855</c:v>
                </c:pt>
                <c:pt idx="4">
                  <c:v>5.1062231026709748</c:v>
                </c:pt>
                <c:pt idx="5">
                  <c:v>5.1847051198963046</c:v>
                </c:pt>
                <c:pt idx="6">
                  <c:v>5.1846032992930082</c:v>
                </c:pt>
                <c:pt idx="7">
                  <c:v>5.1472095088462275</c:v>
                </c:pt>
                <c:pt idx="8">
                  <c:v>5.1710014335449523</c:v>
                </c:pt>
                <c:pt idx="9">
                  <c:v>5.1832175452935569</c:v>
                </c:pt>
                <c:pt idx="10">
                  <c:v>5.2427580579355366</c:v>
                </c:pt>
                <c:pt idx="11">
                  <c:v>5.1578267812850385</c:v>
                </c:pt>
                <c:pt idx="12">
                  <c:v>5.1885349019074125</c:v>
                </c:pt>
                <c:pt idx="13">
                  <c:v>5.2201065743474508</c:v>
                </c:pt>
                <c:pt idx="14">
                  <c:v>5.3095843935538589</c:v>
                </c:pt>
                <c:pt idx="15">
                  <c:v>5.2268111035883544</c:v>
                </c:pt>
                <c:pt idx="16">
                  <c:v>5.1787707607482325</c:v>
                </c:pt>
                <c:pt idx="17">
                  <c:v>5.1189349912149948</c:v>
                </c:pt>
                <c:pt idx="18">
                  <c:v>5.0116826385831894</c:v>
                </c:pt>
                <c:pt idx="19">
                  <c:v>5.1311558639363675</c:v>
                </c:pt>
                <c:pt idx="20">
                  <c:v>5.1726468004594865</c:v>
                </c:pt>
                <c:pt idx="21">
                  <c:v>5.1205022615270037</c:v>
                </c:pt>
                <c:pt idx="22">
                  <c:v>5.0118043844856714</c:v>
                </c:pt>
                <c:pt idx="23">
                  <c:v>4.9396452896352034</c:v>
                </c:pt>
                <c:pt idx="24">
                  <c:v>5.0666576892001114</c:v>
                </c:pt>
                <c:pt idx="25">
                  <c:v>5.0612877155172411</c:v>
                </c:pt>
                <c:pt idx="26">
                  <c:v>5.053665758218095</c:v>
                </c:pt>
                <c:pt idx="27">
                  <c:v>4.9559249041114315</c:v>
                </c:pt>
                <c:pt idx="28">
                  <c:v>4.9160469733167336</c:v>
                </c:pt>
                <c:pt idx="29">
                  <c:v>4.9049621530698104</c:v>
                </c:pt>
                <c:pt idx="30">
                  <c:v>4.8386014361452254</c:v>
                </c:pt>
                <c:pt idx="31">
                  <c:v>4.8131389307859562</c:v>
                </c:pt>
                <c:pt idx="32">
                  <c:v>4.8035373329313638</c:v>
                </c:pt>
                <c:pt idx="33">
                  <c:v>4.8179046470331679</c:v>
                </c:pt>
                <c:pt idx="34">
                  <c:v>4.8057602143335574</c:v>
                </c:pt>
                <c:pt idx="35">
                  <c:v>4.8081430389071187</c:v>
                </c:pt>
                <c:pt idx="36">
                  <c:v>4.7708389171803809</c:v>
                </c:pt>
                <c:pt idx="37">
                  <c:v>4.7078139659563059</c:v>
                </c:pt>
                <c:pt idx="38">
                  <c:v>4.6896967262502507</c:v>
                </c:pt>
                <c:pt idx="39">
                  <c:v>4.6731785642603869</c:v>
                </c:pt>
                <c:pt idx="40">
                  <c:v>4.6993296201180694</c:v>
                </c:pt>
                <c:pt idx="41">
                  <c:v>4.7463719877512984</c:v>
                </c:pt>
                <c:pt idx="42">
                  <c:v>4.7414938862307334</c:v>
                </c:pt>
                <c:pt idx="43">
                  <c:v>4.7975614604731334</c:v>
                </c:pt>
                <c:pt idx="44">
                  <c:v>4.7042431078525961</c:v>
                </c:pt>
                <c:pt idx="45">
                  <c:v>4.715414757255715</c:v>
                </c:pt>
                <c:pt idx="46">
                  <c:v>4.7598513997611924</c:v>
                </c:pt>
                <c:pt idx="47">
                  <c:v>4.7563805104408354</c:v>
                </c:pt>
                <c:pt idx="48">
                  <c:v>4.7111405396457355</c:v>
                </c:pt>
                <c:pt idx="49">
                  <c:v>4.6935942354729745</c:v>
                </c:pt>
                <c:pt idx="50">
                  <c:v>4.7442966093301324</c:v>
                </c:pt>
                <c:pt idx="51">
                  <c:v>4.9480797758364927</c:v>
                </c:pt>
                <c:pt idx="52">
                  <c:v>5.0797732067510584</c:v>
                </c:pt>
                <c:pt idx="53">
                  <c:v>5.1778656126482216</c:v>
                </c:pt>
                <c:pt idx="54">
                  <c:v>5.1123466131526136</c:v>
                </c:pt>
                <c:pt idx="55">
                  <c:v>5.2001312335957746</c:v>
                </c:pt>
                <c:pt idx="56">
                  <c:v>5.2557515462905355</c:v>
                </c:pt>
                <c:pt idx="57">
                  <c:v>5.3331156107119355</c:v>
                </c:pt>
                <c:pt idx="58">
                  <c:v>5.4334693877551414</c:v>
                </c:pt>
                <c:pt idx="59">
                  <c:v>5.4813269895066492</c:v>
                </c:pt>
                <c:pt idx="60">
                  <c:v>5.5253652663434245</c:v>
                </c:pt>
                <c:pt idx="61">
                  <c:v>5.485944296565604</c:v>
                </c:pt>
                <c:pt idx="62">
                  <c:v>5.5062571103527045</c:v>
                </c:pt>
                <c:pt idx="63">
                  <c:v>5.5058991776903827</c:v>
                </c:pt>
                <c:pt idx="64">
                  <c:v>5.4554912543078222</c:v>
                </c:pt>
                <c:pt idx="65">
                  <c:v>5.5378718981421331</c:v>
                </c:pt>
                <c:pt idx="66">
                  <c:v>5.5393112410656284</c:v>
                </c:pt>
                <c:pt idx="67">
                  <c:v>5.5445351370686788</c:v>
                </c:pt>
                <c:pt idx="68">
                  <c:v>5.5297292025616924</c:v>
                </c:pt>
                <c:pt idx="69">
                  <c:v>5.4775828460038865</c:v>
                </c:pt>
                <c:pt idx="70">
                  <c:v>5.3898041250486504</c:v>
                </c:pt>
                <c:pt idx="71">
                  <c:v>5.3524507736724285</c:v>
                </c:pt>
                <c:pt idx="72">
                  <c:v>5.3230460012318863</c:v>
                </c:pt>
                <c:pt idx="73">
                  <c:v>5.3194246468834772</c:v>
                </c:pt>
                <c:pt idx="74">
                  <c:v>5.3309180306656945</c:v>
                </c:pt>
                <c:pt idx="75">
                  <c:v>5.2745547978410485</c:v>
                </c:pt>
                <c:pt idx="76">
                  <c:v>5.2814970156477106</c:v>
                </c:pt>
                <c:pt idx="77">
                  <c:v>5.1954334365325066</c:v>
                </c:pt>
                <c:pt idx="78">
                  <c:v>5.2189311010946584</c:v>
                </c:pt>
              </c:numCache>
            </c:numRef>
          </c:xVal>
          <c:yVal>
            <c:numRef>
              <c:f>Beveridge!$H$3:$H$81</c:f>
              <c:numCache>
                <c:formatCode>General</c:formatCode>
                <c:ptCount val="79"/>
                <c:pt idx="0">
                  <c:v>2.2968016180453192</c:v>
                </c:pt>
                <c:pt idx="1">
                  <c:v>2.2736611423092752</c:v>
                </c:pt>
                <c:pt idx="2">
                  <c:v>2.2325708807012736</c:v>
                </c:pt>
                <c:pt idx="3">
                  <c:v>2.2381930184805099</c:v>
                </c:pt>
                <c:pt idx="4">
                  <c:v>2.1517863242024742</c:v>
                </c:pt>
                <c:pt idx="5">
                  <c:v>2.1045809598526586</c:v>
                </c:pt>
                <c:pt idx="6">
                  <c:v>2.0253423955736167</c:v>
                </c:pt>
                <c:pt idx="7">
                  <c:v>2.0424892410683801</c:v>
                </c:pt>
                <c:pt idx="8">
                  <c:v>2.0718137756843471</c:v>
                </c:pt>
                <c:pt idx="9">
                  <c:v>2.0773736548154202</c:v>
                </c:pt>
                <c:pt idx="10">
                  <c:v>2.077383380932968</c:v>
                </c:pt>
                <c:pt idx="11">
                  <c:v>2.0522578233834907</c:v>
                </c:pt>
                <c:pt idx="12">
                  <c:v>2.0638536601951647</c:v>
                </c:pt>
                <c:pt idx="13">
                  <c:v>2.0432406747445948</c:v>
                </c:pt>
                <c:pt idx="14">
                  <c:v>2.0491942324003616</c:v>
                </c:pt>
                <c:pt idx="15">
                  <c:v>2.0311442112389981</c:v>
                </c:pt>
                <c:pt idx="16">
                  <c:v>2.0295639820045341</c:v>
                </c:pt>
                <c:pt idx="17">
                  <c:v>2.0239221516421271</c:v>
                </c:pt>
                <c:pt idx="18">
                  <c:v>2.0148318715925764</c:v>
                </c:pt>
                <c:pt idx="19">
                  <c:v>2.0104924691148969</c:v>
                </c:pt>
                <c:pt idx="20">
                  <c:v>1.9832421109534486</c:v>
                </c:pt>
                <c:pt idx="21">
                  <c:v>1.9746168905690946</c:v>
                </c:pt>
                <c:pt idx="22">
                  <c:v>1.9460370994940981</c:v>
                </c:pt>
                <c:pt idx="23">
                  <c:v>1.9589992582102638</c:v>
                </c:pt>
                <c:pt idx="24">
                  <c:v>1.9223000269324064</c:v>
                </c:pt>
                <c:pt idx="25">
                  <c:v>1.9026131465517362</c:v>
                </c:pt>
                <c:pt idx="26">
                  <c:v>1.9111066249453261</c:v>
                </c:pt>
                <c:pt idx="27">
                  <c:v>1.9615099925980755</c:v>
                </c:pt>
                <c:pt idx="28">
                  <c:v>2.0020862074766992</c:v>
                </c:pt>
                <c:pt idx="29">
                  <c:v>2.0252312867956292</c:v>
                </c:pt>
                <c:pt idx="30">
                  <c:v>2.0334205758002817</c:v>
                </c:pt>
                <c:pt idx="31">
                  <c:v>2.0278196748784985</c:v>
                </c:pt>
                <c:pt idx="32">
                  <c:v>2.0366462332093742</c:v>
                </c:pt>
                <c:pt idx="33">
                  <c:v>2.0605085938285237</c:v>
                </c:pt>
                <c:pt idx="34">
                  <c:v>2.0797052913596783</c:v>
                </c:pt>
                <c:pt idx="35">
                  <c:v>2.1027255072657871</c:v>
                </c:pt>
                <c:pt idx="36">
                  <c:v>2.1173948003216454</c:v>
                </c:pt>
                <c:pt idx="37">
                  <c:v>2.1545369253451279</c:v>
                </c:pt>
                <c:pt idx="38">
                  <c:v>2.1557206935796978</c:v>
                </c:pt>
                <c:pt idx="39">
                  <c:v>2.150933297651715</c:v>
                </c:pt>
                <c:pt idx="40">
                  <c:v>2.1545542474068777</c:v>
                </c:pt>
                <c:pt idx="41">
                  <c:v>2.1601650911995742</c:v>
                </c:pt>
                <c:pt idx="42">
                  <c:v>2.1697235513025226</c:v>
                </c:pt>
                <c:pt idx="43">
                  <c:v>2.1668544165396577</c:v>
                </c:pt>
                <c:pt idx="44">
                  <c:v>2.1497528447732477</c:v>
                </c:pt>
                <c:pt idx="45">
                  <c:v>2.118615926147307</c:v>
                </c:pt>
                <c:pt idx="46">
                  <c:v>2.0896908584317493</c:v>
                </c:pt>
                <c:pt idx="47">
                  <c:v>2.1113689095127577</c:v>
                </c:pt>
                <c:pt idx="48">
                  <c:v>2.1056116536997185</c:v>
                </c:pt>
                <c:pt idx="49">
                  <c:v>2.0757585773781977</c:v>
                </c:pt>
                <c:pt idx="50">
                  <c:v>2.0370431509789033</c:v>
                </c:pt>
                <c:pt idx="51">
                  <c:v>2.0240646118345151</c:v>
                </c:pt>
                <c:pt idx="52">
                  <c:v>1.987737341772152</c:v>
                </c:pt>
                <c:pt idx="53">
                  <c:v>1.9828722002635104</c:v>
                </c:pt>
                <c:pt idx="54">
                  <c:v>1.9903279928940361</c:v>
                </c:pt>
                <c:pt idx="55">
                  <c:v>2.0013123359580027</c:v>
                </c:pt>
                <c:pt idx="56">
                  <c:v>1.9897241221324078</c:v>
                </c:pt>
                <c:pt idx="57">
                  <c:v>1.9464402351404311</c:v>
                </c:pt>
                <c:pt idx="58">
                  <c:v>1.9395918367346938</c:v>
                </c:pt>
                <c:pt idx="59">
                  <c:v>1.9324773512350921</c:v>
                </c:pt>
                <c:pt idx="60">
                  <c:v>1.9524258891672903</c:v>
                </c:pt>
                <c:pt idx="61">
                  <c:v>1.9606570148672469</c:v>
                </c:pt>
                <c:pt idx="62">
                  <c:v>1.9827726312368057</c:v>
                </c:pt>
                <c:pt idx="63">
                  <c:v>1.9761432703871031</c:v>
                </c:pt>
                <c:pt idx="64">
                  <c:v>1.9864750633981476</c:v>
                </c:pt>
                <c:pt idx="65">
                  <c:v>1.9780433935299466</c:v>
                </c:pt>
                <c:pt idx="66">
                  <c:v>1.988304093567252</c:v>
                </c:pt>
                <c:pt idx="67">
                  <c:v>2.0031868882312907</c:v>
                </c:pt>
                <c:pt idx="68">
                  <c:v>2.0317935047625242</c:v>
                </c:pt>
                <c:pt idx="69">
                  <c:v>2.0760233918128637</c:v>
                </c:pt>
                <c:pt idx="70">
                  <c:v>2.0852250616162942</c:v>
                </c:pt>
                <c:pt idx="71">
                  <c:v>2.1020533947513544</c:v>
                </c:pt>
                <c:pt idx="72">
                  <c:v>2.1266249554251631</c:v>
                </c:pt>
                <c:pt idx="73">
                  <c:v>2.1575741868601792</c:v>
                </c:pt>
                <c:pt idx="74">
                  <c:v>2.1802419615708093</c:v>
                </c:pt>
                <c:pt idx="75">
                  <c:v>2.1848033353802387</c:v>
                </c:pt>
                <c:pt idx="76">
                  <c:v>2.1874495886433296</c:v>
                </c:pt>
                <c:pt idx="77">
                  <c:v>2.2091073271414006</c:v>
                </c:pt>
                <c:pt idx="78">
                  <c:v>2.2054088860270444</c:v>
                </c:pt>
              </c:numCache>
            </c:numRef>
          </c:yVal>
          <c:smooth val="0"/>
        </c:ser>
        <c:ser>
          <c:idx val="1"/>
          <c:order val="1"/>
          <c:tx>
            <c:v>Recession</c:v>
          </c:tx>
          <c:spPr>
            <a:ln w="28575">
              <a:solidFill>
                <a:srgbClr val="FF0000"/>
              </a:solidFill>
              <a:prstDash val="sysDash"/>
            </a:ln>
          </c:spPr>
          <c:marker>
            <c:symbol val="circle"/>
            <c:size val="7"/>
            <c:spPr>
              <a:solidFill>
                <a:srgbClr val="FF0000"/>
              </a:solidFill>
              <a:ln>
                <a:solidFill>
                  <a:schemeClr val="tx1">
                    <a:lumMod val="50000"/>
                    <a:lumOff val="50000"/>
                  </a:schemeClr>
                </a:solidFill>
              </a:ln>
            </c:spPr>
          </c:marker>
          <c:dPt>
            <c:idx val="1"/>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3"/>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4"/>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5"/>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6"/>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7"/>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8"/>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9"/>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0"/>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1"/>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2"/>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3"/>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4"/>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5"/>
            <c:marker>
              <c:spPr>
                <a:solidFill>
                  <a:srgbClr val="002060"/>
                </a:solidFill>
                <a:ln>
                  <a:solidFill>
                    <a:schemeClr val="tx1">
                      <a:lumMod val="50000"/>
                      <a:lumOff val="50000"/>
                    </a:schemeClr>
                  </a:solidFill>
                </a:ln>
              </c:spPr>
            </c:marker>
            <c:bubble3D val="0"/>
            <c:spPr>
              <a:ln w="28575">
                <a:solidFill>
                  <a:schemeClr val="tx2">
                    <a:lumMod val="50000"/>
                  </a:schemeClr>
                </a:solidFill>
                <a:prstDash val="sysDash"/>
              </a:ln>
            </c:spPr>
          </c:dPt>
          <c:dPt>
            <c:idx val="16"/>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7"/>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8"/>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9"/>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0"/>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1"/>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2"/>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3"/>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5"/>
            <c:bubble3D val="0"/>
            <c:spPr>
              <a:ln w="28575">
                <a:solidFill>
                  <a:srgbClr val="FF0000"/>
                </a:solidFill>
                <a:prstDash val="sysDash"/>
                <a:tailEnd type="arrow"/>
              </a:ln>
            </c:spPr>
          </c:dPt>
          <c:dPt>
            <c:idx val="33"/>
            <c:marker>
              <c:spPr>
                <a:solidFill>
                  <a:srgbClr val="FF0000"/>
                </a:solidFill>
                <a:ln>
                  <a:solidFill>
                    <a:srgbClr val="FF0000"/>
                  </a:solidFill>
                </a:ln>
              </c:spPr>
            </c:marker>
            <c:bubble3D val="0"/>
          </c:dPt>
          <c:xVal>
            <c:numRef>
              <c:f>Beveridge!$G$81:$G$116</c:f>
              <c:numCache>
                <c:formatCode>General</c:formatCode>
                <c:ptCount val="36"/>
                <c:pt idx="0">
                  <c:v>5.2189311010946584</c:v>
                </c:pt>
                <c:pt idx="1">
                  <c:v>5.1934695976346594</c:v>
                </c:pt>
                <c:pt idx="2">
                  <c:v>5.1929689257366878</c:v>
                </c:pt>
                <c:pt idx="3">
                  <c:v>5.3055332798716845</c:v>
                </c:pt>
                <c:pt idx="4">
                  <c:v>5.1706440851937696</c:v>
                </c:pt>
                <c:pt idx="5">
                  <c:v>5.3466679488412394</c:v>
                </c:pt>
                <c:pt idx="6">
                  <c:v>5.4996796925048663</c:v>
                </c:pt>
                <c:pt idx="7">
                  <c:v>5.7125464564910855</c:v>
                </c:pt>
                <c:pt idx="8">
                  <c:v>5.8689805327868472</c:v>
                </c:pt>
                <c:pt idx="9">
                  <c:v>6.0076216095045964</c:v>
                </c:pt>
                <c:pt idx="10">
                  <c:v>6.2180633622892181</c:v>
                </c:pt>
                <c:pt idx="11">
                  <c:v>6.3983916262445764</c:v>
                </c:pt>
                <c:pt idx="12">
                  <c:v>6.5735022601387865</c:v>
                </c:pt>
                <c:pt idx="13">
                  <c:v>6.7603748326639845</c:v>
                </c:pt>
                <c:pt idx="14">
                  <c:v>7.0860126058445534</c:v>
                </c:pt>
                <c:pt idx="15">
                  <c:v>7.2669322709163255</c:v>
                </c:pt>
                <c:pt idx="16">
                  <c:v>7.5812159275671887</c:v>
                </c:pt>
                <c:pt idx="17">
                  <c:v>7.7602704771625417</c:v>
                </c:pt>
                <c:pt idx="18">
                  <c:v>7.8904529349803694</c:v>
                </c:pt>
                <c:pt idx="19">
                  <c:v>7.8753703526713181</c:v>
                </c:pt>
                <c:pt idx="20">
                  <c:v>7.8583269574088241</c:v>
                </c:pt>
                <c:pt idx="21">
                  <c:v>7.9162817368035423</c:v>
                </c:pt>
                <c:pt idx="22">
                  <c:v>7.8431372549019605</c:v>
                </c:pt>
                <c:pt idx="23">
                  <c:v>7.8201243820761972</c:v>
                </c:pt>
                <c:pt idx="24">
                  <c:v>7.8041144901609716</c:v>
                </c:pt>
                <c:pt idx="25">
                  <c:v>7.9351399661655275</c:v>
                </c:pt>
                <c:pt idx="26">
                  <c:v>7.9948955176263787</c:v>
                </c:pt>
                <c:pt idx="27">
                  <c:v>7.8954923916164228</c:v>
                </c:pt>
                <c:pt idx="28">
                  <c:v>7.8508060669655269</c:v>
                </c:pt>
                <c:pt idx="29">
                  <c:v>7.8049555273188744</c:v>
                </c:pt>
                <c:pt idx="30">
                  <c:v>7.8007905138339915</c:v>
                </c:pt>
                <c:pt idx="31">
                  <c:v>7.7453648041511114</c:v>
                </c:pt>
                <c:pt idx="32">
                  <c:v>7.7377753895754955</c:v>
                </c:pt>
                <c:pt idx="33">
                  <c:v>7.910962152591166</c:v>
                </c:pt>
                <c:pt idx="34">
                  <c:v>7.9083167125716534</c:v>
                </c:pt>
                <c:pt idx="35">
                  <c:v>7.882833011735678</c:v>
                </c:pt>
              </c:numCache>
            </c:numRef>
          </c:xVal>
          <c:yVal>
            <c:numRef>
              <c:f>Beveridge!$H$81:$H$116</c:f>
              <c:numCache>
                <c:formatCode>General</c:formatCode>
                <c:ptCount val="36"/>
                <c:pt idx="0">
                  <c:v>2.2054088860270444</c:v>
                </c:pt>
                <c:pt idx="1">
                  <c:v>2.175729528217007</c:v>
                </c:pt>
                <c:pt idx="2">
                  <c:v>2.2012275458723227</c:v>
                </c:pt>
                <c:pt idx="3">
                  <c:v>2.2357658380112269</c:v>
                </c:pt>
                <c:pt idx="4">
                  <c:v>2.2196561457531367</c:v>
                </c:pt>
                <c:pt idx="5">
                  <c:v>2.1764913292944827</c:v>
                </c:pt>
                <c:pt idx="6">
                  <c:v>2.1108263933376037</c:v>
                </c:pt>
                <c:pt idx="7">
                  <c:v>2.0569011918492777</c:v>
                </c:pt>
                <c:pt idx="8">
                  <c:v>1.9883452868852531</c:v>
                </c:pt>
                <c:pt idx="9">
                  <c:v>1.9438306593652928</c:v>
                </c:pt>
                <c:pt idx="10">
                  <c:v>1.8746806336228923</c:v>
                </c:pt>
                <c:pt idx="11">
                  <c:v>1.7806995149348992</c:v>
                </c:pt>
                <c:pt idx="12">
                  <c:v>1.6807792703889979</c:v>
                </c:pt>
                <c:pt idx="13">
                  <c:v>1.6032383502263019</c:v>
                </c:pt>
                <c:pt idx="14">
                  <c:v>1.5311644489717959</c:v>
                </c:pt>
                <c:pt idx="15">
                  <c:v>1.4852589641434322</c:v>
                </c:pt>
                <c:pt idx="16">
                  <c:v>1.4473810055153498</c:v>
                </c:pt>
                <c:pt idx="17">
                  <c:v>1.4193671855065069</c:v>
                </c:pt>
                <c:pt idx="18">
                  <c:v>1.3852979667400875</c:v>
                </c:pt>
                <c:pt idx="19">
                  <c:v>1.3667208257669885</c:v>
                </c:pt>
                <c:pt idx="20">
                  <c:v>1.3899515429737321</c:v>
                </c:pt>
                <c:pt idx="21">
                  <c:v>1.3825618807938582</c:v>
                </c:pt>
                <c:pt idx="22">
                  <c:v>1.377331420373028</c:v>
                </c:pt>
                <c:pt idx="23">
                  <c:v>1.412852814543136</c:v>
                </c:pt>
                <c:pt idx="24">
                  <c:v>1.4886276514183492</c:v>
                </c:pt>
                <c:pt idx="25">
                  <c:v>1.5321267834913339</c:v>
                </c:pt>
                <c:pt idx="26">
                  <c:v>1.544105918009252</c:v>
                </c:pt>
                <c:pt idx="27">
                  <c:v>1.5152965196031518</c:v>
                </c:pt>
                <c:pt idx="28">
                  <c:v>1.5008426341060161</c:v>
                </c:pt>
                <c:pt idx="29">
                  <c:v>1.5279542566708955</c:v>
                </c:pt>
                <c:pt idx="30">
                  <c:v>1.5462450592885433</c:v>
                </c:pt>
                <c:pt idx="31">
                  <c:v>1.5155350249952599</c:v>
                </c:pt>
                <c:pt idx="32">
                  <c:v>1.4761197332237581</c:v>
                </c:pt>
                <c:pt idx="33">
                  <c:v>1.4607771840516073</c:v>
                </c:pt>
                <c:pt idx="34">
                  <c:v>1.4562953113622692</c:v>
                </c:pt>
                <c:pt idx="35">
                  <c:v>1.4898933982855069</c:v>
                </c:pt>
              </c:numCache>
            </c:numRef>
          </c:yVal>
          <c:smooth val="0"/>
        </c:ser>
        <c:dLbls>
          <c:showLegendKey val="0"/>
          <c:showVal val="0"/>
          <c:showCatName val="0"/>
          <c:showSerName val="0"/>
          <c:showPercent val="0"/>
          <c:showBubbleSize val="0"/>
        </c:dLbls>
        <c:axId val="128074112"/>
        <c:axId val="128075648"/>
      </c:scatterChart>
      <c:valAx>
        <c:axId val="128074112"/>
        <c:scaling>
          <c:orientation val="minMax"/>
          <c:max val="11"/>
          <c:min val="3"/>
        </c:scaling>
        <c:delete val="0"/>
        <c:axPos val="b"/>
        <c:majorGridlines/>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8075648"/>
        <c:crosses val="min"/>
        <c:crossBetween val="midCat"/>
        <c:majorUnit val="1"/>
      </c:valAx>
      <c:valAx>
        <c:axId val="128075648"/>
        <c:scaling>
          <c:orientation val="minMax"/>
          <c:max val="4"/>
          <c:min val="1"/>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8074112"/>
        <c:crosses val="autoZero"/>
        <c:crossBetween val="midCat"/>
      </c:valAx>
      <c:valAx>
        <c:axId val="128077184"/>
        <c:scaling>
          <c:orientation val="minMax"/>
          <c:max val="4"/>
          <c:min val="1"/>
        </c:scaling>
        <c:delete val="0"/>
        <c:axPos val="r"/>
        <c:majorGridlines/>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8083072"/>
        <c:crosses val="max"/>
        <c:crossBetween val="between"/>
        <c:majorUnit val="0.5"/>
        <c:minorUnit val="0.1"/>
      </c:valAx>
      <c:catAx>
        <c:axId val="128083072"/>
        <c:scaling>
          <c:orientation val="minMax"/>
        </c:scaling>
        <c:delete val="1"/>
        <c:axPos val="b"/>
        <c:numFmt formatCode="General" sourceLinked="1"/>
        <c:majorTickMark val="out"/>
        <c:minorTickMark val="none"/>
        <c:tickLblPos val="none"/>
        <c:crossAx val="128077184"/>
        <c:crosses val="min"/>
        <c:auto val="1"/>
        <c:lblAlgn val="ctr"/>
        <c:lblOffset val="100"/>
        <c:noMultiLvlLbl val="0"/>
      </c:cat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1368553949415833E-2"/>
          <c:y val="6.9214236965158424E-2"/>
          <c:w val="0.8402912631049656"/>
          <c:h val="0.82366612816086826"/>
        </c:manualLayout>
      </c:layout>
      <c:lineChart>
        <c:grouping val="standard"/>
        <c:varyColors val="0"/>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128576896"/>
        <c:axId val="128575360"/>
      </c:lineChart>
      <c:scatterChart>
        <c:scatterStyle val="lineMarker"/>
        <c:varyColors val="0"/>
        <c:ser>
          <c:idx val="0"/>
          <c:order val="0"/>
          <c:tx>
            <c:v>No recession</c:v>
          </c:tx>
          <c:spPr>
            <a:ln w="28575">
              <a:noFill/>
            </a:ln>
          </c:spPr>
          <c:marker>
            <c:symbol val="circle"/>
            <c:size val="7"/>
            <c:spPr>
              <a:solidFill>
                <a:srgbClr val="00B050"/>
              </a:solidFill>
              <a:ln>
                <a:solidFill>
                  <a:schemeClr val="bg1">
                    <a:lumMod val="50000"/>
                  </a:schemeClr>
                </a:solidFill>
                <a:prstDash val="solid"/>
              </a:ln>
            </c:spPr>
          </c:marker>
          <c:xVal>
            <c:numRef>
              <c:f>Beveridge!$G$3:$G$81</c:f>
              <c:numCache>
                <c:formatCode>General</c:formatCode>
                <c:ptCount val="79"/>
                <c:pt idx="0">
                  <c:v>5.0461074354667304</c:v>
                </c:pt>
                <c:pt idx="1">
                  <c:v>5.0780714970551983</c:v>
                </c:pt>
                <c:pt idx="2">
                  <c:v>5.0951924393918704</c:v>
                </c:pt>
                <c:pt idx="3">
                  <c:v>5.0889801505817855</c:v>
                </c:pt>
                <c:pt idx="4">
                  <c:v>5.1062231026709766</c:v>
                </c:pt>
                <c:pt idx="5">
                  <c:v>5.1847051198963046</c:v>
                </c:pt>
                <c:pt idx="6">
                  <c:v>5.1846032992930082</c:v>
                </c:pt>
                <c:pt idx="7">
                  <c:v>5.1472095088462275</c:v>
                </c:pt>
                <c:pt idx="8">
                  <c:v>5.1710014335449523</c:v>
                </c:pt>
                <c:pt idx="9">
                  <c:v>5.1832175452935569</c:v>
                </c:pt>
                <c:pt idx="10">
                  <c:v>5.2427580579355366</c:v>
                </c:pt>
                <c:pt idx="11">
                  <c:v>5.1578267812850385</c:v>
                </c:pt>
                <c:pt idx="12">
                  <c:v>5.1885349019074107</c:v>
                </c:pt>
                <c:pt idx="13">
                  <c:v>5.2201065743474491</c:v>
                </c:pt>
                <c:pt idx="14">
                  <c:v>5.3095843935538589</c:v>
                </c:pt>
                <c:pt idx="15">
                  <c:v>5.2268111035883544</c:v>
                </c:pt>
                <c:pt idx="16">
                  <c:v>5.1787707607482325</c:v>
                </c:pt>
                <c:pt idx="17">
                  <c:v>5.118934991214994</c:v>
                </c:pt>
                <c:pt idx="18">
                  <c:v>5.0116826385831894</c:v>
                </c:pt>
                <c:pt idx="19">
                  <c:v>5.1311558639363675</c:v>
                </c:pt>
                <c:pt idx="20">
                  <c:v>5.1726468004594865</c:v>
                </c:pt>
                <c:pt idx="21">
                  <c:v>5.1205022615270019</c:v>
                </c:pt>
                <c:pt idx="22">
                  <c:v>5.0118043844856714</c:v>
                </c:pt>
                <c:pt idx="23">
                  <c:v>4.9396452896352034</c:v>
                </c:pt>
                <c:pt idx="24">
                  <c:v>5.0666576892001114</c:v>
                </c:pt>
                <c:pt idx="25">
                  <c:v>5.0612877155172411</c:v>
                </c:pt>
                <c:pt idx="26">
                  <c:v>5.053665758218095</c:v>
                </c:pt>
                <c:pt idx="27">
                  <c:v>4.9559249041114315</c:v>
                </c:pt>
                <c:pt idx="28">
                  <c:v>4.9160469733167336</c:v>
                </c:pt>
                <c:pt idx="29">
                  <c:v>4.9049621530698104</c:v>
                </c:pt>
                <c:pt idx="30">
                  <c:v>4.8386014361452254</c:v>
                </c:pt>
                <c:pt idx="31">
                  <c:v>4.8131389307859545</c:v>
                </c:pt>
                <c:pt idx="32">
                  <c:v>4.8035373329313638</c:v>
                </c:pt>
                <c:pt idx="33">
                  <c:v>4.817904647033167</c:v>
                </c:pt>
                <c:pt idx="34">
                  <c:v>4.8057602143335574</c:v>
                </c:pt>
                <c:pt idx="35">
                  <c:v>4.8081430389071187</c:v>
                </c:pt>
                <c:pt idx="36">
                  <c:v>4.7708389171803809</c:v>
                </c:pt>
                <c:pt idx="37">
                  <c:v>4.7078139659563059</c:v>
                </c:pt>
                <c:pt idx="38">
                  <c:v>4.6896967262502507</c:v>
                </c:pt>
                <c:pt idx="39">
                  <c:v>4.6731785642603869</c:v>
                </c:pt>
                <c:pt idx="40">
                  <c:v>4.6993296201180694</c:v>
                </c:pt>
                <c:pt idx="41">
                  <c:v>4.7463719877512984</c:v>
                </c:pt>
                <c:pt idx="42">
                  <c:v>4.7414938862307334</c:v>
                </c:pt>
                <c:pt idx="43">
                  <c:v>4.7975614604731334</c:v>
                </c:pt>
                <c:pt idx="44">
                  <c:v>4.704243107852597</c:v>
                </c:pt>
                <c:pt idx="45">
                  <c:v>4.7154147572557132</c:v>
                </c:pt>
                <c:pt idx="46">
                  <c:v>4.7598513997611924</c:v>
                </c:pt>
                <c:pt idx="47">
                  <c:v>4.7563805104408354</c:v>
                </c:pt>
                <c:pt idx="48">
                  <c:v>4.7111405396457355</c:v>
                </c:pt>
                <c:pt idx="49">
                  <c:v>4.6935942354729745</c:v>
                </c:pt>
                <c:pt idx="50">
                  <c:v>4.7442966093301324</c:v>
                </c:pt>
                <c:pt idx="51">
                  <c:v>4.9480797758364927</c:v>
                </c:pt>
                <c:pt idx="52">
                  <c:v>5.0797732067510584</c:v>
                </c:pt>
                <c:pt idx="53">
                  <c:v>5.1778656126482216</c:v>
                </c:pt>
                <c:pt idx="54">
                  <c:v>5.1123466131526136</c:v>
                </c:pt>
                <c:pt idx="55">
                  <c:v>5.2001312335957746</c:v>
                </c:pt>
                <c:pt idx="56">
                  <c:v>5.2557515462905355</c:v>
                </c:pt>
                <c:pt idx="57">
                  <c:v>5.3331156107119355</c:v>
                </c:pt>
                <c:pt idx="58">
                  <c:v>5.4334693877551423</c:v>
                </c:pt>
                <c:pt idx="59">
                  <c:v>5.4813269895066501</c:v>
                </c:pt>
                <c:pt idx="60">
                  <c:v>5.5253652663434245</c:v>
                </c:pt>
                <c:pt idx="61">
                  <c:v>5.485944296565604</c:v>
                </c:pt>
                <c:pt idx="62">
                  <c:v>5.5062571103527063</c:v>
                </c:pt>
                <c:pt idx="63">
                  <c:v>5.5058991776903827</c:v>
                </c:pt>
                <c:pt idx="64">
                  <c:v>5.4554912543078222</c:v>
                </c:pt>
                <c:pt idx="65">
                  <c:v>5.5378718981421331</c:v>
                </c:pt>
                <c:pt idx="66">
                  <c:v>5.5393112410656284</c:v>
                </c:pt>
                <c:pt idx="67">
                  <c:v>5.544535137068678</c:v>
                </c:pt>
                <c:pt idx="68">
                  <c:v>5.5297292025616924</c:v>
                </c:pt>
                <c:pt idx="69">
                  <c:v>5.4775828460038865</c:v>
                </c:pt>
                <c:pt idx="70">
                  <c:v>5.3898041250486504</c:v>
                </c:pt>
                <c:pt idx="71">
                  <c:v>5.3524507736724285</c:v>
                </c:pt>
                <c:pt idx="72">
                  <c:v>5.3230460012318863</c:v>
                </c:pt>
                <c:pt idx="73">
                  <c:v>5.3194246468834763</c:v>
                </c:pt>
                <c:pt idx="74">
                  <c:v>5.3309180306656945</c:v>
                </c:pt>
                <c:pt idx="75">
                  <c:v>5.2745547978410485</c:v>
                </c:pt>
                <c:pt idx="76">
                  <c:v>5.2814970156477115</c:v>
                </c:pt>
                <c:pt idx="77">
                  <c:v>5.1954334365325066</c:v>
                </c:pt>
                <c:pt idx="78">
                  <c:v>5.2189311010946584</c:v>
                </c:pt>
              </c:numCache>
            </c:numRef>
          </c:xVal>
          <c:yVal>
            <c:numRef>
              <c:f>Beveridge!$H$3:$H$81</c:f>
              <c:numCache>
                <c:formatCode>General</c:formatCode>
                <c:ptCount val="79"/>
                <c:pt idx="0">
                  <c:v>2.2968016180453192</c:v>
                </c:pt>
                <c:pt idx="1">
                  <c:v>2.2736611423092752</c:v>
                </c:pt>
                <c:pt idx="2">
                  <c:v>2.2325708807012736</c:v>
                </c:pt>
                <c:pt idx="3">
                  <c:v>2.2381930184805103</c:v>
                </c:pt>
                <c:pt idx="4">
                  <c:v>2.1517863242024742</c:v>
                </c:pt>
                <c:pt idx="5">
                  <c:v>2.104580959852659</c:v>
                </c:pt>
                <c:pt idx="6">
                  <c:v>2.0253423955736167</c:v>
                </c:pt>
                <c:pt idx="7">
                  <c:v>2.0424892410683801</c:v>
                </c:pt>
                <c:pt idx="8">
                  <c:v>2.0718137756843471</c:v>
                </c:pt>
                <c:pt idx="9">
                  <c:v>2.0773736548154202</c:v>
                </c:pt>
                <c:pt idx="10">
                  <c:v>2.0773833809329685</c:v>
                </c:pt>
                <c:pt idx="11">
                  <c:v>2.0522578233834903</c:v>
                </c:pt>
                <c:pt idx="12">
                  <c:v>2.0638536601951647</c:v>
                </c:pt>
                <c:pt idx="13">
                  <c:v>2.0432406747445948</c:v>
                </c:pt>
                <c:pt idx="14">
                  <c:v>2.049194232400362</c:v>
                </c:pt>
                <c:pt idx="15">
                  <c:v>2.0311442112389981</c:v>
                </c:pt>
                <c:pt idx="16">
                  <c:v>2.0295639820045341</c:v>
                </c:pt>
                <c:pt idx="17">
                  <c:v>2.0239221516421275</c:v>
                </c:pt>
                <c:pt idx="18">
                  <c:v>2.0148318715925773</c:v>
                </c:pt>
                <c:pt idx="19">
                  <c:v>2.0104924691148964</c:v>
                </c:pt>
                <c:pt idx="20">
                  <c:v>1.9832421109534488</c:v>
                </c:pt>
                <c:pt idx="21">
                  <c:v>1.9746168905690946</c:v>
                </c:pt>
                <c:pt idx="22">
                  <c:v>1.9460370994940981</c:v>
                </c:pt>
                <c:pt idx="23">
                  <c:v>1.9589992582102638</c:v>
                </c:pt>
                <c:pt idx="24">
                  <c:v>1.9223000269324066</c:v>
                </c:pt>
                <c:pt idx="25">
                  <c:v>1.9026131465517366</c:v>
                </c:pt>
                <c:pt idx="26">
                  <c:v>1.9111066249453261</c:v>
                </c:pt>
                <c:pt idx="27">
                  <c:v>1.9615099925980755</c:v>
                </c:pt>
                <c:pt idx="28">
                  <c:v>2.0020862074766992</c:v>
                </c:pt>
                <c:pt idx="29">
                  <c:v>2.0252312867956292</c:v>
                </c:pt>
                <c:pt idx="30">
                  <c:v>2.0334205758002817</c:v>
                </c:pt>
                <c:pt idx="31">
                  <c:v>2.0278196748784985</c:v>
                </c:pt>
                <c:pt idx="32">
                  <c:v>2.0366462332093733</c:v>
                </c:pt>
                <c:pt idx="33">
                  <c:v>2.0605085938285237</c:v>
                </c:pt>
                <c:pt idx="34">
                  <c:v>2.0797052913596783</c:v>
                </c:pt>
                <c:pt idx="35">
                  <c:v>2.1027255072657871</c:v>
                </c:pt>
                <c:pt idx="36">
                  <c:v>2.1173948003216458</c:v>
                </c:pt>
                <c:pt idx="37">
                  <c:v>2.1545369253451279</c:v>
                </c:pt>
                <c:pt idx="38">
                  <c:v>2.1557206935796978</c:v>
                </c:pt>
                <c:pt idx="39">
                  <c:v>2.1509332976517155</c:v>
                </c:pt>
                <c:pt idx="40">
                  <c:v>2.1545542474068786</c:v>
                </c:pt>
                <c:pt idx="41">
                  <c:v>2.1601650911995742</c:v>
                </c:pt>
                <c:pt idx="42">
                  <c:v>2.1697235513025235</c:v>
                </c:pt>
                <c:pt idx="43">
                  <c:v>2.1668544165396577</c:v>
                </c:pt>
                <c:pt idx="44">
                  <c:v>2.1497528447732477</c:v>
                </c:pt>
                <c:pt idx="45">
                  <c:v>2.118615926147307</c:v>
                </c:pt>
                <c:pt idx="46">
                  <c:v>2.0896908584317497</c:v>
                </c:pt>
                <c:pt idx="47">
                  <c:v>2.1113689095127577</c:v>
                </c:pt>
                <c:pt idx="48">
                  <c:v>2.1056116536997185</c:v>
                </c:pt>
                <c:pt idx="49">
                  <c:v>2.0757585773781977</c:v>
                </c:pt>
                <c:pt idx="50">
                  <c:v>2.0370431509789033</c:v>
                </c:pt>
                <c:pt idx="51">
                  <c:v>2.0240646118345151</c:v>
                </c:pt>
                <c:pt idx="52">
                  <c:v>1.987737341772152</c:v>
                </c:pt>
                <c:pt idx="53">
                  <c:v>1.9828722002635106</c:v>
                </c:pt>
                <c:pt idx="54">
                  <c:v>1.9903279928940361</c:v>
                </c:pt>
                <c:pt idx="55">
                  <c:v>2.0013123359580027</c:v>
                </c:pt>
                <c:pt idx="56">
                  <c:v>1.9897241221324078</c:v>
                </c:pt>
                <c:pt idx="57">
                  <c:v>1.9464402351404311</c:v>
                </c:pt>
                <c:pt idx="58">
                  <c:v>1.9395918367346938</c:v>
                </c:pt>
                <c:pt idx="59">
                  <c:v>1.9324773512350921</c:v>
                </c:pt>
                <c:pt idx="60">
                  <c:v>1.9524258891672903</c:v>
                </c:pt>
                <c:pt idx="61">
                  <c:v>1.9606570148672473</c:v>
                </c:pt>
                <c:pt idx="62">
                  <c:v>1.9827726312368061</c:v>
                </c:pt>
                <c:pt idx="63">
                  <c:v>1.9761432703871031</c:v>
                </c:pt>
                <c:pt idx="64">
                  <c:v>1.9864750633981481</c:v>
                </c:pt>
                <c:pt idx="65">
                  <c:v>1.9780433935299466</c:v>
                </c:pt>
                <c:pt idx="66">
                  <c:v>1.988304093567252</c:v>
                </c:pt>
                <c:pt idx="67">
                  <c:v>2.0031868882312915</c:v>
                </c:pt>
                <c:pt idx="68">
                  <c:v>2.0317935047625242</c:v>
                </c:pt>
                <c:pt idx="69">
                  <c:v>2.0760233918128637</c:v>
                </c:pt>
                <c:pt idx="70">
                  <c:v>2.0852250616162942</c:v>
                </c:pt>
                <c:pt idx="71">
                  <c:v>2.1020533947513544</c:v>
                </c:pt>
                <c:pt idx="72">
                  <c:v>2.1266249554251631</c:v>
                </c:pt>
                <c:pt idx="73">
                  <c:v>2.1575741868601792</c:v>
                </c:pt>
                <c:pt idx="74">
                  <c:v>2.1802419615708093</c:v>
                </c:pt>
                <c:pt idx="75">
                  <c:v>2.1848033353802387</c:v>
                </c:pt>
                <c:pt idx="76">
                  <c:v>2.1874495886433296</c:v>
                </c:pt>
                <c:pt idx="77">
                  <c:v>2.209107327141401</c:v>
                </c:pt>
                <c:pt idx="78">
                  <c:v>2.2054088860270444</c:v>
                </c:pt>
              </c:numCache>
            </c:numRef>
          </c:yVal>
          <c:smooth val="0"/>
        </c:ser>
        <c:ser>
          <c:idx val="1"/>
          <c:order val="1"/>
          <c:tx>
            <c:v>Recession</c:v>
          </c:tx>
          <c:spPr>
            <a:ln w="28575">
              <a:solidFill>
                <a:srgbClr val="FF0000"/>
              </a:solidFill>
              <a:prstDash val="sysDash"/>
            </a:ln>
          </c:spPr>
          <c:marker>
            <c:symbol val="circle"/>
            <c:size val="7"/>
            <c:spPr>
              <a:solidFill>
                <a:srgbClr val="FF0000"/>
              </a:solidFill>
              <a:ln>
                <a:solidFill>
                  <a:schemeClr val="tx1">
                    <a:lumMod val="50000"/>
                    <a:lumOff val="50000"/>
                  </a:schemeClr>
                </a:solidFill>
              </a:ln>
            </c:spPr>
          </c:marker>
          <c:dPt>
            <c:idx val="1"/>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3"/>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4"/>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5"/>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6"/>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7"/>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8"/>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9"/>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0"/>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1"/>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2"/>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3"/>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4"/>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5"/>
            <c:marker>
              <c:spPr>
                <a:solidFill>
                  <a:srgbClr val="002060"/>
                </a:solidFill>
                <a:ln>
                  <a:solidFill>
                    <a:schemeClr val="tx1">
                      <a:lumMod val="50000"/>
                      <a:lumOff val="50000"/>
                    </a:schemeClr>
                  </a:solidFill>
                </a:ln>
              </c:spPr>
            </c:marker>
            <c:bubble3D val="0"/>
            <c:spPr>
              <a:ln w="28575">
                <a:solidFill>
                  <a:schemeClr val="tx2">
                    <a:lumMod val="50000"/>
                  </a:schemeClr>
                </a:solidFill>
                <a:prstDash val="sysDash"/>
              </a:ln>
            </c:spPr>
          </c:dPt>
          <c:dPt>
            <c:idx val="16"/>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7"/>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8"/>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9"/>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0"/>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1"/>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2"/>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3"/>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5"/>
            <c:bubble3D val="0"/>
            <c:spPr>
              <a:ln w="28575">
                <a:solidFill>
                  <a:srgbClr val="FF0000"/>
                </a:solidFill>
                <a:prstDash val="sysDash"/>
                <a:tailEnd type="arrow"/>
              </a:ln>
            </c:spPr>
          </c:dPt>
          <c:dPt>
            <c:idx val="33"/>
            <c:marker>
              <c:spPr>
                <a:solidFill>
                  <a:srgbClr val="FF0000"/>
                </a:solidFill>
                <a:ln>
                  <a:solidFill>
                    <a:srgbClr val="FF0000"/>
                  </a:solidFill>
                </a:ln>
              </c:spPr>
            </c:marker>
            <c:bubble3D val="0"/>
          </c:dPt>
          <c:xVal>
            <c:numRef>
              <c:f>Beveridge!$G$81:$G$116</c:f>
              <c:numCache>
                <c:formatCode>General</c:formatCode>
                <c:ptCount val="36"/>
                <c:pt idx="0">
                  <c:v>5.2189311010946584</c:v>
                </c:pt>
                <c:pt idx="1">
                  <c:v>5.1934695976346594</c:v>
                </c:pt>
                <c:pt idx="2">
                  <c:v>5.1929689257366878</c:v>
                </c:pt>
                <c:pt idx="3">
                  <c:v>5.3055332798716845</c:v>
                </c:pt>
                <c:pt idx="4">
                  <c:v>5.1706440851937714</c:v>
                </c:pt>
                <c:pt idx="5">
                  <c:v>5.3466679488412394</c:v>
                </c:pt>
                <c:pt idx="6">
                  <c:v>5.499679692504869</c:v>
                </c:pt>
                <c:pt idx="7">
                  <c:v>5.7125464564910855</c:v>
                </c:pt>
                <c:pt idx="8">
                  <c:v>5.8689805327868454</c:v>
                </c:pt>
                <c:pt idx="9">
                  <c:v>6.0076216095045964</c:v>
                </c:pt>
                <c:pt idx="10">
                  <c:v>6.2180633622892181</c:v>
                </c:pt>
                <c:pt idx="11">
                  <c:v>6.3983916262445764</c:v>
                </c:pt>
                <c:pt idx="12">
                  <c:v>6.5735022601387865</c:v>
                </c:pt>
                <c:pt idx="13">
                  <c:v>6.7603748326639845</c:v>
                </c:pt>
                <c:pt idx="14">
                  <c:v>7.0860126058445534</c:v>
                </c:pt>
                <c:pt idx="15">
                  <c:v>7.2669322709163255</c:v>
                </c:pt>
                <c:pt idx="16">
                  <c:v>7.5812159275671887</c:v>
                </c:pt>
                <c:pt idx="17">
                  <c:v>7.7602704771625417</c:v>
                </c:pt>
                <c:pt idx="18">
                  <c:v>7.8904529349803694</c:v>
                </c:pt>
                <c:pt idx="19">
                  <c:v>7.8753703526713181</c:v>
                </c:pt>
                <c:pt idx="20">
                  <c:v>7.8583269574088241</c:v>
                </c:pt>
                <c:pt idx="21">
                  <c:v>7.9162817368035423</c:v>
                </c:pt>
                <c:pt idx="22">
                  <c:v>7.8431372549019605</c:v>
                </c:pt>
                <c:pt idx="23">
                  <c:v>7.8201243820761963</c:v>
                </c:pt>
                <c:pt idx="24">
                  <c:v>7.8041144901609707</c:v>
                </c:pt>
                <c:pt idx="25">
                  <c:v>7.9351399661655275</c:v>
                </c:pt>
                <c:pt idx="26">
                  <c:v>7.9948955176263778</c:v>
                </c:pt>
                <c:pt idx="27">
                  <c:v>7.8954923916164228</c:v>
                </c:pt>
                <c:pt idx="28">
                  <c:v>7.850806066965526</c:v>
                </c:pt>
                <c:pt idx="29">
                  <c:v>7.8049555273188727</c:v>
                </c:pt>
                <c:pt idx="30">
                  <c:v>7.8007905138339915</c:v>
                </c:pt>
                <c:pt idx="31">
                  <c:v>7.7453648041511114</c:v>
                </c:pt>
                <c:pt idx="32">
                  <c:v>7.7377753895754955</c:v>
                </c:pt>
                <c:pt idx="33">
                  <c:v>7.9109621525911678</c:v>
                </c:pt>
                <c:pt idx="34">
                  <c:v>7.9083167125716534</c:v>
                </c:pt>
                <c:pt idx="35">
                  <c:v>7.882833011735678</c:v>
                </c:pt>
              </c:numCache>
            </c:numRef>
          </c:xVal>
          <c:yVal>
            <c:numRef>
              <c:f>Beveridge!$H$81:$H$116</c:f>
              <c:numCache>
                <c:formatCode>General</c:formatCode>
                <c:ptCount val="36"/>
                <c:pt idx="0">
                  <c:v>2.2054088860270444</c:v>
                </c:pt>
                <c:pt idx="1">
                  <c:v>2.1757295282170075</c:v>
                </c:pt>
                <c:pt idx="2">
                  <c:v>2.2012275458723241</c:v>
                </c:pt>
                <c:pt idx="3">
                  <c:v>2.2357658380112269</c:v>
                </c:pt>
                <c:pt idx="4">
                  <c:v>2.2196561457531367</c:v>
                </c:pt>
                <c:pt idx="5">
                  <c:v>2.1764913292944827</c:v>
                </c:pt>
                <c:pt idx="6">
                  <c:v>2.1108263933376037</c:v>
                </c:pt>
                <c:pt idx="7">
                  <c:v>2.0569011918492777</c:v>
                </c:pt>
                <c:pt idx="8">
                  <c:v>1.9883452868852534</c:v>
                </c:pt>
                <c:pt idx="9">
                  <c:v>1.9438306593652928</c:v>
                </c:pt>
                <c:pt idx="10">
                  <c:v>1.8746806336228923</c:v>
                </c:pt>
                <c:pt idx="11">
                  <c:v>1.7806995149348992</c:v>
                </c:pt>
                <c:pt idx="12">
                  <c:v>1.6807792703889979</c:v>
                </c:pt>
                <c:pt idx="13">
                  <c:v>1.6032383502263019</c:v>
                </c:pt>
                <c:pt idx="14">
                  <c:v>1.5311644489717959</c:v>
                </c:pt>
                <c:pt idx="15">
                  <c:v>1.4852589641434324</c:v>
                </c:pt>
                <c:pt idx="16">
                  <c:v>1.4473810055153498</c:v>
                </c:pt>
                <c:pt idx="17">
                  <c:v>1.4193671855065069</c:v>
                </c:pt>
                <c:pt idx="18">
                  <c:v>1.3852979667400878</c:v>
                </c:pt>
                <c:pt idx="19">
                  <c:v>1.3667208257669885</c:v>
                </c:pt>
                <c:pt idx="20">
                  <c:v>1.3899515429737321</c:v>
                </c:pt>
                <c:pt idx="21">
                  <c:v>1.3825618807938582</c:v>
                </c:pt>
                <c:pt idx="22">
                  <c:v>1.377331420373028</c:v>
                </c:pt>
                <c:pt idx="23">
                  <c:v>1.412852814543136</c:v>
                </c:pt>
                <c:pt idx="24">
                  <c:v>1.4886276514183492</c:v>
                </c:pt>
                <c:pt idx="25">
                  <c:v>1.5321267834913339</c:v>
                </c:pt>
                <c:pt idx="26">
                  <c:v>1.544105918009252</c:v>
                </c:pt>
                <c:pt idx="27">
                  <c:v>1.5152965196031518</c:v>
                </c:pt>
                <c:pt idx="28">
                  <c:v>1.5008426341060161</c:v>
                </c:pt>
                <c:pt idx="29">
                  <c:v>1.5279542566708952</c:v>
                </c:pt>
                <c:pt idx="30">
                  <c:v>1.5462450592885435</c:v>
                </c:pt>
                <c:pt idx="31">
                  <c:v>1.5155350249952602</c:v>
                </c:pt>
                <c:pt idx="32">
                  <c:v>1.4761197332237581</c:v>
                </c:pt>
                <c:pt idx="33">
                  <c:v>1.4607771840516075</c:v>
                </c:pt>
                <c:pt idx="34">
                  <c:v>1.4562953113622692</c:v>
                </c:pt>
                <c:pt idx="35">
                  <c:v>1.4898933982855065</c:v>
                </c:pt>
              </c:numCache>
            </c:numRef>
          </c:yVal>
          <c:smooth val="0"/>
        </c:ser>
        <c:dLbls>
          <c:showLegendKey val="0"/>
          <c:showVal val="0"/>
          <c:showCatName val="0"/>
          <c:showSerName val="0"/>
          <c:showPercent val="0"/>
          <c:showBubbleSize val="0"/>
        </c:dLbls>
        <c:axId val="128567936"/>
        <c:axId val="128573824"/>
      </c:scatterChart>
      <c:valAx>
        <c:axId val="128567936"/>
        <c:scaling>
          <c:orientation val="minMax"/>
          <c:max val="11"/>
          <c:min val="3"/>
        </c:scaling>
        <c:delete val="0"/>
        <c:axPos val="b"/>
        <c:majorGridlines/>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8573824"/>
        <c:crosses val="min"/>
        <c:crossBetween val="midCat"/>
        <c:majorUnit val="1"/>
      </c:valAx>
      <c:valAx>
        <c:axId val="128573824"/>
        <c:scaling>
          <c:orientation val="minMax"/>
          <c:max val="4"/>
          <c:min val="1"/>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8567936"/>
        <c:crosses val="autoZero"/>
        <c:crossBetween val="midCat"/>
      </c:valAx>
      <c:valAx>
        <c:axId val="128575360"/>
        <c:scaling>
          <c:orientation val="minMax"/>
          <c:max val="4"/>
          <c:min val="1"/>
        </c:scaling>
        <c:delete val="0"/>
        <c:axPos val="r"/>
        <c:majorGridlines/>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8576896"/>
        <c:crosses val="max"/>
        <c:crossBetween val="between"/>
        <c:majorUnit val="0.5"/>
        <c:minorUnit val="0.1"/>
      </c:valAx>
      <c:catAx>
        <c:axId val="128576896"/>
        <c:scaling>
          <c:orientation val="minMax"/>
        </c:scaling>
        <c:delete val="1"/>
        <c:axPos val="b"/>
        <c:numFmt formatCode="General" sourceLinked="1"/>
        <c:majorTickMark val="out"/>
        <c:minorTickMark val="none"/>
        <c:tickLblPos val="none"/>
        <c:crossAx val="128575360"/>
        <c:crosses val="min"/>
        <c:auto val="1"/>
        <c:lblAlgn val="ctr"/>
        <c:lblOffset val="100"/>
        <c:noMultiLvlLbl val="0"/>
      </c:cat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xMode val="edge"/>
          <c:yMode val="edge"/>
          <c:x val="1.6121921890038759E-2"/>
          <c:y val="4.8471856346465607E-2"/>
          <c:w val="0.96775615621992284"/>
          <c:h val="0.91932902695334184"/>
        </c:manualLayout>
      </c:layout>
      <c:lineChart>
        <c:grouping val="standard"/>
        <c:varyColors val="0"/>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129031552"/>
        <c:axId val="129030016"/>
      </c:lineChart>
      <c:scatterChart>
        <c:scatterStyle val="lineMarker"/>
        <c:varyColors val="0"/>
        <c:ser>
          <c:idx val="0"/>
          <c:order val="0"/>
          <c:tx>
            <c:strRef>
              <c:f>Beveridge!$O$2</c:f>
              <c:strCache>
                <c:ptCount val="1"/>
                <c:pt idx="0">
                  <c:v>V/L</c:v>
                </c:pt>
              </c:strCache>
            </c:strRef>
          </c:tx>
          <c:spPr>
            <a:ln w="28575">
              <a:noFill/>
            </a:ln>
          </c:spPr>
          <c:marker>
            <c:symbol val="circle"/>
            <c:size val="7"/>
            <c:spPr>
              <a:solidFill>
                <a:srgbClr val="00B050"/>
              </a:solidFill>
              <a:ln>
                <a:solidFill>
                  <a:schemeClr val="bg1">
                    <a:lumMod val="50000"/>
                  </a:schemeClr>
                </a:solidFill>
                <a:prstDash val="solid"/>
              </a:ln>
            </c:spPr>
          </c:marker>
          <c:xVal>
            <c:numRef>
              <c:f>Beveridge!$N$3:$N$87</c:f>
              <c:numCache>
                <c:formatCode>General</c:formatCode>
                <c:ptCount val="85"/>
                <c:pt idx="0">
                  <c:v>3.9330392047358429</c:v>
                </c:pt>
                <c:pt idx="1">
                  <c:v>4.1884561891515997</c:v>
                </c:pt>
                <c:pt idx="2">
                  <c:v>4.2372704434903206</c:v>
                </c:pt>
                <c:pt idx="3">
                  <c:v>4.2668352741724656</c:v>
                </c:pt>
                <c:pt idx="4">
                  <c:v>4.3679345819779654</c:v>
                </c:pt>
                <c:pt idx="5">
                  <c:v>4.3441856570702502</c:v>
                </c:pt>
                <c:pt idx="6">
                  <c:v>4.5229741135765762</c:v>
                </c:pt>
                <c:pt idx="7">
                  <c:v>4.582538599690924</c:v>
                </c:pt>
                <c:pt idx="8">
                  <c:v>4.9147148320817218</c:v>
                </c:pt>
                <c:pt idx="9">
                  <c:v>4.9601011188354667</c:v>
                </c:pt>
                <c:pt idx="10">
                  <c:v>5.339866468636786</c:v>
                </c:pt>
                <c:pt idx="11">
                  <c:v>5.5483915696062045</c:v>
                </c:pt>
                <c:pt idx="12">
                  <c:v>5.7226014344617324</c:v>
                </c:pt>
                <c:pt idx="13">
                  <c:v>5.6865647783268347</c:v>
                </c:pt>
                <c:pt idx="14">
                  <c:v>5.6791079341596804</c:v>
                </c:pt>
                <c:pt idx="15">
                  <c:v>5.7474685252732192</c:v>
                </c:pt>
                <c:pt idx="16">
                  <c:v>5.9416134047331628</c:v>
                </c:pt>
                <c:pt idx="17">
                  <c:v>5.7948916088258375</c:v>
                </c:pt>
                <c:pt idx="18">
                  <c:v>5.7959504999723794</c:v>
                </c:pt>
                <c:pt idx="19">
                  <c:v>5.794078851957468</c:v>
                </c:pt>
                <c:pt idx="20">
                  <c:v>5.7265411112413824</c:v>
                </c:pt>
                <c:pt idx="21">
                  <c:v>5.6687644278333496</c:v>
                </c:pt>
                <c:pt idx="22">
                  <c:v>5.7165861513687455</c:v>
                </c:pt>
                <c:pt idx="23">
                  <c:v>5.8742010879682294</c:v>
                </c:pt>
                <c:pt idx="24">
                  <c:v>5.9559097238498424</c:v>
                </c:pt>
                <c:pt idx="25">
                  <c:v>5.8381356338693955</c:v>
                </c:pt>
                <c:pt idx="26">
                  <c:v>5.8986995208761126</c:v>
                </c:pt>
                <c:pt idx="27">
                  <c:v>5.8813055566969146</c:v>
                </c:pt>
                <c:pt idx="28">
                  <c:v>6.0365662165298959</c:v>
                </c:pt>
                <c:pt idx="29">
                  <c:v>6.1139931740614335</c:v>
                </c:pt>
                <c:pt idx="30">
                  <c:v>6.3010009792187835</c:v>
                </c:pt>
                <c:pt idx="31">
                  <c:v>6.1514830870054773</c:v>
                </c:pt>
                <c:pt idx="32">
                  <c:v>6.0746355286967617</c:v>
                </c:pt>
                <c:pt idx="33">
                  <c:v>6.0881730703610186</c:v>
                </c:pt>
                <c:pt idx="34">
                  <c:v>5.9516344502303804</c:v>
                </c:pt>
                <c:pt idx="35">
                  <c:v>5.8340136054421814</c:v>
                </c:pt>
                <c:pt idx="36">
                  <c:v>5.6682728022408684</c:v>
                </c:pt>
                <c:pt idx="37">
                  <c:v>5.7000040860244354</c:v>
                </c:pt>
                <c:pt idx="38">
                  <c:v>5.5668023093334416</c:v>
                </c:pt>
                <c:pt idx="39">
                  <c:v>5.7783917682927006</c:v>
                </c:pt>
                <c:pt idx="40">
                  <c:v>5.5635001702417375</c:v>
                </c:pt>
                <c:pt idx="41">
                  <c:v>5.5839254751300444</c:v>
                </c:pt>
                <c:pt idx="42">
                  <c:v>5.6191509561914801</c:v>
                </c:pt>
                <c:pt idx="43">
                  <c:v>5.5087614765864075</c:v>
                </c:pt>
                <c:pt idx="44">
                  <c:v>5.4145997668808095</c:v>
                </c:pt>
                <c:pt idx="45">
                  <c:v>5.3773360919852085</c:v>
                </c:pt>
                <c:pt idx="46">
                  <c:v>5.4542502012950465</c:v>
                </c:pt>
                <c:pt idx="47">
                  <c:v>5.3535994384525054</c:v>
                </c:pt>
                <c:pt idx="48">
                  <c:v>5.3586745824299769</c:v>
                </c:pt>
                <c:pt idx="49">
                  <c:v>5.2584290915969172</c:v>
                </c:pt>
                <c:pt idx="50">
                  <c:v>5.3786632875899834</c:v>
                </c:pt>
                <c:pt idx="51">
                  <c:v>5.2139280684138525</c:v>
                </c:pt>
                <c:pt idx="52">
                  <c:v>5.1515517773927817</c:v>
                </c:pt>
                <c:pt idx="53">
                  <c:v>5.125920367678062</c:v>
                </c:pt>
                <c:pt idx="54">
                  <c:v>5.0416113858400928</c:v>
                </c:pt>
                <c:pt idx="55">
                  <c:v>4.9561004336420584</c:v>
                </c:pt>
                <c:pt idx="56">
                  <c:v>4.903891733821192</c:v>
                </c:pt>
                <c:pt idx="57">
                  <c:v>5.0368779759126134</c:v>
                </c:pt>
                <c:pt idx="58">
                  <c:v>4.9686335424430501</c:v>
                </c:pt>
                <c:pt idx="59">
                  <c:v>5.0418152134075225</c:v>
                </c:pt>
                <c:pt idx="60">
                  <c:v>4.8516963274011884</c:v>
                </c:pt>
                <c:pt idx="61">
                  <c:v>4.7026242560613465</c:v>
                </c:pt>
                <c:pt idx="62">
                  <c:v>4.7689540032261908</c:v>
                </c:pt>
                <c:pt idx="63">
                  <c:v>4.689250926644255</c:v>
                </c:pt>
                <c:pt idx="64">
                  <c:v>4.7189506962440602</c:v>
                </c:pt>
                <c:pt idx="65">
                  <c:v>4.6204052452852356</c:v>
                </c:pt>
                <c:pt idx="66">
                  <c:v>4.6255797666397696</c:v>
                </c:pt>
                <c:pt idx="67">
                  <c:v>4.7398217694894234</c:v>
                </c:pt>
                <c:pt idx="68">
                  <c:v>4.6738643254501833</c:v>
                </c:pt>
                <c:pt idx="69">
                  <c:v>4.5146444066410805</c:v>
                </c:pt>
                <c:pt idx="70">
                  <c:v>4.4244644536671025</c:v>
                </c:pt>
                <c:pt idx="71">
                  <c:v>4.5090088316732935</c:v>
                </c:pt>
                <c:pt idx="72">
                  <c:v>4.4273629625749704</c:v>
                </c:pt>
                <c:pt idx="73">
                  <c:v>4.6364924608020504</c:v>
                </c:pt>
                <c:pt idx="74">
                  <c:v>4.5108063229737327</c:v>
                </c:pt>
                <c:pt idx="75">
                  <c:v>4.3912606008337125</c:v>
                </c:pt>
                <c:pt idx="76">
                  <c:v>4.4842108025136804</c:v>
                </c:pt>
                <c:pt idx="77">
                  <c:v>4.4318970825200443</c:v>
                </c:pt>
                <c:pt idx="78">
                  <c:v>4.5609587161358416</c:v>
                </c:pt>
                <c:pt idx="79">
                  <c:v>4.6714803803051588</c:v>
                </c:pt>
                <c:pt idx="80">
                  <c:v>4.6381156877634755</c:v>
                </c:pt>
                <c:pt idx="81">
                  <c:v>4.687072258215875</c:v>
                </c:pt>
                <c:pt idx="82">
                  <c:v>4.7464574535438731</c:v>
                </c:pt>
                <c:pt idx="83">
                  <c:v>4.7196853976404816</c:v>
                </c:pt>
                <c:pt idx="84">
                  <c:v>4.9786924436129603</c:v>
                </c:pt>
              </c:numCache>
            </c:numRef>
          </c:xVal>
          <c:yVal>
            <c:numRef>
              <c:f>Beveridge!$O$3:$O$87</c:f>
              <c:numCache>
                <c:formatCode>General</c:formatCode>
                <c:ptCount val="85"/>
                <c:pt idx="0">
                  <c:v>3.5679381213001231</c:v>
                </c:pt>
                <c:pt idx="1">
                  <c:v>3.5340751043115377</c:v>
                </c:pt>
                <c:pt idx="2">
                  <c:v>3.399419628255882</c:v>
                </c:pt>
                <c:pt idx="3">
                  <c:v>3.4684972624440786</c:v>
                </c:pt>
                <c:pt idx="4">
                  <c:v>3.34542972368686</c:v>
                </c:pt>
                <c:pt idx="5">
                  <c:v>3.1817357205654653</c:v>
                </c:pt>
                <c:pt idx="6">
                  <c:v>3.1327385478211802</c:v>
                </c:pt>
                <c:pt idx="7">
                  <c:v>3.0573461233240899</c:v>
                </c:pt>
                <c:pt idx="8">
                  <c:v>2.9961475112364258</c:v>
                </c:pt>
                <c:pt idx="9">
                  <c:v>2.8925820722416287</c:v>
                </c:pt>
                <c:pt idx="10">
                  <c:v>2.5859556098441177</c:v>
                </c:pt>
                <c:pt idx="11">
                  <c:v>2.5443704936217397</c:v>
                </c:pt>
                <c:pt idx="12">
                  <c:v>2.5092685631128426</c:v>
                </c:pt>
                <c:pt idx="13">
                  <c:v>2.5729238339484164</c:v>
                </c:pt>
                <c:pt idx="14">
                  <c:v>2.4230399646049512</c:v>
                </c:pt>
                <c:pt idx="15">
                  <c:v>2.5518926364020178</c:v>
                </c:pt>
                <c:pt idx="16">
                  <c:v>2.4080152012437379</c:v>
                </c:pt>
                <c:pt idx="17">
                  <c:v>2.4934799707461122</c:v>
                </c:pt>
                <c:pt idx="18">
                  <c:v>2.367963095961549</c:v>
                </c:pt>
                <c:pt idx="19">
                  <c:v>2.3935968177454892</c:v>
                </c:pt>
                <c:pt idx="20">
                  <c:v>2.4177809653193942</c:v>
                </c:pt>
                <c:pt idx="21">
                  <c:v>2.3160107727822359</c:v>
                </c:pt>
                <c:pt idx="22">
                  <c:v>2.5448339458001294</c:v>
                </c:pt>
                <c:pt idx="23">
                  <c:v>2.5137719679263251</c:v>
                </c:pt>
                <c:pt idx="24">
                  <c:v>2.1555705678794492</c:v>
                </c:pt>
                <c:pt idx="25">
                  <c:v>2.4818928715815742</c:v>
                </c:pt>
                <c:pt idx="26">
                  <c:v>2.3572895277207393</c:v>
                </c:pt>
                <c:pt idx="27">
                  <c:v>2.1777540370629209</c:v>
                </c:pt>
                <c:pt idx="28">
                  <c:v>2.2256509687726211</c:v>
                </c:pt>
                <c:pt idx="29">
                  <c:v>2.1774744027303812</c:v>
                </c:pt>
                <c:pt idx="30">
                  <c:v>2.2705635948210205</c:v>
                </c:pt>
                <c:pt idx="31">
                  <c:v>2.2179745366419876</c:v>
                </c:pt>
                <c:pt idx="32">
                  <c:v>2.2008262487623598</c:v>
                </c:pt>
                <c:pt idx="33">
                  <c:v>2.1429058895789237</c:v>
                </c:pt>
                <c:pt idx="34">
                  <c:v>2.252651380899152</c:v>
                </c:pt>
                <c:pt idx="35">
                  <c:v>2.2707482993197186</c:v>
                </c:pt>
                <c:pt idx="36">
                  <c:v>2.2442734565082572</c:v>
                </c:pt>
                <c:pt idx="37">
                  <c:v>2.3998583511529397</c:v>
                </c:pt>
                <c:pt idx="38">
                  <c:v>2.3870382866763569</c:v>
                </c:pt>
                <c:pt idx="39">
                  <c:v>2.3913871951219514</c:v>
                </c:pt>
                <c:pt idx="40">
                  <c:v>2.4337759618658477</c:v>
                </c:pt>
                <c:pt idx="41">
                  <c:v>2.5349335327916251</c:v>
                </c:pt>
                <c:pt idx="42">
                  <c:v>2.3735250237352403</c:v>
                </c:pt>
                <c:pt idx="43">
                  <c:v>2.6365679928499848</c:v>
                </c:pt>
                <c:pt idx="44">
                  <c:v>2.5304274755360385</c:v>
                </c:pt>
                <c:pt idx="45">
                  <c:v>2.5892887426652651</c:v>
                </c:pt>
                <c:pt idx="46">
                  <c:v>2.6800998694119604</c:v>
                </c:pt>
                <c:pt idx="47">
                  <c:v>2.3379813987392182</c:v>
                </c:pt>
                <c:pt idx="48">
                  <c:v>2.6448915634983412</c:v>
                </c:pt>
                <c:pt idx="49">
                  <c:v>2.6312411757155667</c:v>
                </c:pt>
                <c:pt idx="50">
                  <c:v>2.6044053813593595</c:v>
                </c:pt>
                <c:pt idx="51">
                  <c:v>2.6571692353309841</c:v>
                </c:pt>
                <c:pt idx="52">
                  <c:v>2.8141493090528167</c:v>
                </c:pt>
                <c:pt idx="53">
                  <c:v>2.6209123615680006</c:v>
                </c:pt>
                <c:pt idx="54">
                  <c:v>2.788163872472174</c:v>
                </c:pt>
                <c:pt idx="55">
                  <c:v>2.7939129503720812</c:v>
                </c:pt>
                <c:pt idx="56">
                  <c:v>2.7453781905340535</c:v>
                </c:pt>
                <c:pt idx="57">
                  <c:v>2.8608773357162827</c:v>
                </c:pt>
                <c:pt idx="58">
                  <c:v>2.8506476623489179</c:v>
                </c:pt>
                <c:pt idx="59">
                  <c:v>2.9753773364875222</c:v>
                </c:pt>
                <c:pt idx="60">
                  <c:v>2.9547423848563588</c:v>
                </c:pt>
                <c:pt idx="61">
                  <c:v>2.8253025683358408</c:v>
                </c:pt>
                <c:pt idx="62">
                  <c:v>2.9155409217941899</c:v>
                </c:pt>
                <c:pt idx="63">
                  <c:v>3.0859408671666242</c:v>
                </c:pt>
                <c:pt idx="64">
                  <c:v>3.0646668566618742</c:v>
                </c:pt>
                <c:pt idx="65">
                  <c:v>3.0674724794630186</c:v>
                </c:pt>
                <c:pt idx="66">
                  <c:v>2.9348414974166523</c:v>
                </c:pt>
                <c:pt idx="67">
                  <c:v>2.7481057227980492</c:v>
                </c:pt>
                <c:pt idx="68">
                  <c:v>3.0128661446386529</c:v>
                </c:pt>
                <c:pt idx="69">
                  <c:v>3.058116073901175</c:v>
                </c:pt>
                <c:pt idx="70">
                  <c:v>3.0583855670510012</c:v>
                </c:pt>
                <c:pt idx="71">
                  <c:v>3.0615592561972642</c:v>
                </c:pt>
                <c:pt idx="72">
                  <c:v>3.0484770709478042</c:v>
                </c:pt>
                <c:pt idx="73">
                  <c:v>2.9634370122703899</c:v>
                </c:pt>
                <c:pt idx="74">
                  <c:v>2.9640573722265082</c:v>
                </c:pt>
                <c:pt idx="75">
                  <c:v>3.1413749395638138</c:v>
                </c:pt>
                <c:pt idx="76">
                  <c:v>3.0318932605643982</c:v>
                </c:pt>
                <c:pt idx="77">
                  <c:v>3.0288341870488518</c:v>
                </c:pt>
                <c:pt idx="78">
                  <c:v>3.1390896378677193</c:v>
                </c:pt>
                <c:pt idx="79">
                  <c:v>2.9378900251576439</c:v>
                </c:pt>
                <c:pt idx="80">
                  <c:v>3.0401424493964231</c:v>
                </c:pt>
                <c:pt idx="81">
                  <c:v>2.9754533248165167</c:v>
                </c:pt>
                <c:pt idx="82">
                  <c:v>2.8516601505133417</c:v>
                </c:pt>
                <c:pt idx="83">
                  <c:v>2.9315219864148983</c:v>
                </c:pt>
                <c:pt idx="84">
                  <c:v>2.8440390811765952</c:v>
                </c:pt>
              </c:numCache>
            </c:numRef>
          </c:yVal>
          <c:smooth val="0"/>
        </c:ser>
        <c:ser>
          <c:idx val="1"/>
          <c:order val="1"/>
          <c:tx>
            <c:v>Recession</c:v>
          </c:tx>
          <c:spPr>
            <a:ln w="28575">
              <a:solidFill>
                <a:srgbClr val="FF0000"/>
              </a:solidFill>
              <a:prstDash val="sysDash"/>
            </a:ln>
          </c:spPr>
          <c:marker>
            <c:symbol val="circle"/>
            <c:size val="7"/>
            <c:spPr>
              <a:solidFill>
                <a:srgbClr val="FF0000"/>
              </a:solidFill>
              <a:ln>
                <a:solidFill>
                  <a:schemeClr val="tx1">
                    <a:lumMod val="50000"/>
                    <a:lumOff val="50000"/>
                  </a:schemeClr>
                </a:solidFill>
              </a:ln>
            </c:spPr>
          </c:marker>
          <c:dPt>
            <c:idx val="0"/>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3"/>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4"/>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5"/>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6"/>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7"/>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8"/>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9"/>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0"/>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1"/>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2"/>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3"/>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4"/>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5"/>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6"/>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7"/>
            <c:marker>
              <c:spPr>
                <a:solidFill>
                  <a:srgbClr val="002060"/>
                </a:solidFill>
                <a:ln>
                  <a:solidFill>
                    <a:schemeClr val="tx1">
                      <a:lumMod val="50000"/>
                      <a:lumOff val="50000"/>
                    </a:schemeClr>
                  </a:solidFill>
                </a:ln>
              </c:spPr>
            </c:marker>
            <c:bubble3D val="0"/>
            <c:spPr>
              <a:ln w="28575">
                <a:solidFill>
                  <a:srgbClr val="002060"/>
                </a:solidFill>
                <a:prstDash val="sysDash"/>
              </a:ln>
            </c:spPr>
          </c:dPt>
          <c:xVal>
            <c:numRef>
              <c:f>Beveridge!$N$88:$N$123</c:f>
              <c:numCache>
                <c:formatCode>General</c:formatCode>
                <c:ptCount val="36"/>
                <c:pt idx="0">
                  <c:v>4.9675451122939105</c:v>
                </c:pt>
                <c:pt idx="1">
                  <c:v>4.8436442222569385</c:v>
                </c:pt>
                <c:pt idx="2">
                  <c:v>5.0550921233855703</c:v>
                </c:pt>
                <c:pt idx="3">
                  <c:v>4.9460589547337523</c:v>
                </c:pt>
                <c:pt idx="4">
                  <c:v>5.4418683013439644</c:v>
                </c:pt>
                <c:pt idx="5">
                  <c:v>5.5665359815960755</c:v>
                </c:pt>
                <c:pt idx="6">
                  <c:v>5.7973736013261501</c:v>
                </c:pt>
                <c:pt idx="7">
                  <c:v>6.1355524518932336</c:v>
                </c:pt>
                <c:pt idx="8">
                  <c:v>6.1812396111581824</c:v>
                </c:pt>
                <c:pt idx="9">
                  <c:v>6.5671526204720045</c:v>
                </c:pt>
                <c:pt idx="10">
                  <c:v>6.8244287645274371</c:v>
                </c:pt>
                <c:pt idx="11">
                  <c:v>7.3343721107655702</c:v>
                </c:pt>
                <c:pt idx="12">
                  <c:v>7.7724811103544464</c:v>
                </c:pt>
                <c:pt idx="13">
                  <c:v>8.2480702481479486</c:v>
                </c:pt>
                <c:pt idx="14">
                  <c:v>8.6164828033744367</c:v>
                </c:pt>
                <c:pt idx="15">
                  <c:v>8.8920254057868711</c:v>
                </c:pt>
                <c:pt idx="16">
                  <c:v>9.3743742127192267</c:v>
                </c:pt>
                <c:pt idx="17">
                  <c:v>9.5480569161378686</c:v>
                </c:pt>
                <c:pt idx="18">
                  <c:v>9.4932570229902176</c:v>
                </c:pt>
                <c:pt idx="19">
                  <c:v>9.686969590961505</c:v>
                </c:pt>
                <c:pt idx="20">
                  <c:v>9.8408470832792005</c:v>
                </c:pt>
                <c:pt idx="21">
                  <c:v>10.146602433418602</c:v>
                </c:pt>
                <c:pt idx="22">
                  <c:v>9.8871874898403718</c:v>
                </c:pt>
                <c:pt idx="23">
                  <c:v>9.9313190400333919</c:v>
                </c:pt>
                <c:pt idx="24">
                  <c:v>9.6783238671561111</c:v>
                </c:pt>
                <c:pt idx="25">
                  <c:v>9.6771252556037464</c:v>
                </c:pt>
                <c:pt idx="26">
                  <c:v>9.7098671171902922</c:v>
                </c:pt>
                <c:pt idx="27">
                  <c:v>9.7967900595392248</c:v>
                </c:pt>
                <c:pt idx="28">
                  <c:v>9.6500839616953122</c:v>
                </c:pt>
                <c:pt idx="29">
                  <c:v>9.4954582129564766</c:v>
                </c:pt>
                <c:pt idx="30">
                  <c:v>9.5275600801936999</c:v>
                </c:pt>
                <c:pt idx="31">
                  <c:v>9.6348877800631989</c:v>
                </c:pt>
                <c:pt idx="32">
                  <c:v>9.5676208766966866</c:v>
                </c:pt>
                <c:pt idx="33">
                  <c:v>9.662249935048111</c:v>
                </c:pt>
                <c:pt idx="34">
                  <c:v>9.7700552127314069</c:v>
                </c:pt>
                <c:pt idx="35">
                  <c:v>9.424816188431258</c:v>
                </c:pt>
              </c:numCache>
            </c:numRef>
          </c:xVal>
          <c:yVal>
            <c:numRef>
              <c:f>Beveridge!$O$88:$O$123</c:f>
              <c:numCache>
                <c:formatCode>General</c:formatCode>
                <c:ptCount val="36"/>
                <c:pt idx="0">
                  <c:v>2.7145268077372551</c:v>
                </c:pt>
                <c:pt idx="1">
                  <c:v>2.682523564026464</c:v>
                </c:pt>
                <c:pt idx="2">
                  <c:v>2.6772952885839802</c:v>
                </c:pt>
                <c:pt idx="3">
                  <c:v>2.5842280155287778</c:v>
                </c:pt>
                <c:pt idx="4">
                  <c:v>2.6528945970114441</c:v>
                </c:pt>
                <c:pt idx="5">
                  <c:v>2.4903606259922877</c:v>
                </c:pt>
                <c:pt idx="6">
                  <c:v>2.5441618317447192</c:v>
                </c:pt>
                <c:pt idx="7">
                  <c:v>2.3846472170494515</c:v>
                </c:pt>
                <c:pt idx="8">
                  <c:v>2.1265999624869938</c:v>
                </c:pt>
                <c:pt idx="9">
                  <c:v>2.1509748117171092</c:v>
                </c:pt>
                <c:pt idx="10">
                  <c:v>2.0960930274671608</c:v>
                </c:pt>
                <c:pt idx="11">
                  <c:v>1.9900561844972258</c:v>
                </c:pt>
                <c:pt idx="12">
                  <c:v>1.8108116872588118</c:v>
                </c:pt>
                <c:pt idx="13">
                  <c:v>1.8326166917059519</c:v>
                </c:pt>
                <c:pt idx="14">
                  <c:v>1.7332900713822192</c:v>
                </c:pt>
                <c:pt idx="15">
                  <c:v>1.6024292179497914</c:v>
                </c:pt>
                <c:pt idx="16">
                  <c:v>1.6071832305158102</c:v>
                </c:pt>
                <c:pt idx="17">
                  <c:v>1.6277446786512788</c:v>
                </c:pt>
                <c:pt idx="18">
                  <c:v>1.5136898942747818</c:v>
                </c:pt>
                <c:pt idx="19">
                  <c:v>1.5619129060260961</c:v>
                </c:pt>
                <c:pt idx="20">
                  <c:v>1.7045602182668558</c:v>
                </c:pt>
                <c:pt idx="21">
                  <c:v>1.653010608874057</c:v>
                </c:pt>
                <c:pt idx="22">
                  <c:v>1.5969309795507067</c:v>
                </c:pt>
                <c:pt idx="23">
                  <c:v>1.6523907763821064</c:v>
                </c:pt>
                <c:pt idx="24">
                  <c:v>1.8610656459280224</c:v>
                </c:pt>
                <c:pt idx="25">
                  <c:v>1.7237786373878228</c:v>
                </c:pt>
                <c:pt idx="26">
                  <c:v>1.8096754280515941</c:v>
                </c:pt>
                <c:pt idx="27">
                  <c:v>2.1369402019156087</c:v>
                </c:pt>
                <c:pt idx="28">
                  <c:v>1.9055090542476838</c:v>
                </c:pt>
                <c:pt idx="29">
                  <c:v>1.863564196663283</c:v>
                </c:pt>
                <c:pt idx="30">
                  <c:v>2.0445491707240868</c:v>
                </c:pt>
                <c:pt idx="31">
                  <c:v>2.0062679652471824</c:v>
                </c:pt>
                <c:pt idx="32">
                  <c:v>1.9536217591030598</c:v>
                </c:pt>
                <c:pt idx="33">
                  <c:v>2.1616004156923876</c:v>
                </c:pt>
                <c:pt idx="34">
                  <c:v>2.079896070152647</c:v>
                </c:pt>
                <c:pt idx="35">
                  <c:v>1.9929728674604723</c:v>
                </c:pt>
              </c:numCache>
            </c:numRef>
          </c:yVal>
          <c:smooth val="0"/>
        </c:ser>
        <c:dLbls>
          <c:showLegendKey val="0"/>
          <c:showVal val="0"/>
          <c:showCatName val="0"/>
          <c:showSerName val="0"/>
          <c:showPercent val="0"/>
          <c:showBubbleSize val="0"/>
        </c:dLbls>
        <c:axId val="129022592"/>
        <c:axId val="129028480"/>
      </c:scatterChart>
      <c:valAx>
        <c:axId val="129022592"/>
        <c:scaling>
          <c:orientation val="minMax"/>
          <c:max val="11"/>
          <c:min val="3"/>
        </c:scaling>
        <c:delete val="0"/>
        <c:axPos val="b"/>
        <c:majorGridlines/>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9028480"/>
        <c:crosses val="min"/>
        <c:crossBetween val="midCat"/>
        <c:majorUnit val="1"/>
      </c:valAx>
      <c:valAx>
        <c:axId val="129028480"/>
        <c:scaling>
          <c:orientation val="minMax"/>
          <c:min val="1"/>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9022592"/>
        <c:crosses val="autoZero"/>
        <c:crossBetween val="midCat"/>
      </c:valAx>
      <c:valAx>
        <c:axId val="129030016"/>
        <c:scaling>
          <c:orientation val="minMax"/>
          <c:max val="4"/>
          <c:min val="1"/>
        </c:scaling>
        <c:delete val="0"/>
        <c:axPos val="r"/>
        <c:majorGridlines/>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9031552"/>
        <c:crosses val="max"/>
        <c:crossBetween val="between"/>
        <c:majorUnit val="0.5"/>
        <c:minorUnit val="0.1"/>
      </c:valAx>
      <c:catAx>
        <c:axId val="129031552"/>
        <c:scaling>
          <c:orientation val="minMax"/>
        </c:scaling>
        <c:delete val="1"/>
        <c:axPos val="b"/>
        <c:numFmt formatCode="General" sourceLinked="1"/>
        <c:majorTickMark val="out"/>
        <c:minorTickMark val="none"/>
        <c:tickLblPos val="none"/>
        <c:crossAx val="129030016"/>
        <c:crosses val="min"/>
        <c:auto val="1"/>
        <c:lblAlgn val="ctr"/>
        <c:lblOffset val="100"/>
        <c:noMultiLvlLbl val="0"/>
      </c:cat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1368553949415923E-2"/>
          <c:y val="9.2184000587035825E-2"/>
          <c:w val="0.83599501582436764"/>
          <c:h val="0.72522383324049433"/>
        </c:manualLayout>
      </c:layout>
      <c:lineChart>
        <c:grouping val="standard"/>
        <c:varyColors val="0"/>
        <c:ser>
          <c:idx val="2"/>
          <c:order val="1"/>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129387904"/>
        <c:axId val="129386368"/>
      </c:lineChart>
      <c:scatterChart>
        <c:scatterStyle val="lineMarker"/>
        <c:varyColors val="0"/>
        <c:ser>
          <c:idx val="1"/>
          <c:order val="0"/>
          <c:tx>
            <c:v>Recession</c:v>
          </c:tx>
          <c:spPr>
            <a:ln w="28575">
              <a:solidFill>
                <a:srgbClr val="FF0000"/>
              </a:solidFill>
              <a:prstDash val="sysDash"/>
            </a:ln>
          </c:spPr>
          <c:marker>
            <c:symbol val="circle"/>
            <c:size val="7"/>
            <c:spPr>
              <a:solidFill>
                <a:srgbClr val="FF0000"/>
              </a:solidFill>
              <a:ln>
                <a:solidFill>
                  <a:schemeClr val="tx1">
                    <a:lumMod val="50000"/>
                    <a:lumOff val="50000"/>
                  </a:schemeClr>
                </a:solidFill>
              </a:ln>
            </c:spPr>
          </c:marker>
          <c:dPt>
            <c:idx val="1"/>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3"/>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4"/>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5"/>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6"/>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7"/>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8"/>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9"/>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0"/>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1"/>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2"/>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3"/>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4"/>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5"/>
            <c:marker>
              <c:spPr>
                <a:solidFill>
                  <a:srgbClr val="002060"/>
                </a:solidFill>
                <a:ln>
                  <a:solidFill>
                    <a:schemeClr val="tx1">
                      <a:lumMod val="50000"/>
                      <a:lumOff val="50000"/>
                    </a:schemeClr>
                  </a:solidFill>
                </a:ln>
              </c:spPr>
            </c:marker>
            <c:bubble3D val="0"/>
            <c:spPr>
              <a:ln w="28575">
                <a:solidFill>
                  <a:schemeClr val="tx2">
                    <a:lumMod val="50000"/>
                  </a:schemeClr>
                </a:solidFill>
                <a:prstDash val="sysDash"/>
              </a:ln>
            </c:spPr>
          </c:dPt>
          <c:dPt>
            <c:idx val="16"/>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7"/>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8"/>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19"/>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0"/>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1"/>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2"/>
            <c:marker>
              <c:spPr>
                <a:solidFill>
                  <a:srgbClr val="002060"/>
                </a:solidFill>
                <a:ln>
                  <a:solidFill>
                    <a:schemeClr val="tx1">
                      <a:lumMod val="50000"/>
                      <a:lumOff val="50000"/>
                    </a:schemeClr>
                  </a:solidFill>
                </a:ln>
              </c:spPr>
            </c:marker>
            <c:bubble3D val="0"/>
            <c:spPr>
              <a:ln w="28575">
                <a:solidFill>
                  <a:srgbClr val="002060"/>
                </a:solidFill>
                <a:prstDash val="sysDash"/>
              </a:ln>
            </c:spPr>
          </c:dPt>
          <c:dPt>
            <c:idx val="25"/>
            <c:bubble3D val="0"/>
            <c:spPr>
              <a:ln w="28575">
                <a:solidFill>
                  <a:srgbClr val="FF0000"/>
                </a:solidFill>
                <a:prstDash val="sysDash"/>
                <a:tailEnd type="arrow"/>
              </a:ln>
            </c:spPr>
          </c:dPt>
          <c:dPt>
            <c:idx val="33"/>
            <c:marker>
              <c:spPr>
                <a:solidFill>
                  <a:srgbClr val="FF0000"/>
                </a:solidFill>
                <a:ln>
                  <a:solidFill>
                    <a:srgbClr val="FF0000"/>
                  </a:solidFill>
                </a:ln>
              </c:spPr>
            </c:marker>
            <c:bubble3D val="0"/>
          </c:dPt>
          <c:xVal>
            <c:numRef>
              <c:f>Beveridge!$G$81:$G$116</c:f>
              <c:numCache>
                <c:formatCode>General</c:formatCode>
                <c:ptCount val="36"/>
                <c:pt idx="0">
                  <c:v>5.2189311010946584</c:v>
                </c:pt>
                <c:pt idx="1">
                  <c:v>5.1934695976346594</c:v>
                </c:pt>
                <c:pt idx="2">
                  <c:v>5.1929689257366878</c:v>
                </c:pt>
                <c:pt idx="3">
                  <c:v>5.3055332798716845</c:v>
                </c:pt>
                <c:pt idx="4">
                  <c:v>5.1706440851937607</c:v>
                </c:pt>
                <c:pt idx="5">
                  <c:v>5.3466679488412394</c:v>
                </c:pt>
                <c:pt idx="6">
                  <c:v>5.4996796925048548</c:v>
                </c:pt>
                <c:pt idx="7">
                  <c:v>5.7125464564910855</c:v>
                </c:pt>
                <c:pt idx="8">
                  <c:v>5.8689805327868561</c:v>
                </c:pt>
                <c:pt idx="9">
                  <c:v>6.0076216095045964</c:v>
                </c:pt>
                <c:pt idx="10">
                  <c:v>6.2180633622892181</c:v>
                </c:pt>
                <c:pt idx="11">
                  <c:v>6.3983916262445764</c:v>
                </c:pt>
                <c:pt idx="12">
                  <c:v>6.5735022601387865</c:v>
                </c:pt>
                <c:pt idx="13">
                  <c:v>6.7603748326639845</c:v>
                </c:pt>
                <c:pt idx="14">
                  <c:v>7.0860126058445498</c:v>
                </c:pt>
                <c:pt idx="15">
                  <c:v>7.2669322709163255</c:v>
                </c:pt>
                <c:pt idx="16">
                  <c:v>7.5812159275671887</c:v>
                </c:pt>
                <c:pt idx="17">
                  <c:v>7.7602704771625417</c:v>
                </c:pt>
                <c:pt idx="18">
                  <c:v>7.8904529349803694</c:v>
                </c:pt>
                <c:pt idx="19">
                  <c:v>7.8753703526713181</c:v>
                </c:pt>
                <c:pt idx="20">
                  <c:v>7.8583269574088241</c:v>
                </c:pt>
                <c:pt idx="21">
                  <c:v>7.9162817368035423</c:v>
                </c:pt>
                <c:pt idx="22">
                  <c:v>7.8431372549019605</c:v>
                </c:pt>
                <c:pt idx="23">
                  <c:v>7.8201243820762016</c:v>
                </c:pt>
                <c:pt idx="24">
                  <c:v>7.8041144901609769</c:v>
                </c:pt>
                <c:pt idx="25">
                  <c:v>7.9351399661655275</c:v>
                </c:pt>
                <c:pt idx="26">
                  <c:v>7.994895517626385</c:v>
                </c:pt>
                <c:pt idx="27">
                  <c:v>7.8954923916164228</c:v>
                </c:pt>
                <c:pt idx="28">
                  <c:v>7.8508060669655331</c:v>
                </c:pt>
                <c:pt idx="29">
                  <c:v>7.8049555273188842</c:v>
                </c:pt>
                <c:pt idx="30">
                  <c:v>7.8007905138339915</c:v>
                </c:pt>
                <c:pt idx="31">
                  <c:v>7.7453648041511114</c:v>
                </c:pt>
                <c:pt idx="32">
                  <c:v>7.7377753895754955</c:v>
                </c:pt>
                <c:pt idx="33">
                  <c:v>7.9109621525911598</c:v>
                </c:pt>
                <c:pt idx="34">
                  <c:v>7.9083167125716498</c:v>
                </c:pt>
                <c:pt idx="35">
                  <c:v>7.882833011735678</c:v>
                </c:pt>
              </c:numCache>
            </c:numRef>
          </c:xVal>
          <c:yVal>
            <c:numRef>
              <c:f>Beveridge!$H$81:$H$116</c:f>
              <c:numCache>
                <c:formatCode>General</c:formatCode>
                <c:ptCount val="36"/>
                <c:pt idx="0">
                  <c:v>2.2054088860270444</c:v>
                </c:pt>
                <c:pt idx="1">
                  <c:v>2.1757295282170048</c:v>
                </c:pt>
                <c:pt idx="2">
                  <c:v>2.2012275458723174</c:v>
                </c:pt>
                <c:pt idx="3">
                  <c:v>2.2357658380112269</c:v>
                </c:pt>
                <c:pt idx="4">
                  <c:v>2.2196561457531367</c:v>
                </c:pt>
                <c:pt idx="5">
                  <c:v>2.1764913292944827</c:v>
                </c:pt>
                <c:pt idx="6">
                  <c:v>2.1108263933376037</c:v>
                </c:pt>
                <c:pt idx="7">
                  <c:v>2.0569011918492786</c:v>
                </c:pt>
                <c:pt idx="8">
                  <c:v>1.9883452868852518</c:v>
                </c:pt>
                <c:pt idx="9">
                  <c:v>1.9438306593652928</c:v>
                </c:pt>
                <c:pt idx="10">
                  <c:v>1.8746806336228923</c:v>
                </c:pt>
                <c:pt idx="11">
                  <c:v>1.7806995149348992</c:v>
                </c:pt>
                <c:pt idx="12">
                  <c:v>1.6807792703889979</c:v>
                </c:pt>
                <c:pt idx="13">
                  <c:v>1.6032383502263019</c:v>
                </c:pt>
                <c:pt idx="14">
                  <c:v>1.5311644489717959</c:v>
                </c:pt>
                <c:pt idx="15">
                  <c:v>1.4852589641434311</c:v>
                </c:pt>
                <c:pt idx="16">
                  <c:v>1.4473810055153498</c:v>
                </c:pt>
                <c:pt idx="17">
                  <c:v>1.4193671855065069</c:v>
                </c:pt>
                <c:pt idx="18">
                  <c:v>1.3852979667400864</c:v>
                </c:pt>
                <c:pt idx="19">
                  <c:v>1.3667208257669885</c:v>
                </c:pt>
                <c:pt idx="20">
                  <c:v>1.3899515429737321</c:v>
                </c:pt>
                <c:pt idx="21">
                  <c:v>1.3825618807938582</c:v>
                </c:pt>
                <c:pt idx="22">
                  <c:v>1.377331420373028</c:v>
                </c:pt>
                <c:pt idx="23">
                  <c:v>1.412852814543136</c:v>
                </c:pt>
                <c:pt idx="24">
                  <c:v>1.4886276514183492</c:v>
                </c:pt>
                <c:pt idx="25">
                  <c:v>1.5321267834913339</c:v>
                </c:pt>
                <c:pt idx="26">
                  <c:v>1.544105918009252</c:v>
                </c:pt>
                <c:pt idx="27">
                  <c:v>1.5152965196031518</c:v>
                </c:pt>
                <c:pt idx="28">
                  <c:v>1.5008426341060161</c:v>
                </c:pt>
                <c:pt idx="29">
                  <c:v>1.5279542566708968</c:v>
                </c:pt>
                <c:pt idx="30">
                  <c:v>1.5462450592885422</c:v>
                </c:pt>
                <c:pt idx="31">
                  <c:v>1.5155350249952588</c:v>
                </c:pt>
                <c:pt idx="32">
                  <c:v>1.4761197332237581</c:v>
                </c:pt>
                <c:pt idx="33">
                  <c:v>1.4607771840516062</c:v>
                </c:pt>
                <c:pt idx="34">
                  <c:v>1.4562953113622692</c:v>
                </c:pt>
                <c:pt idx="35">
                  <c:v>1.4898933982855085</c:v>
                </c:pt>
              </c:numCache>
            </c:numRef>
          </c:yVal>
          <c:smooth val="0"/>
        </c:ser>
        <c:dLbls>
          <c:showLegendKey val="0"/>
          <c:showVal val="0"/>
          <c:showCatName val="0"/>
          <c:showSerName val="0"/>
          <c:showPercent val="0"/>
          <c:showBubbleSize val="0"/>
        </c:dLbls>
        <c:axId val="129366656"/>
        <c:axId val="129384832"/>
      </c:scatterChart>
      <c:valAx>
        <c:axId val="129366656"/>
        <c:scaling>
          <c:orientation val="minMax"/>
          <c:min val="6"/>
        </c:scaling>
        <c:delete val="0"/>
        <c:axPos val="b"/>
        <c:majorGridlines/>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9384832"/>
        <c:crosses val="min"/>
        <c:crossBetween val="midCat"/>
        <c:majorUnit val="1"/>
      </c:valAx>
      <c:valAx>
        <c:axId val="129384832"/>
        <c:scaling>
          <c:orientation val="minMax"/>
          <c:max val="1.6"/>
          <c:min val="1.3"/>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9366656"/>
        <c:crosses val="autoZero"/>
        <c:crossBetween val="midCat"/>
        <c:majorUnit val="0.1"/>
      </c:valAx>
      <c:valAx>
        <c:axId val="129386368"/>
        <c:scaling>
          <c:orientation val="minMax"/>
          <c:max val="1.5"/>
          <c:min val="1.3"/>
        </c:scaling>
        <c:delete val="0"/>
        <c:axPos val="r"/>
        <c:majorGridlines/>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9387904"/>
        <c:crosses val="max"/>
        <c:crossBetween val="between"/>
        <c:majorUnit val="0.1"/>
        <c:minorUnit val="0.1"/>
      </c:valAx>
      <c:catAx>
        <c:axId val="129387904"/>
        <c:scaling>
          <c:orientation val="minMax"/>
        </c:scaling>
        <c:delete val="1"/>
        <c:axPos val="b"/>
        <c:numFmt formatCode="General" sourceLinked="1"/>
        <c:majorTickMark val="out"/>
        <c:minorTickMark val="none"/>
        <c:tickLblPos val="none"/>
        <c:crossAx val="129386368"/>
        <c:crossesAt val="1.3"/>
        <c:auto val="1"/>
        <c:lblAlgn val="ctr"/>
        <c:lblOffset val="100"/>
        <c:noMultiLvlLbl val="0"/>
      </c:catAx>
      <c:spPr>
        <a:noFill/>
        <a:ln w="22225">
          <a:solidFill>
            <a:srgbClr val="000000"/>
          </a:solidFill>
        </a:ln>
      </c:spPr>
    </c:plotArea>
    <c:plotVisOnly val="1"/>
    <c:dispBlanksAs val="gap"/>
    <c:showDLblsOverMax val="0"/>
  </c:chart>
  <c:spPr>
    <a:solidFill>
      <a:schemeClr val="bg1"/>
    </a:solidFill>
    <a:ln w="34925">
      <a:solidFill>
        <a:srgbClr val="FF0000"/>
      </a:solidFill>
    </a:ln>
  </c:spPr>
  <c:externalData r:id="rId1">
    <c:autoUpdate val="0"/>
  </c:externalData>
  <c:userShapes r:id="rId2"/>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6121921890038755E-2"/>
          <c:y val="4.8471856346465607E-2"/>
          <c:w val="0.96775615621992284"/>
          <c:h val="0.95152814365353955"/>
        </c:manualLayout>
      </c:layout>
      <c:lineChart>
        <c:grouping val="standard"/>
        <c:varyColors val="0"/>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129164032"/>
        <c:axId val="129162240"/>
      </c:lineChart>
      <c:scatterChart>
        <c:scatterStyle val="lineMarker"/>
        <c:varyColors val="0"/>
        <c:ser>
          <c:idx val="0"/>
          <c:order val="0"/>
          <c:tx>
            <c:v>United Kingdom</c:v>
          </c:tx>
          <c:spPr>
            <a:ln>
              <a:solidFill>
                <a:srgbClr val="0070C0"/>
              </a:solidFill>
            </a:ln>
          </c:spPr>
          <c:marker>
            <c:symbol val="none"/>
          </c:marker>
          <c:xVal>
            <c:numRef>
              <c:f>Duration!$A$3:$A$89</c:f>
              <c:numCache>
                <c:formatCode>General</c:formatCode>
                <c:ptCount val="87"/>
                <c:pt idx="0">
                  <c:v>1975.25</c:v>
                </c:pt>
                <c:pt idx="1">
                  <c:v>1977.25</c:v>
                </c:pt>
                <c:pt idx="2">
                  <c:v>1979.25</c:v>
                </c:pt>
                <c:pt idx="3">
                  <c:v>1981.25</c:v>
                </c:pt>
                <c:pt idx="4">
                  <c:v>1983.25</c:v>
                </c:pt>
                <c:pt idx="5">
                  <c:v>1984.25</c:v>
                </c:pt>
                <c:pt idx="6">
                  <c:v>1985.25</c:v>
                </c:pt>
                <c:pt idx="7">
                  <c:v>1986.25</c:v>
                </c:pt>
                <c:pt idx="8">
                  <c:v>1987.25</c:v>
                </c:pt>
                <c:pt idx="9">
                  <c:v>1988.25</c:v>
                </c:pt>
                <c:pt idx="10">
                  <c:v>1989.25</c:v>
                </c:pt>
                <c:pt idx="11">
                  <c:v>1990.25</c:v>
                </c:pt>
                <c:pt idx="12">
                  <c:v>1991.25</c:v>
                </c:pt>
                <c:pt idx="13">
                  <c:v>1992.25</c:v>
                </c:pt>
                <c:pt idx="14">
                  <c:v>1992.5</c:v>
                </c:pt>
                <c:pt idx="15">
                  <c:v>1992.75</c:v>
                </c:pt>
                <c:pt idx="16">
                  <c:v>1993</c:v>
                </c:pt>
                <c:pt idx="17">
                  <c:v>1993.25</c:v>
                </c:pt>
                <c:pt idx="18">
                  <c:v>1993.5</c:v>
                </c:pt>
                <c:pt idx="19">
                  <c:v>1993.75</c:v>
                </c:pt>
                <c:pt idx="20">
                  <c:v>1994</c:v>
                </c:pt>
                <c:pt idx="21">
                  <c:v>1994.25</c:v>
                </c:pt>
                <c:pt idx="22">
                  <c:v>1994.5</c:v>
                </c:pt>
                <c:pt idx="23">
                  <c:v>1994.75</c:v>
                </c:pt>
                <c:pt idx="24">
                  <c:v>1995</c:v>
                </c:pt>
                <c:pt idx="25">
                  <c:v>1995.25</c:v>
                </c:pt>
                <c:pt idx="26">
                  <c:v>1995.5</c:v>
                </c:pt>
                <c:pt idx="27">
                  <c:v>1995.75</c:v>
                </c:pt>
                <c:pt idx="28">
                  <c:v>1996</c:v>
                </c:pt>
                <c:pt idx="29">
                  <c:v>1996.25</c:v>
                </c:pt>
                <c:pt idx="30">
                  <c:v>1996.5</c:v>
                </c:pt>
                <c:pt idx="31">
                  <c:v>1996.75</c:v>
                </c:pt>
                <c:pt idx="32">
                  <c:v>1997</c:v>
                </c:pt>
                <c:pt idx="33">
                  <c:v>1997.25</c:v>
                </c:pt>
                <c:pt idx="34">
                  <c:v>1997.5</c:v>
                </c:pt>
                <c:pt idx="35">
                  <c:v>1997.75</c:v>
                </c:pt>
                <c:pt idx="36">
                  <c:v>1998</c:v>
                </c:pt>
                <c:pt idx="37">
                  <c:v>1998.25</c:v>
                </c:pt>
                <c:pt idx="38">
                  <c:v>1998.5</c:v>
                </c:pt>
                <c:pt idx="39">
                  <c:v>1998.75</c:v>
                </c:pt>
                <c:pt idx="40">
                  <c:v>1999</c:v>
                </c:pt>
                <c:pt idx="41">
                  <c:v>1999.25</c:v>
                </c:pt>
                <c:pt idx="42">
                  <c:v>1999.5</c:v>
                </c:pt>
                <c:pt idx="43">
                  <c:v>1999.75</c:v>
                </c:pt>
                <c:pt idx="44">
                  <c:v>2000</c:v>
                </c:pt>
                <c:pt idx="45">
                  <c:v>2000.25</c:v>
                </c:pt>
                <c:pt idx="46">
                  <c:v>2000.5</c:v>
                </c:pt>
                <c:pt idx="47">
                  <c:v>2000.75</c:v>
                </c:pt>
                <c:pt idx="48">
                  <c:v>2001</c:v>
                </c:pt>
                <c:pt idx="49">
                  <c:v>2001.25</c:v>
                </c:pt>
                <c:pt idx="50">
                  <c:v>2001.5</c:v>
                </c:pt>
                <c:pt idx="51">
                  <c:v>2001.75</c:v>
                </c:pt>
                <c:pt idx="52">
                  <c:v>2002</c:v>
                </c:pt>
                <c:pt idx="53">
                  <c:v>2002.25</c:v>
                </c:pt>
                <c:pt idx="54">
                  <c:v>2002.5</c:v>
                </c:pt>
                <c:pt idx="55">
                  <c:v>2002.75</c:v>
                </c:pt>
                <c:pt idx="56">
                  <c:v>2003</c:v>
                </c:pt>
                <c:pt idx="57">
                  <c:v>2003.25</c:v>
                </c:pt>
                <c:pt idx="58">
                  <c:v>2003.5</c:v>
                </c:pt>
                <c:pt idx="59">
                  <c:v>2003.75</c:v>
                </c:pt>
                <c:pt idx="60">
                  <c:v>2004</c:v>
                </c:pt>
                <c:pt idx="61">
                  <c:v>2004.25</c:v>
                </c:pt>
                <c:pt idx="62">
                  <c:v>2004.5</c:v>
                </c:pt>
                <c:pt idx="63">
                  <c:v>2004.75</c:v>
                </c:pt>
                <c:pt idx="64">
                  <c:v>2005</c:v>
                </c:pt>
                <c:pt idx="65">
                  <c:v>2005.25</c:v>
                </c:pt>
                <c:pt idx="66">
                  <c:v>2005.5</c:v>
                </c:pt>
                <c:pt idx="67">
                  <c:v>2005.75</c:v>
                </c:pt>
                <c:pt idx="68">
                  <c:v>2006</c:v>
                </c:pt>
                <c:pt idx="69">
                  <c:v>2006.25</c:v>
                </c:pt>
                <c:pt idx="70">
                  <c:v>2006.5</c:v>
                </c:pt>
                <c:pt idx="71">
                  <c:v>2006.75</c:v>
                </c:pt>
                <c:pt idx="72">
                  <c:v>2007</c:v>
                </c:pt>
                <c:pt idx="73">
                  <c:v>2007.25</c:v>
                </c:pt>
                <c:pt idx="74">
                  <c:v>2007.5</c:v>
                </c:pt>
                <c:pt idx="75">
                  <c:v>2007.75</c:v>
                </c:pt>
                <c:pt idx="76">
                  <c:v>2008</c:v>
                </c:pt>
                <c:pt idx="77">
                  <c:v>2008.25</c:v>
                </c:pt>
                <c:pt idx="78">
                  <c:v>2008.5</c:v>
                </c:pt>
                <c:pt idx="79">
                  <c:v>2008.75</c:v>
                </c:pt>
                <c:pt idx="80">
                  <c:v>2009</c:v>
                </c:pt>
                <c:pt idx="81">
                  <c:v>2009.25</c:v>
                </c:pt>
                <c:pt idx="82">
                  <c:v>2009.5</c:v>
                </c:pt>
                <c:pt idx="83">
                  <c:v>2009.75</c:v>
                </c:pt>
                <c:pt idx="84">
                  <c:v>2010</c:v>
                </c:pt>
                <c:pt idx="85">
                  <c:v>2010.25</c:v>
                </c:pt>
                <c:pt idx="86">
                  <c:v>2010.5</c:v>
                </c:pt>
              </c:numCache>
            </c:numRef>
          </c:xVal>
          <c:yVal>
            <c:numRef>
              <c:f>Duration!$H$3:$H$89</c:f>
              <c:numCache>
                <c:formatCode>General</c:formatCode>
                <c:ptCount val="87"/>
                <c:pt idx="0">
                  <c:v>0.895380928645374</c:v>
                </c:pt>
                <c:pt idx="1">
                  <c:v>2.5309838500799882</c:v>
                </c:pt>
                <c:pt idx="2">
                  <c:v>2.3119600978731367</c:v>
                </c:pt>
                <c:pt idx="3">
                  <c:v>4.9129480835979624</c:v>
                </c:pt>
                <c:pt idx="4">
                  <c:v>7.4556203176505864</c:v>
                </c:pt>
                <c:pt idx="5">
                  <c:v>7.5408982188295166</c:v>
                </c:pt>
                <c:pt idx="6">
                  <c:v>7.0355645335834351</c:v>
                </c:pt>
                <c:pt idx="7">
                  <c:v>6.7445826302372867</c:v>
                </c:pt>
                <c:pt idx="8">
                  <c:v>5.8286196722476955</c:v>
                </c:pt>
                <c:pt idx="9">
                  <c:v>5.2208815881939445</c:v>
                </c:pt>
                <c:pt idx="10">
                  <c:v>3.9495026550515391</c:v>
                </c:pt>
                <c:pt idx="11">
                  <c:v>3.4393440923385277</c:v>
                </c:pt>
                <c:pt idx="12">
                  <c:v>4.0881172871693261</c:v>
                </c:pt>
                <c:pt idx="13">
                  <c:v>5.4923113802260284</c:v>
                </c:pt>
                <c:pt idx="14">
                  <c:v>5.8378847448937545</c:v>
                </c:pt>
                <c:pt idx="15">
                  <c:v>6.1506821802016534</c:v>
                </c:pt>
                <c:pt idx="16">
                  <c:v>6.2938435197856073</c:v>
                </c:pt>
                <c:pt idx="17">
                  <c:v>6.3179731953184772</c:v>
                </c:pt>
                <c:pt idx="18">
                  <c:v>6.3084758727089065</c:v>
                </c:pt>
                <c:pt idx="19">
                  <c:v>6.2487114022452115</c:v>
                </c:pt>
                <c:pt idx="20">
                  <c:v>6.105382739453697</c:v>
                </c:pt>
                <c:pt idx="21">
                  <c:v>5.880481472028424</c:v>
                </c:pt>
                <c:pt idx="22">
                  <c:v>5.6273539116307445</c:v>
                </c:pt>
                <c:pt idx="23">
                  <c:v>5.3423175674645345</c:v>
                </c:pt>
                <c:pt idx="24">
                  <c:v>5.167531629175155</c:v>
                </c:pt>
                <c:pt idx="25">
                  <c:v>5.040602453522701</c:v>
                </c:pt>
                <c:pt idx="26">
                  <c:v>4.9051408676073445</c:v>
                </c:pt>
                <c:pt idx="27">
                  <c:v>4.6269455948222955</c:v>
                </c:pt>
                <c:pt idx="28">
                  <c:v>4.5444345348028445</c:v>
                </c:pt>
                <c:pt idx="29">
                  <c:v>4.448169213566282</c:v>
                </c:pt>
                <c:pt idx="30">
                  <c:v>4.3992088617136424</c:v>
                </c:pt>
                <c:pt idx="31">
                  <c:v>4.2294180308943083</c:v>
                </c:pt>
                <c:pt idx="32">
                  <c:v>3.9426414761819037</c:v>
                </c:pt>
                <c:pt idx="33">
                  <c:v>3.5693537006331293</c:v>
                </c:pt>
                <c:pt idx="34">
                  <c:v>3.3110611191003767</c:v>
                </c:pt>
                <c:pt idx="35">
                  <c:v>3.0830744983290455</c:v>
                </c:pt>
                <c:pt idx="36">
                  <c:v>2.9677354060253212</c:v>
                </c:pt>
                <c:pt idx="37">
                  <c:v>2.7735535556099817</c:v>
                </c:pt>
                <c:pt idx="38">
                  <c:v>2.7000833674806612</c:v>
                </c:pt>
                <c:pt idx="39">
                  <c:v>2.6482109480386602</c:v>
                </c:pt>
                <c:pt idx="40">
                  <c:v>2.6135482893517423</c:v>
                </c:pt>
                <c:pt idx="41">
                  <c:v>2.5849854134448567</c:v>
                </c:pt>
                <c:pt idx="42">
                  <c:v>2.5678771932396987</c:v>
                </c:pt>
                <c:pt idx="43">
                  <c:v>2.4807682525890815</c:v>
                </c:pt>
                <c:pt idx="44">
                  <c:v>2.3776350718787427</c:v>
                </c:pt>
                <c:pt idx="45">
                  <c:v>2.3493077965893412</c:v>
                </c:pt>
                <c:pt idx="46">
                  <c:v>2.2019788020394002</c:v>
                </c:pt>
                <c:pt idx="47">
                  <c:v>2.0901354502392797</c:v>
                </c:pt>
                <c:pt idx="48">
                  <c:v>2.0246623549071288</c:v>
                </c:pt>
                <c:pt idx="49">
                  <c:v>2.0192745439681077</c:v>
                </c:pt>
                <c:pt idx="50">
                  <c:v>1.9577468305300643</c:v>
                </c:pt>
                <c:pt idx="51">
                  <c:v>1.916377123273552</c:v>
                </c:pt>
                <c:pt idx="52">
                  <c:v>1.8756430839413101</c:v>
                </c:pt>
                <c:pt idx="53">
                  <c:v>1.8138606033013178</c:v>
                </c:pt>
                <c:pt idx="54">
                  <c:v>1.8685828943870189</c:v>
                </c:pt>
                <c:pt idx="55">
                  <c:v>1.8017826021166368</c:v>
                </c:pt>
                <c:pt idx="56">
                  <c:v>1.8041141504049758</c:v>
                </c:pt>
                <c:pt idx="57">
                  <c:v>1.7241838561258751</c:v>
                </c:pt>
                <c:pt idx="58">
                  <c:v>1.7395699405996354</c:v>
                </c:pt>
                <c:pt idx="59">
                  <c:v>1.7557056664612045</c:v>
                </c:pt>
                <c:pt idx="60">
                  <c:v>1.7573334712276278</c:v>
                </c:pt>
                <c:pt idx="61">
                  <c:v>1.7943488002253301</c:v>
                </c:pt>
                <c:pt idx="62">
                  <c:v>1.59836585588331</c:v>
                </c:pt>
                <c:pt idx="63">
                  <c:v>1.7009412457982878</c:v>
                </c:pt>
                <c:pt idx="64">
                  <c:v>1.7093175214538261</c:v>
                </c:pt>
                <c:pt idx="65">
                  <c:v>1.7336957730205658</c:v>
                </c:pt>
                <c:pt idx="66">
                  <c:v>1.683441793713764</c:v>
                </c:pt>
                <c:pt idx="67">
                  <c:v>1.8977547275685047</c:v>
                </c:pt>
                <c:pt idx="68">
                  <c:v>2.0022163759352534</c:v>
                </c:pt>
                <c:pt idx="69">
                  <c:v>2.1121787838061228</c:v>
                </c:pt>
                <c:pt idx="70">
                  <c:v>2.1967714038486927</c:v>
                </c:pt>
                <c:pt idx="71">
                  <c:v>2.2143580598408183</c:v>
                </c:pt>
                <c:pt idx="72">
                  <c:v>2.1856895311493352</c:v>
                </c:pt>
                <c:pt idx="73">
                  <c:v>2.1271785108645842</c:v>
                </c:pt>
                <c:pt idx="74">
                  <c:v>2.0436975556601289</c:v>
                </c:pt>
                <c:pt idx="75">
                  <c:v>2.0930496394632141</c:v>
                </c:pt>
                <c:pt idx="76">
                  <c:v>2.0987688198261067</c:v>
                </c:pt>
                <c:pt idx="77">
                  <c:v>2.1709821180569602</c:v>
                </c:pt>
                <c:pt idx="78">
                  <c:v>2.2693237888015174</c:v>
                </c:pt>
                <c:pt idx="79">
                  <c:v>2.4389545795101513</c:v>
                </c:pt>
                <c:pt idx="80">
                  <c:v>2.8318963534266577</c:v>
                </c:pt>
                <c:pt idx="81">
                  <c:v>3.2341216686911278</c:v>
                </c:pt>
                <c:pt idx="82">
                  <c:v>3.7747024596893146</c:v>
                </c:pt>
                <c:pt idx="83">
                  <c:v>3.9064911983056607</c:v>
                </c:pt>
                <c:pt idx="84">
                  <c:v>4.1192577936967814</c:v>
                </c:pt>
                <c:pt idx="85">
                  <c:v>4.0110888213668252</c:v>
                </c:pt>
                <c:pt idx="86">
                  <c:v>3.9188025063912191</c:v>
                </c:pt>
              </c:numCache>
            </c:numRef>
          </c:yVal>
          <c:smooth val="0"/>
        </c:ser>
        <c:ser>
          <c:idx val="1"/>
          <c:order val="1"/>
          <c:tx>
            <c:v>United States</c:v>
          </c:tx>
          <c:spPr>
            <a:ln>
              <a:solidFill>
                <a:srgbClr val="C00000"/>
              </a:solidFill>
              <a:prstDash val="sysDash"/>
            </a:ln>
          </c:spPr>
          <c:marker>
            <c:symbol val="none"/>
          </c:marker>
          <c:xVal>
            <c:numRef>
              <c:f>Duration!$J$3:$J$435</c:f>
              <c:numCache>
                <c:formatCode>General</c:formatCode>
                <c:ptCount val="433"/>
                <c:pt idx="0">
                  <c:v>1975</c:v>
                </c:pt>
                <c:pt idx="1">
                  <c:v>1975.0833333333226</c:v>
                </c:pt>
                <c:pt idx="2">
                  <c:v>1975.1666666666665</c:v>
                </c:pt>
                <c:pt idx="3">
                  <c:v>1975.25</c:v>
                </c:pt>
                <c:pt idx="4">
                  <c:v>1975.3333333333223</c:v>
                </c:pt>
                <c:pt idx="5">
                  <c:v>1975.4166666666767</c:v>
                </c:pt>
                <c:pt idx="6">
                  <c:v>1975.4999999999995</c:v>
                </c:pt>
                <c:pt idx="7">
                  <c:v>1975.5833333333223</c:v>
                </c:pt>
                <c:pt idx="8">
                  <c:v>1975.6666666666661</c:v>
                </c:pt>
                <c:pt idx="9">
                  <c:v>1975.7499999999993</c:v>
                </c:pt>
                <c:pt idx="10">
                  <c:v>1975.8333333333219</c:v>
                </c:pt>
                <c:pt idx="11">
                  <c:v>1975.9166666666765</c:v>
                </c:pt>
                <c:pt idx="12">
                  <c:v>1975.9999999999991</c:v>
                </c:pt>
                <c:pt idx="13">
                  <c:v>1976.0833333333214</c:v>
                </c:pt>
                <c:pt idx="14">
                  <c:v>1976.1666666666661</c:v>
                </c:pt>
                <c:pt idx="15">
                  <c:v>1976.2499999999989</c:v>
                </c:pt>
                <c:pt idx="16">
                  <c:v>1976.3333333333214</c:v>
                </c:pt>
                <c:pt idx="17">
                  <c:v>1976.4166666666763</c:v>
                </c:pt>
                <c:pt idx="18">
                  <c:v>1976.4999999999986</c:v>
                </c:pt>
                <c:pt idx="19">
                  <c:v>1976.583333333321</c:v>
                </c:pt>
                <c:pt idx="20">
                  <c:v>1976.6666666666661</c:v>
                </c:pt>
                <c:pt idx="21">
                  <c:v>1976.7499999999984</c:v>
                </c:pt>
                <c:pt idx="22">
                  <c:v>1976.833333333321</c:v>
                </c:pt>
                <c:pt idx="23">
                  <c:v>1976.9166666666758</c:v>
                </c:pt>
                <c:pt idx="24">
                  <c:v>1976.9999999999982</c:v>
                </c:pt>
                <c:pt idx="25">
                  <c:v>1977.0833333333205</c:v>
                </c:pt>
                <c:pt idx="26">
                  <c:v>1977.1666666666661</c:v>
                </c:pt>
                <c:pt idx="27">
                  <c:v>1977.249999999998</c:v>
                </c:pt>
                <c:pt idx="28">
                  <c:v>1977.3333333333205</c:v>
                </c:pt>
                <c:pt idx="29">
                  <c:v>1977.4166666666754</c:v>
                </c:pt>
                <c:pt idx="30">
                  <c:v>1977.4999999999977</c:v>
                </c:pt>
                <c:pt idx="31">
                  <c:v>1977.5833333333201</c:v>
                </c:pt>
                <c:pt idx="32">
                  <c:v>1977.6666666666661</c:v>
                </c:pt>
                <c:pt idx="33">
                  <c:v>1977.7499999999975</c:v>
                </c:pt>
                <c:pt idx="34">
                  <c:v>1977.8333333333201</c:v>
                </c:pt>
                <c:pt idx="35">
                  <c:v>1977.9166666666749</c:v>
                </c:pt>
                <c:pt idx="36">
                  <c:v>1977.9999999999973</c:v>
                </c:pt>
                <c:pt idx="37">
                  <c:v>1978.0833333333196</c:v>
                </c:pt>
                <c:pt idx="38">
                  <c:v>1978.1666666666661</c:v>
                </c:pt>
                <c:pt idx="39">
                  <c:v>1978.249999999997</c:v>
                </c:pt>
                <c:pt idx="40">
                  <c:v>1978.3333333333196</c:v>
                </c:pt>
                <c:pt idx="41">
                  <c:v>1978.4166666666745</c:v>
                </c:pt>
                <c:pt idx="42">
                  <c:v>1978.4999999999968</c:v>
                </c:pt>
                <c:pt idx="43">
                  <c:v>1978.5833333333194</c:v>
                </c:pt>
                <c:pt idx="44">
                  <c:v>1978.6666666666633</c:v>
                </c:pt>
                <c:pt idx="45">
                  <c:v>1978.7499999999966</c:v>
                </c:pt>
                <c:pt idx="46">
                  <c:v>1978.8333333333194</c:v>
                </c:pt>
                <c:pt idx="47">
                  <c:v>1978.9166666666736</c:v>
                </c:pt>
                <c:pt idx="48">
                  <c:v>1978.9999999999964</c:v>
                </c:pt>
                <c:pt idx="49">
                  <c:v>1979.0833333333192</c:v>
                </c:pt>
                <c:pt idx="50">
                  <c:v>1979.1666666666631</c:v>
                </c:pt>
                <c:pt idx="51">
                  <c:v>1979.2499999999959</c:v>
                </c:pt>
                <c:pt idx="52">
                  <c:v>1979.3333333333189</c:v>
                </c:pt>
                <c:pt idx="53">
                  <c:v>1979.4166666666733</c:v>
                </c:pt>
                <c:pt idx="54">
                  <c:v>1979.4999999999959</c:v>
                </c:pt>
                <c:pt idx="55">
                  <c:v>1979.5833333333185</c:v>
                </c:pt>
                <c:pt idx="56">
                  <c:v>1979.6666666666631</c:v>
                </c:pt>
                <c:pt idx="57">
                  <c:v>1979.7499999999957</c:v>
                </c:pt>
                <c:pt idx="58">
                  <c:v>1979.833333333318</c:v>
                </c:pt>
                <c:pt idx="59">
                  <c:v>1979.9166666666729</c:v>
                </c:pt>
                <c:pt idx="60">
                  <c:v>1979.9999999999955</c:v>
                </c:pt>
                <c:pt idx="61">
                  <c:v>1980.083333333318</c:v>
                </c:pt>
                <c:pt idx="62">
                  <c:v>1980.1666666666631</c:v>
                </c:pt>
                <c:pt idx="63">
                  <c:v>1980.2499999999952</c:v>
                </c:pt>
                <c:pt idx="64">
                  <c:v>1980.3333333333176</c:v>
                </c:pt>
                <c:pt idx="65">
                  <c:v>1980.4166666666724</c:v>
                </c:pt>
                <c:pt idx="66">
                  <c:v>1980.499999999995</c:v>
                </c:pt>
                <c:pt idx="67">
                  <c:v>1980.5833333333176</c:v>
                </c:pt>
                <c:pt idx="68">
                  <c:v>1980.6666666666615</c:v>
                </c:pt>
                <c:pt idx="69">
                  <c:v>1980.749999999995</c:v>
                </c:pt>
                <c:pt idx="70">
                  <c:v>1980.8333333333173</c:v>
                </c:pt>
                <c:pt idx="71">
                  <c:v>1980.9166666666717</c:v>
                </c:pt>
                <c:pt idx="72">
                  <c:v>1980.9999999999945</c:v>
                </c:pt>
                <c:pt idx="73">
                  <c:v>1981.0833333333173</c:v>
                </c:pt>
                <c:pt idx="74">
                  <c:v>1981.1666666666611</c:v>
                </c:pt>
                <c:pt idx="75">
                  <c:v>1981.2499999999943</c:v>
                </c:pt>
                <c:pt idx="76">
                  <c:v>1981.3333333333169</c:v>
                </c:pt>
                <c:pt idx="77">
                  <c:v>1981.4166666666715</c:v>
                </c:pt>
                <c:pt idx="78">
                  <c:v>1981.4999999999941</c:v>
                </c:pt>
                <c:pt idx="79">
                  <c:v>1981.5833333333164</c:v>
                </c:pt>
                <c:pt idx="80">
                  <c:v>1981.6666666666611</c:v>
                </c:pt>
                <c:pt idx="81">
                  <c:v>1981.7499999999939</c:v>
                </c:pt>
                <c:pt idx="82">
                  <c:v>1981.8333333333164</c:v>
                </c:pt>
                <c:pt idx="83">
                  <c:v>1981.9166666666713</c:v>
                </c:pt>
                <c:pt idx="84">
                  <c:v>1981.9999999999936</c:v>
                </c:pt>
                <c:pt idx="85">
                  <c:v>1982.083333333316</c:v>
                </c:pt>
                <c:pt idx="86">
                  <c:v>1982.1666666666601</c:v>
                </c:pt>
                <c:pt idx="87">
                  <c:v>1982.2499999999934</c:v>
                </c:pt>
                <c:pt idx="88">
                  <c:v>1982.333333333316</c:v>
                </c:pt>
                <c:pt idx="89">
                  <c:v>1982.4166666666708</c:v>
                </c:pt>
                <c:pt idx="90">
                  <c:v>1982.4999999999932</c:v>
                </c:pt>
                <c:pt idx="91">
                  <c:v>1982.5833333333155</c:v>
                </c:pt>
                <c:pt idx="92">
                  <c:v>1982.6666666666601</c:v>
                </c:pt>
                <c:pt idx="93">
                  <c:v>1982.749999999993</c:v>
                </c:pt>
                <c:pt idx="94">
                  <c:v>1982.8333333333155</c:v>
                </c:pt>
                <c:pt idx="95">
                  <c:v>1982.9166666666704</c:v>
                </c:pt>
                <c:pt idx="96">
                  <c:v>1982.9999999999927</c:v>
                </c:pt>
                <c:pt idx="97">
                  <c:v>1983.0833333333151</c:v>
                </c:pt>
                <c:pt idx="98">
                  <c:v>1983.1666666666601</c:v>
                </c:pt>
                <c:pt idx="99">
                  <c:v>1983.2499999999925</c:v>
                </c:pt>
                <c:pt idx="100">
                  <c:v>1983.3333333333151</c:v>
                </c:pt>
                <c:pt idx="101">
                  <c:v>1983.4166666666699</c:v>
                </c:pt>
                <c:pt idx="102">
                  <c:v>1983.4999999999923</c:v>
                </c:pt>
                <c:pt idx="103">
                  <c:v>1983.5833333333146</c:v>
                </c:pt>
                <c:pt idx="104">
                  <c:v>1983.6666666666601</c:v>
                </c:pt>
                <c:pt idx="105">
                  <c:v>1983.749999999992</c:v>
                </c:pt>
                <c:pt idx="106">
                  <c:v>1983.8333333333146</c:v>
                </c:pt>
                <c:pt idx="107">
                  <c:v>1983.9166666666695</c:v>
                </c:pt>
                <c:pt idx="108">
                  <c:v>1983.9999999999918</c:v>
                </c:pt>
                <c:pt idx="109">
                  <c:v>1984.0833333333144</c:v>
                </c:pt>
                <c:pt idx="110">
                  <c:v>1984.1666666666583</c:v>
                </c:pt>
                <c:pt idx="111">
                  <c:v>1984.2499999999916</c:v>
                </c:pt>
                <c:pt idx="112">
                  <c:v>1984.3333333333144</c:v>
                </c:pt>
                <c:pt idx="113">
                  <c:v>1984.4166666666686</c:v>
                </c:pt>
                <c:pt idx="114">
                  <c:v>1984.4999999999914</c:v>
                </c:pt>
                <c:pt idx="115">
                  <c:v>1984.5833333333142</c:v>
                </c:pt>
                <c:pt idx="116">
                  <c:v>1984.6666666666581</c:v>
                </c:pt>
                <c:pt idx="117">
                  <c:v>1984.7499999999909</c:v>
                </c:pt>
                <c:pt idx="118">
                  <c:v>1984.8333333333139</c:v>
                </c:pt>
                <c:pt idx="119">
                  <c:v>1984.9166666666683</c:v>
                </c:pt>
                <c:pt idx="120">
                  <c:v>1984.9999999999909</c:v>
                </c:pt>
                <c:pt idx="121">
                  <c:v>1985.0833333333135</c:v>
                </c:pt>
                <c:pt idx="122">
                  <c:v>1985.1666666666581</c:v>
                </c:pt>
                <c:pt idx="123">
                  <c:v>1985.2499999999907</c:v>
                </c:pt>
                <c:pt idx="124">
                  <c:v>1985.333333333313</c:v>
                </c:pt>
                <c:pt idx="125">
                  <c:v>1985.4166666666679</c:v>
                </c:pt>
                <c:pt idx="126">
                  <c:v>1985.4999999999905</c:v>
                </c:pt>
                <c:pt idx="127">
                  <c:v>1985.583333333313</c:v>
                </c:pt>
                <c:pt idx="128">
                  <c:v>1985.6666666666581</c:v>
                </c:pt>
                <c:pt idx="129">
                  <c:v>1985.7499999999902</c:v>
                </c:pt>
                <c:pt idx="130">
                  <c:v>1985.8333333333126</c:v>
                </c:pt>
                <c:pt idx="131">
                  <c:v>1985.9166666666674</c:v>
                </c:pt>
                <c:pt idx="132">
                  <c:v>1985.99999999999</c:v>
                </c:pt>
                <c:pt idx="133">
                  <c:v>1986.0833333333126</c:v>
                </c:pt>
                <c:pt idx="134">
                  <c:v>1986.1666666666565</c:v>
                </c:pt>
                <c:pt idx="135">
                  <c:v>1986.24999999999</c:v>
                </c:pt>
                <c:pt idx="136">
                  <c:v>1986.3333333333123</c:v>
                </c:pt>
                <c:pt idx="137">
                  <c:v>1986.4166666666667</c:v>
                </c:pt>
                <c:pt idx="138">
                  <c:v>1986.4999999999895</c:v>
                </c:pt>
                <c:pt idx="139">
                  <c:v>1986.5833333333123</c:v>
                </c:pt>
                <c:pt idx="140">
                  <c:v>1986.6666666666561</c:v>
                </c:pt>
                <c:pt idx="141">
                  <c:v>1986.7499999999893</c:v>
                </c:pt>
                <c:pt idx="142">
                  <c:v>1986.8333333333119</c:v>
                </c:pt>
                <c:pt idx="143">
                  <c:v>1986.9166666666665</c:v>
                </c:pt>
                <c:pt idx="144">
                  <c:v>1986.9999999999891</c:v>
                </c:pt>
                <c:pt idx="145">
                  <c:v>1987.0833333333114</c:v>
                </c:pt>
                <c:pt idx="146">
                  <c:v>1987.1666666666561</c:v>
                </c:pt>
                <c:pt idx="147">
                  <c:v>1987.2499999999889</c:v>
                </c:pt>
                <c:pt idx="148">
                  <c:v>1987.3333333333114</c:v>
                </c:pt>
                <c:pt idx="149">
                  <c:v>1987.4166666666663</c:v>
                </c:pt>
                <c:pt idx="150">
                  <c:v>1987.4999999999886</c:v>
                </c:pt>
                <c:pt idx="151">
                  <c:v>1987.583333333311</c:v>
                </c:pt>
                <c:pt idx="152">
                  <c:v>1987.6666666666551</c:v>
                </c:pt>
                <c:pt idx="153">
                  <c:v>1987.7499999999884</c:v>
                </c:pt>
                <c:pt idx="154">
                  <c:v>1987.833333333311</c:v>
                </c:pt>
                <c:pt idx="155">
                  <c:v>1987.9166666666658</c:v>
                </c:pt>
                <c:pt idx="156">
                  <c:v>1987.9999999999882</c:v>
                </c:pt>
                <c:pt idx="157">
                  <c:v>1988.0833333333105</c:v>
                </c:pt>
                <c:pt idx="158">
                  <c:v>1988.1666666666551</c:v>
                </c:pt>
                <c:pt idx="159">
                  <c:v>1988.2499999999879</c:v>
                </c:pt>
                <c:pt idx="160">
                  <c:v>1988.3333333333105</c:v>
                </c:pt>
                <c:pt idx="161">
                  <c:v>1988.4166666666654</c:v>
                </c:pt>
                <c:pt idx="162">
                  <c:v>1988.4999999999877</c:v>
                </c:pt>
                <c:pt idx="163">
                  <c:v>1988.5833333333101</c:v>
                </c:pt>
                <c:pt idx="164">
                  <c:v>1988.6666666666551</c:v>
                </c:pt>
                <c:pt idx="165">
                  <c:v>1988.7499999999875</c:v>
                </c:pt>
                <c:pt idx="166">
                  <c:v>1988.8333333333101</c:v>
                </c:pt>
                <c:pt idx="167">
                  <c:v>1988.9166666666649</c:v>
                </c:pt>
                <c:pt idx="168">
                  <c:v>1988.9999999999873</c:v>
                </c:pt>
                <c:pt idx="169">
                  <c:v>1989.0833333333096</c:v>
                </c:pt>
                <c:pt idx="170">
                  <c:v>1989.1666666666551</c:v>
                </c:pt>
                <c:pt idx="171">
                  <c:v>1989.249999999987</c:v>
                </c:pt>
                <c:pt idx="172">
                  <c:v>1989.3333333333096</c:v>
                </c:pt>
                <c:pt idx="173">
                  <c:v>1989.4166666666645</c:v>
                </c:pt>
                <c:pt idx="174">
                  <c:v>1989.4999999999868</c:v>
                </c:pt>
                <c:pt idx="175">
                  <c:v>1989.5833333333094</c:v>
                </c:pt>
                <c:pt idx="176">
                  <c:v>1989.6666666666533</c:v>
                </c:pt>
                <c:pt idx="177">
                  <c:v>1989.7499999999866</c:v>
                </c:pt>
                <c:pt idx="178">
                  <c:v>1989.8333333333094</c:v>
                </c:pt>
                <c:pt idx="179">
                  <c:v>1989.9166666666636</c:v>
                </c:pt>
                <c:pt idx="180">
                  <c:v>1989.9999999999864</c:v>
                </c:pt>
                <c:pt idx="181">
                  <c:v>1990.0833333333092</c:v>
                </c:pt>
                <c:pt idx="182">
                  <c:v>1990.1666666666531</c:v>
                </c:pt>
                <c:pt idx="183">
                  <c:v>1990.2499999999859</c:v>
                </c:pt>
                <c:pt idx="184">
                  <c:v>1990.3333333333089</c:v>
                </c:pt>
                <c:pt idx="185">
                  <c:v>1990.4166666666633</c:v>
                </c:pt>
                <c:pt idx="186">
                  <c:v>1990.4999999999859</c:v>
                </c:pt>
                <c:pt idx="187">
                  <c:v>1990.5833333333085</c:v>
                </c:pt>
                <c:pt idx="188">
                  <c:v>1990.6666666666531</c:v>
                </c:pt>
                <c:pt idx="189">
                  <c:v>1990.7499999999857</c:v>
                </c:pt>
                <c:pt idx="190">
                  <c:v>1990.833333333308</c:v>
                </c:pt>
                <c:pt idx="191">
                  <c:v>1990.9166666666629</c:v>
                </c:pt>
                <c:pt idx="192">
                  <c:v>1990.9999999999854</c:v>
                </c:pt>
                <c:pt idx="193">
                  <c:v>1991.083333333308</c:v>
                </c:pt>
                <c:pt idx="194">
                  <c:v>1991.1666666666531</c:v>
                </c:pt>
                <c:pt idx="195">
                  <c:v>1991.2499999999852</c:v>
                </c:pt>
                <c:pt idx="196">
                  <c:v>1991.3333333333076</c:v>
                </c:pt>
                <c:pt idx="197">
                  <c:v>1991.4166666666624</c:v>
                </c:pt>
                <c:pt idx="198">
                  <c:v>1991.499999999985</c:v>
                </c:pt>
                <c:pt idx="199">
                  <c:v>1991.5833333333076</c:v>
                </c:pt>
                <c:pt idx="200">
                  <c:v>1991.6666666666515</c:v>
                </c:pt>
                <c:pt idx="201">
                  <c:v>1991.749999999985</c:v>
                </c:pt>
                <c:pt idx="202">
                  <c:v>1991.8333333333073</c:v>
                </c:pt>
                <c:pt idx="203">
                  <c:v>1991.9166666666617</c:v>
                </c:pt>
                <c:pt idx="204">
                  <c:v>1991.9999999999845</c:v>
                </c:pt>
                <c:pt idx="205">
                  <c:v>1992.0833333333073</c:v>
                </c:pt>
                <c:pt idx="206">
                  <c:v>1992.1666666666511</c:v>
                </c:pt>
                <c:pt idx="207">
                  <c:v>1992.2499999999843</c:v>
                </c:pt>
                <c:pt idx="208">
                  <c:v>1992.3333333333069</c:v>
                </c:pt>
                <c:pt idx="209">
                  <c:v>1992.4166666666615</c:v>
                </c:pt>
                <c:pt idx="210">
                  <c:v>1992.4999999999841</c:v>
                </c:pt>
                <c:pt idx="211">
                  <c:v>1992.5833333333064</c:v>
                </c:pt>
                <c:pt idx="212">
                  <c:v>1992.6666666666511</c:v>
                </c:pt>
                <c:pt idx="213">
                  <c:v>1992.7499999999839</c:v>
                </c:pt>
                <c:pt idx="214">
                  <c:v>1992.8333333333064</c:v>
                </c:pt>
                <c:pt idx="215">
                  <c:v>1992.9166666666613</c:v>
                </c:pt>
                <c:pt idx="216">
                  <c:v>1992.9999999999836</c:v>
                </c:pt>
                <c:pt idx="217">
                  <c:v>1993.083333333306</c:v>
                </c:pt>
                <c:pt idx="218">
                  <c:v>1993.1666666666501</c:v>
                </c:pt>
                <c:pt idx="219">
                  <c:v>1993.2499999999834</c:v>
                </c:pt>
                <c:pt idx="220">
                  <c:v>1993.333333333306</c:v>
                </c:pt>
                <c:pt idx="221">
                  <c:v>1993.4166666666608</c:v>
                </c:pt>
                <c:pt idx="222">
                  <c:v>1993.4999999999832</c:v>
                </c:pt>
                <c:pt idx="223">
                  <c:v>1993.5833333333055</c:v>
                </c:pt>
                <c:pt idx="224">
                  <c:v>1993.6666666666501</c:v>
                </c:pt>
                <c:pt idx="225">
                  <c:v>1993.7499999999829</c:v>
                </c:pt>
                <c:pt idx="226">
                  <c:v>1993.8333333333055</c:v>
                </c:pt>
                <c:pt idx="227">
                  <c:v>1993.9166666666604</c:v>
                </c:pt>
                <c:pt idx="228">
                  <c:v>1993.9999999999827</c:v>
                </c:pt>
                <c:pt idx="229">
                  <c:v>1994.0833333333051</c:v>
                </c:pt>
                <c:pt idx="230">
                  <c:v>1994.1666666666501</c:v>
                </c:pt>
                <c:pt idx="231">
                  <c:v>1994.2499999999825</c:v>
                </c:pt>
                <c:pt idx="232">
                  <c:v>1994.3333333333051</c:v>
                </c:pt>
                <c:pt idx="233">
                  <c:v>1994.4166666666599</c:v>
                </c:pt>
                <c:pt idx="234">
                  <c:v>1994.4999999999823</c:v>
                </c:pt>
                <c:pt idx="235">
                  <c:v>1994.5833333333046</c:v>
                </c:pt>
                <c:pt idx="236">
                  <c:v>1994.6666666666501</c:v>
                </c:pt>
                <c:pt idx="237">
                  <c:v>1994.749999999982</c:v>
                </c:pt>
                <c:pt idx="238">
                  <c:v>1994.8333333333046</c:v>
                </c:pt>
                <c:pt idx="239">
                  <c:v>1994.9166666666595</c:v>
                </c:pt>
                <c:pt idx="240">
                  <c:v>1994.9999999999818</c:v>
                </c:pt>
                <c:pt idx="241">
                  <c:v>1995.0833333333044</c:v>
                </c:pt>
                <c:pt idx="242">
                  <c:v>1995.1666666666483</c:v>
                </c:pt>
                <c:pt idx="243">
                  <c:v>1995.2499999999816</c:v>
                </c:pt>
                <c:pt idx="244">
                  <c:v>1995.3333333333044</c:v>
                </c:pt>
                <c:pt idx="245">
                  <c:v>1995.4166666666586</c:v>
                </c:pt>
                <c:pt idx="246">
                  <c:v>1995.4999999999814</c:v>
                </c:pt>
                <c:pt idx="247">
                  <c:v>1995.5833333333042</c:v>
                </c:pt>
                <c:pt idx="248">
                  <c:v>1995.6666666666481</c:v>
                </c:pt>
                <c:pt idx="249">
                  <c:v>1995.7499999999809</c:v>
                </c:pt>
                <c:pt idx="250">
                  <c:v>1995.8333333333039</c:v>
                </c:pt>
                <c:pt idx="251">
                  <c:v>1995.9166666666583</c:v>
                </c:pt>
                <c:pt idx="252">
                  <c:v>1995.9999999999809</c:v>
                </c:pt>
                <c:pt idx="253">
                  <c:v>1996.0833333333035</c:v>
                </c:pt>
                <c:pt idx="254">
                  <c:v>1996.1666666666481</c:v>
                </c:pt>
                <c:pt idx="255">
                  <c:v>1996.2499999999807</c:v>
                </c:pt>
                <c:pt idx="256">
                  <c:v>1996.333333333303</c:v>
                </c:pt>
                <c:pt idx="257">
                  <c:v>1996.4166666666579</c:v>
                </c:pt>
                <c:pt idx="258">
                  <c:v>1996.4999999999804</c:v>
                </c:pt>
                <c:pt idx="259">
                  <c:v>1996.583333333303</c:v>
                </c:pt>
                <c:pt idx="260">
                  <c:v>1996.6666666666481</c:v>
                </c:pt>
                <c:pt idx="261">
                  <c:v>1996.7499999999802</c:v>
                </c:pt>
                <c:pt idx="262">
                  <c:v>1996.8333333333026</c:v>
                </c:pt>
                <c:pt idx="263">
                  <c:v>1996.9166666666574</c:v>
                </c:pt>
                <c:pt idx="264">
                  <c:v>1996.99999999998</c:v>
                </c:pt>
                <c:pt idx="265">
                  <c:v>1997.0833333333026</c:v>
                </c:pt>
                <c:pt idx="266">
                  <c:v>1997.1666666666465</c:v>
                </c:pt>
                <c:pt idx="267">
                  <c:v>1997.24999999998</c:v>
                </c:pt>
                <c:pt idx="268">
                  <c:v>1997.3333333333023</c:v>
                </c:pt>
                <c:pt idx="269">
                  <c:v>1997.4166666666567</c:v>
                </c:pt>
                <c:pt idx="270">
                  <c:v>1997.4999999999795</c:v>
                </c:pt>
                <c:pt idx="271">
                  <c:v>1997.5833333333023</c:v>
                </c:pt>
                <c:pt idx="272">
                  <c:v>1997.6666666666461</c:v>
                </c:pt>
                <c:pt idx="273">
                  <c:v>1997.7499999999793</c:v>
                </c:pt>
                <c:pt idx="274">
                  <c:v>1997.8333333333019</c:v>
                </c:pt>
                <c:pt idx="275">
                  <c:v>1997.9166666666565</c:v>
                </c:pt>
                <c:pt idx="276">
                  <c:v>1997.9999999999791</c:v>
                </c:pt>
                <c:pt idx="277">
                  <c:v>1998.0833333333014</c:v>
                </c:pt>
                <c:pt idx="278">
                  <c:v>1998.1666666666461</c:v>
                </c:pt>
                <c:pt idx="279">
                  <c:v>1998.2499999999789</c:v>
                </c:pt>
                <c:pt idx="280">
                  <c:v>1998.3333333333014</c:v>
                </c:pt>
                <c:pt idx="281">
                  <c:v>1998.4166666666563</c:v>
                </c:pt>
                <c:pt idx="282">
                  <c:v>1998.4999999999786</c:v>
                </c:pt>
                <c:pt idx="283">
                  <c:v>1998.583333333301</c:v>
                </c:pt>
                <c:pt idx="284">
                  <c:v>1998.6666666666451</c:v>
                </c:pt>
                <c:pt idx="285">
                  <c:v>1998.7499999999784</c:v>
                </c:pt>
                <c:pt idx="286">
                  <c:v>1998.833333333301</c:v>
                </c:pt>
                <c:pt idx="287">
                  <c:v>1998.9166666666558</c:v>
                </c:pt>
                <c:pt idx="288">
                  <c:v>1998.9999999999782</c:v>
                </c:pt>
                <c:pt idx="289">
                  <c:v>1999.0833333333005</c:v>
                </c:pt>
                <c:pt idx="290">
                  <c:v>1999.1666666666451</c:v>
                </c:pt>
                <c:pt idx="291">
                  <c:v>1999.2499999999779</c:v>
                </c:pt>
                <c:pt idx="292">
                  <c:v>1999.3333333333005</c:v>
                </c:pt>
                <c:pt idx="293">
                  <c:v>1999.4166666666554</c:v>
                </c:pt>
                <c:pt idx="294">
                  <c:v>1999.4999999999777</c:v>
                </c:pt>
                <c:pt idx="295">
                  <c:v>1999.5833333333001</c:v>
                </c:pt>
                <c:pt idx="296">
                  <c:v>1999.6666666666451</c:v>
                </c:pt>
                <c:pt idx="297">
                  <c:v>1999.7499999999775</c:v>
                </c:pt>
                <c:pt idx="298">
                  <c:v>1999.8333333333001</c:v>
                </c:pt>
                <c:pt idx="299">
                  <c:v>1999.9166666666549</c:v>
                </c:pt>
                <c:pt idx="300">
                  <c:v>1999.9999999999773</c:v>
                </c:pt>
                <c:pt idx="301">
                  <c:v>2000.0833333332996</c:v>
                </c:pt>
                <c:pt idx="302">
                  <c:v>2000.1666666666451</c:v>
                </c:pt>
                <c:pt idx="303">
                  <c:v>2000.249999999977</c:v>
                </c:pt>
                <c:pt idx="304">
                  <c:v>2000.3333333332996</c:v>
                </c:pt>
                <c:pt idx="305">
                  <c:v>2000.4166666666545</c:v>
                </c:pt>
                <c:pt idx="306">
                  <c:v>2000.4999999999768</c:v>
                </c:pt>
                <c:pt idx="307">
                  <c:v>2000.5833333332996</c:v>
                </c:pt>
                <c:pt idx="308">
                  <c:v>2000.6666666666433</c:v>
                </c:pt>
                <c:pt idx="309">
                  <c:v>2000.7499999999766</c:v>
                </c:pt>
                <c:pt idx="310">
                  <c:v>2000.8333333332996</c:v>
                </c:pt>
                <c:pt idx="311">
                  <c:v>2000.9166666666536</c:v>
                </c:pt>
                <c:pt idx="312">
                  <c:v>2000.9999999999764</c:v>
                </c:pt>
                <c:pt idx="313">
                  <c:v>2001.0833333332996</c:v>
                </c:pt>
                <c:pt idx="314">
                  <c:v>2001.1666666666431</c:v>
                </c:pt>
                <c:pt idx="315">
                  <c:v>2001.2499999999759</c:v>
                </c:pt>
                <c:pt idx="316">
                  <c:v>2001.3333333332996</c:v>
                </c:pt>
                <c:pt idx="317">
                  <c:v>2001.4166666666533</c:v>
                </c:pt>
                <c:pt idx="318">
                  <c:v>2001.4999999999759</c:v>
                </c:pt>
                <c:pt idx="319">
                  <c:v>2001.5833333332996</c:v>
                </c:pt>
                <c:pt idx="320">
                  <c:v>2001.6666666666431</c:v>
                </c:pt>
                <c:pt idx="321">
                  <c:v>2001.7499999999757</c:v>
                </c:pt>
                <c:pt idx="322">
                  <c:v>2001.8333333332996</c:v>
                </c:pt>
                <c:pt idx="323">
                  <c:v>2001.9166666666529</c:v>
                </c:pt>
                <c:pt idx="324">
                  <c:v>2001.9999999999754</c:v>
                </c:pt>
                <c:pt idx="325">
                  <c:v>2002.0833333332996</c:v>
                </c:pt>
                <c:pt idx="326">
                  <c:v>2002.1666666666431</c:v>
                </c:pt>
                <c:pt idx="327">
                  <c:v>2002.2499999999752</c:v>
                </c:pt>
                <c:pt idx="328">
                  <c:v>2002.3333333332996</c:v>
                </c:pt>
                <c:pt idx="329">
                  <c:v>2002.4166666666524</c:v>
                </c:pt>
                <c:pt idx="330">
                  <c:v>2002.499999999975</c:v>
                </c:pt>
                <c:pt idx="331">
                  <c:v>2002.5833333332996</c:v>
                </c:pt>
                <c:pt idx="332">
                  <c:v>2002.6666666666415</c:v>
                </c:pt>
                <c:pt idx="333">
                  <c:v>2002.749999999975</c:v>
                </c:pt>
                <c:pt idx="334">
                  <c:v>2002.8333333332996</c:v>
                </c:pt>
                <c:pt idx="335">
                  <c:v>2002.9166666666517</c:v>
                </c:pt>
                <c:pt idx="336">
                  <c:v>2002.9999999999745</c:v>
                </c:pt>
                <c:pt idx="337">
                  <c:v>2003.0833333332996</c:v>
                </c:pt>
                <c:pt idx="338">
                  <c:v>2003.166666666641</c:v>
                </c:pt>
                <c:pt idx="339">
                  <c:v>2003.2499999999743</c:v>
                </c:pt>
                <c:pt idx="340">
                  <c:v>2003.3333333332996</c:v>
                </c:pt>
                <c:pt idx="341">
                  <c:v>2003.4166666666515</c:v>
                </c:pt>
                <c:pt idx="342">
                  <c:v>2003.4999999999741</c:v>
                </c:pt>
                <c:pt idx="343">
                  <c:v>2003.5833333332996</c:v>
                </c:pt>
                <c:pt idx="344">
                  <c:v>2003.666666666641</c:v>
                </c:pt>
                <c:pt idx="345">
                  <c:v>2003.7499999999739</c:v>
                </c:pt>
                <c:pt idx="346">
                  <c:v>2003.8333333332996</c:v>
                </c:pt>
                <c:pt idx="347">
                  <c:v>2003.9166666666513</c:v>
                </c:pt>
                <c:pt idx="348">
                  <c:v>2003.9999999999736</c:v>
                </c:pt>
                <c:pt idx="349">
                  <c:v>2004.0833333332996</c:v>
                </c:pt>
                <c:pt idx="350">
                  <c:v>2004.1666666666401</c:v>
                </c:pt>
                <c:pt idx="351">
                  <c:v>2004.2499999999734</c:v>
                </c:pt>
                <c:pt idx="352">
                  <c:v>2004.3333333332996</c:v>
                </c:pt>
                <c:pt idx="353">
                  <c:v>2004.4166666666508</c:v>
                </c:pt>
                <c:pt idx="354">
                  <c:v>2004.4999999999732</c:v>
                </c:pt>
                <c:pt idx="355">
                  <c:v>2004.5833333332996</c:v>
                </c:pt>
                <c:pt idx="356">
                  <c:v>2004.6666666666401</c:v>
                </c:pt>
                <c:pt idx="357">
                  <c:v>2004.7499999999729</c:v>
                </c:pt>
                <c:pt idx="358">
                  <c:v>2004.8333333332996</c:v>
                </c:pt>
                <c:pt idx="359">
                  <c:v>2004.9166666666504</c:v>
                </c:pt>
                <c:pt idx="360">
                  <c:v>2004.9999999999727</c:v>
                </c:pt>
                <c:pt idx="361">
                  <c:v>2005.0833333332996</c:v>
                </c:pt>
                <c:pt idx="362">
                  <c:v>2005.1666666666401</c:v>
                </c:pt>
                <c:pt idx="363">
                  <c:v>2005.2499999999725</c:v>
                </c:pt>
                <c:pt idx="364">
                  <c:v>2005.3333333332996</c:v>
                </c:pt>
                <c:pt idx="365">
                  <c:v>2005.4166666666499</c:v>
                </c:pt>
                <c:pt idx="366">
                  <c:v>2005.4999999999723</c:v>
                </c:pt>
                <c:pt idx="367">
                  <c:v>2005.5833333332996</c:v>
                </c:pt>
                <c:pt idx="368">
                  <c:v>2005.6666666666401</c:v>
                </c:pt>
                <c:pt idx="369">
                  <c:v>2005.749999999972</c:v>
                </c:pt>
                <c:pt idx="370">
                  <c:v>2005.8333333332996</c:v>
                </c:pt>
                <c:pt idx="371">
                  <c:v>2005.916666666649</c:v>
                </c:pt>
                <c:pt idx="372">
                  <c:v>2005.9999999999718</c:v>
                </c:pt>
                <c:pt idx="373">
                  <c:v>2006.0833333332996</c:v>
                </c:pt>
                <c:pt idx="374">
                  <c:v>2006.1666666666383</c:v>
                </c:pt>
                <c:pt idx="375">
                  <c:v>2006.2499999999716</c:v>
                </c:pt>
                <c:pt idx="376">
                  <c:v>2006.3333333332996</c:v>
                </c:pt>
                <c:pt idx="377">
                  <c:v>2006.4166666666483</c:v>
                </c:pt>
                <c:pt idx="378">
                  <c:v>2006.4999999999714</c:v>
                </c:pt>
                <c:pt idx="379">
                  <c:v>2006.5833333332996</c:v>
                </c:pt>
                <c:pt idx="380">
                  <c:v>2006.6666666666381</c:v>
                </c:pt>
                <c:pt idx="381">
                  <c:v>2006.7499999999709</c:v>
                </c:pt>
                <c:pt idx="382">
                  <c:v>2006.8333333332996</c:v>
                </c:pt>
                <c:pt idx="383">
                  <c:v>2006.9166666666479</c:v>
                </c:pt>
                <c:pt idx="384">
                  <c:v>2006.9999999999709</c:v>
                </c:pt>
                <c:pt idx="385">
                  <c:v>2007.0833333332996</c:v>
                </c:pt>
                <c:pt idx="386">
                  <c:v>2007.1666666666381</c:v>
                </c:pt>
                <c:pt idx="387">
                  <c:v>2007.2499999999707</c:v>
                </c:pt>
                <c:pt idx="388">
                  <c:v>2007.3333333332996</c:v>
                </c:pt>
                <c:pt idx="389">
                  <c:v>2007.4166666666474</c:v>
                </c:pt>
                <c:pt idx="390">
                  <c:v>2007.4999999999704</c:v>
                </c:pt>
                <c:pt idx="391">
                  <c:v>2007.5833333332996</c:v>
                </c:pt>
                <c:pt idx="392">
                  <c:v>2007.6666666666381</c:v>
                </c:pt>
                <c:pt idx="393">
                  <c:v>2007.7499999999702</c:v>
                </c:pt>
                <c:pt idx="394">
                  <c:v>2007.8333333332996</c:v>
                </c:pt>
                <c:pt idx="395">
                  <c:v>2007.916666666647</c:v>
                </c:pt>
                <c:pt idx="396">
                  <c:v>2007.99999999997</c:v>
                </c:pt>
                <c:pt idx="397">
                  <c:v>2008.0833333332996</c:v>
                </c:pt>
                <c:pt idx="398">
                  <c:v>2008.1666666666365</c:v>
                </c:pt>
                <c:pt idx="399">
                  <c:v>2008.24999999997</c:v>
                </c:pt>
                <c:pt idx="400">
                  <c:v>2008.3333333332996</c:v>
                </c:pt>
                <c:pt idx="401">
                  <c:v>2008.4166666666465</c:v>
                </c:pt>
                <c:pt idx="402">
                  <c:v>2008.4999999999695</c:v>
                </c:pt>
                <c:pt idx="403">
                  <c:v>2008.5833333332996</c:v>
                </c:pt>
                <c:pt idx="404">
                  <c:v>2008.666666666636</c:v>
                </c:pt>
                <c:pt idx="405">
                  <c:v>2008.7499999999693</c:v>
                </c:pt>
                <c:pt idx="406">
                  <c:v>2008.8333333332996</c:v>
                </c:pt>
                <c:pt idx="407">
                  <c:v>2008.9166666666463</c:v>
                </c:pt>
                <c:pt idx="408">
                  <c:v>2008.9999999999691</c:v>
                </c:pt>
                <c:pt idx="409">
                  <c:v>2009.0833333332996</c:v>
                </c:pt>
                <c:pt idx="410">
                  <c:v>2009.166666666636</c:v>
                </c:pt>
                <c:pt idx="411">
                  <c:v>2009.2499999999688</c:v>
                </c:pt>
                <c:pt idx="412">
                  <c:v>2009.3333333332998</c:v>
                </c:pt>
                <c:pt idx="413">
                  <c:v>2009.4166666666458</c:v>
                </c:pt>
                <c:pt idx="414">
                  <c:v>2009.4999999999686</c:v>
                </c:pt>
                <c:pt idx="415">
                  <c:v>2009.5833333332996</c:v>
                </c:pt>
                <c:pt idx="416">
                  <c:v>2009.6666666666351</c:v>
                </c:pt>
                <c:pt idx="417">
                  <c:v>2009.7499999999684</c:v>
                </c:pt>
                <c:pt idx="418">
                  <c:v>2009.8333333332998</c:v>
                </c:pt>
                <c:pt idx="419">
                  <c:v>2009.9166666666454</c:v>
                </c:pt>
                <c:pt idx="420">
                  <c:v>2009.9999999999682</c:v>
                </c:pt>
                <c:pt idx="421">
                  <c:v>2010.0833333332996</c:v>
                </c:pt>
                <c:pt idx="422">
                  <c:v>2010.1666666666351</c:v>
                </c:pt>
                <c:pt idx="423">
                  <c:v>2010.2499999999679</c:v>
                </c:pt>
                <c:pt idx="424">
                  <c:v>2010.3333333332998</c:v>
                </c:pt>
                <c:pt idx="425">
                  <c:v>2010.4166666666449</c:v>
                </c:pt>
                <c:pt idx="426">
                  <c:v>2010.4999999999677</c:v>
                </c:pt>
                <c:pt idx="427">
                  <c:v>2010.5833333332996</c:v>
                </c:pt>
                <c:pt idx="428">
                  <c:v>2010.6666666666351</c:v>
                </c:pt>
                <c:pt idx="429">
                  <c:v>2010.7499999999675</c:v>
                </c:pt>
                <c:pt idx="430">
                  <c:v>2010.8333333332998</c:v>
                </c:pt>
                <c:pt idx="431">
                  <c:v>2010.9166666666445</c:v>
                </c:pt>
                <c:pt idx="432">
                  <c:v>2010.9999999999673</c:v>
                </c:pt>
              </c:numCache>
            </c:numRef>
          </c:xVal>
          <c:yVal>
            <c:numRef>
              <c:f>Duration!$P$3:$P$435</c:f>
              <c:numCache>
                <c:formatCode>General</c:formatCode>
                <c:ptCount val="433"/>
                <c:pt idx="0">
                  <c:v>0.67111931964608318</c:v>
                </c:pt>
                <c:pt idx="1">
                  <c:v>0.77282917996033462</c:v>
                </c:pt>
                <c:pt idx="2">
                  <c:v>0.82541727043417934</c:v>
                </c:pt>
                <c:pt idx="3">
                  <c:v>1.0321309649996324</c:v>
                </c:pt>
                <c:pt idx="4">
                  <c:v>1.1599420561544034</c:v>
                </c:pt>
                <c:pt idx="5">
                  <c:v>1.3946032594175795</c:v>
                </c:pt>
                <c:pt idx="6">
                  <c:v>1.4900926388785485</c:v>
                </c:pt>
                <c:pt idx="7">
                  <c:v>1.5632633121641302</c:v>
                </c:pt>
                <c:pt idx="8">
                  <c:v>1.6963546421519713</c:v>
                </c:pt>
                <c:pt idx="9">
                  <c:v>1.5360624608823881</c:v>
                </c:pt>
                <c:pt idx="10">
                  <c:v>1.7453580901856758</c:v>
                </c:pt>
                <c:pt idx="11">
                  <c:v>1.6799245834613226</c:v>
                </c:pt>
                <c:pt idx="12">
                  <c:v>1.6653675184865344</c:v>
                </c:pt>
                <c:pt idx="13">
                  <c:v>1.6137181835407124</c:v>
                </c:pt>
                <c:pt idx="14">
                  <c:v>1.5333718426718479</c:v>
                </c:pt>
                <c:pt idx="15">
                  <c:v>1.4716019468176216</c:v>
                </c:pt>
                <c:pt idx="16">
                  <c:v>1.2718186276044043</c:v>
                </c:pt>
                <c:pt idx="17">
                  <c:v>1.4110653386869678</c:v>
                </c:pt>
                <c:pt idx="18">
                  <c:v>1.2942236211341538</c:v>
                </c:pt>
                <c:pt idx="19">
                  <c:v>1.3231204969971304</c:v>
                </c:pt>
                <c:pt idx="20">
                  <c:v>1.2469835220034593</c:v>
                </c:pt>
                <c:pt idx="21">
                  <c:v>1.2729566512243538</c:v>
                </c:pt>
                <c:pt idx="22">
                  <c:v>1.3140847677216361</c:v>
                </c:pt>
                <c:pt idx="23">
                  <c:v>1.3703414553971318</c:v>
                </c:pt>
                <c:pt idx="24">
                  <c:v>1.2457822401448377</c:v>
                </c:pt>
                <c:pt idx="25">
                  <c:v>1.2322953418213427</c:v>
                </c:pt>
                <c:pt idx="26">
                  <c:v>1.1853437292972595</c:v>
                </c:pt>
                <c:pt idx="27">
                  <c:v>1.1390216617512461</c:v>
                </c:pt>
                <c:pt idx="28">
                  <c:v>1.083464247706879</c:v>
                </c:pt>
                <c:pt idx="29">
                  <c:v>1.0353909963367744</c:v>
                </c:pt>
                <c:pt idx="30">
                  <c:v>0.98369274008472096</c:v>
                </c:pt>
                <c:pt idx="31">
                  <c:v>0.90372964595535699</c:v>
                </c:pt>
                <c:pt idx="32">
                  <c:v>0.94416458025398931</c:v>
                </c:pt>
                <c:pt idx="33">
                  <c:v>0.91469218053398793</c:v>
                </c:pt>
                <c:pt idx="34">
                  <c:v>0.89086859688195597</c:v>
                </c:pt>
                <c:pt idx="35">
                  <c:v>0.85380780368391673</c:v>
                </c:pt>
                <c:pt idx="36">
                  <c:v>0.8059639348487706</c:v>
                </c:pt>
                <c:pt idx="37">
                  <c:v>0.66146355008578261</c:v>
                </c:pt>
                <c:pt idx="38">
                  <c:v>0.70628734222292255</c:v>
                </c:pt>
                <c:pt idx="39">
                  <c:v>0.66946265776675129</c:v>
                </c:pt>
                <c:pt idx="40">
                  <c:v>0.6791238125147302</c:v>
                </c:pt>
                <c:pt idx="41">
                  <c:v>0.6251770520948372</c:v>
                </c:pt>
                <c:pt idx="42">
                  <c:v>0.64258440023828711</c:v>
                </c:pt>
                <c:pt idx="43">
                  <c:v>0.59700910146228159</c:v>
                </c:pt>
                <c:pt idx="44">
                  <c:v>0.60703341602218575</c:v>
                </c:pt>
                <c:pt idx="45">
                  <c:v>0.57819169577027563</c:v>
                </c:pt>
                <c:pt idx="46">
                  <c:v>0.5146675421486645</c:v>
                </c:pt>
                <c:pt idx="47">
                  <c:v>0.49128688264023523</c:v>
                </c:pt>
                <c:pt idx="48">
                  <c:v>0.51221926444160359</c:v>
                </c:pt>
                <c:pt idx="49">
                  <c:v>0.52821955560659162</c:v>
                </c:pt>
                <c:pt idx="50">
                  <c:v>0.56602510780292359</c:v>
                </c:pt>
                <c:pt idx="51">
                  <c:v>0.52701301693353364</c:v>
                </c:pt>
                <c:pt idx="52">
                  <c:v>0.49917923414386139</c:v>
                </c:pt>
                <c:pt idx="53">
                  <c:v>0.49790707008926294</c:v>
                </c:pt>
                <c:pt idx="54">
                  <c:v>0.44761052170435023</c:v>
                </c:pt>
                <c:pt idx="55">
                  <c:v>0.50810687371545959</c:v>
                </c:pt>
                <c:pt idx="56">
                  <c:v>0.50412205060172466</c:v>
                </c:pt>
                <c:pt idx="57">
                  <c:v>0.5014191106906335</c:v>
                </c:pt>
                <c:pt idx="58">
                  <c:v>0.52073488829244319</c:v>
                </c:pt>
                <c:pt idx="59">
                  <c:v>0.51196145231418488</c:v>
                </c:pt>
                <c:pt idx="60">
                  <c:v>0.51425461233836045</c:v>
                </c:pt>
                <c:pt idx="61">
                  <c:v>0.47611460490923091</c:v>
                </c:pt>
                <c:pt idx="62">
                  <c:v>0.58435579940249149</c:v>
                </c:pt>
                <c:pt idx="63">
                  <c:v>0.64827236821119982</c:v>
                </c:pt>
                <c:pt idx="64">
                  <c:v>0.67240879462073277</c:v>
                </c:pt>
                <c:pt idx="65">
                  <c:v>0.72391833676718564</c:v>
                </c:pt>
                <c:pt idx="66">
                  <c:v>0.82494237534878423</c:v>
                </c:pt>
                <c:pt idx="67">
                  <c:v>0.86830680173661356</c:v>
                </c:pt>
                <c:pt idx="68">
                  <c:v>0.9019776279669085</c:v>
                </c:pt>
                <c:pt idx="69">
                  <c:v>0.98691867231506913</c:v>
                </c:pt>
                <c:pt idx="70">
                  <c:v>1.053287222965938</c:v>
                </c:pt>
                <c:pt idx="71">
                  <c:v>1.0684477233773078</c:v>
                </c:pt>
                <c:pt idx="72">
                  <c:v>1.1691629792827734</c:v>
                </c:pt>
                <c:pt idx="73">
                  <c:v>1.1502004767095961</c:v>
                </c:pt>
                <c:pt idx="74">
                  <c:v>1.1211113465311875</c:v>
                </c:pt>
                <c:pt idx="75">
                  <c:v>1.0392471884324077</c:v>
                </c:pt>
                <c:pt idx="76">
                  <c:v>1.0519858636538488</c:v>
                </c:pt>
                <c:pt idx="77">
                  <c:v>1.0360160891545813</c:v>
                </c:pt>
                <c:pt idx="78">
                  <c:v>1.0004053207561081</c:v>
                </c:pt>
                <c:pt idx="79">
                  <c:v>1.0705909404460801</c:v>
                </c:pt>
                <c:pt idx="80">
                  <c:v>1.0286811827063365</c:v>
                </c:pt>
                <c:pt idx="81">
                  <c:v>1.0401379512767925</c:v>
                </c:pt>
                <c:pt idx="82">
                  <c:v>1.0463583434032799</c:v>
                </c:pt>
                <c:pt idx="83">
                  <c:v>1.0751799618040261</c:v>
                </c:pt>
                <c:pt idx="84">
                  <c:v>1.0871856924162839</c:v>
                </c:pt>
                <c:pt idx="85">
                  <c:v>1.1683886468068096</c:v>
                </c:pt>
                <c:pt idx="86">
                  <c:v>1.2394242792081454</c:v>
                </c:pt>
                <c:pt idx="87">
                  <c:v>1.3667820069204215</c:v>
                </c:pt>
                <c:pt idx="88">
                  <c:v>1.4639976097998144</c:v>
                </c:pt>
                <c:pt idx="89">
                  <c:v>1.6206248126379585</c:v>
                </c:pt>
                <c:pt idx="90">
                  <c:v>1.6457921734244438</c:v>
                </c:pt>
                <c:pt idx="91">
                  <c:v>1.6884738585156631</c:v>
                </c:pt>
                <c:pt idx="92">
                  <c:v>1.8225991456002024</c:v>
                </c:pt>
                <c:pt idx="93">
                  <c:v>2.028100845192538</c:v>
                </c:pt>
                <c:pt idx="94">
                  <c:v>2.1053579468707802</c:v>
                </c:pt>
                <c:pt idx="95">
                  <c:v>2.3081839705445479</c:v>
                </c:pt>
                <c:pt idx="96">
                  <c:v>2.4093229143140977</c:v>
                </c:pt>
                <c:pt idx="97">
                  <c:v>2.4549415188820802</c:v>
                </c:pt>
                <c:pt idx="98">
                  <c:v>2.4831128432817602</c:v>
                </c:pt>
                <c:pt idx="99">
                  <c:v>2.4452304471794202</c:v>
                </c:pt>
                <c:pt idx="100">
                  <c:v>2.4820390627820612</c:v>
                </c:pt>
                <c:pt idx="101">
                  <c:v>2.5786787511507971</c:v>
                </c:pt>
                <c:pt idx="102">
                  <c:v>2.3211281720891943</c:v>
                </c:pt>
                <c:pt idx="103">
                  <c:v>2.2542791207420407</c:v>
                </c:pt>
                <c:pt idx="104">
                  <c:v>2.1736807423106557</c:v>
                </c:pt>
                <c:pt idx="105">
                  <c:v>2.0343798581205452</c:v>
                </c:pt>
                <c:pt idx="106">
                  <c:v>1.9308906868161244</c:v>
                </c:pt>
                <c:pt idx="107">
                  <c:v>1.8348215478023913</c:v>
                </c:pt>
                <c:pt idx="108">
                  <c:v>1.818035986418211</c:v>
                </c:pt>
                <c:pt idx="109">
                  <c:v>1.6285574745815548</c:v>
                </c:pt>
                <c:pt idx="110">
                  <c:v>1.5792322092393956</c:v>
                </c:pt>
                <c:pt idx="111">
                  <c:v>1.5597092786786619</c:v>
                </c:pt>
                <c:pt idx="112">
                  <c:v>1.4879145439027179</c:v>
                </c:pt>
                <c:pt idx="113">
                  <c:v>1.3846789143976741</c:v>
                </c:pt>
                <c:pt idx="114">
                  <c:v>1.3950794932088584</c:v>
                </c:pt>
                <c:pt idx="115">
                  <c:v>1.3326648018155909</c:v>
                </c:pt>
                <c:pt idx="116">
                  <c:v>1.2744056140597415</c:v>
                </c:pt>
                <c:pt idx="117">
                  <c:v>1.2515457949990778</c:v>
                </c:pt>
                <c:pt idx="118">
                  <c:v>1.2455110799684679</c:v>
                </c:pt>
                <c:pt idx="119">
                  <c:v>1.2157338476710737</c:v>
                </c:pt>
                <c:pt idx="120">
                  <c:v>1.1462192198736121</c:v>
                </c:pt>
                <c:pt idx="121">
                  <c:v>1.1699571712107066</c:v>
                </c:pt>
                <c:pt idx="122">
                  <c:v>1.1697072697003341</c:v>
                </c:pt>
                <c:pt idx="123">
                  <c:v>1.1948218605578727</c:v>
                </c:pt>
                <c:pt idx="124">
                  <c:v>1.0717323012305395</c:v>
                </c:pt>
                <c:pt idx="125">
                  <c:v>1.1142521637020093</c:v>
                </c:pt>
                <c:pt idx="126">
                  <c:v>1.0986819285466607</c:v>
                </c:pt>
                <c:pt idx="127">
                  <c:v>1.0599266204647309</c:v>
                </c:pt>
                <c:pt idx="128">
                  <c:v>1.0638022518441748</c:v>
                </c:pt>
                <c:pt idx="129">
                  <c:v>1.0323302768091598</c:v>
                </c:pt>
                <c:pt idx="130">
                  <c:v>1.1168037198088441</c:v>
                </c:pt>
                <c:pt idx="131">
                  <c:v>1.0356326383278616</c:v>
                </c:pt>
                <c:pt idx="132">
                  <c:v>0.93159184792855865</c:v>
                </c:pt>
                <c:pt idx="133">
                  <c:v>1.0121318937047619</c:v>
                </c:pt>
                <c:pt idx="134">
                  <c:v>1.0006824773929364</c:v>
                </c:pt>
                <c:pt idx="135">
                  <c:v>1.0007160148658325</c:v>
                </c:pt>
                <c:pt idx="136">
                  <c:v>0.99380573140018102</c:v>
                </c:pt>
                <c:pt idx="137">
                  <c:v>1.0839741201178819</c:v>
                </c:pt>
                <c:pt idx="138">
                  <c:v>1.0268435354570005</c:v>
                </c:pt>
                <c:pt idx="139">
                  <c:v>1.0088870080406263</c:v>
                </c:pt>
                <c:pt idx="140">
                  <c:v>1.0448076354575784</c:v>
                </c:pt>
                <c:pt idx="141">
                  <c:v>1.0243342671031681</c:v>
                </c:pt>
                <c:pt idx="142">
                  <c:v>0.98201190215283951</c:v>
                </c:pt>
                <c:pt idx="143">
                  <c:v>0.96955594337793249</c:v>
                </c:pt>
                <c:pt idx="144">
                  <c:v>0.95923261390887693</c:v>
                </c:pt>
                <c:pt idx="145">
                  <c:v>0.93433622672554151</c:v>
                </c:pt>
                <c:pt idx="146">
                  <c:v>0.93988429613482416</c:v>
                </c:pt>
                <c:pt idx="147">
                  <c:v>0.90416973922370469</c:v>
                </c:pt>
                <c:pt idx="148">
                  <c:v>0.92660489300713622</c:v>
                </c:pt>
                <c:pt idx="149">
                  <c:v>0.89849888001069844</c:v>
                </c:pt>
                <c:pt idx="150">
                  <c:v>0.81983619956297638</c:v>
                </c:pt>
                <c:pt idx="151">
                  <c:v>0.86853172426403369</c:v>
                </c:pt>
                <c:pt idx="152">
                  <c:v>0.8240911249802102</c:v>
                </c:pt>
                <c:pt idx="153">
                  <c:v>0.79330174509787654</c:v>
                </c:pt>
                <c:pt idx="154">
                  <c:v>0.76820972291355971</c:v>
                </c:pt>
                <c:pt idx="155">
                  <c:v>0.74547126208284675</c:v>
                </c:pt>
                <c:pt idx="156">
                  <c:v>0.71836586232836563</c:v>
                </c:pt>
                <c:pt idx="157">
                  <c:v>0.7329393509194797</c:v>
                </c:pt>
                <c:pt idx="158">
                  <c:v>0.70133070885678128</c:v>
                </c:pt>
                <c:pt idx="159">
                  <c:v>0.66803572754039686</c:v>
                </c:pt>
                <c:pt idx="160">
                  <c:v>0.69876353544614322</c:v>
                </c:pt>
                <c:pt idx="161">
                  <c:v>0.66269870670849462</c:v>
                </c:pt>
                <c:pt idx="162">
                  <c:v>0.65425553774709555</c:v>
                </c:pt>
                <c:pt idx="163">
                  <c:v>0.65097236438075745</c:v>
                </c:pt>
                <c:pt idx="164">
                  <c:v>0.66661200393571662</c:v>
                </c:pt>
                <c:pt idx="165">
                  <c:v>0.62844704842642762</c:v>
                </c:pt>
                <c:pt idx="166">
                  <c:v>0.57323646207914414</c:v>
                </c:pt>
                <c:pt idx="167">
                  <c:v>0.60266510087912462</c:v>
                </c:pt>
                <c:pt idx="168">
                  <c:v>0.59324094335035249</c:v>
                </c:pt>
                <c:pt idx="169">
                  <c:v>0.51569415681975073</c:v>
                </c:pt>
                <c:pt idx="170">
                  <c:v>0.54371201116638401</c:v>
                </c:pt>
                <c:pt idx="171">
                  <c:v>0.58026140088212319</c:v>
                </c:pt>
                <c:pt idx="172">
                  <c:v>0.51346842250190328</c:v>
                </c:pt>
                <c:pt idx="173">
                  <c:v>0.49437477317634082</c:v>
                </c:pt>
                <c:pt idx="174">
                  <c:v>0.50093976622810965</c:v>
                </c:pt>
                <c:pt idx="175">
                  <c:v>0.45100913293494238</c:v>
                </c:pt>
                <c:pt idx="176">
                  <c:v>0.48328277286516691</c:v>
                </c:pt>
                <c:pt idx="177">
                  <c:v>0.52008276239624107</c:v>
                </c:pt>
                <c:pt idx="178">
                  <c:v>0.52552612787534536</c:v>
                </c:pt>
                <c:pt idx="179">
                  <c:v>0.51005245106307784</c:v>
                </c:pt>
                <c:pt idx="180">
                  <c:v>0.51337884338766449</c:v>
                </c:pt>
                <c:pt idx="181">
                  <c:v>0.49638055842812828</c:v>
                </c:pt>
                <c:pt idx="182">
                  <c:v>0.50635527539526659</c:v>
                </c:pt>
                <c:pt idx="183">
                  <c:v>0.51651823731187674</c:v>
                </c:pt>
                <c:pt idx="184">
                  <c:v>0.511545518813599</c:v>
                </c:pt>
                <c:pt idx="185">
                  <c:v>0.50966370159189989</c:v>
                </c:pt>
                <c:pt idx="186">
                  <c:v>0.54719562243502506</c:v>
                </c:pt>
                <c:pt idx="187">
                  <c:v>0.57941106437018863</c:v>
                </c:pt>
                <c:pt idx="188">
                  <c:v>0.62037301814253565</c:v>
                </c:pt>
                <c:pt idx="189">
                  <c:v>0.61748482082622258</c:v>
                </c:pt>
                <c:pt idx="190">
                  <c:v>0.66074403109384428</c:v>
                </c:pt>
                <c:pt idx="191">
                  <c:v>0.65878137337286902</c:v>
                </c:pt>
                <c:pt idx="192">
                  <c:v>0.68913500853479814</c:v>
                </c:pt>
                <c:pt idx="193">
                  <c:v>0.71734645294398114</c:v>
                </c:pt>
                <c:pt idx="194">
                  <c:v>0.75333893122514661</c:v>
                </c:pt>
                <c:pt idx="195">
                  <c:v>0.77361949615956704</c:v>
                </c:pt>
                <c:pt idx="196">
                  <c:v>0.82741567334516863</c:v>
                </c:pt>
                <c:pt idx="197">
                  <c:v>0.87785262524637664</c:v>
                </c:pt>
                <c:pt idx="198">
                  <c:v>0.87829161183950399</c:v>
                </c:pt>
                <c:pt idx="199">
                  <c:v>0.92588188664288995</c:v>
                </c:pt>
                <c:pt idx="200">
                  <c:v>0.94038689301223533</c:v>
                </c:pt>
                <c:pt idx="201">
                  <c:v>0.97518990540263106</c:v>
                </c:pt>
                <c:pt idx="202">
                  <c:v>1.0860214205097041</c:v>
                </c:pt>
                <c:pt idx="203">
                  <c:v>1.1873934188088171</c:v>
                </c:pt>
                <c:pt idx="204">
                  <c:v>1.2753317984299841</c:v>
                </c:pt>
                <c:pt idx="205">
                  <c:v>1.3395489241944241</c:v>
                </c:pt>
                <c:pt idx="206">
                  <c:v>1.3878875270367792</c:v>
                </c:pt>
                <c:pt idx="207">
                  <c:v>1.3688879154574825</c:v>
                </c:pt>
                <c:pt idx="208">
                  <c:v>1.5485603228248737</c:v>
                </c:pt>
                <c:pt idx="209">
                  <c:v>1.6736857674433101</c:v>
                </c:pt>
                <c:pt idx="210">
                  <c:v>1.6521083048777723</c:v>
                </c:pt>
                <c:pt idx="211">
                  <c:v>1.6118121807282375</c:v>
                </c:pt>
                <c:pt idx="212">
                  <c:v>1.6427887720718188</c:v>
                </c:pt>
                <c:pt idx="213">
                  <c:v>1.7137144017621357</c:v>
                </c:pt>
                <c:pt idx="214">
                  <c:v>1.5509066419601218</c:v>
                </c:pt>
                <c:pt idx="215">
                  <c:v>1.5993279088943169</c:v>
                </c:pt>
                <c:pt idx="216">
                  <c:v>1.5311526479750779</c:v>
                </c:pt>
                <c:pt idx="217">
                  <c:v>1.4845319092621714</c:v>
                </c:pt>
                <c:pt idx="218">
                  <c:v>1.4043764288713665</c:v>
                </c:pt>
                <c:pt idx="219">
                  <c:v>1.2699869346108381</c:v>
                </c:pt>
                <c:pt idx="220">
                  <c:v>1.3739324173783878</c:v>
                </c:pt>
                <c:pt idx="221">
                  <c:v>1.3800990642217537</c:v>
                </c:pt>
                <c:pt idx="222">
                  <c:v>1.3678833357805822</c:v>
                </c:pt>
                <c:pt idx="223">
                  <c:v>1.3655405457533241</c:v>
                </c:pt>
                <c:pt idx="224">
                  <c:v>1.3584181700034041</c:v>
                </c:pt>
                <c:pt idx="225">
                  <c:v>1.3961241925401118</c:v>
                </c:pt>
                <c:pt idx="226">
                  <c:v>1.3877003492379212</c:v>
                </c:pt>
                <c:pt idx="227">
                  <c:v>1.3713916315866432</c:v>
                </c:pt>
                <c:pt idx="228">
                  <c:v>1.3269931697754909</c:v>
                </c:pt>
                <c:pt idx="229">
                  <c:v>1.3461494310050601</c:v>
                </c:pt>
                <c:pt idx="230">
                  <c:v>1.3650306748466261</c:v>
                </c:pt>
                <c:pt idx="231">
                  <c:v>1.3366916498878434</c:v>
                </c:pt>
                <c:pt idx="232">
                  <c:v>1.2968442945732879</c:v>
                </c:pt>
                <c:pt idx="233">
                  <c:v>1.2101622996147394</c:v>
                </c:pt>
                <c:pt idx="234">
                  <c:v>1.1955423567951504</c:v>
                </c:pt>
                <c:pt idx="235">
                  <c:v>1.1952009141116049</c:v>
                </c:pt>
                <c:pt idx="236">
                  <c:v>1.1740893768880252</c:v>
                </c:pt>
                <c:pt idx="237">
                  <c:v>1.2076451299489921</c:v>
                </c:pt>
                <c:pt idx="238">
                  <c:v>1.1145567172892759</c:v>
                </c:pt>
                <c:pt idx="239">
                  <c:v>1.0359906328864428</c:v>
                </c:pt>
                <c:pt idx="240">
                  <c:v>1.0148593586694659</c:v>
                </c:pt>
                <c:pt idx="241">
                  <c:v>0.92797941187601762</c:v>
                </c:pt>
                <c:pt idx="242">
                  <c:v>1.0128077027886275</c:v>
                </c:pt>
                <c:pt idx="243">
                  <c:v>1.0656912285994309</c:v>
                </c:pt>
                <c:pt idx="244">
                  <c:v>0.99809633601565406</c:v>
                </c:pt>
                <c:pt idx="245">
                  <c:v>0.93596768448415679</c:v>
                </c:pt>
                <c:pt idx="246">
                  <c:v>0.94451538804470159</c:v>
                </c:pt>
                <c:pt idx="247">
                  <c:v>0.93323056462338294</c:v>
                </c:pt>
                <c:pt idx="248">
                  <c:v>0.95090150892460001</c:v>
                </c:pt>
                <c:pt idx="249">
                  <c:v>0.91925615600229049</c:v>
                </c:pt>
                <c:pt idx="250">
                  <c:v>0.94560152020149069</c:v>
                </c:pt>
                <c:pt idx="251">
                  <c:v>0.91615035732882866</c:v>
                </c:pt>
                <c:pt idx="252">
                  <c:v>0.91165470229836565</c:v>
                </c:pt>
                <c:pt idx="253">
                  <c:v>0.90333353390697357</c:v>
                </c:pt>
                <c:pt idx="254">
                  <c:v>0.9986484457125695</c:v>
                </c:pt>
                <c:pt idx="255">
                  <c:v>1.0096770082977911</c:v>
                </c:pt>
                <c:pt idx="256">
                  <c:v>1.016705694000763</c:v>
                </c:pt>
                <c:pt idx="257">
                  <c:v>1.0247051167939445</c:v>
                </c:pt>
                <c:pt idx="258">
                  <c:v>0.99490631795299456</c:v>
                </c:pt>
                <c:pt idx="259">
                  <c:v>0.9436495740522477</c:v>
                </c:pt>
                <c:pt idx="260">
                  <c:v>0.90250157974947032</c:v>
                </c:pt>
                <c:pt idx="261">
                  <c:v>0.87755056662788211</c:v>
                </c:pt>
                <c:pt idx="262">
                  <c:v>0.84884487471020065</c:v>
                </c:pt>
                <c:pt idx="263">
                  <c:v>0.85409990156388327</c:v>
                </c:pt>
                <c:pt idx="264">
                  <c:v>0.84898417198204557</c:v>
                </c:pt>
                <c:pt idx="265">
                  <c:v>0.81905465288035462</c:v>
                </c:pt>
                <c:pt idx="266">
                  <c:v>0.80800052983641257</c:v>
                </c:pt>
                <c:pt idx="267">
                  <c:v>0.8124044230090578</c:v>
                </c:pt>
                <c:pt idx="268">
                  <c:v>0.77211851394735487</c:v>
                </c:pt>
                <c:pt idx="269">
                  <c:v>0.78995088502397015</c:v>
                </c:pt>
                <c:pt idx="270">
                  <c:v>0.78987668251793342</c:v>
                </c:pt>
                <c:pt idx="271">
                  <c:v>0.78686556676279851</c:v>
                </c:pt>
                <c:pt idx="272">
                  <c:v>0.78580574355222244</c:v>
                </c:pt>
                <c:pt idx="273">
                  <c:v>0.7567717901239126</c:v>
                </c:pt>
                <c:pt idx="274">
                  <c:v>0.68486649484159723</c:v>
                </c:pt>
                <c:pt idx="275">
                  <c:v>0.7174364769786008</c:v>
                </c:pt>
                <c:pt idx="276">
                  <c:v>0.72577409825304084</c:v>
                </c:pt>
                <c:pt idx="277">
                  <c:v>0.69796954314720816</c:v>
                </c:pt>
                <c:pt idx="278">
                  <c:v>0.66892069136379007</c:v>
                </c:pt>
                <c:pt idx="279">
                  <c:v>0.6438206343419649</c:v>
                </c:pt>
                <c:pt idx="280">
                  <c:v>0.61075037125469867</c:v>
                </c:pt>
                <c:pt idx="281">
                  <c:v>0.57400603833982378</c:v>
                </c:pt>
                <c:pt idx="282">
                  <c:v>0.59670901532110365</c:v>
                </c:pt>
                <c:pt idx="283">
                  <c:v>0.5946063822054225</c:v>
                </c:pt>
                <c:pt idx="284">
                  <c:v>0.66239532562949877</c:v>
                </c:pt>
                <c:pt idx="285">
                  <c:v>0.62048467229297599</c:v>
                </c:pt>
                <c:pt idx="286">
                  <c:v>0.63231223939702708</c:v>
                </c:pt>
                <c:pt idx="287">
                  <c:v>0.57922299003130551</c:v>
                </c:pt>
                <c:pt idx="288">
                  <c:v>0.51365797860478191</c:v>
                </c:pt>
                <c:pt idx="289">
                  <c:v>0.57639583498240665</c:v>
                </c:pt>
                <c:pt idx="290">
                  <c:v>0.51466878108556158</c:v>
                </c:pt>
                <c:pt idx="291">
                  <c:v>0.502306435711247</c:v>
                </c:pt>
                <c:pt idx="292">
                  <c:v>0.51614943892111864</c:v>
                </c:pt>
                <c:pt idx="293">
                  <c:v>0.58279324476598549</c:v>
                </c:pt>
                <c:pt idx="294">
                  <c:v>0.52496073551875733</c:v>
                </c:pt>
                <c:pt idx="295">
                  <c:v>0.50634727103205857</c:v>
                </c:pt>
                <c:pt idx="296">
                  <c:v>0.50779963043073895</c:v>
                </c:pt>
                <c:pt idx="297">
                  <c:v>0.51799014101637653</c:v>
                </c:pt>
                <c:pt idx="298">
                  <c:v>0.48705588287805923</c:v>
                </c:pt>
                <c:pt idx="299">
                  <c:v>0.48510097947595104</c:v>
                </c:pt>
                <c:pt idx="300">
                  <c:v>0.50679356421376709</c:v>
                </c:pt>
                <c:pt idx="301">
                  <c:v>0.4415398438816196</c:v>
                </c:pt>
                <c:pt idx="302">
                  <c:v>0.45354339553758233</c:v>
                </c:pt>
                <c:pt idx="303">
                  <c:v>0.41961177154626061</c:v>
                </c:pt>
                <c:pt idx="304">
                  <c:v>0.45158299856729656</c:v>
                </c:pt>
                <c:pt idx="305">
                  <c:v>0.43971919686375732</c:v>
                </c:pt>
                <c:pt idx="306">
                  <c:v>0.49058884718649654</c:v>
                </c:pt>
                <c:pt idx="307">
                  <c:v>0.49749498294904826</c:v>
                </c:pt>
                <c:pt idx="308">
                  <c:v>0.45327607740776632</c:v>
                </c:pt>
                <c:pt idx="309">
                  <c:v>0.43962362047930892</c:v>
                </c:pt>
                <c:pt idx="310">
                  <c:v>0.41479554007358421</c:v>
                </c:pt>
                <c:pt idx="311">
                  <c:v>0.44817379649279571</c:v>
                </c:pt>
                <c:pt idx="312">
                  <c:v>0.47009735744089015</c:v>
                </c:pt>
                <c:pt idx="313">
                  <c:v>0.496865018336687</c:v>
                </c:pt>
                <c:pt idx="314">
                  <c:v>0.4835885606292244</c:v>
                </c:pt>
                <c:pt idx="315">
                  <c:v>0.49592878685510416</c:v>
                </c:pt>
                <c:pt idx="316">
                  <c:v>0.43539541439316781</c:v>
                </c:pt>
                <c:pt idx="317">
                  <c:v>0.49526706055511766</c:v>
                </c:pt>
                <c:pt idx="318">
                  <c:v>0.48867417544934638</c:v>
                </c:pt>
                <c:pt idx="319">
                  <c:v>0.5981128388375494</c:v>
                </c:pt>
                <c:pt idx="320">
                  <c:v>0.56879344949961463</c:v>
                </c:pt>
                <c:pt idx="321">
                  <c:v>0.63087322848854777</c:v>
                </c:pt>
                <c:pt idx="322">
                  <c:v>0.76677759290072445</c:v>
                </c:pt>
                <c:pt idx="323">
                  <c:v>0.78029174318284189</c:v>
                </c:pt>
                <c:pt idx="324">
                  <c:v>0.83609599466233064</c:v>
                </c:pt>
                <c:pt idx="325">
                  <c:v>0.83924979087886264</c:v>
                </c:pt>
                <c:pt idx="326">
                  <c:v>0.92053626428388513</c:v>
                </c:pt>
                <c:pt idx="327">
                  <c:v>1.0067369148384868</c:v>
                </c:pt>
                <c:pt idx="328">
                  <c:v>1.0859815921290406</c:v>
                </c:pt>
                <c:pt idx="329">
                  <c:v>1.1332246837191204</c:v>
                </c:pt>
                <c:pt idx="330">
                  <c:v>1.0938999882599036</c:v>
                </c:pt>
                <c:pt idx="331">
                  <c:v>1.0847602562599485</c:v>
                </c:pt>
                <c:pt idx="332">
                  <c:v>1.0855226997911398</c:v>
                </c:pt>
                <c:pt idx="333">
                  <c:v>1.1375366447830215</c:v>
                </c:pt>
                <c:pt idx="334">
                  <c:v>1.2017291662357539</c:v>
                </c:pt>
                <c:pt idx="335">
                  <c:v>1.3262928598017536</c:v>
                </c:pt>
                <c:pt idx="336">
                  <c:v>1.2059998492500117</c:v>
                </c:pt>
                <c:pt idx="337">
                  <c:v>1.2758384668035601</c:v>
                </c:pt>
                <c:pt idx="338">
                  <c:v>1.2313213077481351</c:v>
                </c:pt>
                <c:pt idx="339">
                  <c:v>1.3155918456517879</c:v>
                </c:pt>
                <c:pt idx="340">
                  <c:v>1.3167235494880547</c:v>
                </c:pt>
                <c:pt idx="341">
                  <c:v>1.4280274181264279</c:v>
                </c:pt>
                <c:pt idx="342">
                  <c:v>1.3462129228248707</c:v>
                </c:pt>
                <c:pt idx="343">
                  <c:v>1.3622861825258641</c:v>
                </c:pt>
                <c:pt idx="344">
                  <c:v>1.3744625673923441</c:v>
                </c:pt>
                <c:pt idx="345">
                  <c:v>1.335232694457319</c:v>
                </c:pt>
                <c:pt idx="346">
                  <c:v>1.3646258503401358</c:v>
                </c:pt>
                <c:pt idx="347">
                  <c:v>1.3160315956627524</c:v>
                </c:pt>
                <c:pt idx="348">
                  <c:v>1.3013987823647124</c:v>
                </c:pt>
                <c:pt idx="349">
                  <c:v>1.2650893946519979</c:v>
                </c:pt>
                <c:pt idx="350">
                  <c:v>1.3494936846689896</c:v>
                </c:pt>
                <c:pt idx="351">
                  <c:v>1.2291453864487571</c:v>
                </c:pt>
                <c:pt idx="352">
                  <c:v>1.2232686227178458</c:v>
                </c:pt>
                <c:pt idx="353">
                  <c:v>1.2525430625254306</c:v>
                </c:pt>
                <c:pt idx="354">
                  <c:v>1.1381794545405366</c:v>
                </c:pt>
                <c:pt idx="355">
                  <c:v>1.1113821799354919</c:v>
                </c:pt>
                <c:pt idx="356">
                  <c:v>1.1545636468473357</c:v>
                </c:pt>
                <c:pt idx="357">
                  <c:v>1.1752924698734102</c:v>
                </c:pt>
                <c:pt idx="358">
                  <c:v>1.1487425925675949</c:v>
                </c:pt>
                <c:pt idx="359">
                  <c:v>1.1164468218750716</c:v>
                </c:pt>
                <c:pt idx="360">
                  <c:v>1.1132953677995518</c:v>
                </c:pt>
                <c:pt idx="361">
                  <c:v>1.0973012321048163</c:v>
                </c:pt>
                <c:pt idx="362">
                  <c:v>1.1186662263883929</c:v>
                </c:pt>
                <c:pt idx="363">
                  <c:v>1.0804023474745839</c:v>
                </c:pt>
                <c:pt idx="364">
                  <c:v>1.0304098190418127</c:v>
                </c:pt>
                <c:pt idx="365">
                  <c:v>0.92134710998539249</c:v>
                </c:pt>
                <c:pt idx="366">
                  <c:v>0.92349697521280549</c:v>
                </c:pt>
                <c:pt idx="367">
                  <c:v>0.93938402579800906</c:v>
                </c:pt>
                <c:pt idx="368">
                  <c:v>0.95962761913653916</c:v>
                </c:pt>
                <c:pt idx="369">
                  <c:v>0.94799368004213302</c:v>
                </c:pt>
                <c:pt idx="370">
                  <c:v>0.91293772698497322</c:v>
                </c:pt>
                <c:pt idx="371">
                  <c:v>0.9038192361527696</c:v>
                </c:pt>
                <c:pt idx="372">
                  <c:v>0.77888878533292449</c:v>
                </c:pt>
                <c:pt idx="373">
                  <c:v>0.89617036530559413</c:v>
                </c:pt>
                <c:pt idx="374">
                  <c:v>0.86796231094136356</c:v>
                </c:pt>
                <c:pt idx="375">
                  <c:v>0.88215215964899452</c:v>
                </c:pt>
                <c:pt idx="376">
                  <c:v>0.88237825099788869</c:v>
                </c:pt>
                <c:pt idx="377">
                  <c:v>0.75650461831203664</c:v>
                </c:pt>
                <c:pt idx="378">
                  <c:v>0.86142544772323404</c:v>
                </c:pt>
                <c:pt idx="379">
                  <c:v>0.8608188984681977</c:v>
                </c:pt>
                <c:pt idx="380">
                  <c:v>0.82090437947541262</c:v>
                </c:pt>
                <c:pt idx="381">
                  <c:v>0.70901927769483786</c:v>
                </c:pt>
                <c:pt idx="382">
                  <c:v>0.74209676784378564</c:v>
                </c:pt>
                <c:pt idx="383">
                  <c:v>0.71563261137155365</c:v>
                </c:pt>
                <c:pt idx="384">
                  <c:v>0.74379787504979966</c:v>
                </c:pt>
                <c:pt idx="385">
                  <c:v>0.81129139808846462</c:v>
                </c:pt>
                <c:pt idx="386">
                  <c:v>0.81017157343160062</c:v>
                </c:pt>
                <c:pt idx="387">
                  <c:v>0.78716397937630356</c:v>
                </c:pt>
                <c:pt idx="388">
                  <c:v>0.74214297879030044</c:v>
                </c:pt>
                <c:pt idx="389">
                  <c:v>0.74883362302173362</c:v>
                </c:pt>
                <c:pt idx="390">
                  <c:v>0.84621165092952899</c:v>
                </c:pt>
                <c:pt idx="391">
                  <c:v>0.81764382413784165</c:v>
                </c:pt>
                <c:pt idx="392">
                  <c:v>0.8284339925173706</c:v>
                </c:pt>
                <c:pt idx="393">
                  <c:v>0.84851412123308678</c:v>
                </c:pt>
                <c:pt idx="394">
                  <c:v>0.89440670805030698</c:v>
                </c:pt>
                <c:pt idx="395">
                  <c:v>0.86204656480615316</c:v>
                </c:pt>
                <c:pt idx="396">
                  <c:v>0.89770219395040896</c:v>
                </c:pt>
                <c:pt idx="397">
                  <c:v>0.85858980367651294</c:v>
                </c:pt>
                <c:pt idx="398">
                  <c:v>0.8536680439697516</c:v>
                </c:pt>
                <c:pt idx="399">
                  <c:v>0.88893802144636136</c:v>
                </c:pt>
                <c:pt idx="400">
                  <c:v>1.0180013219113344</c:v>
                </c:pt>
                <c:pt idx="401">
                  <c:v>1.0297119528237695</c:v>
                </c:pt>
                <c:pt idx="402">
                  <c:v>1.0833246995441221</c:v>
                </c:pt>
                <c:pt idx="403">
                  <c:v>1.2078419201324218</c:v>
                </c:pt>
                <c:pt idx="404">
                  <c:v>1.3129555729466544</c:v>
                </c:pt>
                <c:pt idx="405">
                  <c:v>1.472059269584971</c:v>
                </c:pt>
                <c:pt idx="406">
                  <c:v>1.4357687506871504</c:v>
                </c:pt>
                <c:pt idx="407">
                  <c:v>1.6900607102910101</c:v>
                </c:pt>
                <c:pt idx="408">
                  <c:v>1.7440088205726887</c:v>
                </c:pt>
                <c:pt idx="409">
                  <c:v>1.9310469875148939</c:v>
                </c:pt>
                <c:pt idx="410">
                  <c:v>2.0979883192731967</c:v>
                </c:pt>
                <c:pt idx="411">
                  <c:v>2.3968456423636733</c:v>
                </c:pt>
                <c:pt idx="412">
                  <c:v>2.5871257388327487</c:v>
                </c:pt>
                <c:pt idx="413">
                  <c:v>2.8412835855616008</c:v>
                </c:pt>
                <c:pt idx="414">
                  <c:v>3.2054228685006212</c:v>
                </c:pt>
                <c:pt idx="415">
                  <c:v>3.2721783858721705</c:v>
                </c:pt>
                <c:pt idx="416">
                  <c:v>3.5708717682214055</c:v>
                </c:pt>
                <c:pt idx="417">
                  <c:v>3.667657867057978</c:v>
                </c:pt>
                <c:pt idx="418">
                  <c:v>3.8486296693650637</c:v>
                </c:pt>
                <c:pt idx="419">
                  <c:v>4.0039955083174164</c:v>
                </c:pt>
                <c:pt idx="420">
                  <c:v>4.1094729154304126</c:v>
                </c:pt>
                <c:pt idx="421">
                  <c:v>3.9926281926047293</c:v>
                </c:pt>
                <c:pt idx="422">
                  <c:v>4.2347054810097804</c:v>
                </c:pt>
                <c:pt idx="423">
                  <c:v>4.3094745016826304</c:v>
                </c:pt>
                <c:pt idx="424">
                  <c:v>4.3504476876495284</c:v>
                </c:pt>
                <c:pt idx="425">
                  <c:v>4.3537388407381377</c:v>
                </c:pt>
                <c:pt idx="426">
                  <c:v>4.2563855547165845</c:v>
                </c:pt>
                <c:pt idx="427">
                  <c:v>4.0624979723197265</c:v>
                </c:pt>
                <c:pt idx="428">
                  <c:v>3.9922400145337251</c:v>
                </c:pt>
                <c:pt idx="429">
                  <c:v>4.0491036632891824</c:v>
                </c:pt>
                <c:pt idx="430">
                  <c:v>4.1104254628126018</c:v>
                </c:pt>
                <c:pt idx="431">
                  <c:v>4.1909037673238325</c:v>
                </c:pt>
                <c:pt idx="432">
                  <c:v>4.0538952645803095</c:v>
                </c:pt>
              </c:numCache>
            </c:numRef>
          </c:yVal>
          <c:smooth val="0"/>
        </c:ser>
        <c:dLbls>
          <c:showLegendKey val="0"/>
          <c:showVal val="0"/>
          <c:showCatName val="0"/>
          <c:showSerName val="0"/>
          <c:showPercent val="0"/>
          <c:showBubbleSize val="0"/>
        </c:dLbls>
        <c:axId val="129159168"/>
        <c:axId val="129160704"/>
      </c:scatterChart>
      <c:valAx>
        <c:axId val="129159168"/>
        <c:scaling>
          <c:orientation val="minMax"/>
          <c:max val="2012"/>
          <c:min val="1975"/>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9160704"/>
        <c:crosses val="min"/>
        <c:crossBetween val="midCat"/>
        <c:majorUnit val="5"/>
      </c:valAx>
      <c:valAx>
        <c:axId val="129160704"/>
        <c:scaling>
          <c:orientation val="minMax"/>
          <c:max val="10"/>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9159168"/>
        <c:crosses val="autoZero"/>
        <c:crossBetween val="midCat"/>
        <c:majorUnit val="2"/>
      </c:valAx>
      <c:valAx>
        <c:axId val="129162240"/>
        <c:scaling>
          <c:orientation val="minMax"/>
          <c:max val="10"/>
          <c:min val="0"/>
        </c:scaling>
        <c:delete val="0"/>
        <c:axPos val="r"/>
        <c:majorGridlines/>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9164032"/>
        <c:crosses val="max"/>
        <c:crossBetween val="between"/>
        <c:majorUnit val="2"/>
        <c:minorUnit val="0.4"/>
      </c:valAx>
      <c:catAx>
        <c:axId val="129164032"/>
        <c:scaling>
          <c:orientation val="minMax"/>
        </c:scaling>
        <c:delete val="1"/>
        <c:axPos val="b"/>
        <c:numFmt formatCode="General" sourceLinked="1"/>
        <c:majorTickMark val="out"/>
        <c:minorTickMark val="none"/>
        <c:tickLblPos val="none"/>
        <c:crossAx val="129162240"/>
        <c:crosses val="min"/>
        <c:auto val="1"/>
        <c:lblAlgn val="ctr"/>
        <c:lblOffset val="100"/>
        <c:noMultiLvlLbl val="0"/>
      </c:cat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6121921890038745E-2"/>
          <c:y val="4.8471856346465607E-2"/>
          <c:w val="0.96775615621992284"/>
          <c:h val="0.95152814365353922"/>
        </c:manualLayout>
      </c:layout>
      <c:lineChart>
        <c:grouping val="standard"/>
        <c:varyColors val="0"/>
        <c:ser>
          <c:idx val="6"/>
          <c:order val="6"/>
          <c:tx>
            <c:v>_FRBDummySeriesRight</c:v>
          </c:tx>
          <c:spPr>
            <a:ln>
              <a:noFill/>
            </a:ln>
          </c:spPr>
          <c:marker>
            <c:symbol val="none"/>
          </c:marker>
          <c:cat>
            <c:numLit>
              <c:formatCode>General</c:formatCode>
              <c:ptCount val="1"/>
              <c:pt idx="0">
                <c:v>1</c:v>
              </c:pt>
            </c:numLit>
          </c:cat>
          <c:val>
            <c:numLit>
              <c:formatCode>General</c:formatCode>
              <c:ptCount val="1"/>
              <c:pt idx="0">
                <c:v>#N/A</c:v>
              </c:pt>
            </c:numLit>
          </c:val>
          <c:smooth val="0"/>
        </c:ser>
        <c:dLbls>
          <c:showLegendKey val="0"/>
          <c:showVal val="0"/>
          <c:showCatName val="0"/>
          <c:showSerName val="0"/>
          <c:showPercent val="0"/>
          <c:showBubbleSize val="0"/>
        </c:dLbls>
        <c:marker val="1"/>
        <c:smooth val="0"/>
        <c:axId val="127415040"/>
        <c:axId val="127409152"/>
      </c:lineChart>
      <c:scatterChart>
        <c:scatterStyle val="lineMarker"/>
        <c:varyColors val="0"/>
        <c:ser>
          <c:idx val="3"/>
          <c:order val="0"/>
          <c:tx>
            <c:strRef>
              <c:f>'Flows by duration'!$O$2</c:f>
              <c:strCache>
                <c:ptCount val="1"/>
                <c:pt idx="0">
                  <c:v>6 to 12</c:v>
                </c:pt>
              </c:strCache>
            </c:strRef>
          </c:tx>
          <c:spPr>
            <a:ln>
              <a:solidFill>
                <a:srgbClr val="FF0000"/>
              </a:solidFill>
              <a:prstDash val="lgDash"/>
            </a:ln>
          </c:spPr>
          <c:marker>
            <c:symbol val="none"/>
          </c:marker>
          <c:xVal>
            <c:numRef>
              <c:f>'Flows by duration'!$A$17:$A$89</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'Flows by duration'!$O$17:$O$89</c:f>
              <c:numCache>
                <c:formatCode>General</c:formatCode>
                <c:ptCount val="73"/>
                <c:pt idx="0">
                  <c:v>#N/A</c:v>
                </c:pt>
                <c:pt idx="1">
                  <c:v>#N/A</c:v>
                </c:pt>
                <c:pt idx="2">
                  <c:v>#N/A</c:v>
                </c:pt>
                <c:pt idx="3">
                  <c:v>6.6006050064251393E-2</c:v>
                </c:pt>
                <c:pt idx="4">
                  <c:v>6.8169656541385182E-2</c:v>
                </c:pt>
                <c:pt idx="5">
                  <c:v>7.0588315723871559E-2</c:v>
                </c:pt>
                <c:pt idx="6">
                  <c:v>7.2106880156622311E-2</c:v>
                </c:pt>
                <c:pt idx="7">
                  <c:v>7.1141127769621379E-2</c:v>
                </c:pt>
                <c:pt idx="8">
                  <c:v>7.2659940035846901E-2</c:v>
                </c:pt>
                <c:pt idx="9">
                  <c:v>7.5891200098361422E-2</c:v>
                </c:pt>
                <c:pt idx="10">
                  <c:v>7.6950009785321238E-2</c:v>
                </c:pt>
                <c:pt idx="11">
                  <c:v>7.7871108469299746E-2</c:v>
                </c:pt>
                <c:pt idx="12">
                  <c:v>7.7107406617504232E-2</c:v>
                </c:pt>
                <c:pt idx="13">
                  <c:v>7.6701119075240909E-2</c:v>
                </c:pt>
                <c:pt idx="14">
                  <c:v>7.7721862910893572E-2</c:v>
                </c:pt>
                <c:pt idx="15">
                  <c:v>7.8535040747568452E-2</c:v>
                </c:pt>
                <c:pt idx="16">
                  <c:v>7.9287487326994921E-2</c:v>
                </c:pt>
                <c:pt idx="17">
                  <c:v>7.8869257549052996E-2</c:v>
                </c:pt>
                <c:pt idx="18">
                  <c:v>7.8002473798440594E-2</c:v>
                </c:pt>
                <c:pt idx="19">
                  <c:v>8.4557011907818766E-2</c:v>
                </c:pt>
                <c:pt idx="20">
                  <c:v>8.9464889135618245E-2</c:v>
                </c:pt>
                <c:pt idx="21">
                  <c:v>9.4251946860329228E-2</c:v>
                </c:pt>
                <c:pt idx="22">
                  <c:v>9.6514369977460088E-2</c:v>
                </c:pt>
                <c:pt idx="23">
                  <c:v>9.5655265252832883E-2</c:v>
                </c:pt>
                <c:pt idx="24">
                  <c:v>9.3295113345478117E-2</c:v>
                </c:pt>
                <c:pt idx="25">
                  <c:v>8.98388550982646E-2</c:v>
                </c:pt>
                <c:pt idx="26">
                  <c:v>9.0939620801908719E-2</c:v>
                </c:pt>
                <c:pt idx="27">
                  <c:v>8.5783903704107933E-2</c:v>
                </c:pt>
                <c:pt idx="28">
                  <c:v>8.6747802327813636E-2</c:v>
                </c:pt>
                <c:pt idx="29">
                  <c:v>8.9673753465811801E-2</c:v>
                </c:pt>
                <c:pt idx="30">
                  <c:v>8.4234429624858068E-2</c:v>
                </c:pt>
                <c:pt idx="31">
                  <c:v>8.4754802717983149E-2</c:v>
                </c:pt>
                <c:pt idx="32">
                  <c:v>8.5872675849439528E-2</c:v>
                </c:pt>
                <c:pt idx="33">
                  <c:v>8.652733290608032E-2</c:v>
                </c:pt>
                <c:pt idx="34">
                  <c:v>8.848297805053007E-2</c:v>
                </c:pt>
                <c:pt idx="35">
                  <c:v>9.1545055443378723E-2</c:v>
                </c:pt>
                <c:pt idx="36">
                  <c:v>9.0967867173118708E-2</c:v>
                </c:pt>
                <c:pt idx="37">
                  <c:v>9.1234727994860224E-2</c:v>
                </c:pt>
                <c:pt idx="38">
                  <c:v>9.4575944797688327E-2</c:v>
                </c:pt>
                <c:pt idx="39">
                  <c:v>9.5416584010486138E-2</c:v>
                </c:pt>
                <c:pt idx="40">
                  <c:v>9.5869536438312142E-2</c:v>
                </c:pt>
                <c:pt idx="41">
                  <c:v>9.0064903070115221E-2</c:v>
                </c:pt>
                <c:pt idx="42">
                  <c:v>8.9877704883917484E-2</c:v>
                </c:pt>
                <c:pt idx="43">
                  <c:v>8.9607302887899143E-2</c:v>
                </c:pt>
                <c:pt idx="44">
                  <c:v>9.1227707463300153E-2</c:v>
                </c:pt>
                <c:pt idx="45">
                  <c:v>9.3419400330744751E-2</c:v>
                </c:pt>
                <c:pt idx="46">
                  <c:v>9.3860090880478697E-2</c:v>
                </c:pt>
                <c:pt idx="47">
                  <c:v>9.1213440999952267E-2</c:v>
                </c:pt>
                <c:pt idx="48">
                  <c:v>8.4929773544334064E-2</c:v>
                </c:pt>
                <c:pt idx="49">
                  <c:v>8.6367904876986229E-2</c:v>
                </c:pt>
                <c:pt idx="50">
                  <c:v>8.8256344741619253E-2</c:v>
                </c:pt>
                <c:pt idx="51">
                  <c:v>8.3678038289055068E-2</c:v>
                </c:pt>
                <c:pt idx="52">
                  <c:v>8.4984745671991296E-2</c:v>
                </c:pt>
                <c:pt idx="53">
                  <c:v>7.9477482312765801E-2</c:v>
                </c:pt>
                <c:pt idx="54">
                  <c:v>7.3068216425129423E-2</c:v>
                </c:pt>
                <c:pt idx="55">
                  <c:v>7.6419594990904033E-2</c:v>
                </c:pt>
                <c:pt idx="56">
                  <c:v>7.683774803653462E-2</c:v>
                </c:pt>
                <c:pt idx="57">
                  <c:v>8.0822784043417986E-2</c:v>
                </c:pt>
                <c:pt idx="58">
                  <c:v>8.3631593007629332E-2</c:v>
                </c:pt>
                <c:pt idx="59">
                  <c:v>8.2252056251488501E-2</c:v>
                </c:pt>
                <c:pt idx="60">
                  <c:v>8.0633854971573243E-2</c:v>
                </c:pt>
                <c:pt idx="61">
                  <c:v>8.6137221279284096E-2</c:v>
                </c:pt>
                <c:pt idx="62">
                  <c:v>8.4788330612142998E-2</c:v>
                </c:pt>
                <c:pt idx="63">
                  <c:v>8.6423083195787342E-2</c:v>
                </c:pt>
                <c:pt idx="64">
                  <c:v>8.4804062832042365E-2</c:v>
                </c:pt>
                <c:pt idx="65">
                  <c:v>8.0459506947330645E-2</c:v>
                </c:pt>
                <c:pt idx="66">
                  <c:v>7.4272377164495224E-2</c:v>
                </c:pt>
                <c:pt idx="67">
                  <c:v>6.5720721506086432E-2</c:v>
                </c:pt>
                <c:pt idx="68">
                  <c:v>6.3643433667427945E-2</c:v>
                </c:pt>
                <c:pt idx="69">
                  <c:v>6.1825767502831704E-2</c:v>
                </c:pt>
                <c:pt idx="70">
                  <c:v>6.539084509275539E-2</c:v>
                </c:pt>
                <c:pt idx="71">
                  <c:v>7.4696554721077404E-2</c:v>
                </c:pt>
                <c:pt idx="72">
                  <c:v>8.0879599444839828E-2</c:v>
                </c:pt>
              </c:numCache>
            </c:numRef>
          </c:yVal>
          <c:smooth val="0"/>
        </c:ser>
        <c:ser>
          <c:idx val="4"/>
          <c:order val="1"/>
          <c:tx>
            <c:strRef>
              <c:f>'Flows by duration'!$P$2</c:f>
              <c:strCache>
                <c:ptCount val="1"/>
                <c:pt idx="0">
                  <c:v>&gt;12</c:v>
                </c:pt>
              </c:strCache>
            </c:strRef>
          </c:tx>
          <c:spPr>
            <a:ln>
              <a:solidFill>
                <a:srgbClr val="C00000"/>
              </a:solidFill>
              <a:prstDash val="sysDash"/>
            </a:ln>
          </c:spPr>
          <c:marker>
            <c:symbol val="none"/>
          </c:marker>
          <c:xVal>
            <c:numRef>
              <c:f>'Flows by duration'!$A$17:$A$89</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'Flows by duration'!$P$17:$P$89</c:f>
              <c:numCache>
                <c:formatCode>General</c:formatCode>
                <c:ptCount val="73"/>
                <c:pt idx="0">
                  <c:v>#N/A</c:v>
                </c:pt>
                <c:pt idx="1">
                  <c:v>#N/A</c:v>
                </c:pt>
                <c:pt idx="2">
                  <c:v>#N/A</c:v>
                </c:pt>
                <c:pt idx="3">
                  <c:v>2.9572473115144351E-2</c:v>
                </c:pt>
                <c:pt idx="4">
                  <c:v>3.142428763729968E-2</c:v>
                </c:pt>
                <c:pt idx="5">
                  <c:v>3.3497241327422246E-2</c:v>
                </c:pt>
                <c:pt idx="6">
                  <c:v>3.6758295048277281E-2</c:v>
                </c:pt>
                <c:pt idx="7">
                  <c:v>3.8230095548410052E-2</c:v>
                </c:pt>
                <c:pt idx="8">
                  <c:v>3.9220627960493741E-2</c:v>
                </c:pt>
                <c:pt idx="9">
                  <c:v>3.9384770628821307E-2</c:v>
                </c:pt>
                <c:pt idx="10">
                  <c:v>3.89462605044813E-2</c:v>
                </c:pt>
                <c:pt idx="11">
                  <c:v>3.8812958595177881E-2</c:v>
                </c:pt>
                <c:pt idx="12">
                  <c:v>3.7682485091497409E-2</c:v>
                </c:pt>
                <c:pt idx="13">
                  <c:v>3.8892771821671418E-2</c:v>
                </c:pt>
                <c:pt idx="14">
                  <c:v>3.9653705560835611E-2</c:v>
                </c:pt>
                <c:pt idx="15">
                  <c:v>4.1353648209839673E-2</c:v>
                </c:pt>
                <c:pt idx="16">
                  <c:v>4.2582275914760132E-2</c:v>
                </c:pt>
                <c:pt idx="17">
                  <c:v>4.1093487064245517E-2</c:v>
                </c:pt>
                <c:pt idx="18">
                  <c:v>4.0839963545834093E-2</c:v>
                </c:pt>
                <c:pt idx="19">
                  <c:v>4.0865060422909986E-2</c:v>
                </c:pt>
                <c:pt idx="20">
                  <c:v>4.3211539346835172E-2</c:v>
                </c:pt>
                <c:pt idx="21">
                  <c:v>4.5967024981649542E-2</c:v>
                </c:pt>
                <c:pt idx="22">
                  <c:v>4.7854028775786497E-2</c:v>
                </c:pt>
                <c:pt idx="23">
                  <c:v>4.7967326108579116E-2</c:v>
                </c:pt>
                <c:pt idx="24">
                  <c:v>4.5727419333920924E-2</c:v>
                </c:pt>
                <c:pt idx="25">
                  <c:v>4.3869014586379415E-2</c:v>
                </c:pt>
                <c:pt idx="26">
                  <c:v>4.2193337736030151E-2</c:v>
                </c:pt>
                <c:pt idx="27">
                  <c:v>4.0153353180111998E-2</c:v>
                </c:pt>
                <c:pt idx="28">
                  <c:v>3.9267673192451918E-2</c:v>
                </c:pt>
                <c:pt idx="29">
                  <c:v>3.7621960621376405E-2</c:v>
                </c:pt>
                <c:pt idx="30">
                  <c:v>3.9123130129565011E-2</c:v>
                </c:pt>
                <c:pt idx="31">
                  <c:v>4.2043536357309431E-2</c:v>
                </c:pt>
                <c:pt idx="32">
                  <c:v>4.3430575342325313E-2</c:v>
                </c:pt>
                <c:pt idx="33">
                  <c:v>4.5274684734751713E-2</c:v>
                </c:pt>
                <c:pt idx="34">
                  <c:v>4.3018353606584785E-2</c:v>
                </c:pt>
                <c:pt idx="35">
                  <c:v>4.3010367238416863E-2</c:v>
                </c:pt>
                <c:pt idx="36">
                  <c:v>4.2355530466251214E-2</c:v>
                </c:pt>
                <c:pt idx="37">
                  <c:v>4.2873965844759492E-2</c:v>
                </c:pt>
                <c:pt idx="38">
                  <c:v>4.4585073241737813E-2</c:v>
                </c:pt>
                <c:pt idx="39">
                  <c:v>4.3076263376190783E-2</c:v>
                </c:pt>
                <c:pt idx="40">
                  <c:v>4.2633669598171393E-2</c:v>
                </c:pt>
                <c:pt idx="41">
                  <c:v>4.3220852750990656E-2</c:v>
                </c:pt>
                <c:pt idx="42">
                  <c:v>4.0072945272179424E-2</c:v>
                </c:pt>
                <c:pt idx="43">
                  <c:v>4.0385224962904094E-2</c:v>
                </c:pt>
                <c:pt idx="44">
                  <c:v>3.8888438414833811E-2</c:v>
                </c:pt>
                <c:pt idx="45">
                  <c:v>3.8336534884910622E-2</c:v>
                </c:pt>
                <c:pt idx="46">
                  <c:v>4.3831691282731497E-2</c:v>
                </c:pt>
                <c:pt idx="47">
                  <c:v>4.6415837574333083E-2</c:v>
                </c:pt>
                <c:pt idx="48">
                  <c:v>5.3529813453844895E-2</c:v>
                </c:pt>
                <c:pt idx="49">
                  <c:v>5.6574188165040847E-2</c:v>
                </c:pt>
                <c:pt idx="50">
                  <c:v>5.1927866296523496E-2</c:v>
                </c:pt>
                <c:pt idx="51">
                  <c:v>5.0104117718016927E-2</c:v>
                </c:pt>
                <c:pt idx="52">
                  <c:v>4.8152930498565304E-2</c:v>
                </c:pt>
                <c:pt idx="53">
                  <c:v>4.3468167952599883E-2</c:v>
                </c:pt>
                <c:pt idx="54">
                  <c:v>4.5006441100309574E-2</c:v>
                </c:pt>
                <c:pt idx="55">
                  <c:v>4.1061198810852378E-2</c:v>
                </c:pt>
                <c:pt idx="56">
                  <c:v>4.0079899444362355E-2</c:v>
                </c:pt>
                <c:pt idx="57">
                  <c:v>4.2107716850775717E-2</c:v>
                </c:pt>
                <c:pt idx="58">
                  <c:v>4.1530237721667515E-2</c:v>
                </c:pt>
                <c:pt idx="59">
                  <c:v>4.7145159407126547E-2</c:v>
                </c:pt>
                <c:pt idx="60">
                  <c:v>4.6656525013111572E-2</c:v>
                </c:pt>
                <c:pt idx="61">
                  <c:v>5.1108797777634218E-2</c:v>
                </c:pt>
                <c:pt idx="62">
                  <c:v>5.2351643393452788E-2</c:v>
                </c:pt>
                <c:pt idx="63">
                  <c:v>5.185649960199909E-2</c:v>
                </c:pt>
                <c:pt idx="64">
                  <c:v>4.8161413270167847E-2</c:v>
                </c:pt>
                <c:pt idx="65">
                  <c:v>4.1616617828891679E-2</c:v>
                </c:pt>
                <c:pt idx="66">
                  <c:v>3.8478043858843416E-2</c:v>
                </c:pt>
                <c:pt idx="67">
                  <c:v>3.5286662528091692E-2</c:v>
                </c:pt>
                <c:pt idx="68">
                  <c:v>3.2846234977428251E-2</c:v>
                </c:pt>
                <c:pt idx="69">
                  <c:v>3.2875143840293282E-2</c:v>
                </c:pt>
                <c:pt idx="70">
                  <c:v>3.5160348034900576E-2</c:v>
                </c:pt>
                <c:pt idx="71">
                  <c:v>3.9352729519807034E-2</c:v>
                </c:pt>
                <c:pt idx="72">
                  <c:v>4.6024525999458471E-2</c:v>
                </c:pt>
              </c:numCache>
            </c:numRef>
          </c:yVal>
          <c:smooth val="0"/>
        </c:ser>
        <c:ser>
          <c:idx val="0"/>
          <c:order val="2"/>
          <c:tx>
            <c:strRef>
              <c:f>'Flows by duration'!$L$2</c:f>
              <c:strCache>
                <c:ptCount val="1"/>
                <c:pt idx="0">
                  <c:v>&lt;1</c:v>
                </c:pt>
              </c:strCache>
            </c:strRef>
          </c:tx>
          <c:spPr>
            <a:ln>
              <a:solidFill>
                <a:srgbClr val="002060"/>
              </a:solidFill>
            </a:ln>
          </c:spPr>
          <c:marker>
            <c:symbol val="none"/>
          </c:marker>
          <c:xVal>
            <c:numRef>
              <c:f>'Flows by duration'!$A$17:$A$89</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'Flows by duration'!$L$17:$L$89</c:f>
              <c:numCache>
                <c:formatCode>General</c:formatCode>
                <c:ptCount val="73"/>
                <c:pt idx="0">
                  <c:v>#N/A</c:v>
                </c:pt>
                <c:pt idx="1">
                  <c:v>#N/A</c:v>
                </c:pt>
                <c:pt idx="2">
                  <c:v>#N/A</c:v>
                </c:pt>
                <c:pt idx="3">
                  <c:v>0.12706737206308868</c:v>
                </c:pt>
                <c:pt idx="4">
                  <c:v>0.12820165224798272</c:v>
                </c:pt>
                <c:pt idx="5">
                  <c:v>0.1300924529076129</c:v>
                </c:pt>
                <c:pt idx="6">
                  <c:v>0.13101323301016218</c:v>
                </c:pt>
                <c:pt idx="7">
                  <c:v>0.13285803223851037</c:v>
                </c:pt>
                <c:pt idx="8">
                  <c:v>0.13966650124258267</c:v>
                </c:pt>
                <c:pt idx="9">
                  <c:v>0.13976293010143412</c:v>
                </c:pt>
                <c:pt idx="10">
                  <c:v>0.14678608066658141</c:v>
                </c:pt>
                <c:pt idx="11">
                  <c:v>0.14925866644123945</c:v>
                </c:pt>
                <c:pt idx="12">
                  <c:v>0.15097872437480986</c:v>
                </c:pt>
                <c:pt idx="13">
                  <c:v>0.15637906305435464</c:v>
                </c:pt>
                <c:pt idx="14">
                  <c:v>0.15749795837474062</c:v>
                </c:pt>
                <c:pt idx="15">
                  <c:v>0.16381850399864087</c:v>
                </c:pt>
                <c:pt idx="16">
                  <c:v>0.16420383615076475</c:v>
                </c:pt>
                <c:pt idx="17">
                  <c:v>0.15993332617889794</c:v>
                </c:pt>
                <c:pt idx="18">
                  <c:v>0.15782286136354207</c:v>
                </c:pt>
                <c:pt idx="19">
                  <c:v>0.15848382332733169</c:v>
                </c:pt>
                <c:pt idx="20">
                  <c:v>0.15739072691092626</c:v>
                </c:pt>
                <c:pt idx="21">
                  <c:v>0.16745528894447606</c:v>
                </c:pt>
                <c:pt idx="22">
                  <c:v>0.17373887878798094</c:v>
                </c:pt>
                <c:pt idx="23">
                  <c:v>0.16764754385211056</c:v>
                </c:pt>
                <c:pt idx="24">
                  <c:v>0.16844635973757396</c:v>
                </c:pt>
                <c:pt idx="25">
                  <c:v>0.16235363443626771</c:v>
                </c:pt>
                <c:pt idx="26">
                  <c:v>0.15574955107141886</c:v>
                </c:pt>
                <c:pt idx="27">
                  <c:v>0.15753129040939096</c:v>
                </c:pt>
                <c:pt idx="28">
                  <c:v>0.15767708609568845</c:v>
                </c:pt>
                <c:pt idx="29">
                  <c:v>0.1631145484342181</c:v>
                </c:pt>
                <c:pt idx="30">
                  <c:v>0.1649001982251454</c:v>
                </c:pt>
                <c:pt idx="31">
                  <c:v>0.16599603082882952</c:v>
                </c:pt>
                <c:pt idx="32">
                  <c:v>0.16675230504409091</c:v>
                </c:pt>
                <c:pt idx="33">
                  <c:v>0.17039145741924491</c:v>
                </c:pt>
                <c:pt idx="34">
                  <c:v>0.16977990442895832</c:v>
                </c:pt>
                <c:pt idx="35">
                  <c:v>0.17298381921569778</c:v>
                </c:pt>
                <c:pt idx="36">
                  <c:v>0.17558560792107566</c:v>
                </c:pt>
                <c:pt idx="37">
                  <c:v>0.17136294103262403</c:v>
                </c:pt>
                <c:pt idx="38">
                  <c:v>0.17604317409978534</c:v>
                </c:pt>
                <c:pt idx="39">
                  <c:v>0.17517676509002147</c:v>
                </c:pt>
                <c:pt idx="40">
                  <c:v>0.16986541875521124</c:v>
                </c:pt>
                <c:pt idx="41">
                  <c:v>0.17488762861449536</c:v>
                </c:pt>
                <c:pt idx="42">
                  <c:v>0.17908009610896691</c:v>
                </c:pt>
                <c:pt idx="43">
                  <c:v>0.18017921970265163</c:v>
                </c:pt>
                <c:pt idx="44">
                  <c:v>0.17621502928475316</c:v>
                </c:pt>
                <c:pt idx="45">
                  <c:v>0.17512375093578617</c:v>
                </c:pt>
                <c:pt idx="46">
                  <c:v>0.16530837837080981</c:v>
                </c:pt>
                <c:pt idx="47">
                  <c:v>0.16310360322030917</c:v>
                </c:pt>
                <c:pt idx="48">
                  <c:v>0.1682313749525659</c:v>
                </c:pt>
                <c:pt idx="49">
                  <c:v>0.16780594334791724</c:v>
                </c:pt>
                <c:pt idx="50">
                  <c:v>0.17121864433639314</c:v>
                </c:pt>
                <c:pt idx="51">
                  <c:v>0.17935966217973059</c:v>
                </c:pt>
                <c:pt idx="52">
                  <c:v>0.18131376768560423</c:v>
                </c:pt>
                <c:pt idx="53">
                  <c:v>0.17089458247745087</c:v>
                </c:pt>
                <c:pt idx="54">
                  <c:v>0.16635696288386009</c:v>
                </c:pt>
                <c:pt idx="55">
                  <c:v>0.15668060162244371</c:v>
                </c:pt>
                <c:pt idx="56">
                  <c:v>0.15052497997062231</c:v>
                </c:pt>
                <c:pt idx="57">
                  <c:v>0.15291810329029246</c:v>
                </c:pt>
                <c:pt idx="58">
                  <c:v>0.15420115816577076</c:v>
                </c:pt>
                <c:pt idx="59">
                  <c:v>0.14231280372964997</c:v>
                </c:pt>
                <c:pt idx="60">
                  <c:v>0.14683657561959812</c:v>
                </c:pt>
                <c:pt idx="61">
                  <c:v>0.15142453902197428</c:v>
                </c:pt>
                <c:pt idx="62">
                  <c:v>0.15348474402375545</c:v>
                </c:pt>
                <c:pt idx="63">
                  <c:v>0.1629485059242349</c:v>
                </c:pt>
                <c:pt idx="64">
                  <c:v>0.15864155591275278</c:v>
                </c:pt>
                <c:pt idx="65">
                  <c:v>0.14791173553235951</c:v>
                </c:pt>
                <c:pt idx="66">
                  <c:v>0.14343963374860341</c:v>
                </c:pt>
                <c:pt idx="67">
                  <c:v>0.13763568970877538</c:v>
                </c:pt>
                <c:pt idx="68">
                  <c:v>0.13368035021849758</c:v>
                </c:pt>
                <c:pt idx="69">
                  <c:v>0.12800009895182546</c:v>
                </c:pt>
                <c:pt idx="70">
                  <c:v>0.13017557487002257</c:v>
                </c:pt>
                <c:pt idx="71">
                  <c:v>0.11965572945720944</c:v>
                </c:pt>
                <c:pt idx="72">
                  <c:v>0.12193710614301342</c:v>
                </c:pt>
              </c:numCache>
            </c:numRef>
          </c:yVal>
          <c:smooth val="0"/>
        </c:ser>
        <c:ser>
          <c:idx val="1"/>
          <c:order val="3"/>
          <c:tx>
            <c:strRef>
              <c:f>'Flows by duration'!$M$2</c:f>
              <c:strCache>
                <c:ptCount val="1"/>
                <c:pt idx="0">
                  <c:v>1 to 3</c:v>
                </c:pt>
              </c:strCache>
            </c:strRef>
          </c:tx>
          <c:spPr>
            <a:ln>
              <a:solidFill>
                <a:srgbClr val="0070C0"/>
              </a:solidFill>
              <a:prstDash val="lgDash"/>
            </a:ln>
          </c:spPr>
          <c:marker>
            <c:symbol val="none"/>
          </c:marker>
          <c:xVal>
            <c:numRef>
              <c:f>'Flows by duration'!$A$17:$A$89</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'Flows by duration'!$M$17:$M$89</c:f>
              <c:numCache>
                <c:formatCode>General</c:formatCode>
                <c:ptCount val="73"/>
                <c:pt idx="0">
                  <c:v>#N/A</c:v>
                </c:pt>
                <c:pt idx="1">
                  <c:v>#N/A</c:v>
                </c:pt>
                <c:pt idx="2">
                  <c:v>#N/A</c:v>
                </c:pt>
                <c:pt idx="3">
                  <c:v>0.11063500350264002</c:v>
                </c:pt>
                <c:pt idx="4">
                  <c:v>0.10969931845993409</c:v>
                </c:pt>
                <c:pt idx="5">
                  <c:v>0.11060710274056768</c:v>
                </c:pt>
                <c:pt idx="6">
                  <c:v>0.11081711802362185</c:v>
                </c:pt>
                <c:pt idx="7">
                  <c:v>0.11423083691080421</c:v>
                </c:pt>
                <c:pt idx="8">
                  <c:v>0.11624272414486271</c:v>
                </c:pt>
                <c:pt idx="9">
                  <c:v>0.11669129724556529</c:v>
                </c:pt>
                <c:pt idx="10">
                  <c:v>0.11903986842894607</c:v>
                </c:pt>
                <c:pt idx="11">
                  <c:v>0.11867551583117412</c:v>
                </c:pt>
                <c:pt idx="12">
                  <c:v>0.12067837237361621</c:v>
                </c:pt>
                <c:pt idx="13">
                  <c:v>0.11923564767995841</c:v>
                </c:pt>
                <c:pt idx="14">
                  <c:v>0.11972668204580231</c:v>
                </c:pt>
                <c:pt idx="15">
                  <c:v>0.12707646463378267</c:v>
                </c:pt>
                <c:pt idx="16">
                  <c:v>0.12873276550904059</c:v>
                </c:pt>
                <c:pt idx="17">
                  <c:v>0.13760699575552154</c:v>
                </c:pt>
                <c:pt idx="18">
                  <c:v>0.13732951376205618</c:v>
                </c:pt>
                <c:pt idx="19">
                  <c:v>0.13803802109894819</c:v>
                </c:pt>
                <c:pt idx="20">
                  <c:v>0.14039096609098473</c:v>
                </c:pt>
                <c:pt idx="21">
                  <c:v>0.13746213927209469</c:v>
                </c:pt>
                <c:pt idx="22">
                  <c:v>0.14423778615388491</c:v>
                </c:pt>
                <c:pt idx="23">
                  <c:v>0.14035902258337246</c:v>
                </c:pt>
                <c:pt idx="24">
                  <c:v>0.1446849539318357</c:v>
                </c:pt>
                <c:pt idx="25">
                  <c:v>0.14812625630649306</c:v>
                </c:pt>
                <c:pt idx="26">
                  <c:v>0.14678154941708874</c:v>
                </c:pt>
                <c:pt idx="27">
                  <c:v>0.15044091736099519</c:v>
                </c:pt>
                <c:pt idx="28">
                  <c:v>0.14672450877345422</c:v>
                </c:pt>
                <c:pt idx="29">
                  <c:v>0.14392198499645725</c:v>
                </c:pt>
                <c:pt idx="30">
                  <c:v>0.13936234231049593</c:v>
                </c:pt>
                <c:pt idx="31">
                  <c:v>0.13586100192872402</c:v>
                </c:pt>
                <c:pt idx="32">
                  <c:v>0.13694585573098444</c:v>
                </c:pt>
                <c:pt idx="33">
                  <c:v>0.14402119298332094</c:v>
                </c:pt>
                <c:pt idx="34">
                  <c:v>0.15312327390422648</c:v>
                </c:pt>
                <c:pt idx="35">
                  <c:v>0.15777550293286779</c:v>
                </c:pt>
                <c:pt idx="36">
                  <c:v>0.16224757550679594</c:v>
                </c:pt>
                <c:pt idx="37">
                  <c:v>0.15960664672031721</c:v>
                </c:pt>
                <c:pt idx="38">
                  <c:v>0.15615758770392771</c:v>
                </c:pt>
                <c:pt idx="39">
                  <c:v>0.15645071009342393</c:v>
                </c:pt>
                <c:pt idx="40">
                  <c:v>0.15011392947695004</c:v>
                </c:pt>
                <c:pt idx="41">
                  <c:v>0.14958334712409543</c:v>
                </c:pt>
                <c:pt idx="42">
                  <c:v>0.14630335456981641</c:v>
                </c:pt>
                <c:pt idx="43">
                  <c:v>0.14146674831488704</c:v>
                </c:pt>
                <c:pt idx="44">
                  <c:v>0.14226968175853374</c:v>
                </c:pt>
                <c:pt idx="45">
                  <c:v>0.13869262192506837</c:v>
                </c:pt>
                <c:pt idx="46">
                  <c:v>0.1431091004095488</c:v>
                </c:pt>
                <c:pt idx="47">
                  <c:v>0.15349296157320319</c:v>
                </c:pt>
                <c:pt idx="48">
                  <c:v>0.15142892848250394</c:v>
                </c:pt>
                <c:pt idx="49">
                  <c:v>0.15245514231071791</c:v>
                </c:pt>
                <c:pt idx="50">
                  <c:v>0.15097233452944275</c:v>
                </c:pt>
                <c:pt idx="51">
                  <c:v>0.14499800189395057</c:v>
                </c:pt>
                <c:pt idx="52">
                  <c:v>0.14875608689345252</c:v>
                </c:pt>
                <c:pt idx="53">
                  <c:v>0.14724623069107801</c:v>
                </c:pt>
                <c:pt idx="54">
                  <c:v>0.14836920449009794</c:v>
                </c:pt>
                <c:pt idx="55">
                  <c:v>0.14062922961532098</c:v>
                </c:pt>
                <c:pt idx="56">
                  <c:v>0.13980424596526406</c:v>
                </c:pt>
                <c:pt idx="57">
                  <c:v>0.13926927993668708</c:v>
                </c:pt>
                <c:pt idx="58">
                  <c:v>0.13313546348870525</c:v>
                </c:pt>
                <c:pt idx="59">
                  <c:v>0.13741321896908171</c:v>
                </c:pt>
                <c:pt idx="60">
                  <c:v>0.13235617773221139</c:v>
                </c:pt>
                <c:pt idx="61">
                  <c:v>0.13905844761195821</c:v>
                </c:pt>
                <c:pt idx="62">
                  <c:v>0.14433620379953621</c:v>
                </c:pt>
                <c:pt idx="63">
                  <c:v>0.14079801958081112</c:v>
                </c:pt>
                <c:pt idx="64">
                  <c:v>0.1407058322266409</c:v>
                </c:pt>
                <c:pt idx="65">
                  <c:v>0.13546744729804194</c:v>
                </c:pt>
                <c:pt idx="66">
                  <c:v>0.12482516916889499</c:v>
                </c:pt>
                <c:pt idx="67">
                  <c:v>0.1236152151694975</c:v>
                </c:pt>
                <c:pt idx="68">
                  <c:v>0.11993219176417499</c:v>
                </c:pt>
                <c:pt idx="69">
                  <c:v>0.10901417256661536</c:v>
                </c:pt>
                <c:pt idx="70">
                  <c:v>0.10642178627827492</c:v>
                </c:pt>
                <c:pt idx="71">
                  <c:v>0.10549147054870379</c:v>
                </c:pt>
                <c:pt idx="72">
                  <c:v>0.10879394160579255</c:v>
                </c:pt>
              </c:numCache>
            </c:numRef>
          </c:yVal>
          <c:smooth val="0"/>
        </c:ser>
        <c:ser>
          <c:idx val="2"/>
          <c:order val="4"/>
          <c:tx>
            <c:strRef>
              <c:f>'Flows by duration'!$N$2</c:f>
              <c:strCache>
                <c:ptCount val="1"/>
                <c:pt idx="0">
                  <c:v>3 to 6</c:v>
                </c:pt>
              </c:strCache>
            </c:strRef>
          </c:tx>
          <c:spPr>
            <a:ln>
              <a:solidFill>
                <a:srgbClr val="00B0F0"/>
              </a:solidFill>
              <a:prstDash val="sysDash"/>
            </a:ln>
          </c:spPr>
          <c:marker>
            <c:symbol val="none"/>
          </c:marker>
          <c:xVal>
            <c:numRef>
              <c:f>'Flows by duration'!$A$17:$A$89</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'Flows by duration'!$N$17:$N$89</c:f>
              <c:numCache>
                <c:formatCode>General</c:formatCode>
                <c:ptCount val="73"/>
                <c:pt idx="0">
                  <c:v>#N/A</c:v>
                </c:pt>
                <c:pt idx="1">
                  <c:v>#N/A</c:v>
                </c:pt>
                <c:pt idx="2">
                  <c:v>#N/A</c:v>
                </c:pt>
                <c:pt idx="3">
                  <c:v>8.6840853768708509E-2</c:v>
                </c:pt>
                <c:pt idx="4">
                  <c:v>8.8149850500028798E-2</c:v>
                </c:pt>
                <c:pt idx="5">
                  <c:v>9.5027295674635706E-2</c:v>
                </c:pt>
                <c:pt idx="6">
                  <c:v>9.6944247656474206E-2</c:v>
                </c:pt>
                <c:pt idx="7">
                  <c:v>0.10070317922327633</c:v>
                </c:pt>
                <c:pt idx="8">
                  <c:v>0.10260441705625378</c:v>
                </c:pt>
                <c:pt idx="9">
                  <c:v>0.10408125671088569</c:v>
                </c:pt>
                <c:pt idx="10">
                  <c:v>0.10689143881314059</c:v>
                </c:pt>
                <c:pt idx="11">
                  <c:v>0.10900966872761313</c:v>
                </c:pt>
                <c:pt idx="12">
                  <c:v>0.10847535589269221</c:v>
                </c:pt>
                <c:pt idx="13">
                  <c:v>0.10908682482925856</c:v>
                </c:pt>
                <c:pt idx="14">
                  <c:v>0.10640013517663223</c:v>
                </c:pt>
                <c:pt idx="15">
                  <c:v>0.10286129482101322</c:v>
                </c:pt>
                <c:pt idx="16">
                  <c:v>0.10388548710740284</c:v>
                </c:pt>
                <c:pt idx="17">
                  <c:v>0.10687540092710121</c:v>
                </c:pt>
                <c:pt idx="18">
                  <c:v>0.11557889240941698</c:v>
                </c:pt>
                <c:pt idx="19">
                  <c:v>0.12017618459580542</c:v>
                </c:pt>
                <c:pt idx="20">
                  <c:v>0.12294146373106478</c:v>
                </c:pt>
                <c:pt idx="21">
                  <c:v>0.1210959509515262</c:v>
                </c:pt>
                <c:pt idx="22">
                  <c:v>0.11465883702326635</c:v>
                </c:pt>
                <c:pt idx="23">
                  <c:v>0.11148454354812419</c:v>
                </c:pt>
                <c:pt idx="24">
                  <c:v>0.10662757155429763</c:v>
                </c:pt>
                <c:pt idx="25">
                  <c:v>0.10445366302079755</c:v>
                </c:pt>
                <c:pt idx="26">
                  <c:v>0.10738500785736688</c:v>
                </c:pt>
                <c:pt idx="27">
                  <c:v>0.10674870470247109</c:v>
                </c:pt>
                <c:pt idx="28">
                  <c:v>0.11093047597059592</c:v>
                </c:pt>
                <c:pt idx="29">
                  <c:v>0.11376159860316021</c:v>
                </c:pt>
                <c:pt idx="30">
                  <c:v>0.1130454159181235</c:v>
                </c:pt>
                <c:pt idx="31">
                  <c:v>0.11500843000210595</c:v>
                </c:pt>
                <c:pt idx="32">
                  <c:v>0.11673367692833739</c:v>
                </c:pt>
                <c:pt idx="33">
                  <c:v>0.12089474981495671</c:v>
                </c:pt>
                <c:pt idx="34">
                  <c:v>0.12182025670051407</c:v>
                </c:pt>
                <c:pt idx="35">
                  <c:v>0.12307710913913282</c:v>
                </c:pt>
                <c:pt idx="36">
                  <c:v>0.11788038056057361</c:v>
                </c:pt>
                <c:pt idx="37">
                  <c:v>0.11047947815713408</c:v>
                </c:pt>
                <c:pt idx="38">
                  <c:v>0.10986570094488381</c:v>
                </c:pt>
                <c:pt idx="39">
                  <c:v>0.11161082261464585</c:v>
                </c:pt>
                <c:pt idx="40">
                  <c:v>0.11852870893586269</c:v>
                </c:pt>
                <c:pt idx="41">
                  <c:v>0.12461775701987092</c:v>
                </c:pt>
                <c:pt idx="42">
                  <c:v>0.12617181680380266</c:v>
                </c:pt>
                <c:pt idx="43">
                  <c:v>0.12763759432880567</c:v>
                </c:pt>
                <c:pt idx="44">
                  <c:v>0.1270005326539681</c:v>
                </c:pt>
                <c:pt idx="45">
                  <c:v>0.1280883924404258</c:v>
                </c:pt>
                <c:pt idx="46">
                  <c:v>0.12744294589971444</c:v>
                </c:pt>
                <c:pt idx="47">
                  <c:v>0.12494588349295707</c:v>
                </c:pt>
                <c:pt idx="48">
                  <c:v>0.12657759215268888</c:v>
                </c:pt>
                <c:pt idx="49">
                  <c:v>0.12229130218110758</c:v>
                </c:pt>
                <c:pt idx="50">
                  <c:v>0.12299336016295979</c:v>
                </c:pt>
                <c:pt idx="51">
                  <c:v>0.12621554643989641</c:v>
                </c:pt>
                <c:pt idx="52">
                  <c:v>0.12392743300465647</c:v>
                </c:pt>
                <c:pt idx="53">
                  <c:v>0.12426060754683944</c:v>
                </c:pt>
                <c:pt idx="54">
                  <c:v>0.11925385672669417</c:v>
                </c:pt>
                <c:pt idx="55">
                  <c:v>0.11118649793590489</c:v>
                </c:pt>
                <c:pt idx="56">
                  <c:v>0.10470315188595411</c:v>
                </c:pt>
                <c:pt idx="57">
                  <c:v>0.10130750537317465</c:v>
                </c:pt>
                <c:pt idx="58">
                  <c:v>0.10358768323490868</c:v>
                </c:pt>
                <c:pt idx="59">
                  <c:v>0.10619476694142162</c:v>
                </c:pt>
                <c:pt idx="60">
                  <c:v>0.10930682089767682</c:v>
                </c:pt>
                <c:pt idx="61">
                  <c:v>0.11456740120326164</c:v>
                </c:pt>
                <c:pt idx="62">
                  <c:v>0.11633742316115606</c:v>
                </c:pt>
                <c:pt idx="63">
                  <c:v>0.11253561345305073</c:v>
                </c:pt>
                <c:pt idx="64">
                  <c:v>0.10944942597231162</c:v>
                </c:pt>
                <c:pt idx="65">
                  <c:v>0.10259483474489189</c:v>
                </c:pt>
                <c:pt idx="66">
                  <c:v>9.7661107626490995E-2</c:v>
                </c:pt>
                <c:pt idx="67">
                  <c:v>9.8459386697103857E-2</c:v>
                </c:pt>
                <c:pt idx="68">
                  <c:v>9.8675682370263432E-2</c:v>
                </c:pt>
                <c:pt idx="69">
                  <c:v>0.10023444319571553</c:v>
                </c:pt>
                <c:pt idx="70">
                  <c:v>9.7480964523031233E-2</c:v>
                </c:pt>
                <c:pt idx="71">
                  <c:v>9.8646218524267248E-2</c:v>
                </c:pt>
                <c:pt idx="72">
                  <c:v>0.10120679252170327</c:v>
                </c:pt>
              </c:numCache>
            </c:numRef>
          </c:yVal>
          <c:smooth val="0"/>
        </c:ser>
        <c:ser>
          <c:idx val="5"/>
          <c:order val="5"/>
          <c:tx>
            <c:v>Aggregate</c:v>
          </c:tx>
          <c:spPr>
            <a:ln w="50800">
              <a:solidFill>
                <a:schemeClr val="tx1">
                  <a:lumMod val="50000"/>
                  <a:lumOff val="50000"/>
                </a:schemeClr>
              </a:solidFill>
            </a:ln>
          </c:spPr>
          <c:marker>
            <c:symbol val="none"/>
          </c:marker>
          <c:xVal>
            <c:numRef>
              <c:f>'LFS flows'!$A$6:$A$75</c:f>
              <c:numCache>
                <c:formatCode>General</c:formatCode>
                <c:ptCount val="70"/>
                <c:pt idx="0">
                  <c:v>1993.25</c:v>
                </c:pt>
                <c:pt idx="1">
                  <c:v>1993.5</c:v>
                </c:pt>
                <c:pt idx="2">
                  <c:v>1993.75</c:v>
                </c:pt>
                <c:pt idx="3">
                  <c:v>1994</c:v>
                </c:pt>
                <c:pt idx="4">
                  <c:v>1994.25</c:v>
                </c:pt>
                <c:pt idx="5">
                  <c:v>1994.5</c:v>
                </c:pt>
                <c:pt idx="6">
                  <c:v>1994.75</c:v>
                </c:pt>
                <c:pt idx="7">
                  <c:v>1995</c:v>
                </c:pt>
                <c:pt idx="8">
                  <c:v>1995.25</c:v>
                </c:pt>
                <c:pt idx="9">
                  <c:v>1995.5</c:v>
                </c:pt>
                <c:pt idx="10">
                  <c:v>1995.75</c:v>
                </c:pt>
                <c:pt idx="11">
                  <c:v>1996</c:v>
                </c:pt>
                <c:pt idx="12">
                  <c:v>1996.25</c:v>
                </c:pt>
                <c:pt idx="13">
                  <c:v>1996.5</c:v>
                </c:pt>
                <c:pt idx="14">
                  <c:v>1996.75</c:v>
                </c:pt>
                <c:pt idx="15">
                  <c:v>1997</c:v>
                </c:pt>
                <c:pt idx="16">
                  <c:v>1997.25</c:v>
                </c:pt>
                <c:pt idx="17">
                  <c:v>1997.5</c:v>
                </c:pt>
                <c:pt idx="18">
                  <c:v>1997.75</c:v>
                </c:pt>
                <c:pt idx="19">
                  <c:v>1998</c:v>
                </c:pt>
                <c:pt idx="20">
                  <c:v>1998.25</c:v>
                </c:pt>
                <c:pt idx="21">
                  <c:v>1998.5</c:v>
                </c:pt>
                <c:pt idx="22">
                  <c:v>1998.75</c:v>
                </c:pt>
                <c:pt idx="23">
                  <c:v>1999</c:v>
                </c:pt>
                <c:pt idx="24">
                  <c:v>1999.25</c:v>
                </c:pt>
                <c:pt idx="25">
                  <c:v>1999.5</c:v>
                </c:pt>
                <c:pt idx="26">
                  <c:v>1999.75</c:v>
                </c:pt>
                <c:pt idx="27">
                  <c:v>2000</c:v>
                </c:pt>
                <c:pt idx="28">
                  <c:v>2000.25</c:v>
                </c:pt>
                <c:pt idx="29">
                  <c:v>2000.5</c:v>
                </c:pt>
                <c:pt idx="30">
                  <c:v>2000.75</c:v>
                </c:pt>
                <c:pt idx="31">
                  <c:v>2001</c:v>
                </c:pt>
                <c:pt idx="32">
                  <c:v>2001.25</c:v>
                </c:pt>
                <c:pt idx="33">
                  <c:v>2001.5</c:v>
                </c:pt>
                <c:pt idx="34">
                  <c:v>2001.75</c:v>
                </c:pt>
                <c:pt idx="35">
                  <c:v>2002</c:v>
                </c:pt>
                <c:pt idx="36">
                  <c:v>2002.25</c:v>
                </c:pt>
                <c:pt idx="37">
                  <c:v>2002.5</c:v>
                </c:pt>
                <c:pt idx="38">
                  <c:v>2002.75</c:v>
                </c:pt>
                <c:pt idx="39">
                  <c:v>2003</c:v>
                </c:pt>
                <c:pt idx="40">
                  <c:v>2003.25</c:v>
                </c:pt>
                <c:pt idx="41">
                  <c:v>2003.5</c:v>
                </c:pt>
                <c:pt idx="42">
                  <c:v>2003.75</c:v>
                </c:pt>
                <c:pt idx="43">
                  <c:v>2004</c:v>
                </c:pt>
                <c:pt idx="44">
                  <c:v>2004.25</c:v>
                </c:pt>
                <c:pt idx="45">
                  <c:v>2004.5</c:v>
                </c:pt>
                <c:pt idx="46">
                  <c:v>2004.75</c:v>
                </c:pt>
                <c:pt idx="47">
                  <c:v>2005</c:v>
                </c:pt>
                <c:pt idx="48">
                  <c:v>2005.25</c:v>
                </c:pt>
                <c:pt idx="49">
                  <c:v>2005.5</c:v>
                </c:pt>
                <c:pt idx="50">
                  <c:v>2005.75</c:v>
                </c:pt>
                <c:pt idx="51">
                  <c:v>2006</c:v>
                </c:pt>
                <c:pt idx="52">
                  <c:v>2006.25</c:v>
                </c:pt>
                <c:pt idx="53">
                  <c:v>2006.5</c:v>
                </c:pt>
                <c:pt idx="54">
                  <c:v>2006.75</c:v>
                </c:pt>
                <c:pt idx="55">
                  <c:v>2007</c:v>
                </c:pt>
                <c:pt idx="56">
                  <c:v>2007.25</c:v>
                </c:pt>
                <c:pt idx="57">
                  <c:v>2007.5</c:v>
                </c:pt>
                <c:pt idx="58">
                  <c:v>2007.75</c:v>
                </c:pt>
                <c:pt idx="59">
                  <c:v>2008</c:v>
                </c:pt>
                <c:pt idx="60">
                  <c:v>2008.25</c:v>
                </c:pt>
                <c:pt idx="61">
                  <c:v>2008.5</c:v>
                </c:pt>
                <c:pt idx="62">
                  <c:v>2008.75</c:v>
                </c:pt>
                <c:pt idx="63">
                  <c:v>2009</c:v>
                </c:pt>
                <c:pt idx="64">
                  <c:v>2009.25</c:v>
                </c:pt>
                <c:pt idx="65">
                  <c:v>2009.5</c:v>
                </c:pt>
                <c:pt idx="66">
                  <c:v>2009.75</c:v>
                </c:pt>
                <c:pt idx="67">
                  <c:v>2010</c:v>
                </c:pt>
                <c:pt idx="68">
                  <c:v>2010.25</c:v>
                </c:pt>
                <c:pt idx="69">
                  <c:v>2010.5</c:v>
                </c:pt>
              </c:numCache>
            </c:numRef>
          </c:xVal>
          <c:yVal>
            <c:numRef>
              <c:f>'LFS flows'!$N$6:$N$75</c:f>
              <c:numCache>
                <c:formatCode>General</c:formatCode>
                <c:ptCount val="70"/>
                <c:pt idx="0">
                  <c:v>7.0738025787215997E-2</c:v>
                </c:pt>
                <c:pt idx="1">
                  <c:v>7.3150147160339851E-2</c:v>
                </c:pt>
                <c:pt idx="2">
                  <c:v>7.3451453786049226E-2</c:v>
                </c:pt>
                <c:pt idx="3">
                  <c:v>7.5733831774454585E-2</c:v>
                </c:pt>
                <c:pt idx="4">
                  <c:v>7.4567117642829014E-2</c:v>
                </c:pt>
                <c:pt idx="5">
                  <c:v>7.8104400649352979E-2</c:v>
                </c:pt>
                <c:pt idx="6">
                  <c:v>8.1187298867027927E-2</c:v>
                </c:pt>
                <c:pt idx="7">
                  <c:v>8.0699812047504468E-2</c:v>
                </c:pt>
                <c:pt idx="8">
                  <c:v>8.025500250981818E-2</c:v>
                </c:pt>
                <c:pt idx="9">
                  <c:v>8.0309054410660496E-2</c:v>
                </c:pt>
                <c:pt idx="10">
                  <c:v>8.5560307674588207E-2</c:v>
                </c:pt>
                <c:pt idx="11">
                  <c:v>8.5675870245273372E-2</c:v>
                </c:pt>
                <c:pt idx="12">
                  <c:v>8.9954796023076766E-2</c:v>
                </c:pt>
                <c:pt idx="13">
                  <c:v>8.7300511771277831E-2</c:v>
                </c:pt>
                <c:pt idx="14">
                  <c:v>8.8285499891716968E-2</c:v>
                </c:pt>
                <c:pt idx="15">
                  <c:v>9.1132920953878066E-2</c:v>
                </c:pt>
                <c:pt idx="16">
                  <c:v>0.10012855860058922</c:v>
                </c:pt>
                <c:pt idx="17">
                  <c:v>0.1034139347555777</c:v>
                </c:pt>
                <c:pt idx="18">
                  <c:v>0.10250253112576957</c:v>
                </c:pt>
                <c:pt idx="19">
                  <c:v>0.10539340087865635</c:v>
                </c:pt>
                <c:pt idx="20">
                  <c:v>0.10054016711136793</c:v>
                </c:pt>
                <c:pt idx="21">
                  <c:v>0.10433490250518802</c:v>
                </c:pt>
                <c:pt idx="22">
                  <c:v>0.10407598680980765</c:v>
                </c:pt>
                <c:pt idx="23">
                  <c:v>0.10902018845885174</c:v>
                </c:pt>
                <c:pt idx="24">
                  <c:v>0.10392836578209508</c:v>
                </c:pt>
                <c:pt idx="25">
                  <c:v>0.10694595847004773</c:v>
                </c:pt>
                <c:pt idx="26">
                  <c:v>0.10478371472409742</c:v>
                </c:pt>
                <c:pt idx="27">
                  <c:v>0.10315113184705715</c:v>
                </c:pt>
                <c:pt idx="28">
                  <c:v>0.10865767070635762</c:v>
                </c:pt>
                <c:pt idx="29">
                  <c:v>0.11262788268571511</c:v>
                </c:pt>
                <c:pt idx="30">
                  <c:v>0.11975186876085075</c:v>
                </c:pt>
                <c:pt idx="31">
                  <c:v>0.11470960072281212</c:v>
                </c:pt>
                <c:pt idx="32">
                  <c:v>0.11788534828112179</c:v>
                </c:pt>
                <c:pt idx="33">
                  <c:v>0.11638727431236459</c:v>
                </c:pt>
                <c:pt idx="34">
                  <c:v>0.1149340173954934</c:v>
                </c:pt>
                <c:pt idx="35">
                  <c:v>0.12133106100332847</c:v>
                </c:pt>
                <c:pt idx="36">
                  <c:v>0.12067439211558871</c:v>
                </c:pt>
                <c:pt idx="37">
                  <c:v>0.11982425934429362</c:v>
                </c:pt>
                <c:pt idx="38">
                  <c:v>0.12261137421257302</c:v>
                </c:pt>
                <c:pt idx="39">
                  <c:v>0.11799745038881899</c:v>
                </c:pt>
                <c:pt idx="40">
                  <c:v>0.11914344095668829</c:v>
                </c:pt>
                <c:pt idx="41">
                  <c:v>0.11714518265797012</c:v>
                </c:pt>
                <c:pt idx="42">
                  <c:v>0.12351295838701599</c:v>
                </c:pt>
                <c:pt idx="43">
                  <c:v>0.12623442816580124</c:v>
                </c:pt>
                <c:pt idx="44">
                  <c:v>0.12582132926154227</c:v>
                </c:pt>
                <c:pt idx="45">
                  <c:v>0.11887410350324649</c:v>
                </c:pt>
                <c:pt idx="46">
                  <c:v>0.12084752345419014</c:v>
                </c:pt>
                <c:pt idx="47">
                  <c:v>0.11952390832111751</c:v>
                </c:pt>
                <c:pt idx="48">
                  <c:v>0.12256770470909922</c:v>
                </c:pt>
                <c:pt idx="49">
                  <c:v>0.12093084049865262</c:v>
                </c:pt>
                <c:pt idx="50">
                  <c:v>0.1085140847811399</c:v>
                </c:pt>
                <c:pt idx="51">
                  <c:v>0.1091639013009798</c:v>
                </c:pt>
                <c:pt idx="52">
                  <c:v>0.10177782668331792</c:v>
                </c:pt>
                <c:pt idx="53">
                  <c:v>0.10883501872395612</c:v>
                </c:pt>
                <c:pt idx="54">
                  <c:v>0.10671797213315792</c:v>
                </c:pt>
                <c:pt idx="55">
                  <c:v>0.10480983509844392</c:v>
                </c:pt>
                <c:pt idx="56">
                  <c:v>0.10478965466682202</c:v>
                </c:pt>
                <c:pt idx="57">
                  <c:v>0.10684404472981662</c:v>
                </c:pt>
                <c:pt idx="58">
                  <c:v>0.12416374755105916</c:v>
                </c:pt>
                <c:pt idx="59">
                  <c:v>0.11491323142310372</c:v>
                </c:pt>
                <c:pt idx="60">
                  <c:v>0.10301796838618804</c:v>
                </c:pt>
                <c:pt idx="61">
                  <c:v>9.4200897052799548E-2</c:v>
                </c:pt>
                <c:pt idx="62">
                  <c:v>0.1037727022463428</c:v>
                </c:pt>
                <c:pt idx="63">
                  <c:v>8.5577168931978725E-2</c:v>
                </c:pt>
                <c:pt idx="64">
                  <c:v>8.7085617884081659E-2</c:v>
                </c:pt>
                <c:pt idx="65">
                  <c:v>8.4297628209516362E-2</c:v>
                </c:pt>
                <c:pt idx="66">
                  <c:v>8.3829771551610047E-2</c:v>
                </c:pt>
                <c:pt idx="67">
                  <c:v>8.0391292052458874E-2</c:v>
                </c:pt>
                <c:pt idx="68">
                  <c:v>8.7638450827017253E-2</c:v>
                </c:pt>
                <c:pt idx="69">
                  <c:v>9.2005131081889791E-2</c:v>
                </c:pt>
              </c:numCache>
            </c:numRef>
          </c:yVal>
          <c:smooth val="0"/>
        </c:ser>
        <c:dLbls>
          <c:showLegendKey val="0"/>
          <c:showVal val="0"/>
          <c:showCatName val="0"/>
          <c:showSerName val="0"/>
          <c:showPercent val="0"/>
          <c:showBubbleSize val="0"/>
        </c:dLbls>
        <c:axId val="127406080"/>
        <c:axId val="127407616"/>
      </c:scatterChart>
      <c:valAx>
        <c:axId val="127406080"/>
        <c:scaling>
          <c:orientation val="minMax"/>
          <c:max val="2011.5"/>
          <c:min val="1990"/>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7407616"/>
        <c:crosses val="min"/>
        <c:crossBetween val="midCat"/>
      </c:valAx>
      <c:valAx>
        <c:axId val="127407616"/>
        <c:scaling>
          <c:orientation val="minMax"/>
          <c:max val="0.2"/>
          <c:min val="0"/>
        </c:scaling>
        <c:delete val="0"/>
        <c:axPos val="l"/>
        <c:numFmt formatCode="General" sourceLinked="1"/>
        <c:majorTickMark val="in"/>
        <c:minorTickMark val="none"/>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7406080"/>
        <c:crosses val="autoZero"/>
        <c:crossBetween val="midCat"/>
        <c:majorUnit val="5.0000000000000024E-2"/>
      </c:valAx>
      <c:valAx>
        <c:axId val="127409152"/>
        <c:scaling>
          <c:orientation val="minMax"/>
          <c:max val="0.2"/>
          <c:min val="0"/>
        </c:scaling>
        <c:delete val="0"/>
        <c:axPos val="r"/>
        <c:majorGridlines/>
        <c:numFmt formatCode="General" sourceLinked="1"/>
        <c:majorTickMark val="in"/>
        <c:minorTickMark val="none"/>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7415040"/>
        <c:crosses val="max"/>
        <c:crossBetween val="between"/>
        <c:majorUnit val="5.0000000000000024E-2"/>
        <c:minorUnit val="1.0000000000000007E-2"/>
      </c:valAx>
      <c:catAx>
        <c:axId val="127415040"/>
        <c:scaling>
          <c:orientation val="minMax"/>
        </c:scaling>
        <c:delete val="1"/>
        <c:axPos val="b"/>
        <c:numFmt formatCode="General" sourceLinked="1"/>
        <c:majorTickMark val="out"/>
        <c:minorTickMark val="none"/>
        <c:tickLblPos val="none"/>
        <c:crossAx val="127409152"/>
        <c:crosses val="min"/>
        <c:auto val="1"/>
        <c:lblAlgn val="ctr"/>
        <c:lblOffset val="100"/>
        <c:noMultiLvlLbl val="0"/>
      </c:cat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657076971569971"/>
          <c:y val="0.11176058926761512"/>
          <c:w val="0.76685846056860685"/>
          <c:h val="0.73913649346394672"/>
        </c:manualLayout>
      </c:layout>
      <c:scatterChart>
        <c:scatterStyle val="lineMarker"/>
        <c:varyColors val="0"/>
        <c:ser>
          <c:idx val="2"/>
          <c:order val="0"/>
          <c:spPr>
            <a:ln w="6350">
              <a:solidFill>
                <a:prstClr val="black"/>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c:v>
                </c:pt>
                <c:pt idx="156">
                  <c:v>2008.25</c:v>
                </c:pt>
                <c:pt idx="157">
                  <c:v>2008.5</c:v>
                </c:pt>
                <c:pt idx="158">
                  <c:v>2008.75</c:v>
                </c:pt>
                <c:pt idx="159">
                  <c:v>2009</c:v>
                </c:pt>
                <c:pt idx="160">
                  <c:v>2009.25</c:v>
                </c:pt>
                <c:pt idx="161">
                  <c:v>2009.5</c:v>
                </c:pt>
                <c:pt idx="162">
                  <c:v>2009.75</c:v>
                </c:pt>
                <c:pt idx="163">
                  <c:v>2009.75</c:v>
                </c:pt>
                <c:pt idx="164">
                  <c:v>2010</c:v>
                </c:pt>
                <c:pt idx="165">
                  <c:v>2010.25</c:v>
                </c:pt>
                <c:pt idx="166">
                  <c:v>2010.5</c:v>
                </c:pt>
                <c:pt idx="167">
                  <c:v>2010.75</c:v>
                </c:pt>
                <c:pt idx="168">
                  <c:v>2011</c:v>
                </c:pt>
              </c:numCache>
            </c:numRef>
          </c:xVal>
          <c:yVal>
            <c:numRef>
              <c:f>Dates!$E$3:$E$171</c:f>
              <c:numCache>
                <c:formatCode>General</c:formatCode>
                <c:ptCount val="169"/>
                <c:pt idx="0">
                  <c:v>6.25E-2</c:v>
                </c:pt>
                <c:pt idx="1">
                  <c:v>6.25E-2</c:v>
                </c:pt>
                <c:pt idx="2">
                  <c:v>6.25E-2</c:v>
                </c:pt>
                <c:pt idx="3">
                  <c:v>6.25E-2</c:v>
                </c:pt>
                <c:pt idx="4">
                  <c:v>6.25E-2</c:v>
                </c:pt>
                <c:pt idx="5">
                  <c:v>6.25E-2</c:v>
                </c:pt>
                <c:pt idx="6">
                  <c:v>6.25E-2</c:v>
                </c:pt>
                <c:pt idx="7">
                  <c:v>6.25E-2</c:v>
                </c:pt>
                <c:pt idx="8">
                  <c:v>6.25E-2</c:v>
                </c:pt>
                <c:pt idx="9">
                  <c:v>6.25E-2</c:v>
                </c:pt>
                <c:pt idx="10">
                  <c:v>6.25E-2</c:v>
                </c:pt>
                <c:pt idx="11">
                  <c:v>6.25E-2</c:v>
                </c:pt>
                <c:pt idx="12">
                  <c:v>6.25E-2</c:v>
                </c:pt>
                <c:pt idx="13">
                  <c:v>1</c:v>
                </c:pt>
                <c:pt idx="14">
                  <c:v>1</c:v>
                </c:pt>
                <c:pt idx="15">
                  <c:v>1</c:v>
                </c:pt>
                <c:pt idx="16">
                  <c:v>1</c:v>
                </c:pt>
                <c:pt idx="17">
                  <c:v>1</c:v>
                </c:pt>
                <c:pt idx="18">
                  <c:v>1</c:v>
                </c:pt>
                <c:pt idx="19">
                  <c:v>1</c:v>
                </c:pt>
                <c:pt idx="20">
                  <c:v>1</c:v>
                </c:pt>
                <c:pt idx="21">
                  <c:v>1</c:v>
                </c:pt>
                <c:pt idx="22">
                  <c:v>1</c:v>
                </c:pt>
                <c:pt idx="23">
                  <c:v>1</c:v>
                </c:pt>
                <c:pt idx="24">
                  <c:v>6.25E-2</c:v>
                </c:pt>
                <c:pt idx="25">
                  <c:v>6.25E-2</c:v>
                </c:pt>
                <c:pt idx="26">
                  <c:v>6.25E-2</c:v>
                </c:pt>
                <c:pt idx="27">
                  <c:v>6.25E-2</c:v>
                </c:pt>
                <c:pt idx="28">
                  <c:v>6.25E-2</c:v>
                </c:pt>
                <c:pt idx="29">
                  <c:v>6.25E-2</c:v>
                </c:pt>
                <c:pt idx="30">
                  <c:v>6.25E-2</c:v>
                </c:pt>
                <c:pt idx="31">
                  <c:v>6.25E-2</c:v>
                </c:pt>
                <c:pt idx="32">
                  <c:v>6.25E-2</c:v>
                </c:pt>
                <c:pt idx="33">
                  <c:v>6.25E-2</c:v>
                </c:pt>
                <c:pt idx="34">
                  <c:v>6.25E-2</c:v>
                </c:pt>
                <c:pt idx="35">
                  <c:v>6.25E-2</c:v>
                </c:pt>
                <c:pt idx="36">
                  <c:v>6.25E-2</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6.25E-2</c:v>
                </c:pt>
                <c:pt idx="58">
                  <c:v>6.25E-2</c:v>
                </c:pt>
                <c:pt idx="59">
                  <c:v>6.25E-2</c:v>
                </c:pt>
                <c:pt idx="60">
                  <c:v>6.25E-2</c:v>
                </c:pt>
                <c:pt idx="61">
                  <c:v>6.25E-2</c:v>
                </c:pt>
                <c:pt idx="62">
                  <c:v>6.25E-2</c:v>
                </c:pt>
                <c:pt idx="63">
                  <c:v>6.25E-2</c:v>
                </c:pt>
                <c:pt idx="64">
                  <c:v>6.25E-2</c:v>
                </c:pt>
                <c:pt idx="65">
                  <c:v>6.25E-2</c:v>
                </c:pt>
                <c:pt idx="66">
                  <c:v>6.25E-2</c:v>
                </c:pt>
                <c:pt idx="67">
                  <c:v>6.25E-2</c:v>
                </c:pt>
                <c:pt idx="68">
                  <c:v>6.25E-2</c:v>
                </c:pt>
                <c:pt idx="69">
                  <c:v>6.25E-2</c:v>
                </c:pt>
                <c:pt idx="70">
                  <c:v>6.25E-2</c:v>
                </c:pt>
                <c:pt idx="71">
                  <c:v>6.25E-2</c:v>
                </c:pt>
                <c:pt idx="72">
                  <c:v>6.25E-2</c:v>
                </c:pt>
                <c:pt idx="73">
                  <c:v>6.25E-2</c:v>
                </c:pt>
                <c:pt idx="74">
                  <c:v>6.25E-2</c:v>
                </c:pt>
                <c:pt idx="75">
                  <c:v>6.25E-2</c:v>
                </c:pt>
                <c:pt idx="76">
                  <c:v>6.25E-2</c:v>
                </c:pt>
                <c:pt idx="77">
                  <c:v>6.25E-2</c:v>
                </c:pt>
                <c:pt idx="78">
                  <c:v>6.25E-2</c:v>
                </c:pt>
                <c:pt idx="79">
                  <c:v>6.25E-2</c:v>
                </c:pt>
                <c:pt idx="80">
                  <c:v>6.25E-2</c:v>
                </c:pt>
                <c:pt idx="81">
                  <c:v>6.25E-2</c:v>
                </c:pt>
                <c:pt idx="82">
                  <c:v>6.25E-2</c:v>
                </c:pt>
                <c:pt idx="83">
                  <c:v>1</c:v>
                </c:pt>
                <c:pt idx="84">
                  <c:v>1</c:v>
                </c:pt>
                <c:pt idx="85">
                  <c:v>1</c:v>
                </c:pt>
                <c:pt idx="86">
                  <c:v>1</c:v>
                </c:pt>
                <c:pt idx="87">
                  <c:v>1</c:v>
                </c:pt>
                <c:pt idx="88">
                  <c:v>1</c:v>
                </c:pt>
                <c:pt idx="89">
                  <c:v>1</c:v>
                </c:pt>
                <c:pt idx="90">
                  <c:v>1</c:v>
                </c:pt>
                <c:pt idx="91">
                  <c:v>1</c:v>
                </c:pt>
                <c:pt idx="92">
                  <c:v>1</c:v>
                </c:pt>
                <c:pt idx="93">
                  <c:v>1</c:v>
                </c:pt>
                <c:pt idx="94">
                  <c:v>6.25E-2</c:v>
                </c:pt>
                <c:pt idx="95">
                  <c:v>6.25E-2</c:v>
                </c:pt>
                <c:pt idx="96">
                  <c:v>6.25E-2</c:v>
                </c:pt>
                <c:pt idx="97">
                  <c:v>6.25E-2</c:v>
                </c:pt>
                <c:pt idx="98">
                  <c:v>6.25E-2</c:v>
                </c:pt>
                <c:pt idx="99">
                  <c:v>6.25E-2</c:v>
                </c:pt>
                <c:pt idx="100">
                  <c:v>6.25E-2</c:v>
                </c:pt>
                <c:pt idx="101">
                  <c:v>6.25E-2</c:v>
                </c:pt>
                <c:pt idx="102">
                  <c:v>6.25E-2</c:v>
                </c:pt>
                <c:pt idx="103">
                  <c:v>6.25E-2</c:v>
                </c:pt>
                <c:pt idx="104">
                  <c:v>6.25E-2</c:v>
                </c:pt>
                <c:pt idx="105">
                  <c:v>6.25E-2</c:v>
                </c:pt>
                <c:pt idx="106">
                  <c:v>6.25E-2</c:v>
                </c:pt>
                <c:pt idx="107">
                  <c:v>6.25E-2</c:v>
                </c:pt>
                <c:pt idx="108">
                  <c:v>6.25E-2</c:v>
                </c:pt>
                <c:pt idx="109">
                  <c:v>6.25E-2</c:v>
                </c:pt>
                <c:pt idx="110">
                  <c:v>6.25E-2</c:v>
                </c:pt>
                <c:pt idx="111">
                  <c:v>6.25E-2</c:v>
                </c:pt>
                <c:pt idx="112">
                  <c:v>6.25E-2</c:v>
                </c:pt>
                <c:pt idx="113">
                  <c:v>6.25E-2</c:v>
                </c:pt>
                <c:pt idx="114">
                  <c:v>6.25E-2</c:v>
                </c:pt>
                <c:pt idx="115">
                  <c:v>6.25E-2</c:v>
                </c:pt>
                <c:pt idx="116">
                  <c:v>6.25E-2</c:v>
                </c:pt>
                <c:pt idx="117">
                  <c:v>6.25E-2</c:v>
                </c:pt>
                <c:pt idx="118">
                  <c:v>6.25E-2</c:v>
                </c:pt>
                <c:pt idx="119">
                  <c:v>6.25E-2</c:v>
                </c:pt>
                <c:pt idx="120">
                  <c:v>6.25E-2</c:v>
                </c:pt>
                <c:pt idx="121">
                  <c:v>6.25E-2</c:v>
                </c:pt>
                <c:pt idx="122">
                  <c:v>6.25E-2</c:v>
                </c:pt>
                <c:pt idx="123">
                  <c:v>6.25E-2</c:v>
                </c:pt>
                <c:pt idx="124">
                  <c:v>6.25E-2</c:v>
                </c:pt>
                <c:pt idx="125">
                  <c:v>6.25E-2</c:v>
                </c:pt>
                <c:pt idx="126">
                  <c:v>6.25E-2</c:v>
                </c:pt>
                <c:pt idx="127">
                  <c:v>6.25E-2</c:v>
                </c:pt>
                <c:pt idx="128">
                  <c:v>6.25E-2</c:v>
                </c:pt>
                <c:pt idx="129">
                  <c:v>6.25E-2</c:v>
                </c:pt>
                <c:pt idx="130">
                  <c:v>6.25E-2</c:v>
                </c:pt>
                <c:pt idx="131">
                  <c:v>6.25E-2</c:v>
                </c:pt>
                <c:pt idx="132">
                  <c:v>6.25E-2</c:v>
                </c:pt>
                <c:pt idx="133">
                  <c:v>6.25E-2</c:v>
                </c:pt>
                <c:pt idx="134">
                  <c:v>6.25E-2</c:v>
                </c:pt>
                <c:pt idx="135">
                  <c:v>6.25E-2</c:v>
                </c:pt>
                <c:pt idx="136">
                  <c:v>6.25E-2</c:v>
                </c:pt>
                <c:pt idx="137">
                  <c:v>6.25E-2</c:v>
                </c:pt>
                <c:pt idx="138">
                  <c:v>6.25E-2</c:v>
                </c:pt>
                <c:pt idx="139">
                  <c:v>6.25E-2</c:v>
                </c:pt>
                <c:pt idx="140">
                  <c:v>6.25E-2</c:v>
                </c:pt>
                <c:pt idx="141">
                  <c:v>6.25E-2</c:v>
                </c:pt>
                <c:pt idx="142">
                  <c:v>6.25E-2</c:v>
                </c:pt>
                <c:pt idx="143">
                  <c:v>6.25E-2</c:v>
                </c:pt>
                <c:pt idx="144">
                  <c:v>6.25E-2</c:v>
                </c:pt>
                <c:pt idx="145">
                  <c:v>6.25E-2</c:v>
                </c:pt>
                <c:pt idx="146">
                  <c:v>6.25E-2</c:v>
                </c:pt>
                <c:pt idx="147">
                  <c:v>6.25E-2</c:v>
                </c:pt>
                <c:pt idx="148">
                  <c:v>6.25E-2</c:v>
                </c:pt>
                <c:pt idx="149">
                  <c:v>6.25E-2</c:v>
                </c:pt>
                <c:pt idx="150">
                  <c:v>6.25E-2</c:v>
                </c:pt>
                <c:pt idx="151">
                  <c:v>6.25E-2</c:v>
                </c:pt>
                <c:pt idx="152">
                  <c:v>6.25E-2</c:v>
                </c:pt>
                <c:pt idx="153">
                  <c:v>6.25E-2</c:v>
                </c:pt>
                <c:pt idx="154">
                  <c:v>6.25E-2</c:v>
                </c:pt>
                <c:pt idx="155">
                  <c:v>1</c:v>
                </c:pt>
                <c:pt idx="156">
                  <c:v>1</c:v>
                </c:pt>
                <c:pt idx="157">
                  <c:v>1</c:v>
                </c:pt>
                <c:pt idx="158">
                  <c:v>1</c:v>
                </c:pt>
                <c:pt idx="159">
                  <c:v>1</c:v>
                </c:pt>
                <c:pt idx="160">
                  <c:v>1</c:v>
                </c:pt>
                <c:pt idx="161">
                  <c:v>1</c:v>
                </c:pt>
                <c:pt idx="162">
                  <c:v>1</c:v>
                </c:pt>
                <c:pt idx="163">
                  <c:v>6.25E-2</c:v>
                </c:pt>
                <c:pt idx="164">
                  <c:v>6.25E-2</c:v>
                </c:pt>
                <c:pt idx="165">
                  <c:v>6.25E-2</c:v>
                </c:pt>
                <c:pt idx="166">
                  <c:v>6.25E-2</c:v>
                </c:pt>
                <c:pt idx="167">
                  <c:v>6.25E-2</c:v>
                </c:pt>
                <c:pt idx="168">
                  <c:v>6.25E-2</c:v>
                </c:pt>
              </c:numCache>
            </c:numRef>
          </c:yVal>
          <c:smooth val="0"/>
        </c:ser>
        <c:ser>
          <c:idx val="0"/>
          <c:order val="1"/>
          <c:tx>
            <c:strRef>
              <c:f>'Claimant Flows'!$Z$2</c:f>
              <c:strCache>
                <c:ptCount val="1"/>
                <c:pt idx="0">
                  <c:v>Outflow rate</c:v>
                </c:pt>
              </c:strCache>
            </c:strRef>
          </c:tx>
          <c:spPr>
            <a:ln>
              <a:solidFill>
                <a:srgbClr val="FF000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Flows'!$Z$3:$Z$177</c:f>
              <c:numCache>
                <c:formatCode>General</c:formatCode>
                <c:ptCount val="175"/>
                <c:pt idx="0">
                  <c:v>0.54237933333333688</c:v>
                </c:pt>
                <c:pt idx="1">
                  <c:v>0.57997256666666652</c:v>
                </c:pt>
                <c:pt idx="2">
                  <c:v>0.5295588999999995</c:v>
                </c:pt>
                <c:pt idx="3">
                  <c:v>0.57272060000000435</c:v>
                </c:pt>
                <c:pt idx="4">
                  <c:v>0.53301466666666653</c:v>
                </c:pt>
                <c:pt idx="5">
                  <c:v>0.54848833333333369</c:v>
                </c:pt>
                <c:pt idx="6">
                  <c:v>0.56902913333333793</c:v>
                </c:pt>
                <c:pt idx="7">
                  <c:v>0.58127546666666652</c:v>
                </c:pt>
                <c:pt idx="8">
                  <c:v>0.53002963333333974</c:v>
                </c:pt>
                <c:pt idx="9">
                  <c:v>0.54973403333333792</c:v>
                </c:pt>
                <c:pt idx="10">
                  <c:v>0.51898049999999996</c:v>
                </c:pt>
                <c:pt idx="11">
                  <c:v>0.5201634333333337</c:v>
                </c:pt>
                <c:pt idx="12">
                  <c:v>0.46386593333333331</c:v>
                </c:pt>
                <c:pt idx="13">
                  <c:v>0.52050709999999956</c:v>
                </c:pt>
                <c:pt idx="14">
                  <c:v>0.44610343333333324</c:v>
                </c:pt>
                <c:pt idx="15">
                  <c:v>0.38491403333333557</c:v>
                </c:pt>
                <c:pt idx="16">
                  <c:v>0.33687656666667193</c:v>
                </c:pt>
                <c:pt idx="17">
                  <c:v>0.33785033333333597</c:v>
                </c:pt>
                <c:pt idx="18">
                  <c:v>0.31717001333333511</c:v>
                </c:pt>
                <c:pt idx="19">
                  <c:v>0.31540673000000236</c:v>
                </c:pt>
                <c:pt idx="20">
                  <c:v>0.38634760000000201</c:v>
                </c:pt>
                <c:pt idx="21">
                  <c:v>0.37828340000000032</c:v>
                </c:pt>
                <c:pt idx="22">
                  <c:v>0.43458053333333552</c:v>
                </c:pt>
                <c:pt idx="23">
                  <c:v>0.51160863333333872</c:v>
                </c:pt>
                <c:pt idx="24">
                  <c:v>0.47906950000000031</c:v>
                </c:pt>
                <c:pt idx="25">
                  <c:v>0.58798899999999599</c:v>
                </c:pt>
                <c:pt idx="26">
                  <c:v>0.46171323333333325</c:v>
                </c:pt>
                <c:pt idx="27">
                  <c:v>0.49164913333333327</c:v>
                </c:pt>
                <c:pt idx="28">
                  <c:v>0.45358663333333332</c:v>
                </c:pt>
                <c:pt idx="29">
                  <c:v>0.45536993333333337</c:v>
                </c:pt>
                <c:pt idx="30">
                  <c:v>0.40580323333333335</c:v>
                </c:pt>
                <c:pt idx="31">
                  <c:v>0.34711553333333334</c:v>
                </c:pt>
                <c:pt idx="32">
                  <c:v>0.2923962566666668</c:v>
                </c:pt>
                <c:pt idx="33">
                  <c:v>0.27569908000000004</c:v>
                </c:pt>
                <c:pt idx="34">
                  <c:v>0.24510980666666671</c:v>
                </c:pt>
                <c:pt idx="35">
                  <c:v>0.24559530666666787</c:v>
                </c:pt>
                <c:pt idx="36">
                  <c:v>0.2589905833333333</c:v>
                </c:pt>
                <c:pt idx="37">
                  <c:v>0.24582870333333331</c:v>
                </c:pt>
                <c:pt idx="38">
                  <c:v>0.2320406666666667</c:v>
                </c:pt>
                <c:pt idx="39">
                  <c:v>0.23507915666666671</c:v>
                </c:pt>
                <c:pt idx="40">
                  <c:v>0.21098026666666694</c:v>
                </c:pt>
                <c:pt idx="41">
                  <c:v>0.21488973666666691</c:v>
                </c:pt>
                <c:pt idx="42">
                  <c:v>0.22004551000000003</c:v>
                </c:pt>
                <c:pt idx="43">
                  <c:v>0.22687200333333335</c:v>
                </c:pt>
                <c:pt idx="44">
                  <c:v>0.23527505333333334</c:v>
                </c:pt>
                <c:pt idx="45">
                  <c:v>0.22626355333333334</c:v>
                </c:pt>
                <c:pt idx="46">
                  <c:v>0.23864319000000106</c:v>
                </c:pt>
                <c:pt idx="47">
                  <c:v>0.23074259333333341</c:v>
                </c:pt>
                <c:pt idx="48">
                  <c:v>0.23553388666666691</c:v>
                </c:pt>
                <c:pt idx="49">
                  <c:v>0.23359010999999999</c:v>
                </c:pt>
                <c:pt idx="50">
                  <c:v>0.22907896666666669</c:v>
                </c:pt>
                <c:pt idx="51">
                  <c:v>0.19208890333333331</c:v>
                </c:pt>
                <c:pt idx="52">
                  <c:v>0.1708701</c:v>
                </c:pt>
                <c:pt idx="53">
                  <c:v>0.13952448333333439</c:v>
                </c:pt>
                <c:pt idx="54">
                  <c:v>0.12379937666666672</c:v>
                </c:pt>
                <c:pt idx="55">
                  <c:v>0.11870143000000002</c:v>
                </c:pt>
                <c:pt idx="56">
                  <c:v>0.11065789333333267</c:v>
                </c:pt>
                <c:pt idx="57">
                  <c:v>0.10887458333333352</c:v>
                </c:pt>
                <c:pt idx="58">
                  <c:v>0.11898447666666667</c:v>
                </c:pt>
                <c:pt idx="59">
                  <c:v>0.12094610000000022</c:v>
                </c:pt>
                <c:pt idx="60">
                  <c:v>0.11526648666666672</c:v>
                </c:pt>
                <c:pt idx="61">
                  <c:v>0.11756554000000073</c:v>
                </c:pt>
                <c:pt idx="62">
                  <c:v>0.10944946</c:v>
                </c:pt>
                <c:pt idx="63">
                  <c:v>0.11643193333333333</c:v>
                </c:pt>
                <c:pt idx="64">
                  <c:v>0.13170888000000044</c:v>
                </c:pt>
                <c:pt idx="65">
                  <c:v>0.11207175933825669</c:v>
                </c:pt>
                <c:pt idx="66">
                  <c:v>0.118398786765794</c:v>
                </c:pt>
                <c:pt idx="67">
                  <c:v>0.11308675216694469</c:v>
                </c:pt>
                <c:pt idx="68">
                  <c:v>0.110879349450602</c:v>
                </c:pt>
                <c:pt idx="69">
                  <c:v>0.10495907234997758</c:v>
                </c:pt>
                <c:pt idx="70">
                  <c:v>0.10996506573260169</c:v>
                </c:pt>
                <c:pt idx="71">
                  <c:v>0.11061866265309631</c:v>
                </c:pt>
                <c:pt idx="72">
                  <c:v>0.10942608895404372</c:v>
                </c:pt>
                <c:pt idx="73">
                  <c:v>0.11033819488007747</c:v>
                </c:pt>
                <c:pt idx="74">
                  <c:v>0.1108319650940732</c:v>
                </c:pt>
                <c:pt idx="75">
                  <c:v>0.10831783852654835</c:v>
                </c:pt>
                <c:pt idx="76">
                  <c:v>0.11372693945798865</c:v>
                </c:pt>
                <c:pt idx="77">
                  <c:v>0.11923592343475992</c:v>
                </c:pt>
                <c:pt idx="78">
                  <c:v>0.11734017309045068</c:v>
                </c:pt>
                <c:pt idx="79">
                  <c:v>0.12697541333296791</c:v>
                </c:pt>
                <c:pt idx="80">
                  <c:v>0.1265613961081764</c:v>
                </c:pt>
                <c:pt idx="81">
                  <c:v>0.13699457621486932</c:v>
                </c:pt>
                <c:pt idx="82">
                  <c:v>0.138487977509577</c:v>
                </c:pt>
                <c:pt idx="83">
                  <c:v>0.14308757128085087</c:v>
                </c:pt>
                <c:pt idx="84">
                  <c:v>0.14466670101335033</c:v>
                </c:pt>
                <c:pt idx="85">
                  <c:v>0.13548259821085987</c:v>
                </c:pt>
                <c:pt idx="86">
                  <c:v>0.16215435587611271</c:v>
                </c:pt>
                <c:pt idx="87">
                  <c:v>0.15617274755819741</c:v>
                </c:pt>
                <c:pt idx="88">
                  <c:v>0.15815346237655134</c:v>
                </c:pt>
                <c:pt idx="89">
                  <c:v>0.16047163048224194</c:v>
                </c:pt>
                <c:pt idx="90">
                  <c:v>0.16393052189829241</c:v>
                </c:pt>
                <c:pt idx="91">
                  <c:v>0.17117147192874063</c:v>
                </c:pt>
                <c:pt idx="92">
                  <c:v>0.16884139387915137</c:v>
                </c:pt>
                <c:pt idx="93">
                  <c:v>0.15707713541073742</c:v>
                </c:pt>
                <c:pt idx="94">
                  <c:v>0.14569643910157706</c:v>
                </c:pt>
                <c:pt idx="95">
                  <c:v>0.13547674447288841</c:v>
                </c:pt>
                <c:pt idx="96">
                  <c:v>0.13025772265952287</c:v>
                </c:pt>
                <c:pt idx="97">
                  <c:v>0.12564782521746698</c:v>
                </c:pt>
                <c:pt idx="98">
                  <c:v>0.12273686520179462</c:v>
                </c:pt>
                <c:pt idx="99">
                  <c:v>0.12247110109960202</c:v>
                </c:pt>
                <c:pt idx="100">
                  <c:v>0.12045796529625534</c:v>
                </c:pt>
                <c:pt idx="101">
                  <c:v>0.11856428567357427</c:v>
                </c:pt>
                <c:pt idx="102">
                  <c:v>0.11189012545194253</c:v>
                </c:pt>
                <c:pt idx="103">
                  <c:v>0.12447899772644598</c:v>
                </c:pt>
                <c:pt idx="104">
                  <c:v>0.11920487224934052</c:v>
                </c:pt>
                <c:pt idx="105">
                  <c:v>0.12170363680799169</c:v>
                </c:pt>
                <c:pt idx="106">
                  <c:v>0.12618251444526787</c:v>
                </c:pt>
                <c:pt idx="107">
                  <c:v>0.12949544806440041</c:v>
                </c:pt>
                <c:pt idx="108">
                  <c:v>0.13452380376108633</c:v>
                </c:pt>
                <c:pt idx="109">
                  <c:v>0.13652783714642364</c:v>
                </c:pt>
                <c:pt idx="110">
                  <c:v>0.14175784043270093</c:v>
                </c:pt>
                <c:pt idx="111">
                  <c:v>0.14339563162119254</c:v>
                </c:pt>
                <c:pt idx="112">
                  <c:v>0.14112804878530241</c:v>
                </c:pt>
                <c:pt idx="113">
                  <c:v>0.14182755745206441</c:v>
                </c:pt>
                <c:pt idx="114">
                  <c:v>0.13818849440330921</c:v>
                </c:pt>
                <c:pt idx="115">
                  <c:v>0.14419229274016754</c:v>
                </c:pt>
                <c:pt idx="116">
                  <c:v>0.14563117370349271</c:v>
                </c:pt>
                <c:pt idx="117">
                  <c:v>0.1435381811549318</c:v>
                </c:pt>
                <c:pt idx="118">
                  <c:v>0.16309876615529859</c:v>
                </c:pt>
                <c:pt idx="119">
                  <c:v>0.18967891463198969</c:v>
                </c:pt>
                <c:pt idx="120">
                  <c:v>0.19530806782897234</c:v>
                </c:pt>
                <c:pt idx="121">
                  <c:v>0.19547814412586403</c:v>
                </c:pt>
                <c:pt idx="122">
                  <c:v>0.20562786009366932</c:v>
                </c:pt>
                <c:pt idx="123">
                  <c:v>0.19922425274087741</c:v>
                </c:pt>
                <c:pt idx="124">
                  <c:v>0.19569687611861639</c:v>
                </c:pt>
                <c:pt idx="125">
                  <c:v>0.19709537547048073</c:v>
                </c:pt>
                <c:pt idx="126">
                  <c:v>0.20348463362193595</c:v>
                </c:pt>
                <c:pt idx="127">
                  <c:v>0.20734359956168741</c:v>
                </c:pt>
                <c:pt idx="128">
                  <c:v>0.21487171070146024</c:v>
                </c:pt>
                <c:pt idx="129">
                  <c:v>0.22044600691902141</c:v>
                </c:pt>
                <c:pt idx="130">
                  <c:v>0.22752339510356534</c:v>
                </c:pt>
                <c:pt idx="131">
                  <c:v>0.22199386458002954</c:v>
                </c:pt>
                <c:pt idx="132">
                  <c:v>0.23594945698528594</c:v>
                </c:pt>
                <c:pt idx="133">
                  <c:v>0.2395027387016517</c:v>
                </c:pt>
                <c:pt idx="134">
                  <c:v>0.23656751603907269</c:v>
                </c:pt>
                <c:pt idx="135">
                  <c:v>0.2435272381710947</c:v>
                </c:pt>
                <c:pt idx="136">
                  <c:v>0.24449608068459336</c:v>
                </c:pt>
                <c:pt idx="137">
                  <c:v>0.2410961547914007</c:v>
                </c:pt>
                <c:pt idx="138">
                  <c:v>0.2387535339353547</c:v>
                </c:pt>
                <c:pt idx="139">
                  <c:v>0.24074116811758944</c:v>
                </c:pt>
                <c:pt idx="140">
                  <c:v>0.24906796569701103</c:v>
                </c:pt>
                <c:pt idx="141">
                  <c:v>0.24757001603187001</c:v>
                </c:pt>
                <c:pt idx="142">
                  <c:v>0.24684239393983054</c:v>
                </c:pt>
                <c:pt idx="143">
                  <c:v>0.23631708043897226</c:v>
                </c:pt>
                <c:pt idx="144">
                  <c:v>0.23949099703729115</c:v>
                </c:pt>
                <c:pt idx="145">
                  <c:v>0.24633036452137494</c:v>
                </c:pt>
                <c:pt idx="146">
                  <c:v>0.24331994613448113</c:v>
                </c:pt>
                <c:pt idx="147">
                  <c:v>0.24035128664115771</c:v>
                </c:pt>
                <c:pt idx="148">
                  <c:v>0.25223966594127567</c:v>
                </c:pt>
                <c:pt idx="149">
                  <c:v>0.24514724896056841</c:v>
                </c:pt>
                <c:pt idx="150">
                  <c:v>0.24635389991206574</c:v>
                </c:pt>
                <c:pt idx="151">
                  <c:v>0.240686004919724</c:v>
                </c:pt>
                <c:pt idx="152">
                  <c:v>0.23444623386750754</c:v>
                </c:pt>
                <c:pt idx="153">
                  <c:v>0.22608382498893617</c:v>
                </c:pt>
                <c:pt idx="154">
                  <c:v>0.218381527415349</c:v>
                </c:pt>
                <c:pt idx="155">
                  <c:v>0.21765367107333966</c:v>
                </c:pt>
                <c:pt idx="156">
                  <c:v>0.21150095585254741</c:v>
                </c:pt>
                <c:pt idx="157">
                  <c:v>0.21951980212705977</c:v>
                </c:pt>
                <c:pt idx="158">
                  <c:v>0.22682464570116934</c:v>
                </c:pt>
                <c:pt idx="159">
                  <c:v>0.24179478404441199</c:v>
                </c:pt>
                <c:pt idx="160">
                  <c:v>0.24803532211453599</c:v>
                </c:pt>
                <c:pt idx="161">
                  <c:v>0.25644874375101501</c:v>
                </c:pt>
                <c:pt idx="162">
                  <c:v>0.26419587501872804</c:v>
                </c:pt>
                <c:pt idx="163">
                  <c:v>0.25837000249342235</c:v>
                </c:pt>
                <c:pt idx="164">
                  <c:v>0.25167890445480562</c:v>
                </c:pt>
                <c:pt idx="165">
                  <c:v>0.24203948872818548</c:v>
                </c:pt>
                <c:pt idx="166">
                  <c:v>0.21468665274147999</c:v>
                </c:pt>
                <c:pt idx="167">
                  <c:v>0.19871665734792276</c:v>
                </c:pt>
                <c:pt idx="168">
                  <c:v>0.20195747372983441</c:v>
                </c:pt>
                <c:pt idx="169">
                  <c:v>0.21077141954709694</c:v>
                </c:pt>
                <c:pt idx="170">
                  <c:v>0.2095388795698454</c:v>
                </c:pt>
                <c:pt idx="171">
                  <c:v>0.21750428882958137</c:v>
                </c:pt>
                <c:pt idx="172">
                  <c:v>0.22361345527615897</c:v>
                </c:pt>
                <c:pt idx="173">
                  <c:v>0.22628102419332341</c:v>
                </c:pt>
                <c:pt idx="174">
                  <c:v>0.22719375646142376</c:v>
                </c:pt>
              </c:numCache>
            </c:numRef>
          </c:yVal>
          <c:smooth val="0"/>
        </c:ser>
        <c:dLbls>
          <c:showLegendKey val="0"/>
          <c:showVal val="0"/>
          <c:showCatName val="0"/>
          <c:showSerName val="0"/>
          <c:showPercent val="0"/>
          <c:showBubbleSize val="0"/>
        </c:dLbls>
        <c:axId val="98891648"/>
        <c:axId val="98893184"/>
      </c:scatterChart>
      <c:scatterChart>
        <c:scatterStyle val="lineMarker"/>
        <c:varyColors val="0"/>
        <c:ser>
          <c:idx val="1"/>
          <c:order val="2"/>
          <c:tx>
            <c:v>LFS</c:v>
          </c:tx>
          <c:spPr>
            <a:ln>
              <a:solidFill>
                <a:srgbClr val="C00000"/>
              </a:solidFill>
              <a:prstDash val="sysDash"/>
            </a:ln>
          </c:spPr>
          <c:marker>
            <c:symbol val="none"/>
          </c:marker>
          <c:xVal>
            <c:numRef>
              <c:f>'LFS flows'!$A$3:$A$75</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'LFS flows'!$N$3:$N$75</c:f>
              <c:numCache>
                <c:formatCode>General</c:formatCode>
                <c:ptCount val="73"/>
                <c:pt idx="0">
                  <c:v>7.1289879228501274E-2</c:v>
                </c:pt>
                <c:pt idx="1">
                  <c:v>6.5376116645848914E-2</c:v>
                </c:pt>
                <c:pt idx="2">
                  <c:v>6.5828627857087166E-2</c:v>
                </c:pt>
                <c:pt idx="3">
                  <c:v>7.0738025787215997E-2</c:v>
                </c:pt>
                <c:pt idx="4">
                  <c:v>7.3150147160339851E-2</c:v>
                </c:pt>
                <c:pt idx="5">
                  <c:v>7.3451453786049226E-2</c:v>
                </c:pt>
                <c:pt idx="6">
                  <c:v>7.5733831774454585E-2</c:v>
                </c:pt>
                <c:pt idx="7">
                  <c:v>7.4567117642829014E-2</c:v>
                </c:pt>
                <c:pt idx="8">
                  <c:v>7.8104400649352979E-2</c:v>
                </c:pt>
                <c:pt idx="9">
                  <c:v>8.1187298867027927E-2</c:v>
                </c:pt>
                <c:pt idx="10">
                  <c:v>8.0699812047504468E-2</c:v>
                </c:pt>
                <c:pt idx="11">
                  <c:v>8.0255002509818499E-2</c:v>
                </c:pt>
                <c:pt idx="12">
                  <c:v>8.0309054410660496E-2</c:v>
                </c:pt>
                <c:pt idx="13">
                  <c:v>8.5560307674588207E-2</c:v>
                </c:pt>
                <c:pt idx="14">
                  <c:v>8.5675870245273802E-2</c:v>
                </c:pt>
                <c:pt idx="15">
                  <c:v>8.995479602307721E-2</c:v>
                </c:pt>
                <c:pt idx="16">
                  <c:v>8.7300511771277831E-2</c:v>
                </c:pt>
                <c:pt idx="17">
                  <c:v>8.8285499891716968E-2</c:v>
                </c:pt>
                <c:pt idx="18">
                  <c:v>9.1132920953878066E-2</c:v>
                </c:pt>
                <c:pt idx="19">
                  <c:v>0.10012855860058922</c:v>
                </c:pt>
                <c:pt idx="20">
                  <c:v>0.1034139347555777</c:v>
                </c:pt>
                <c:pt idx="21">
                  <c:v>0.10250253112576957</c:v>
                </c:pt>
                <c:pt idx="22">
                  <c:v>0.10539340087865665</c:v>
                </c:pt>
                <c:pt idx="23">
                  <c:v>0.10054016711136785</c:v>
                </c:pt>
                <c:pt idx="24">
                  <c:v>0.10433490250518802</c:v>
                </c:pt>
                <c:pt idx="25">
                  <c:v>0.10407598680980765</c:v>
                </c:pt>
                <c:pt idx="26">
                  <c:v>0.10902018845885213</c:v>
                </c:pt>
                <c:pt idx="27">
                  <c:v>0.10392836578209508</c:v>
                </c:pt>
                <c:pt idx="28">
                  <c:v>0.10694595847004773</c:v>
                </c:pt>
                <c:pt idx="29">
                  <c:v>0.10478371472409742</c:v>
                </c:pt>
                <c:pt idx="30">
                  <c:v>0.10315113184705715</c:v>
                </c:pt>
                <c:pt idx="31">
                  <c:v>0.10865767070635762</c:v>
                </c:pt>
                <c:pt idx="32">
                  <c:v>0.11262788268571511</c:v>
                </c:pt>
                <c:pt idx="33">
                  <c:v>0.11975186876085075</c:v>
                </c:pt>
                <c:pt idx="34">
                  <c:v>0.11470960072281212</c:v>
                </c:pt>
                <c:pt idx="35">
                  <c:v>0.11788534828112179</c:v>
                </c:pt>
                <c:pt idx="36">
                  <c:v>0.11638727431236434</c:v>
                </c:pt>
                <c:pt idx="37">
                  <c:v>0.11493401739549335</c:v>
                </c:pt>
                <c:pt idx="38">
                  <c:v>0.12133106100332847</c:v>
                </c:pt>
                <c:pt idx="39">
                  <c:v>0.12067439211558871</c:v>
                </c:pt>
                <c:pt idx="40">
                  <c:v>0.11982425934429362</c:v>
                </c:pt>
                <c:pt idx="41">
                  <c:v>0.12261137421257302</c:v>
                </c:pt>
                <c:pt idx="42">
                  <c:v>0.11799745038881899</c:v>
                </c:pt>
                <c:pt idx="43">
                  <c:v>0.11914344095668875</c:v>
                </c:pt>
                <c:pt idx="44">
                  <c:v>0.11714518265797012</c:v>
                </c:pt>
                <c:pt idx="45">
                  <c:v>0.12351295838701599</c:v>
                </c:pt>
                <c:pt idx="46">
                  <c:v>0.12623442816580124</c:v>
                </c:pt>
                <c:pt idx="47">
                  <c:v>0.12582132926154183</c:v>
                </c:pt>
                <c:pt idx="48">
                  <c:v>0.11887410350324649</c:v>
                </c:pt>
                <c:pt idx="49">
                  <c:v>0.12084752345419014</c:v>
                </c:pt>
                <c:pt idx="50">
                  <c:v>0.11952390832111773</c:v>
                </c:pt>
                <c:pt idx="51">
                  <c:v>0.12256770470909922</c:v>
                </c:pt>
                <c:pt idx="52">
                  <c:v>0.1209308404986528</c:v>
                </c:pt>
                <c:pt idx="53">
                  <c:v>0.10851408478114023</c:v>
                </c:pt>
                <c:pt idx="54">
                  <c:v>0.10916390130098017</c:v>
                </c:pt>
                <c:pt idx="55">
                  <c:v>0.10177782668331792</c:v>
                </c:pt>
                <c:pt idx="56">
                  <c:v>0.10883501872395612</c:v>
                </c:pt>
                <c:pt idx="57">
                  <c:v>0.10671797213315792</c:v>
                </c:pt>
                <c:pt idx="58">
                  <c:v>0.10480983509844367</c:v>
                </c:pt>
                <c:pt idx="59">
                  <c:v>0.10478965466682202</c:v>
                </c:pt>
                <c:pt idx="60">
                  <c:v>0.10684404472981662</c:v>
                </c:pt>
                <c:pt idx="61">
                  <c:v>0.12416374755105976</c:v>
                </c:pt>
                <c:pt idx="62">
                  <c:v>0.11491323142310372</c:v>
                </c:pt>
                <c:pt idx="63">
                  <c:v>0.10301796838618804</c:v>
                </c:pt>
                <c:pt idx="64">
                  <c:v>9.4200897052799548E-2</c:v>
                </c:pt>
                <c:pt idx="65">
                  <c:v>0.10377270224634313</c:v>
                </c:pt>
                <c:pt idx="66">
                  <c:v>8.5577168931978725E-2</c:v>
                </c:pt>
                <c:pt idx="67">
                  <c:v>8.7085617884081659E-2</c:v>
                </c:pt>
                <c:pt idx="68">
                  <c:v>8.4297628209516362E-2</c:v>
                </c:pt>
                <c:pt idx="69">
                  <c:v>8.3829771551610047E-2</c:v>
                </c:pt>
                <c:pt idx="70">
                  <c:v>8.0391292052458874E-2</c:v>
                </c:pt>
                <c:pt idx="71">
                  <c:v>8.7638450827017253E-2</c:v>
                </c:pt>
                <c:pt idx="72">
                  <c:v>9.2005131081889791E-2</c:v>
                </c:pt>
              </c:numCache>
            </c:numRef>
          </c:yVal>
          <c:smooth val="0"/>
        </c:ser>
        <c:dLbls>
          <c:showLegendKey val="0"/>
          <c:showVal val="0"/>
          <c:showCatName val="0"/>
          <c:showSerName val="0"/>
          <c:showPercent val="0"/>
          <c:showBubbleSize val="0"/>
        </c:dLbls>
        <c:axId val="98966144"/>
        <c:axId val="98964608"/>
      </c:scatterChart>
      <c:valAx>
        <c:axId val="98891648"/>
        <c:scaling>
          <c:orientation val="minMax"/>
          <c:max val="2012"/>
          <c:min val="1970"/>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98893184"/>
        <c:crosses val="min"/>
        <c:crossBetween val="midCat"/>
        <c:majorUnit val="5"/>
      </c:valAx>
      <c:valAx>
        <c:axId val="98893184"/>
        <c:scaling>
          <c:logBase val="2"/>
          <c:orientation val="minMax"/>
          <c:max val="1"/>
          <c:min val="6.2500000000000014E-2"/>
        </c:scaling>
        <c:delete val="0"/>
        <c:axPos val="l"/>
        <c:numFmt formatCode="#,##0.000" sourceLinked="0"/>
        <c:majorTickMark val="in"/>
        <c:minorTickMark val="none"/>
        <c:tickLblPos val="nextTo"/>
        <c:spPr>
          <a:ln w="22225">
            <a:noFill/>
          </a:ln>
        </c:spPr>
        <c:txPr>
          <a:bodyPr/>
          <a:lstStyle/>
          <a:p>
            <a:pPr>
              <a:defRPr lang="en-US" sz="1600" b="0" i="0">
                <a:solidFill>
                  <a:srgbClr val="000000"/>
                </a:solidFill>
                <a:latin typeface="Arial"/>
                <a:ea typeface="Arial"/>
                <a:cs typeface="Arial"/>
              </a:defRPr>
            </a:pPr>
            <a:endParaRPr lang="en-US"/>
          </a:p>
        </c:txPr>
        <c:crossAx val="98891648"/>
        <c:crosses val="autoZero"/>
        <c:crossBetween val="midCat"/>
      </c:valAx>
      <c:valAx>
        <c:axId val="98964608"/>
        <c:scaling>
          <c:logBase val="2"/>
          <c:orientation val="minMax"/>
          <c:max val="0.5"/>
          <c:min val="3.1250000000000014E-2"/>
        </c:scaling>
        <c:delete val="0"/>
        <c:axPos val="r"/>
        <c:majorGridlines/>
        <c:numFmt formatCode="#,##0.000" sourceLinked="0"/>
        <c:majorTickMark val="in"/>
        <c:minorTickMark val="none"/>
        <c:tickLblPos val="nextTo"/>
        <c:spPr>
          <a:ln w="22225">
            <a:noFill/>
          </a:ln>
        </c:spPr>
        <c:txPr>
          <a:bodyPr/>
          <a:lstStyle/>
          <a:p>
            <a:pPr>
              <a:defRPr lang="en-US" sz="1600" b="0" i="0">
                <a:solidFill>
                  <a:schemeClr val="tx1"/>
                </a:solidFill>
                <a:latin typeface="Arial"/>
                <a:ea typeface="Arial"/>
                <a:cs typeface="Arial"/>
              </a:defRPr>
            </a:pPr>
            <a:endParaRPr lang="en-US"/>
          </a:p>
        </c:txPr>
        <c:crossAx val="98966144"/>
        <c:crosses val="max"/>
        <c:crossBetween val="midCat"/>
      </c:valAx>
      <c:valAx>
        <c:axId val="98966144"/>
        <c:scaling>
          <c:orientation val="minMax"/>
        </c:scaling>
        <c:delete val="1"/>
        <c:axPos val="b"/>
        <c:numFmt formatCode="General" sourceLinked="1"/>
        <c:majorTickMark val="out"/>
        <c:minorTickMark val="none"/>
        <c:tickLblPos val="none"/>
        <c:crossAx val="98964608"/>
        <c:crosses val="min"/>
        <c:crossBetween val="midCat"/>
      </c:val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992159136947977"/>
          <c:y val="0.13745816832909721"/>
          <c:w val="0.81540345902862987"/>
          <c:h val="0.70955824682413871"/>
        </c:manualLayout>
      </c:layout>
      <c:scatterChart>
        <c:scatterStyle val="lineMarker"/>
        <c:varyColors val="0"/>
        <c:ser>
          <c:idx val="2"/>
          <c:order val="0"/>
          <c:tx>
            <c:v>Recession</c:v>
          </c:tx>
          <c:spPr>
            <a:ln w="6350">
              <a:solidFill>
                <a:schemeClr val="tx1"/>
              </a:solidFill>
            </a:ln>
          </c:spPr>
          <c:marker>
            <c:symbol val="none"/>
          </c:marker>
          <c:xVal>
            <c:numRef>
              <c:f>Dates!$G$3:$G$174</c:f>
              <c:numCache>
                <c:formatCode>General</c:formatCode>
                <c:ptCount val="172"/>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1973.75</c:v>
                </c:pt>
                <c:pt idx="13">
                  <c:v>1974</c:v>
                </c:pt>
                <c:pt idx="14">
                  <c:v>1974.25</c:v>
                </c:pt>
                <c:pt idx="15">
                  <c:v>1974.5</c:v>
                </c:pt>
                <c:pt idx="16">
                  <c:v>1974.75</c:v>
                </c:pt>
                <c:pt idx="17">
                  <c:v>1975</c:v>
                </c:pt>
                <c:pt idx="18">
                  <c:v>1975</c:v>
                </c:pt>
                <c:pt idx="19">
                  <c:v>1975.25</c:v>
                </c:pt>
                <c:pt idx="20">
                  <c:v>1975.5</c:v>
                </c:pt>
                <c:pt idx="21">
                  <c:v>1975.75</c:v>
                </c:pt>
                <c:pt idx="22">
                  <c:v>1976</c:v>
                </c:pt>
                <c:pt idx="23">
                  <c:v>1976.25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1979.75</c:v>
                </c:pt>
                <c:pt idx="38">
                  <c:v>1980</c:v>
                </c:pt>
                <c:pt idx="39">
                  <c:v>1980</c:v>
                </c:pt>
                <c:pt idx="40">
                  <c:v>1980.25</c:v>
                </c:pt>
                <c:pt idx="41">
                  <c:v>1980.5</c:v>
                </c:pt>
                <c:pt idx="42">
                  <c:v>1980.5</c:v>
                </c:pt>
                <c:pt idx="43">
                  <c:v>1980.75</c:v>
                </c:pt>
                <c:pt idx="44">
                  <c:v>1981</c:v>
                </c:pt>
                <c:pt idx="45">
                  <c:v>1981.25</c:v>
                </c:pt>
                <c:pt idx="46">
                  <c:v>1981.5</c:v>
                </c:pt>
                <c:pt idx="47">
                  <c:v>1981.5</c:v>
                </c:pt>
                <c:pt idx="48">
                  <c:v>1981.75</c:v>
                </c:pt>
                <c:pt idx="49">
                  <c:v>1982</c:v>
                </c:pt>
                <c:pt idx="50">
                  <c:v>1982.25</c:v>
                </c:pt>
                <c:pt idx="51">
                  <c:v>1982.5</c:v>
                </c:pt>
                <c:pt idx="52">
                  <c:v>1982.75</c:v>
                </c:pt>
                <c:pt idx="53">
                  <c:v>1982.75</c:v>
                </c:pt>
                <c:pt idx="54">
                  <c:v>1983</c:v>
                </c:pt>
                <c:pt idx="55">
                  <c:v>1983.25</c:v>
                </c:pt>
                <c:pt idx="56">
                  <c:v>1983.5</c:v>
                </c:pt>
                <c:pt idx="57">
                  <c:v>1983.75</c:v>
                </c:pt>
                <c:pt idx="58">
                  <c:v>1984</c:v>
                </c:pt>
                <c:pt idx="59">
                  <c:v>1984.25</c:v>
                </c:pt>
                <c:pt idx="60">
                  <c:v>1984.5</c:v>
                </c:pt>
                <c:pt idx="61">
                  <c:v>1984.75</c:v>
                </c:pt>
                <c:pt idx="62">
                  <c:v>1985</c:v>
                </c:pt>
                <c:pt idx="63">
                  <c:v>1985.25</c:v>
                </c:pt>
                <c:pt idx="64">
                  <c:v>1985.5</c:v>
                </c:pt>
                <c:pt idx="65">
                  <c:v>1985.75</c:v>
                </c:pt>
                <c:pt idx="66">
                  <c:v>1986</c:v>
                </c:pt>
                <c:pt idx="67">
                  <c:v>1986.25</c:v>
                </c:pt>
                <c:pt idx="68">
                  <c:v>1986.5</c:v>
                </c:pt>
                <c:pt idx="69">
                  <c:v>1986.75</c:v>
                </c:pt>
                <c:pt idx="70">
                  <c:v>1987</c:v>
                </c:pt>
                <c:pt idx="71">
                  <c:v>1987.25</c:v>
                </c:pt>
                <c:pt idx="72">
                  <c:v>1987.5</c:v>
                </c:pt>
                <c:pt idx="73">
                  <c:v>1987.75</c:v>
                </c:pt>
                <c:pt idx="74">
                  <c:v>1988</c:v>
                </c:pt>
                <c:pt idx="75">
                  <c:v>1988.25</c:v>
                </c:pt>
                <c:pt idx="76">
                  <c:v>1988.5</c:v>
                </c:pt>
                <c:pt idx="77">
                  <c:v>1988.75</c:v>
                </c:pt>
                <c:pt idx="78">
                  <c:v>1989</c:v>
                </c:pt>
                <c:pt idx="79">
                  <c:v>1989.25</c:v>
                </c:pt>
                <c:pt idx="80">
                  <c:v>1989.5</c:v>
                </c:pt>
                <c:pt idx="81">
                  <c:v>1989.75</c:v>
                </c:pt>
                <c:pt idx="82">
                  <c:v>1990</c:v>
                </c:pt>
                <c:pt idx="83">
                  <c:v>1990.25</c:v>
                </c:pt>
                <c:pt idx="84">
                  <c:v>1990.5</c:v>
                </c:pt>
                <c:pt idx="85">
                  <c:v>1990.5</c:v>
                </c:pt>
                <c:pt idx="86">
                  <c:v>1990.75</c:v>
                </c:pt>
                <c:pt idx="87">
                  <c:v>1991</c:v>
                </c:pt>
                <c:pt idx="88">
                  <c:v>1991</c:v>
                </c:pt>
                <c:pt idx="89">
                  <c:v>1991.25</c:v>
                </c:pt>
                <c:pt idx="90">
                  <c:v>1991.5</c:v>
                </c:pt>
                <c:pt idx="91">
                  <c:v>1991.75</c:v>
                </c:pt>
                <c:pt idx="92">
                  <c:v>1992</c:v>
                </c:pt>
                <c:pt idx="93">
                  <c:v>1992.25</c:v>
                </c:pt>
                <c:pt idx="94">
                  <c:v>1992.5</c:v>
                </c:pt>
                <c:pt idx="95">
                  <c:v>1992.75</c:v>
                </c:pt>
                <c:pt idx="96">
                  <c:v>1993</c:v>
                </c:pt>
                <c:pt idx="97">
                  <c:v>1993.25</c:v>
                </c:pt>
                <c:pt idx="98">
                  <c:v>1993.5</c:v>
                </c:pt>
                <c:pt idx="99">
                  <c:v>1993.75</c:v>
                </c:pt>
                <c:pt idx="100">
                  <c:v>1994</c:v>
                </c:pt>
                <c:pt idx="101">
                  <c:v>1994.25</c:v>
                </c:pt>
                <c:pt idx="102">
                  <c:v>1994.5</c:v>
                </c:pt>
                <c:pt idx="103">
                  <c:v>1994.75</c:v>
                </c:pt>
                <c:pt idx="104">
                  <c:v>1995</c:v>
                </c:pt>
                <c:pt idx="105">
                  <c:v>1995.25</c:v>
                </c:pt>
                <c:pt idx="106">
                  <c:v>1995.5</c:v>
                </c:pt>
                <c:pt idx="107">
                  <c:v>1995.75</c:v>
                </c:pt>
                <c:pt idx="108">
                  <c:v>1996</c:v>
                </c:pt>
                <c:pt idx="109">
                  <c:v>1996.25</c:v>
                </c:pt>
                <c:pt idx="110">
                  <c:v>1996.5</c:v>
                </c:pt>
                <c:pt idx="111">
                  <c:v>1996.75</c:v>
                </c:pt>
                <c:pt idx="112">
                  <c:v>1997</c:v>
                </c:pt>
                <c:pt idx="113">
                  <c:v>1997.25</c:v>
                </c:pt>
                <c:pt idx="114">
                  <c:v>1997.5</c:v>
                </c:pt>
                <c:pt idx="115">
                  <c:v>1997.75</c:v>
                </c:pt>
                <c:pt idx="116">
                  <c:v>1998</c:v>
                </c:pt>
                <c:pt idx="117">
                  <c:v>1998.25</c:v>
                </c:pt>
                <c:pt idx="118">
                  <c:v>1998.5</c:v>
                </c:pt>
                <c:pt idx="119">
                  <c:v>1998.75</c:v>
                </c:pt>
                <c:pt idx="120">
                  <c:v>1999</c:v>
                </c:pt>
                <c:pt idx="121">
                  <c:v>1999.25</c:v>
                </c:pt>
                <c:pt idx="122">
                  <c:v>1999.5</c:v>
                </c:pt>
                <c:pt idx="123">
                  <c:v>1999.75</c:v>
                </c:pt>
                <c:pt idx="124">
                  <c:v>2000</c:v>
                </c:pt>
                <c:pt idx="125">
                  <c:v>2000</c:v>
                </c:pt>
                <c:pt idx="126">
                  <c:v>2000.25</c:v>
                </c:pt>
                <c:pt idx="127">
                  <c:v>2000.5</c:v>
                </c:pt>
                <c:pt idx="128">
                  <c:v>2000.75</c:v>
                </c:pt>
                <c:pt idx="129">
                  <c:v>2001</c:v>
                </c:pt>
                <c:pt idx="130">
                  <c:v>2001.25</c:v>
                </c:pt>
                <c:pt idx="131">
                  <c:v>2001.5</c:v>
                </c:pt>
                <c:pt idx="132">
                  <c:v>2001.75</c:v>
                </c:pt>
                <c:pt idx="133">
                  <c:v>2001.75</c:v>
                </c:pt>
                <c:pt idx="134">
                  <c:v>2002</c:v>
                </c:pt>
                <c:pt idx="135">
                  <c:v>2002.25</c:v>
                </c:pt>
                <c:pt idx="136">
                  <c:v>2002.5</c:v>
                </c:pt>
                <c:pt idx="137">
                  <c:v>2002.75</c:v>
                </c:pt>
                <c:pt idx="138">
                  <c:v>2003</c:v>
                </c:pt>
                <c:pt idx="139">
                  <c:v>2003.25</c:v>
                </c:pt>
                <c:pt idx="140">
                  <c:v>2003.5</c:v>
                </c:pt>
                <c:pt idx="141">
                  <c:v>2003.75</c:v>
                </c:pt>
                <c:pt idx="142">
                  <c:v>2004</c:v>
                </c:pt>
                <c:pt idx="143">
                  <c:v>2004.25</c:v>
                </c:pt>
                <c:pt idx="144">
                  <c:v>2004.5</c:v>
                </c:pt>
                <c:pt idx="145">
                  <c:v>2004.75</c:v>
                </c:pt>
                <c:pt idx="146">
                  <c:v>2005</c:v>
                </c:pt>
                <c:pt idx="147">
                  <c:v>2005.25</c:v>
                </c:pt>
                <c:pt idx="148">
                  <c:v>2005.5</c:v>
                </c:pt>
                <c:pt idx="149">
                  <c:v>2005.75</c:v>
                </c:pt>
                <c:pt idx="150">
                  <c:v>2006</c:v>
                </c:pt>
                <c:pt idx="151">
                  <c:v>2006.25</c:v>
                </c:pt>
                <c:pt idx="152">
                  <c:v>2006.5</c:v>
                </c:pt>
                <c:pt idx="153">
                  <c:v>2006.75</c:v>
                </c:pt>
                <c:pt idx="154">
                  <c:v>2007</c:v>
                </c:pt>
                <c:pt idx="155">
                  <c:v>2007.25</c:v>
                </c:pt>
                <c:pt idx="156">
                  <c:v>2007.5</c:v>
                </c:pt>
                <c:pt idx="157">
                  <c:v>2007.75</c:v>
                </c:pt>
                <c:pt idx="158">
                  <c:v>2007.75</c:v>
                </c:pt>
                <c:pt idx="159">
                  <c:v>2008</c:v>
                </c:pt>
                <c:pt idx="160">
                  <c:v>2008.25</c:v>
                </c:pt>
                <c:pt idx="161">
                  <c:v>2008.5</c:v>
                </c:pt>
                <c:pt idx="162">
                  <c:v>2008.75</c:v>
                </c:pt>
                <c:pt idx="163">
                  <c:v>2009</c:v>
                </c:pt>
                <c:pt idx="164">
                  <c:v>2009.25</c:v>
                </c:pt>
                <c:pt idx="165">
                  <c:v>2009.25</c:v>
                </c:pt>
                <c:pt idx="166">
                  <c:v>2009.5</c:v>
                </c:pt>
                <c:pt idx="167">
                  <c:v>2009.75</c:v>
                </c:pt>
                <c:pt idx="168">
                  <c:v>2010</c:v>
                </c:pt>
                <c:pt idx="169">
                  <c:v>2010.25</c:v>
                </c:pt>
                <c:pt idx="170">
                  <c:v>2010.5</c:v>
                </c:pt>
                <c:pt idx="171">
                  <c:v>2010.75</c:v>
                </c:pt>
              </c:numCache>
            </c:numRef>
          </c:xVal>
          <c:yVal>
            <c:numRef>
              <c:f>Dates!$I$3:$I$174</c:f>
              <c:numCache>
                <c:formatCode>General</c:formatCode>
                <c:ptCount val="172"/>
                <c:pt idx="0">
                  <c:v>0.125</c:v>
                </c:pt>
                <c:pt idx="1">
                  <c:v>0.125</c:v>
                </c:pt>
                <c:pt idx="2">
                  <c:v>0.125</c:v>
                </c:pt>
                <c:pt idx="3">
                  <c:v>0.125</c:v>
                </c:pt>
                <c:pt idx="4">
                  <c:v>0.125</c:v>
                </c:pt>
                <c:pt idx="5">
                  <c:v>0.125</c:v>
                </c:pt>
                <c:pt idx="6">
                  <c:v>0.125</c:v>
                </c:pt>
                <c:pt idx="7">
                  <c:v>0.125</c:v>
                </c:pt>
                <c:pt idx="8">
                  <c:v>0.125</c:v>
                </c:pt>
                <c:pt idx="9">
                  <c:v>0.125</c:v>
                </c:pt>
                <c:pt idx="10">
                  <c:v>0.125</c:v>
                </c:pt>
                <c:pt idx="11">
                  <c:v>0.125</c:v>
                </c:pt>
                <c:pt idx="12">
                  <c:v>1</c:v>
                </c:pt>
                <c:pt idx="13">
                  <c:v>1</c:v>
                </c:pt>
                <c:pt idx="14">
                  <c:v>1</c:v>
                </c:pt>
                <c:pt idx="15">
                  <c:v>1</c:v>
                </c:pt>
                <c:pt idx="16">
                  <c:v>1</c:v>
                </c:pt>
                <c:pt idx="17">
                  <c:v>1</c:v>
                </c:pt>
                <c:pt idx="18">
                  <c:v>0.125</c:v>
                </c:pt>
                <c:pt idx="19">
                  <c:v>0.125</c:v>
                </c:pt>
                <c:pt idx="20">
                  <c:v>0.125</c:v>
                </c:pt>
                <c:pt idx="21">
                  <c:v>0.125</c:v>
                </c:pt>
                <c:pt idx="22">
                  <c:v>0.125</c:v>
                </c:pt>
                <c:pt idx="23">
                  <c:v>0.125</c:v>
                </c:pt>
                <c:pt idx="24">
                  <c:v>0.125</c:v>
                </c:pt>
                <c:pt idx="25">
                  <c:v>0.125</c:v>
                </c:pt>
                <c:pt idx="26">
                  <c:v>0.125</c:v>
                </c:pt>
                <c:pt idx="27">
                  <c:v>0.125</c:v>
                </c:pt>
                <c:pt idx="28">
                  <c:v>0.125</c:v>
                </c:pt>
                <c:pt idx="29">
                  <c:v>0.125</c:v>
                </c:pt>
                <c:pt idx="30">
                  <c:v>0.125</c:v>
                </c:pt>
                <c:pt idx="31">
                  <c:v>0.125</c:v>
                </c:pt>
                <c:pt idx="32">
                  <c:v>0.125</c:v>
                </c:pt>
                <c:pt idx="33">
                  <c:v>0.125</c:v>
                </c:pt>
                <c:pt idx="34">
                  <c:v>0.125</c:v>
                </c:pt>
                <c:pt idx="35">
                  <c:v>0.125</c:v>
                </c:pt>
                <c:pt idx="36">
                  <c:v>0.125</c:v>
                </c:pt>
                <c:pt idx="37">
                  <c:v>0.125</c:v>
                </c:pt>
                <c:pt idx="38">
                  <c:v>0.125</c:v>
                </c:pt>
                <c:pt idx="39">
                  <c:v>1</c:v>
                </c:pt>
                <c:pt idx="40">
                  <c:v>1</c:v>
                </c:pt>
                <c:pt idx="41">
                  <c:v>1</c:v>
                </c:pt>
                <c:pt idx="42">
                  <c:v>1</c:v>
                </c:pt>
                <c:pt idx="43">
                  <c:v>0.125</c:v>
                </c:pt>
                <c:pt idx="44">
                  <c:v>0.125</c:v>
                </c:pt>
                <c:pt idx="45">
                  <c:v>0.125</c:v>
                </c:pt>
                <c:pt idx="46">
                  <c:v>0.125</c:v>
                </c:pt>
                <c:pt idx="47">
                  <c:v>1</c:v>
                </c:pt>
                <c:pt idx="48">
                  <c:v>1</c:v>
                </c:pt>
                <c:pt idx="49">
                  <c:v>1</c:v>
                </c:pt>
                <c:pt idx="50">
                  <c:v>1</c:v>
                </c:pt>
                <c:pt idx="51">
                  <c:v>1</c:v>
                </c:pt>
                <c:pt idx="52">
                  <c:v>1</c:v>
                </c:pt>
                <c:pt idx="53">
                  <c:v>0.125</c:v>
                </c:pt>
                <c:pt idx="54">
                  <c:v>0.125</c:v>
                </c:pt>
                <c:pt idx="55">
                  <c:v>0.125</c:v>
                </c:pt>
                <c:pt idx="56">
                  <c:v>0.125</c:v>
                </c:pt>
                <c:pt idx="57">
                  <c:v>0.125</c:v>
                </c:pt>
                <c:pt idx="58">
                  <c:v>0.125</c:v>
                </c:pt>
                <c:pt idx="59">
                  <c:v>0.125</c:v>
                </c:pt>
                <c:pt idx="60">
                  <c:v>0.125</c:v>
                </c:pt>
                <c:pt idx="61">
                  <c:v>0.125</c:v>
                </c:pt>
                <c:pt idx="62">
                  <c:v>0.125</c:v>
                </c:pt>
                <c:pt idx="63">
                  <c:v>0.125</c:v>
                </c:pt>
                <c:pt idx="64">
                  <c:v>0.125</c:v>
                </c:pt>
                <c:pt idx="65">
                  <c:v>0.125</c:v>
                </c:pt>
                <c:pt idx="66">
                  <c:v>0.125</c:v>
                </c:pt>
                <c:pt idx="67">
                  <c:v>0.125</c:v>
                </c:pt>
                <c:pt idx="68">
                  <c:v>0.125</c:v>
                </c:pt>
                <c:pt idx="69">
                  <c:v>0.125</c:v>
                </c:pt>
                <c:pt idx="70">
                  <c:v>0.125</c:v>
                </c:pt>
                <c:pt idx="71">
                  <c:v>0.125</c:v>
                </c:pt>
                <c:pt idx="72">
                  <c:v>0.125</c:v>
                </c:pt>
                <c:pt idx="73">
                  <c:v>0.125</c:v>
                </c:pt>
                <c:pt idx="74">
                  <c:v>0.125</c:v>
                </c:pt>
                <c:pt idx="75">
                  <c:v>0.125</c:v>
                </c:pt>
                <c:pt idx="76">
                  <c:v>0.125</c:v>
                </c:pt>
                <c:pt idx="77">
                  <c:v>0.125</c:v>
                </c:pt>
                <c:pt idx="78">
                  <c:v>0.125</c:v>
                </c:pt>
                <c:pt idx="79">
                  <c:v>0.125</c:v>
                </c:pt>
                <c:pt idx="80">
                  <c:v>0.125</c:v>
                </c:pt>
                <c:pt idx="81">
                  <c:v>0.125</c:v>
                </c:pt>
                <c:pt idx="82">
                  <c:v>0.125</c:v>
                </c:pt>
                <c:pt idx="83">
                  <c:v>0.125</c:v>
                </c:pt>
                <c:pt idx="84">
                  <c:v>0.125</c:v>
                </c:pt>
                <c:pt idx="85">
                  <c:v>1</c:v>
                </c:pt>
                <c:pt idx="86">
                  <c:v>1</c:v>
                </c:pt>
                <c:pt idx="87">
                  <c:v>1</c:v>
                </c:pt>
                <c:pt idx="88">
                  <c:v>0.125</c:v>
                </c:pt>
                <c:pt idx="89">
                  <c:v>0.125</c:v>
                </c:pt>
                <c:pt idx="90">
                  <c:v>0.125</c:v>
                </c:pt>
                <c:pt idx="91">
                  <c:v>0.125</c:v>
                </c:pt>
                <c:pt idx="92">
                  <c:v>0.125</c:v>
                </c:pt>
                <c:pt idx="93">
                  <c:v>0.125</c:v>
                </c:pt>
                <c:pt idx="94">
                  <c:v>0.125</c:v>
                </c:pt>
                <c:pt idx="95">
                  <c:v>0.125</c:v>
                </c:pt>
                <c:pt idx="96">
                  <c:v>0.125</c:v>
                </c:pt>
                <c:pt idx="97">
                  <c:v>0.125</c:v>
                </c:pt>
                <c:pt idx="98">
                  <c:v>0.125</c:v>
                </c:pt>
                <c:pt idx="99">
                  <c:v>0.125</c:v>
                </c:pt>
                <c:pt idx="100">
                  <c:v>0.125</c:v>
                </c:pt>
                <c:pt idx="101">
                  <c:v>0.125</c:v>
                </c:pt>
                <c:pt idx="102">
                  <c:v>0.125</c:v>
                </c:pt>
                <c:pt idx="103">
                  <c:v>0.125</c:v>
                </c:pt>
                <c:pt idx="104">
                  <c:v>0.125</c:v>
                </c:pt>
                <c:pt idx="105">
                  <c:v>0.125</c:v>
                </c:pt>
                <c:pt idx="106">
                  <c:v>0.125</c:v>
                </c:pt>
                <c:pt idx="107">
                  <c:v>0.125</c:v>
                </c:pt>
                <c:pt idx="108">
                  <c:v>0.125</c:v>
                </c:pt>
                <c:pt idx="109">
                  <c:v>0.125</c:v>
                </c:pt>
                <c:pt idx="110">
                  <c:v>0.125</c:v>
                </c:pt>
                <c:pt idx="111">
                  <c:v>0.125</c:v>
                </c:pt>
                <c:pt idx="112">
                  <c:v>0.125</c:v>
                </c:pt>
                <c:pt idx="113">
                  <c:v>0.125</c:v>
                </c:pt>
                <c:pt idx="114">
                  <c:v>0.125</c:v>
                </c:pt>
                <c:pt idx="115">
                  <c:v>0.125</c:v>
                </c:pt>
                <c:pt idx="116">
                  <c:v>0.125</c:v>
                </c:pt>
                <c:pt idx="117">
                  <c:v>0.125</c:v>
                </c:pt>
                <c:pt idx="118">
                  <c:v>0.125</c:v>
                </c:pt>
                <c:pt idx="119">
                  <c:v>0.125</c:v>
                </c:pt>
                <c:pt idx="120">
                  <c:v>0.125</c:v>
                </c:pt>
                <c:pt idx="121">
                  <c:v>0.125</c:v>
                </c:pt>
                <c:pt idx="122">
                  <c:v>0.125</c:v>
                </c:pt>
                <c:pt idx="123">
                  <c:v>0.125</c:v>
                </c:pt>
                <c:pt idx="124">
                  <c:v>0.125</c:v>
                </c:pt>
                <c:pt idx="125">
                  <c:v>1</c:v>
                </c:pt>
                <c:pt idx="126">
                  <c:v>1</c:v>
                </c:pt>
                <c:pt idx="127">
                  <c:v>1</c:v>
                </c:pt>
                <c:pt idx="128">
                  <c:v>1</c:v>
                </c:pt>
                <c:pt idx="129">
                  <c:v>1</c:v>
                </c:pt>
                <c:pt idx="130">
                  <c:v>1</c:v>
                </c:pt>
                <c:pt idx="131">
                  <c:v>1</c:v>
                </c:pt>
                <c:pt idx="132">
                  <c:v>1</c:v>
                </c:pt>
                <c:pt idx="133">
                  <c:v>0.125</c:v>
                </c:pt>
                <c:pt idx="134">
                  <c:v>0.125</c:v>
                </c:pt>
                <c:pt idx="135">
                  <c:v>0.125</c:v>
                </c:pt>
                <c:pt idx="136">
                  <c:v>0.125</c:v>
                </c:pt>
                <c:pt idx="137">
                  <c:v>0.125</c:v>
                </c:pt>
                <c:pt idx="138">
                  <c:v>0.125</c:v>
                </c:pt>
                <c:pt idx="139">
                  <c:v>0.125</c:v>
                </c:pt>
                <c:pt idx="140">
                  <c:v>0.125</c:v>
                </c:pt>
                <c:pt idx="141">
                  <c:v>0.125</c:v>
                </c:pt>
                <c:pt idx="142">
                  <c:v>0.125</c:v>
                </c:pt>
                <c:pt idx="143">
                  <c:v>0.125</c:v>
                </c:pt>
                <c:pt idx="144">
                  <c:v>0.125</c:v>
                </c:pt>
                <c:pt idx="145">
                  <c:v>0.125</c:v>
                </c:pt>
                <c:pt idx="146">
                  <c:v>0.125</c:v>
                </c:pt>
                <c:pt idx="147">
                  <c:v>0.125</c:v>
                </c:pt>
                <c:pt idx="148">
                  <c:v>0.125</c:v>
                </c:pt>
                <c:pt idx="149">
                  <c:v>0.125</c:v>
                </c:pt>
                <c:pt idx="150">
                  <c:v>0.125</c:v>
                </c:pt>
                <c:pt idx="151">
                  <c:v>0.125</c:v>
                </c:pt>
                <c:pt idx="152">
                  <c:v>0.125</c:v>
                </c:pt>
                <c:pt idx="153">
                  <c:v>0.125</c:v>
                </c:pt>
                <c:pt idx="154">
                  <c:v>0.125</c:v>
                </c:pt>
                <c:pt idx="155">
                  <c:v>0.125</c:v>
                </c:pt>
                <c:pt idx="156">
                  <c:v>0.125</c:v>
                </c:pt>
                <c:pt idx="157">
                  <c:v>0.125</c:v>
                </c:pt>
                <c:pt idx="158">
                  <c:v>1</c:v>
                </c:pt>
                <c:pt idx="159">
                  <c:v>1</c:v>
                </c:pt>
                <c:pt idx="160">
                  <c:v>1</c:v>
                </c:pt>
                <c:pt idx="161">
                  <c:v>1</c:v>
                </c:pt>
                <c:pt idx="162">
                  <c:v>1</c:v>
                </c:pt>
                <c:pt idx="163">
                  <c:v>1</c:v>
                </c:pt>
                <c:pt idx="164">
                  <c:v>1</c:v>
                </c:pt>
                <c:pt idx="165">
                  <c:v>0.125</c:v>
                </c:pt>
                <c:pt idx="166">
                  <c:v>0.125</c:v>
                </c:pt>
                <c:pt idx="167">
                  <c:v>0.125</c:v>
                </c:pt>
                <c:pt idx="168">
                  <c:v>0.125</c:v>
                </c:pt>
                <c:pt idx="169">
                  <c:v>0.125</c:v>
                </c:pt>
                <c:pt idx="170">
                  <c:v>0.125</c:v>
                </c:pt>
                <c:pt idx="171">
                  <c:v>0.125</c:v>
                </c:pt>
              </c:numCache>
            </c:numRef>
          </c:yVal>
          <c:smooth val="0"/>
        </c:ser>
        <c:ser>
          <c:idx val="0"/>
          <c:order val="1"/>
          <c:tx>
            <c:strRef>
              <c:f>'US flows quarterly data'!$C$1</c:f>
              <c:strCache>
                <c:ptCount val="1"/>
                <c:pt idx="0">
                  <c:v>f</c:v>
                </c:pt>
              </c:strCache>
            </c:strRef>
          </c:tx>
          <c:spPr>
            <a:ln>
              <a:solidFill>
                <a:srgbClr val="FF0000"/>
              </a:solidFill>
            </a:ln>
          </c:spPr>
          <c:marker>
            <c:symbol val="none"/>
          </c:marker>
          <c:xVal>
            <c:numRef>
              <c:f>'US flows quarterly data'!$A$2:$A$165</c:f>
              <c:numCache>
                <c:formatCode>General</c:formatCode>
                <c:ptCount val="164"/>
                <c:pt idx="0">
                  <c:v>1970</c:v>
                </c:pt>
                <c:pt idx="1">
                  <c:v>1970.25</c:v>
                </c:pt>
                <c:pt idx="2">
                  <c:v>1970.5</c:v>
                </c:pt>
                <c:pt idx="3">
                  <c:v>1970.75</c:v>
                </c:pt>
                <c:pt idx="4">
                  <c:v>1971</c:v>
                </c:pt>
                <c:pt idx="5">
                  <c:v>1971.25</c:v>
                </c:pt>
                <c:pt idx="6">
                  <c:v>1971.5</c:v>
                </c:pt>
                <c:pt idx="7">
                  <c:v>1971.75</c:v>
                </c:pt>
                <c:pt idx="8">
                  <c:v>1972</c:v>
                </c:pt>
                <c:pt idx="9">
                  <c:v>1972.25</c:v>
                </c:pt>
                <c:pt idx="10">
                  <c:v>1972.5</c:v>
                </c:pt>
                <c:pt idx="11">
                  <c:v>1972.75</c:v>
                </c:pt>
                <c:pt idx="12">
                  <c:v>1973</c:v>
                </c:pt>
                <c:pt idx="13">
                  <c:v>1973.25</c:v>
                </c:pt>
                <c:pt idx="14">
                  <c:v>1973.5</c:v>
                </c:pt>
                <c:pt idx="15">
                  <c:v>1973.75</c:v>
                </c:pt>
                <c:pt idx="16">
                  <c:v>1974</c:v>
                </c:pt>
                <c:pt idx="17">
                  <c:v>1974.25</c:v>
                </c:pt>
                <c:pt idx="18">
                  <c:v>1974.5</c:v>
                </c:pt>
                <c:pt idx="19">
                  <c:v>1974.75</c:v>
                </c:pt>
                <c:pt idx="20">
                  <c:v>1975</c:v>
                </c:pt>
                <c:pt idx="21">
                  <c:v>1975.25</c:v>
                </c:pt>
                <c:pt idx="22">
                  <c:v>1975.5</c:v>
                </c:pt>
                <c:pt idx="23">
                  <c:v>1975.75</c:v>
                </c:pt>
                <c:pt idx="24">
                  <c:v>1976</c:v>
                </c:pt>
                <c:pt idx="25">
                  <c:v>1976.25</c:v>
                </c:pt>
                <c:pt idx="26">
                  <c:v>1976.5</c:v>
                </c:pt>
                <c:pt idx="27">
                  <c:v>1976.75</c:v>
                </c:pt>
                <c:pt idx="28">
                  <c:v>1977</c:v>
                </c:pt>
                <c:pt idx="29">
                  <c:v>1977.25</c:v>
                </c:pt>
                <c:pt idx="30">
                  <c:v>1977.5</c:v>
                </c:pt>
                <c:pt idx="31">
                  <c:v>1977.75</c:v>
                </c:pt>
                <c:pt idx="32">
                  <c:v>1978</c:v>
                </c:pt>
                <c:pt idx="33">
                  <c:v>1978.25</c:v>
                </c:pt>
                <c:pt idx="34">
                  <c:v>1978.5</c:v>
                </c:pt>
                <c:pt idx="35">
                  <c:v>1978.75</c:v>
                </c:pt>
                <c:pt idx="36">
                  <c:v>1979</c:v>
                </c:pt>
                <c:pt idx="37">
                  <c:v>1979.25</c:v>
                </c:pt>
                <c:pt idx="38">
                  <c:v>1979.5</c:v>
                </c:pt>
                <c:pt idx="39">
                  <c:v>1979.75</c:v>
                </c:pt>
                <c:pt idx="40">
                  <c:v>1980</c:v>
                </c:pt>
                <c:pt idx="41">
                  <c:v>1980.25</c:v>
                </c:pt>
                <c:pt idx="42">
                  <c:v>1980.5</c:v>
                </c:pt>
                <c:pt idx="43">
                  <c:v>1980.75</c:v>
                </c:pt>
                <c:pt idx="44">
                  <c:v>1981</c:v>
                </c:pt>
                <c:pt idx="45">
                  <c:v>1981.25</c:v>
                </c:pt>
                <c:pt idx="46">
                  <c:v>1981.5</c:v>
                </c:pt>
                <c:pt idx="47">
                  <c:v>1981.75</c:v>
                </c:pt>
                <c:pt idx="48">
                  <c:v>1982</c:v>
                </c:pt>
                <c:pt idx="49">
                  <c:v>1982.25</c:v>
                </c:pt>
                <c:pt idx="50">
                  <c:v>1982.5</c:v>
                </c:pt>
                <c:pt idx="51">
                  <c:v>1982.75</c:v>
                </c:pt>
                <c:pt idx="52">
                  <c:v>1983</c:v>
                </c:pt>
                <c:pt idx="53">
                  <c:v>1983.25</c:v>
                </c:pt>
                <c:pt idx="54">
                  <c:v>1983.5</c:v>
                </c:pt>
                <c:pt idx="55">
                  <c:v>1983.75</c:v>
                </c:pt>
                <c:pt idx="56">
                  <c:v>1984</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1990.75</c:v>
                </c:pt>
                <c:pt idx="84">
                  <c:v>1991</c:v>
                </c:pt>
                <c:pt idx="85">
                  <c:v>1991.25</c:v>
                </c:pt>
                <c:pt idx="86">
                  <c:v>1991.5</c:v>
                </c:pt>
                <c:pt idx="87">
                  <c:v>1991.75</c:v>
                </c:pt>
                <c:pt idx="88">
                  <c:v>1992</c:v>
                </c:pt>
                <c:pt idx="89">
                  <c:v>1992.25</c:v>
                </c:pt>
                <c:pt idx="90">
                  <c:v>1992.5</c:v>
                </c:pt>
                <c:pt idx="91">
                  <c:v>1992.75</c:v>
                </c:pt>
                <c:pt idx="92">
                  <c:v>1993</c:v>
                </c:pt>
                <c:pt idx="93">
                  <c:v>1993.25</c:v>
                </c:pt>
                <c:pt idx="94">
                  <c:v>1993.5</c:v>
                </c:pt>
                <c:pt idx="95">
                  <c:v>1993.75</c:v>
                </c:pt>
                <c:pt idx="96">
                  <c:v>1994</c:v>
                </c:pt>
                <c:pt idx="97">
                  <c:v>1994.25</c:v>
                </c:pt>
                <c:pt idx="98">
                  <c:v>1994.5</c:v>
                </c:pt>
                <c:pt idx="99">
                  <c:v>1994.75</c:v>
                </c:pt>
                <c:pt idx="100">
                  <c:v>1995</c:v>
                </c:pt>
                <c:pt idx="101">
                  <c:v>1995.25</c:v>
                </c:pt>
                <c:pt idx="102">
                  <c:v>1995.5</c:v>
                </c:pt>
                <c:pt idx="103">
                  <c:v>1995.75</c:v>
                </c:pt>
                <c:pt idx="104">
                  <c:v>1996</c:v>
                </c:pt>
                <c:pt idx="105">
                  <c:v>1996.25</c:v>
                </c:pt>
                <c:pt idx="106">
                  <c:v>1996.5</c:v>
                </c:pt>
                <c:pt idx="107">
                  <c:v>1996.75</c:v>
                </c:pt>
                <c:pt idx="108">
                  <c:v>1997</c:v>
                </c:pt>
                <c:pt idx="109">
                  <c:v>1997.25</c:v>
                </c:pt>
                <c:pt idx="110">
                  <c:v>1997.5</c:v>
                </c:pt>
                <c:pt idx="111">
                  <c:v>1997.75</c:v>
                </c:pt>
                <c:pt idx="112">
                  <c:v>1998</c:v>
                </c:pt>
                <c:pt idx="113">
                  <c:v>1998.25</c:v>
                </c:pt>
                <c:pt idx="114">
                  <c:v>1998.5</c:v>
                </c:pt>
                <c:pt idx="115">
                  <c:v>1998.75</c:v>
                </c:pt>
                <c:pt idx="116">
                  <c:v>1999</c:v>
                </c:pt>
                <c:pt idx="117">
                  <c:v>1999.25</c:v>
                </c:pt>
                <c:pt idx="118">
                  <c:v>1999.5</c:v>
                </c:pt>
                <c:pt idx="119">
                  <c:v>1999.75</c:v>
                </c:pt>
                <c:pt idx="120">
                  <c:v>2000</c:v>
                </c:pt>
                <c:pt idx="121">
                  <c:v>2000.25</c:v>
                </c:pt>
                <c:pt idx="122">
                  <c:v>2000.5</c:v>
                </c:pt>
                <c:pt idx="123">
                  <c:v>2000.75</c:v>
                </c:pt>
                <c:pt idx="124">
                  <c:v>2001</c:v>
                </c:pt>
                <c:pt idx="125">
                  <c:v>2001.25</c:v>
                </c:pt>
                <c:pt idx="126">
                  <c:v>2001.5</c:v>
                </c:pt>
                <c:pt idx="127">
                  <c:v>2001.75</c:v>
                </c:pt>
                <c:pt idx="128">
                  <c:v>2002</c:v>
                </c:pt>
                <c:pt idx="129">
                  <c:v>2002.25</c:v>
                </c:pt>
                <c:pt idx="130">
                  <c:v>2002.5</c:v>
                </c:pt>
                <c:pt idx="131">
                  <c:v>2002.75</c:v>
                </c:pt>
                <c:pt idx="132">
                  <c:v>2003</c:v>
                </c:pt>
                <c:pt idx="133">
                  <c:v>2003.25</c:v>
                </c:pt>
                <c:pt idx="134">
                  <c:v>2003.5</c:v>
                </c:pt>
                <c:pt idx="135">
                  <c:v>2003.75</c:v>
                </c:pt>
                <c:pt idx="136">
                  <c:v>2004</c:v>
                </c:pt>
                <c:pt idx="137">
                  <c:v>2004.25</c:v>
                </c:pt>
                <c:pt idx="138">
                  <c:v>2004.5</c:v>
                </c:pt>
                <c:pt idx="139">
                  <c:v>2004.75</c:v>
                </c:pt>
                <c:pt idx="140">
                  <c:v>2005</c:v>
                </c:pt>
                <c:pt idx="141">
                  <c:v>2005.25</c:v>
                </c:pt>
                <c:pt idx="142">
                  <c:v>2005.5</c:v>
                </c:pt>
                <c:pt idx="143">
                  <c:v>2005.75</c:v>
                </c:pt>
                <c:pt idx="144">
                  <c:v>2006</c:v>
                </c:pt>
                <c:pt idx="145">
                  <c:v>2006.25</c:v>
                </c:pt>
                <c:pt idx="146">
                  <c:v>2006.5</c:v>
                </c:pt>
                <c:pt idx="147">
                  <c:v>2006.75</c:v>
                </c:pt>
                <c:pt idx="148">
                  <c:v>2007</c:v>
                </c:pt>
                <c:pt idx="149">
                  <c:v>2007.25</c:v>
                </c:pt>
                <c:pt idx="150">
                  <c:v>2007.5</c:v>
                </c:pt>
                <c:pt idx="151">
                  <c:v>2007.75</c:v>
                </c:pt>
                <c:pt idx="152">
                  <c:v>2008</c:v>
                </c:pt>
                <c:pt idx="153">
                  <c:v>2008.25</c:v>
                </c:pt>
                <c:pt idx="154">
                  <c:v>2008.5</c:v>
                </c:pt>
                <c:pt idx="155">
                  <c:v>2008.75</c:v>
                </c:pt>
                <c:pt idx="156">
                  <c:v>2009</c:v>
                </c:pt>
                <c:pt idx="157">
                  <c:v>2009.25</c:v>
                </c:pt>
                <c:pt idx="158">
                  <c:v>2009.5</c:v>
                </c:pt>
                <c:pt idx="159">
                  <c:v>2009.75</c:v>
                </c:pt>
                <c:pt idx="160">
                  <c:v>2010</c:v>
                </c:pt>
                <c:pt idx="161">
                  <c:v>2010.25</c:v>
                </c:pt>
                <c:pt idx="162">
                  <c:v>2010.5</c:v>
                </c:pt>
                <c:pt idx="163">
                  <c:v>2010.75</c:v>
                </c:pt>
              </c:numCache>
            </c:numRef>
          </c:xVal>
          <c:yVal>
            <c:numRef>
              <c:f>'US flows quarterly data'!$C$2:$C$165</c:f>
              <c:numCache>
                <c:formatCode>General</c:formatCode>
                <c:ptCount val="164"/>
                <c:pt idx="0">
                  <c:v>0.7584106281509001</c:v>
                </c:pt>
                <c:pt idx="1">
                  <c:v>0.70588309356806966</c:v>
                </c:pt>
                <c:pt idx="2">
                  <c:v>0.68451048311623286</c:v>
                </c:pt>
                <c:pt idx="3">
                  <c:v>0.60476396180537728</c:v>
                </c:pt>
                <c:pt idx="4">
                  <c:v>0.58109876246330261</c:v>
                </c:pt>
                <c:pt idx="5">
                  <c:v>0.57808964204935365</c:v>
                </c:pt>
                <c:pt idx="6">
                  <c:v>0.60939908804539911</c:v>
                </c:pt>
                <c:pt idx="7">
                  <c:v>0.59941311119527785</c:v>
                </c:pt>
                <c:pt idx="8">
                  <c:v>0.5930225269564573</c:v>
                </c:pt>
                <c:pt idx="9">
                  <c:v>0.61067952381593615</c:v>
                </c:pt>
                <c:pt idx="10">
                  <c:v>0.65040593392402068</c:v>
                </c:pt>
                <c:pt idx="11">
                  <c:v>0.66100153304647857</c:v>
                </c:pt>
                <c:pt idx="12">
                  <c:v>0.68349469605691271</c:v>
                </c:pt>
                <c:pt idx="13">
                  <c:v>0.75506213102692832</c:v>
                </c:pt>
                <c:pt idx="14">
                  <c:v>0.73197464931652656</c:v>
                </c:pt>
                <c:pt idx="15">
                  <c:v>0.69375617185058891</c:v>
                </c:pt>
                <c:pt idx="16">
                  <c:v>0.72269578416642155</c:v>
                </c:pt>
                <c:pt idx="17">
                  <c:v>0.68146776584347457</c:v>
                </c:pt>
                <c:pt idx="18">
                  <c:v>0.6733670422167396</c:v>
                </c:pt>
                <c:pt idx="19">
                  <c:v>0.53194776687402212</c:v>
                </c:pt>
                <c:pt idx="20">
                  <c:v>0.45229059593275417</c:v>
                </c:pt>
                <c:pt idx="21">
                  <c:v>0.44233925324408635</c:v>
                </c:pt>
                <c:pt idx="22">
                  <c:v>0.46248593501314356</c:v>
                </c:pt>
                <c:pt idx="23">
                  <c:v>0.45697150193639652</c:v>
                </c:pt>
                <c:pt idx="24">
                  <c:v>0.49091988184097718</c:v>
                </c:pt>
                <c:pt idx="25">
                  <c:v>0.48868995387746023</c:v>
                </c:pt>
                <c:pt idx="26">
                  <c:v>0.5000131020609524</c:v>
                </c:pt>
                <c:pt idx="27">
                  <c:v>0.4933814677566935</c:v>
                </c:pt>
                <c:pt idx="28">
                  <c:v>0.54472992814128973</c:v>
                </c:pt>
                <c:pt idx="29">
                  <c:v>0.55447873823446192</c:v>
                </c:pt>
                <c:pt idx="30">
                  <c:v>0.55463866889221558</c:v>
                </c:pt>
                <c:pt idx="31">
                  <c:v>0.57685435650854489</c:v>
                </c:pt>
                <c:pt idx="32">
                  <c:v>0.60542714205219461</c:v>
                </c:pt>
                <c:pt idx="33">
                  <c:v>0.63282853335826883</c:v>
                </c:pt>
                <c:pt idx="34">
                  <c:v>0.66011055060904955</c:v>
                </c:pt>
                <c:pt idx="35">
                  <c:v>0.62781449587843685</c:v>
                </c:pt>
                <c:pt idx="36">
                  <c:v>0.64292673830184788</c:v>
                </c:pt>
                <c:pt idx="37">
                  <c:v>0.66539580188748382</c:v>
                </c:pt>
                <c:pt idx="38">
                  <c:v>0.66451758474369049</c:v>
                </c:pt>
                <c:pt idx="39">
                  <c:v>0.63610205948957976</c:v>
                </c:pt>
                <c:pt idx="40">
                  <c:v>0.58810816895701756</c:v>
                </c:pt>
                <c:pt idx="41">
                  <c:v>0.52905612903958421</c:v>
                </c:pt>
                <c:pt idx="42">
                  <c:v>0.52496052018939954</c:v>
                </c:pt>
                <c:pt idx="43">
                  <c:v>0.51411058511906127</c:v>
                </c:pt>
                <c:pt idx="44">
                  <c:v>0.53609851405933262</c:v>
                </c:pt>
                <c:pt idx="45">
                  <c:v>0.53931216591100384</c:v>
                </c:pt>
                <c:pt idx="46">
                  <c:v>0.51336158609029259</c:v>
                </c:pt>
                <c:pt idx="47">
                  <c:v>0.5203837930508235</c:v>
                </c:pt>
                <c:pt idx="48">
                  <c:v>0.46652894828077246</c:v>
                </c:pt>
                <c:pt idx="49">
                  <c:v>0.42752395365583046</c:v>
                </c:pt>
                <c:pt idx="50">
                  <c:v>0.40932811751584569</c:v>
                </c:pt>
                <c:pt idx="51">
                  <c:v>0.39371203237398888</c:v>
                </c:pt>
                <c:pt idx="52">
                  <c:v>0.385185999712859</c:v>
                </c:pt>
                <c:pt idx="53">
                  <c:v>0.41373068926034834</c:v>
                </c:pt>
                <c:pt idx="54">
                  <c:v>0.45836747152221285</c:v>
                </c:pt>
                <c:pt idx="55">
                  <c:v>0.48260175723569682</c:v>
                </c:pt>
                <c:pt idx="56">
                  <c:v>0.48914133358592976</c:v>
                </c:pt>
                <c:pt idx="57">
                  <c:v>0.50217748296695719</c:v>
                </c:pt>
                <c:pt idx="58">
                  <c:v>0.53080240688043745</c:v>
                </c:pt>
                <c:pt idx="59">
                  <c:v>0.53898999417261351</c:v>
                </c:pt>
                <c:pt idx="60">
                  <c:v>0.54350687537814735</c:v>
                </c:pt>
                <c:pt idx="61">
                  <c:v>0.53878565510683762</c:v>
                </c:pt>
                <c:pt idx="62">
                  <c:v>0.55089761413402782</c:v>
                </c:pt>
                <c:pt idx="63">
                  <c:v>0.5716991666515947</c:v>
                </c:pt>
                <c:pt idx="64">
                  <c:v>0.52758080199315316</c:v>
                </c:pt>
                <c:pt idx="65">
                  <c:v>0.54042331737432081</c:v>
                </c:pt>
                <c:pt idx="66">
                  <c:v>0.54032869087287694</c:v>
                </c:pt>
                <c:pt idx="67">
                  <c:v>0.55790695830958803</c:v>
                </c:pt>
                <c:pt idx="68">
                  <c:v>0.56705573104962614</c:v>
                </c:pt>
                <c:pt idx="69">
                  <c:v>0.58532729827549013</c:v>
                </c:pt>
                <c:pt idx="70">
                  <c:v>0.59487478912912128</c:v>
                </c:pt>
                <c:pt idx="71">
                  <c:v>0.61254564834829128</c:v>
                </c:pt>
                <c:pt idx="72">
                  <c:v>0.61806626184435598</c:v>
                </c:pt>
                <c:pt idx="73">
                  <c:v>0.61870183415146063</c:v>
                </c:pt>
                <c:pt idx="74">
                  <c:v>0.63915478717088237</c:v>
                </c:pt>
                <c:pt idx="75">
                  <c:v>0.62332249112778981</c:v>
                </c:pt>
                <c:pt idx="76">
                  <c:v>0.6865414454338058</c:v>
                </c:pt>
                <c:pt idx="77">
                  <c:v>0.67179408918869354</c:v>
                </c:pt>
                <c:pt idx="78">
                  <c:v>0.65205198017769761</c:v>
                </c:pt>
                <c:pt idx="79">
                  <c:v>0.65204223094538771</c:v>
                </c:pt>
                <c:pt idx="80">
                  <c:v>0.65908156419753161</c:v>
                </c:pt>
                <c:pt idx="81">
                  <c:v>0.62625107684333781</c:v>
                </c:pt>
                <c:pt idx="82">
                  <c:v>0.57652035148071867</c:v>
                </c:pt>
                <c:pt idx="83">
                  <c:v>0.55257774815144856</c:v>
                </c:pt>
                <c:pt idx="84">
                  <c:v>0.52139257338358114</c:v>
                </c:pt>
                <c:pt idx="85">
                  <c:v>0.50931307772051959</c:v>
                </c:pt>
                <c:pt idx="86">
                  <c:v>0.49505507443474445</c:v>
                </c:pt>
                <c:pt idx="87">
                  <c:v>0.4571056099964334</c:v>
                </c:pt>
                <c:pt idx="88">
                  <c:v>0.4299120152604135</c:v>
                </c:pt>
                <c:pt idx="89">
                  <c:v>0.41578482835368841</c:v>
                </c:pt>
                <c:pt idx="90">
                  <c:v>0.450897883955444</c:v>
                </c:pt>
                <c:pt idx="91">
                  <c:v>0.42541702402310211</c:v>
                </c:pt>
                <c:pt idx="92">
                  <c:v>0.46701884727598153</c:v>
                </c:pt>
                <c:pt idx="93">
                  <c:v>0.45772181555428998</c:v>
                </c:pt>
                <c:pt idx="94">
                  <c:v>0.46500416750374812</c:v>
                </c:pt>
                <c:pt idx="95">
                  <c:v>0.46846300282999681</c:v>
                </c:pt>
                <c:pt idx="96">
                  <c:v>0.4880017002761588</c:v>
                </c:pt>
                <c:pt idx="97">
                  <c:v>0.52883370628292659</c:v>
                </c:pt>
                <c:pt idx="98">
                  <c:v>0.50231268800084883</c:v>
                </c:pt>
                <c:pt idx="99">
                  <c:v>0.55675457688410346</c:v>
                </c:pt>
                <c:pt idx="100">
                  <c:v>0.52554449055414665</c:v>
                </c:pt>
                <c:pt idx="101">
                  <c:v>0.53855289983907739</c:v>
                </c:pt>
                <c:pt idx="102">
                  <c:v>0.57583871416724508</c:v>
                </c:pt>
                <c:pt idx="103">
                  <c:v>0.54749010062695558</c:v>
                </c:pt>
                <c:pt idx="104">
                  <c:v>0.53546384976257755</c:v>
                </c:pt>
                <c:pt idx="105">
                  <c:v>0.55510265133238368</c:v>
                </c:pt>
                <c:pt idx="106">
                  <c:v>0.55270736958587874</c:v>
                </c:pt>
                <c:pt idx="107">
                  <c:v>0.58301366849610559</c:v>
                </c:pt>
                <c:pt idx="108">
                  <c:v>0.55789900478413534</c:v>
                </c:pt>
                <c:pt idx="109">
                  <c:v>0.57667226200053023</c:v>
                </c:pt>
                <c:pt idx="110">
                  <c:v>0.59962617057135759</c:v>
                </c:pt>
                <c:pt idx="111">
                  <c:v>0.62139110803975461</c:v>
                </c:pt>
                <c:pt idx="112">
                  <c:v>0.71022409738127534</c:v>
                </c:pt>
                <c:pt idx="113">
                  <c:v>0.65151205866669304</c:v>
                </c:pt>
                <c:pt idx="114">
                  <c:v>0.6873911027006665</c:v>
                </c:pt>
                <c:pt idx="115">
                  <c:v>0.67881350820611364</c:v>
                </c:pt>
                <c:pt idx="116">
                  <c:v>0.70631058789049328</c:v>
                </c:pt>
                <c:pt idx="117">
                  <c:v>0.69396450963738054</c:v>
                </c:pt>
                <c:pt idx="118">
                  <c:v>0.72532109737553541</c:v>
                </c:pt>
                <c:pt idx="119">
                  <c:v>0.75122790869807876</c:v>
                </c:pt>
                <c:pt idx="120">
                  <c:v>0.78326802884664115</c:v>
                </c:pt>
                <c:pt idx="121">
                  <c:v>0.71158062846025116</c:v>
                </c:pt>
                <c:pt idx="122">
                  <c:v>0.74608861119128977</c:v>
                </c:pt>
                <c:pt idx="123">
                  <c:v>0.68973665202237411</c:v>
                </c:pt>
                <c:pt idx="124">
                  <c:v>0.74902279770566249</c:v>
                </c:pt>
                <c:pt idx="125">
                  <c:v>0.65849312318899245</c:v>
                </c:pt>
                <c:pt idx="126">
                  <c:v>0.58843592211644458</c:v>
                </c:pt>
                <c:pt idx="127">
                  <c:v>0.55118150916183117</c:v>
                </c:pt>
                <c:pt idx="128">
                  <c:v>0.52061405385478565</c:v>
                </c:pt>
                <c:pt idx="129">
                  <c:v>0.50103473487052008</c:v>
                </c:pt>
                <c:pt idx="130">
                  <c:v>0.50581207529540551</c:v>
                </c:pt>
                <c:pt idx="131">
                  <c:v>0.48678329805922482</c:v>
                </c:pt>
                <c:pt idx="132">
                  <c:v>0.45798953635996476</c:v>
                </c:pt>
                <c:pt idx="133">
                  <c:v>0.45122015684939215</c:v>
                </c:pt>
                <c:pt idx="134">
                  <c:v>0.45516966588475788</c:v>
                </c:pt>
                <c:pt idx="135">
                  <c:v>0.46441682900965447</c:v>
                </c:pt>
                <c:pt idx="136">
                  <c:v>0.46505961198583751</c:v>
                </c:pt>
                <c:pt idx="137">
                  <c:v>0.49120845735095814</c:v>
                </c:pt>
                <c:pt idx="138">
                  <c:v>0.50453718887733234</c:v>
                </c:pt>
                <c:pt idx="139">
                  <c:v>0.51325569149030603</c:v>
                </c:pt>
                <c:pt idx="140">
                  <c:v>0.50396616838599828</c:v>
                </c:pt>
                <c:pt idx="141">
                  <c:v>0.53929159525074233</c:v>
                </c:pt>
                <c:pt idx="142">
                  <c:v>0.53894706241168766</c:v>
                </c:pt>
                <c:pt idx="143">
                  <c:v>0.56284034767431923</c:v>
                </c:pt>
                <c:pt idx="144">
                  <c:v>0.55753187594421749</c:v>
                </c:pt>
                <c:pt idx="145">
                  <c:v>0.57211664149713459</c:v>
                </c:pt>
                <c:pt idx="146">
                  <c:v>0.60074509093337325</c:v>
                </c:pt>
                <c:pt idx="147">
                  <c:v>0.543599872396617</c:v>
                </c:pt>
                <c:pt idx="148">
                  <c:v>0.54923781263689986</c:v>
                </c:pt>
                <c:pt idx="149">
                  <c:v>0.52485198949714551</c:v>
                </c:pt>
                <c:pt idx="150">
                  <c:v>0.53345259715654747</c:v>
                </c:pt>
                <c:pt idx="151">
                  <c:v>0.50584139606556611</c:v>
                </c:pt>
                <c:pt idx="152">
                  <c:v>0.51769864888258565</c:v>
                </c:pt>
                <c:pt idx="153">
                  <c:v>0.45535852781140324</c:v>
                </c:pt>
                <c:pt idx="154">
                  <c:v>0.42182258724774441</c:v>
                </c:pt>
                <c:pt idx="155">
                  <c:v>0.37065628686435748</c:v>
                </c:pt>
                <c:pt idx="156">
                  <c:v>0.30445915883790881</c:v>
                </c:pt>
                <c:pt idx="157">
                  <c:v>0.26845297478783325</c:v>
                </c:pt>
                <c:pt idx="158">
                  <c:v>0.24154188661589704</c:v>
                </c:pt>
                <c:pt idx="159">
                  <c:v>0.26598389029878688</c:v>
                </c:pt>
                <c:pt idx="160">
                  <c:v>0.22728062635354324</c:v>
                </c:pt>
                <c:pt idx="161">
                  <c:v>0.26001606931567528</c:v>
                </c:pt>
                <c:pt idx="162">
                  <c:v>0.23823631127940317</c:v>
                </c:pt>
                <c:pt idx="163">
                  <c:v>0.27202118053765634</c:v>
                </c:pt>
              </c:numCache>
            </c:numRef>
          </c:yVal>
          <c:smooth val="0"/>
        </c:ser>
        <c:dLbls>
          <c:showLegendKey val="0"/>
          <c:showVal val="0"/>
          <c:showCatName val="0"/>
          <c:showSerName val="0"/>
          <c:showPercent val="0"/>
          <c:showBubbleSize val="0"/>
        </c:dLbls>
        <c:axId val="99045376"/>
        <c:axId val="99046912"/>
      </c:scatterChart>
      <c:valAx>
        <c:axId val="99045376"/>
        <c:scaling>
          <c:orientation val="minMax"/>
          <c:max val="2011.5"/>
          <c:min val="1970"/>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99046912"/>
        <c:crosses val="min"/>
        <c:crossBetween val="midCat"/>
        <c:majorUnit val="5"/>
      </c:valAx>
      <c:valAx>
        <c:axId val="99046912"/>
        <c:scaling>
          <c:logBase val="2"/>
          <c:orientation val="minMax"/>
        </c:scaling>
        <c:delete val="0"/>
        <c:axPos val="l"/>
        <c:majorGridlines/>
        <c:numFmt formatCode="#,##0.000" sourceLinked="0"/>
        <c:majorTickMark val="in"/>
        <c:minorTickMark val="none"/>
        <c:tickLblPos val="nextTo"/>
        <c:spPr>
          <a:ln w="22225">
            <a:noFill/>
          </a:ln>
        </c:spPr>
        <c:txPr>
          <a:bodyPr/>
          <a:lstStyle/>
          <a:p>
            <a:pPr>
              <a:defRPr lang="en-US" sz="1600" b="0" i="0">
                <a:solidFill>
                  <a:srgbClr val="000000"/>
                </a:solidFill>
                <a:latin typeface="Arial"/>
                <a:ea typeface="Arial"/>
                <a:cs typeface="Arial"/>
              </a:defRPr>
            </a:pPr>
            <a:endParaRPr lang="en-US"/>
          </a:p>
        </c:txPr>
        <c:crossAx val="99045376"/>
        <c:crosses val="autoZero"/>
        <c:crossBetween val="midCat"/>
      </c:valAx>
      <c:spPr>
        <a:noFill/>
        <a:ln w="22225">
          <a:solidFill>
            <a:srgbClr val="000000"/>
          </a:solidFill>
        </a:ln>
      </c:spPr>
    </c:plotArea>
    <c:plotVisOnly val="1"/>
    <c:dispBlanksAs val="gap"/>
    <c:showDLblsOverMax val="0"/>
  </c:chart>
  <c:spPr>
    <a:solidFill>
      <a:schemeClr val="bg1"/>
    </a:solidFill>
    <a:ln>
      <a:noFill/>
    </a:ln>
  </c:sp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805799735398601"/>
          <c:y val="0.11330701567242156"/>
          <c:w val="0.78388400529202751"/>
          <c:h val="0.73394697790709362"/>
        </c:manualLayout>
      </c:layout>
      <c:scatterChart>
        <c:scatterStyle val="lineMarker"/>
        <c:varyColors val="0"/>
        <c:ser>
          <c:idx val="2"/>
          <c:order val="0"/>
          <c:spPr>
            <a:ln w="6350">
              <a:solidFill>
                <a:schemeClr val="tx1"/>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c:v>
                </c:pt>
                <c:pt idx="156">
                  <c:v>2008.25</c:v>
                </c:pt>
                <c:pt idx="157">
                  <c:v>2008.5</c:v>
                </c:pt>
                <c:pt idx="158">
                  <c:v>2008.75</c:v>
                </c:pt>
                <c:pt idx="159">
                  <c:v>2009</c:v>
                </c:pt>
                <c:pt idx="160">
                  <c:v>2009.25</c:v>
                </c:pt>
                <c:pt idx="161">
                  <c:v>2009.5</c:v>
                </c:pt>
                <c:pt idx="162">
                  <c:v>2009.75</c:v>
                </c:pt>
                <c:pt idx="163">
                  <c:v>2009.75</c:v>
                </c:pt>
                <c:pt idx="164">
                  <c:v>2010</c:v>
                </c:pt>
                <c:pt idx="165">
                  <c:v>2010.25</c:v>
                </c:pt>
                <c:pt idx="166">
                  <c:v>2010.5</c:v>
                </c:pt>
                <c:pt idx="167">
                  <c:v>2010.75</c:v>
                </c:pt>
                <c:pt idx="168">
                  <c:v>2011</c:v>
                </c:pt>
              </c:numCache>
            </c:numRef>
          </c:xVal>
          <c:yVal>
            <c:numRef>
              <c:f>Dates!$D$3:$D$171</c:f>
              <c:numCache>
                <c:formatCode>General</c:formatCode>
                <c:ptCount val="169"/>
                <c:pt idx="0">
                  <c:v>3.1250000000000167E-3</c:v>
                </c:pt>
                <c:pt idx="1">
                  <c:v>3.1250000000000167E-3</c:v>
                </c:pt>
                <c:pt idx="2">
                  <c:v>3.1250000000000167E-3</c:v>
                </c:pt>
                <c:pt idx="3">
                  <c:v>3.1250000000000167E-3</c:v>
                </c:pt>
                <c:pt idx="4">
                  <c:v>3.1250000000000167E-3</c:v>
                </c:pt>
                <c:pt idx="5">
                  <c:v>3.1250000000000167E-3</c:v>
                </c:pt>
                <c:pt idx="6">
                  <c:v>3.1250000000000167E-3</c:v>
                </c:pt>
                <c:pt idx="7">
                  <c:v>3.1250000000000167E-3</c:v>
                </c:pt>
                <c:pt idx="8">
                  <c:v>3.1250000000000167E-3</c:v>
                </c:pt>
                <c:pt idx="9">
                  <c:v>3.1250000000000167E-3</c:v>
                </c:pt>
                <c:pt idx="10">
                  <c:v>3.1250000000000167E-3</c:v>
                </c:pt>
                <c:pt idx="11">
                  <c:v>3.1250000000000167E-3</c:v>
                </c:pt>
                <c:pt idx="12">
                  <c:v>3.1250000000000167E-3</c:v>
                </c:pt>
                <c:pt idx="13">
                  <c:v>2.5000000000000001E-2</c:v>
                </c:pt>
                <c:pt idx="14">
                  <c:v>2.5000000000000001E-2</c:v>
                </c:pt>
                <c:pt idx="15">
                  <c:v>2.5000000000000001E-2</c:v>
                </c:pt>
                <c:pt idx="16">
                  <c:v>2.5000000000000001E-2</c:v>
                </c:pt>
                <c:pt idx="17">
                  <c:v>2.5000000000000001E-2</c:v>
                </c:pt>
                <c:pt idx="18">
                  <c:v>2.5000000000000001E-2</c:v>
                </c:pt>
                <c:pt idx="19">
                  <c:v>2.5000000000000001E-2</c:v>
                </c:pt>
                <c:pt idx="20">
                  <c:v>2.5000000000000001E-2</c:v>
                </c:pt>
                <c:pt idx="21">
                  <c:v>2.5000000000000001E-2</c:v>
                </c:pt>
                <c:pt idx="22">
                  <c:v>2.5000000000000001E-2</c:v>
                </c:pt>
                <c:pt idx="23">
                  <c:v>2.5000000000000001E-2</c:v>
                </c:pt>
                <c:pt idx="24">
                  <c:v>3.1250000000000167E-3</c:v>
                </c:pt>
                <c:pt idx="25">
                  <c:v>3.1250000000000167E-3</c:v>
                </c:pt>
                <c:pt idx="26">
                  <c:v>3.1250000000000167E-3</c:v>
                </c:pt>
                <c:pt idx="27">
                  <c:v>3.1250000000000167E-3</c:v>
                </c:pt>
                <c:pt idx="28">
                  <c:v>3.1250000000000167E-3</c:v>
                </c:pt>
                <c:pt idx="29">
                  <c:v>3.1250000000000167E-3</c:v>
                </c:pt>
                <c:pt idx="30">
                  <c:v>3.1250000000000167E-3</c:v>
                </c:pt>
                <c:pt idx="31">
                  <c:v>3.1250000000000167E-3</c:v>
                </c:pt>
                <c:pt idx="32">
                  <c:v>3.1250000000000167E-3</c:v>
                </c:pt>
                <c:pt idx="33">
                  <c:v>3.1250000000000167E-3</c:v>
                </c:pt>
                <c:pt idx="34">
                  <c:v>3.1250000000000167E-3</c:v>
                </c:pt>
                <c:pt idx="35">
                  <c:v>3.1250000000000167E-3</c:v>
                </c:pt>
                <c:pt idx="36">
                  <c:v>3.1250000000000167E-3</c:v>
                </c:pt>
                <c:pt idx="37">
                  <c:v>2.5000000000000001E-2</c:v>
                </c:pt>
                <c:pt idx="38">
                  <c:v>2.5000000000000001E-2</c:v>
                </c:pt>
                <c:pt idx="39">
                  <c:v>2.5000000000000001E-2</c:v>
                </c:pt>
                <c:pt idx="40">
                  <c:v>2.5000000000000001E-2</c:v>
                </c:pt>
                <c:pt idx="41">
                  <c:v>2.5000000000000001E-2</c:v>
                </c:pt>
                <c:pt idx="42">
                  <c:v>2.5000000000000001E-2</c:v>
                </c:pt>
                <c:pt idx="43">
                  <c:v>2.5000000000000001E-2</c:v>
                </c:pt>
                <c:pt idx="44">
                  <c:v>2.5000000000000001E-2</c:v>
                </c:pt>
                <c:pt idx="45">
                  <c:v>2.5000000000000001E-2</c:v>
                </c:pt>
                <c:pt idx="46">
                  <c:v>2.5000000000000001E-2</c:v>
                </c:pt>
                <c:pt idx="47">
                  <c:v>2.5000000000000001E-2</c:v>
                </c:pt>
                <c:pt idx="48">
                  <c:v>2.5000000000000001E-2</c:v>
                </c:pt>
                <c:pt idx="49">
                  <c:v>2.5000000000000001E-2</c:v>
                </c:pt>
                <c:pt idx="50">
                  <c:v>2.5000000000000001E-2</c:v>
                </c:pt>
                <c:pt idx="51">
                  <c:v>2.5000000000000001E-2</c:v>
                </c:pt>
                <c:pt idx="52">
                  <c:v>2.5000000000000001E-2</c:v>
                </c:pt>
                <c:pt idx="53">
                  <c:v>2.5000000000000001E-2</c:v>
                </c:pt>
                <c:pt idx="54">
                  <c:v>2.5000000000000001E-2</c:v>
                </c:pt>
                <c:pt idx="55">
                  <c:v>2.5000000000000001E-2</c:v>
                </c:pt>
                <c:pt idx="56">
                  <c:v>2.5000000000000001E-2</c:v>
                </c:pt>
                <c:pt idx="57">
                  <c:v>3.1250000000000167E-3</c:v>
                </c:pt>
                <c:pt idx="58">
                  <c:v>3.1250000000000167E-3</c:v>
                </c:pt>
                <c:pt idx="59">
                  <c:v>3.1250000000000167E-3</c:v>
                </c:pt>
                <c:pt idx="60">
                  <c:v>3.1250000000000167E-3</c:v>
                </c:pt>
                <c:pt idx="61">
                  <c:v>3.1250000000000167E-3</c:v>
                </c:pt>
                <c:pt idx="62">
                  <c:v>3.1250000000000167E-3</c:v>
                </c:pt>
                <c:pt idx="63">
                  <c:v>3.1250000000000167E-3</c:v>
                </c:pt>
                <c:pt idx="64">
                  <c:v>3.1250000000000167E-3</c:v>
                </c:pt>
                <c:pt idx="65">
                  <c:v>3.1250000000000167E-3</c:v>
                </c:pt>
                <c:pt idx="66">
                  <c:v>3.1250000000000167E-3</c:v>
                </c:pt>
                <c:pt idx="67">
                  <c:v>3.1250000000000167E-3</c:v>
                </c:pt>
                <c:pt idx="68">
                  <c:v>3.1250000000000167E-3</c:v>
                </c:pt>
                <c:pt idx="69">
                  <c:v>3.1250000000000167E-3</c:v>
                </c:pt>
                <c:pt idx="70">
                  <c:v>3.1250000000000167E-3</c:v>
                </c:pt>
                <c:pt idx="71">
                  <c:v>3.1250000000000167E-3</c:v>
                </c:pt>
                <c:pt idx="72">
                  <c:v>3.1250000000000167E-3</c:v>
                </c:pt>
                <c:pt idx="73">
                  <c:v>3.1250000000000167E-3</c:v>
                </c:pt>
                <c:pt idx="74">
                  <c:v>3.1250000000000167E-3</c:v>
                </c:pt>
                <c:pt idx="75">
                  <c:v>3.1250000000000167E-3</c:v>
                </c:pt>
                <c:pt idx="76">
                  <c:v>3.1250000000000167E-3</c:v>
                </c:pt>
                <c:pt idx="77">
                  <c:v>3.1250000000000167E-3</c:v>
                </c:pt>
                <c:pt idx="78">
                  <c:v>3.1250000000000167E-3</c:v>
                </c:pt>
                <c:pt idx="79">
                  <c:v>3.1250000000000167E-3</c:v>
                </c:pt>
                <c:pt idx="80">
                  <c:v>3.1250000000000167E-3</c:v>
                </c:pt>
                <c:pt idx="81">
                  <c:v>3.1250000000000167E-3</c:v>
                </c:pt>
                <c:pt idx="82">
                  <c:v>3.1250000000000167E-3</c:v>
                </c:pt>
                <c:pt idx="83">
                  <c:v>2.5000000000000001E-2</c:v>
                </c:pt>
                <c:pt idx="84">
                  <c:v>2.5000000000000001E-2</c:v>
                </c:pt>
                <c:pt idx="85">
                  <c:v>2.5000000000000001E-2</c:v>
                </c:pt>
                <c:pt idx="86">
                  <c:v>2.5000000000000001E-2</c:v>
                </c:pt>
                <c:pt idx="87">
                  <c:v>2.5000000000000001E-2</c:v>
                </c:pt>
                <c:pt idx="88">
                  <c:v>2.5000000000000001E-2</c:v>
                </c:pt>
                <c:pt idx="89">
                  <c:v>2.5000000000000001E-2</c:v>
                </c:pt>
                <c:pt idx="90">
                  <c:v>2.5000000000000001E-2</c:v>
                </c:pt>
                <c:pt idx="91">
                  <c:v>2.5000000000000001E-2</c:v>
                </c:pt>
                <c:pt idx="92">
                  <c:v>2.5000000000000001E-2</c:v>
                </c:pt>
                <c:pt idx="93">
                  <c:v>2.5000000000000001E-2</c:v>
                </c:pt>
                <c:pt idx="94">
                  <c:v>3.1250000000000167E-3</c:v>
                </c:pt>
                <c:pt idx="95">
                  <c:v>3.1250000000000167E-3</c:v>
                </c:pt>
                <c:pt idx="96">
                  <c:v>3.1250000000000167E-3</c:v>
                </c:pt>
                <c:pt idx="97">
                  <c:v>3.1250000000000167E-3</c:v>
                </c:pt>
                <c:pt idx="98">
                  <c:v>3.1250000000000167E-3</c:v>
                </c:pt>
                <c:pt idx="99">
                  <c:v>3.1250000000000167E-3</c:v>
                </c:pt>
                <c:pt idx="100">
                  <c:v>3.1250000000000167E-3</c:v>
                </c:pt>
                <c:pt idx="101">
                  <c:v>3.1250000000000167E-3</c:v>
                </c:pt>
                <c:pt idx="102">
                  <c:v>3.1250000000000167E-3</c:v>
                </c:pt>
                <c:pt idx="103">
                  <c:v>3.1250000000000167E-3</c:v>
                </c:pt>
                <c:pt idx="104">
                  <c:v>3.1250000000000167E-3</c:v>
                </c:pt>
                <c:pt idx="105">
                  <c:v>3.1250000000000167E-3</c:v>
                </c:pt>
                <c:pt idx="106">
                  <c:v>3.1250000000000167E-3</c:v>
                </c:pt>
                <c:pt idx="107">
                  <c:v>3.1250000000000167E-3</c:v>
                </c:pt>
                <c:pt idx="108">
                  <c:v>3.1250000000000167E-3</c:v>
                </c:pt>
                <c:pt idx="109">
                  <c:v>3.1250000000000167E-3</c:v>
                </c:pt>
                <c:pt idx="110">
                  <c:v>3.1250000000000167E-3</c:v>
                </c:pt>
                <c:pt idx="111">
                  <c:v>3.1250000000000167E-3</c:v>
                </c:pt>
                <c:pt idx="112">
                  <c:v>3.1250000000000167E-3</c:v>
                </c:pt>
                <c:pt idx="113">
                  <c:v>3.1250000000000167E-3</c:v>
                </c:pt>
                <c:pt idx="114">
                  <c:v>3.1250000000000167E-3</c:v>
                </c:pt>
                <c:pt idx="115">
                  <c:v>3.1250000000000167E-3</c:v>
                </c:pt>
                <c:pt idx="116">
                  <c:v>3.1250000000000167E-3</c:v>
                </c:pt>
                <c:pt idx="117">
                  <c:v>3.1250000000000167E-3</c:v>
                </c:pt>
                <c:pt idx="118">
                  <c:v>3.1250000000000167E-3</c:v>
                </c:pt>
                <c:pt idx="119">
                  <c:v>3.1250000000000167E-3</c:v>
                </c:pt>
                <c:pt idx="120">
                  <c:v>3.1250000000000167E-3</c:v>
                </c:pt>
                <c:pt idx="121">
                  <c:v>3.1250000000000167E-3</c:v>
                </c:pt>
                <c:pt idx="122">
                  <c:v>3.1250000000000167E-3</c:v>
                </c:pt>
                <c:pt idx="123">
                  <c:v>3.1250000000000167E-3</c:v>
                </c:pt>
                <c:pt idx="124">
                  <c:v>3.1250000000000167E-3</c:v>
                </c:pt>
                <c:pt idx="125">
                  <c:v>3.1250000000000167E-3</c:v>
                </c:pt>
                <c:pt idx="126">
                  <c:v>3.1250000000000167E-3</c:v>
                </c:pt>
                <c:pt idx="127">
                  <c:v>3.1250000000000167E-3</c:v>
                </c:pt>
                <c:pt idx="128">
                  <c:v>3.1250000000000167E-3</c:v>
                </c:pt>
                <c:pt idx="129">
                  <c:v>3.1250000000000167E-3</c:v>
                </c:pt>
                <c:pt idx="130">
                  <c:v>3.1250000000000167E-3</c:v>
                </c:pt>
                <c:pt idx="131">
                  <c:v>3.1250000000000167E-3</c:v>
                </c:pt>
                <c:pt idx="132">
                  <c:v>3.1250000000000167E-3</c:v>
                </c:pt>
                <c:pt idx="133">
                  <c:v>3.1250000000000167E-3</c:v>
                </c:pt>
                <c:pt idx="134">
                  <c:v>3.1250000000000167E-3</c:v>
                </c:pt>
                <c:pt idx="135">
                  <c:v>3.1250000000000167E-3</c:v>
                </c:pt>
                <c:pt idx="136">
                  <c:v>3.1250000000000167E-3</c:v>
                </c:pt>
                <c:pt idx="137">
                  <c:v>3.1250000000000167E-3</c:v>
                </c:pt>
                <c:pt idx="138">
                  <c:v>3.1250000000000167E-3</c:v>
                </c:pt>
                <c:pt idx="139">
                  <c:v>3.1250000000000167E-3</c:v>
                </c:pt>
                <c:pt idx="140">
                  <c:v>3.1250000000000167E-3</c:v>
                </c:pt>
                <c:pt idx="141">
                  <c:v>3.1250000000000167E-3</c:v>
                </c:pt>
                <c:pt idx="142">
                  <c:v>3.1250000000000167E-3</c:v>
                </c:pt>
                <c:pt idx="143">
                  <c:v>3.1250000000000167E-3</c:v>
                </c:pt>
                <c:pt idx="144">
                  <c:v>3.1250000000000167E-3</c:v>
                </c:pt>
                <c:pt idx="145">
                  <c:v>3.1250000000000167E-3</c:v>
                </c:pt>
                <c:pt idx="146">
                  <c:v>3.1250000000000167E-3</c:v>
                </c:pt>
                <c:pt idx="147">
                  <c:v>3.1250000000000167E-3</c:v>
                </c:pt>
                <c:pt idx="148">
                  <c:v>3.1250000000000167E-3</c:v>
                </c:pt>
                <c:pt idx="149">
                  <c:v>3.1250000000000167E-3</c:v>
                </c:pt>
                <c:pt idx="150">
                  <c:v>3.1250000000000167E-3</c:v>
                </c:pt>
                <c:pt idx="151">
                  <c:v>3.1250000000000167E-3</c:v>
                </c:pt>
                <c:pt idx="152">
                  <c:v>3.1250000000000167E-3</c:v>
                </c:pt>
                <c:pt idx="153">
                  <c:v>3.1250000000000167E-3</c:v>
                </c:pt>
                <c:pt idx="154">
                  <c:v>3.1250000000000167E-3</c:v>
                </c:pt>
                <c:pt idx="155">
                  <c:v>2.5000000000000001E-2</c:v>
                </c:pt>
                <c:pt idx="156">
                  <c:v>2.5000000000000001E-2</c:v>
                </c:pt>
                <c:pt idx="157">
                  <c:v>2.5000000000000001E-2</c:v>
                </c:pt>
                <c:pt idx="158">
                  <c:v>2.5000000000000001E-2</c:v>
                </c:pt>
                <c:pt idx="159">
                  <c:v>2.5000000000000001E-2</c:v>
                </c:pt>
                <c:pt idx="160">
                  <c:v>2.5000000000000001E-2</c:v>
                </c:pt>
                <c:pt idx="161">
                  <c:v>2.5000000000000001E-2</c:v>
                </c:pt>
                <c:pt idx="162">
                  <c:v>2.5000000000000001E-2</c:v>
                </c:pt>
                <c:pt idx="163">
                  <c:v>3.1250000000000167E-3</c:v>
                </c:pt>
                <c:pt idx="164">
                  <c:v>3.1250000000000167E-3</c:v>
                </c:pt>
                <c:pt idx="165">
                  <c:v>3.1250000000000167E-3</c:v>
                </c:pt>
                <c:pt idx="166">
                  <c:v>3.1250000000000167E-3</c:v>
                </c:pt>
                <c:pt idx="167">
                  <c:v>3.1250000000000167E-3</c:v>
                </c:pt>
                <c:pt idx="168">
                  <c:v>3.1250000000000167E-3</c:v>
                </c:pt>
              </c:numCache>
            </c:numRef>
          </c:yVal>
          <c:smooth val="0"/>
        </c:ser>
        <c:ser>
          <c:idx val="0"/>
          <c:order val="1"/>
          <c:tx>
            <c:v>Claimant</c:v>
          </c:tx>
          <c:spPr>
            <a:ln>
              <a:solidFill>
                <a:srgbClr val="0070C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Flows'!$Y$3:$Y$177</c:f>
              <c:numCache>
                <c:formatCode>General</c:formatCode>
                <c:ptCount val="175"/>
                <c:pt idx="0">
                  <c:v>1.1257367666666665E-2</c:v>
                </c:pt>
                <c:pt idx="1">
                  <c:v>1.0975736999999998E-2</c:v>
                </c:pt>
                <c:pt idx="2">
                  <c:v>1.0705786333333345E-2</c:v>
                </c:pt>
                <c:pt idx="3">
                  <c:v>1.0913641E-2</c:v>
                </c:pt>
                <c:pt idx="4">
                  <c:v>1.0470780333333341E-2</c:v>
                </c:pt>
                <c:pt idx="5">
                  <c:v>1.0459359E-2</c:v>
                </c:pt>
                <c:pt idx="6">
                  <c:v>1.0649628000000001E-2</c:v>
                </c:pt>
                <c:pt idx="7">
                  <c:v>1.0717504666666764E-2</c:v>
                </c:pt>
                <c:pt idx="8">
                  <c:v>1.0622426000000001E-2</c:v>
                </c:pt>
                <c:pt idx="9">
                  <c:v>1.0718147333333337E-2</c:v>
                </c:pt>
                <c:pt idx="10">
                  <c:v>1.0732390666666669E-2</c:v>
                </c:pt>
                <c:pt idx="11">
                  <c:v>1.0751015666666754E-2</c:v>
                </c:pt>
                <c:pt idx="12">
                  <c:v>1.046863E-2</c:v>
                </c:pt>
                <c:pt idx="13">
                  <c:v>1.0351377666666755E-2</c:v>
                </c:pt>
                <c:pt idx="14">
                  <c:v>1.0614307000000002E-2</c:v>
                </c:pt>
                <c:pt idx="15">
                  <c:v>1.0933094666666665E-2</c:v>
                </c:pt>
                <c:pt idx="16">
                  <c:v>1.0745126333333419E-2</c:v>
                </c:pt>
                <c:pt idx="17">
                  <c:v>1.1017091999999999E-2</c:v>
                </c:pt>
                <c:pt idx="18">
                  <c:v>1.0922579000000153E-2</c:v>
                </c:pt>
                <c:pt idx="19">
                  <c:v>1.0141861000000075E-2</c:v>
                </c:pt>
                <c:pt idx="20">
                  <c:v>1.0130947666666666E-2</c:v>
                </c:pt>
                <c:pt idx="21">
                  <c:v>9.9598260000000865E-3</c:v>
                </c:pt>
                <c:pt idx="22">
                  <c:v>9.3670603333333748E-3</c:v>
                </c:pt>
                <c:pt idx="23">
                  <c:v>9.181018333333334E-3</c:v>
                </c:pt>
                <c:pt idx="24">
                  <c:v>9.0970370000000248E-3</c:v>
                </c:pt>
                <c:pt idx="25">
                  <c:v>8.9199146666667228E-3</c:v>
                </c:pt>
                <c:pt idx="26">
                  <c:v>9.2466219999999995E-3</c:v>
                </c:pt>
                <c:pt idx="27">
                  <c:v>9.8003836666667246E-3</c:v>
                </c:pt>
                <c:pt idx="28">
                  <c:v>1.0104453333333341E-2</c:v>
                </c:pt>
                <c:pt idx="29">
                  <c:v>1.0353895333333345E-2</c:v>
                </c:pt>
                <c:pt idx="30">
                  <c:v>1.0956707666666681E-2</c:v>
                </c:pt>
                <c:pt idx="31">
                  <c:v>1.1576577333333454E-2</c:v>
                </c:pt>
                <c:pt idx="32">
                  <c:v>1.2181661000000003E-2</c:v>
                </c:pt>
                <c:pt idx="33">
                  <c:v>1.2394378666666758E-2</c:v>
                </c:pt>
                <c:pt idx="34">
                  <c:v>1.1861753666666827E-2</c:v>
                </c:pt>
                <c:pt idx="35">
                  <c:v>1.1660603333333425E-2</c:v>
                </c:pt>
                <c:pt idx="36">
                  <c:v>1.1773500333333457E-2</c:v>
                </c:pt>
                <c:pt idx="37">
                  <c:v>1.1211394666666681E-2</c:v>
                </c:pt>
                <c:pt idx="38">
                  <c:v>1.1141350666666813E-2</c:v>
                </c:pt>
                <c:pt idx="39">
                  <c:v>1.1078342666666666E-2</c:v>
                </c:pt>
                <c:pt idx="40">
                  <c:v>1.0897455000000021E-2</c:v>
                </c:pt>
                <c:pt idx="41">
                  <c:v>1.0921248666666683E-2</c:v>
                </c:pt>
                <c:pt idx="42">
                  <c:v>1.0680174000000115E-2</c:v>
                </c:pt>
                <c:pt idx="43">
                  <c:v>1.0498762666666666E-2</c:v>
                </c:pt>
                <c:pt idx="44">
                  <c:v>1.0404718666666755E-2</c:v>
                </c:pt>
                <c:pt idx="45">
                  <c:v>1.0295138333333341E-2</c:v>
                </c:pt>
                <c:pt idx="46">
                  <c:v>1.0259905999999996E-2</c:v>
                </c:pt>
                <c:pt idx="47">
                  <c:v>9.8820446666668046E-3</c:v>
                </c:pt>
                <c:pt idx="48">
                  <c:v>9.6572006666666727E-3</c:v>
                </c:pt>
                <c:pt idx="49">
                  <c:v>9.8899790000000227E-3</c:v>
                </c:pt>
                <c:pt idx="50">
                  <c:v>1.0427402000000001E-2</c:v>
                </c:pt>
                <c:pt idx="51">
                  <c:v>1.1061913E-2</c:v>
                </c:pt>
                <c:pt idx="52">
                  <c:v>1.1812751333333451E-2</c:v>
                </c:pt>
                <c:pt idx="53">
                  <c:v>1.2995548333333341E-2</c:v>
                </c:pt>
                <c:pt idx="54">
                  <c:v>1.3597963999999994E-2</c:v>
                </c:pt>
                <c:pt idx="55">
                  <c:v>1.3066275000000021E-2</c:v>
                </c:pt>
                <c:pt idx="56">
                  <c:v>1.2699214333333332E-2</c:v>
                </c:pt>
                <c:pt idx="57">
                  <c:v>1.2015188E-2</c:v>
                </c:pt>
                <c:pt idx="58">
                  <c:v>1.3172107000000001E-2</c:v>
                </c:pt>
                <c:pt idx="59">
                  <c:v>1.2916531666666786E-2</c:v>
                </c:pt>
                <c:pt idx="60">
                  <c:v>1.3644120333333478E-2</c:v>
                </c:pt>
                <c:pt idx="61">
                  <c:v>1.386801633333334E-2</c:v>
                </c:pt>
                <c:pt idx="62">
                  <c:v>1.3855808000000061E-2</c:v>
                </c:pt>
                <c:pt idx="63">
                  <c:v>1.3938877333333441E-2</c:v>
                </c:pt>
                <c:pt idx="64">
                  <c:v>1.3683144000000001E-2</c:v>
                </c:pt>
                <c:pt idx="65">
                  <c:v>1.4900710753169967E-2</c:v>
                </c:pt>
                <c:pt idx="66">
                  <c:v>1.5347874735457916E-2</c:v>
                </c:pt>
                <c:pt idx="67">
                  <c:v>1.4507549600338425E-2</c:v>
                </c:pt>
                <c:pt idx="68">
                  <c:v>1.4161016177850958E-2</c:v>
                </c:pt>
                <c:pt idx="69">
                  <c:v>1.4631882239112109E-2</c:v>
                </c:pt>
                <c:pt idx="70">
                  <c:v>1.4936294340974035E-2</c:v>
                </c:pt>
                <c:pt idx="71">
                  <c:v>1.4488980788772365E-2</c:v>
                </c:pt>
                <c:pt idx="72">
                  <c:v>1.5070573043411382E-2</c:v>
                </c:pt>
                <c:pt idx="73">
                  <c:v>1.5304606917340499E-2</c:v>
                </c:pt>
                <c:pt idx="74">
                  <c:v>1.5206628227765492E-2</c:v>
                </c:pt>
                <c:pt idx="75">
                  <c:v>1.5491334335119341E-2</c:v>
                </c:pt>
                <c:pt idx="76">
                  <c:v>1.5861796613496203E-2</c:v>
                </c:pt>
                <c:pt idx="77">
                  <c:v>1.5905303130331935E-2</c:v>
                </c:pt>
                <c:pt idx="78">
                  <c:v>1.5253155856206143E-2</c:v>
                </c:pt>
                <c:pt idx="79">
                  <c:v>1.4678145542506399E-2</c:v>
                </c:pt>
                <c:pt idx="80">
                  <c:v>1.3871697150696916E-2</c:v>
                </c:pt>
                <c:pt idx="81">
                  <c:v>1.4064223323727466E-2</c:v>
                </c:pt>
                <c:pt idx="82">
                  <c:v>1.3561914570828362E-2</c:v>
                </c:pt>
                <c:pt idx="83">
                  <c:v>1.2625818069836514E-2</c:v>
                </c:pt>
                <c:pt idx="84">
                  <c:v>1.1730483580149699E-2</c:v>
                </c:pt>
                <c:pt idx="85">
                  <c:v>1.078381929518667E-2</c:v>
                </c:pt>
                <c:pt idx="86">
                  <c:v>1.0336031523988562E-2</c:v>
                </c:pt>
                <c:pt idx="87">
                  <c:v>9.7625727897681768E-3</c:v>
                </c:pt>
                <c:pt idx="88">
                  <c:v>9.1089916318718659E-3</c:v>
                </c:pt>
                <c:pt idx="89">
                  <c:v>9.1537334201947269E-3</c:v>
                </c:pt>
                <c:pt idx="90">
                  <c:v>9.2607389978387068E-3</c:v>
                </c:pt>
                <c:pt idx="91">
                  <c:v>9.682650569645344E-3</c:v>
                </c:pt>
                <c:pt idx="92">
                  <c:v>9.6288192590932766E-3</c:v>
                </c:pt>
                <c:pt idx="93">
                  <c:v>1.0217526515643999E-2</c:v>
                </c:pt>
                <c:pt idx="94">
                  <c:v>1.1530329853746501E-2</c:v>
                </c:pt>
                <c:pt idx="95">
                  <c:v>1.3011868987756041E-2</c:v>
                </c:pt>
                <c:pt idx="96">
                  <c:v>1.3678435191077346E-2</c:v>
                </c:pt>
                <c:pt idx="97">
                  <c:v>1.3531861063483272E-2</c:v>
                </c:pt>
                <c:pt idx="98">
                  <c:v>1.3269381249996529E-2</c:v>
                </c:pt>
                <c:pt idx="99">
                  <c:v>1.3599805548382872E-2</c:v>
                </c:pt>
                <c:pt idx="100">
                  <c:v>1.3883438701995801E-2</c:v>
                </c:pt>
                <c:pt idx="101">
                  <c:v>1.4177502440644134E-2</c:v>
                </c:pt>
                <c:pt idx="102">
                  <c:v>1.4588760730368185E-2</c:v>
                </c:pt>
                <c:pt idx="103">
                  <c:v>1.392778376273323E-2</c:v>
                </c:pt>
                <c:pt idx="104">
                  <c:v>1.3854201506751132E-2</c:v>
                </c:pt>
                <c:pt idx="105">
                  <c:v>1.36172287404968E-2</c:v>
                </c:pt>
                <c:pt idx="106">
                  <c:v>1.3124259600946441E-2</c:v>
                </c:pt>
                <c:pt idx="107">
                  <c:v>1.2761931670032181E-2</c:v>
                </c:pt>
                <c:pt idx="108">
                  <c:v>1.2408420319470748E-2</c:v>
                </c:pt>
                <c:pt idx="109">
                  <c:v>1.2188411715207388E-2</c:v>
                </c:pt>
                <c:pt idx="110">
                  <c:v>1.1905664355093435E-2</c:v>
                </c:pt>
                <c:pt idx="111">
                  <c:v>1.1173947674441291E-2</c:v>
                </c:pt>
                <c:pt idx="112">
                  <c:v>1.0904537666275424E-2</c:v>
                </c:pt>
                <c:pt idx="113">
                  <c:v>1.1191171202291003E-2</c:v>
                </c:pt>
                <c:pt idx="114">
                  <c:v>1.1075575277615959E-2</c:v>
                </c:pt>
                <c:pt idx="115">
                  <c:v>1.118884231655674E-2</c:v>
                </c:pt>
                <c:pt idx="116">
                  <c:v>1.0785149775039041E-2</c:v>
                </c:pt>
                <c:pt idx="117">
                  <c:v>1.061542926260383E-2</c:v>
                </c:pt>
                <c:pt idx="118">
                  <c:v>9.9480497638278209E-3</c:v>
                </c:pt>
                <c:pt idx="119">
                  <c:v>1.0057823700327021E-2</c:v>
                </c:pt>
                <c:pt idx="120">
                  <c:v>1.0043769799453676E-2</c:v>
                </c:pt>
                <c:pt idx="121">
                  <c:v>9.6801490985420277E-3</c:v>
                </c:pt>
                <c:pt idx="122">
                  <c:v>9.4928488383107593E-3</c:v>
                </c:pt>
                <c:pt idx="123">
                  <c:v>9.2803671451811929E-3</c:v>
                </c:pt>
                <c:pt idx="124">
                  <c:v>9.0662387321478865E-3</c:v>
                </c:pt>
                <c:pt idx="125">
                  <c:v>8.9414050109035727E-3</c:v>
                </c:pt>
                <c:pt idx="126">
                  <c:v>9.2749129961674746E-3</c:v>
                </c:pt>
                <c:pt idx="127">
                  <c:v>9.134078534839777E-3</c:v>
                </c:pt>
                <c:pt idx="128">
                  <c:v>9.0873296446869947E-3</c:v>
                </c:pt>
                <c:pt idx="129">
                  <c:v>8.9693899207961246E-3</c:v>
                </c:pt>
                <c:pt idx="130">
                  <c:v>8.6915383746724237E-3</c:v>
                </c:pt>
                <c:pt idx="131">
                  <c:v>8.5376964597309746E-3</c:v>
                </c:pt>
                <c:pt idx="132">
                  <c:v>8.3162155305257883E-3</c:v>
                </c:pt>
                <c:pt idx="133">
                  <c:v>8.1680986787132735E-3</c:v>
                </c:pt>
                <c:pt idx="134">
                  <c:v>8.1368411491765259E-3</c:v>
                </c:pt>
                <c:pt idx="135">
                  <c:v>7.9441399947965934E-3</c:v>
                </c:pt>
                <c:pt idx="136">
                  <c:v>7.5433169534421399E-3</c:v>
                </c:pt>
                <c:pt idx="137">
                  <c:v>7.5968606421348648E-3</c:v>
                </c:pt>
                <c:pt idx="138">
                  <c:v>7.8546569377682431E-3</c:v>
                </c:pt>
                <c:pt idx="139">
                  <c:v>7.7439800167583414E-3</c:v>
                </c:pt>
                <c:pt idx="140">
                  <c:v>7.8647079698966824E-3</c:v>
                </c:pt>
                <c:pt idx="141">
                  <c:v>7.8394072312039046E-3</c:v>
                </c:pt>
                <c:pt idx="142">
                  <c:v>7.6908095306940831E-3</c:v>
                </c:pt>
                <c:pt idx="143">
                  <c:v>7.6180511917329106E-3</c:v>
                </c:pt>
                <c:pt idx="144">
                  <c:v>7.5829348069337867E-3</c:v>
                </c:pt>
                <c:pt idx="145">
                  <c:v>7.4068857947442368E-3</c:v>
                </c:pt>
                <c:pt idx="146">
                  <c:v>7.1454486029280924E-3</c:v>
                </c:pt>
                <c:pt idx="147">
                  <c:v>6.9186967078401114E-3</c:v>
                </c:pt>
                <c:pt idx="148">
                  <c:v>6.7104508952887222E-3</c:v>
                </c:pt>
                <c:pt idx="149">
                  <c:v>6.5712219949986489E-3</c:v>
                </c:pt>
                <c:pt idx="150">
                  <c:v>6.6831050691816404E-3</c:v>
                </c:pt>
                <c:pt idx="151">
                  <c:v>6.673207010552077E-3</c:v>
                </c:pt>
                <c:pt idx="152">
                  <c:v>6.9068774895352921E-3</c:v>
                </c:pt>
                <c:pt idx="153">
                  <c:v>6.5176680337062321E-3</c:v>
                </c:pt>
                <c:pt idx="154">
                  <c:v>6.8366723343218352E-3</c:v>
                </c:pt>
                <c:pt idx="155">
                  <c:v>6.8783062810879037E-3</c:v>
                </c:pt>
                <c:pt idx="156">
                  <c:v>6.8216654304043382E-3</c:v>
                </c:pt>
                <c:pt idx="157">
                  <c:v>6.8973038252600734E-3</c:v>
                </c:pt>
                <c:pt idx="158">
                  <c:v>6.8644370994045984E-3</c:v>
                </c:pt>
                <c:pt idx="159">
                  <c:v>6.8705430702350814E-3</c:v>
                </c:pt>
                <c:pt idx="160">
                  <c:v>6.6526902748989484E-3</c:v>
                </c:pt>
                <c:pt idx="161">
                  <c:v>6.6740181453703524E-3</c:v>
                </c:pt>
                <c:pt idx="162">
                  <c:v>6.4749881252121957E-3</c:v>
                </c:pt>
                <c:pt idx="163">
                  <c:v>6.5930436349667136E-3</c:v>
                </c:pt>
                <c:pt idx="164">
                  <c:v>7.3532259466335924E-3</c:v>
                </c:pt>
                <c:pt idx="165">
                  <c:v>8.1633918494893268E-3</c:v>
                </c:pt>
                <c:pt idx="166">
                  <c:v>9.6859282217256568E-3</c:v>
                </c:pt>
                <c:pt idx="167">
                  <c:v>1.1549746012953265E-2</c:v>
                </c:pt>
                <c:pt idx="168">
                  <c:v>1.1733478496021701E-2</c:v>
                </c:pt>
                <c:pt idx="169">
                  <c:v>1.1297488141913541E-2</c:v>
                </c:pt>
                <c:pt idx="170">
                  <c:v>1.0797855897457588E-2</c:v>
                </c:pt>
                <c:pt idx="171">
                  <c:v>1.0303257873015967E-2</c:v>
                </c:pt>
                <c:pt idx="172">
                  <c:v>1.006952854437698E-2</c:v>
                </c:pt>
                <c:pt idx="173">
                  <c:v>1.0448623356627771E-2</c:v>
                </c:pt>
                <c:pt idx="174">
                  <c:v>1.0490064089570664E-2</c:v>
                </c:pt>
              </c:numCache>
            </c:numRef>
          </c:yVal>
          <c:smooth val="0"/>
        </c:ser>
        <c:dLbls>
          <c:showLegendKey val="0"/>
          <c:showVal val="0"/>
          <c:showCatName val="0"/>
          <c:showSerName val="0"/>
          <c:showPercent val="0"/>
          <c:showBubbleSize val="0"/>
        </c:dLbls>
        <c:axId val="95174656"/>
        <c:axId val="95176192"/>
      </c:scatterChart>
      <c:valAx>
        <c:axId val="95174656"/>
        <c:scaling>
          <c:orientation val="minMax"/>
          <c:max val="2012"/>
          <c:min val="1970"/>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95176192"/>
        <c:crosses val="min"/>
        <c:crossBetween val="midCat"/>
      </c:valAx>
      <c:valAx>
        <c:axId val="95176192"/>
        <c:scaling>
          <c:logBase val="2"/>
          <c:orientation val="minMax"/>
          <c:max val="2.5000000000000015E-2"/>
          <c:min val="3.1250000000000292E-3"/>
        </c:scaling>
        <c:delete val="0"/>
        <c:axPos val="l"/>
        <c:majorGridlines/>
        <c:numFmt formatCode="#,##0.000" sourceLinked="0"/>
        <c:majorTickMark val="in"/>
        <c:minorTickMark val="none"/>
        <c:tickLblPos val="nextTo"/>
        <c:spPr>
          <a:ln w="22225">
            <a:noFill/>
          </a:ln>
        </c:spPr>
        <c:txPr>
          <a:bodyPr/>
          <a:lstStyle/>
          <a:p>
            <a:pPr>
              <a:defRPr lang="en-US" sz="1600" b="0" i="0">
                <a:solidFill>
                  <a:srgbClr val="000000"/>
                </a:solidFill>
                <a:latin typeface="Arial"/>
                <a:ea typeface="Arial"/>
                <a:cs typeface="Arial"/>
              </a:defRPr>
            </a:pPr>
            <a:endParaRPr lang="en-US"/>
          </a:p>
        </c:txPr>
        <c:crossAx val="95174656"/>
        <c:crosses val="autoZero"/>
        <c:crossBetween val="midCat"/>
        <c:majorUnit val="5.0000000000000122E-3"/>
      </c:val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805799735398601"/>
          <c:y val="0.11330701567242153"/>
          <c:w val="0.78388400529202751"/>
          <c:h val="0.73394697790709362"/>
        </c:manualLayout>
      </c:layout>
      <c:scatterChart>
        <c:scatterStyle val="lineMarker"/>
        <c:varyColors val="0"/>
        <c:ser>
          <c:idx val="2"/>
          <c:order val="0"/>
          <c:spPr>
            <a:ln w="6350">
              <a:solidFill>
                <a:schemeClr val="tx1"/>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c:v>
                </c:pt>
                <c:pt idx="156">
                  <c:v>2008.25</c:v>
                </c:pt>
                <c:pt idx="157">
                  <c:v>2008.5</c:v>
                </c:pt>
                <c:pt idx="158">
                  <c:v>2008.75</c:v>
                </c:pt>
                <c:pt idx="159">
                  <c:v>2009</c:v>
                </c:pt>
                <c:pt idx="160">
                  <c:v>2009.25</c:v>
                </c:pt>
                <c:pt idx="161">
                  <c:v>2009.5</c:v>
                </c:pt>
                <c:pt idx="162">
                  <c:v>2009.75</c:v>
                </c:pt>
                <c:pt idx="163">
                  <c:v>2009.75</c:v>
                </c:pt>
                <c:pt idx="164">
                  <c:v>2010</c:v>
                </c:pt>
                <c:pt idx="165">
                  <c:v>2010.25</c:v>
                </c:pt>
                <c:pt idx="166">
                  <c:v>2010.5</c:v>
                </c:pt>
                <c:pt idx="167">
                  <c:v>2010.75</c:v>
                </c:pt>
                <c:pt idx="168">
                  <c:v>2011</c:v>
                </c:pt>
              </c:numCache>
            </c:numRef>
          </c:xVal>
          <c:yVal>
            <c:numRef>
              <c:f>Dates!$D$3:$D$171</c:f>
              <c:numCache>
                <c:formatCode>General</c:formatCode>
                <c:ptCount val="169"/>
                <c:pt idx="0">
                  <c:v>3.125000000000018E-3</c:v>
                </c:pt>
                <c:pt idx="1">
                  <c:v>3.125000000000018E-3</c:v>
                </c:pt>
                <c:pt idx="2">
                  <c:v>3.125000000000018E-3</c:v>
                </c:pt>
                <c:pt idx="3">
                  <c:v>3.125000000000018E-3</c:v>
                </c:pt>
                <c:pt idx="4">
                  <c:v>3.125000000000018E-3</c:v>
                </c:pt>
                <c:pt idx="5">
                  <c:v>3.125000000000018E-3</c:v>
                </c:pt>
                <c:pt idx="6">
                  <c:v>3.125000000000018E-3</c:v>
                </c:pt>
                <c:pt idx="7">
                  <c:v>3.125000000000018E-3</c:v>
                </c:pt>
                <c:pt idx="8">
                  <c:v>3.125000000000018E-3</c:v>
                </c:pt>
                <c:pt idx="9">
                  <c:v>3.125000000000018E-3</c:v>
                </c:pt>
                <c:pt idx="10">
                  <c:v>3.125000000000018E-3</c:v>
                </c:pt>
                <c:pt idx="11">
                  <c:v>3.125000000000018E-3</c:v>
                </c:pt>
                <c:pt idx="12">
                  <c:v>3.125000000000018E-3</c:v>
                </c:pt>
                <c:pt idx="13">
                  <c:v>2.5000000000000001E-2</c:v>
                </c:pt>
                <c:pt idx="14">
                  <c:v>2.5000000000000001E-2</c:v>
                </c:pt>
                <c:pt idx="15">
                  <c:v>2.5000000000000001E-2</c:v>
                </c:pt>
                <c:pt idx="16">
                  <c:v>2.5000000000000001E-2</c:v>
                </c:pt>
                <c:pt idx="17">
                  <c:v>2.5000000000000001E-2</c:v>
                </c:pt>
                <c:pt idx="18">
                  <c:v>2.5000000000000001E-2</c:v>
                </c:pt>
                <c:pt idx="19">
                  <c:v>2.5000000000000001E-2</c:v>
                </c:pt>
                <c:pt idx="20">
                  <c:v>2.5000000000000001E-2</c:v>
                </c:pt>
                <c:pt idx="21">
                  <c:v>2.5000000000000001E-2</c:v>
                </c:pt>
                <c:pt idx="22">
                  <c:v>2.5000000000000001E-2</c:v>
                </c:pt>
                <c:pt idx="23">
                  <c:v>2.5000000000000001E-2</c:v>
                </c:pt>
                <c:pt idx="24">
                  <c:v>3.125000000000018E-3</c:v>
                </c:pt>
                <c:pt idx="25">
                  <c:v>3.125000000000018E-3</c:v>
                </c:pt>
                <c:pt idx="26">
                  <c:v>3.125000000000018E-3</c:v>
                </c:pt>
                <c:pt idx="27">
                  <c:v>3.125000000000018E-3</c:v>
                </c:pt>
                <c:pt idx="28">
                  <c:v>3.125000000000018E-3</c:v>
                </c:pt>
                <c:pt idx="29">
                  <c:v>3.125000000000018E-3</c:v>
                </c:pt>
                <c:pt idx="30">
                  <c:v>3.125000000000018E-3</c:v>
                </c:pt>
                <c:pt idx="31">
                  <c:v>3.125000000000018E-3</c:v>
                </c:pt>
                <c:pt idx="32">
                  <c:v>3.125000000000018E-3</c:v>
                </c:pt>
                <c:pt idx="33">
                  <c:v>3.125000000000018E-3</c:v>
                </c:pt>
                <c:pt idx="34">
                  <c:v>3.125000000000018E-3</c:v>
                </c:pt>
                <c:pt idx="35">
                  <c:v>3.125000000000018E-3</c:v>
                </c:pt>
                <c:pt idx="36">
                  <c:v>3.125000000000018E-3</c:v>
                </c:pt>
                <c:pt idx="37">
                  <c:v>2.5000000000000001E-2</c:v>
                </c:pt>
                <c:pt idx="38">
                  <c:v>2.5000000000000001E-2</c:v>
                </c:pt>
                <c:pt idx="39">
                  <c:v>2.5000000000000001E-2</c:v>
                </c:pt>
                <c:pt idx="40">
                  <c:v>2.5000000000000001E-2</c:v>
                </c:pt>
                <c:pt idx="41">
                  <c:v>2.5000000000000001E-2</c:v>
                </c:pt>
                <c:pt idx="42">
                  <c:v>2.5000000000000001E-2</c:v>
                </c:pt>
                <c:pt idx="43">
                  <c:v>2.5000000000000001E-2</c:v>
                </c:pt>
                <c:pt idx="44">
                  <c:v>2.5000000000000001E-2</c:v>
                </c:pt>
                <c:pt idx="45">
                  <c:v>2.5000000000000001E-2</c:v>
                </c:pt>
                <c:pt idx="46">
                  <c:v>2.5000000000000001E-2</c:v>
                </c:pt>
                <c:pt idx="47">
                  <c:v>2.5000000000000001E-2</c:v>
                </c:pt>
                <c:pt idx="48">
                  <c:v>2.5000000000000001E-2</c:v>
                </c:pt>
                <c:pt idx="49">
                  <c:v>2.5000000000000001E-2</c:v>
                </c:pt>
                <c:pt idx="50">
                  <c:v>2.5000000000000001E-2</c:v>
                </c:pt>
                <c:pt idx="51">
                  <c:v>2.5000000000000001E-2</c:v>
                </c:pt>
                <c:pt idx="52">
                  <c:v>2.5000000000000001E-2</c:v>
                </c:pt>
                <c:pt idx="53">
                  <c:v>2.5000000000000001E-2</c:v>
                </c:pt>
                <c:pt idx="54">
                  <c:v>2.5000000000000001E-2</c:v>
                </c:pt>
                <c:pt idx="55">
                  <c:v>2.5000000000000001E-2</c:v>
                </c:pt>
                <c:pt idx="56">
                  <c:v>2.5000000000000001E-2</c:v>
                </c:pt>
                <c:pt idx="57">
                  <c:v>3.125000000000018E-3</c:v>
                </c:pt>
                <c:pt idx="58">
                  <c:v>3.125000000000018E-3</c:v>
                </c:pt>
                <c:pt idx="59">
                  <c:v>3.125000000000018E-3</c:v>
                </c:pt>
                <c:pt idx="60">
                  <c:v>3.125000000000018E-3</c:v>
                </c:pt>
                <c:pt idx="61">
                  <c:v>3.125000000000018E-3</c:v>
                </c:pt>
                <c:pt idx="62">
                  <c:v>3.125000000000018E-3</c:v>
                </c:pt>
                <c:pt idx="63">
                  <c:v>3.125000000000018E-3</c:v>
                </c:pt>
                <c:pt idx="64">
                  <c:v>3.125000000000018E-3</c:v>
                </c:pt>
                <c:pt idx="65">
                  <c:v>3.125000000000018E-3</c:v>
                </c:pt>
                <c:pt idx="66">
                  <c:v>3.125000000000018E-3</c:v>
                </c:pt>
                <c:pt idx="67">
                  <c:v>3.125000000000018E-3</c:v>
                </c:pt>
                <c:pt idx="68">
                  <c:v>3.125000000000018E-3</c:v>
                </c:pt>
                <c:pt idx="69">
                  <c:v>3.125000000000018E-3</c:v>
                </c:pt>
                <c:pt idx="70">
                  <c:v>3.125000000000018E-3</c:v>
                </c:pt>
                <c:pt idx="71">
                  <c:v>3.125000000000018E-3</c:v>
                </c:pt>
                <c:pt idx="72">
                  <c:v>3.125000000000018E-3</c:v>
                </c:pt>
                <c:pt idx="73">
                  <c:v>3.125000000000018E-3</c:v>
                </c:pt>
                <c:pt idx="74">
                  <c:v>3.125000000000018E-3</c:v>
                </c:pt>
                <c:pt idx="75">
                  <c:v>3.125000000000018E-3</c:v>
                </c:pt>
                <c:pt idx="76">
                  <c:v>3.125000000000018E-3</c:v>
                </c:pt>
                <c:pt idx="77">
                  <c:v>3.125000000000018E-3</c:v>
                </c:pt>
                <c:pt idx="78">
                  <c:v>3.125000000000018E-3</c:v>
                </c:pt>
                <c:pt idx="79">
                  <c:v>3.125000000000018E-3</c:v>
                </c:pt>
                <c:pt idx="80">
                  <c:v>3.125000000000018E-3</c:v>
                </c:pt>
                <c:pt idx="81">
                  <c:v>3.125000000000018E-3</c:v>
                </c:pt>
                <c:pt idx="82">
                  <c:v>3.125000000000018E-3</c:v>
                </c:pt>
                <c:pt idx="83">
                  <c:v>2.5000000000000001E-2</c:v>
                </c:pt>
                <c:pt idx="84">
                  <c:v>2.5000000000000001E-2</c:v>
                </c:pt>
                <c:pt idx="85">
                  <c:v>2.5000000000000001E-2</c:v>
                </c:pt>
                <c:pt idx="86">
                  <c:v>2.5000000000000001E-2</c:v>
                </c:pt>
                <c:pt idx="87">
                  <c:v>2.5000000000000001E-2</c:v>
                </c:pt>
                <c:pt idx="88">
                  <c:v>2.5000000000000001E-2</c:v>
                </c:pt>
                <c:pt idx="89">
                  <c:v>2.5000000000000001E-2</c:v>
                </c:pt>
                <c:pt idx="90">
                  <c:v>2.5000000000000001E-2</c:v>
                </c:pt>
                <c:pt idx="91">
                  <c:v>2.5000000000000001E-2</c:v>
                </c:pt>
                <c:pt idx="92">
                  <c:v>2.5000000000000001E-2</c:v>
                </c:pt>
                <c:pt idx="93">
                  <c:v>2.5000000000000001E-2</c:v>
                </c:pt>
                <c:pt idx="94">
                  <c:v>3.125000000000018E-3</c:v>
                </c:pt>
                <c:pt idx="95">
                  <c:v>3.125000000000018E-3</c:v>
                </c:pt>
                <c:pt idx="96">
                  <c:v>3.125000000000018E-3</c:v>
                </c:pt>
                <c:pt idx="97">
                  <c:v>3.125000000000018E-3</c:v>
                </c:pt>
                <c:pt idx="98">
                  <c:v>3.125000000000018E-3</c:v>
                </c:pt>
                <c:pt idx="99">
                  <c:v>3.125000000000018E-3</c:v>
                </c:pt>
                <c:pt idx="100">
                  <c:v>3.125000000000018E-3</c:v>
                </c:pt>
                <c:pt idx="101">
                  <c:v>3.125000000000018E-3</c:v>
                </c:pt>
                <c:pt idx="102">
                  <c:v>3.125000000000018E-3</c:v>
                </c:pt>
                <c:pt idx="103">
                  <c:v>3.125000000000018E-3</c:v>
                </c:pt>
                <c:pt idx="104">
                  <c:v>3.125000000000018E-3</c:v>
                </c:pt>
                <c:pt idx="105">
                  <c:v>3.125000000000018E-3</c:v>
                </c:pt>
                <c:pt idx="106">
                  <c:v>3.125000000000018E-3</c:v>
                </c:pt>
                <c:pt idx="107">
                  <c:v>3.125000000000018E-3</c:v>
                </c:pt>
                <c:pt idx="108">
                  <c:v>3.125000000000018E-3</c:v>
                </c:pt>
                <c:pt idx="109">
                  <c:v>3.125000000000018E-3</c:v>
                </c:pt>
                <c:pt idx="110">
                  <c:v>3.125000000000018E-3</c:v>
                </c:pt>
                <c:pt idx="111">
                  <c:v>3.125000000000018E-3</c:v>
                </c:pt>
                <c:pt idx="112">
                  <c:v>3.125000000000018E-3</c:v>
                </c:pt>
                <c:pt idx="113">
                  <c:v>3.125000000000018E-3</c:v>
                </c:pt>
                <c:pt idx="114">
                  <c:v>3.125000000000018E-3</c:v>
                </c:pt>
                <c:pt idx="115">
                  <c:v>3.125000000000018E-3</c:v>
                </c:pt>
                <c:pt idx="116">
                  <c:v>3.125000000000018E-3</c:v>
                </c:pt>
                <c:pt idx="117">
                  <c:v>3.125000000000018E-3</c:v>
                </c:pt>
                <c:pt idx="118">
                  <c:v>3.125000000000018E-3</c:v>
                </c:pt>
                <c:pt idx="119">
                  <c:v>3.125000000000018E-3</c:v>
                </c:pt>
                <c:pt idx="120">
                  <c:v>3.125000000000018E-3</c:v>
                </c:pt>
                <c:pt idx="121">
                  <c:v>3.125000000000018E-3</c:v>
                </c:pt>
                <c:pt idx="122">
                  <c:v>3.125000000000018E-3</c:v>
                </c:pt>
                <c:pt idx="123">
                  <c:v>3.125000000000018E-3</c:v>
                </c:pt>
                <c:pt idx="124">
                  <c:v>3.125000000000018E-3</c:v>
                </c:pt>
                <c:pt idx="125">
                  <c:v>3.125000000000018E-3</c:v>
                </c:pt>
                <c:pt idx="126">
                  <c:v>3.125000000000018E-3</c:v>
                </c:pt>
                <c:pt idx="127">
                  <c:v>3.125000000000018E-3</c:v>
                </c:pt>
                <c:pt idx="128">
                  <c:v>3.125000000000018E-3</c:v>
                </c:pt>
                <c:pt idx="129">
                  <c:v>3.125000000000018E-3</c:v>
                </c:pt>
                <c:pt idx="130">
                  <c:v>3.125000000000018E-3</c:v>
                </c:pt>
                <c:pt idx="131">
                  <c:v>3.125000000000018E-3</c:v>
                </c:pt>
                <c:pt idx="132">
                  <c:v>3.125000000000018E-3</c:v>
                </c:pt>
                <c:pt idx="133">
                  <c:v>3.125000000000018E-3</c:v>
                </c:pt>
                <c:pt idx="134">
                  <c:v>3.125000000000018E-3</c:v>
                </c:pt>
                <c:pt idx="135">
                  <c:v>3.125000000000018E-3</c:v>
                </c:pt>
                <c:pt idx="136">
                  <c:v>3.125000000000018E-3</c:v>
                </c:pt>
                <c:pt idx="137">
                  <c:v>3.125000000000018E-3</c:v>
                </c:pt>
                <c:pt idx="138">
                  <c:v>3.125000000000018E-3</c:v>
                </c:pt>
                <c:pt idx="139">
                  <c:v>3.125000000000018E-3</c:v>
                </c:pt>
                <c:pt idx="140">
                  <c:v>3.125000000000018E-3</c:v>
                </c:pt>
                <c:pt idx="141">
                  <c:v>3.125000000000018E-3</c:v>
                </c:pt>
                <c:pt idx="142">
                  <c:v>3.125000000000018E-3</c:v>
                </c:pt>
                <c:pt idx="143">
                  <c:v>3.125000000000018E-3</c:v>
                </c:pt>
                <c:pt idx="144">
                  <c:v>3.125000000000018E-3</c:v>
                </c:pt>
                <c:pt idx="145">
                  <c:v>3.125000000000018E-3</c:v>
                </c:pt>
                <c:pt idx="146">
                  <c:v>3.125000000000018E-3</c:v>
                </c:pt>
                <c:pt idx="147">
                  <c:v>3.125000000000018E-3</c:v>
                </c:pt>
                <c:pt idx="148">
                  <c:v>3.125000000000018E-3</c:v>
                </c:pt>
                <c:pt idx="149">
                  <c:v>3.125000000000018E-3</c:v>
                </c:pt>
                <c:pt idx="150">
                  <c:v>3.125000000000018E-3</c:v>
                </c:pt>
                <c:pt idx="151">
                  <c:v>3.125000000000018E-3</c:v>
                </c:pt>
                <c:pt idx="152">
                  <c:v>3.125000000000018E-3</c:v>
                </c:pt>
                <c:pt idx="153">
                  <c:v>3.125000000000018E-3</c:v>
                </c:pt>
                <c:pt idx="154">
                  <c:v>3.125000000000018E-3</c:v>
                </c:pt>
                <c:pt idx="155">
                  <c:v>2.5000000000000001E-2</c:v>
                </c:pt>
                <c:pt idx="156">
                  <c:v>2.5000000000000001E-2</c:v>
                </c:pt>
                <c:pt idx="157">
                  <c:v>2.5000000000000001E-2</c:v>
                </c:pt>
                <c:pt idx="158">
                  <c:v>2.5000000000000001E-2</c:v>
                </c:pt>
                <c:pt idx="159">
                  <c:v>2.5000000000000001E-2</c:v>
                </c:pt>
                <c:pt idx="160">
                  <c:v>2.5000000000000001E-2</c:v>
                </c:pt>
                <c:pt idx="161">
                  <c:v>2.5000000000000001E-2</c:v>
                </c:pt>
                <c:pt idx="162">
                  <c:v>2.5000000000000001E-2</c:v>
                </c:pt>
                <c:pt idx="163">
                  <c:v>3.125000000000018E-3</c:v>
                </c:pt>
                <c:pt idx="164">
                  <c:v>3.125000000000018E-3</c:v>
                </c:pt>
                <c:pt idx="165">
                  <c:v>3.125000000000018E-3</c:v>
                </c:pt>
                <c:pt idx="166">
                  <c:v>3.125000000000018E-3</c:v>
                </c:pt>
                <c:pt idx="167">
                  <c:v>3.125000000000018E-3</c:v>
                </c:pt>
                <c:pt idx="168">
                  <c:v>3.125000000000018E-3</c:v>
                </c:pt>
              </c:numCache>
            </c:numRef>
          </c:yVal>
          <c:smooth val="0"/>
        </c:ser>
        <c:ser>
          <c:idx val="0"/>
          <c:order val="1"/>
          <c:tx>
            <c:v>Claimant</c:v>
          </c:tx>
          <c:spPr>
            <a:ln>
              <a:solidFill>
                <a:srgbClr val="0070C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Flows'!$Y$3:$Y$177</c:f>
              <c:numCache>
                <c:formatCode>General</c:formatCode>
                <c:ptCount val="175"/>
                <c:pt idx="0">
                  <c:v>1.1257367666666665E-2</c:v>
                </c:pt>
                <c:pt idx="1">
                  <c:v>1.0975736999999998E-2</c:v>
                </c:pt>
                <c:pt idx="2">
                  <c:v>1.0705786333333345E-2</c:v>
                </c:pt>
                <c:pt idx="3">
                  <c:v>1.0913641E-2</c:v>
                </c:pt>
                <c:pt idx="4">
                  <c:v>1.0470780333333341E-2</c:v>
                </c:pt>
                <c:pt idx="5">
                  <c:v>1.0459359E-2</c:v>
                </c:pt>
                <c:pt idx="6">
                  <c:v>1.0649628000000001E-2</c:v>
                </c:pt>
                <c:pt idx="7">
                  <c:v>1.0717504666666768E-2</c:v>
                </c:pt>
                <c:pt idx="8">
                  <c:v>1.0622426000000001E-2</c:v>
                </c:pt>
                <c:pt idx="9">
                  <c:v>1.0718147333333337E-2</c:v>
                </c:pt>
                <c:pt idx="10">
                  <c:v>1.0732390666666669E-2</c:v>
                </c:pt>
                <c:pt idx="11">
                  <c:v>1.0751015666666757E-2</c:v>
                </c:pt>
                <c:pt idx="12">
                  <c:v>1.046863E-2</c:v>
                </c:pt>
                <c:pt idx="13">
                  <c:v>1.0351377666666758E-2</c:v>
                </c:pt>
                <c:pt idx="14">
                  <c:v>1.0614307000000002E-2</c:v>
                </c:pt>
                <c:pt idx="15">
                  <c:v>1.0933094666666665E-2</c:v>
                </c:pt>
                <c:pt idx="16">
                  <c:v>1.0745126333333422E-2</c:v>
                </c:pt>
                <c:pt idx="17">
                  <c:v>1.1017091999999999E-2</c:v>
                </c:pt>
                <c:pt idx="18">
                  <c:v>1.0922579000000158E-2</c:v>
                </c:pt>
                <c:pt idx="19">
                  <c:v>1.0141861000000078E-2</c:v>
                </c:pt>
                <c:pt idx="20">
                  <c:v>1.0130947666666666E-2</c:v>
                </c:pt>
                <c:pt idx="21">
                  <c:v>9.9598260000000882E-3</c:v>
                </c:pt>
                <c:pt idx="22">
                  <c:v>9.3670603333333748E-3</c:v>
                </c:pt>
                <c:pt idx="23">
                  <c:v>9.181018333333334E-3</c:v>
                </c:pt>
                <c:pt idx="24">
                  <c:v>9.0970370000000248E-3</c:v>
                </c:pt>
                <c:pt idx="25">
                  <c:v>8.9199146666667228E-3</c:v>
                </c:pt>
                <c:pt idx="26">
                  <c:v>9.2466219999999995E-3</c:v>
                </c:pt>
                <c:pt idx="27">
                  <c:v>9.8003836666667246E-3</c:v>
                </c:pt>
                <c:pt idx="28">
                  <c:v>1.0104453333333341E-2</c:v>
                </c:pt>
                <c:pt idx="29">
                  <c:v>1.0353895333333345E-2</c:v>
                </c:pt>
                <c:pt idx="30">
                  <c:v>1.0956707666666681E-2</c:v>
                </c:pt>
                <c:pt idx="31">
                  <c:v>1.1576577333333459E-2</c:v>
                </c:pt>
                <c:pt idx="32">
                  <c:v>1.2181661000000003E-2</c:v>
                </c:pt>
                <c:pt idx="33">
                  <c:v>1.2394378666666763E-2</c:v>
                </c:pt>
                <c:pt idx="34">
                  <c:v>1.1861753666666832E-2</c:v>
                </c:pt>
                <c:pt idx="35">
                  <c:v>1.1660603333333427E-2</c:v>
                </c:pt>
                <c:pt idx="36">
                  <c:v>1.1773500333333461E-2</c:v>
                </c:pt>
                <c:pt idx="37">
                  <c:v>1.1211394666666681E-2</c:v>
                </c:pt>
                <c:pt idx="38">
                  <c:v>1.1141350666666817E-2</c:v>
                </c:pt>
                <c:pt idx="39">
                  <c:v>1.1078342666666666E-2</c:v>
                </c:pt>
                <c:pt idx="40">
                  <c:v>1.0897455000000021E-2</c:v>
                </c:pt>
                <c:pt idx="41">
                  <c:v>1.0921248666666683E-2</c:v>
                </c:pt>
                <c:pt idx="42">
                  <c:v>1.0680174000000119E-2</c:v>
                </c:pt>
                <c:pt idx="43">
                  <c:v>1.0498762666666666E-2</c:v>
                </c:pt>
                <c:pt idx="44">
                  <c:v>1.0404718666666759E-2</c:v>
                </c:pt>
                <c:pt idx="45">
                  <c:v>1.0295138333333341E-2</c:v>
                </c:pt>
                <c:pt idx="46">
                  <c:v>1.0259905999999996E-2</c:v>
                </c:pt>
                <c:pt idx="47">
                  <c:v>9.8820446666668081E-3</c:v>
                </c:pt>
                <c:pt idx="48">
                  <c:v>9.6572006666666727E-3</c:v>
                </c:pt>
                <c:pt idx="49">
                  <c:v>9.8899790000000227E-3</c:v>
                </c:pt>
                <c:pt idx="50">
                  <c:v>1.0427402000000001E-2</c:v>
                </c:pt>
                <c:pt idx="51">
                  <c:v>1.1061913E-2</c:v>
                </c:pt>
                <c:pt idx="52">
                  <c:v>1.1812751333333454E-2</c:v>
                </c:pt>
                <c:pt idx="53">
                  <c:v>1.2995548333333341E-2</c:v>
                </c:pt>
                <c:pt idx="54">
                  <c:v>1.3597963999999994E-2</c:v>
                </c:pt>
                <c:pt idx="55">
                  <c:v>1.3066275000000021E-2</c:v>
                </c:pt>
                <c:pt idx="56">
                  <c:v>1.2699214333333332E-2</c:v>
                </c:pt>
                <c:pt idx="57">
                  <c:v>1.2015188E-2</c:v>
                </c:pt>
                <c:pt idx="58">
                  <c:v>1.3172107000000001E-2</c:v>
                </c:pt>
                <c:pt idx="59">
                  <c:v>1.291653166666679E-2</c:v>
                </c:pt>
                <c:pt idx="60">
                  <c:v>1.3644120333333485E-2</c:v>
                </c:pt>
                <c:pt idx="61">
                  <c:v>1.386801633333334E-2</c:v>
                </c:pt>
                <c:pt idx="62">
                  <c:v>1.3855808000000061E-2</c:v>
                </c:pt>
                <c:pt idx="63">
                  <c:v>1.3938877333333443E-2</c:v>
                </c:pt>
                <c:pt idx="64">
                  <c:v>1.3683144000000001E-2</c:v>
                </c:pt>
                <c:pt idx="65">
                  <c:v>1.4900710753169967E-2</c:v>
                </c:pt>
                <c:pt idx="66">
                  <c:v>1.5347874735457923E-2</c:v>
                </c:pt>
                <c:pt idx="67">
                  <c:v>1.4507549600338426E-2</c:v>
                </c:pt>
                <c:pt idx="68">
                  <c:v>1.4161016177850958E-2</c:v>
                </c:pt>
                <c:pt idx="69">
                  <c:v>1.4631882239112113E-2</c:v>
                </c:pt>
                <c:pt idx="70">
                  <c:v>1.4936294340974035E-2</c:v>
                </c:pt>
                <c:pt idx="71">
                  <c:v>1.4488980788772365E-2</c:v>
                </c:pt>
                <c:pt idx="72">
                  <c:v>1.5070573043411386E-2</c:v>
                </c:pt>
                <c:pt idx="73">
                  <c:v>1.5304606917340499E-2</c:v>
                </c:pt>
                <c:pt idx="74">
                  <c:v>1.5206628227765497E-2</c:v>
                </c:pt>
                <c:pt idx="75">
                  <c:v>1.5491334335119341E-2</c:v>
                </c:pt>
                <c:pt idx="76">
                  <c:v>1.5861796613496203E-2</c:v>
                </c:pt>
                <c:pt idx="77">
                  <c:v>1.5905303130331935E-2</c:v>
                </c:pt>
                <c:pt idx="78">
                  <c:v>1.5253155856206143E-2</c:v>
                </c:pt>
                <c:pt idx="79">
                  <c:v>1.4678145542506399E-2</c:v>
                </c:pt>
                <c:pt idx="80">
                  <c:v>1.3871697150696916E-2</c:v>
                </c:pt>
                <c:pt idx="81">
                  <c:v>1.4064223323727466E-2</c:v>
                </c:pt>
                <c:pt idx="82">
                  <c:v>1.3561914570828362E-2</c:v>
                </c:pt>
                <c:pt idx="83">
                  <c:v>1.2625818069836517E-2</c:v>
                </c:pt>
                <c:pt idx="84">
                  <c:v>1.1730483580149699E-2</c:v>
                </c:pt>
                <c:pt idx="85">
                  <c:v>1.0783819295186675E-2</c:v>
                </c:pt>
                <c:pt idx="86">
                  <c:v>1.0336031523988562E-2</c:v>
                </c:pt>
                <c:pt idx="87">
                  <c:v>9.7625727897681768E-3</c:v>
                </c:pt>
                <c:pt idx="88">
                  <c:v>9.1089916318718659E-3</c:v>
                </c:pt>
                <c:pt idx="89">
                  <c:v>9.1537334201947269E-3</c:v>
                </c:pt>
                <c:pt idx="90">
                  <c:v>9.2607389978387068E-3</c:v>
                </c:pt>
                <c:pt idx="91">
                  <c:v>9.6826505696453475E-3</c:v>
                </c:pt>
                <c:pt idx="92">
                  <c:v>9.6288192590932766E-3</c:v>
                </c:pt>
                <c:pt idx="93">
                  <c:v>1.0217526515643999E-2</c:v>
                </c:pt>
                <c:pt idx="94">
                  <c:v>1.1530329853746501E-2</c:v>
                </c:pt>
                <c:pt idx="95">
                  <c:v>1.3011868987756041E-2</c:v>
                </c:pt>
                <c:pt idx="96">
                  <c:v>1.3678435191077349E-2</c:v>
                </c:pt>
                <c:pt idx="97">
                  <c:v>1.3531861063483277E-2</c:v>
                </c:pt>
                <c:pt idx="98">
                  <c:v>1.3269381249996532E-2</c:v>
                </c:pt>
                <c:pt idx="99">
                  <c:v>1.3599805548382877E-2</c:v>
                </c:pt>
                <c:pt idx="100">
                  <c:v>1.3883438701995801E-2</c:v>
                </c:pt>
                <c:pt idx="101">
                  <c:v>1.4177502440644134E-2</c:v>
                </c:pt>
                <c:pt idx="102">
                  <c:v>1.4588760730368185E-2</c:v>
                </c:pt>
                <c:pt idx="103">
                  <c:v>1.3927783762733233E-2</c:v>
                </c:pt>
                <c:pt idx="104">
                  <c:v>1.3854201506751132E-2</c:v>
                </c:pt>
                <c:pt idx="105">
                  <c:v>1.36172287404968E-2</c:v>
                </c:pt>
                <c:pt idx="106">
                  <c:v>1.3124259600946441E-2</c:v>
                </c:pt>
                <c:pt idx="107">
                  <c:v>1.2761931670032181E-2</c:v>
                </c:pt>
                <c:pt idx="108">
                  <c:v>1.2408420319470752E-2</c:v>
                </c:pt>
                <c:pt idx="109">
                  <c:v>1.2188411715207391E-2</c:v>
                </c:pt>
                <c:pt idx="110">
                  <c:v>1.1905664355093435E-2</c:v>
                </c:pt>
                <c:pt idx="111">
                  <c:v>1.1173947674441288E-2</c:v>
                </c:pt>
                <c:pt idx="112">
                  <c:v>1.0904537666275428E-2</c:v>
                </c:pt>
                <c:pt idx="113">
                  <c:v>1.1191171202291005E-2</c:v>
                </c:pt>
                <c:pt idx="114">
                  <c:v>1.1075575277615964E-2</c:v>
                </c:pt>
                <c:pt idx="115">
                  <c:v>1.118884231655674E-2</c:v>
                </c:pt>
                <c:pt idx="116">
                  <c:v>1.0785149775039041E-2</c:v>
                </c:pt>
                <c:pt idx="117">
                  <c:v>1.0615429262603834E-2</c:v>
                </c:pt>
                <c:pt idx="118">
                  <c:v>9.9480497638278209E-3</c:v>
                </c:pt>
                <c:pt idx="119">
                  <c:v>1.0057823700327021E-2</c:v>
                </c:pt>
                <c:pt idx="120">
                  <c:v>1.004376979945368E-2</c:v>
                </c:pt>
                <c:pt idx="121">
                  <c:v>9.6801490985420294E-3</c:v>
                </c:pt>
                <c:pt idx="122">
                  <c:v>9.492848838310761E-3</c:v>
                </c:pt>
                <c:pt idx="123">
                  <c:v>9.2803671451811929E-3</c:v>
                </c:pt>
                <c:pt idx="124">
                  <c:v>9.0662387321478865E-3</c:v>
                </c:pt>
                <c:pt idx="125">
                  <c:v>8.9414050109035727E-3</c:v>
                </c:pt>
                <c:pt idx="126">
                  <c:v>9.2749129961674746E-3</c:v>
                </c:pt>
                <c:pt idx="127">
                  <c:v>9.134078534839777E-3</c:v>
                </c:pt>
                <c:pt idx="128">
                  <c:v>9.0873296446869947E-3</c:v>
                </c:pt>
                <c:pt idx="129">
                  <c:v>8.9693899207961246E-3</c:v>
                </c:pt>
                <c:pt idx="130">
                  <c:v>8.6915383746724237E-3</c:v>
                </c:pt>
                <c:pt idx="131">
                  <c:v>8.5376964597309746E-3</c:v>
                </c:pt>
                <c:pt idx="132">
                  <c:v>8.3162155305257918E-3</c:v>
                </c:pt>
                <c:pt idx="133">
                  <c:v>8.1680986787132735E-3</c:v>
                </c:pt>
                <c:pt idx="134">
                  <c:v>8.1368411491765259E-3</c:v>
                </c:pt>
                <c:pt idx="135">
                  <c:v>7.9441399947965934E-3</c:v>
                </c:pt>
                <c:pt idx="136">
                  <c:v>7.5433169534421416E-3</c:v>
                </c:pt>
                <c:pt idx="137">
                  <c:v>7.5968606421348674E-3</c:v>
                </c:pt>
                <c:pt idx="138">
                  <c:v>7.8546569377682431E-3</c:v>
                </c:pt>
                <c:pt idx="139">
                  <c:v>7.7439800167583414E-3</c:v>
                </c:pt>
                <c:pt idx="140">
                  <c:v>7.8647079698966824E-3</c:v>
                </c:pt>
                <c:pt idx="141">
                  <c:v>7.8394072312039063E-3</c:v>
                </c:pt>
                <c:pt idx="142">
                  <c:v>7.6908095306940831E-3</c:v>
                </c:pt>
                <c:pt idx="143">
                  <c:v>7.6180511917329123E-3</c:v>
                </c:pt>
                <c:pt idx="144">
                  <c:v>7.5829348069337867E-3</c:v>
                </c:pt>
                <c:pt idx="145">
                  <c:v>7.4068857947442394E-3</c:v>
                </c:pt>
                <c:pt idx="146">
                  <c:v>7.1454486029280924E-3</c:v>
                </c:pt>
                <c:pt idx="147">
                  <c:v>6.9186967078401131E-3</c:v>
                </c:pt>
                <c:pt idx="148">
                  <c:v>6.7104508952887231E-3</c:v>
                </c:pt>
                <c:pt idx="149">
                  <c:v>6.5712219949986524E-3</c:v>
                </c:pt>
                <c:pt idx="150">
                  <c:v>6.6831050691816404E-3</c:v>
                </c:pt>
                <c:pt idx="151">
                  <c:v>6.6732070105520788E-3</c:v>
                </c:pt>
                <c:pt idx="152">
                  <c:v>6.906877489535293E-3</c:v>
                </c:pt>
                <c:pt idx="153">
                  <c:v>6.517668033706233E-3</c:v>
                </c:pt>
                <c:pt idx="154">
                  <c:v>6.8366723343218378E-3</c:v>
                </c:pt>
                <c:pt idx="155">
                  <c:v>6.8783062810879045E-3</c:v>
                </c:pt>
                <c:pt idx="156">
                  <c:v>6.82166543040434E-3</c:v>
                </c:pt>
                <c:pt idx="157">
                  <c:v>6.8973038252600734E-3</c:v>
                </c:pt>
                <c:pt idx="158">
                  <c:v>6.8644370994045984E-3</c:v>
                </c:pt>
                <c:pt idx="159">
                  <c:v>6.8705430702350814E-3</c:v>
                </c:pt>
                <c:pt idx="160">
                  <c:v>6.6526902748989484E-3</c:v>
                </c:pt>
                <c:pt idx="161">
                  <c:v>6.6740181453703524E-3</c:v>
                </c:pt>
                <c:pt idx="162">
                  <c:v>6.4749881252121975E-3</c:v>
                </c:pt>
                <c:pt idx="163">
                  <c:v>6.5930436349667144E-3</c:v>
                </c:pt>
                <c:pt idx="164">
                  <c:v>7.3532259466335924E-3</c:v>
                </c:pt>
                <c:pt idx="165">
                  <c:v>8.1633918494893268E-3</c:v>
                </c:pt>
                <c:pt idx="166">
                  <c:v>9.6859282217256568E-3</c:v>
                </c:pt>
                <c:pt idx="167">
                  <c:v>1.1549746012953265E-2</c:v>
                </c:pt>
                <c:pt idx="168">
                  <c:v>1.1733478496021701E-2</c:v>
                </c:pt>
                <c:pt idx="169">
                  <c:v>1.1297488141913541E-2</c:v>
                </c:pt>
                <c:pt idx="170">
                  <c:v>1.0797855897457593E-2</c:v>
                </c:pt>
                <c:pt idx="171">
                  <c:v>1.0303257873015967E-2</c:v>
                </c:pt>
                <c:pt idx="172">
                  <c:v>1.006952854437698E-2</c:v>
                </c:pt>
                <c:pt idx="173">
                  <c:v>1.0448623356627771E-2</c:v>
                </c:pt>
                <c:pt idx="174">
                  <c:v>1.0490064089570664E-2</c:v>
                </c:pt>
              </c:numCache>
            </c:numRef>
          </c:yVal>
          <c:smooth val="0"/>
        </c:ser>
        <c:dLbls>
          <c:showLegendKey val="0"/>
          <c:showVal val="0"/>
          <c:showCatName val="0"/>
          <c:showSerName val="0"/>
          <c:showPercent val="0"/>
          <c:showBubbleSize val="0"/>
        </c:dLbls>
        <c:axId val="95293440"/>
        <c:axId val="95294976"/>
      </c:scatterChart>
      <c:scatterChart>
        <c:scatterStyle val="lineMarker"/>
        <c:varyColors val="0"/>
        <c:ser>
          <c:idx val="1"/>
          <c:order val="2"/>
          <c:tx>
            <c:v>LFS</c:v>
          </c:tx>
          <c:spPr>
            <a:ln>
              <a:solidFill>
                <a:srgbClr val="002060"/>
              </a:solidFill>
              <a:prstDash val="sysDash"/>
            </a:ln>
          </c:spPr>
          <c:marker>
            <c:symbol val="none"/>
          </c:marker>
          <c:xVal>
            <c:numRef>
              <c:f>'LFS flows'!$A$3:$A$75</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'LFS flows'!$K$3:$K$75</c:f>
              <c:numCache>
                <c:formatCode>General</c:formatCode>
                <c:ptCount val="73"/>
                <c:pt idx="0">
                  <c:v>5.9798649812832999E-3</c:v>
                </c:pt>
                <c:pt idx="1">
                  <c:v>6.7551984896307427E-3</c:v>
                </c:pt>
                <c:pt idx="2">
                  <c:v>6.5579223426266431E-3</c:v>
                </c:pt>
                <c:pt idx="3">
                  <c:v>6.0056356052599104E-3</c:v>
                </c:pt>
                <c:pt idx="4">
                  <c:v>6.2260319765678985E-3</c:v>
                </c:pt>
                <c:pt idx="5">
                  <c:v>5.8169887001149334E-3</c:v>
                </c:pt>
                <c:pt idx="6">
                  <c:v>5.6094730774123424E-3</c:v>
                </c:pt>
                <c:pt idx="7">
                  <c:v>5.4317776379191919E-3</c:v>
                </c:pt>
                <c:pt idx="8">
                  <c:v>4.9362532553044172E-3</c:v>
                </c:pt>
                <c:pt idx="9">
                  <c:v>5.1089126359415982E-3</c:v>
                </c:pt>
                <c:pt idx="10">
                  <c:v>5.0655680314679596E-3</c:v>
                </c:pt>
                <c:pt idx="11">
                  <c:v>4.9695940989172883E-3</c:v>
                </c:pt>
                <c:pt idx="12">
                  <c:v>5.2892312653862079E-3</c:v>
                </c:pt>
                <c:pt idx="13">
                  <c:v>4.6520210199836433E-3</c:v>
                </c:pt>
                <c:pt idx="14">
                  <c:v>5.3317417330341647E-3</c:v>
                </c:pt>
                <c:pt idx="15">
                  <c:v>4.7312655365877804E-3</c:v>
                </c:pt>
                <c:pt idx="16">
                  <c:v>4.8277295472933801E-3</c:v>
                </c:pt>
                <c:pt idx="17">
                  <c:v>4.6053187215377989E-3</c:v>
                </c:pt>
                <c:pt idx="18">
                  <c:v>4.3775440891090714E-3</c:v>
                </c:pt>
                <c:pt idx="19">
                  <c:v>4.8281371902928524E-3</c:v>
                </c:pt>
                <c:pt idx="20">
                  <c:v>4.4217371043406249E-3</c:v>
                </c:pt>
                <c:pt idx="21">
                  <c:v>4.1732095872931071E-3</c:v>
                </c:pt>
                <c:pt idx="22">
                  <c:v>4.0896257535797832E-3</c:v>
                </c:pt>
                <c:pt idx="23">
                  <c:v>4.0530098525668494E-3</c:v>
                </c:pt>
                <c:pt idx="24">
                  <c:v>3.9910406661916031E-3</c:v>
                </c:pt>
                <c:pt idx="25">
                  <c:v>4.4463848207166893E-3</c:v>
                </c:pt>
                <c:pt idx="26">
                  <c:v>4.4545947802917584E-3</c:v>
                </c:pt>
                <c:pt idx="27">
                  <c:v>4.2002418457707707E-3</c:v>
                </c:pt>
                <c:pt idx="28">
                  <c:v>4.0003491384265431E-3</c:v>
                </c:pt>
                <c:pt idx="29">
                  <c:v>3.8698230737865998E-3</c:v>
                </c:pt>
                <c:pt idx="30">
                  <c:v>4.2176421753642029E-3</c:v>
                </c:pt>
                <c:pt idx="31">
                  <c:v>3.9656712946058992E-3</c:v>
                </c:pt>
                <c:pt idx="32">
                  <c:v>3.8168863174476986E-3</c:v>
                </c:pt>
                <c:pt idx="33">
                  <c:v>3.8229830829831384E-3</c:v>
                </c:pt>
                <c:pt idx="34">
                  <c:v>3.5914433042625316E-3</c:v>
                </c:pt>
                <c:pt idx="35">
                  <c:v>3.603819313207992E-3</c:v>
                </c:pt>
                <c:pt idx="36">
                  <c:v>3.8359836001304881E-3</c:v>
                </c:pt>
                <c:pt idx="37">
                  <c:v>3.9742141668290846E-3</c:v>
                </c:pt>
                <c:pt idx="38">
                  <c:v>3.8878221874387719E-3</c:v>
                </c:pt>
                <c:pt idx="39">
                  <c:v>4.193012306641597E-3</c:v>
                </c:pt>
                <c:pt idx="40">
                  <c:v>4.2555930471381894E-3</c:v>
                </c:pt>
                <c:pt idx="41">
                  <c:v>3.6107153534600256E-3</c:v>
                </c:pt>
                <c:pt idx="42">
                  <c:v>3.8972981751737024E-3</c:v>
                </c:pt>
                <c:pt idx="43">
                  <c:v>3.6324238987080052E-3</c:v>
                </c:pt>
                <c:pt idx="44">
                  <c:v>3.7323287238230085E-3</c:v>
                </c:pt>
                <c:pt idx="45">
                  <c:v>3.3306274614633992E-3</c:v>
                </c:pt>
                <c:pt idx="46">
                  <c:v>3.4272560030123231E-3</c:v>
                </c:pt>
                <c:pt idx="47">
                  <c:v>3.5858347983691906E-3</c:v>
                </c:pt>
                <c:pt idx="48">
                  <c:v>3.3091799792188677E-3</c:v>
                </c:pt>
                <c:pt idx="49">
                  <c:v>3.5936393182287602E-3</c:v>
                </c:pt>
                <c:pt idx="50">
                  <c:v>3.7431170070856769E-3</c:v>
                </c:pt>
                <c:pt idx="51">
                  <c:v>3.4891029478160448E-3</c:v>
                </c:pt>
                <c:pt idx="52">
                  <c:v>3.4033543648466502E-3</c:v>
                </c:pt>
                <c:pt idx="53">
                  <c:v>3.9057720140691643E-3</c:v>
                </c:pt>
                <c:pt idx="54">
                  <c:v>3.3284277757749448E-3</c:v>
                </c:pt>
                <c:pt idx="55">
                  <c:v>3.6751447895435612E-3</c:v>
                </c:pt>
                <c:pt idx="56">
                  <c:v>3.9411010139500692E-3</c:v>
                </c:pt>
                <c:pt idx="57">
                  <c:v>3.6535255079917302E-3</c:v>
                </c:pt>
                <c:pt idx="58">
                  <c:v>3.5521789648144141E-3</c:v>
                </c:pt>
                <c:pt idx="59">
                  <c:v>3.4115849972982115E-3</c:v>
                </c:pt>
                <c:pt idx="60">
                  <c:v>3.6375080698475551E-3</c:v>
                </c:pt>
                <c:pt idx="61">
                  <c:v>3.3535755727659689E-3</c:v>
                </c:pt>
                <c:pt idx="62">
                  <c:v>3.4927785215989049E-3</c:v>
                </c:pt>
                <c:pt idx="63">
                  <c:v>3.6923931744079733E-3</c:v>
                </c:pt>
                <c:pt idx="64">
                  <c:v>4.2678517759692234E-3</c:v>
                </c:pt>
                <c:pt idx="65">
                  <c:v>5.1402387765139314E-3</c:v>
                </c:pt>
                <c:pt idx="66">
                  <c:v>5.4533398161845823E-3</c:v>
                </c:pt>
                <c:pt idx="67">
                  <c:v>5.4392207662696318E-3</c:v>
                </c:pt>
                <c:pt idx="68">
                  <c:v>4.7209642285930284E-3</c:v>
                </c:pt>
                <c:pt idx="69">
                  <c:v>4.4160976566708504E-3</c:v>
                </c:pt>
                <c:pt idx="70">
                  <c:v>4.2968944687267197E-3</c:v>
                </c:pt>
                <c:pt idx="71">
                  <c:v>4.5442230280689014E-3</c:v>
                </c:pt>
                <c:pt idx="72">
                  <c:v>4.2526484815378976E-3</c:v>
                </c:pt>
              </c:numCache>
            </c:numRef>
          </c:yVal>
          <c:smooth val="0"/>
        </c:ser>
        <c:dLbls>
          <c:showLegendKey val="0"/>
          <c:showVal val="0"/>
          <c:showCatName val="0"/>
          <c:showSerName val="0"/>
          <c:showPercent val="0"/>
          <c:showBubbleSize val="0"/>
        </c:dLbls>
        <c:axId val="95302400"/>
        <c:axId val="95296512"/>
      </c:scatterChart>
      <c:valAx>
        <c:axId val="95293440"/>
        <c:scaling>
          <c:orientation val="minMax"/>
          <c:max val="2012"/>
          <c:min val="1970"/>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95294976"/>
        <c:crosses val="min"/>
        <c:crossBetween val="midCat"/>
      </c:valAx>
      <c:valAx>
        <c:axId val="95294976"/>
        <c:scaling>
          <c:logBase val="2"/>
          <c:orientation val="minMax"/>
          <c:max val="2.5000000000000015E-2"/>
          <c:min val="3.1250000000000292E-3"/>
        </c:scaling>
        <c:delete val="0"/>
        <c:axPos val="l"/>
        <c:numFmt formatCode="#,##0.000" sourceLinked="0"/>
        <c:majorTickMark val="in"/>
        <c:minorTickMark val="none"/>
        <c:tickLblPos val="nextTo"/>
        <c:spPr>
          <a:ln w="22225">
            <a:noFill/>
          </a:ln>
        </c:spPr>
        <c:txPr>
          <a:bodyPr/>
          <a:lstStyle/>
          <a:p>
            <a:pPr>
              <a:defRPr lang="en-US" sz="1600" b="0" i="0">
                <a:solidFill>
                  <a:srgbClr val="000000"/>
                </a:solidFill>
                <a:latin typeface="Arial"/>
                <a:ea typeface="Arial"/>
                <a:cs typeface="Arial"/>
              </a:defRPr>
            </a:pPr>
            <a:endParaRPr lang="en-US"/>
          </a:p>
        </c:txPr>
        <c:crossAx val="95293440"/>
        <c:crosses val="autoZero"/>
        <c:crossBetween val="midCat"/>
        <c:majorUnit val="5.0000000000000122E-3"/>
      </c:valAx>
      <c:valAx>
        <c:axId val="95296512"/>
        <c:scaling>
          <c:logBase val="2"/>
          <c:orientation val="minMax"/>
          <c:max val="1.2500000000000025E-2"/>
          <c:min val="1.5625000000000155E-3"/>
        </c:scaling>
        <c:delete val="0"/>
        <c:axPos val="r"/>
        <c:majorGridlines/>
        <c:numFmt formatCode="#,##0.000" sourceLinked="0"/>
        <c:majorTickMark val="in"/>
        <c:minorTickMark val="none"/>
        <c:tickLblPos val="nextTo"/>
        <c:spPr>
          <a:ln w="22225">
            <a:noFill/>
          </a:ln>
        </c:spPr>
        <c:txPr>
          <a:bodyPr/>
          <a:lstStyle/>
          <a:p>
            <a:pPr>
              <a:defRPr lang="en-US" sz="1600" b="0" i="0">
                <a:solidFill>
                  <a:schemeClr val="tx1"/>
                </a:solidFill>
                <a:latin typeface="Arial"/>
                <a:ea typeface="Arial"/>
                <a:cs typeface="Arial"/>
              </a:defRPr>
            </a:pPr>
            <a:endParaRPr lang="en-US"/>
          </a:p>
        </c:txPr>
        <c:crossAx val="95302400"/>
        <c:crosses val="max"/>
        <c:crossBetween val="midCat"/>
        <c:majorUnit val="2.5000000000000096E-3"/>
      </c:valAx>
      <c:valAx>
        <c:axId val="95302400"/>
        <c:scaling>
          <c:orientation val="minMax"/>
        </c:scaling>
        <c:delete val="1"/>
        <c:axPos val="b"/>
        <c:numFmt formatCode="General" sourceLinked="1"/>
        <c:majorTickMark val="out"/>
        <c:minorTickMark val="none"/>
        <c:tickLblPos val="none"/>
        <c:crossAx val="95296512"/>
        <c:crosses val="min"/>
        <c:crossBetween val="midCat"/>
      </c:val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570856410901748"/>
          <c:y val="0.1192452227046808"/>
          <c:w val="0.82158740461474955"/>
          <c:h val="0.73234133016853098"/>
        </c:manualLayout>
      </c:layout>
      <c:scatterChart>
        <c:scatterStyle val="lineMarker"/>
        <c:varyColors val="0"/>
        <c:ser>
          <c:idx val="2"/>
          <c:order val="0"/>
          <c:tx>
            <c:v>Recession</c:v>
          </c:tx>
          <c:spPr>
            <a:ln w="6350">
              <a:solidFill>
                <a:schemeClr val="tx1"/>
              </a:solidFill>
            </a:ln>
          </c:spPr>
          <c:marker>
            <c:symbol val="none"/>
          </c:marker>
          <c:xVal>
            <c:numRef>
              <c:f>Dates!$G$3:$G$174</c:f>
              <c:numCache>
                <c:formatCode>General</c:formatCode>
                <c:ptCount val="172"/>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1973.75</c:v>
                </c:pt>
                <c:pt idx="13">
                  <c:v>1974</c:v>
                </c:pt>
                <c:pt idx="14">
                  <c:v>1974.25</c:v>
                </c:pt>
                <c:pt idx="15">
                  <c:v>1974.5</c:v>
                </c:pt>
                <c:pt idx="16">
                  <c:v>1974.75</c:v>
                </c:pt>
                <c:pt idx="17">
                  <c:v>1975</c:v>
                </c:pt>
                <c:pt idx="18">
                  <c:v>1975</c:v>
                </c:pt>
                <c:pt idx="19">
                  <c:v>1975.25</c:v>
                </c:pt>
                <c:pt idx="20">
                  <c:v>1975.5</c:v>
                </c:pt>
                <c:pt idx="21">
                  <c:v>1975.75</c:v>
                </c:pt>
                <c:pt idx="22">
                  <c:v>1976</c:v>
                </c:pt>
                <c:pt idx="23">
                  <c:v>1976.25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1979.75</c:v>
                </c:pt>
                <c:pt idx="38">
                  <c:v>1980</c:v>
                </c:pt>
                <c:pt idx="39">
                  <c:v>1980</c:v>
                </c:pt>
                <c:pt idx="40">
                  <c:v>1980.25</c:v>
                </c:pt>
                <c:pt idx="41">
                  <c:v>1980.5</c:v>
                </c:pt>
                <c:pt idx="42">
                  <c:v>1980.5</c:v>
                </c:pt>
                <c:pt idx="43">
                  <c:v>1980.75</c:v>
                </c:pt>
                <c:pt idx="44">
                  <c:v>1981</c:v>
                </c:pt>
                <c:pt idx="45">
                  <c:v>1981.25</c:v>
                </c:pt>
                <c:pt idx="46">
                  <c:v>1981.5</c:v>
                </c:pt>
                <c:pt idx="47">
                  <c:v>1981.5</c:v>
                </c:pt>
                <c:pt idx="48">
                  <c:v>1981.75</c:v>
                </c:pt>
                <c:pt idx="49">
                  <c:v>1982</c:v>
                </c:pt>
                <c:pt idx="50">
                  <c:v>1982.25</c:v>
                </c:pt>
                <c:pt idx="51">
                  <c:v>1982.5</c:v>
                </c:pt>
                <c:pt idx="52">
                  <c:v>1982.75</c:v>
                </c:pt>
                <c:pt idx="53">
                  <c:v>1982.75</c:v>
                </c:pt>
                <c:pt idx="54">
                  <c:v>1983</c:v>
                </c:pt>
                <c:pt idx="55">
                  <c:v>1983.25</c:v>
                </c:pt>
                <c:pt idx="56">
                  <c:v>1983.5</c:v>
                </c:pt>
                <c:pt idx="57">
                  <c:v>1983.75</c:v>
                </c:pt>
                <c:pt idx="58">
                  <c:v>1984</c:v>
                </c:pt>
                <c:pt idx="59">
                  <c:v>1984.25</c:v>
                </c:pt>
                <c:pt idx="60">
                  <c:v>1984.5</c:v>
                </c:pt>
                <c:pt idx="61">
                  <c:v>1984.75</c:v>
                </c:pt>
                <c:pt idx="62">
                  <c:v>1985</c:v>
                </c:pt>
                <c:pt idx="63">
                  <c:v>1985.25</c:v>
                </c:pt>
                <c:pt idx="64">
                  <c:v>1985.5</c:v>
                </c:pt>
                <c:pt idx="65">
                  <c:v>1985.75</c:v>
                </c:pt>
                <c:pt idx="66">
                  <c:v>1986</c:v>
                </c:pt>
                <c:pt idx="67">
                  <c:v>1986.25</c:v>
                </c:pt>
                <c:pt idx="68">
                  <c:v>1986.5</c:v>
                </c:pt>
                <c:pt idx="69">
                  <c:v>1986.75</c:v>
                </c:pt>
                <c:pt idx="70">
                  <c:v>1987</c:v>
                </c:pt>
                <c:pt idx="71">
                  <c:v>1987.25</c:v>
                </c:pt>
                <c:pt idx="72">
                  <c:v>1987.5</c:v>
                </c:pt>
                <c:pt idx="73">
                  <c:v>1987.75</c:v>
                </c:pt>
                <c:pt idx="74">
                  <c:v>1988</c:v>
                </c:pt>
                <c:pt idx="75">
                  <c:v>1988.25</c:v>
                </c:pt>
                <c:pt idx="76">
                  <c:v>1988.5</c:v>
                </c:pt>
                <c:pt idx="77">
                  <c:v>1988.75</c:v>
                </c:pt>
                <c:pt idx="78">
                  <c:v>1989</c:v>
                </c:pt>
                <c:pt idx="79">
                  <c:v>1989.25</c:v>
                </c:pt>
                <c:pt idx="80">
                  <c:v>1989.5</c:v>
                </c:pt>
                <c:pt idx="81">
                  <c:v>1989.75</c:v>
                </c:pt>
                <c:pt idx="82">
                  <c:v>1990</c:v>
                </c:pt>
                <c:pt idx="83">
                  <c:v>1990.25</c:v>
                </c:pt>
                <c:pt idx="84">
                  <c:v>1990.5</c:v>
                </c:pt>
                <c:pt idx="85">
                  <c:v>1990.5</c:v>
                </c:pt>
                <c:pt idx="86">
                  <c:v>1990.75</c:v>
                </c:pt>
                <c:pt idx="87">
                  <c:v>1991</c:v>
                </c:pt>
                <c:pt idx="88">
                  <c:v>1991</c:v>
                </c:pt>
                <c:pt idx="89">
                  <c:v>1991.25</c:v>
                </c:pt>
                <c:pt idx="90">
                  <c:v>1991.5</c:v>
                </c:pt>
                <c:pt idx="91">
                  <c:v>1991.75</c:v>
                </c:pt>
                <c:pt idx="92">
                  <c:v>1992</c:v>
                </c:pt>
                <c:pt idx="93">
                  <c:v>1992.25</c:v>
                </c:pt>
                <c:pt idx="94">
                  <c:v>1992.5</c:v>
                </c:pt>
                <c:pt idx="95">
                  <c:v>1992.75</c:v>
                </c:pt>
                <c:pt idx="96">
                  <c:v>1993</c:v>
                </c:pt>
                <c:pt idx="97">
                  <c:v>1993.25</c:v>
                </c:pt>
                <c:pt idx="98">
                  <c:v>1993.5</c:v>
                </c:pt>
                <c:pt idx="99">
                  <c:v>1993.75</c:v>
                </c:pt>
                <c:pt idx="100">
                  <c:v>1994</c:v>
                </c:pt>
                <c:pt idx="101">
                  <c:v>1994.25</c:v>
                </c:pt>
                <c:pt idx="102">
                  <c:v>1994.5</c:v>
                </c:pt>
                <c:pt idx="103">
                  <c:v>1994.75</c:v>
                </c:pt>
                <c:pt idx="104">
                  <c:v>1995</c:v>
                </c:pt>
                <c:pt idx="105">
                  <c:v>1995.25</c:v>
                </c:pt>
                <c:pt idx="106">
                  <c:v>1995.5</c:v>
                </c:pt>
                <c:pt idx="107">
                  <c:v>1995.75</c:v>
                </c:pt>
                <c:pt idx="108">
                  <c:v>1996</c:v>
                </c:pt>
                <c:pt idx="109">
                  <c:v>1996.25</c:v>
                </c:pt>
                <c:pt idx="110">
                  <c:v>1996.5</c:v>
                </c:pt>
                <c:pt idx="111">
                  <c:v>1996.75</c:v>
                </c:pt>
                <c:pt idx="112">
                  <c:v>1997</c:v>
                </c:pt>
                <c:pt idx="113">
                  <c:v>1997.25</c:v>
                </c:pt>
                <c:pt idx="114">
                  <c:v>1997.5</c:v>
                </c:pt>
                <c:pt idx="115">
                  <c:v>1997.75</c:v>
                </c:pt>
                <c:pt idx="116">
                  <c:v>1998</c:v>
                </c:pt>
                <c:pt idx="117">
                  <c:v>1998.25</c:v>
                </c:pt>
                <c:pt idx="118">
                  <c:v>1998.5</c:v>
                </c:pt>
                <c:pt idx="119">
                  <c:v>1998.75</c:v>
                </c:pt>
                <c:pt idx="120">
                  <c:v>1999</c:v>
                </c:pt>
                <c:pt idx="121">
                  <c:v>1999.25</c:v>
                </c:pt>
                <c:pt idx="122">
                  <c:v>1999.5</c:v>
                </c:pt>
                <c:pt idx="123">
                  <c:v>1999.75</c:v>
                </c:pt>
                <c:pt idx="124">
                  <c:v>2000</c:v>
                </c:pt>
                <c:pt idx="125">
                  <c:v>2000</c:v>
                </c:pt>
                <c:pt idx="126">
                  <c:v>2000.25</c:v>
                </c:pt>
                <c:pt idx="127">
                  <c:v>2000.5</c:v>
                </c:pt>
                <c:pt idx="128">
                  <c:v>2000.75</c:v>
                </c:pt>
                <c:pt idx="129">
                  <c:v>2001</c:v>
                </c:pt>
                <c:pt idx="130">
                  <c:v>2001.25</c:v>
                </c:pt>
                <c:pt idx="131">
                  <c:v>2001.5</c:v>
                </c:pt>
                <c:pt idx="132">
                  <c:v>2001.75</c:v>
                </c:pt>
                <c:pt idx="133">
                  <c:v>2001.75</c:v>
                </c:pt>
                <c:pt idx="134">
                  <c:v>2002</c:v>
                </c:pt>
                <c:pt idx="135">
                  <c:v>2002.25</c:v>
                </c:pt>
                <c:pt idx="136">
                  <c:v>2002.5</c:v>
                </c:pt>
                <c:pt idx="137">
                  <c:v>2002.75</c:v>
                </c:pt>
                <c:pt idx="138">
                  <c:v>2003</c:v>
                </c:pt>
                <c:pt idx="139">
                  <c:v>2003.25</c:v>
                </c:pt>
                <c:pt idx="140">
                  <c:v>2003.5</c:v>
                </c:pt>
                <c:pt idx="141">
                  <c:v>2003.75</c:v>
                </c:pt>
                <c:pt idx="142">
                  <c:v>2004</c:v>
                </c:pt>
                <c:pt idx="143">
                  <c:v>2004.25</c:v>
                </c:pt>
                <c:pt idx="144">
                  <c:v>2004.5</c:v>
                </c:pt>
                <c:pt idx="145">
                  <c:v>2004.75</c:v>
                </c:pt>
                <c:pt idx="146">
                  <c:v>2005</c:v>
                </c:pt>
                <c:pt idx="147">
                  <c:v>2005.25</c:v>
                </c:pt>
                <c:pt idx="148">
                  <c:v>2005.5</c:v>
                </c:pt>
                <c:pt idx="149">
                  <c:v>2005.75</c:v>
                </c:pt>
                <c:pt idx="150">
                  <c:v>2006</c:v>
                </c:pt>
                <c:pt idx="151">
                  <c:v>2006.25</c:v>
                </c:pt>
                <c:pt idx="152">
                  <c:v>2006.5</c:v>
                </c:pt>
                <c:pt idx="153">
                  <c:v>2006.75</c:v>
                </c:pt>
                <c:pt idx="154">
                  <c:v>2007</c:v>
                </c:pt>
                <c:pt idx="155">
                  <c:v>2007.25</c:v>
                </c:pt>
                <c:pt idx="156">
                  <c:v>2007.5</c:v>
                </c:pt>
                <c:pt idx="157">
                  <c:v>2007.75</c:v>
                </c:pt>
                <c:pt idx="158">
                  <c:v>2007.75</c:v>
                </c:pt>
                <c:pt idx="159">
                  <c:v>2008</c:v>
                </c:pt>
                <c:pt idx="160">
                  <c:v>2008.25</c:v>
                </c:pt>
                <c:pt idx="161">
                  <c:v>2008.5</c:v>
                </c:pt>
                <c:pt idx="162">
                  <c:v>2008.75</c:v>
                </c:pt>
                <c:pt idx="163">
                  <c:v>2009</c:v>
                </c:pt>
                <c:pt idx="164">
                  <c:v>2009.25</c:v>
                </c:pt>
                <c:pt idx="165">
                  <c:v>2009.25</c:v>
                </c:pt>
                <c:pt idx="166">
                  <c:v>2009.5</c:v>
                </c:pt>
                <c:pt idx="167">
                  <c:v>2009.75</c:v>
                </c:pt>
                <c:pt idx="168">
                  <c:v>2010</c:v>
                </c:pt>
                <c:pt idx="169">
                  <c:v>2010.25</c:v>
                </c:pt>
                <c:pt idx="170">
                  <c:v>2010.5</c:v>
                </c:pt>
                <c:pt idx="171">
                  <c:v>2010.75</c:v>
                </c:pt>
              </c:numCache>
            </c:numRef>
          </c:xVal>
          <c:yVal>
            <c:numRef>
              <c:f>Dates!$J$3:$J$174</c:f>
              <c:numCache>
                <c:formatCode>General</c:formatCode>
                <c:ptCount val="172"/>
                <c:pt idx="0">
                  <c:v>1.2500000000000001E-2</c:v>
                </c:pt>
                <c:pt idx="1">
                  <c:v>1.2500000000000001E-2</c:v>
                </c:pt>
                <c:pt idx="2">
                  <c:v>1.2500000000000001E-2</c:v>
                </c:pt>
                <c:pt idx="3">
                  <c:v>1.2500000000000001E-2</c:v>
                </c:pt>
                <c:pt idx="4">
                  <c:v>1.2500000000000001E-2</c:v>
                </c:pt>
                <c:pt idx="5">
                  <c:v>1.2500000000000001E-2</c:v>
                </c:pt>
                <c:pt idx="6">
                  <c:v>1.2500000000000001E-2</c:v>
                </c:pt>
                <c:pt idx="7">
                  <c:v>1.2500000000000001E-2</c:v>
                </c:pt>
                <c:pt idx="8">
                  <c:v>1.2500000000000001E-2</c:v>
                </c:pt>
                <c:pt idx="9">
                  <c:v>1.2500000000000001E-2</c:v>
                </c:pt>
                <c:pt idx="10">
                  <c:v>1.2500000000000001E-2</c:v>
                </c:pt>
                <c:pt idx="11">
                  <c:v>1.2500000000000001E-2</c:v>
                </c:pt>
                <c:pt idx="12">
                  <c:v>0.1</c:v>
                </c:pt>
                <c:pt idx="13">
                  <c:v>0.1</c:v>
                </c:pt>
                <c:pt idx="14">
                  <c:v>0.1</c:v>
                </c:pt>
                <c:pt idx="15">
                  <c:v>0.1</c:v>
                </c:pt>
                <c:pt idx="16">
                  <c:v>0.1</c:v>
                </c:pt>
                <c:pt idx="17">
                  <c:v>0.1</c:v>
                </c:pt>
                <c:pt idx="18">
                  <c:v>1.2500000000000001E-2</c:v>
                </c:pt>
                <c:pt idx="19">
                  <c:v>1.2500000000000001E-2</c:v>
                </c:pt>
                <c:pt idx="20">
                  <c:v>1.2500000000000001E-2</c:v>
                </c:pt>
                <c:pt idx="21">
                  <c:v>1.2500000000000001E-2</c:v>
                </c:pt>
                <c:pt idx="22">
                  <c:v>1.2500000000000001E-2</c:v>
                </c:pt>
                <c:pt idx="23">
                  <c:v>1.2500000000000001E-2</c:v>
                </c:pt>
                <c:pt idx="24">
                  <c:v>1.2500000000000001E-2</c:v>
                </c:pt>
                <c:pt idx="25">
                  <c:v>1.2500000000000001E-2</c:v>
                </c:pt>
                <c:pt idx="26">
                  <c:v>1.2500000000000001E-2</c:v>
                </c:pt>
                <c:pt idx="27">
                  <c:v>1.2500000000000001E-2</c:v>
                </c:pt>
                <c:pt idx="28">
                  <c:v>1.2500000000000001E-2</c:v>
                </c:pt>
                <c:pt idx="29">
                  <c:v>1.2500000000000001E-2</c:v>
                </c:pt>
                <c:pt idx="30">
                  <c:v>1.2500000000000001E-2</c:v>
                </c:pt>
                <c:pt idx="31">
                  <c:v>1.2500000000000001E-2</c:v>
                </c:pt>
                <c:pt idx="32">
                  <c:v>1.2500000000000001E-2</c:v>
                </c:pt>
                <c:pt idx="33">
                  <c:v>1.2500000000000001E-2</c:v>
                </c:pt>
                <c:pt idx="34">
                  <c:v>1.2500000000000001E-2</c:v>
                </c:pt>
                <c:pt idx="35">
                  <c:v>1.2500000000000001E-2</c:v>
                </c:pt>
                <c:pt idx="36">
                  <c:v>1.2500000000000001E-2</c:v>
                </c:pt>
                <c:pt idx="37">
                  <c:v>1.2500000000000001E-2</c:v>
                </c:pt>
                <c:pt idx="38">
                  <c:v>1.2500000000000001E-2</c:v>
                </c:pt>
                <c:pt idx="39">
                  <c:v>0.1</c:v>
                </c:pt>
                <c:pt idx="40">
                  <c:v>0.1</c:v>
                </c:pt>
                <c:pt idx="41">
                  <c:v>0.1</c:v>
                </c:pt>
                <c:pt idx="42">
                  <c:v>0.1</c:v>
                </c:pt>
                <c:pt idx="43">
                  <c:v>1.2500000000000001E-2</c:v>
                </c:pt>
                <c:pt idx="44">
                  <c:v>1.2500000000000001E-2</c:v>
                </c:pt>
                <c:pt idx="45">
                  <c:v>1.2500000000000001E-2</c:v>
                </c:pt>
                <c:pt idx="46">
                  <c:v>1.2500000000000001E-2</c:v>
                </c:pt>
                <c:pt idx="47">
                  <c:v>0.1</c:v>
                </c:pt>
                <c:pt idx="48">
                  <c:v>0.1</c:v>
                </c:pt>
                <c:pt idx="49">
                  <c:v>0.1</c:v>
                </c:pt>
                <c:pt idx="50">
                  <c:v>0.1</c:v>
                </c:pt>
                <c:pt idx="51">
                  <c:v>0.1</c:v>
                </c:pt>
                <c:pt idx="52">
                  <c:v>0.1</c:v>
                </c:pt>
                <c:pt idx="53">
                  <c:v>1.2500000000000001E-2</c:v>
                </c:pt>
                <c:pt idx="54">
                  <c:v>1.2500000000000001E-2</c:v>
                </c:pt>
                <c:pt idx="55">
                  <c:v>1.2500000000000001E-2</c:v>
                </c:pt>
                <c:pt idx="56">
                  <c:v>1.2500000000000001E-2</c:v>
                </c:pt>
                <c:pt idx="57">
                  <c:v>1.2500000000000001E-2</c:v>
                </c:pt>
                <c:pt idx="58">
                  <c:v>1.2500000000000001E-2</c:v>
                </c:pt>
                <c:pt idx="59">
                  <c:v>1.2500000000000001E-2</c:v>
                </c:pt>
                <c:pt idx="60">
                  <c:v>1.2500000000000001E-2</c:v>
                </c:pt>
                <c:pt idx="61">
                  <c:v>1.2500000000000001E-2</c:v>
                </c:pt>
                <c:pt idx="62">
                  <c:v>1.2500000000000001E-2</c:v>
                </c:pt>
                <c:pt idx="63">
                  <c:v>1.2500000000000001E-2</c:v>
                </c:pt>
                <c:pt idx="64">
                  <c:v>1.2500000000000001E-2</c:v>
                </c:pt>
                <c:pt idx="65">
                  <c:v>1.2500000000000001E-2</c:v>
                </c:pt>
                <c:pt idx="66">
                  <c:v>1.2500000000000001E-2</c:v>
                </c:pt>
                <c:pt idx="67">
                  <c:v>1.2500000000000001E-2</c:v>
                </c:pt>
                <c:pt idx="68">
                  <c:v>1.2500000000000001E-2</c:v>
                </c:pt>
                <c:pt idx="69">
                  <c:v>1.2500000000000001E-2</c:v>
                </c:pt>
                <c:pt idx="70">
                  <c:v>1.2500000000000001E-2</c:v>
                </c:pt>
                <c:pt idx="71">
                  <c:v>1.2500000000000001E-2</c:v>
                </c:pt>
                <c:pt idx="72">
                  <c:v>1.2500000000000001E-2</c:v>
                </c:pt>
                <c:pt idx="73">
                  <c:v>1.2500000000000001E-2</c:v>
                </c:pt>
                <c:pt idx="74">
                  <c:v>1.2500000000000001E-2</c:v>
                </c:pt>
                <c:pt idx="75">
                  <c:v>1.2500000000000001E-2</c:v>
                </c:pt>
                <c:pt idx="76">
                  <c:v>1.2500000000000001E-2</c:v>
                </c:pt>
                <c:pt idx="77">
                  <c:v>1.2500000000000001E-2</c:v>
                </c:pt>
                <c:pt idx="78">
                  <c:v>1.2500000000000001E-2</c:v>
                </c:pt>
                <c:pt idx="79">
                  <c:v>1.2500000000000001E-2</c:v>
                </c:pt>
                <c:pt idx="80">
                  <c:v>1.2500000000000001E-2</c:v>
                </c:pt>
                <c:pt idx="81">
                  <c:v>1.2500000000000001E-2</c:v>
                </c:pt>
                <c:pt idx="82">
                  <c:v>1.2500000000000001E-2</c:v>
                </c:pt>
                <c:pt idx="83">
                  <c:v>1.2500000000000001E-2</c:v>
                </c:pt>
                <c:pt idx="84">
                  <c:v>1.2500000000000001E-2</c:v>
                </c:pt>
                <c:pt idx="85">
                  <c:v>0.1</c:v>
                </c:pt>
                <c:pt idx="86">
                  <c:v>0.1</c:v>
                </c:pt>
                <c:pt idx="87">
                  <c:v>0.1</c:v>
                </c:pt>
                <c:pt idx="88">
                  <c:v>1.2500000000000001E-2</c:v>
                </c:pt>
                <c:pt idx="89">
                  <c:v>1.2500000000000001E-2</c:v>
                </c:pt>
                <c:pt idx="90">
                  <c:v>1.2500000000000001E-2</c:v>
                </c:pt>
                <c:pt idx="91">
                  <c:v>1.2500000000000001E-2</c:v>
                </c:pt>
                <c:pt idx="92">
                  <c:v>1.2500000000000001E-2</c:v>
                </c:pt>
                <c:pt idx="93">
                  <c:v>1.2500000000000001E-2</c:v>
                </c:pt>
                <c:pt idx="94">
                  <c:v>1.2500000000000001E-2</c:v>
                </c:pt>
                <c:pt idx="95">
                  <c:v>1.2500000000000001E-2</c:v>
                </c:pt>
                <c:pt idx="96">
                  <c:v>1.2500000000000001E-2</c:v>
                </c:pt>
                <c:pt idx="97">
                  <c:v>1.2500000000000001E-2</c:v>
                </c:pt>
                <c:pt idx="98">
                  <c:v>1.2500000000000001E-2</c:v>
                </c:pt>
                <c:pt idx="99">
                  <c:v>1.2500000000000001E-2</c:v>
                </c:pt>
                <c:pt idx="100">
                  <c:v>1.2500000000000001E-2</c:v>
                </c:pt>
                <c:pt idx="101">
                  <c:v>1.2500000000000001E-2</c:v>
                </c:pt>
                <c:pt idx="102">
                  <c:v>1.2500000000000001E-2</c:v>
                </c:pt>
                <c:pt idx="103">
                  <c:v>1.2500000000000001E-2</c:v>
                </c:pt>
                <c:pt idx="104">
                  <c:v>1.2500000000000001E-2</c:v>
                </c:pt>
                <c:pt idx="105">
                  <c:v>1.2500000000000001E-2</c:v>
                </c:pt>
                <c:pt idx="106">
                  <c:v>1.2500000000000001E-2</c:v>
                </c:pt>
                <c:pt idx="107">
                  <c:v>1.2500000000000001E-2</c:v>
                </c:pt>
                <c:pt idx="108">
                  <c:v>1.2500000000000001E-2</c:v>
                </c:pt>
                <c:pt idx="109">
                  <c:v>1.2500000000000001E-2</c:v>
                </c:pt>
                <c:pt idx="110">
                  <c:v>1.2500000000000001E-2</c:v>
                </c:pt>
                <c:pt idx="111">
                  <c:v>1.2500000000000001E-2</c:v>
                </c:pt>
                <c:pt idx="112">
                  <c:v>1.2500000000000001E-2</c:v>
                </c:pt>
                <c:pt idx="113">
                  <c:v>1.2500000000000001E-2</c:v>
                </c:pt>
                <c:pt idx="114">
                  <c:v>1.2500000000000001E-2</c:v>
                </c:pt>
                <c:pt idx="115">
                  <c:v>1.2500000000000001E-2</c:v>
                </c:pt>
                <c:pt idx="116">
                  <c:v>1.2500000000000001E-2</c:v>
                </c:pt>
                <c:pt idx="117">
                  <c:v>1.2500000000000001E-2</c:v>
                </c:pt>
                <c:pt idx="118">
                  <c:v>1.2500000000000001E-2</c:v>
                </c:pt>
                <c:pt idx="119">
                  <c:v>1.2500000000000001E-2</c:v>
                </c:pt>
                <c:pt idx="120">
                  <c:v>1.2500000000000001E-2</c:v>
                </c:pt>
                <c:pt idx="121">
                  <c:v>1.2500000000000001E-2</c:v>
                </c:pt>
                <c:pt idx="122">
                  <c:v>1.2500000000000001E-2</c:v>
                </c:pt>
                <c:pt idx="123">
                  <c:v>1.2500000000000001E-2</c:v>
                </c:pt>
                <c:pt idx="124">
                  <c:v>1.2500000000000001E-2</c:v>
                </c:pt>
                <c:pt idx="125">
                  <c:v>0.1</c:v>
                </c:pt>
                <c:pt idx="126">
                  <c:v>0.1</c:v>
                </c:pt>
                <c:pt idx="127">
                  <c:v>0.1</c:v>
                </c:pt>
                <c:pt idx="128">
                  <c:v>0.1</c:v>
                </c:pt>
                <c:pt idx="129">
                  <c:v>0.1</c:v>
                </c:pt>
                <c:pt idx="130">
                  <c:v>0.1</c:v>
                </c:pt>
                <c:pt idx="131">
                  <c:v>0.1</c:v>
                </c:pt>
                <c:pt idx="132">
                  <c:v>0.1</c:v>
                </c:pt>
                <c:pt idx="133">
                  <c:v>1.2500000000000001E-2</c:v>
                </c:pt>
                <c:pt idx="134">
                  <c:v>1.2500000000000001E-2</c:v>
                </c:pt>
                <c:pt idx="135">
                  <c:v>1.2500000000000001E-2</c:v>
                </c:pt>
                <c:pt idx="136">
                  <c:v>1.2500000000000001E-2</c:v>
                </c:pt>
                <c:pt idx="137">
                  <c:v>1.2500000000000001E-2</c:v>
                </c:pt>
                <c:pt idx="138">
                  <c:v>1.2500000000000001E-2</c:v>
                </c:pt>
                <c:pt idx="139">
                  <c:v>1.2500000000000001E-2</c:v>
                </c:pt>
                <c:pt idx="140">
                  <c:v>1.2500000000000001E-2</c:v>
                </c:pt>
                <c:pt idx="141">
                  <c:v>1.2500000000000001E-2</c:v>
                </c:pt>
                <c:pt idx="142">
                  <c:v>1.2500000000000001E-2</c:v>
                </c:pt>
                <c:pt idx="143">
                  <c:v>1.2500000000000001E-2</c:v>
                </c:pt>
                <c:pt idx="144">
                  <c:v>1.2500000000000001E-2</c:v>
                </c:pt>
                <c:pt idx="145">
                  <c:v>1.2500000000000001E-2</c:v>
                </c:pt>
                <c:pt idx="146">
                  <c:v>1.2500000000000001E-2</c:v>
                </c:pt>
                <c:pt idx="147">
                  <c:v>1.2500000000000001E-2</c:v>
                </c:pt>
                <c:pt idx="148">
                  <c:v>1.2500000000000001E-2</c:v>
                </c:pt>
                <c:pt idx="149">
                  <c:v>1.2500000000000001E-2</c:v>
                </c:pt>
                <c:pt idx="150">
                  <c:v>1.2500000000000001E-2</c:v>
                </c:pt>
                <c:pt idx="151">
                  <c:v>1.2500000000000001E-2</c:v>
                </c:pt>
                <c:pt idx="152">
                  <c:v>1.2500000000000001E-2</c:v>
                </c:pt>
                <c:pt idx="153">
                  <c:v>1.2500000000000001E-2</c:v>
                </c:pt>
                <c:pt idx="154">
                  <c:v>1.2500000000000001E-2</c:v>
                </c:pt>
                <c:pt idx="155">
                  <c:v>1.2500000000000001E-2</c:v>
                </c:pt>
                <c:pt idx="156">
                  <c:v>1.2500000000000001E-2</c:v>
                </c:pt>
                <c:pt idx="157">
                  <c:v>1.2500000000000001E-2</c:v>
                </c:pt>
                <c:pt idx="158">
                  <c:v>0.1</c:v>
                </c:pt>
                <c:pt idx="159">
                  <c:v>0.1</c:v>
                </c:pt>
                <c:pt idx="160">
                  <c:v>0.1</c:v>
                </c:pt>
                <c:pt idx="161">
                  <c:v>0.1</c:v>
                </c:pt>
                <c:pt idx="162">
                  <c:v>0.1</c:v>
                </c:pt>
                <c:pt idx="163">
                  <c:v>0.1</c:v>
                </c:pt>
                <c:pt idx="164">
                  <c:v>0.1</c:v>
                </c:pt>
                <c:pt idx="165">
                  <c:v>1.2500000000000001E-2</c:v>
                </c:pt>
                <c:pt idx="166">
                  <c:v>1.2500000000000001E-2</c:v>
                </c:pt>
                <c:pt idx="167">
                  <c:v>1.2500000000000001E-2</c:v>
                </c:pt>
                <c:pt idx="168">
                  <c:v>1.2500000000000001E-2</c:v>
                </c:pt>
                <c:pt idx="169">
                  <c:v>1.2500000000000001E-2</c:v>
                </c:pt>
                <c:pt idx="170">
                  <c:v>1.2500000000000001E-2</c:v>
                </c:pt>
                <c:pt idx="171">
                  <c:v>1.2500000000000001E-2</c:v>
                </c:pt>
              </c:numCache>
            </c:numRef>
          </c:yVal>
          <c:smooth val="0"/>
        </c:ser>
        <c:ser>
          <c:idx val="1"/>
          <c:order val="1"/>
          <c:tx>
            <c:strRef>
              <c:f>'US flows quarterly data'!$D$1</c:f>
              <c:strCache>
                <c:ptCount val="1"/>
                <c:pt idx="0">
                  <c:v>s</c:v>
                </c:pt>
              </c:strCache>
            </c:strRef>
          </c:tx>
          <c:spPr>
            <a:ln>
              <a:solidFill>
                <a:srgbClr val="0070C0"/>
              </a:solidFill>
              <a:prstDash val="sysDash"/>
            </a:ln>
          </c:spPr>
          <c:marker>
            <c:symbol val="none"/>
          </c:marker>
          <c:xVal>
            <c:numRef>
              <c:f>'US flows quarterly data'!$A$2:$A$165</c:f>
              <c:numCache>
                <c:formatCode>General</c:formatCode>
                <c:ptCount val="164"/>
                <c:pt idx="0">
                  <c:v>1970</c:v>
                </c:pt>
                <c:pt idx="1">
                  <c:v>1970.25</c:v>
                </c:pt>
                <c:pt idx="2">
                  <c:v>1970.5</c:v>
                </c:pt>
                <c:pt idx="3">
                  <c:v>1970.75</c:v>
                </c:pt>
                <c:pt idx="4">
                  <c:v>1971</c:v>
                </c:pt>
                <c:pt idx="5">
                  <c:v>1971.25</c:v>
                </c:pt>
                <c:pt idx="6">
                  <c:v>1971.5</c:v>
                </c:pt>
                <c:pt idx="7">
                  <c:v>1971.75</c:v>
                </c:pt>
                <c:pt idx="8">
                  <c:v>1972</c:v>
                </c:pt>
                <c:pt idx="9">
                  <c:v>1972.25</c:v>
                </c:pt>
                <c:pt idx="10">
                  <c:v>1972.5</c:v>
                </c:pt>
                <c:pt idx="11">
                  <c:v>1972.75</c:v>
                </c:pt>
                <c:pt idx="12">
                  <c:v>1973</c:v>
                </c:pt>
                <c:pt idx="13">
                  <c:v>1973.25</c:v>
                </c:pt>
                <c:pt idx="14">
                  <c:v>1973.5</c:v>
                </c:pt>
                <c:pt idx="15">
                  <c:v>1973.75</c:v>
                </c:pt>
                <c:pt idx="16">
                  <c:v>1974</c:v>
                </c:pt>
                <c:pt idx="17">
                  <c:v>1974.25</c:v>
                </c:pt>
                <c:pt idx="18">
                  <c:v>1974.5</c:v>
                </c:pt>
                <c:pt idx="19">
                  <c:v>1974.75</c:v>
                </c:pt>
                <c:pt idx="20">
                  <c:v>1975</c:v>
                </c:pt>
                <c:pt idx="21">
                  <c:v>1975.25</c:v>
                </c:pt>
                <c:pt idx="22">
                  <c:v>1975.5</c:v>
                </c:pt>
                <c:pt idx="23">
                  <c:v>1975.75</c:v>
                </c:pt>
                <c:pt idx="24">
                  <c:v>1976</c:v>
                </c:pt>
                <c:pt idx="25">
                  <c:v>1976.25</c:v>
                </c:pt>
                <c:pt idx="26">
                  <c:v>1976.5</c:v>
                </c:pt>
                <c:pt idx="27">
                  <c:v>1976.75</c:v>
                </c:pt>
                <c:pt idx="28">
                  <c:v>1977</c:v>
                </c:pt>
                <c:pt idx="29">
                  <c:v>1977.25</c:v>
                </c:pt>
                <c:pt idx="30">
                  <c:v>1977.5</c:v>
                </c:pt>
                <c:pt idx="31">
                  <c:v>1977.75</c:v>
                </c:pt>
                <c:pt idx="32">
                  <c:v>1978</c:v>
                </c:pt>
                <c:pt idx="33">
                  <c:v>1978.25</c:v>
                </c:pt>
                <c:pt idx="34">
                  <c:v>1978.5</c:v>
                </c:pt>
                <c:pt idx="35">
                  <c:v>1978.75</c:v>
                </c:pt>
                <c:pt idx="36">
                  <c:v>1979</c:v>
                </c:pt>
                <c:pt idx="37">
                  <c:v>1979.25</c:v>
                </c:pt>
                <c:pt idx="38">
                  <c:v>1979.5</c:v>
                </c:pt>
                <c:pt idx="39">
                  <c:v>1979.75</c:v>
                </c:pt>
                <c:pt idx="40">
                  <c:v>1980</c:v>
                </c:pt>
                <c:pt idx="41">
                  <c:v>1980.25</c:v>
                </c:pt>
                <c:pt idx="42">
                  <c:v>1980.5</c:v>
                </c:pt>
                <c:pt idx="43">
                  <c:v>1980.75</c:v>
                </c:pt>
                <c:pt idx="44">
                  <c:v>1981</c:v>
                </c:pt>
                <c:pt idx="45">
                  <c:v>1981.25</c:v>
                </c:pt>
                <c:pt idx="46">
                  <c:v>1981.5</c:v>
                </c:pt>
                <c:pt idx="47">
                  <c:v>1981.75</c:v>
                </c:pt>
                <c:pt idx="48">
                  <c:v>1982</c:v>
                </c:pt>
                <c:pt idx="49">
                  <c:v>1982.25</c:v>
                </c:pt>
                <c:pt idx="50">
                  <c:v>1982.5</c:v>
                </c:pt>
                <c:pt idx="51">
                  <c:v>1982.75</c:v>
                </c:pt>
                <c:pt idx="52">
                  <c:v>1983</c:v>
                </c:pt>
                <c:pt idx="53">
                  <c:v>1983.25</c:v>
                </c:pt>
                <c:pt idx="54">
                  <c:v>1983.5</c:v>
                </c:pt>
                <c:pt idx="55">
                  <c:v>1983.75</c:v>
                </c:pt>
                <c:pt idx="56">
                  <c:v>1984</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1990.75</c:v>
                </c:pt>
                <c:pt idx="84">
                  <c:v>1991</c:v>
                </c:pt>
                <c:pt idx="85">
                  <c:v>1991.25</c:v>
                </c:pt>
                <c:pt idx="86">
                  <c:v>1991.5</c:v>
                </c:pt>
                <c:pt idx="87">
                  <c:v>1991.75</c:v>
                </c:pt>
                <c:pt idx="88">
                  <c:v>1992</c:v>
                </c:pt>
                <c:pt idx="89">
                  <c:v>1992.25</c:v>
                </c:pt>
                <c:pt idx="90">
                  <c:v>1992.5</c:v>
                </c:pt>
                <c:pt idx="91">
                  <c:v>1992.75</c:v>
                </c:pt>
                <c:pt idx="92">
                  <c:v>1993</c:v>
                </c:pt>
                <c:pt idx="93">
                  <c:v>1993.25</c:v>
                </c:pt>
                <c:pt idx="94">
                  <c:v>1993.5</c:v>
                </c:pt>
                <c:pt idx="95">
                  <c:v>1993.75</c:v>
                </c:pt>
                <c:pt idx="96">
                  <c:v>1994</c:v>
                </c:pt>
                <c:pt idx="97">
                  <c:v>1994.25</c:v>
                </c:pt>
                <c:pt idx="98">
                  <c:v>1994.5</c:v>
                </c:pt>
                <c:pt idx="99">
                  <c:v>1994.75</c:v>
                </c:pt>
                <c:pt idx="100">
                  <c:v>1995</c:v>
                </c:pt>
                <c:pt idx="101">
                  <c:v>1995.25</c:v>
                </c:pt>
                <c:pt idx="102">
                  <c:v>1995.5</c:v>
                </c:pt>
                <c:pt idx="103">
                  <c:v>1995.75</c:v>
                </c:pt>
                <c:pt idx="104">
                  <c:v>1996</c:v>
                </c:pt>
                <c:pt idx="105">
                  <c:v>1996.25</c:v>
                </c:pt>
                <c:pt idx="106">
                  <c:v>1996.5</c:v>
                </c:pt>
                <c:pt idx="107">
                  <c:v>1996.75</c:v>
                </c:pt>
                <c:pt idx="108">
                  <c:v>1997</c:v>
                </c:pt>
                <c:pt idx="109">
                  <c:v>1997.25</c:v>
                </c:pt>
                <c:pt idx="110">
                  <c:v>1997.5</c:v>
                </c:pt>
                <c:pt idx="111">
                  <c:v>1997.75</c:v>
                </c:pt>
                <c:pt idx="112">
                  <c:v>1998</c:v>
                </c:pt>
                <c:pt idx="113">
                  <c:v>1998.25</c:v>
                </c:pt>
                <c:pt idx="114">
                  <c:v>1998.5</c:v>
                </c:pt>
                <c:pt idx="115">
                  <c:v>1998.75</c:v>
                </c:pt>
                <c:pt idx="116">
                  <c:v>1999</c:v>
                </c:pt>
                <c:pt idx="117">
                  <c:v>1999.25</c:v>
                </c:pt>
                <c:pt idx="118">
                  <c:v>1999.5</c:v>
                </c:pt>
                <c:pt idx="119">
                  <c:v>1999.75</c:v>
                </c:pt>
                <c:pt idx="120">
                  <c:v>2000</c:v>
                </c:pt>
                <c:pt idx="121">
                  <c:v>2000.25</c:v>
                </c:pt>
                <c:pt idx="122">
                  <c:v>2000.5</c:v>
                </c:pt>
                <c:pt idx="123">
                  <c:v>2000.75</c:v>
                </c:pt>
                <c:pt idx="124">
                  <c:v>2001</c:v>
                </c:pt>
                <c:pt idx="125">
                  <c:v>2001.25</c:v>
                </c:pt>
                <c:pt idx="126">
                  <c:v>2001.5</c:v>
                </c:pt>
                <c:pt idx="127">
                  <c:v>2001.75</c:v>
                </c:pt>
                <c:pt idx="128">
                  <c:v>2002</c:v>
                </c:pt>
                <c:pt idx="129">
                  <c:v>2002.25</c:v>
                </c:pt>
                <c:pt idx="130">
                  <c:v>2002.5</c:v>
                </c:pt>
                <c:pt idx="131">
                  <c:v>2002.75</c:v>
                </c:pt>
                <c:pt idx="132">
                  <c:v>2003</c:v>
                </c:pt>
                <c:pt idx="133">
                  <c:v>2003.25</c:v>
                </c:pt>
                <c:pt idx="134">
                  <c:v>2003.5</c:v>
                </c:pt>
                <c:pt idx="135">
                  <c:v>2003.75</c:v>
                </c:pt>
                <c:pt idx="136">
                  <c:v>2004</c:v>
                </c:pt>
                <c:pt idx="137">
                  <c:v>2004.25</c:v>
                </c:pt>
                <c:pt idx="138">
                  <c:v>2004.5</c:v>
                </c:pt>
                <c:pt idx="139">
                  <c:v>2004.75</c:v>
                </c:pt>
                <c:pt idx="140">
                  <c:v>2005</c:v>
                </c:pt>
                <c:pt idx="141">
                  <c:v>2005.25</c:v>
                </c:pt>
                <c:pt idx="142">
                  <c:v>2005.5</c:v>
                </c:pt>
                <c:pt idx="143">
                  <c:v>2005.75</c:v>
                </c:pt>
                <c:pt idx="144">
                  <c:v>2006</c:v>
                </c:pt>
                <c:pt idx="145">
                  <c:v>2006.25</c:v>
                </c:pt>
                <c:pt idx="146">
                  <c:v>2006.5</c:v>
                </c:pt>
                <c:pt idx="147">
                  <c:v>2006.75</c:v>
                </c:pt>
                <c:pt idx="148">
                  <c:v>2007</c:v>
                </c:pt>
                <c:pt idx="149">
                  <c:v>2007.25</c:v>
                </c:pt>
                <c:pt idx="150">
                  <c:v>2007.5</c:v>
                </c:pt>
                <c:pt idx="151">
                  <c:v>2007.75</c:v>
                </c:pt>
                <c:pt idx="152">
                  <c:v>2008</c:v>
                </c:pt>
                <c:pt idx="153">
                  <c:v>2008.25</c:v>
                </c:pt>
                <c:pt idx="154">
                  <c:v>2008.5</c:v>
                </c:pt>
                <c:pt idx="155">
                  <c:v>2008.75</c:v>
                </c:pt>
                <c:pt idx="156">
                  <c:v>2009</c:v>
                </c:pt>
                <c:pt idx="157">
                  <c:v>2009.25</c:v>
                </c:pt>
                <c:pt idx="158">
                  <c:v>2009.5</c:v>
                </c:pt>
                <c:pt idx="159">
                  <c:v>2009.75</c:v>
                </c:pt>
                <c:pt idx="160">
                  <c:v>2010</c:v>
                </c:pt>
                <c:pt idx="161">
                  <c:v>2010.25</c:v>
                </c:pt>
                <c:pt idx="162">
                  <c:v>2010.5</c:v>
                </c:pt>
                <c:pt idx="163">
                  <c:v>2010.75</c:v>
                </c:pt>
              </c:numCache>
            </c:numRef>
          </c:xVal>
          <c:yVal>
            <c:numRef>
              <c:f>'US flows quarterly data'!$D$2:$D$165</c:f>
              <c:numCache>
                <c:formatCode>General</c:formatCode>
                <c:ptCount val="164"/>
                <c:pt idx="0">
                  <c:v>3.6527314744817595E-2</c:v>
                </c:pt>
                <c:pt idx="1">
                  <c:v>3.7292047188708412E-2</c:v>
                </c:pt>
                <c:pt idx="2">
                  <c:v>3.9765585200022588E-2</c:v>
                </c:pt>
                <c:pt idx="3">
                  <c:v>3.9399254657454807E-2</c:v>
                </c:pt>
                <c:pt idx="4">
                  <c:v>3.6647209470810363E-2</c:v>
                </c:pt>
                <c:pt idx="5">
                  <c:v>3.671627128364191E-2</c:v>
                </c:pt>
                <c:pt idx="6">
                  <c:v>3.8161594692161738E-2</c:v>
                </c:pt>
                <c:pt idx="7">
                  <c:v>3.7801264091566832E-2</c:v>
                </c:pt>
                <c:pt idx="8">
                  <c:v>3.5813603720671786E-2</c:v>
                </c:pt>
                <c:pt idx="9">
                  <c:v>3.6432175621867534E-2</c:v>
                </c:pt>
                <c:pt idx="10">
                  <c:v>3.833259014392925E-2</c:v>
                </c:pt>
                <c:pt idx="11">
                  <c:v>3.4075170073466922E-2</c:v>
                </c:pt>
                <c:pt idx="12">
                  <c:v>3.5961150148666035E-2</c:v>
                </c:pt>
                <c:pt idx="13">
                  <c:v>3.8164594500665477E-2</c:v>
                </c:pt>
                <c:pt idx="14">
                  <c:v>3.5901476074458316E-2</c:v>
                </c:pt>
                <c:pt idx="15">
                  <c:v>3.7201264271130442E-2</c:v>
                </c:pt>
                <c:pt idx="16">
                  <c:v>3.9106059753917871E-2</c:v>
                </c:pt>
                <c:pt idx="17">
                  <c:v>3.9318222686546195E-2</c:v>
                </c:pt>
                <c:pt idx="18">
                  <c:v>4.2604524179639384E-2</c:v>
                </c:pt>
                <c:pt idx="19">
                  <c:v>4.7150807747973082E-2</c:v>
                </c:pt>
                <c:pt idx="20">
                  <c:v>4.3887583106783812E-2</c:v>
                </c:pt>
                <c:pt idx="21">
                  <c:v>4.2107540510945334E-2</c:v>
                </c:pt>
                <c:pt idx="22">
                  <c:v>4.1851259961852356E-2</c:v>
                </c:pt>
                <c:pt idx="23">
                  <c:v>3.9031732440621678E-2</c:v>
                </c:pt>
                <c:pt idx="24">
                  <c:v>4.0225434750360035E-2</c:v>
                </c:pt>
                <c:pt idx="25">
                  <c:v>4.046610819171001E-2</c:v>
                </c:pt>
                <c:pt idx="26">
                  <c:v>4.1432905630055826E-2</c:v>
                </c:pt>
                <c:pt idx="27">
                  <c:v>4.0589708577125315E-2</c:v>
                </c:pt>
                <c:pt idx="28">
                  <c:v>4.2688904395888454E-2</c:v>
                </c:pt>
                <c:pt idx="29">
                  <c:v>4.1154373255772654E-2</c:v>
                </c:pt>
                <c:pt idx="30">
                  <c:v>4.0623857050573586E-2</c:v>
                </c:pt>
                <c:pt idx="31">
                  <c:v>3.9283333703514146E-2</c:v>
                </c:pt>
                <c:pt idx="32">
                  <c:v>3.94841320428308E-2</c:v>
                </c:pt>
                <c:pt idx="33">
                  <c:v>4.0878254601273957E-2</c:v>
                </c:pt>
                <c:pt idx="34">
                  <c:v>4.041243445935145E-2</c:v>
                </c:pt>
                <c:pt idx="35">
                  <c:v>3.9848862843930771E-2</c:v>
                </c:pt>
                <c:pt idx="36">
                  <c:v>3.9572525586362699E-2</c:v>
                </c:pt>
                <c:pt idx="37">
                  <c:v>3.972641515958087E-2</c:v>
                </c:pt>
                <c:pt idx="38">
                  <c:v>4.2890457880107688E-2</c:v>
                </c:pt>
                <c:pt idx="39">
                  <c:v>4.1796762093428932E-2</c:v>
                </c:pt>
                <c:pt idx="40">
                  <c:v>4.2339412571116404E-2</c:v>
                </c:pt>
                <c:pt idx="41">
                  <c:v>4.6077472527847461E-2</c:v>
                </c:pt>
                <c:pt idx="42">
                  <c:v>4.2187509777271398E-2</c:v>
                </c:pt>
                <c:pt idx="43">
                  <c:v>4.1073409797564665E-2</c:v>
                </c:pt>
                <c:pt idx="44">
                  <c:v>4.1628567559744076E-2</c:v>
                </c:pt>
                <c:pt idx="45">
                  <c:v>4.3092268591302718E-2</c:v>
                </c:pt>
                <c:pt idx="46">
                  <c:v>4.4303693261222507E-2</c:v>
                </c:pt>
                <c:pt idx="47">
                  <c:v>5.0045467075138704E-2</c:v>
                </c:pt>
                <c:pt idx="48">
                  <c:v>4.8467792174332003E-2</c:v>
                </c:pt>
                <c:pt idx="49">
                  <c:v>4.6815432713315813E-2</c:v>
                </c:pt>
                <c:pt idx="50">
                  <c:v>4.7690746598137525E-2</c:v>
                </c:pt>
                <c:pt idx="51">
                  <c:v>4.6999005313354346E-2</c:v>
                </c:pt>
                <c:pt idx="52">
                  <c:v>4.3633975475704377E-2</c:v>
                </c:pt>
                <c:pt idx="53">
                  <c:v>4.2881924026304932E-2</c:v>
                </c:pt>
                <c:pt idx="54">
                  <c:v>4.4520763928243501E-2</c:v>
                </c:pt>
                <c:pt idx="55">
                  <c:v>4.1262625232814182E-2</c:v>
                </c:pt>
                <c:pt idx="56">
                  <c:v>4.037159501212198E-2</c:v>
                </c:pt>
                <c:pt idx="57">
                  <c:v>3.9383549201226893E-2</c:v>
                </c:pt>
                <c:pt idx="58">
                  <c:v>4.2159009118334152E-2</c:v>
                </c:pt>
                <c:pt idx="59">
                  <c:v>4.1975923462216486E-2</c:v>
                </c:pt>
                <c:pt idx="60">
                  <c:v>4.2377986702152426E-2</c:v>
                </c:pt>
                <c:pt idx="61">
                  <c:v>4.2895832047035801E-2</c:v>
                </c:pt>
                <c:pt idx="62">
                  <c:v>4.1327807991860852E-2</c:v>
                </c:pt>
                <c:pt idx="63">
                  <c:v>4.131519635090853E-2</c:v>
                </c:pt>
                <c:pt idx="64">
                  <c:v>4.1832445260497446E-2</c:v>
                </c:pt>
                <c:pt idx="65">
                  <c:v>4.1239041269695756E-2</c:v>
                </c:pt>
                <c:pt idx="66">
                  <c:v>4.0459979986435572E-2</c:v>
                </c:pt>
                <c:pt idx="67">
                  <c:v>3.9001991351445532E-2</c:v>
                </c:pt>
                <c:pt idx="68">
                  <c:v>3.8632373015085895E-2</c:v>
                </c:pt>
                <c:pt idx="69">
                  <c:v>3.8167963425318405E-2</c:v>
                </c:pt>
                <c:pt idx="70">
                  <c:v>3.7485192219416617E-2</c:v>
                </c:pt>
                <c:pt idx="71">
                  <c:v>3.6512881517410285E-2</c:v>
                </c:pt>
                <c:pt idx="72">
                  <c:v>3.5875916481018455E-2</c:v>
                </c:pt>
                <c:pt idx="73">
                  <c:v>3.5779560605684955E-2</c:v>
                </c:pt>
                <c:pt idx="74">
                  <c:v>3.6951025327046715E-2</c:v>
                </c:pt>
                <c:pt idx="75">
                  <c:v>3.5117626190185547E-2</c:v>
                </c:pt>
                <c:pt idx="76">
                  <c:v>3.6702940861384092E-2</c:v>
                </c:pt>
                <c:pt idx="77">
                  <c:v>3.7099212408066212E-2</c:v>
                </c:pt>
                <c:pt idx="78">
                  <c:v>3.6498665809631355E-2</c:v>
                </c:pt>
                <c:pt idx="79">
                  <c:v>3.7465830643971992E-2</c:v>
                </c:pt>
                <c:pt idx="80">
                  <c:v>3.6883374055226972E-2</c:v>
                </c:pt>
                <c:pt idx="81">
                  <c:v>3.5746266444524256E-2</c:v>
                </c:pt>
                <c:pt idx="82">
                  <c:v>3.6737541357676241E-2</c:v>
                </c:pt>
                <c:pt idx="83">
                  <c:v>3.8462231556574605E-2</c:v>
                </c:pt>
                <c:pt idx="84">
                  <c:v>3.8229703903198235E-2</c:v>
                </c:pt>
                <c:pt idx="85">
                  <c:v>3.7820229927698776E-2</c:v>
                </c:pt>
                <c:pt idx="86">
                  <c:v>3.7420844038327551E-2</c:v>
                </c:pt>
                <c:pt idx="87">
                  <c:v>3.6279092232386276E-2</c:v>
                </c:pt>
                <c:pt idx="88">
                  <c:v>3.4642269213994346E-2</c:v>
                </c:pt>
                <c:pt idx="89">
                  <c:v>3.5560925801595054E-2</c:v>
                </c:pt>
                <c:pt idx="90">
                  <c:v>3.5418758789698281E-2</c:v>
                </c:pt>
                <c:pt idx="91">
                  <c:v>3.3826177318890892E-2</c:v>
                </c:pt>
                <c:pt idx="92">
                  <c:v>3.4970248738924882E-2</c:v>
                </c:pt>
                <c:pt idx="93">
                  <c:v>3.3887803554535002E-2</c:v>
                </c:pt>
                <c:pt idx="94">
                  <c:v>3.3475329478581811E-2</c:v>
                </c:pt>
                <c:pt idx="95">
                  <c:v>3.2374933362007155E-2</c:v>
                </c:pt>
                <c:pt idx="96">
                  <c:v>3.3361564079920449E-2</c:v>
                </c:pt>
                <c:pt idx="97">
                  <c:v>3.3567061026891075E-2</c:v>
                </c:pt>
                <c:pt idx="98">
                  <c:v>3.0699481566747028E-2</c:v>
                </c:pt>
                <c:pt idx="99">
                  <c:v>3.2304938777057451E-2</c:v>
                </c:pt>
                <c:pt idx="100">
                  <c:v>3.1274841622111013E-2</c:v>
                </c:pt>
                <c:pt idx="101">
                  <c:v>3.1883590815666246E-2</c:v>
                </c:pt>
                <c:pt idx="102">
                  <c:v>3.3640015546769264E-2</c:v>
                </c:pt>
                <c:pt idx="103">
                  <c:v>3.2735968359087951E-2</c:v>
                </c:pt>
                <c:pt idx="104">
                  <c:v>3.1362416757564009E-2</c:v>
                </c:pt>
                <c:pt idx="105">
                  <c:v>3.1848571656310082E-2</c:v>
                </c:pt>
                <c:pt idx="106">
                  <c:v>2.935038161421839E-2</c:v>
                </c:pt>
                <c:pt idx="107">
                  <c:v>3.3306574391912369E-2</c:v>
                </c:pt>
                <c:pt idx="108">
                  <c:v>2.9879076526935406E-2</c:v>
                </c:pt>
                <c:pt idx="109">
                  <c:v>2.9418877804218691E-2</c:v>
                </c:pt>
                <c:pt idx="110">
                  <c:v>2.9716475449867372E-2</c:v>
                </c:pt>
                <c:pt idx="111">
                  <c:v>2.9938695392799971E-2</c:v>
                </c:pt>
                <c:pt idx="112">
                  <c:v>3.2967688197834466E-2</c:v>
                </c:pt>
                <c:pt idx="113">
                  <c:v>3.0933992494031715E-2</c:v>
                </c:pt>
                <c:pt idx="114">
                  <c:v>3.2638358605731096E-2</c:v>
                </c:pt>
                <c:pt idx="115">
                  <c:v>3.0520497818897888E-2</c:v>
                </c:pt>
                <c:pt idx="116">
                  <c:v>3.1715947683847868E-2</c:v>
                </c:pt>
                <c:pt idx="117">
                  <c:v>3.0926133640629832E-2</c:v>
                </c:pt>
                <c:pt idx="118">
                  <c:v>3.1069753799208344E-2</c:v>
                </c:pt>
                <c:pt idx="119">
                  <c:v>3.1347214944743206E-2</c:v>
                </c:pt>
                <c:pt idx="120">
                  <c:v>3.1885734439085885E-2</c:v>
                </c:pt>
                <c:pt idx="121">
                  <c:v>3.0126770308567957E-2</c:v>
                </c:pt>
                <c:pt idx="122">
                  <c:v>3.056601764608774E-2</c:v>
                </c:pt>
                <c:pt idx="123">
                  <c:v>2.9423693999182467E-2</c:v>
                </c:pt>
                <c:pt idx="124">
                  <c:v>3.4119796454271191E-2</c:v>
                </c:pt>
                <c:pt idx="125">
                  <c:v>3.1235076942711968E-2</c:v>
                </c:pt>
                <c:pt idx="126">
                  <c:v>3.3145822169451201E-2</c:v>
                </c:pt>
                <c:pt idx="127">
                  <c:v>3.394750595577941E-2</c:v>
                </c:pt>
                <c:pt idx="128">
                  <c:v>3.2366851093995674E-2</c:v>
                </c:pt>
                <c:pt idx="129">
                  <c:v>3.0584332656336699E-2</c:v>
                </c:pt>
                <c:pt idx="130">
                  <c:v>3.0311380145140232E-2</c:v>
                </c:pt>
                <c:pt idx="131">
                  <c:v>3.0784959155623841E-2</c:v>
                </c:pt>
                <c:pt idx="132">
                  <c:v>2.9430970122965569E-2</c:v>
                </c:pt>
                <c:pt idx="133">
                  <c:v>3.0363819766589611E-2</c:v>
                </c:pt>
                <c:pt idx="134">
                  <c:v>2.8844539575003651E-2</c:v>
                </c:pt>
                <c:pt idx="135">
                  <c:v>2.7424565014680609E-2</c:v>
                </c:pt>
                <c:pt idx="136">
                  <c:v>2.7659120482555876E-2</c:v>
                </c:pt>
                <c:pt idx="137">
                  <c:v>2.8677723667267056E-2</c:v>
                </c:pt>
                <c:pt idx="138">
                  <c:v>2.898376185546404E-2</c:v>
                </c:pt>
                <c:pt idx="139">
                  <c:v>2.8573627993661421E-2</c:v>
                </c:pt>
                <c:pt idx="140">
                  <c:v>2.7738474628251682E-2</c:v>
                </c:pt>
                <c:pt idx="141">
                  <c:v>2.8064211669354602E-2</c:v>
                </c:pt>
                <c:pt idx="142">
                  <c:v>2.8171112598496494E-2</c:v>
                </c:pt>
                <c:pt idx="143">
                  <c:v>2.8018829421221202E-2</c:v>
                </c:pt>
                <c:pt idx="144">
                  <c:v>2.7697770711284774E-2</c:v>
                </c:pt>
                <c:pt idx="145">
                  <c:v>2.7791951652835746E-2</c:v>
                </c:pt>
                <c:pt idx="146">
                  <c:v>2.7751920758150452E-2</c:v>
                </c:pt>
                <c:pt idx="147">
                  <c:v>2.6118368648630888E-2</c:v>
                </c:pt>
                <c:pt idx="148">
                  <c:v>2.5436100780065949E-2</c:v>
                </c:pt>
                <c:pt idx="149">
                  <c:v>2.561594563940529E-2</c:v>
                </c:pt>
                <c:pt idx="150">
                  <c:v>2.6314947861656293E-2</c:v>
                </c:pt>
                <c:pt idx="151">
                  <c:v>2.6557816340444872E-2</c:v>
                </c:pt>
                <c:pt idx="152">
                  <c:v>2.6872512303805787E-2</c:v>
                </c:pt>
                <c:pt idx="153">
                  <c:v>2.9283469485992641E-2</c:v>
                </c:pt>
                <c:pt idx="154">
                  <c:v>3.0444868858261611E-2</c:v>
                </c:pt>
                <c:pt idx="155">
                  <c:v>3.2668165679092601E-2</c:v>
                </c:pt>
                <c:pt idx="156">
                  <c:v>3.2007801643476504E-2</c:v>
                </c:pt>
                <c:pt idx="157">
                  <c:v>3.0023922174309221E-2</c:v>
                </c:pt>
                <c:pt idx="158">
                  <c:v>2.8621119508175433E-2</c:v>
                </c:pt>
                <c:pt idx="159">
                  <c:v>2.7504662101381836E-2</c:v>
                </c:pt>
                <c:pt idx="160">
                  <c:v>2.4873834298586181E-2</c:v>
                </c:pt>
                <c:pt idx="161">
                  <c:v>2.6624100428721188E-2</c:v>
                </c:pt>
                <c:pt idx="162">
                  <c:v>2.5794688604332067E-2</c:v>
                </c:pt>
                <c:pt idx="163">
                  <c:v>2.6287684591846591E-2</c:v>
                </c:pt>
              </c:numCache>
            </c:numRef>
          </c:yVal>
          <c:smooth val="0"/>
        </c:ser>
        <c:dLbls>
          <c:showLegendKey val="0"/>
          <c:showVal val="0"/>
          <c:showCatName val="0"/>
          <c:showSerName val="0"/>
          <c:showPercent val="0"/>
          <c:showBubbleSize val="0"/>
        </c:dLbls>
        <c:axId val="95401856"/>
        <c:axId val="95403392"/>
      </c:scatterChart>
      <c:valAx>
        <c:axId val="95401856"/>
        <c:scaling>
          <c:orientation val="minMax"/>
          <c:max val="2011.5"/>
          <c:min val="1970"/>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95403392"/>
        <c:crosses val="min"/>
        <c:crossBetween val="midCat"/>
        <c:majorUnit val="5"/>
      </c:valAx>
      <c:valAx>
        <c:axId val="95403392"/>
        <c:scaling>
          <c:logBase val="2"/>
          <c:orientation val="minMax"/>
          <c:max val="0.1"/>
          <c:min val="1.2500000000000023E-2"/>
        </c:scaling>
        <c:delete val="0"/>
        <c:axPos val="l"/>
        <c:numFmt formatCode="#,##0.000" sourceLinked="0"/>
        <c:majorTickMark val="in"/>
        <c:minorTickMark val="none"/>
        <c:tickLblPos val="nextTo"/>
        <c:spPr>
          <a:ln w="22225">
            <a:noFill/>
          </a:ln>
        </c:spPr>
        <c:txPr>
          <a:bodyPr/>
          <a:lstStyle/>
          <a:p>
            <a:pPr>
              <a:defRPr lang="en-US" sz="1600" b="0" i="0">
                <a:solidFill>
                  <a:srgbClr val="000000"/>
                </a:solidFill>
                <a:latin typeface="Arial"/>
                <a:ea typeface="Arial"/>
                <a:cs typeface="Arial"/>
              </a:defRPr>
            </a:pPr>
            <a:endParaRPr lang="en-US"/>
          </a:p>
        </c:txPr>
        <c:crossAx val="95401856"/>
        <c:crosses val="autoZero"/>
        <c:crossBetween val="midCat"/>
      </c:valAx>
      <c:spPr>
        <a:noFill/>
        <a:ln w="22225">
          <a:solidFill>
            <a:srgbClr val="000000"/>
          </a:solidFill>
        </a:ln>
      </c:spPr>
    </c:plotArea>
    <c:plotVisOnly val="1"/>
    <c:dispBlanksAs val="gap"/>
    <c:showDLblsOverMax val="0"/>
  </c:chart>
  <c:spPr>
    <a:solidFill>
      <a:prstClr val="white"/>
    </a:solidFill>
    <a:ln>
      <a:noFill/>
    </a:ln>
  </c:spPr>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805799735398601"/>
          <c:y val="0.1133070156724218"/>
          <c:w val="0.78388400529202751"/>
          <c:h val="0.73394697790709362"/>
        </c:manualLayout>
      </c:layout>
      <c:scatterChart>
        <c:scatterStyle val="lineMarker"/>
        <c:varyColors val="0"/>
        <c:ser>
          <c:idx val="2"/>
          <c:order val="0"/>
          <c:spPr>
            <a:ln w="6350">
              <a:solidFill>
                <a:schemeClr val="tx1"/>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2008.25</c:v>
                </c:pt>
                <c:pt idx="156">
                  <c:v>2008.25</c:v>
                </c:pt>
                <c:pt idx="157">
                  <c:v>2008.5</c:v>
                </c:pt>
                <c:pt idx="158">
                  <c:v>2008.75</c:v>
                </c:pt>
                <c:pt idx="159">
                  <c:v>2009</c:v>
                </c:pt>
                <c:pt idx="160">
                  <c:v>2009.25</c:v>
                </c:pt>
                <c:pt idx="161">
                  <c:v>2009.5</c:v>
                </c:pt>
                <c:pt idx="162">
                  <c:v>2009.5</c:v>
                </c:pt>
                <c:pt idx="163">
                  <c:v>2009.75</c:v>
                </c:pt>
                <c:pt idx="164">
                  <c:v>2010</c:v>
                </c:pt>
                <c:pt idx="165">
                  <c:v>2010.25</c:v>
                </c:pt>
                <c:pt idx="166">
                  <c:v>2010.5</c:v>
                </c:pt>
                <c:pt idx="167">
                  <c:v>2010.75</c:v>
                </c:pt>
                <c:pt idx="168">
                  <c:v>2011</c:v>
                </c:pt>
              </c:numCache>
            </c:numRef>
          </c:xVal>
          <c:yVal>
            <c:numRef>
              <c:f>Dates!$D$3:$D$171</c:f>
              <c:numCache>
                <c:formatCode>General</c:formatCode>
                <c:ptCount val="169"/>
                <c:pt idx="1">
                  <c:v>0</c:v>
                </c:pt>
                <c:pt idx="2">
                  <c:v>0</c:v>
                </c:pt>
                <c:pt idx="3">
                  <c:v>0</c:v>
                </c:pt>
                <c:pt idx="4">
                  <c:v>0</c:v>
                </c:pt>
                <c:pt idx="5">
                  <c:v>0</c:v>
                </c:pt>
                <c:pt idx="6">
                  <c:v>0</c:v>
                </c:pt>
                <c:pt idx="7">
                  <c:v>0</c:v>
                </c:pt>
                <c:pt idx="8">
                  <c:v>0</c:v>
                </c:pt>
                <c:pt idx="9">
                  <c:v>0</c:v>
                </c:pt>
                <c:pt idx="10">
                  <c:v>0</c:v>
                </c:pt>
                <c:pt idx="11">
                  <c:v>0</c:v>
                </c:pt>
                <c:pt idx="13">
                  <c:v>0</c:v>
                </c:pt>
                <c:pt idx="14">
                  <c:v>0</c:v>
                </c:pt>
                <c:pt idx="15">
                  <c:v>0</c:v>
                </c:pt>
                <c:pt idx="16">
                  <c:v>0</c:v>
                </c:pt>
                <c:pt idx="17">
                  <c:v>0</c:v>
                </c:pt>
                <c:pt idx="18">
                  <c:v>0</c:v>
                </c:pt>
                <c:pt idx="19">
                  <c:v>0</c:v>
                </c:pt>
                <c:pt idx="20">
                  <c:v>0</c:v>
                </c:pt>
                <c:pt idx="21">
                  <c:v>0</c:v>
                </c:pt>
                <c:pt idx="22">
                  <c:v>0</c:v>
                </c:pt>
                <c:pt idx="24">
                  <c:v>0</c:v>
                </c:pt>
                <c:pt idx="25">
                  <c:v>0</c:v>
                </c:pt>
                <c:pt idx="26">
                  <c:v>0</c:v>
                </c:pt>
                <c:pt idx="27">
                  <c:v>0</c:v>
                </c:pt>
                <c:pt idx="28">
                  <c:v>0</c:v>
                </c:pt>
                <c:pt idx="29">
                  <c:v>0</c:v>
                </c:pt>
                <c:pt idx="30">
                  <c:v>0</c:v>
                </c:pt>
                <c:pt idx="31">
                  <c:v>0</c:v>
                </c:pt>
                <c:pt idx="32">
                  <c:v>0</c:v>
                </c:pt>
                <c:pt idx="33">
                  <c:v>0</c:v>
                </c:pt>
                <c:pt idx="34">
                  <c:v>0</c:v>
                </c:pt>
                <c:pt idx="35">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3">
                  <c:v>0</c:v>
                </c:pt>
                <c:pt idx="84">
                  <c:v>0</c:v>
                </c:pt>
                <c:pt idx="85">
                  <c:v>0</c:v>
                </c:pt>
                <c:pt idx="86">
                  <c:v>0</c:v>
                </c:pt>
                <c:pt idx="87">
                  <c:v>0</c:v>
                </c:pt>
                <c:pt idx="88">
                  <c:v>0</c:v>
                </c:pt>
                <c:pt idx="89">
                  <c:v>0</c:v>
                </c:pt>
                <c:pt idx="90">
                  <c:v>0</c:v>
                </c:pt>
                <c:pt idx="91">
                  <c:v>0</c:v>
                </c:pt>
                <c:pt idx="92">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6">
                  <c:v>0</c:v>
                </c:pt>
                <c:pt idx="157">
                  <c:v>0</c:v>
                </c:pt>
                <c:pt idx="158">
                  <c:v>0</c:v>
                </c:pt>
                <c:pt idx="159">
                  <c:v>0</c:v>
                </c:pt>
                <c:pt idx="160">
                  <c:v>0</c:v>
                </c:pt>
                <c:pt idx="162">
                  <c:v>0</c:v>
                </c:pt>
                <c:pt idx="163">
                  <c:v>0</c:v>
                </c:pt>
                <c:pt idx="164">
                  <c:v>0</c:v>
                </c:pt>
                <c:pt idx="165">
                  <c:v>0</c:v>
                </c:pt>
                <c:pt idx="166">
                  <c:v>0</c:v>
                </c:pt>
                <c:pt idx="167">
                  <c:v>0</c:v>
                </c:pt>
                <c:pt idx="168">
                  <c:v>0</c:v>
                </c:pt>
              </c:numCache>
            </c:numRef>
          </c:yVal>
          <c:smooth val="0"/>
        </c:ser>
        <c:ser>
          <c:idx val="0"/>
          <c:order val="1"/>
          <c:tx>
            <c:v>Claimant</c:v>
          </c:tx>
          <c:spPr>
            <a:ln>
              <a:solidFill>
                <a:srgbClr val="0070C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Flows'!$Y$3:$Y$177</c:f>
              <c:numCache>
                <c:formatCode>General</c:formatCode>
                <c:ptCount val="175"/>
                <c:pt idx="0">
                  <c:v>1.1257367666666665E-2</c:v>
                </c:pt>
                <c:pt idx="1">
                  <c:v>1.0975736999999998E-2</c:v>
                </c:pt>
                <c:pt idx="2">
                  <c:v>1.0705786333333345E-2</c:v>
                </c:pt>
                <c:pt idx="3">
                  <c:v>1.0913641E-2</c:v>
                </c:pt>
                <c:pt idx="4">
                  <c:v>1.0470780333333341E-2</c:v>
                </c:pt>
                <c:pt idx="5">
                  <c:v>1.0459359E-2</c:v>
                </c:pt>
                <c:pt idx="6">
                  <c:v>1.0649628000000001E-2</c:v>
                </c:pt>
                <c:pt idx="7">
                  <c:v>1.0717504666666737E-2</c:v>
                </c:pt>
                <c:pt idx="8">
                  <c:v>1.0622426000000001E-2</c:v>
                </c:pt>
                <c:pt idx="9">
                  <c:v>1.0718147333333337E-2</c:v>
                </c:pt>
                <c:pt idx="10">
                  <c:v>1.0732390666666669E-2</c:v>
                </c:pt>
                <c:pt idx="11">
                  <c:v>1.075101566666673E-2</c:v>
                </c:pt>
                <c:pt idx="12">
                  <c:v>1.046863E-2</c:v>
                </c:pt>
                <c:pt idx="13">
                  <c:v>1.0351377666666729E-2</c:v>
                </c:pt>
                <c:pt idx="14">
                  <c:v>1.0614307000000002E-2</c:v>
                </c:pt>
                <c:pt idx="15">
                  <c:v>1.0933094666666665E-2</c:v>
                </c:pt>
                <c:pt idx="16">
                  <c:v>1.0745126333333393E-2</c:v>
                </c:pt>
                <c:pt idx="17">
                  <c:v>1.1017091999999999E-2</c:v>
                </c:pt>
                <c:pt idx="18">
                  <c:v>1.0922579000000109E-2</c:v>
                </c:pt>
                <c:pt idx="19">
                  <c:v>1.0141861000000052E-2</c:v>
                </c:pt>
                <c:pt idx="20">
                  <c:v>1.0130947666666666E-2</c:v>
                </c:pt>
                <c:pt idx="21">
                  <c:v>9.9598260000000639E-3</c:v>
                </c:pt>
                <c:pt idx="22">
                  <c:v>9.3670603333333748E-3</c:v>
                </c:pt>
                <c:pt idx="23">
                  <c:v>9.181018333333334E-3</c:v>
                </c:pt>
                <c:pt idx="24">
                  <c:v>9.0970370000000248E-3</c:v>
                </c:pt>
                <c:pt idx="25">
                  <c:v>8.9199146666667159E-3</c:v>
                </c:pt>
                <c:pt idx="26">
                  <c:v>9.2466219999999995E-3</c:v>
                </c:pt>
                <c:pt idx="27">
                  <c:v>9.8003836666667159E-3</c:v>
                </c:pt>
                <c:pt idx="28">
                  <c:v>1.0104453333333341E-2</c:v>
                </c:pt>
                <c:pt idx="29">
                  <c:v>1.0353895333333345E-2</c:v>
                </c:pt>
                <c:pt idx="30">
                  <c:v>1.0956707666666681E-2</c:v>
                </c:pt>
                <c:pt idx="31">
                  <c:v>1.1576577333333419E-2</c:v>
                </c:pt>
                <c:pt idx="32">
                  <c:v>1.2181661000000003E-2</c:v>
                </c:pt>
                <c:pt idx="33">
                  <c:v>1.2394378666666733E-2</c:v>
                </c:pt>
                <c:pt idx="34">
                  <c:v>1.1861753666666782E-2</c:v>
                </c:pt>
                <c:pt idx="35">
                  <c:v>1.1660603333333401E-2</c:v>
                </c:pt>
                <c:pt idx="36">
                  <c:v>1.1773500333333423E-2</c:v>
                </c:pt>
                <c:pt idx="37">
                  <c:v>1.1211394666666681E-2</c:v>
                </c:pt>
                <c:pt idx="38">
                  <c:v>1.1141350666666773E-2</c:v>
                </c:pt>
                <c:pt idx="39">
                  <c:v>1.1078342666666666E-2</c:v>
                </c:pt>
                <c:pt idx="40">
                  <c:v>1.0897455000000021E-2</c:v>
                </c:pt>
                <c:pt idx="41">
                  <c:v>1.0921248666666683E-2</c:v>
                </c:pt>
                <c:pt idx="42">
                  <c:v>1.068017400000008E-2</c:v>
                </c:pt>
                <c:pt idx="43">
                  <c:v>1.0498762666666666E-2</c:v>
                </c:pt>
                <c:pt idx="44">
                  <c:v>1.0404718666666729E-2</c:v>
                </c:pt>
                <c:pt idx="45">
                  <c:v>1.0295138333333341E-2</c:v>
                </c:pt>
                <c:pt idx="46">
                  <c:v>1.0259905999999996E-2</c:v>
                </c:pt>
                <c:pt idx="47">
                  <c:v>9.8820446666667682E-3</c:v>
                </c:pt>
                <c:pt idx="48">
                  <c:v>9.6572006666666727E-3</c:v>
                </c:pt>
                <c:pt idx="49">
                  <c:v>9.8899790000000227E-3</c:v>
                </c:pt>
                <c:pt idx="50">
                  <c:v>1.0427402000000001E-2</c:v>
                </c:pt>
                <c:pt idx="51">
                  <c:v>1.1061913E-2</c:v>
                </c:pt>
                <c:pt idx="52">
                  <c:v>1.1812751333333421E-2</c:v>
                </c:pt>
                <c:pt idx="53">
                  <c:v>1.2995548333333341E-2</c:v>
                </c:pt>
                <c:pt idx="54">
                  <c:v>1.3597963999999994E-2</c:v>
                </c:pt>
                <c:pt idx="55">
                  <c:v>1.3066275000000021E-2</c:v>
                </c:pt>
                <c:pt idx="56">
                  <c:v>1.2699214333333332E-2</c:v>
                </c:pt>
                <c:pt idx="57">
                  <c:v>1.2015188E-2</c:v>
                </c:pt>
                <c:pt idx="58">
                  <c:v>1.3172107000000001E-2</c:v>
                </c:pt>
                <c:pt idx="59">
                  <c:v>1.291653166666675E-2</c:v>
                </c:pt>
                <c:pt idx="60">
                  <c:v>1.364412033333344E-2</c:v>
                </c:pt>
                <c:pt idx="61">
                  <c:v>1.386801633333334E-2</c:v>
                </c:pt>
                <c:pt idx="62">
                  <c:v>1.3855808000000051E-2</c:v>
                </c:pt>
                <c:pt idx="63">
                  <c:v>1.3938877333333408E-2</c:v>
                </c:pt>
                <c:pt idx="64">
                  <c:v>1.3683144000000001E-2</c:v>
                </c:pt>
                <c:pt idx="65">
                  <c:v>1.4900710753169967E-2</c:v>
                </c:pt>
                <c:pt idx="66">
                  <c:v>1.5347874735457873E-2</c:v>
                </c:pt>
                <c:pt idx="67">
                  <c:v>1.4507549600338399E-2</c:v>
                </c:pt>
                <c:pt idx="68">
                  <c:v>1.4161016177850958E-2</c:v>
                </c:pt>
                <c:pt idx="69">
                  <c:v>1.4631882239112081E-2</c:v>
                </c:pt>
                <c:pt idx="70">
                  <c:v>1.4936294340974035E-2</c:v>
                </c:pt>
                <c:pt idx="71">
                  <c:v>1.4488980788772365E-2</c:v>
                </c:pt>
                <c:pt idx="72">
                  <c:v>1.5070573043411349E-2</c:v>
                </c:pt>
                <c:pt idx="73">
                  <c:v>1.5304606917340499E-2</c:v>
                </c:pt>
                <c:pt idx="74">
                  <c:v>1.5206628227765457E-2</c:v>
                </c:pt>
                <c:pt idx="75">
                  <c:v>1.5491334335119341E-2</c:v>
                </c:pt>
                <c:pt idx="76">
                  <c:v>1.5861796613496203E-2</c:v>
                </c:pt>
                <c:pt idx="77">
                  <c:v>1.5905303130331935E-2</c:v>
                </c:pt>
                <c:pt idx="78">
                  <c:v>1.5253155856206143E-2</c:v>
                </c:pt>
                <c:pt idx="79">
                  <c:v>1.4678145542506399E-2</c:v>
                </c:pt>
                <c:pt idx="80">
                  <c:v>1.3871697150696916E-2</c:v>
                </c:pt>
                <c:pt idx="81">
                  <c:v>1.4064223323727466E-2</c:v>
                </c:pt>
                <c:pt idx="82">
                  <c:v>1.3561914570828362E-2</c:v>
                </c:pt>
                <c:pt idx="83">
                  <c:v>1.2625818069836491E-2</c:v>
                </c:pt>
                <c:pt idx="84">
                  <c:v>1.1730483580149699E-2</c:v>
                </c:pt>
                <c:pt idx="85">
                  <c:v>1.078381929518663E-2</c:v>
                </c:pt>
                <c:pt idx="86">
                  <c:v>1.0336031523988562E-2</c:v>
                </c:pt>
                <c:pt idx="87">
                  <c:v>9.7625727897681768E-3</c:v>
                </c:pt>
                <c:pt idx="88">
                  <c:v>9.1089916318718659E-3</c:v>
                </c:pt>
                <c:pt idx="89">
                  <c:v>9.1537334201947269E-3</c:v>
                </c:pt>
                <c:pt idx="90">
                  <c:v>9.2607389978387033E-3</c:v>
                </c:pt>
                <c:pt idx="91">
                  <c:v>9.6826505696453111E-3</c:v>
                </c:pt>
                <c:pt idx="92">
                  <c:v>9.6288192590932766E-3</c:v>
                </c:pt>
                <c:pt idx="93">
                  <c:v>1.0217526515643999E-2</c:v>
                </c:pt>
                <c:pt idx="94">
                  <c:v>1.1530329853746501E-2</c:v>
                </c:pt>
                <c:pt idx="95">
                  <c:v>1.3011868987756041E-2</c:v>
                </c:pt>
                <c:pt idx="96">
                  <c:v>1.3678435191077325E-2</c:v>
                </c:pt>
                <c:pt idx="97">
                  <c:v>1.3531861063483242E-2</c:v>
                </c:pt>
                <c:pt idx="98">
                  <c:v>1.3269381249996503E-2</c:v>
                </c:pt>
                <c:pt idx="99">
                  <c:v>1.3599805548382844E-2</c:v>
                </c:pt>
                <c:pt idx="100">
                  <c:v>1.3883438701995801E-2</c:v>
                </c:pt>
                <c:pt idx="101">
                  <c:v>1.4177502440644134E-2</c:v>
                </c:pt>
                <c:pt idx="102">
                  <c:v>1.4588760730368185E-2</c:v>
                </c:pt>
                <c:pt idx="103">
                  <c:v>1.3927783762733202E-2</c:v>
                </c:pt>
                <c:pt idx="104">
                  <c:v>1.3854201506751132E-2</c:v>
                </c:pt>
                <c:pt idx="105">
                  <c:v>1.36172287404968E-2</c:v>
                </c:pt>
                <c:pt idx="106">
                  <c:v>1.3124259600946441E-2</c:v>
                </c:pt>
                <c:pt idx="107">
                  <c:v>1.2761931670032181E-2</c:v>
                </c:pt>
                <c:pt idx="108">
                  <c:v>1.2408420319470724E-2</c:v>
                </c:pt>
                <c:pt idx="109">
                  <c:v>1.2188411715207362E-2</c:v>
                </c:pt>
                <c:pt idx="110">
                  <c:v>1.1905664355093435E-2</c:v>
                </c:pt>
                <c:pt idx="111">
                  <c:v>1.1173947674441312E-2</c:v>
                </c:pt>
                <c:pt idx="112">
                  <c:v>1.0904537666275386E-2</c:v>
                </c:pt>
                <c:pt idx="113">
                  <c:v>1.119117120229097E-2</c:v>
                </c:pt>
                <c:pt idx="114">
                  <c:v>1.1075575277615914E-2</c:v>
                </c:pt>
                <c:pt idx="115">
                  <c:v>1.118884231655674E-2</c:v>
                </c:pt>
                <c:pt idx="116">
                  <c:v>1.0785149775039041E-2</c:v>
                </c:pt>
                <c:pt idx="117">
                  <c:v>1.0615429262603802E-2</c:v>
                </c:pt>
                <c:pt idx="118">
                  <c:v>9.9480497638278209E-3</c:v>
                </c:pt>
                <c:pt idx="119">
                  <c:v>1.0057823700327021E-2</c:v>
                </c:pt>
                <c:pt idx="120">
                  <c:v>1.0043769799453655E-2</c:v>
                </c:pt>
                <c:pt idx="121">
                  <c:v>9.6801490985420034E-3</c:v>
                </c:pt>
                <c:pt idx="122">
                  <c:v>9.492848838310735E-3</c:v>
                </c:pt>
                <c:pt idx="123">
                  <c:v>9.2803671451811929E-3</c:v>
                </c:pt>
                <c:pt idx="124">
                  <c:v>9.0662387321478865E-3</c:v>
                </c:pt>
                <c:pt idx="125">
                  <c:v>8.9414050109035727E-3</c:v>
                </c:pt>
                <c:pt idx="126">
                  <c:v>9.2749129961674746E-3</c:v>
                </c:pt>
                <c:pt idx="127">
                  <c:v>9.134078534839777E-3</c:v>
                </c:pt>
                <c:pt idx="128">
                  <c:v>9.0873296446869947E-3</c:v>
                </c:pt>
                <c:pt idx="129">
                  <c:v>8.9693899207961246E-3</c:v>
                </c:pt>
                <c:pt idx="130">
                  <c:v>8.6915383746724237E-3</c:v>
                </c:pt>
                <c:pt idx="131">
                  <c:v>8.5376964597309746E-3</c:v>
                </c:pt>
                <c:pt idx="132">
                  <c:v>8.316215530525764E-3</c:v>
                </c:pt>
                <c:pt idx="133">
                  <c:v>8.1680986787132735E-3</c:v>
                </c:pt>
                <c:pt idx="134">
                  <c:v>8.1368411491765259E-3</c:v>
                </c:pt>
                <c:pt idx="135">
                  <c:v>7.9441399947965934E-3</c:v>
                </c:pt>
                <c:pt idx="136">
                  <c:v>7.5433169534421234E-3</c:v>
                </c:pt>
                <c:pt idx="137">
                  <c:v>7.5968606421348492E-3</c:v>
                </c:pt>
                <c:pt idx="138">
                  <c:v>7.8546569377682431E-3</c:v>
                </c:pt>
                <c:pt idx="139">
                  <c:v>7.7439800167583414E-3</c:v>
                </c:pt>
                <c:pt idx="140">
                  <c:v>7.8647079698966824E-3</c:v>
                </c:pt>
                <c:pt idx="141">
                  <c:v>7.839407231203889E-3</c:v>
                </c:pt>
                <c:pt idx="142">
                  <c:v>7.6908095306940831E-3</c:v>
                </c:pt>
                <c:pt idx="143">
                  <c:v>7.6180511917328993E-3</c:v>
                </c:pt>
                <c:pt idx="144">
                  <c:v>7.5829348069337867E-3</c:v>
                </c:pt>
                <c:pt idx="145">
                  <c:v>7.4068857947442125E-3</c:v>
                </c:pt>
                <c:pt idx="146">
                  <c:v>7.1454486029280924E-3</c:v>
                </c:pt>
                <c:pt idx="147">
                  <c:v>6.9186967078400958E-3</c:v>
                </c:pt>
                <c:pt idx="148">
                  <c:v>6.7104508952887136E-3</c:v>
                </c:pt>
                <c:pt idx="149">
                  <c:v>6.5712219949986186E-3</c:v>
                </c:pt>
                <c:pt idx="150">
                  <c:v>6.6831050691816404E-3</c:v>
                </c:pt>
                <c:pt idx="151">
                  <c:v>6.6732070105520588E-3</c:v>
                </c:pt>
                <c:pt idx="152">
                  <c:v>6.9068774895352783E-3</c:v>
                </c:pt>
                <c:pt idx="153">
                  <c:v>6.5176680337062191E-3</c:v>
                </c:pt>
                <c:pt idx="154">
                  <c:v>6.8366723343218109E-3</c:v>
                </c:pt>
                <c:pt idx="155">
                  <c:v>6.8783062810878932E-3</c:v>
                </c:pt>
                <c:pt idx="156">
                  <c:v>6.8216654304043183E-3</c:v>
                </c:pt>
                <c:pt idx="157">
                  <c:v>6.8973038252600734E-3</c:v>
                </c:pt>
                <c:pt idx="158">
                  <c:v>6.8644370994045984E-3</c:v>
                </c:pt>
                <c:pt idx="159">
                  <c:v>6.8705430702350814E-3</c:v>
                </c:pt>
                <c:pt idx="160">
                  <c:v>6.6526902748989484E-3</c:v>
                </c:pt>
                <c:pt idx="161">
                  <c:v>6.6740181453703497E-3</c:v>
                </c:pt>
                <c:pt idx="162">
                  <c:v>6.4749881252121819E-3</c:v>
                </c:pt>
                <c:pt idx="163">
                  <c:v>6.5930436349667032E-3</c:v>
                </c:pt>
                <c:pt idx="164">
                  <c:v>7.3532259466335924E-3</c:v>
                </c:pt>
                <c:pt idx="165">
                  <c:v>8.1633918494893095E-3</c:v>
                </c:pt>
                <c:pt idx="166">
                  <c:v>9.6859282217256568E-3</c:v>
                </c:pt>
                <c:pt idx="167">
                  <c:v>1.1549746012953265E-2</c:v>
                </c:pt>
                <c:pt idx="168">
                  <c:v>1.1733478496021689E-2</c:v>
                </c:pt>
                <c:pt idx="169">
                  <c:v>1.1297488141913541E-2</c:v>
                </c:pt>
                <c:pt idx="170">
                  <c:v>1.0797855897457555E-2</c:v>
                </c:pt>
                <c:pt idx="171">
                  <c:v>1.0303257873015967E-2</c:v>
                </c:pt>
                <c:pt idx="172">
                  <c:v>1.006952854437698E-2</c:v>
                </c:pt>
                <c:pt idx="173">
                  <c:v>1.0448623356627771E-2</c:v>
                </c:pt>
                <c:pt idx="174">
                  <c:v>1.0490064089570664E-2</c:v>
                </c:pt>
              </c:numCache>
            </c:numRef>
          </c:yVal>
          <c:smooth val="0"/>
        </c:ser>
        <c:dLbls>
          <c:showLegendKey val="0"/>
          <c:showVal val="0"/>
          <c:showCatName val="0"/>
          <c:showSerName val="0"/>
          <c:showPercent val="0"/>
          <c:showBubbleSize val="0"/>
        </c:dLbls>
        <c:axId val="103769984"/>
        <c:axId val="103771520"/>
      </c:scatterChart>
      <c:scatterChart>
        <c:scatterStyle val="lineMarker"/>
        <c:varyColors val="0"/>
        <c:ser>
          <c:idx val="1"/>
          <c:order val="2"/>
          <c:tx>
            <c:v>LFS</c:v>
          </c:tx>
          <c:spPr>
            <a:ln>
              <a:solidFill>
                <a:srgbClr val="002060"/>
              </a:solidFill>
              <a:prstDash val="sysDash"/>
            </a:ln>
          </c:spPr>
          <c:marker>
            <c:symbol val="none"/>
          </c:marker>
          <c:xVal>
            <c:numRef>
              <c:f>'LFS flows'!$A$3:$A$75</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'LFS flows'!$K$3:$K$75</c:f>
              <c:numCache>
                <c:formatCode>General</c:formatCode>
                <c:ptCount val="73"/>
                <c:pt idx="0">
                  <c:v>5.9798649812832757E-3</c:v>
                </c:pt>
                <c:pt idx="1">
                  <c:v>6.7551984896307236E-3</c:v>
                </c:pt>
                <c:pt idx="2">
                  <c:v>6.5579223426266431E-3</c:v>
                </c:pt>
                <c:pt idx="3">
                  <c:v>6.0056356052599104E-3</c:v>
                </c:pt>
                <c:pt idx="4">
                  <c:v>6.2260319765678985E-3</c:v>
                </c:pt>
                <c:pt idx="5">
                  <c:v>5.8169887001149334E-3</c:v>
                </c:pt>
                <c:pt idx="6">
                  <c:v>5.6094730774123424E-3</c:v>
                </c:pt>
                <c:pt idx="7">
                  <c:v>5.4317776379191746E-3</c:v>
                </c:pt>
                <c:pt idx="8">
                  <c:v>4.9362532553043938E-3</c:v>
                </c:pt>
                <c:pt idx="9">
                  <c:v>5.1089126359415982E-3</c:v>
                </c:pt>
                <c:pt idx="10">
                  <c:v>5.0655680314679596E-3</c:v>
                </c:pt>
                <c:pt idx="11">
                  <c:v>4.9695940989172883E-3</c:v>
                </c:pt>
                <c:pt idx="12">
                  <c:v>5.2892312653861975E-3</c:v>
                </c:pt>
                <c:pt idx="13">
                  <c:v>4.6520210199836433E-3</c:v>
                </c:pt>
                <c:pt idx="14">
                  <c:v>5.3317417330341361E-3</c:v>
                </c:pt>
                <c:pt idx="15">
                  <c:v>4.7312655365877804E-3</c:v>
                </c:pt>
                <c:pt idx="16">
                  <c:v>4.8277295472933801E-3</c:v>
                </c:pt>
                <c:pt idx="17">
                  <c:v>4.6053187215377989E-3</c:v>
                </c:pt>
                <c:pt idx="18">
                  <c:v>4.3775440891090714E-3</c:v>
                </c:pt>
                <c:pt idx="19">
                  <c:v>4.8281371902928524E-3</c:v>
                </c:pt>
                <c:pt idx="20">
                  <c:v>4.421737104340605E-3</c:v>
                </c:pt>
                <c:pt idx="21">
                  <c:v>4.1732095872930924E-3</c:v>
                </c:pt>
                <c:pt idx="22">
                  <c:v>4.0896257535797658E-3</c:v>
                </c:pt>
                <c:pt idx="23">
                  <c:v>4.0530098525668494E-3</c:v>
                </c:pt>
                <c:pt idx="24">
                  <c:v>3.9910406661916031E-3</c:v>
                </c:pt>
                <c:pt idx="25">
                  <c:v>4.4463848207166893E-3</c:v>
                </c:pt>
                <c:pt idx="26">
                  <c:v>4.4545947802917584E-3</c:v>
                </c:pt>
                <c:pt idx="27">
                  <c:v>4.2002418457707542E-3</c:v>
                </c:pt>
                <c:pt idx="28">
                  <c:v>4.0003491384265301E-3</c:v>
                </c:pt>
                <c:pt idx="29">
                  <c:v>3.869823073786595E-3</c:v>
                </c:pt>
                <c:pt idx="30">
                  <c:v>4.2176421753641839E-3</c:v>
                </c:pt>
                <c:pt idx="31">
                  <c:v>3.9656712946058992E-3</c:v>
                </c:pt>
                <c:pt idx="32">
                  <c:v>3.8168863174476986E-3</c:v>
                </c:pt>
                <c:pt idx="33">
                  <c:v>3.8229830829831332E-3</c:v>
                </c:pt>
                <c:pt idx="34">
                  <c:v>3.5914433042625316E-3</c:v>
                </c:pt>
                <c:pt idx="35">
                  <c:v>3.6038193132079854E-3</c:v>
                </c:pt>
                <c:pt idx="36">
                  <c:v>3.8359836001304881E-3</c:v>
                </c:pt>
                <c:pt idx="37">
                  <c:v>3.9742141668290846E-3</c:v>
                </c:pt>
                <c:pt idx="38">
                  <c:v>3.8878221874387719E-3</c:v>
                </c:pt>
                <c:pt idx="39">
                  <c:v>4.193012306641597E-3</c:v>
                </c:pt>
                <c:pt idx="40">
                  <c:v>4.2555930471381894E-3</c:v>
                </c:pt>
                <c:pt idx="41">
                  <c:v>3.6107153534600256E-3</c:v>
                </c:pt>
                <c:pt idx="42">
                  <c:v>3.8972981751737024E-3</c:v>
                </c:pt>
                <c:pt idx="43">
                  <c:v>3.6324238987080052E-3</c:v>
                </c:pt>
                <c:pt idx="44">
                  <c:v>3.7323287238230085E-3</c:v>
                </c:pt>
                <c:pt idx="45">
                  <c:v>3.3306274614633992E-3</c:v>
                </c:pt>
                <c:pt idx="46">
                  <c:v>3.4272560030123183E-3</c:v>
                </c:pt>
                <c:pt idx="47">
                  <c:v>3.5858347983691806E-3</c:v>
                </c:pt>
                <c:pt idx="48">
                  <c:v>3.3091799792188677E-3</c:v>
                </c:pt>
                <c:pt idx="49">
                  <c:v>3.5936393182287602E-3</c:v>
                </c:pt>
                <c:pt idx="50">
                  <c:v>3.7431170070856617E-3</c:v>
                </c:pt>
                <c:pt idx="51">
                  <c:v>3.4891029478160344E-3</c:v>
                </c:pt>
                <c:pt idx="52">
                  <c:v>3.4033543648466415E-3</c:v>
                </c:pt>
                <c:pt idx="53">
                  <c:v>3.9057720140691643E-3</c:v>
                </c:pt>
                <c:pt idx="54">
                  <c:v>3.3284277757749336E-3</c:v>
                </c:pt>
                <c:pt idx="55">
                  <c:v>3.6751447895435612E-3</c:v>
                </c:pt>
                <c:pt idx="56">
                  <c:v>3.9411010139500692E-3</c:v>
                </c:pt>
                <c:pt idx="57">
                  <c:v>3.6535255079917198E-3</c:v>
                </c:pt>
                <c:pt idx="58">
                  <c:v>3.5521789648144141E-3</c:v>
                </c:pt>
                <c:pt idx="59">
                  <c:v>3.4115849972982115E-3</c:v>
                </c:pt>
                <c:pt idx="60">
                  <c:v>3.6375080698475455E-3</c:v>
                </c:pt>
                <c:pt idx="61">
                  <c:v>3.3535755727659615E-3</c:v>
                </c:pt>
                <c:pt idx="62">
                  <c:v>3.4927785215989049E-3</c:v>
                </c:pt>
                <c:pt idx="63">
                  <c:v>3.6923931744079659E-3</c:v>
                </c:pt>
                <c:pt idx="64">
                  <c:v>4.2678517759692234E-3</c:v>
                </c:pt>
                <c:pt idx="65">
                  <c:v>5.1402387765139314E-3</c:v>
                </c:pt>
                <c:pt idx="66">
                  <c:v>5.4533398161845823E-3</c:v>
                </c:pt>
                <c:pt idx="67">
                  <c:v>5.4392207662696101E-3</c:v>
                </c:pt>
                <c:pt idx="68">
                  <c:v>4.7209642285930284E-3</c:v>
                </c:pt>
                <c:pt idx="69">
                  <c:v>4.4160976566708504E-3</c:v>
                </c:pt>
                <c:pt idx="70">
                  <c:v>4.2968944687267197E-3</c:v>
                </c:pt>
                <c:pt idx="71">
                  <c:v>4.5442230280689014E-3</c:v>
                </c:pt>
                <c:pt idx="72">
                  <c:v>4.2526484815378811E-3</c:v>
                </c:pt>
              </c:numCache>
            </c:numRef>
          </c:yVal>
          <c:smooth val="0"/>
        </c:ser>
        <c:dLbls>
          <c:showLegendKey val="0"/>
          <c:showVal val="0"/>
          <c:showCatName val="0"/>
          <c:showSerName val="0"/>
          <c:showPercent val="0"/>
          <c:showBubbleSize val="0"/>
        </c:dLbls>
        <c:axId val="103783040"/>
        <c:axId val="103781504"/>
      </c:scatterChart>
      <c:valAx>
        <c:axId val="103769984"/>
        <c:scaling>
          <c:orientation val="minMax"/>
          <c:max val="2012"/>
          <c:min val="1970"/>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3771520"/>
        <c:crosses val="min"/>
        <c:crossBetween val="midCat"/>
      </c:valAx>
      <c:valAx>
        <c:axId val="103771520"/>
        <c:scaling>
          <c:logBase val="2"/>
          <c:orientation val="minMax"/>
          <c:max val="2.5000000000000015E-2"/>
          <c:min val="3.1250000000000292E-3"/>
        </c:scaling>
        <c:delete val="0"/>
        <c:axPos val="l"/>
        <c:numFmt formatCode="#,##0.000" sourceLinked="0"/>
        <c:majorTickMark val="in"/>
        <c:minorTickMark val="none"/>
        <c:tickLblPos val="nextTo"/>
        <c:spPr>
          <a:ln w="22225">
            <a:noFill/>
          </a:ln>
        </c:spPr>
        <c:txPr>
          <a:bodyPr/>
          <a:lstStyle/>
          <a:p>
            <a:pPr>
              <a:defRPr lang="en-US" sz="1600" b="0" i="0">
                <a:solidFill>
                  <a:srgbClr val="000000"/>
                </a:solidFill>
                <a:latin typeface="Arial"/>
                <a:ea typeface="Arial"/>
                <a:cs typeface="Arial"/>
              </a:defRPr>
            </a:pPr>
            <a:endParaRPr lang="en-US"/>
          </a:p>
        </c:txPr>
        <c:crossAx val="103769984"/>
        <c:crosses val="autoZero"/>
        <c:crossBetween val="midCat"/>
        <c:majorUnit val="5.0000000000000122E-3"/>
      </c:valAx>
      <c:valAx>
        <c:axId val="103781504"/>
        <c:scaling>
          <c:logBase val="2"/>
          <c:orientation val="minMax"/>
          <c:max val="1.2500000000000025E-2"/>
          <c:min val="1.5625000000000153E-3"/>
        </c:scaling>
        <c:delete val="0"/>
        <c:axPos val="r"/>
        <c:majorGridlines/>
        <c:numFmt formatCode="#,##0.000" sourceLinked="0"/>
        <c:majorTickMark val="in"/>
        <c:minorTickMark val="none"/>
        <c:tickLblPos val="nextTo"/>
        <c:spPr>
          <a:ln w="22225">
            <a:noFill/>
          </a:ln>
        </c:spPr>
        <c:txPr>
          <a:bodyPr/>
          <a:lstStyle/>
          <a:p>
            <a:pPr>
              <a:defRPr lang="en-US" sz="1600" b="0" i="0">
                <a:solidFill>
                  <a:schemeClr val="tx1"/>
                </a:solidFill>
                <a:latin typeface="Arial"/>
                <a:ea typeface="Arial"/>
                <a:cs typeface="Arial"/>
              </a:defRPr>
            </a:pPr>
            <a:endParaRPr lang="en-US"/>
          </a:p>
        </c:txPr>
        <c:crossAx val="103783040"/>
        <c:crosses val="max"/>
        <c:crossBetween val="midCat"/>
        <c:majorUnit val="2.5000000000000096E-3"/>
      </c:valAx>
      <c:valAx>
        <c:axId val="103783040"/>
        <c:scaling>
          <c:orientation val="minMax"/>
        </c:scaling>
        <c:delete val="1"/>
        <c:axPos val="b"/>
        <c:numFmt formatCode="General" sourceLinked="1"/>
        <c:majorTickMark val="out"/>
        <c:minorTickMark val="none"/>
        <c:tickLblPos val="none"/>
        <c:crossAx val="103781504"/>
        <c:crosses val="min"/>
        <c:crossBetween val="midCat"/>
      </c:val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805799735398601"/>
          <c:y val="0.11330701567242162"/>
          <c:w val="0.78388400529202751"/>
          <c:h val="0.73394697790709362"/>
        </c:manualLayout>
      </c:layout>
      <c:scatterChart>
        <c:scatterStyle val="lineMarker"/>
        <c:varyColors val="0"/>
        <c:ser>
          <c:idx val="2"/>
          <c:order val="0"/>
          <c:spPr>
            <a:ln w="6350">
              <a:solidFill>
                <a:schemeClr val="tx1"/>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c:v>
                </c:pt>
                <c:pt idx="156">
                  <c:v>2008.25</c:v>
                </c:pt>
                <c:pt idx="157">
                  <c:v>2008.5</c:v>
                </c:pt>
                <c:pt idx="158">
                  <c:v>2008.75</c:v>
                </c:pt>
                <c:pt idx="159">
                  <c:v>2009</c:v>
                </c:pt>
                <c:pt idx="160">
                  <c:v>2009.25</c:v>
                </c:pt>
                <c:pt idx="161">
                  <c:v>2009.5</c:v>
                </c:pt>
                <c:pt idx="162">
                  <c:v>2009.75</c:v>
                </c:pt>
                <c:pt idx="163">
                  <c:v>2009.75</c:v>
                </c:pt>
                <c:pt idx="164">
                  <c:v>2010</c:v>
                </c:pt>
                <c:pt idx="165">
                  <c:v>2010.25</c:v>
                </c:pt>
                <c:pt idx="166">
                  <c:v>2010.5</c:v>
                </c:pt>
                <c:pt idx="167">
                  <c:v>2010.75</c:v>
                </c:pt>
                <c:pt idx="168">
                  <c:v>2011</c:v>
                </c:pt>
              </c:numCache>
            </c:numRef>
          </c:xVal>
          <c:yVal>
            <c:numRef>
              <c:f>Dates!$D$3:$D$171</c:f>
              <c:numCache>
                <c:formatCode>General</c:formatCode>
                <c:ptCount val="169"/>
                <c:pt idx="0">
                  <c:v>3.1250000000000149E-3</c:v>
                </c:pt>
                <c:pt idx="1">
                  <c:v>3.1250000000000149E-3</c:v>
                </c:pt>
                <c:pt idx="2">
                  <c:v>3.1250000000000149E-3</c:v>
                </c:pt>
                <c:pt idx="3">
                  <c:v>3.1250000000000149E-3</c:v>
                </c:pt>
                <c:pt idx="4">
                  <c:v>3.1250000000000149E-3</c:v>
                </c:pt>
                <c:pt idx="5">
                  <c:v>3.1250000000000149E-3</c:v>
                </c:pt>
                <c:pt idx="6">
                  <c:v>3.1250000000000149E-3</c:v>
                </c:pt>
                <c:pt idx="7">
                  <c:v>3.1250000000000149E-3</c:v>
                </c:pt>
                <c:pt idx="8">
                  <c:v>3.1250000000000149E-3</c:v>
                </c:pt>
                <c:pt idx="9">
                  <c:v>3.1250000000000149E-3</c:v>
                </c:pt>
                <c:pt idx="10">
                  <c:v>3.1250000000000149E-3</c:v>
                </c:pt>
                <c:pt idx="11">
                  <c:v>3.1250000000000149E-3</c:v>
                </c:pt>
                <c:pt idx="12">
                  <c:v>3.1250000000000149E-3</c:v>
                </c:pt>
                <c:pt idx="13">
                  <c:v>2.5000000000000001E-2</c:v>
                </c:pt>
                <c:pt idx="14">
                  <c:v>2.5000000000000001E-2</c:v>
                </c:pt>
                <c:pt idx="15">
                  <c:v>2.5000000000000001E-2</c:v>
                </c:pt>
                <c:pt idx="16">
                  <c:v>2.5000000000000001E-2</c:v>
                </c:pt>
                <c:pt idx="17">
                  <c:v>2.5000000000000001E-2</c:v>
                </c:pt>
                <c:pt idx="18">
                  <c:v>2.5000000000000001E-2</c:v>
                </c:pt>
                <c:pt idx="19">
                  <c:v>2.5000000000000001E-2</c:v>
                </c:pt>
                <c:pt idx="20">
                  <c:v>2.5000000000000001E-2</c:v>
                </c:pt>
                <c:pt idx="21">
                  <c:v>2.5000000000000001E-2</c:v>
                </c:pt>
                <c:pt idx="22">
                  <c:v>2.5000000000000001E-2</c:v>
                </c:pt>
                <c:pt idx="23">
                  <c:v>2.5000000000000001E-2</c:v>
                </c:pt>
                <c:pt idx="24">
                  <c:v>3.1250000000000149E-3</c:v>
                </c:pt>
                <c:pt idx="25">
                  <c:v>3.1250000000000149E-3</c:v>
                </c:pt>
                <c:pt idx="26">
                  <c:v>3.1250000000000149E-3</c:v>
                </c:pt>
                <c:pt idx="27">
                  <c:v>3.1250000000000149E-3</c:v>
                </c:pt>
                <c:pt idx="28">
                  <c:v>3.1250000000000149E-3</c:v>
                </c:pt>
                <c:pt idx="29">
                  <c:v>3.1250000000000149E-3</c:v>
                </c:pt>
                <c:pt idx="30">
                  <c:v>3.1250000000000149E-3</c:v>
                </c:pt>
                <c:pt idx="31">
                  <c:v>3.1250000000000149E-3</c:v>
                </c:pt>
                <c:pt idx="32">
                  <c:v>3.1250000000000149E-3</c:v>
                </c:pt>
                <c:pt idx="33">
                  <c:v>3.1250000000000149E-3</c:v>
                </c:pt>
                <c:pt idx="34">
                  <c:v>3.1250000000000149E-3</c:v>
                </c:pt>
                <c:pt idx="35">
                  <c:v>3.1250000000000149E-3</c:v>
                </c:pt>
                <c:pt idx="36">
                  <c:v>3.1250000000000149E-3</c:v>
                </c:pt>
                <c:pt idx="37">
                  <c:v>2.5000000000000001E-2</c:v>
                </c:pt>
                <c:pt idx="38">
                  <c:v>2.5000000000000001E-2</c:v>
                </c:pt>
                <c:pt idx="39">
                  <c:v>2.5000000000000001E-2</c:v>
                </c:pt>
                <c:pt idx="40">
                  <c:v>2.5000000000000001E-2</c:v>
                </c:pt>
                <c:pt idx="41">
                  <c:v>2.5000000000000001E-2</c:v>
                </c:pt>
                <c:pt idx="42">
                  <c:v>2.5000000000000001E-2</c:v>
                </c:pt>
                <c:pt idx="43">
                  <c:v>2.5000000000000001E-2</c:v>
                </c:pt>
                <c:pt idx="44">
                  <c:v>2.5000000000000001E-2</c:v>
                </c:pt>
                <c:pt idx="45">
                  <c:v>2.5000000000000001E-2</c:v>
                </c:pt>
                <c:pt idx="46">
                  <c:v>2.5000000000000001E-2</c:v>
                </c:pt>
                <c:pt idx="47">
                  <c:v>2.5000000000000001E-2</c:v>
                </c:pt>
                <c:pt idx="48">
                  <c:v>2.5000000000000001E-2</c:v>
                </c:pt>
                <c:pt idx="49">
                  <c:v>2.5000000000000001E-2</c:v>
                </c:pt>
                <c:pt idx="50">
                  <c:v>2.5000000000000001E-2</c:v>
                </c:pt>
                <c:pt idx="51">
                  <c:v>2.5000000000000001E-2</c:v>
                </c:pt>
                <c:pt idx="52">
                  <c:v>2.5000000000000001E-2</c:v>
                </c:pt>
                <c:pt idx="53">
                  <c:v>2.5000000000000001E-2</c:v>
                </c:pt>
                <c:pt idx="54">
                  <c:v>2.5000000000000001E-2</c:v>
                </c:pt>
                <c:pt idx="55">
                  <c:v>2.5000000000000001E-2</c:v>
                </c:pt>
                <c:pt idx="56">
                  <c:v>2.5000000000000001E-2</c:v>
                </c:pt>
                <c:pt idx="57">
                  <c:v>3.1250000000000149E-3</c:v>
                </c:pt>
                <c:pt idx="58">
                  <c:v>3.1250000000000149E-3</c:v>
                </c:pt>
                <c:pt idx="59">
                  <c:v>3.1250000000000149E-3</c:v>
                </c:pt>
                <c:pt idx="60">
                  <c:v>3.1250000000000149E-3</c:v>
                </c:pt>
                <c:pt idx="61">
                  <c:v>3.1250000000000149E-3</c:v>
                </c:pt>
                <c:pt idx="62">
                  <c:v>3.1250000000000149E-3</c:v>
                </c:pt>
                <c:pt idx="63">
                  <c:v>3.1250000000000149E-3</c:v>
                </c:pt>
                <c:pt idx="64">
                  <c:v>3.1250000000000149E-3</c:v>
                </c:pt>
                <c:pt idx="65">
                  <c:v>3.1250000000000149E-3</c:v>
                </c:pt>
                <c:pt idx="66">
                  <c:v>3.1250000000000149E-3</c:v>
                </c:pt>
                <c:pt idx="67">
                  <c:v>3.1250000000000149E-3</c:v>
                </c:pt>
                <c:pt idx="68">
                  <c:v>3.1250000000000149E-3</c:v>
                </c:pt>
                <c:pt idx="69">
                  <c:v>3.1250000000000149E-3</c:v>
                </c:pt>
                <c:pt idx="70">
                  <c:v>3.1250000000000149E-3</c:v>
                </c:pt>
                <c:pt idx="71">
                  <c:v>3.1250000000000149E-3</c:v>
                </c:pt>
                <c:pt idx="72">
                  <c:v>3.1250000000000149E-3</c:v>
                </c:pt>
                <c:pt idx="73">
                  <c:v>3.1250000000000149E-3</c:v>
                </c:pt>
                <c:pt idx="74">
                  <c:v>3.1250000000000149E-3</c:v>
                </c:pt>
                <c:pt idx="75">
                  <c:v>3.1250000000000149E-3</c:v>
                </c:pt>
                <c:pt idx="76">
                  <c:v>3.1250000000000149E-3</c:v>
                </c:pt>
                <c:pt idx="77">
                  <c:v>3.1250000000000149E-3</c:v>
                </c:pt>
                <c:pt idx="78">
                  <c:v>3.1250000000000149E-3</c:v>
                </c:pt>
                <c:pt idx="79">
                  <c:v>3.1250000000000149E-3</c:v>
                </c:pt>
                <c:pt idx="80">
                  <c:v>3.1250000000000149E-3</c:v>
                </c:pt>
                <c:pt idx="81">
                  <c:v>3.1250000000000149E-3</c:v>
                </c:pt>
                <c:pt idx="82">
                  <c:v>3.1250000000000149E-3</c:v>
                </c:pt>
                <c:pt idx="83">
                  <c:v>2.5000000000000001E-2</c:v>
                </c:pt>
                <c:pt idx="84">
                  <c:v>2.5000000000000001E-2</c:v>
                </c:pt>
                <c:pt idx="85">
                  <c:v>2.5000000000000001E-2</c:v>
                </c:pt>
                <c:pt idx="86">
                  <c:v>2.5000000000000001E-2</c:v>
                </c:pt>
                <c:pt idx="87">
                  <c:v>2.5000000000000001E-2</c:v>
                </c:pt>
                <c:pt idx="88">
                  <c:v>2.5000000000000001E-2</c:v>
                </c:pt>
                <c:pt idx="89">
                  <c:v>2.5000000000000001E-2</c:v>
                </c:pt>
                <c:pt idx="90">
                  <c:v>2.5000000000000001E-2</c:v>
                </c:pt>
                <c:pt idx="91">
                  <c:v>2.5000000000000001E-2</c:v>
                </c:pt>
                <c:pt idx="92">
                  <c:v>2.5000000000000001E-2</c:v>
                </c:pt>
                <c:pt idx="93">
                  <c:v>2.5000000000000001E-2</c:v>
                </c:pt>
                <c:pt idx="94">
                  <c:v>3.1250000000000149E-3</c:v>
                </c:pt>
                <c:pt idx="95">
                  <c:v>3.1250000000000149E-3</c:v>
                </c:pt>
                <c:pt idx="96">
                  <c:v>3.1250000000000149E-3</c:v>
                </c:pt>
                <c:pt idx="97">
                  <c:v>3.1250000000000149E-3</c:v>
                </c:pt>
                <c:pt idx="98">
                  <c:v>3.1250000000000149E-3</c:v>
                </c:pt>
                <c:pt idx="99">
                  <c:v>3.1250000000000149E-3</c:v>
                </c:pt>
                <c:pt idx="100">
                  <c:v>3.1250000000000149E-3</c:v>
                </c:pt>
                <c:pt idx="101">
                  <c:v>3.1250000000000149E-3</c:v>
                </c:pt>
                <c:pt idx="102">
                  <c:v>3.1250000000000149E-3</c:v>
                </c:pt>
                <c:pt idx="103">
                  <c:v>3.1250000000000149E-3</c:v>
                </c:pt>
                <c:pt idx="104">
                  <c:v>3.1250000000000149E-3</c:v>
                </c:pt>
                <c:pt idx="105">
                  <c:v>3.1250000000000149E-3</c:v>
                </c:pt>
                <c:pt idx="106">
                  <c:v>3.1250000000000149E-3</c:v>
                </c:pt>
                <c:pt idx="107">
                  <c:v>3.1250000000000149E-3</c:v>
                </c:pt>
                <c:pt idx="108">
                  <c:v>3.1250000000000149E-3</c:v>
                </c:pt>
                <c:pt idx="109">
                  <c:v>3.1250000000000149E-3</c:v>
                </c:pt>
                <c:pt idx="110">
                  <c:v>3.1250000000000149E-3</c:v>
                </c:pt>
                <c:pt idx="111">
                  <c:v>3.1250000000000149E-3</c:v>
                </c:pt>
                <c:pt idx="112">
                  <c:v>3.1250000000000149E-3</c:v>
                </c:pt>
                <c:pt idx="113">
                  <c:v>3.1250000000000149E-3</c:v>
                </c:pt>
                <c:pt idx="114">
                  <c:v>3.1250000000000149E-3</c:v>
                </c:pt>
                <c:pt idx="115">
                  <c:v>3.1250000000000149E-3</c:v>
                </c:pt>
                <c:pt idx="116">
                  <c:v>3.1250000000000149E-3</c:v>
                </c:pt>
                <c:pt idx="117">
                  <c:v>3.1250000000000149E-3</c:v>
                </c:pt>
                <c:pt idx="118">
                  <c:v>3.1250000000000149E-3</c:v>
                </c:pt>
                <c:pt idx="119">
                  <c:v>3.1250000000000149E-3</c:v>
                </c:pt>
                <c:pt idx="120">
                  <c:v>3.1250000000000149E-3</c:v>
                </c:pt>
                <c:pt idx="121">
                  <c:v>3.1250000000000149E-3</c:v>
                </c:pt>
                <c:pt idx="122">
                  <c:v>3.1250000000000149E-3</c:v>
                </c:pt>
                <c:pt idx="123">
                  <c:v>3.1250000000000149E-3</c:v>
                </c:pt>
                <c:pt idx="124">
                  <c:v>3.1250000000000149E-3</c:v>
                </c:pt>
                <c:pt idx="125">
                  <c:v>3.1250000000000149E-3</c:v>
                </c:pt>
                <c:pt idx="126">
                  <c:v>3.1250000000000149E-3</c:v>
                </c:pt>
                <c:pt idx="127">
                  <c:v>3.1250000000000149E-3</c:v>
                </c:pt>
                <c:pt idx="128">
                  <c:v>3.1250000000000149E-3</c:v>
                </c:pt>
                <c:pt idx="129">
                  <c:v>3.1250000000000149E-3</c:v>
                </c:pt>
                <c:pt idx="130">
                  <c:v>3.1250000000000149E-3</c:v>
                </c:pt>
                <c:pt idx="131">
                  <c:v>3.1250000000000149E-3</c:v>
                </c:pt>
                <c:pt idx="132">
                  <c:v>3.1250000000000149E-3</c:v>
                </c:pt>
                <c:pt idx="133">
                  <c:v>3.1250000000000149E-3</c:v>
                </c:pt>
                <c:pt idx="134">
                  <c:v>3.1250000000000149E-3</c:v>
                </c:pt>
                <c:pt idx="135">
                  <c:v>3.1250000000000149E-3</c:v>
                </c:pt>
                <c:pt idx="136">
                  <c:v>3.1250000000000149E-3</c:v>
                </c:pt>
                <c:pt idx="137">
                  <c:v>3.1250000000000149E-3</c:v>
                </c:pt>
                <c:pt idx="138">
                  <c:v>3.1250000000000149E-3</c:v>
                </c:pt>
                <c:pt idx="139">
                  <c:v>3.1250000000000149E-3</c:v>
                </c:pt>
                <c:pt idx="140">
                  <c:v>3.1250000000000149E-3</c:v>
                </c:pt>
                <c:pt idx="141">
                  <c:v>3.1250000000000149E-3</c:v>
                </c:pt>
                <c:pt idx="142">
                  <c:v>3.1250000000000149E-3</c:v>
                </c:pt>
                <c:pt idx="143">
                  <c:v>3.1250000000000149E-3</c:v>
                </c:pt>
                <c:pt idx="144">
                  <c:v>3.1250000000000149E-3</c:v>
                </c:pt>
                <c:pt idx="145">
                  <c:v>3.1250000000000149E-3</c:v>
                </c:pt>
                <c:pt idx="146">
                  <c:v>3.1250000000000149E-3</c:v>
                </c:pt>
                <c:pt idx="147">
                  <c:v>3.1250000000000149E-3</c:v>
                </c:pt>
                <c:pt idx="148">
                  <c:v>3.1250000000000149E-3</c:v>
                </c:pt>
                <c:pt idx="149">
                  <c:v>3.1250000000000149E-3</c:v>
                </c:pt>
                <c:pt idx="150">
                  <c:v>3.1250000000000149E-3</c:v>
                </c:pt>
                <c:pt idx="151">
                  <c:v>3.1250000000000149E-3</c:v>
                </c:pt>
                <c:pt idx="152">
                  <c:v>3.1250000000000149E-3</c:v>
                </c:pt>
                <c:pt idx="153">
                  <c:v>3.1250000000000149E-3</c:v>
                </c:pt>
                <c:pt idx="154">
                  <c:v>3.1250000000000149E-3</c:v>
                </c:pt>
                <c:pt idx="155">
                  <c:v>2.5000000000000001E-2</c:v>
                </c:pt>
                <c:pt idx="156">
                  <c:v>2.5000000000000001E-2</c:v>
                </c:pt>
                <c:pt idx="157">
                  <c:v>2.5000000000000001E-2</c:v>
                </c:pt>
                <c:pt idx="158">
                  <c:v>2.5000000000000001E-2</c:v>
                </c:pt>
                <c:pt idx="159">
                  <c:v>2.5000000000000001E-2</c:v>
                </c:pt>
                <c:pt idx="160">
                  <c:v>2.5000000000000001E-2</c:v>
                </c:pt>
                <c:pt idx="161">
                  <c:v>2.5000000000000001E-2</c:v>
                </c:pt>
                <c:pt idx="162">
                  <c:v>2.5000000000000001E-2</c:v>
                </c:pt>
                <c:pt idx="163">
                  <c:v>3.1250000000000149E-3</c:v>
                </c:pt>
                <c:pt idx="164">
                  <c:v>3.1250000000000149E-3</c:v>
                </c:pt>
                <c:pt idx="165">
                  <c:v>3.1250000000000149E-3</c:v>
                </c:pt>
                <c:pt idx="166">
                  <c:v>3.1250000000000149E-3</c:v>
                </c:pt>
                <c:pt idx="167">
                  <c:v>3.1250000000000149E-3</c:v>
                </c:pt>
                <c:pt idx="168">
                  <c:v>3.1250000000000149E-3</c:v>
                </c:pt>
              </c:numCache>
            </c:numRef>
          </c:yVal>
          <c:smooth val="0"/>
        </c:ser>
        <c:ser>
          <c:idx val="0"/>
          <c:order val="1"/>
          <c:tx>
            <c:v>Claimant</c:v>
          </c:tx>
          <c:spPr>
            <a:ln>
              <a:solidFill>
                <a:srgbClr val="0070C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Flows'!$Y$3:$Y$177</c:f>
              <c:numCache>
                <c:formatCode>General</c:formatCode>
                <c:ptCount val="175"/>
                <c:pt idx="0">
                  <c:v>1.1257367666666665E-2</c:v>
                </c:pt>
                <c:pt idx="1">
                  <c:v>1.0975736999999998E-2</c:v>
                </c:pt>
                <c:pt idx="2">
                  <c:v>1.0705786333333345E-2</c:v>
                </c:pt>
                <c:pt idx="3">
                  <c:v>1.0913641E-2</c:v>
                </c:pt>
                <c:pt idx="4">
                  <c:v>1.0470780333333341E-2</c:v>
                </c:pt>
                <c:pt idx="5">
                  <c:v>1.0459359E-2</c:v>
                </c:pt>
                <c:pt idx="6">
                  <c:v>1.0649628000000001E-2</c:v>
                </c:pt>
                <c:pt idx="7">
                  <c:v>1.0717504666666761E-2</c:v>
                </c:pt>
                <c:pt idx="8">
                  <c:v>1.0622426000000001E-2</c:v>
                </c:pt>
                <c:pt idx="9">
                  <c:v>1.0718147333333337E-2</c:v>
                </c:pt>
                <c:pt idx="10">
                  <c:v>1.0732390666666669E-2</c:v>
                </c:pt>
                <c:pt idx="11">
                  <c:v>1.0751015666666749E-2</c:v>
                </c:pt>
                <c:pt idx="12">
                  <c:v>1.046863E-2</c:v>
                </c:pt>
                <c:pt idx="13">
                  <c:v>1.035137766666675E-2</c:v>
                </c:pt>
                <c:pt idx="14">
                  <c:v>1.0614307000000002E-2</c:v>
                </c:pt>
                <c:pt idx="15">
                  <c:v>1.0933094666666665E-2</c:v>
                </c:pt>
                <c:pt idx="16">
                  <c:v>1.0745126333333412E-2</c:v>
                </c:pt>
                <c:pt idx="17">
                  <c:v>1.1017091999999999E-2</c:v>
                </c:pt>
                <c:pt idx="18">
                  <c:v>1.0922579000000144E-2</c:v>
                </c:pt>
                <c:pt idx="19">
                  <c:v>1.0141861000000071E-2</c:v>
                </c:pt>
                <c:pt idx="20">
                  <c:v>1.0130947666666666E-2</c:v>
                </c:pt>
                <c:pt idx="21">
                  <c:v>9.9598260000000813E-3</c:v>
                </c:pt>
                <c:pt idx="22">
                  <c:v>9.3670603333333748E-3</c:v>
                </c:pt>
                <c:pt idx="23">
                  <c:v>9.181018333333334E-3</c:v>
                </c:pt>
                <c:pt idx="24">
                  <c:v>9.0970370000000248E-3</c:v>
                </c:pt>
                <c:pt idx="25">
                  <c:v>8.9199146666667228E-3</c:v>
                </c:pt>
                <c:pt idx="26">
                  <c:v>9.2466219999999995E-3</c:v>
                </c:pt>
                <c:pt idx="27">
                  <c:v>9.8003836666667246E-3</c:v>
                </c:pt>
                <c:pt idx="28">
                  <c:v>1.0104453333333341E-2</c:v>
                </c:pt>
                <c:pt idx="29">
                  <c:v>1.0353895333333345E-2</c:v>
                </c:pt>
                <c:pt idx="30">
                  <c:v>1.0956707666666681E-2</c:v>
                </c:pt>
                <c:pt idx="31">
                  <c:v>1.1576577333333447E-2</c:v>
                </c:pt>
                <c:pt idx="32">
                  <c:v>1.2181661000000003E-2</c:v>
                </c:pt>
                <c:pt idx="33">
                  <c:v>1.2394378666666751E-2</c:v>
                </c:pt>
                <c:pt idx="34">
                  <c:v>1.1861753666666816E-2</c:v>
                </c:pt>
                <c:pt idx="35">
                  <c:v>1.166060333333342E-2</c:v>
                </c:pt>
                <c:pt idx="36">
                  <c:v>1.1773500333333449E-2</c:v>
                </c:pt>
                <c:pt idx="37">
                  <c:v>1.1211394666666681E-2</c:v>
                </c:pt>
                <c:pt idx="38">
                  <c:v>1.1141350666666805E-2</c:v>
                </c:pt>
                <c:pt idx="39">
                  <c:v>1.1078342666666666E-2</c:v>
                </c:pt>
                <c:pt idx="40">
                  <c:v>1.0897455000000021E-2</c:v>
                </c:pt>
                <c:pt idx="41">
                  <c:v>1.0921248666666683E-2</c:v>
                </c:pt>
                <c:pt idx="42">
                  <c:v>1.0680174000000106E-2</c:v>
                </c:pt>
                <c:pt idx="43">
                  <c:v>1.0498762666666666E-2</c:v>
                </c:pt>
                <c:pt idx="44">
                  <c:v>1.040471866666675E-2</c:v>
                </c:pt>
                <c:pt idx="45">
                  <c:v>1.0295138333333341E-2</c:v>
                </c:pt>
                <c:pt idx="46">
                  <c:v>1.0259905999999996E-2</c:v>
                </c:pt>
                <c:pt idx="47">
                  <c:v>9.8820446666667942E-3</c:v>
                </c:pt>
                <c:pt idx="48">
                  <c:v>9.6572006666666727E-3</c:v>
                </c:pt>
                <c:pt idx="49">
                  <c:v>9.8899790000000227E-3</c:v>
                </c:pt>
                <c:pt idx="50">
                  <c:v>1.0427402000000001E-2</c:v>
                </c:pt>
                <c:pt idx="51">
                  <c:v>1.1061913E-2</c:v>
                </c:pt>
                <c:pt idx="52">
                  <c:v>1.1812751333333444E-2</c:v>
                </c:pt>
                <c:pt idx="53">
                  <c:v>1.2995548333333341E-2</c:v>
                </c:pt>
                <c:pt idx="54">
                  <c:v>1.3597963999999994E-2</c:v>
                </c:pt>
                <c:pt idx="55">
                  <c:v>1.3066275000000021E-2</c:v>
                </c:pt>
                <c:pt idx="56">
                  <c:v>1.2699214333333332E-2</c:v>
                </c:pt>
                <c:pt idx="57">
                  <c:v>1.2015188E-2</c:v>
                </c:pt>
                <c:pt idx="58">
                  <c:v>1.3172107000000001E-2</c:v>
                </c:pt>
                <c:pt idx="59">
                  <c:v>1.2916531666666779E-2</c:v>
                </c:pt>
                <c:pt idx="60">
                  <c:v>1.3644120333333469E-2</c:v>
                </c:pt>
                <c:pt idx="61">
                  <c:v>1.386801633333334E-2</c:v>
                </c:pt>
                <c:pt idx="62">
                  <c:v>1.3855808000000061E-2</c:v>
                </c:pt>
                <c:pt idx="63">
                  <c:v>1.3938877333333433E-2</c:v>
                </c:pt>
                <c:pt idx="64">
                  <c:v>1.3683144000000001E-2</c:v>
                </c:pt>
                <c:pt idx="65">
                  <c:v>1.4900710753169967E-2</c:v>
                </c:pt>
                <c:pt idx="66">
                  <c:v>1.5347874735457907E-2</c:v>
                </c:pt>
                <c:pt idx="67">
                  <c:v>1.4507549600338418E-2</c:v>
                </c:pt>
                <c:pt idx="68">
                  <c:v>1.4161016177850958E-2</c:v>
                </c:pt>
                <c:pt idx="69">
                  <c:v>1.4631882239112104E-2</c:v>
                </c:pt>
                <c:pt idx="70">
                  <c:v>1.4936294340974035E-2</c:v>
                </c:pt>
                <c:pt idx="71">
                  <c:v>1.4488980788772365E-2</c:v>
                </c:pt>
                <c:pt idx="72">
                  <c:v>1.5070573043411377E-2</c:v>
                </c:pt>
                <c:pt idx="73">
                  <c:v>1.5304606917340499E-2</c:v>
                </c:pt>
                <c:pt idx="74">
                  <c:v>1.5206628227765485E-2</c:v>
                </c:pt>
                <c:pt idx="75">
                  <c:v>1.5491334335119341E-2</c:v>
                </c:pt>
                <c:pt idx="76">
                  <c:v>1.5861796613496203E-2</c:v>
                </c:pt>
                <c:pt idx="77">
                  <c:v>1.5905303130331935E-2</c:v>
                </c:pt>
                <c:pt idx="78">
                  <c:v>1.5253155856206143E-2</c:v>
                </c:pt>
                <c:pt idx="79">
                  <c:v>1.4678145542506399E-2</c:v>
                </c:pt>
                <c:pt idx="80">
                  <c:v>1.3871697150696916E-2</c:v>
                </c:pt>
                <c:pt idx="81">
                  <c:v>1.4064223323727466E-2</c:v>
                </c:pt>
                <c:pt idx="82">
                  <c:v>1.3561914570828362E-2</c:v>
                </c:pt>
                <c:pt idx="83">
                  <c:v>1.2625818069836509E-2</c:v>
                </c:pt>
                <c:pt idx="84">
                  <c:v>1.1730483580149699E-2</c:v>
                </c:pt>
                <c:pt idx="85">
                  <c:v>1.0783819295186663E-2</c:v>
                </c:pt>
                <c:pt idx="86">
                  <c:v>1.0336031523988562E-2</c:v>
                </c:pt>
                <c:pt idx="87">
                  <c:v>9.7625727897681768E-3</c:v>
                </c:pt>
                <c:pt idx="88">
                  <c:v>9.1089916318718659E-3</c:v>
                </c:pt>
                <c:pt idx="89">
                  <c:v>9.1537334201947269E-3</c:v>
                </c:pt>
                <c:pt idx="90">
                  <c:v>9.2607389978387068E-3</c:v>
                </c:pt>
                <c:pt idx="91">
                  <c:v>9.6826505696453371E-3</c:v>
                </c:pt>
                <c:pt idx="92">
                  <c:v>9.6288192590932766E-3</c:v>
                </c:pt>
                <c:pt idx="93">
                  <c:v>1.0217526515643999E-2</c:v>
                </c:pt>
                <c:pt idx="94">
                  <c:v>1.1530329853746501E-2</c:v>
                </c:pt>
                <c:pt idx="95">
                  <c:v>1.3011868987756041E-2</c:v>
                </c:pt>
                <c:pt idx="96">
                  <c:v>1.3678435191077342E-2</c:v>
                </c:pt>
                <c:pt idx="97">
                  <c:v>1.3531861063483265E-2</c:v>
                </c:pt>
                <c:pt idx="98">
                  <c:v>1.3269381249996525E-2</c:v>
                </c:pt>
                <c:pt idx="99">
                  <c:v>1.3599805548382865E-2</c:v>
                </c:pt>
                <c:pt idx="100">
                  <c:v>1.3883438701995801E-2</c:v>
                </c:pt>
                <c:pt idx="101">
                  <c:v>1.4177502440644134E-2</c:v>
                </c:pt>
                <c:pt idx="102">
                  <c:v>1.4588760730368185E-2</c:v>
                </c:pt>
                <c:pt idx="103">
                  <c:v>1.3927783762733225E-2</c:v>
                </c:pt>
                <c:pt idx="104">
                  <c:v>1.3854201506751132E-2</c:v>
                </c:pt>
                <c:pt idx="105">
                  <c:v>1.36172287404968E-2</c:v>
                </c:pt>
                <c:pt idx="106">
                  <c:v>1.3124259600946441E-2</c:v>
                </c:pt>
                <c:pt idx="107">
                  <c:v>1.2761931670032181E-2</c:v>
                </c:pt>
                <c:pt idx="108">
                  <c:v>1.2408420319470745E-2</c:v>
                </c:pt>
                <c:pt idx="109">
                  <c:v>1.2188411715207383E-2</c:v>
                </c:pt>
                <c:pt idx="110">
                  <c:v>1.1905664355093435E-2</c:v>
                </c:pt>
                <c:pt idx="111">
                  <c:v>1.1173947674441295E-2</c:v>
                </c:pt>
                <c:pt idx="112">
                  <c:v>1.0904537666275417E-2</c:v>
                </c:pt>
                <c:pt idx="113">
                  <c:v>1.1191171202290994E-2</c:v>
                </c:pt>
                <c:pt idx="114">
                  <c:v>1.1075575277615948E-2</c:v>
                </c:pt>
                <c:pt idx="115">
                  <c:v>1.118884231655674E-2</c:v>
                </c:pt>
                <c:pt idx="116">
                  <c:v>1.0785149775039041E-2</c:v>
                </c:pt>
                <c:pt idx="117">
                  <c:v>1.0615429262603825E-2</c:v>
                </c:pt>
                <c:pt idx="118">
                  <c:v>9.9480497638278209E-3</c:v>
                </c:pt>
                <c:pt idx="119">
                  <c:v>1.0057823700327021E-2</c:v>
                </c:pt>
                <c:pt idx="120">
                  <c:v>1.0043769799453671E-2</c:v>
                </c:pt>
                <c:pt idx="121">
                  <c:v>9.6801490985420242E-3</c:v>
                </c:pt>
                <c:pt idx="122">
                  <c:v>9.4928488383107558E-3</c:v>
                </c:pt>
                <c:pt idx="123">
                  <c:v>9.2803671451811929E-3</c:v>
                </c:pt>
                <c:pt idx="124">
                  <c:v>9.0662387321478865E-3</c:v>
                </c:pt>
                <c:pt idx="125">
                  <c:v>8.9414050109035727E-3</c:v>
                </c:pt>
                <c:pt idx="126">
                  <c:v>9.2749129961674746E-3</c:v>
                </c:pt>
                <c:pt idx="127">
                  <c:v>9.134078534839777E-3</c:v>
                </c:pt>
                <c:pt idx="128">
                  <c:v>9.0873296446869947E-3</c:v>
                </c:pt>
                <c:pt idx="129">
                  <c:v>8.9693899207961246E-3</c:v>
                </c:pt>
                <c:pt idx="130">
                  <c:v>8.6915383746724237E-3</c:v>
                </c:pt>
                <c:pt idx="131">
                  <c:v>8.5376964597309746E-3</c:v>
                </c:pt>
                <c:pt idx="132">
                  <c:v>8.3162155305257848E-3</c:v>
                </c:pt>
                <c:pt idx="133">
                  <c:v>8.1680986787132735E-3</c:v>
                </c:pt>
                <c:pt idx="134">
                  <c:v>8.1368411491765259E-3</c:v>
                </c:pt>
                <c:pt idx="135">
                  <c:v>7.9441399947965934E-3</c:v>
                </c:pt>
                <c:pt idx="136">
                  <c:v>7.5433169534421356E-3</c:v>
                </c:pt>
                <c:pt idx="137">
                  <c:v>7.5968606421348613E-3</c:v>
                </c:pt>
                <c:pt idx="138">
                  <c:v>7.8546569377682431E-3</c:v>
                </c:pt>
                <c:pt idx="139">
                  <c:v>7.7439800167583414E-3</c:v>
                </c:pt>
                <c:pt idx="140">
                  <c:v>7.8647079698966824E-3</c:v>
                </c:pt>
                <c:pt idx="141">
                  <c:v>7.8394072312039011E-3</c:v>
                </c:pt>
                <c:pt idx="142">
                  <c:v>7.6908095306940831E-3</c:v>
                </c:pt>
                <c:pt idx="143">
                  <c:v>7.6180511917329071E-3</c:v>
                </c:pt>
                <c:pt idx="144">
                  <c:v>7.5829348069337867E-3</c:v>
                </c:pt>
                <c:pt idx="145">
                  <c:v>7.4068857947442316E-3</c:v>
                </c:pt>
                <c:pt idx="146">
                  <c:v>7.1454486029280924E-3</c:v>
                </c:pt>
                <c:pt idx="147">
                  <c:v>6.9186967078401071E-3</c:v>
                </c:pt>
                <c:pt idx="148">
                  <c:v>6.7104508952887196E-3</c:v>
                </c:pt>
                <c:pt idx="149">
                  <c:v>6.571221994998642E-3</c:v>
                </c:pt>
                <c:pt idx="150">
                  <c:v>6.6831050691816404E-3</c:v>
                </c:pt>
                <c:pt idx="151">
                  <c:v>6.6732070105520735E-3</c:v>
                </c:pt>
                <c:pt idx="152">
                  <c:v>6.9068774895352904E-3</c:v>
                </c:pt>
                <c:pt idx="153">
                  <c:v>6.5176680337062304E-3</c:v>
                </c:pt>
                <c:pt idx="154">
                  <c:v>6.83667233432183E-3</c:v>
                </c:pt>
                <c:pt idx="155">
                  <c:v>6.8783062810879019E-3</c:v>
                </c:pt>
                <c:pt idx="156">
                  <c:v>6.8216654304043339E-3</c:v>
                </c:pt>
                <c:pt idx="157">
                  <c:v>6.8973038252600734E-3</c:v>
                </c:pt>
                <c:pt idx="158">
                  <c:v>6.8644370994045984E-3</c:v>
                </c:pt>
                <c:pt idx="159">
                  <c:v>6.8705430702350814E-3</c:v>
                </c:pt>
                <c:pt idx="160">
                  <c:v>6.6526902748989484E-3</c:v>
                </c:pt>
                <c:pt idx="161">
                  <c:v>6.6740181453703524E-3</c:v>
                </c:pt>
                <c:pt idx="162">
                  <c:v>6.4749881252121931E-3</c:v>
                </c:pt>
                <c:pt idx="163">
                  <c:v>6.5930436349667118E-3</c:v>
                </c:pt>
                <c:pt idx="164">
                  <c:v>7.3532259466335924E-3</c:v>
                </c:pt>
                <c:pt idx="165">
                  <c:v>8.1633918494893251E-3</c:v>
                </c:pt>
                <c:pt idx="166">
                  <c:v>9.6859282217256568E-3</c:v>
                </c:pt>
                <c:pt idx="167">
                  <c:v>1.1549746012953265E-2</c:v>
                </c:pt>
                <c:pt idx="168">
                  <c:v>1.1733478496021701E-2</c:v>
                </c:pt>
                <c:pt idx="169">
                  <c:v>1.1297488141913541E-2</c:v>
                </c:pt>
                <c:pt idx="170">
                  <c:v>1.0797855897457581E-2</c:v>
                </c:pt>
                <c:pt idx="171">
                  <c:v>1.0303257873015967E-2</c:v>
                </c:pt>
                <c:pt idx="172">
                  <c:v>1.006952854437698E-2</c:v>
                </c:pt>
                <c:pt idx="173">
                  <c:v>1.0448623356627771E-2</c:v>
                </c:pt>
                <c:pt idx="174">
                  <c:v>1.0490064089570664E-2</c:v>
                </c:pt>
              </c:numCache>
            </c:numRef>
          </c:yVal>
          <c:smooth val="0"/>
        </c:ser>
        <c:dLbls>
          <c:showLegendKey val="0"/>
          <c:showVal val="0"/>
          <c:showCatName val="0"/>
          <c:showSerName val="0"/>
          <c:showPercent val="0"/>
          <c:showBubbleSize val="0"/>
        </c:dLbls>
        <c:axId val="104968960"/>
        <c:axId val="104970496"/>
      </c:scatterChart>
      <c:scatterChart>
        <c:scatterStyle val="lineMarker"/>
        <c:varyColors val="0"/>
        <c:ser>
          <c:idx val="1"/>
          <c:order val="2"/>
          <c:tx>
            <c:v>LFS</c:v>
          </c:tx>
          <c:spPr>
            <a:ln>
              <a:solidFill>
                <a:srgbClr val="002060"/>
              </a:solidFill>
              <a:prstDash val="sysDash"/>
            </a:ln>
          </c:spPr>
          <c:marker>
            <c:symbol val="none"/>
          </c:marker>
          <c:xVal>
            <c:numRef>
              <c:f>'LFS flows'!$A$3:$A$75</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'LFS flows'!$K$3:$K$75</c:f>
              <c:numCache>
                <c:formatCode>General</c:formatCode>
                <c:ptCount val="73"/>
                <c:pt idx="0">
                  <c:v>5.9798649812832939E-3</c:v>
                </c:pt>
                <c:pt idx="1">
                  <c:v>6.7551984896307366E-3</c:v>
                </c:pt>
                <c:pt idx="2">
                  <c:v>6.5579223426266431E-3</c:v>
                </c:pt>
                <c:pt idx="3">
                  <c:v>6.0056356052599104E-3</c:v>
                </c:pt>
                <c:pt idx="4">
                  <c:v>6.2260319765678985E-3</c:v>
                </c:pt>
                <c:pt idx="5">
                  <c:v>5.8169887001149334E-3</c:v>
                </c:pt>
                <c:pt idx="6">
                  <c:v>5.6094730774123424E-3</c:v>
                </c:pt>
                <c:pt idx="7">
                  <c:v>5.4317776379191858E-3</c:v>
                </c:pt>
                <c:pt idx="8">
                  <c:v>4.9362532553044111E-3</c:v>
                </c:pt>
                <c:pt idx="9">
                  <c:v>5.1089126359415982E-3</c:v>
                </c:pt>
                <c:pt idx="10">
                  <c:v>5.0655680314679596E-3</c:v>
                </c:pt>
                <c:pt idx="11">
                  <c:v>4.9695940989172883E-3</c:v>
                </c:pt>
                <c:pt idx="12">
                  <c:v>5.2892312653862045E-3</c:v>
                </c:pt>
                <c:pt idx="13">
                  <c:v>4.6520210199836433E-3</c:v>
                </c:pt>
                <c:pt idx="14">
                  <c:v>5.3317417330341569E-3</c:v>
                </c:pt>
                <c:pt idx="15">
                  <c:v>4.7312655365877804E-3</c:v>
                </c:pt>
                <c:pt idx="16">
                  <c:v>4.8277295472933801E-3</c:v>
                </c:pt>
                <c:pt idx="17">
                  <c:v>4.6053187215377989E-3</c:v>
                </c:pt>
                <c:pt idx="18">
                  <c:v>4.3775440891090714E-3</c:v>
                </c:pt>
                <c:pt idx="19">
                  <c:v>4.8281371902928524E-3</c:v>
                </c:pt>
                <c:pt idx="20">
                  <c:v>4.4217371043406188E-3</c:v>
                </c:pt>
                <c:pt idx="21">
                  <c:v>4.1732095872931019E-3</c:v>
                </c:pt>
                <c:pt idx="22">
                  <c:v>4.0896257535797788E-3</c:v>
                </c:pt>
                <c:pt idx="23">
                  <c:v>4.0530098525668494E-3</c:v>
                </c:pt>
                <c:pt idx="24">
                  <c:v>3.9910406661916031E-3</c:v>
                </c:pt>
                <c:pt idx="25">
                  <c:v>4.4463848207166893E-3</c:v>
                </c:pt>
                <c:pt idx="26">
                  <c:v>4.4545947802917584E-3</c:v>
                </c:pt>
                <c:pt idx="27">
                  <c:v>4.2002418457707654E-3</c:v>
                </c:pt>
                <c:pt idx="28">
                  <c:v>4.0003491384265387E-3</c:v>
                </c:pt>
                <c:pt idx="29">
                  <c:v>3.8698230737865985E-3</c:v>
                </c:pt>
                <c:pt idx="30">
                  <c:v>4.217642175364196E-3</c:v>
                </c:pt>
                <c:pt idx="31">
                  <c:v>3.9656712946058992E-3</c:v>
                </c:pt>
                <c:pt idx="32">
                  <c:v>3.8168863174476986E-3</c:v>
                </c:pt>
                <c:pt idx="33">
                  <c:v>3.8229830829831371E-3</c:v>
                </c:pt>
                <c:pt idx="34">
                  <c:v>3.5914433042625316E-3</c:v>
                </c:pt>
                <c:pt idx="35">
                  <c:v>3.6038193132079894E-3</c:v>
                </c:pt>
                <c:pt idx="36">
                  <c:v>3.8359836001304881E-3</c:v>
                </c:pt>
                <c:pt idx="37">
                  <c:v>3.9742141668290846E-3</c:v>
                </c:pt>
                <c:pt idx="38">
                  <c:v>3.8878221874387719E-3</c:v>
                </c:pt>
                <c:pt idx="39">
                  <c:v>4.193012306641597E-3</c:v>
                </c:pt>
                <c:pt idx="40">
                  <c:v>4.2555930471381894E-3</c:v>
                </c:pt>
                <c:pt idx="41">
                  <c:v>3.6107153534600256E-3</c:v>
                </c:pt>
                <c:pt idx="42">
                  <c:v>3.8972981751737024E-3</c:v>
                </c:pt>
                <c:pt idx="43">
                  <c:v>3.6324238987080052E-3</c:v>
                </c:pt>
                <c:pt idx="44">
                  <c:v>3.7323287238230085E-3</c:v>
                </c:pt>
                <c:pt idx="45">
                  <c:v>3.3306274614633992E-3</c:v>
                </c:pt>
                <c:pt idx="46">
                  <c:v>3.4272560030123218E-3</c:v>
                </c:pt>
                <c:pt idx="47">
                  <c:v>3.585834798369188E-3</c:v>
                </c:pt>
                <c:pt idx="48">
                  <c:v>3.3091799792188677E-3</c:v>
                </c:pt>
                <c:pt idx="49">
                  <c:v>3.5936393182287602E-3</c:v>
                </c:pt>
                <c:pt idx="50">
                  <c:v>3.7431170070856721E-3</c:v>
                </c:pt>
                <c:pt idx="51">
                  <c:v>3.4891029478160418E-3</c:v>
                </c:pt>
                <c:pt idx="52">
                  <c:v>3.4033543648466476E-3</c:v>
                </c:pt>
                <c:pt idx="53">
                  <c:v>3.9057720140691643E-3</c:v>
                </c:pt>
                <c:pt idx="54">
                  <c:v>3.3284277757749418E-3</c:v>
                </c:pt>
                <c:pt idx="55">
                  <c:v>3.6751447895435612E-3</c:v>
                </c:pt>
                <c:pt idx="56">
                  <c:v>3.9411010139500692E-3</c:v>
                </c:pt>
                <c:pt idx="57">
                  <c:v>3.6535255079917276E-3</c:v>
                </c:pt>
                <c:pt idx="58">
                  <c:v>3.5521789648144141E-3</c:v>
                </c:pt>
                <c:pt idx="59">
                  <c:v>3.4115849972982115E-3</c:v>
                </c:pt>
                <c:pt idx="60">
                  <c:v>3.6375080698475516E-3</c:v>
                </c:pt>
                <c:pt idx="61">
                  <c:v>3.3535755727659659E-3</c:v>
                </c:pt>
                <c:pt idx="62">
                  <c:v>3.4927785215989049E-3</c:v>
                </c:pt>
                <c:pt idx="63">
                  <c:v>3.6923931744079698E-3</c:v>
                </c:pt>
                <c:pt idx="64">
                  <c:v>4.2678517759692234E-3</c:v>
                </c:pt>
                <c:pt idx="65">
                  <c:v>5.1402387765139314E-3</c:v>
                </c:pt>
                <c:pt idx="66">
                  <c:v>5.4533398161845823E-3</c:v>
                </c:pt>
                <c:pt idx="67">
                  <c:v>5.4392207662696231E-3</c:v>
                </c:pt>
                <c:pt idx="68">
                  <c:v>4.7209642285930284E-3</c:v>
                </c:pt>
                <c:pt idx="69">
                  <c:v>4.4160976566708504E-3</c:v>
                </c:pt>
                <c:pt idx="70">
                  <c:v>4.2968944687267197E-3</c:v>
                </c:pt>
                <c:pt idx="71">
                  <c:v>4.5442230280689014E-3</c:v>
                </c:pt>
                <c:pt idx="72">
                  <c:v>4.2526484815378933E-3</c:v>
                </c:pt>
              </c:numCache>
            </c:numRef>
          </c:yVal>
          <c:smooth val="0"/>
        </c:ser>
        <c:dLbls>
          <c:showLegendKey val="0"/>
          <c:showVal val="0"/>
          <c:showCatName val="0"/>
          <c:showSerName val="0"/>
          <c:showPercent val="0"/>
          <c:showBubbleSize val="0"/>
        </c:dLbls>
        <c:axId val="104986112"/>
        <c:axId val="104984576"/>
      </c:scatterChart>
      <c:valAx>
        <c:axId val="104968960"/>
        <c:scaling>
          <c:orientation val="minMax"/>
          <c:max val="2012"/>
          <c:min val="1970"/>
        </c:scaling>
        <c:delete val="0"/>
        <c:axPos val="b"/>
        <c:numFmt formatCode="General" sourceLinked="1"/>
        <c:majorTickMark val="in"/>
        <c:minorTickMark val="none"/>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04970496"/>
        <c:crosses val="min"/>
        <c:crossBetween val="midCat"/>
      </c:valAx>
      <c:valAx>
        <c:axId val="104970496"/>
        <c:scaling>
          <c:logBase val="2"/>
          <c:orientation val="minMax"/>
          <c:max val="2.5000000000000015E-2"/>
          <c:min val="3.1250000000000292E-3"/>
        </c:scaling>
        <c:delete val="0"/>
        <c:axPos val="l"/>
        <c:numFmt formatCode="#,##0.000" sourceLinked="0"/>
        <c:majorTickMark val="in"/>
        <c:minorTickMark val="none"/>
        <c:tickLblPos val="nextTo"/>
        <c:spPr>
          <a:ln w="22225">
            <a:noFill/>
          </a:ln>
        </c:spPr>
        <c:txPr>
          <a:bodyPr/>
          <a:lstStyle/>
          <a:p>
            <a:pPr>
              <a:defRPr lang="en-US" sz="1600" b="0" i="0">
                <a:solidFill>
                  <a:srgbClr val="000000"/>
                </a:solidFill>
                <a:latin typeface="Arial"/>
                <a:ea typeface="Arial"/>
                <a:cs typeface="Arial"/>
              </a:defRPr>
            </a:pPr>
            <a:endParaRPr lang="en-US"/>
          </a:p>
        </c:txPr>
        <c:crossAx val="104968960"/>
        <c:crosses val="autoZero"/>
        <c:crossBetween val="midCat"/>
        <c:majorUnit val="5.0000000000000122E-3"/>
      </c:valAx>
      <c:valAx>
        <c:axId val="104984576"/>
        <c:scaling>
          <c:logBase val="2"/>
          <c:orientation val="minMax"/>
          <c:max val="1.2500000000000025E-2"/>
          <c:min val="1.5625000000000148E-3"/>
        </c:scaling>
        <c:delete val="0"/>
        <c:axPos val="r"/>
        <c:majorGridlines/>
        <c:numFmt formatCode="#,##0.000" sourceLinked="0"/>
        <c:majorTickMark val="in"/>
        <c:minorTickMark val="none"/>
        <c:tickLblPos val="nextTo"/>
        <c:spPr>
          <a:ln w="22225">
            <a:noFill/>
          </a:ln>
        </c:spPr>
        <c:txPr>
          <a:bodyPr/>
          <a:lstStyle/>
          <a:p>
            <a:pPr>
              <a:defRPr lang="en-US" sz="1600" b="0" i="0">
                <a:solidFill>
                  <a:schemeClr val="tx1"/>
                </a:solidFill>
                <a:latin typeface="Arial"/>
                <a:ea typeface="Arial"/>
                <a:cs typeface="Arial"/>
              </a:defRPr>
            </a:pPr>
            <a:endParaRPr lang="en-US"/>
          </a:p>
        </c:txPr>
        <c:crossAx val="104986112"/>
        <c:crosses val="max"/>
        <c:crossBetween val="midCat"/>
        <c:majorUnit val="2.5000000000000096E-3"/>
      </c:valAx>
      <c:valAx>
        <c:axId val="104986112"/>
        <c:scaling>
          <c:orientation val="minMax"/>
        </c:scaling>
        <c:delete val="1"/>
        <c:axPos val="b"/>
        <c:numFmt formatCode="General" sourceLinked="1"/>
        <c:majorTickMark val="out"/>
        <c:minorTickMark val="none"/>
        <c:tickLblPos val="none"/>
        <c:crossAx val="104984576"/>
        <c:crosses val="min"/>
        <c:crossBetween val="midCat"/>
      </c:valAx>
      <c:spPr>
        <a:noFill/>
        <a:ln w="22225">
          <a:solidFill>
            <a:srgbClr val="000000"/>
          </a:solidFill>
        </a:ln>
      </c:spPr>
    </c:plotArea>
    <c:plotVisOnly val="1"/>
    <c:dispBlanksAs val="gap"/>
    <c:showDLblsOverMax val="0"/>
  </c:chart>
  <c:spPr>
    <a:noFill/>
    <a:ln>
      <a:noFill/>
    </a:ln>
  </c:spPr>
  <c:externalData r:id="rId1">
    <c:autoUpdate val="0"/>
  </c:externalData>
  <c:userShapes r:id="rId2"/>
</c:chartSpace>
</file>

<file path=ppt/drawings/_rels/drawing14.xml.rels><?xml version="1.0" encoding="UTF-8" standalone="yes"?>
<Relationships xmlns="http://schemas.openxmlformats.org/package/2006/relationships"><Relationship Id="rId1" Type="http://schemas.openxmlformats.org/officeDocument/2006/relationships/image" Target="../media/image6.gif"/></Relationships>
</file>

<file path=ppt/drawings/_rels/drawing22.xml.rels><?xml version="1.0" encoding="UTF-8" standalone="yes"?>
<Relationships xmlns="http://schemas.openxmlformats.org/package/2006/relationships"><Relationship Id="rId1" Type="http://schemas.openxmlformats.org/officeDocument/2006/relationships/image" Target="../media/image6.gif"/></Relationships>
</file>

<file path=ppt/drawings/_rels/drawing23.xml.rels><?xml version="1.0" encoding="UTF-8" standalone="yes"?>
<Relationships xmlns="http://schemas.openxmlformats.org/package/2006/relationships"><Relationship Id="rId1" Type="http://schemas.openxmlformats.org/officeDocument/2006/relationships/image" Target="../media/image6.gif"/></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5.wmf"/><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drawing1.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0.48013</cdr:x>
      <cdr:y>0.96971</cdr:y>
    </cdr:from>
    <cdr:to>
      <cdr:x>0.90926</cdr:x>
      <cdr:y>1</cdr:y>
    </cdr:to>
    <cdr:sp macro="" textlink="">
      <cdr:nvSpPr>
        <cdr:cNvPr id="4" name="contact" hidden="1"/>
        <cdr:cNvSpPr txBox="1"/>
      </cdr:nvSpPr>
      <cdr:spPr>
        <a:xfrm xmlns:a="http://schemas.openxmlformats.org/drawingml/2006/main">
          <a:off x="4160440" y="6097685"/>
          <a:ext cx="37185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0.051</cdr:x>
      <cdr:y>0.96971</cdr:y>
    </cdr:from>
    <cdr:to>
      <cdr:x>0.90926</cdr:x>
      <cdr:y>1</cdr:y>
    </cdr:to>
    <cdr:sp macro="" textlink="">
      <cdr:nvSpPr>
        <cdr:cNvPr id="5" name="source" hidden="1"/>
        <cdr:cNvSpPr txBox="1"/>
      </cdr:nvSpPr>
      <cdr:spPr>
        <a:xfrm xmlns:a="http://schemas.openxmlformats.org/drawingml/2006/main">
          <a:off x="441927" y="6097685"/>
          <a:ext cx="74370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0.051</cdr:x>
      <cdr:y>0.00808</cdr:y>
    </cdr:from>
    <cdr:to>
      <cdr:x>0.90926</cdr:x>
      <cdr:y>0.05251</cdr:y>
    </cdr:to>
    <cdr:sp macro="" textlink="">
      <cdr:nvSpPr>
        <cdr:cNvPr id="6" name="subtitle" hidden="1"/>
        <cdr:cNvSpPr txBox="1"/>
      </cdr:nvSpPr>
      <cdr:spPr>
        <a:xfrm xmlns:a="http://schemas.openxmlformats.org/drawingml/2006/main">
          <a:off x="441927" y="50800"/>
          <a:ext cx="74370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0.051</cdr:x>
      <cdr:y>0.00808</cdr:y>
    </cdr:from>
    <cdr:to>
      <cdr:x>0.90926</cdr:x>
      <cdr:y>0.06463</cdr:y>
    </cdr:to>
    <cdr:sp macro="" textlink="">
      <cdr:nvSpPr>
        <cdr:cNvPr id="7" name="title" hidden="1"/>
        <cdr:cNvSpPr txBox="1"/>
      </cdr:nvSpPr>
      <cdr:spPr>
        <a:xfrm xmlns:a="http://schemas.openxmlformats.org/drawingml/2006/main">
          <a:off x="441927" y="50800"/>
          <a:ext cx="74370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0.86412</cdr:x>
      <cdr:y>0.04843</cdr:y>
    </cdr:to>
    <cdr:sp macro="" textlink="">
      <cdr:nvSpPr>
        <cdr:cNvPr id="8" name="xlabel" hidden="1"/>
        <cdr:cNvSpPr txBox="1"/>
      </cdr:nvSpPr>
      <cdr:spPr>
        <a:xfrm xmlns:a="http://schemas.openxmlformats.org/drawingml/2006/main">
          <a:off x="50745" y="50759"/>
          <a:ext cx="74370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0.00807</cdr:y>
    </cdr:from>
    <cdr:to>
      <cdr:x>0.15226</cdr:x>
      <cdr:y>0.04847</cdr:y>
    </cdr:to>
    <cdr:sp macro="" textlink="">
      <cdr:nvSpPr>
        <cdr:cNvPr id="9" name="ylabelleft" hidden="1"/>
        <cdr:cNvSpPr txBox="1"/>
      </cdr:nvSpPr>
      <cdr:spPr>
        <a:xfrm xmlns:a="http://schemas.openxmlformats.org/drawingml/2006/main">
          <a:off x="50745" y="50758"/>
          <a:ext cx="1268634"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0.75</cdr:x>
      <cdr:y>0.00808</cdr:y>
    </cdr:from>
    <cdr:to>
      <cdr:x>1</cdr:x>
      <cdr:y>0.04847</cdr:y>
    </cdr:to>
    <cdr:sp macro="" textlink="">
      <cdr:nvSpPr>
        <cdr:cNvPr id="10" name="ylabelright"/>
        <cdr:cNvSpPr txBox="1"/>
      </cdr:nvSpPr>
      <cdr:spPr>
        <a:xfrm xmlns:a="http://schemas.openxmlformats.org/drawingml/2006/main">
          <a:off x="6549716" y="50800"/>
          <a:ext cx="2166304"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a:solidFill>
                <a:srgbClr val="000000"/>
              </a:solidFill>
              <a:latin typeface="Arial"/>
            </a:rPr>
            <a:t>Percent</a:t>
          </a:r>
          <a:r>
            <a:rPr lang="en-US" sz="1600" b="0" i="0" u="none" baseline="0">
              <a:solidFill>
                <a:srgbClr val="000000"/>
              </a:solidFill>
              <a:latin typeface="Arial"/>
            </a:rPr>
            <a:t> </a:t>
          </a:r>
          <a:r>
            <a:rPr lang="en-US" sz="1600" b="0" i="0" u="none">
              <a:solidFill>
                <a:srgbClr val="000000"/>
              </a:solidFill>
              <a:latin typeface="Arial"/>
            </a:rPr>
            <a:t>of labour force</a:t>
          </a:r>
        </a:p>
      </cdr:txBody>
    </cdr:sp>
  </cdr:relSizeAnchor>
  <cdr:relSizeAnchor xmlns:cdr="http://schemas.openxmlformats.org/drawingml/2006/chartDrawing">
    <cdr:from>
      <cdr:x>0.00586</cdr:x>
      <cdr:y>0.00807</cdr:y>
    </cdr:from>
    <cdr:to>
      <cdr:x>0.15226</cdr:x>
      <cdr:y>0.20987</cdr:y>
    </cdr:to>
    <cdr:sp macro="" textlink="">
      <cdr:nvSpPr>
        <cdr:cNvPr id="11" name="FRBMDSeriesMarkers: United Kingdom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0.37036</cdr:x>
      <cdr:y>0.09201</cdr:y>
    </cdr:from>
    <cdr:to>
      <cdr:x>0.71034</cdr:x>
      <cdr:y>0.1819</cdr:y>
    </cdr:to>
    <cdr:sp macro="" textlink="">
      <cdr:nvSpPr>
        <cdr:cNvPr id="12" name="SeriesLabel: United Kingdom LFS"/>
        <cdr:cNvSpPr txBox="1"/>
      </cdr:nvSpPr>
      <cdr:spPr>
        <a:xfrm xmlns:a="http://schemas.openxmlformats.org/drawingml/2006/main">
          <a:off x="3085803" y="504056"/>
          <a:ext cx="2832660"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70C0"/>
              </a:solidFill>
              <a:latin typeface="Arial"/>
            </a:rPr>
            <a:t>U.K. unemployment </a:t>
          </a:r>
        </a:p>
        <a:p xmlns:a="http://schemas.openxmlformats.org/drawingml/2006/main">
          <a:pPr algn="ctr"/>
          <a:r>
            <a:rPr lang="en-US" sz="1600" b="1" i="0" u="none" dirty="0">
              <a:solidFill>
                <a:srgbClr val="0070C0"/>
              </a:solidFill>
              <a:latin typeface="Arial"/>
            </a:rPr>
            <a:t>rate (LFS)</a:t>
          </a:r>
        </a:p>
      </cdr:txBody>
    </cdr:sp>
  </cdr:relSizeAnchor>
  <cdr:relSizeAnchor xmlns:cdr="http://schemas.openxmlformats.org/drawingml/2006/chartDrawing">
    <cdr:from>
      <cdr:x>0.00586</cdr:x>
      <cdr:y>0.00807</cdr:y>
    </cdr:from>
    <cdr:to>
      <cdr:x>0.15226</cdr:x>
      <cdr:y>0.20987</cdr:y>
    </cdr:to>
    <cdr:sp macro="" textlink="">
      <cdr:nvSpPr>
        <cdr:cNvPr id="13" name="FRBMDSeriesMarkers: United States CP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0.64692</cdr:x>
      <cdr:y>0.2103</cdr:y>
    </cdr:from>
    <cdr:to>
      <cdr:x>0.89953</cdr:x>
      <cdr:y>0.30019</cdr:y>
    </cdr:to>
    <cdr:sp macro="" textlink="">
      <cdr:nvSpPr>
        <cdr:cNvPr id="14" name="SeriesLabel: United States CPS"/>
        <cdr:cNvSpPr txBox="1"/>
      </cdr:nvSpPr>
      <cdr:spPr>
        <a:xfrm xmlns:a="http://schemas.openxmlformats.org/drawingml/2006/main">
          <a:off x="5390059" y="1152128"/>
          <a:ext cx="2104707"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C00000"/>
              </a:solidFill>
              <a:latin typeface="Arial"/>
            </a:rPr>
            <a:t>U.S. unemployment</a:t>
          </a:r>
        </a:p>
        <a:p xmlns:a="http://schemas.openxmlformats.org/drawingml/2006/main">
          <a:pPr algn="ctr"/>
          <a:r>
            <a:rPr lang="en-US" sz="1600" b="1" i="0" u="none" dirty="0">
              <a:solidFill>
                <a:srgbClr val="C00000"/>
              </a:solidFill>
              <a:latin typeface="Arial"/>
            </a:rPr>
            <a:t>rate (CPS)</a:t>
          </a:r>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0.90926</cdr:x>
      <cdr:y>0.06731</cdr:y>
    </cdr:to>
    <cdr:sp macro="" textlink="">
      <cdr:nvSpPr>
        <cdr:cNvPr id="18" name="FRBMDHlineConnector" hidden="1"/>
        <cdr:cNvSpPr/>
      </cdr:nvSpPr>
      <cdr:spPr>
        <a:xfrm xmlns:a="http://schemas.openxmlformats.org/drawingml/2006/main">
          <a:off x="441927" y="421640"/>
          <a:ext cx="74370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0.05118</cdr:x>
      <cdr:y>0.92292</cdr:y>
    </cdr:to>
    <cdr:sp macro="" textlink="">
      <cdr:nvSpPr>
        <cdr:cNvPr id="20" name="FRBMDVlineConnector" hidden="1"/>
        <cdr:cNvSpPr/>
      </cdr:nvSpPr>
      <cdr:spPr>
        <a:xfrm xmlns:a="http://schemas.openxmlformats.org/drawingml/2006/main">
          <a:off x="44192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0.8198</cdr:x>
      <cdr:y>0.31349</cdr:y>
    </cdr:from>
    <cdr:to>
      <cdr:x>0.85012</cdr:x>
      <cdr:y>0.36573</cdr:y>
    </cdr:to>
    <cdr:sp macro="" textlink="">
      <cdr:nvSpPr>
        <cdr:cNvPr id="22" name="Straight Connector 21"/>
        <cdr:cNvSpPr/>
      </cdr:nvSpPr>
      <cdr:spPr>
        <a:xfrm xmlns:a="http://schemas.openxmlformats.org/drawingml/2006/main" rot="16200000" flipH="1">
          <a:off x="6809711" y="1785104"/>
          <a:ext cx="294020" cy="252622"/>
        </a:xfrm>
        <a:prstGeom xmlns:a="http://schemas.openxmlformats.org/drawingml/2006/main" prst="line">
          <a:avLst/>
        </a:prstGeom>
        <a:ln xmlns:a="http://schemas.openxmlformats.org/drawingml/2006/main">
          <a:solidFill>
            <a:schemeClr val="tx1">
              <a:lumMod val="50000"/>
              <a:lumOff val="50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0.52436</cdr:x>
      <cdr:y>0.19002</cdr:y>
    </cdr:from>
    <cdr:to>
      <cdr:x>0.52436</cdr:x>
      <cdr:y>0.29971</cdr:y>
    </cdr:to>
    <cdr:sp macro="" textlink="">
      <cdr:nvSpPr>
        <cdr:cNvPr id="24" name="Straight Connector 23"/>
        <cdr:cNvSpPr/>
      </cdr:nvSpPr>
      <cdr:spPr>
        <a:xfrm xmlns:a="http://schemas.openxmlformats.org/drawingml/2006/main" rot="5400000">
          <a:off x="4060191" y="1378149"/>
          <a:ext cx="617362" cy="0"/>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10.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0.11683</cdr:x>
      <cdr:y>0.96971</cdr:y>
    </cdr:from>
    <cdr:to>
      <cdr:x>0.87013</cdr:x>
      <cdr:y>1</cdr:y>
    </cdr:to>
    <cdr:sp macro="" textlink="">
      <cdr:nvSpPr>
        <cdr:cNvPr id="4" name="contact" hidden="1"/>
        <cdr:cNvSpPr txBox="1"/>
      </cdr:nvSpPr>
      <cdr:spPr>
        <a:xfrm xmlns:a="http://schemas.openxmlformats.org/drawingml/2006/main">
          <a:off x="1012326" y="6097685"/>
          <a:ext cx="652753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0.11683</cdr:x>
      <cdr:y>0.96971</cdr:y>
    </cdr:from>
    <cdr:to>
      <cdr:x>0.49348</cdr:x>
      <cdr:y>1</cdr:y>
    </cdr:to>
    <cdr:sp macro="" textlink="">
      <cdr:nvSpPr>
        <cdr:cNvPr id="5" name="source" hidden="1"/>
        <cdr:cNvSpPr txBox="1"/>
      </cdr:nvSpPr>
      <cdr:spPr>
        <a:xfrm xmlns:a="http://schemas.openxmlformats.org/drawingml/2006/main">
          <a:off x="1012326" y="6097685"/>
          <a:ext cx="3263767"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0.11683</cdr:x>
      <cdr:y>0.00808</cdr:y>
    </cdr:from>
    <cdr:to>
      <cdr:x>0.87013</cdr:x>
      <cdr:y>0.05251</cdr:y>
    </cdr:to>
    <cdr:sp macro="" textlink="">
      <cdr:nvSpPr>
        <cdr:cNvPr id="6" name="subtitle" hidden="1"/>
        <cdr:cNvSpPr txBox="1"/>
      </cdr:nvSpPr>
      <cdr:spPr>
        <a:xfrm xmlns:a="http://schemas.openxmlformats.org/drawingml/2006/main">
          <a:off x="1012326" y="50800"/>
          <a:ext cx="652753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0.11683</cdr:x>
      <cdr:y>0.00808</cdr:y>
    </cdr:from>
    <cdr:to>
      <cdr:x>0.87013</cdr:x>
      <cdr:y>0.06463</cdr:y>
    </cdr:to>
    <cdr:sp macro="" textlink="">
      <cdr:nvSpPr>
        <cdr:cNvPr id="7" name="title" hidden="1"/>
        <cdr:cNvSpPr txBox="1"/>
      </cdr:nvSpPr>
      <cdr:spPr>
        <a:xfrm xmlns:a="http://schemas.openxmlformats.org/drawingml/2006/main">
          <a:off x="1012326" y="50800"/>
          <a:ext cx="652753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0.75916</cdr:x>
      <cdr:y>0.04843</cdr:y>
    </cdr:to>
    <cdr:sp macro="" textlink="">
      <cdr:nvSpPr>
        <cdr:cNvPr id="8" name="xlabel" hidden="1"/>
        <cdr:cNvSpPr txBox="1"/>
      </cdr:nvSpPr>
      <cdr:spPr>
        <a:xfrm xmlns:a="http://schemas.openxmlformats.org/drawingml/2006/main">
          <a:off x="50745" y="50759"/>
          <a:ext cx="652753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0.00808</cdr:y>
    </cdr:from>
    <cdr:to>
      <cdr:x>0.26229</cdr:x>
      <cdr:y>0.0886</cdr:y>
    </cdr:to>
    <cdr:sp macro="" textlink="">
      <cdr:nvSpPr>
        <cdr:cNvPr id="9" name="ylabelleft"/>
        <cdr:cNvSpPr txBox="1"/>
      </cdr:nvSpPr>
      <cdr:spPr>
        <a:xfrm xmlns:a="http://schemas.openxmlformats.org/drawingml/2006/main">
          <a:off x="48263" y="26266"/>
          <a:ext cx="2111977" cy="261765"/>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outflow</a:t>
          </a:r>
          <a:r>
            <a:rPr lang="en-US" sz="1600" b="0" i="0" u="none" baseline="0" dirty="0">
              <a:solidFill>
                <a:srgbClr val="000000"/>
              </a:solidFill>
              <a:latin typeface="Arial"/>
            </a:rPr>
            <a:t> rate</a:t>
          </a:r>
          <a:endParaRPr lang="en-US" sz="1600" b="0" i="0" u="none" dirty="0">
            <a:solidFill>
              <a:srgbClr val="000000"/>
            </a:solidFill>
            <a:latin typeface="Arial"/>
          </a:endParaRPr>
        </a:p>
      </cdr:txBody>
    </cdr:sp>
  </cdr:relSizeAnchor>
  <cdr:relSizeAnchor xmlns:cdr="http://schemas.openxmlformats.org/drawingml/2006/chartDrawing">
    <cdr:from>
      <cdr:x>0.73443</cdr:x>
      <cdr:y>0.00808</cdr:y>
    </cdr:from>
    <cdr:to>
      <cdr:x>1</cdr:x>
      <cdr:y>0.0886</cdr:y>
    </cdr:to>
    <cdr:sp macro="" textlink="">
      <cdr:nvSpPr>
        <cdr:cNvPr id="10" name="ylabelright"/>
        <cdr:cNvSpPr txBox="1"/>
      </cdr:nvSpPr>
      <cdr:spPr>
        <a:xfrm xmlns:a="http://schemas.openxmlformats.org/drawingml/2006/main">
          <a:off x="6048673" y="26266"/>
          <a:ext cx="2187251" cy="261765"/>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U</a:t>
          </a:r>
          <a:r>
            <a:rPr lang="en-US" sz="1600" b="0" i="0" u="none" baseline="0" dirty="0">
              <a:solidFill>
                <a:schemeClr val="tx1"/>
              </a:solidFill>
              <a:latin typeface="Arial"/>
            </a:rPr>
            <a:t> to E transition rate</a:t>
          </a:r>
          <a:endParaRPr lang="en-US" sz="1600" b="0" i="0" u="none" dirty="0">
            <a:solidFill>
              <a:schemeClr val="tx1"/>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1" name="FRBMDSeriesMarkers: Outflow rat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0.63114</cdr:x>
      <cdr:y>0.23913</cdr:y>
    </cdr:from>
    <cdr:to>
      <cdr:x>0.79028</cdr:x>
      <cdr:y>0.3878</cdr:y>
    </cdr:to>
    <cdr:sp macro="" textlink="">
      <cdr:nvSpPr>
        <cdr:cNvPr id="12" name="SeriesLabel: Outflow rate"/>
        <cdr:cNvSpPr txBox="1"/>
      </cdr:nvSpPr>
      <cdr:spPr>
        <a:xfrm xmlns:a="http://schemas.openxmlformats.org/drawingml/2006/main">
          <a:off x="5317314" y="792088"/>
          <a:ext cx="1340744"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Claimant </a:t>
          </a:r>
        </a:p>
        <a:p xmlns:a="http://schemas.openxmlformats.org/drawingml/2006/main">
          <a:pPr algn="ctr"/>
          <a:r>
            <a:rPr lang="en-US" sz="1600" b="1" i="0" u="none" dirty="0">
              <a:solidFill>
                <a:srgbClr val="FF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0.6338</cdr:x>
      <cdr:y>0.68052</cdr:y>
    </cdr:from>
    <cdr:to>
      <cdr:x>0.84043</cdr:x>
      <cdr:y>0.82919</cdr:y>
    </cdr:to>
    <cdr:sp macro="" textlink="">
      <cdr:nvSpPr>
        <cdr:cNvPr id="14" name="SeriesLabel: LFS"/>
        <cdr:cNvSpPr txBox="1"/>
      </cdr:nvSpPr>
      <cdr:spPr>
        <a:xfrm xmlns:a="http://schemas.openxmlformats.org/drawingml/2006/main">
          <a:off x="5339724" y="2254133"/>
          <a:ext cx="1740845"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C00000"/>
              </a:solidFill>
              <a:latin typeface="Arial"/>
            </a:rPr>
            <a:t>U to E transitio</a:t>
          </a:r>
          <a:r>
            <a:rPr lang="en-US" sz="1600" b="1" i="0" u="none" baseline="0" dirty="0">
              <a:solidFill>
                <a:srgbClr val="C00000"/>
              </a:solidFill>
              <a:latin typeface="Arial"/>
            </a:rPr>
            <a:t>n</a:t>
          </a:r>
        </a:p>
        <a:p xmlns:a="http://schemas.openxmlformats.org/drawingml/2006/main">
          <a:pPr algn="ctr"/>
          <a:r>
            <a:rPr lang="en-US" sz="1600" b="1" i="0" u="none" baseline="0" dirty="0">
              <a:solidFill>
                <a:srgbClr val="C00000"/>
              </a:solidFill>
              <a:latin typeface="Arial"/>
            </a:rPr>
            <a:t>rate (LFS)</a:t>
          </a:r>
          <a:endParaRPr lang="en-US" sz="1600" b="1" i="0" u="none" dirty="0">
            <a:solidFill>
              <a:srgbClr val="C00000"/>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0.88841</cdr:x>
      <cdr:y>0.06731</cdr:y>
    </cdr:to>
    <cdr:sp macro="" textlink="">
      <cdr:nvSpPr>
        <cdr:cNvPr id="18" name="FRBMDHlineConnector" hidden="1"/>
        <cdr:cNvSpPr/>
      </cdr:nvSpPr>
      <cdr:spPr>
        <a:xfrm xmlns:a="http://schemas.openxmlformats.org/drawingml/2006/main">
          <a:off x="966989" y="421640"/>
          <a:ext cx="6731241"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0.11178</cdr:x>
      <cdr:y>0.92292</cdr:y>
    </cdr:to>
    <cdr:sp macro="" textlink="">
      <cdr:nvSpPr>
        <cdr:cNvPr id="20" name="FRBMDVlineConnector" hidden="1"/>
        <cdr:cNvSpPr/>
      </cdr:nvSpPr>
      <cdr:spPr>
        <a:xfrm xmlns:a="http://schemas.openxmlformats.org/drawingml/2006/main">
          <a:off x="966989"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0.78632</cdr:x>
      <cdr:y>0.58696</cdr:y>
    </cdr:from>
    <cdr:to>
      <cdr:x>0.82051</cdr:x>
      <cdr:y>0.70223</cdr:y>
    </cdr:to>
    <cdr:sp macro="" textlink="">
      <cdr:nvSpPr>
        <cdr:cNvPr id="22" name="Straight Connector 21"/>
        <cdr:cNvSpPr/>
      </cdr:nvSpPr>
      <cdr:spPr>
        <a:xfrm xmlns:a="http://schemas.openxmlformats.org/drawingml/2006/main" flipV="1">
          <a:off x="6624697" y="1944216"/>
          <a:ext cx="288072" cy="381828"/>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0.75214</cdr:x>
      <cdr:y>0.39131</cdr:y>
    </cdr:from>
    <cdr:to>
      <cdr:x>0.79521</cdr:x>
      <cdr:y>0.46667</cdr:y>
    </cdr:to>
    <cdr:sp macro="" textlink="">
      <cdr:nvSpPr>
        <cdr:cNvPr id="28" name="Straight Connector 27"/>
        <cdr:cNvSpPr/>
      </cdr:nvSpPr>
      <cdr:spPr>
        <a:xfrm xmlns:a="http://schemas.openxmlformats.org/drawingml/2006/main" rot="16200000" flipH="1">
          <a:off x="6393331" y="1239522"/>
          <a:ext cx="249638" cy="362887"/>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11.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0.88317</cdr:x>
      <cdr:y>1</cdr:y>
    </cdr:to>
    <cdr:sp macro="" textlink="">
      <cdr:nvSpPr>
        <cdr:cNvPr id="4" name="contact" hidden="1"/>
        <cdr:cNvSpPr txBox="1"/>
      </cdr:nvSpPr>
      <cdr:spPr>
        <a:xfrm xmlns:a="http://schemas.openxmlformats.org/drawingml/2006/main">
          <a:off x="899297" y="6097685"/>
          <a:ext cx="6753596"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0.49348</cdr:x>
      <cdr:y>1</cdr:y>
    </cdr:to>
    <cdr:sp macro="" textlink="">
      <cdr:nvSpPr>
        <cdr:cNvPr id="5" name="source" hidden="1"/>
        <cdr:cNvSpPr txBox="1"/>
      </cdr:nvSpPr>
      <cdr:spPr>
        <a:xfrm xmlns:a="http://schemas.openxmlformats.org/drawingml/2006/main">
          <a:off x="899297" y="6097685"/>
          <a:ext cx="337679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0.88317</cdr:x>
      <cdr:y>0.05251</cdr:y>
    </cdr:to>
    <cdr:sp macro="" textlink="">
      <cdr:nvSpPr>
        <cdr:cNvPr id="6" name="subtitle" hidden="1"/>
        <cdr:cNvSpPr txBox="1"/>
      </cdr:nvSpPr>
      <cdr:spPr>
        <a:xfrm xmlns:a="http://schemas.openxmlformats.org/drawingml/2006/main">
          <a:off x="899297" y="50800"/>
          <a:ext cx="6753596"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0.88317</cdr:x>
      <cdr:y>0.06463</cdr:y>
    </cdr:to>
    <cdr:sp macro="" textlink="">
      <cdr:nvSpPr>
        <cdr:cNvPr id="7" name="title" hidden="1"/>
        <cdr:cNvSpPr txBox="1"/>
      </cdr:nvSpPr>
      <cdr:spPr>
        <a:xfrm xmlns:a="http://schemas.openxmlformats.org/drawingml/2006/main">
          <a:off x="899297" y="50800"/>
          <a:ext cx="6753596"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0.78525</cdr:x>
      <cdr:y>0.04843</cdr:y>
    </cdr:to>
    <cdr:sp macro="" textlink="">
      <cdr:nvSpPr>
        <cdr:cNvPr id="8" name="xlabel" hidden="1"/>
        <cdr:cNvSpPr txBox="1"/>
      </cdr:nvSpPr>
      <cdr:spPr>
        <a:xfrm xmlns:a="http://schemas.openxmlformats.org/drawingml/2006/main">
          <a:off x="50745" y="50759"/>
          <a:ext cx="6753596"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0.00808</cdr:y>
    </cdr:from>
    <cdr:to>
      <cdr:x>0.45633</cdr:x>
      <cdr:y>0.07397</cdr:y>
    </cdr:to>
    <cdr:sp macro="" textlink="">
      <cdr:nvSpPr>
        <cdr:cNvPr id="9" name="ylabelleft"/>
        <cdr:cNvSpPr txBox="1"/>
      </cdr:nvSpPr>
      <cdr:spPr>
        <a:xfrm xmlns:a="http://schemas.openxmlformats.org/drawingml/2006/main">
          <a:off x="48680" y="26389"/>
          <a:ext cx="3742160" cy="21519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Inflow 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f"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3" name="FRBMDSeriesMarkers: 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0.53019</cdr:x>
      <cdr:y>0.3606</cdr:y>
    </cdr:from>
    <cdr:to>
      <cdr:x>0.70185</cdr:x>
      <cdr:y>0.43599</cdr:y>
    </cdr:to>
    <cdr:sp macro="" textlink="">
      <cdr:nvSpPr>
        <cdr:cNvPr id="14" name="SeriesLabel: s"/>
        <cdr:cNvSpPr txBox="1"/>
      </cdr:nvSpPr>
      <cdr:spPr>
        <a:xfrm xmlns:a="http://schemas.openxmlformats.org/drawingml/2006/main">
          <a:off x="4225625" y="1177685"/>
          <a:ext cx="1368152"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70C0"/>
              </a:solidFill>
              <a:latin typeface="Arial"/>
            </a:rPr>
            <a:t>Inflow rate</a:t>
          </a:r>
        </a:p>
      </cdr:txBody>
    </cdr:sp>
  </cdr:relSizeAnchor>
  <cdr:relSizeAnchor xmlns:cdr="http://schemas.openxmlformats.org/drawingml/2006/chartDrawing">
    <cdr:from>
      <cdr:x>0.00586</cdr:x>
      <cdr:y>0.00807</cdr:y>
    </cdr:from>
    <cdr:to>
      <cdr:x>0.15226</cdr:x>
      <cdr:y>0.20987</cdr:y>
    </cdr:to>
    <cdr:sp macro="" textlink="">
      <cdr:nvSpPr>
        <cdr:cNvPr id="1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0.88841</cdr:x>
      <cdr:y>0.06731</cdr:y>
    </cdr:to>
    <cdr:sp macro="" textlink="">
      <cdr:nvSpPr>
        <cdr:cNvPr id="20" name="FRBMDHlineConnector" hidden="1"/>
        <cdr:cNvSpPr/>
      </cdr:nvSpPr>
      <cdr:spPr>
        <a:xfrm xmlns:a="http://schemas.openxmlformats.org/drawingml/2006/main">
          <a:off x="966990" y="421640"/>
          <a:ext cx="6731241"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2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0.11178</cdr:x>
      <cdr:y>0.92292</cdr:y>
    </cdr:to>
    <cdr:sp macro="" textlink="">
      <cdr:nvSpPr>
        <cdr:cNvPr id="22" name="FRBMDVlineConnector" hidden="1"/>
        <cdr:cNvSpPr/>
      </cdr:nvSpPr>
      <cdr:spPr>
        <a:xfrm xmlns:a="http://schemas.openxmlformats.org/drawingml/2006/main">
          <a:off x="966989"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0.44077</cdr:x>
      <cdr:y>0.47622</cdr:y>
    </cdr:from>
    <cdr:to>
      <cdr:x>0.55923</cdr:x>
      <cdr:y>0.51375</cdr:y>
    </cdr:to>
    <cdr:sp macro="" textlink="">
      <cdr:nvSpPr>
        <cdr:cNvPr id="24" name="SeriesLabel: Recession" hidden="1"/>
        <cdr:cNvSpPr txBox="1"/>
      </cdr:nvSpPr>
      <cdr:spPr>
        <a:xfrm xmlns:a="http://schemas.openxmlformats.org/drawingml/2006/main">
          <a:off x="3819328" y="2994578"/>
          <a:ext cx="1026563"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Recession</a:t>
          </a:r>
        </a:p>
      </cdr:txBody>
    </cdr:sp>
  </cdr:relSizeAnchor>
</c:userShapes>
</file>

<file path=ppt/drawings/drawing12.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0.88317</cdr:x>
      <cdr:y>1</cdr:y>
    </cdr:to>
    <cdr:sp macro="" textlink="">
      <cdr:nvSpPr>
        <cdr:cNvPr id="4" name="contact" hidden="1"/>
        <cdr:cNvSpPr txBox="1"/>
      </cdr:nvSpPr>
      <cdr:spPr>
        <a:xfrm xmlns:a="http://schemas.openxmlformats.org/drawingml/2006/main">
          <a:off x="899297" y="6097685"/>
          <a:ext cx="6753596"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0.49348</cdr:x>
      <cdr:y>1</cdr:y>
    </cdr:to>
    <cdr:sp macro="" textlink="">
      <cdr:nvSpPr>
        <cdr:cNvPr id="5" name="source" hidden="1"/>
        <cdr:cNvSpPr txBox="1"/>
      </cdr:nvSpPr>
      <cdr:spPr>
        <a:xfrm xmlns:a="http://schemas.openxmlformats.org/drawingml/2006/main">
          <a:off x="899297" y="6097685"/>
          <a:ext cx="337679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0.88317</cdr:x>
      <cdr:y>0.05251</cdr:y>
    </cdr:to>
    <cdr:sp macro="" textlink="">
      <cdr:nvSpPr>
        <cdr:cNvPr id="6" name="subtitle" hidden="1"/>
        <cdr:cNvSpPr txBox="1"/>
      </cdr:nvSpPr>
      <cdr:spPr>
        <a:xfrm xmlns:a="http://schemas.openxmlformats.org/drawingml/2006/main">
          <a:off x="899297" y="50800"/>
          <a:ext cx="6753596"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0.88317</cdr:x>
      <cdr:y>0.06463</cdr:y>
    </cdr:to>
    <cdr:sp macro="" textlink="">
      <cdr:nvSpPr>
        <cdr:cNvPr id="7" name="title" hidden="1"/>
        <cdr:cNvSpPr txBox="1"/>
      </cdr:nvSpPr>
      <cdr:spPr>
        <a:xfrm xmlns:a="http://schemas.openxmlformats.org/drawingml/2006/main">
          <a:off x="899297" y="50800"/>
          <a:ext cx="6753596"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0.78525</cdr:x>
      <cdr:y>0.04843</cdr:y>
    </cdr:to>
    <cdr:sp macro="" textlink="">
      <cdr:nvSpPr>
        <cdr:cNvPr id="8" name="xlabel" hidden="1"/>
        <cdr:cNvSpPr txBox="1"/>
      </cdr:nvSpPr>
      <cdr:spPr>
        <a:xfrm xmlns:a="http://schemas.openxmlformats.org/drawingml/2006/main">
          <a:off x="50745" y="50759"/>
          <a:ext cx="6753596"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0.00808</cdr:y>
    </cdr:from>
    <cdr:to>
      <cdr:x>0.45633</cdr:x>
      <cdr:y>0.09091</cdr:y>
    </cdr:to>
    <cdr:sp macro="" textlink="">
      <cdr:nvSpPr>
        <cdr:cNvPr id="9" name="ylabelleft"/>
        <cdr:cNvSpPr txBox="1"/>
      </cdr:nvSpPr>
      <cdr:spPr>
        <a:xfrm xmlns:a="http://schemas.openxmlformats.org/drawingml/2006/main">
          <a:off x="46704" y="25599"/>
          <a:ext cx="3590265" cy="26243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f"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0.53019</cdr:x>
      <cdr:y>0.45455</cdr:y>
    </cdr:from>
    <cdr:to>
      <cdr:x>0.72323</cdr:x>
      <cdr:y>0.53226</cdr:y>
    </cdr:to>
    <cdr:sp macro="" textlink="">
      <cdr:nvSpPr>
        <cdr:cNvPr id="12" name="SeriesLabel: f"/>
        <cdr:cNvSpPr txBox="1"/>
      </cdr:nvSpPr>
      <cdr:spPr>
        <a:xfrm xmlns:a="http://schemas.openxmlformats.org/drawingml/2006/main">
          <a:off x="4225625" y="1440161"/>
          <a:ext cx="1538584"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0.88841</cdr:x>
      <cdr:y>0.06731</cdr:y>
    </cdr:to>
    <cdr:sp macro="" textlink="">
      <cdr:nvSpPr>
        <cdr:cNvPr id="20" name="FRBMDHlineConnector" hidden="1"/>
        <cdr:cNvSpPr/>
      </cdr:nvSpPr>
      <cdr:spPr>
        <a:xfrm xmlns:a="http://schemas.openxmlformats.org/drawingml/2006/main">
          <a:off x="966990" y="421640"/>
          <a:ext cx="6731241"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2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0.11178</cdr:x>
      <cdr:y>0.92292</cdr:y>
    </cdr:to>
    <cdr:sp macro="" textlink="">
      <cdr:nvSpPr>
        <cdr:cNvPr id="22" name="FRBMDVlineConnector" hidden="1"/>
        <cdr:cNvSpPr/>
      </cdr:nvSpPr>
      <cdr:spPr>
        <a:xfrm xmlns:a="http://schemas.openxmlformats.org/drawingml/2006/main">
          <a:off x="966989"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0.44077</cdr:x>
      <cdr:y>0.47622</cdr:y>
    </cdr:from>
    <cdr:to>
      <cdr:x>0.55923</cdr:x>
      <cdr:y>0.51375</cdr:y>
    </cdr:to>
    <cdr:sp macro="" textlink="">
      <cdr:nvSpPr>
        <cdr:cNvPr id="24" name="SeriesLabel: Recession" hidden="1"/>
        <cdr:cNvSpPr txBox="1"/>
      </cdr:nvSpPr>
      <cdr:spPr>
        <a:xfrm xmlns:a="http://schemas.openxmlformats.org/drawingml/2006/main">
          <a:off x="3819328" y="2994578"/>
          <a:ext cx="1026563"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Recession</a:t>
          </a:r>
        </a:p>
      </cdr:txBody>
    </cdr:sp>
  </cdr:relSizeAnchor>
</c:userShapes>
</file>

<file path=ppt/drawings/drawing13.xml><?xml version="1.0" encoding="utf-8"?>
<c:userShapes xmlns:c="http://schemas.openxmlformats.org/drawingml/2006/chart">
  <cdr:relSizeAnchor xmlns:cdr="http://schemas.openxmlformats.org/drawingml/2006/chartDrawing">
    <cdr:from>
      <cdr:x>0.02615</cdr:x>
      <cdr:y>0.09582</cdr:y>
    </cdr:from>
    <cdr:to>
      <cdr:x>0.08911</cdr:x>
      <cdr:y>0.20122</cdr:y>
    </cdr:to>
    <cdr:sp macro="" textlink="">
      <cdr:nvSpPr>
        <cdr:cNvPr id="2" name="TextBox 5"/>
        <cdr:cNvSpPr txBox="1"/>
      </cdr:nvSpPr>
      <cdr:spPr>
        <a:xfrm xmlns:a="http://schemas.openxmlformats.org/drawingml/2006/main">
          <a:off x="228154" y="335781"/>
          <a:ext cx="549318" cy="369332"/>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n-GB" dirty="0" smtClean="0"/>
            <a:t>U.S.</a:t>
          </a:r>
          <a:endParaRPr lang="en-GB" dirty="0"/>
        </a:p>
      </cdr:txBody>
    </cdr:sp>
  </cdr:relSizeAnchor>
</c:userShapes>
</file>

<file path=ppt/drawings/drawing14.xml><?xml version="1.0" encoding="utf-8"?>
<c:userShapes xmlns:c="http://schemas.openxmlformats.org/drawingml/2006/chart">
  <cdr:relSizeAnchor xmlns:cdr="http://schemas.openxmlformats.org/drawingml/2006/chartDrawing">
    <cdr:from>
      <cdr:x>0.00585</cdr:x>
      <cdr:y>0.00806</cdr:y>
    </cdr:from>
    <cdr:to>
      <cdr:x>0.15213</cdr:x>
      <cdr:y>0.20944</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0.02492</cdr:x>
      <cdr:y>0.96971</cdr:y>
    </cdr:from>
    <cdr:to>
      <cdr:x>0.91578</cdr:x>
      <cdr:y>1</cdr:y>
    </cdr:to>
    <cdr:sp macro="" textlink="">
      <cdr:nvSpPr>
        <cdr:cNvPr id="4" name="contact" hidden="1"/>
        <cdr:cNvSpPr txBox="1"/>
      </cdr:nvSpPr>
      <cdr:spPr>
        <a:xfrm xmlns:a="http://schemas.openxmlformats.org/drawingml/2006/main">
          <a:off x="215900" y="6097685"/>
          <a:ext cx="771950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0.02492</cdr:x>
      <cdr:y>0.96971</cdr:y>
    </cdr:from>
    <cdr:to>
      <cdr:x>0.47035</cdr:x>
      <cdr:y>1</cdr:y>
    </cdr:to>
    <cdr:sp macro="" textlink="">
      <cdr:nvSpPr>
        <cdr:cNvPr id="5" name="source" hidden="1"/>
        <cdr:cNvSpPr txBox="1"/>
      </cdr:nvSpPr>
      <cdr:spPr>
        <a:xfrm xmlns:a="http://schemas.openxmlformats.org/drawingml/2006/main">
          <a:off x="215900" y="6097685"/>
          <a:ext cx="385975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0.02492</cdr:x>
      <cdr:y>0.00808</cdr:y>
    </cdr:from>
    <cdr:to>
      <cdr:x>0.91578</cdr:x>
      <cdr:y>0.05251</cdr:y>
    </cdr:to>
    <cdr:sp macro="" textlink="">
      <cdr:nvSpPr>
        <cdr:cNvPr id="6" name="subtitle" hidden="1"/>
        <cdr:cNvSpPr txBox="1"/>
      </cdr:nvSpPr>
      <cdr:spPr>
        <a:xfrm xmlns:a="http://schemas.openxmlformats.org/drawingml/2006/main">
          <a:off x="215900" y="50800"/>
          <a:ext cx="7719504"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0.02492</cdr:x>
      <cdr:y>0.00808</cdr:y>
    </cdr:from>
    <cdr:to>
      <cdr:x>0.91578</cdr:x>
      <cdr:y>0.06463</cdr:y>
    </cdr:to>
    <cdr:sp macro="" textlink="">
      <cdr:nvSpPr>
        <cdr:cNvPr id="7" name="title" hidden="1"/>
        <cdr:cNvSpPr txBox="1"/>
      </cdr:nvSpPr>
      <cdr:spPr>
        <a:xfrm xmlns:a="http://schemas.openxmlformats.org/drawingml/2006/main">
          <a:off x="215900" y="50800"/>
          <a:ext cx="7719504"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0.89671</cdr:x>
      <cdr:y>0.04833</cdr:y>
    </cdr:to>
    <cdr:sp macro="" textlink="">
      <cdr:nvSpPr>
        <cdr:cNvPr id="8" name="xlabel" hidden="1"/>
        <cdr:cNvSpPr txBox="1"/>
      </cdr:nvSpPr>
      <cdr:spPr>
        <a:xfrm xmlns:a="http://schemas.openxmlformats.org/drawingml/2006/main">
          <a:off x="50702" y="50655"/>
          <a:ext cx="7719504" cy="253274"/>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0.00585</cdr:x>
      <cdr:y>0.00806</cdr:y>
    </cdr:from>
    <cdr:to>
      <cdr:x>0.15213</cdr:x>
      <cdr:y>0.04845</cdr:y>
    </cdr:to>
    <cdr:sp macro="" textlink="">
      <cdr:nvSpPr>
        <cdr:cNvPr id="9"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19"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0"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1"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r>
            <a:rPr lang="en-US" sz="1100" b="1"/>
            <a:t>0</a:t>
          </a:r>
        </a:p>
      </cdr:txBody>
    </cdr:sp>
  </cdr:relSizeAnchor>
  <cdr:relSizeAnchor xmlns:cdr="http://schemas.openxmlformats.org/drawingml/2006/chartDrawing">
    <cdr:from>
      <cdr:x>0.00585</cdr:x>
      <cdr:y>0.00806</cdr:y>
    </cdr:from>
    <cdr:to>
      <cdr:x>0.15213</cdr:x>
      <cdr:y>0.20944</cdr:y>
    </cdr:to>
    <cdr:sp macro="" textlink="">
      <cdr:nvSpPr>
        <cdr:cNvPr id="23"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b="0"/>
        </a:p>
      </cdr:txBody>
    </cdr:sp>
  </cdr:relSizeAnchor>
  <cdr:relSizeAnchor xmlns:cdr="http://schemas.openxmlformats.org/drawingml/2006/chartDrawing">
    <cdr:from>
      <cdr:x>0.02492</cdr:x>
      <cdr:y>0.06705</cdr:y>
    </cdr:from>
    <cdr:to>
      <cdr:x>0.0251</cdr:x>
      <cdr:y>0.83609</cdr:y>
    </cdr:to>
    <cdr:sp macro="" textlink="">
      <cdr:nvSpPr>
        <cdr:cNvPr id="24" name="FRBMDVlineConnector" hidden="1"/>
        <cdr:cNvSpPr/>
      </cdr:nvSpPr>
      <cdr:spPr>
        <a:xfrm xmlns:a="http://schemas.openxmlformats.org/drawingml/2006/main">
          <a:off x="215900" y="421640"/>
          <a:ext cx="1587" cy="4835866"/>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31" name="FRBMDSeriesMarkers: Rise in inflow rat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0.36903</cdr:x>
      <cdr:y>0.43281</cdr:y>
    </cdr:from>
    <cdr:to>
      <cdr:x>0.57167</cdr:x>
      <cdr:y>0.47033</cdr:y>
    </cdr:to>
    <cdr:sp macro="" textlink="">
      <cdr:nvSpPr>
        <cdr:cNvPr id="32" name="SeriesLabel: Rise in inflow rate" hidden="1"/>
        <cdr:cNvSpPr txBox="1"/>
      </cdr:nvSpPr>
      <cdr:spPr>
        <a:xfrm xmlns:a="http://schemas.openxmlformats.org/drawingml/2006/main">
          <a:off x="3197687" y="2721591"/>
          <a:ext cx="175593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Rise in inflow rate</a:t>
          </a:r>
        </a:p>
      </cdr:txBody>
    </cdr:sp>
  </cdr:relSizeAnchor>
  <cdr:relSizeAnchor xmlns:cdr="http://schemas.openxmlformats.org/drawingml/2006/chartDrawing">
    <cdr:from>
      <cdr:x>0.00586</cdr:x>
      <cdr:y>0.00808</cdr:y>
    </cdr:from>
    <cdr:to>
      <cdr:x>0.15243</cdr:x>
      <cdr:y>0.21004</cdr:y>
    </cdr:to>
    <cdr:sp macro="" textlink="">
      <cdr:nvSpPr>
        <cdr:cNvPr id="33" name="FRBMDSeriesMarkers: Decline in outflow rat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0.34403</cdr:x>
      <cdr:y>0.43281</cdr:y>
    </cdr:from>
    <cdr:to>
      <cdr:x>0.59666</cdr:x>
      <cdr:y>0.47033</cdr:y>
    </cdr:to>
    <cdr:sp macro="" textlink="">
      <cdr:nvSpPr>
        <cdr:cNvPr id="34" name="SeriesLabel: Decline in outflow rate" hidden="1"/>
        <cdr:cNvSpPr txBox="1"/>
      </cdr:nvSpPr>
      <cdr:spPr>
        <a:xfrm xmlns:a="http://schemas.openxmlformats.org/drawingml/2006/main">
          <a:off x="2981090" y="2721591"/>
          <a:ext cx="2189125"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Decline in outflow rate</a:t>
          </a:r>
        </a:p>
      </cdr:txBody>
    </cdr:sp>
  </cdr:relSizeAnchor>
  <cdr:relSizeAnchor xmlns:cdr="http://schemas.openxmlformats.org/drawingml/2006/chartDrawing">
    <cdr:from>
      <cdr:x>0.00586</cdr:x>
      <cdr:y>0.00808</cdr:y>
    </cdr:from>
    <cdr:to>
      <cdr:x>0.15243</cdr:x>
      <cdr:y>0.21004</cdr:y>
    </cdr:to>
    <cdr:sp macro="" textlink="">
      <cdr:nvSpPr>
        <cdr:cNvPr id="35" name="FRBMDSeriesMarkers: Rise in E to U"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0.39403</cdr:x>
      <cdr:y>0.43281</cdr:y>
    </cdr:from>
    <cdr:to>
      <cdr:x>0.54666</cdr:x>
      <cdr:y>0.47033</cdr:y>
    </cdr:to>
    <cdr:sp macro="" textlink="">
      <cdr:nvSpPr>
        <cdr:cNvPr id="36" name="SeriesLabel: Rise in E to U" hidden="1"/>
        <cdr:cNvSpPr txBox="1"/>
      </cdr:nvSpPr>
      <cdr:spPr>
        <a:xfrm xmlns:a="http://schemas.openxmlformats.org/drawingml/2006/main">
          <a:off x="3414381" y="2721591"/>
          <a:ext cx="1322542"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Rise in E to U</a:t>
          </a:r>
        </a:p>
      </cdr:txBody>
    </cdr:sp>
  </cdr:relSizeAnchor>
  <cdr:relSizeAnchor xmlns:cdr="http://schemas.openxmlformats.org/drawingml/2006/chartDrawing">
    <cdr:from>
      <cdr:x>0.00586</cdr:x>
      <cdr:y>0.00808</cdr:y>
    </cdr:from>
    <cdr:to>
      <cdr:x>0.15243</cdr:x>
      <cdr:y>0.21004</cdr:y>
    </cdr:to>
    <cdr:sp macro="" textlink="">
      <cdr:nvSpPr>
        <cdr:cNvPr id="37" name="FRBMDSeriesMarkers: Decline in U to 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0.37692</cdr:x>
      <cdr:y>0.43281</cdr:y>
    </cdr:from>
    <cdr:to>
      <cdr:x>0.56377</cdr:x>
      <cdr:y>0.47033</cdr:y>
    </cdr:to>
    <cdr:sp macro="" textlink="">
      <cdr:nvSpPr>
        <cdr:cNvPr id="38" name="SeriesLabel: Decline in U to E" hidden="1"/>
        <cdr:cNvSpPr txBox="1"/>
      </cdr:nvSpPr>
      <cdr:spPr>
        <a:xfrm xmlns:a="http://schemas.openxmlformats.org/drawingml/2006/main">
          <a:off x="3266136" y="2721591"/>
          <a:ext cx="1619033"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Decline in U to E</a:t>
          </a:r>
        </a:p>
      </cdr:txBody>
    </cdr:sp>
  </cdr:relSizeAnchor>
  <cdr:relSizeAnchor xmlns:cdr="http://schemas.openxmlformats.org/drawingml/2006/chartDrawing">
    <cdr:from>
      <cdr:x>0.03226</cdr:x>
      <cdr:y>0.1096</cdr:y>
    </cdr:from>
    <cdr:to>
      <cdr:x>0.08027</cdr:x>
      <cdr:y>0.17536</cdr:y>
    </cdr:to>
    <cdr:pic>
      <cdr:nvPicPr>
        <cdr:cNvPr id="27" name="Picture 26" descr="Image of Union Flag &amp; Naval Jack"/>
        <cdr:cNvPicPr>
          <a:picLocks xmlns:a="http://schemas.openxmlformats.org/drawingml/2006/main" noChangeAspect="1" noChangeArrowheads="1"/>
        </cdr:cNvPicPr>
      </cdr:nvPicPr>
      <cdr:blipFill>
        <a:blip xmlns:a="http://schemas.openxmlformats.org/drawingml/2006/main" xmlns:r="http://schemas.openxmlformats.org/officeDocument/2006/relationships" r:embed="rId1"/>
        <a:srcRect xmlns:a="http://schemas.openxmlformats.org/drawingml/2006/main"/>
        <a:stretch xmlns:a="http://schemas.openxmlformats.org/drawingml/2006/main">
          <a:fillRect/>
        </a:stretch>
      </cdr:blipFill>
      <cdr:spPr bwMode="auto">
        <a:xfrm xmlns:a="http://schemas.openxmlformats.org/drawingml/2006/main" flipH="1">
          <a:off x="288032" y="360040"/>
          <a:ext cx="428724" cy="216024"/>
        </a:xfrm>
        <a:prstGeom xmlns:a="http://schemas.openxmlformats.org/drawingml/2006/main" prst="rect">
          <a:avLst/>
        </a:prstGeom>
        <a:noFill xmlns:a="http://schemas.openxmlformats.org/drawingml/2006/main"/>
      </cdr:spPr>
    </cdr:pic>
  </cdr:relSizeAnchor>
</c:userShapes>
</file>

<file path=ppt/drawings/drawing15.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0.96971</cdr:y>
    </cdr:from>
    <cdr:to>
      <cdr:x>0.90926</cdr:x>
      <cdr:y>1</cdr:y>
    </cdr:to>
    <cdr:sp macro="" textlink="">
      <cdr:nvSpPr>
        <cdr:cNvPr id="4" name="contact" hidden="1"/>
        <cdr:cNvSpPr txBox="1"/>
      </cdr:nvSpPr>
      <cdr:spPr>
        <a:xfrm xmlns:a="http://schemas.openxmlformats.org/drawingml/2006/main">
          <a:off x="441927" y="6097685"/>
          <a:ext cx="74370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0.051</cdr:x>
      <cdr:y>0.96971</cdr:y>
    </cdr:from>
    <cdr:to>
      <cdr:x>0.48013</cdr:x>
      <cdr:y>1</cdr:y>
    </cdr:to>
    <cdr:sp macro="" textlink="">
      <cdr:nvSpPr>
        <cdr:cNvPr id="5" name="source" hidden="1"/>
        <cdr:cNvSpPr txBox="1"/>
      </cdr:nvSpPr>
      <cdr:spPr>
        <a:xfrm xmlns:a="http://schemas.openxmlformats.org/drawingml/2006/main">
          <a:off x="441927" y="6097685"/>
          <a:ext cx="37185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0.051</cdr:x>
      <cdr:y>0.00808</cdr:y>
    </cdr:from>
    <cdr:to>
      <cdr:x>0.90926</cdr:x>
      <cdr:y>0.05251</cdr:y>
    </cdr:to>
    <cdr:sp macro="" textlink="">
      <cdr:nvSpPr>
        <cdr:cNvPr id="6" name="subtitle" hidden="1"/>
        <cdr:cNvSpPr txBox="1"/>
      </cdr:nvSpPr>
      <cdr:spPr>
        <a:xfrm xmlns:a="http://schemas.openxmlformats.org/drawingml/2006/main">
          <a:off x="441927" y="50800"/>
          <a:ext cx="74370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0.051</cdr:x>
      <cdr:y>0.00808</cdr:y>
    </cdr:from>
    <cdr:to>
      <cdr:x>0.90926</cdr:x>
      <cdr:y>0.06463</cdr:y>
    </cdr:to>
    <cdr:sp macro="" textlink="">
      <cdr:nvSpPr>
        <cdr:cNvPr id="7" name="title" hidden="1"/>
        <cdr:cNvSpPr txBox="1"/>
      </cdr:nvSpPr>
      <cdr:spPr>
        <a:xfrm xmlns:a="http://schemas.openxmlformats.org/drawingml/2006/main">
          <a:off x="441927" y="50800"/>
          <a:ext cx="74370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0.86412</cdr:x>
      <cdr:y>0.04843</cdr:y>
    </cdr:to>
    <cdr:sp macro="" textlink="">
      <cdr:nvSpPr>
        <cdr:cNvPr id="8" name="xlabel" hidden="1"/>
        <cdr:cNvSpPr txBox="1"/>
      </cdr:nvSpPr>
      <cdr:spPr>
        <a:xfrm xmlns:a="http://schemas.openxmlformats.org/drawingml/2006/main">
          <a:off x="50745" y="50759"/>
          <a:ext cx="74370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0.00807</cdr:y>
    </cdr:from>
    <cdr:to>
      <cdr:x>0.15226</cdr:x>
      <cdr:y>0.04847</cdr:y>
    </cdr:to>
    <cdr:sp macro="" textlink="">
      <cdr:nvSpPr>
        <cdr:cNvPr id="9" name="ylabelleft" hidden="1"/>
        <cdr:cNvSpPr txBox="1"/>
      </cdr:nvSpPr>
      <cdr:spPr>
        <a:xfrm xmlns:a="http://schemas.openxmlformats.org/drawingml/2006/main">
          <a:off x="50745" y="50758"/>
          <a:ext cx="1268634"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0.62447</cdr:x>
      <cdr:y>0</cdr:y>
    </cdr:from>
    <cdr:to>
      <cdr:x>0.97281</cdr:x>
      <cdr:y>0.08814</cdr:y>
    </cdr:to>
    <cdr:sp macro="" textlink="">
      <cdr:nvSpPr>
        <cdr:cNvPr id="10" name="ylabelright"/>
        <cdr:cNvSpPr txBox="1"/>
      </cdr:nvSpPr>
      <cdr:spPr>
        <a:xfrm xmlns:a="http://schemas.openxmlformats.org/drawingml/2006/main">
          <a:off x="5040560" y="0"/>
          <a:ext cx="2811733" cy="279274"/>
        </a:xfrm>
        <a:prstGeom xmlns:a="http://schemas.openxmlformats.org/drawingml/2006/main" prst="rect">
          <a:avLst/>
        </a:prstGeom>
      </cdr:spPr>
      <cdr:txBody>
        <a:bodyPr xmlns:a="http://schemas.openxmlformats.org/drawingml/2006/main" vertOverflow="clip" vert="horz" wrap="square" lIns="0" tIns="0" rIns="0" bIns="0" rtlCol="0" anchor="t">
          <a:noAutofit/>
        </a:bodyPr>
        <a:lstStyle xmlns:a="http://schemas.openxmlformats.org/drawingml/2006/main"/>
        <a:p xmlns:a="http://schemas.openxmlformats.org/drawingml/2006/main">
          <a:pPr algn="r"/>
          <a:r>
            <a:rPr lang="en-US" sz="1400" b="0" i="0" u="none" dirty="0">
              <a:solidFill>
                <a:srgbClr val="000000"/>
              </a:solidFill>
              <a:latin typeface="Arial"/>
            </a:rPr>
            <a:t>Percent of </a:t>
          </a:r>
          <a:r>
            <a:rPr lang="en-US" sz="1400" b="0" i="0" u="none" dirty="0" err="1">
              <a:solidFill>
                <a:srgbClr val="000000"/>
              </a:solidFill>
              <a:latin typeface="Arial"/>
            </a:rPr>
            <a:t>labour</a:t>
          </a:r>
          <a:r>
            <a:rPr lang="en-US" sz="1400" b="0" i="0" u="none" dirty="0">
              <a:solidFill>
                <a:srgbClr val="000000"/>
              </a:solidFill>
              <a:latin typeface="Arial"/>
            </a:rPr>
            <a:t> force</a:t>
          </a:r>
        </a:p>
      </cdr:txBody>
    </cdr:sp>
  </cdr:relSizeAnchor>
  <cdr:relSizeAnchor xmlns:cdr="http://schemas.openxmlformats.org/drawingml/2006/chartDrawing">
    <cdr:from>
      <cdr:x>0.00586</cdr:x>
      <cdr:y>0.00807</cdr:y>
    </cdr:from>
    <cdr:to>
      <cdr:x>0.15226</cdr:x>
      <cdr:y>0.20987</cdr:y>
    </cdr:to>
    <cdr:sp macro="" textlink="">
      <cdr:nvSpPr>
        <cdr:cNvPr id="11" name="FRBMDSeriesMarkers: U/L"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0.61998</cdr:x>
      <cdr:y>0.6792</cdr:y>
    </cdr:from>
    <cdr:to>
      <cdr:x>0.89602</cdr:x>
      <cdr:y>0.75691</cdr:y>
    </cdr:to>
    <cdr:sp macro="" textlink="">
      <cdr:nvSpPr>
        <cdr:cNvPr id="12" name="SeriesLabel: U/L"/>
        <cdr:cNvSpPr txBox="1"/>
      </cdr:nvSpPr>
      <cdr:spPr>
        <a:xfrm xmlns:a="http://schemas.openxmlformats.org/drawingml/2006/main">
          <a:off x="5004317" y="2151944"/>
          <a:ext cx="2228123"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C00000"/>
              </a:solidFill>
              <a:latin typeface="Arial"/>
            </a:rPr>
            <a:t>Actual unemployment</a:t>
          </a:r>
        </a:p>
      </cdr:txBody>
    </cdr:sp>
  </cdr:relSizeAnchor>
  <cdr:relSizeAnchor xmlns:cdr="http://schemas.openxmlformats.org/drawingml/2006/chartDrawing">
    <cdr:from>
      <cdr:x>0.00586</cdr:x>
      <cdr:y>0.00807</cdr:y>
    </cdr:from>
    <cdr:to>
      <cdr:x>0.15226</cdr:x>
      <cdr:y>0.20987</cdr:y>
    </cdr:to>
    <cdr:sp macro="" textlink="">
      <cdr:nvSpPr>
        <cdr:cNvPr id="13" name="FRBMDSeriesMarkers: Ustar/L"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0.60001</cdr:x>
      <cdr:y>0.32107</cdr:y>
    </cdr:from>
    <cdr:to>
      <cdr:x>0.81646</cdr:x>
      <cdr:y>0.4765</cdr:y>
    </cdr:to>
    <cdr:sp macro="" textlink="">
      <cdr:nvSpPr>
        <cdr:cNvPr id="14" name="SeriesLabel: Ustar/L"/>
        <cdr:cNvSpPr txBox="1"/>
      </cdr:nvSpPr>
      <cdr:spPr>
        <a:xfrm xmlns:a="http://schemas.openxmlformats.org/drawingml/2006/main">
          <a:off x="4843124" y="1017262"/>
          <a:ext cx="1747128"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chemeClr val="accent3">
                  <a:lumMod val="50000"/>
                </a:schemeClr>
              </a:solidFill>
              <a:latin typeface="Arial"/>
            </a:rPr>
            <a:t>Steady-state </a:t>
          </a:r>
        </a:p>
        <a:p xmlns:a="http://schemas.openxmlformats.org/drawingml/2006/main">
          <a:pPr algn="ctr"/>
          <a:r>
            <a:rPr lang="en-US" sz="1600" b="1" i="0" u="none" dirty="0">
              <a:solidFill>
                <a:schemeClr val="accent3">
                  <a:lumMod val="50000"/>
                </a:schemeClr>
              </a:solidFill>
              <a:latin typeface="Arial"/>
            </a:rPr>
            <a:t>unemployment</a:t>
          </a:r>
        </a:p>
      </cdr:txBody>
    </cdr:sp>
  </cdr:relSizeAnchor>
  <cdr:relSizeAnchor xmlns:cdr="http://schemas.openxmlformats.org/drawingml/2006/chartDrawing">
    <cdr:from>
      <cdr:x>0.00586</cdr:x>
      <cdr:y>0.00807</cdr:y>
    </cdr:from>
    <cdr:to>
      <cdr:x>0.15226</cdr:x>
      <cdr:y>0.20987</cdr:y>
    </cdr:to>
    <cdr:sp macro="" textlink="">
      <cdr:nvSpPr>
        <cdr:cNvPr id="1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0.90926</cdr:x>
      <cdr:y>0.06731</cdr:y>
    </cdr:to>
    <cdr:sp macro="" textlink="">
      <cdr:nvSpPr>
        <cdr:cNvPr id="20" name="FRBMDHlineConnector" hidden="1"/>
        <cdr:cNvSpPr/>
      </cdr:nvSpPr>
      <cdr:spPr>
        <a:xfrm xmlns:a="http://schemas.openxmlformats.org/drawingml/2006/main">
          <a:off x="441927" y="421640"/>
          <a:ext cx="74370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2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0.05118</cdr:x>
      <cdr:y>0.92292</cdr:y>
    </cdr:to>
    <cdr:sp macro="" textlink="">
      <cdr:nvSpPr>
        <cdr:cNvPr id="22" name="FRBMDVlineConnector" hidden="1"/>
        <cdr:cNvSpPr/>
      </cdr:nvSpPr>
      <cdr:spPr>
        <a:xfrm xmlns:a="http://schemas.openxmlformats.org/drawingml/2006/main">
          <a:off x="44192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0.41527</cdr:x>
      <cdr:y>0.47622</cdr:y>
    </cdr:from>
    <cdr:to>
      <cdr:x>0.545</cdr:x>
      <cdr:y>0.51375</cdr:y>
    </cdr:to>
    <cdr:sp macro="" textlink="">
      <cdr:nvSpPr>
        <cdr:cNvPr id="23" name="SeriesLabel: Recession''" hidden="1"/>
        <cdr:cNvSpPr txBox="1"/>
      </cdr:nvSpPr>
      <cdr:spPr>
        <a:xfrm xmlns:a="http://schemas.openxmlformats.org/drawingml/2006/main">
          <a:off x="3598364" y="2994578"/>
          <a:ext cx="1124154"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Recession''</a:t>
          </a:r>
        </a:p>
      </cdr:txBody>
    </cdr:sp>
  </cdr:relSizeAnchor>
  <cdr:relSizeAnchor xmlns:cdr="http://schemas.openxmlformats.org/drawingml/2006/chartDrawing">
    <cdr:from>
      <cdr:x>0.78505</cdr:x>
      <cdr:y>0.61364</cdr:y>
    </cdr:from>
    <cdr:to>
      <cdr:x>0.79194</cdr:x>
      <cdr:y>0.69303</cdr:y>
    </cdr:to>
    <cdr:sp macro="" textlink="">
      <cdr:nvSpPr>
        <cdr:cNvPr id="26" name="Straight Connector 25"/>
        <cdr:cNvSpPr/>
      </cdr:nvSpPr>
      <cdr:spPr>
        <a:xfrm xmlns:a="http://schemas.openxmlformats.org/drawingml/2006/main" rot="5400000" flipH="1">
          <a:off x="6238745" y="2042175"/>
          <a:ext cx="251548" cy="55629"/>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0.79522</cdr:x>
      <cdr:y>0.40187</cdr:y>
    </cdr:from>
    <cdr:to>
      <cdr:x>0.83783</cdr:x>
      <cdr:y>0.43942</cdr:y>
    </cdr:to>
    <cdr:sp macro="" textlink="">
      <cdr:nvSpPr>
        <cdr:cNvPr id="28" name="Straight Connector 27"/>
        <cdr:cNvSpPr/>
      </cdr:nvSpPr>
      <cdr:spPr>
        <a:xfrm xmlns:a="http://schemas.openxmlformats.org/drawingml/2006/main">
          <a:off x="6418809" y="2338583"/>
          <a:ext cx="343941" cy="218513"/>
        </a:xfrm>
        <a:prstGeom xmlns:a="http://schemas.openxmlformats.org/drawingml/2006/main" prst="line">
          <a:avLst/>
        </a:prstGeom>
        <a:ln xmlns:a="http://schemas.openxmlformats.org/drawingml/2006/main">
          <a:solidFill>
            <a:schemeClr val="tx1">
              <a:lumMod val="50000"/>
              <a:lumOff val="50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16.xml><?xml version="1.0" encoding="utf-8"?>
<c:userShapes xmlns:c="http://schemas.openxmlformats.org/drawingml/2006/chart">
  <cdr:relSizeAnchor xmlns:cdr="http://schemas.openxmlformats.org/drawingml/2006/chartDrawing">
    <cdr:from>
      <cdr:x>0.1695</cdr:x>
      <cdr:y>0.09008</cdr:y>
    </cdr:from>
    <cdr:to>
      <cdr:x>0.86534</cdr:x>
      <cdr:y>0.85572</cdr:y>
    </cdr:to>
    <cdr:grpSp>
      <cdr:nvGrpSpPr>
        <cdr:cNvPr id="7" name="Group 6"/>
        <cdr:cNvGrpSpPr/>
      </cdr:nvGrpSpPr>
      <cdr:grpSpPr>
        <a:xfrm xmlns:a="http://schemas.openxmlformats.org/drawingml/2006/main">
          <a:off x="1368160" y="288045"/>
          <a:ext cx="5616639" cy="2448259"/>
          <a:chOff x="1368152" y="288032"/>
          <a:chExt cx="5616624" cy="2448272"/>
        </a:xfrm>
      </cdr:grpSpPr>
      <cdr:sp macro="" textlink="">
        <cdr:nvSpPr>
          <cdr:cNvPr id="2" name="Rectangle 1"/>
          <cdr:cNvSpPr/>
        </cdr:nvSpPr>
        <cdr:spPr>
          <a:xfrm xmlns:a="http://schemas.openxmlformats.org/drawingml/2006/main">
            <a:off x="1368152" y="288032"/>
            <a:ext cx="144016" cy="2448272"/>
          </a:xfrm>
          <a:prstGeom xmlns:a="http://schemas.openxmlformats.org/drawingml/2006/main" prst="rect">
            <a:avLst/>
          </a:prstGeom>
          <a:solidFill xmlns:a="http://schemas.openxmlformats.org/drawingml/2006/main">
            <a:sysClr val="window" lastClr="FFFFFF">
              <a:lumMod val="65000"/>
              <a:alpha val="15000"/>
            </a:sysClr>
          </a:solidFill>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914400" rtl="0" eaLnBrk="1" latinLnBrk="0" hangingPunct="1">
              <a:defRPr sz="1800" kern="1200">
                <a:solidFill>
                  <a:sysClr val="window" lastClr="FFFFFF"/>
                </a:solidFill>
                <a:latin typeface="Calibri"/>
              </a:defRPr>
            </a:lvl1pPr>
            <a:lvl2pPr marL="457200" algn="l" defTabSz="914400" rtl="0" eaLnBrk="1" latinLnBrk="0" hangingPunct="1">
              <a:defRPr sz="1800" kern="1200">
                <a:solidFill>
                  <a:sysClr val="window" lastClr="FFFFFF"/>
                </a:solidFill>
                <a:latin typeface="Calibri"/>
              </a:defRPr>
            </a:lvl2pPr>
            <a:lvl3pPr marL="914400" algn="l" defTabSz="914400" rtl="0" eaLnBrk="1" latinLnBrk="0" hangingPunct="1">
              <a:defRPr sz="1800" kern="1200">
                <a:solidFill>
                  <a:sysClr val="window" lastClr="FFFFFF"/>
                </a:solidFill>
                <a:latin typeface="Calibri"/>
              </a:defRPr>
            </a:lvl3pPr>
            <a:lvl4pPr marL="1371600" algn="l" defTabSz="914400" rtl="0" eaLnBrk="1" latinLnBrk="0" hangingPunct="1">
              <a:defRPr sz="1800" kern="1200">
                <a:solidFill>
                  <a:sysClr val="window" lastClr="FFFFFF"/>
                </a:solidFill>
                <a:latin typeface="Calibri"/>
              </a:defRPr>
            </a:lvl4pPr>
            <a:lvl5pPr marL="1828800" algn="l" defTabSz="914400" rtl="0" eaLnBrk="1" latinLnBrk="0" hangingPunct="1">
              <a:defRPr sz="1800" kern="1200">
                <a:solidFill>
                  <a:sysClr val="window" lastClr="FFFFFF"/>
                </a:solidFill>
                <a:latin typeface="Calibri"/>
              </a:defRPr>
            </a:lvl5pPr>
            <a:lvl6pPr marL="2286000" algn="l" defTabSz="914400" rtl="0" eaLnBrk="1" latinLnBrk="0" hangingPunct="1">
              <a:defRPr sz="1800" kern="1200">
                <a:solidFill>
                  <a:sysClr val="window" lastClr="FFFFFF"/>
                </a:solidFill>
                <a:latin typeface="Calibri"/>
              </a:defRPr>
            </a:lvl6pPr>
            <a:lvl7pPr marL="2743200" algn="l" defTabSz="914400" rtl="0" eaLnBrk="1" latinLnBrk="0" hangingPunct="1">
              <a:defRPr sz="1800" kern="1200">
                <a:solidFill>
                  <a:sysClr val="window" lastClr="FFFFFF"/>
                </a:solidFill>
                <a:latin typeface="Calibri"/>
              </a:defRPr>
            </a:lvl7pPr>
            <a:lvl8pPr marL="3200400" algn="l" defTabSz="914400" rtl="0" eaLnBrk="1" latinLnBrk="0" hangingPunct="1">
              <a:defRPr sz="1800" kern="1200">
                <a:solidFill>
                  <a:sysClr val="window" lastClr="FFFFFF"/>
                </a:solidFill>
                <a:latin typeface="Calibri"/>
              </a:defRPr>
            </a:lvl8pPr>
            <a:lvl9pPr marL="3657600" algn="l" defTabSz="914400" rtl="0" eaLnBrk="1" latinLnBrk="0" hangingPunct="1">
              <a:defRPr sz="1800" kern="1200">
                <a:solidFill>
                  <a:sysClr val="window" lastClr="FFFFFF"/>
                </a:solidFill>
                <a:latin typeface="Calibri"/>
              </a:defRPr>
            </a:lvl9pPr>
          </a:lstStyle>
          <a:p xmlns:a="http://schemas.openxmlformats.org/drawingml/2006/main">
            <a:pPr algn="ctr"/>
            <a:endParaRPr lang="en-GB"/>
          </a:p>
        </cdr:txBody>
      </cdr:sp>
      <cdr:sp macro="" textlink="">
        <cdr:nvSpPr>
          <cdr:cNvPr id="3" name="Rectangle 2"/>
          <cdr:cNvSpPr/>
        </cdr:nvSpPr>
        <cdr:spPr>
          <a:xfrm xmlns:a="http://schemas.openxmlformats.org/drawingml/2006/main">
            <a:off x="3384376" y="288032"/>
            <a:ext cx="72008" cy="2376264"/>
          </a:xfrm>
          <a:prstGeom xmlns:a="http://schemas.openxmlformats.org/drawingml/2006/main" prst="rect">
            <a:avLst/>
          </a:prstGeom>
          <a:solidFill xmlns:a="http://schemas.openxmlformats.org/drawingml/2006/main">
            <a:sysClr val="window" lastClr="FFFFFF">
              <a:lumMod val="65000"/>
              <a:alpha val="15000"/>
            </a:sysClr>
          </a:solidFill>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pPr algn="ctr"/>
            <a:endParaRPr lang="en-GB"/>
          </a:p>
        </cdr:txBody>
      </cdr:sp>
      <cdr:sp macro="" textlink="">
        <cdr:nvSpPr>
          <cdr:cNvPr id="4" name="Rectangle 3"/>
          <cdr:cNvSpPr/>
        </cdr:nvSpPr>
        <cdr:spPr>
          <a:xfrm xmlns:a="http://schemas.openxmlformats.org/drawingml/2006/main">
            <a:off x="1656184" y="288032"/>
            <a:ext cx="288032" cy="2448272"/>
          </a:xfrm>
          <a:prstGeom xmlns:a="http://schemas.openxmlformats.org/drawingml/2006/main" prst="rect">
            <a:avLst/>
          </a:prstGeom>
          <a:solidFill xmlns:a="http://schemas.openxmlformats.org/drawingml/2006/main">
            <a:sysClr val="window" lastClr="FFFFFF">
              <a:lumMod val="65000"/>
              <a:alpha val="15000"/>
            </a:sysClr>
          </a:solidFill>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pPr algn="ctr"/>
            <a:endParaRPr lang="en-GB"/>
          </a:p>
        </cdr:txBody>
      </cdr:sp>
      <cdr:sp macro="" textlink="">
        <cdr:nvSpPr>
          <cdr:cNvPr id="5" name="Rectangle 4"/>
          <cdr:cNvSpPr/>
        </cdr:nvSpPr>
        <cdr:spPr>
          <a:xfrm xmlns:a="http://schemas.openxmlformats.org/drawingml/2006/main">
            <a:off x="5184576" y="288032"/>
            <a:ext cx="360040" cy="2376264"/>
          </a:xfrm>
          <a:prstGeom xmlns:a="http://schemas.openxmlformats.org/drawingml/2006/main" prst="rect">
            <a:avLst/>
          </a:prstGeom>
          <a:solidFill xmlns:a="http://schemas.openxmlformats.org/drawingml/2006/main">
            <a:sysClr val="window" lastClr="FFFFFF">
              <a:lumMod val="65000"/>
              <a:alpha val="15000"/>
            </a:sysClr>
          </a:solidFill>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pPr algn="ctr"/>
            <a:endParaRPr lang="en-GB"/>
          </a:p>
        </cdr:txBody>
      </cdr:sp>
      <cdr:sp macro="" textlink="">
        <cdr:nvSpPr>
          <cdr:cNvPr id="6" name="Rectangle 5"/>
          <cdr:cNvSpPr/>
        </cdr:nvSpPr>
        <cdr:spPr>
          <a:xfrm xmlns:a="http://schemas.openxmlformats.org/drawingml/2006/main">
            <a:off x="6696744" y="288032"/>
            <a:ext cx="288032" cy="2376264"/>
          </a:xfrm>
          <a:prstGeom xmlns:a="http://schemas.openxmlformats.org/drawingml/2006/main" prst="rect">
            <a:avLst/>
          </a:prstGeom>
          <a:solidFill xmlns:a="http://schemas.openxmlformats.org/drawingml/2006/main">
            <a:sysClr val="window" lastClr="FFFFFF">
              <a:lumMod val="65000"/>
              <a:alpha val="15000"/>
            </a:sysClr>
          </a:solidFill>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pPr algn="ctr"/>
            <a:endParaRPr lang="en-GB"/>
          </a:p>
        </cdr:txBody>
      </cdr:sp>
    </cdr:grpSp>
  </cdr:relSizeAnchor>
  <cdr:relSizeAnchor xmlns:cdr="http://schemas.openxmlformats.org/drawingml/2006/chartDrawing">
    <cdr:from>
      <cdr:x>0.62447</cdr:x>
      <cdr:y>0.72061</cdr:y>
    </cdr:from>
    <cdr:to>
      <cdr:x>0.90051</cdr:x>
      <cdr:y>0.7976</cdr:y>
    </cdr:to>
    <cdr:sp macro="" textlink="">
      <cdr:nvSpPr>
        <cdr:cNvPr id="9" name="SeriesLabel: U/L"/>
        <cdr:cNvSpPr txBox="1"/>
      </cdr:nvSpPr>
      <cdr:spPr>
        <a:xfrm xmlns:a="http://schemas.openxmlformats.org/drawingml/2006/main">
          <a:off x="5040560" y="2304256"/>
          <a:ext cx="2228123" cy="246212"/>
        </a:xfrm>
        <a:prstGeom xmlns:a="http://schemas.openxmlformats.org/drawingml/2006/main" prst="rect">
          <a:avLst/>
        </a:prstGeom>
      </cdr:spPr>
      <cdr:txBody>
        <a:bodyPr xmlns:a="http://schemas.openxmlformats.org/drawingml/2006/main" vert="horz" wrap="square" lIns="0" tIns="0" rIns="0" bIns="0" rtlCol="0" anchor="ctr">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sz="1600" b="1" i="0" u="none" dirty="0">
              <a:solidFill>
                <a:srgbClr val="C00000"/>
              </a:solidFill>
              <a:latin typeface="Arial"/>
            </a:rPr>
            <a:t>Actual unemployment</a:t>
          </a:r>
        </a:p>
      </cdr:txBody>
    </cdr:sp>
  </cdr:relSizeAnchor>
  <cdr:relSizeAnchor xmlns:cdr="http://schemas.openxmlformats.org/drawingml/2006/chartDrawing">
    <cdr:from>
      <cdr:x>0.85642</cdr:x>
      <cdr:y>0.56297</cdr:y>
    </cdr:from>
    <cdr:to>
      <cdr:x>0.88318</cdr:x>
      <cdr:y>0.72061</cdr:y>
    </cdr:to>
    <cdr:sp macro="" textlink="">
      <cdr:nvSpPr>
        <cdr:cNvPr id="10" name="Straight Connector 9"/>
        <cdr:cNvSpPr/>
      </cdr:nvSpPr>
      <cdr:spPr>
        <a:xfrm xmlns:a="http://schemas.openxmlformats.org/drawingml/2006/main" rot="5400000" flipH="1">
          <a:off x="6768752" y="1944215"/>
          <a:ext cx="504055" cy="216024"/>
        </a:xfrm>
        <a:prstGeom xmlns:a="http://schemas.openxmlformats.org/drawingml/2006/main" prst="line">
          <a:avLst/>
        </a:prstGeom>
        <a:noFill xmlns:a="http://schemas.openxmlformats.org/drawingml/2006/main"/>
        <a:ln xmlns:a="http://schemas.openxmlformats.org/drawingml/2006/main" w="9525" cap="flat" cmpd="sng" algn="ctr">
          <a:solidFill>
            <a:sysClr val="windowText" lastClr="000000">
              <a:shade val="95000"/>
              <a:satMod val="105000"/>
            </a:sysClr>
          </a:solidFill>
          <a:prstDash val="solid"/>
        </a:ln>
        <a:effectLst xmlns:a="http://schemas.openxmlformats.org/drawingml/2006/mai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0.57987</cdr:x>
      <cdr:y>0.27023</cdr:y>
    </cdr:from>
    <cdr:to>
      <cdr:x>0.79632</cdr:x>
      <cdr:y>0.42423</cdr:y>
    </cdr:to>
    <cdr:sp macro="" textlink="">
      <cdr:nvSpPr>
        <cdr:cNvPr id="11" name="SeriesLabel: Ustar/L"/>
        <cdr:cNvSpPr txBox="1"/>
      </cdr:nvSpPr>
      <cdr:spPr>
        <a:xfrm xmlns:a="http://schemas.openxmlformats.org/drawingml/2006/main">
          <a:off x="4680520" y="864096"/>
          <a:ext cx="1747128" cy="492457"/>
        </a:xfrm>
        <a:prstGeom xmlns:a="http://schemas.openxmlformats.org/drawingml/2006/main" prst="rect">
          <a:avLst/>
        </a:prstGeom>
      </cdr:spPr>
      <cdr:txBody>
        <a:bodyPr xmlns:a="http://schemas.openxmlformats.org/drawingml/2006/main" vert="horz" wrap="square" lIns="0" tIns="0" rIns="0" bIns="0" rtlCol="0" anchor="ctr">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sz="1600" b="1" i="0" u="none" dirty="0">
              <a:solidFill>
                <a:srgbClr val="9BBB59">
                  <a:lumMod val="50000"/>
                </a:srgbClr>
              </a:solidFill>
              <a:latin typeface="Arial"/>
            </a:rPr>
            <a:t>Steady-state </a:t>
          </a:r>
        </a:p>
        <a:p xmlns:a="http://schemas.openxmlformats.org/drawingml/2006/main">
          <a:pPr algn="ctr"/>
          <a:r>
            <a:rPr lang="en-US" sz="1600" b="1" i="0" u="none" dirty="0">
              <a:solidFill>
                <a:srgbClr val="9BBB59">
                  <a:lumMod val="50000"/>
                </a:srgbClr>
              </a:solidFill>
              <a:latin typeface="Arial"/>
            </a:rPr>
            <a:t>unemployment</a:t>
          </a:r>
        </a:p>
      </cdr:txBody>
    </cdr:sp>
  </cdr:relSizeAnchor>
  <cdr:relSizeAnchor xmlns:cdr="http://schemas.openxmlformats.org/drawingml/2006/chartDrawing">
    <cdr:from>
      <cdr:x>0.78505</cdr:x>
      <cdr:y>0.38282</cdr:y>
    </cdr:from>
    <cdr:to>
      <cdr:x>0.83857</cdr:x>
      <cdr:y>0.45038</cdr:y>
    </cdr:to>
    <cdr:sp macro="" textlink="">
      <cdr:nvSpPr>
        <cdr:cNvPr id="12" name="Straight Connector 11"/>
        <cdr:cNvSpPr/>
      </cdr:nvSpPr>
      <cdr:spPr>
        <a:xfrm xmlns:a="http://schemas.openxmlformats.org/drawingml/2006/main">
          <a:off x="6336704" y="1224136"/>
          <a:ext cx="432048" cy="216024"/>
        </a:xfrm>
        <a:prstGeom xmlns:a="http://schemas.openxmlformats.org/drawingml/2006/main" prst="line">
          <a:avLst/>
        </a:prstGeom>
        <a:noFill xmlns:a="http://schemas.openxmlformats.org/drawingml/2006/main"/>
        <a:ln xmlns:a="http://schemas.openxmlformats.org/drawingml/2006/main" w="9525" cap="flat" cmpd="sng" algn="ctr">
          <a:solidFill>
            <a:sysClr val="windowText" lastClr="000000">
              <a:lumMod val="50000"/>
              <a:lumOff val="50000"/>
            </a:sysClr>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userShapes>
</file>

<file path=ppt/drawings/drawing17.xml><?xml version="1.0" encoding="utf-8"?>
<c:userShapes xmlns:c="http://schemas.openxmlformats.org/drawingml/2006/chart">
  <cdr:relSizeAnchor xmlns:cdr="http://schemas.openxmlformats.org/drawingml/2006/chartDrawing">
    <cdr:from>
      <cdr:x>0</cdr:x>
      <cdr:y>0</cdr:y>
    </cdr:from>
    <cdr:to>
      <cdr:x>0.9916</cdr:x>
      <cdr:y>0.06004</cdr:y>
    </cdr:to>
    <cdr:sp macro="" textlink="">
      <cdr:nvSpPr>
        <cdr:cNvPr id="2" name="TextBox 1"/>
        <cdr:cNvSpPr txBox="1"/>
      </cdr:nvSpPr>
      <cdr:spPr>
        <a:xfrm xmlns:a="http://schemas.openxmlformats.org/drawingml/2006/main">
          <a:off x="0" y="0"/>
          <a:ext cx="8496944" cy="3600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GB" sz="1800" dirty="0"/>
            <a:t>Contribution</a:t>
          </a:r>
          <a:r>
            <a:rPr lang="en-GB" sz="1800" baseline="0" dirty="0"/>
            <a:t> to change in log </a:t>
          </a:r>
          <a:r>
            <a:rPr lang="en-GB" sz="1800" baseline="0" dirty="0" smtClean="0"/>
            <a:t>actual unemployment rate:</a:t>
          </a:r>
          <a:r>
            <a:rPr lang="en-GB" sz="1800" dirty="0" smtClean="0"/>
            <a:t> steady state model</a:t>
          </a:r>
          <a:endParaRPr lang="en-GB" sz="1800" dirty="0"/>
        </a:p>
      </cdr:txBody>
    </cdr:sp>
  </cdr:relSizeAnchor>
</c:userShapes>
</file>

<file path=ppt/drawings/drawing18.xml><?xml version="1.0" encoding="utf-8"?>
<c:userShapes xmlns:c="http://schemas.openxmlformats.org/drawingml/2006/chart">
  <cdr:relSizeAnchor xmlns:cdr="http://schemas.openxmlformats.org/drawingml/2006/chartDrawing">
    <cdr:from>
      <cdr:x>0.00138</cdr:x>
      <cdr:y>0</cdr:y>
    </cdr:from>
    <cdr:to>
      <cdr:x>1</cdr:x>
      <cdr:y>0.06004</cdr:y>
    </cdr:to>
    <cdr:sp macro="" textlink="">
      <cdr:nvSpPr>
        <cdr:cNvPr id="2" name="TextBox 1"/>
        <cdr:cNvSpPr txBox="1"/>
      </cdr:nvSpPr>
      <cdr:spPr>
        <a:xfrm xmlns:a="http://schemas.openxmlformats.org/drawingml/2006/main">
          <a:off x="11825" y="0"/>
          <a:ext cx="8557127" cy="36004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GB" sz="1800" dirty="0" smtClean="0"/>
            <a:t>Contribution</a:t>
          </a:r>
          <a:r>
            <a:rPr lang="en-GB" sz="1800" baseline="0" dirty="0" smtClean="0"/>
            <a:t> </a:t>
          </a:r>
          <a:r>
            <a:rPr lang="en-GB" sz="1800" baseline="0" dirty="0"/>
            <a:t>to change in log </a:t>
          </a:r>
          <a:r>
            <a:rPr lang="en-GB" sz="1800" baseline="0" dirty="0" smtClean="0"/>
            <a:t>actual unemployment rate: non-steady state model</a:t>
          </a:r>
          <a:endParaRPr lang="en-GB" sz="1800" dirty="0"/>
        </a:p>
      </cdr:txBody>
    </cdr:sp>
  </cdr:relSizeAnchor>
</c:userShapes>
</file>

<file path=ppt/drawings/drawing19.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0.96971</cdr:y>
    </cdr:from>
    <cdr:to>
      <cdr:x>0.90926</cdr:x>
      <cdr:y>1</cdr:y>
    </cdr:to>
    <cdr:sp macro="" textlink="">
      <cdr:nvSpPr>
        <cdr:cNvPr id="4" name="contact" hidden="1"/>
        <cdr:cNvSpPr txBox="1"/>
      </cdr:nvSpPr>
      <cdr:spPr>
        <a:xfrm xmlns:a="http://schemas.openxmlformats.org/drawingml/2006/main">
          <a:off x="441927" y="6097685"/>
          <a:ext cx="74370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0.051</cdr:x>
      <cdr:y>0.96971</cdr:y>
    </cdr:from>
    <cdr:to>
      <cdr:x>0.48013</cdr:x>
      <cdr:y>1</cdr:y>
    </cdr:to>
    <cdr:sp macro="" textlink="">
      <cdr:nvSpPr>
        <cdr:cNvPr id="5" name="source" hidden="1"/>
        <cdr:cNvSpPr txBox="1"/>
      </cdr:nvSpPr>
      <cdr:spPr>
        <a:xfrm xmlns:a="http://schemas.openxmlformats.org/drawingml/2006/main">
          <a:off x="441927" y="6097685"/>
          <a:ext cx="37185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0.051</cdr:x>
      <cdr:y>0.00808</cdr:y>
    </cdr:from>
    <cdr:to>
      <cdr:x>0.90926</cdr:x>
      <cdr:y>0.05251</cdr:y>
    </cdr:to>
    <cdr:sp macro="" textlink="">
      <cdr:nvSpPr>
        <cdr:cNvPr id="6" name="subtitle" hidden="1"/>
        <cdr:cNvSpPr txBox="1"/>
      </cdr:nvSpPr>
      <cdr:spPr>
        <a:xfrm xmlns:a="http://schemas.openxmlformats.org/drawingml/2006/main">
          <a:off x="441927" y="50800"/>
          <a:ext cx="74370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0.051</cdr:x>
      <cdr:y>0.00808</cdr:y>
    </cdr:from>
    <cdr:to>
      <cdr:x>0.90926</cdr:x>
      <cdr:y>0.06463</cdr:y>
    </cdr:to>
    <cdr:sp macro="" textlink="">
      <cdr:nvSpPr>
        <cdr:cNvPr id="7" name="title" hidden="1"/>
        <cdr:cNvSpPr txBox="1"/>
      </cdr:nvSpPr>
      <cdr:spPr>
        <a:xfrm xmlns:a="http://schemas.openxmlformats.org/drawingml/2006/main">
          <a:off x="441927" y="50800"/>
          <a:ext cx="74370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0.86412</cdr:x>
      <cdr:y>0.04843</cdr:y>
    </cdr:to>
    <cdr:sp macro="" textlink="">
      <cdr:nvSpPr>
        <cdr:cNvPr id="8" name="xlabel" hidden="1"/>
        <cdr:cNvSpPr txBox="1"/>
      </cdr:nvSpPr>
      <cdr:spPr>
        <a:xfrm xmlns:a="http://schemas.openxmlformats.org/drawingml/2006/main">
          <a:off x="50745" y="50759"/>
          <a:ext cx="74370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0.00807</cdr:y>
    </cdr:from>
    <cdr:to>
      <cdr:x>0.15226</cdr:x>
      <cdr:y>0.04847</cdr:y>
    </cdr:to>
    <cdr:sp macro="" textlink="">
      <cdr:nvSpPr>
        <cdr:cNvPr id="9" name="ylabelleft" hidden="1"/>
        <cdr:cNvSpPr txBox="1"/>
      </cdr:nvSpPr>
      <cdr:spPr>
        <a:xfrm xmlns:a="http://schemas.openxmlformats.org/drawingml/2006/main">
          <a:off x="50745" y="50758"/>
          <a:ext cx="1268634"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0.69744</cdr:x>
      <cdr:y>0.00808</cdr:y>
    </cdr:from>
    <cdr:to>
      <cdr:x>1</cdr:x>
      <cdr:y>0.05049</cdr:y>
    </cdr:to>
    <cdr:sp macro="" textlink="">
      <cdr:nvSpPr>
        <cdr:cNvPr id="10" name="ylabelright"/>
        <cdr:cNvSpPr txBox="1"/>
      </cdr:nvSpPr>
      <cdr:spPr>
        <a:xfrm xmlns:a="http://schemas.openxmlformats.org/drawingml/2006/main">
          <a:off x="6043448" y="50799"/>
          <a:ext cx="2621772" cy="266699"/>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a:solidFill>
                <a:srgbClr val="000000"/>
              </a:solidFill>
              <a:latin typeface="Arial"/>
            </a:rPr>
            <a:t>Percent of labour force</a:t>
          </a:r>
        </a:p>
      </cdr:txBody>
    </cdr:sp>
  </cdr:relSizeAnchor>
  <cdr:relSizeAnchor xmlns:cdr="http://schemas.openxmlformats.org/drawingml/2006/chartDrawing">
    <cdr:from>
      <cdr:x>0.00586</cdr:x>
      <cdr:y>0.00807</cdr:y>
    </cdr:from>
    <cdr:to>
      <cdr:x>0.15226</cdr:x>
      <cdr:y>0.20987</cdr:y>
    </cdr:to>
    <cdr:sp macro="" textlink="">
      <cdr:nvSpPr>
        <cdr:cNvPr id="11" name="FRBMDSeriesMarkers: U/L"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0.61998</cdr:x>
      <cdr:y>0.6792</cdr:y>
    </cdr:from>
    <cdr:to>
      <cdr:x>0.89602</cdr:x>
      <cdr:y>0.71975</cdr:y>
    </cdr:to>
    <cdr:sp macro="" textlink="">
      <cdr:nvSpPr>
        <cdr:cNvPr id="12" name="SeriesLabel: U/L"/>
        <cdr:cNvSpPr txBox="1"/>
      </cdr:nvSpPr>
      <cdr:spPr>
        <a:xfrm xmlns:a="http://schemas.openxmlformats.org/drawingml/2006/main">
          <a:off x="5004289" y="3952445"/>
          <a:ext cx="2228176" cy="235962"/>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C00000"/>
              </a:solidFill>
              <a:latin typeface="Arial"/>
            </a:rPr>
            <a:t>Actual unemployment</a:t>
          </a:r>
        </a:p>
      </cdr:txBody>
    </cdr:sp>
  </cdr:relSizeAnchor>
  <cdr:relSizeAnchor xmlns:cdr="http://schemas.openxmlformats.org/drawingml/2006/chartDrawing">
    <cdr:from>
      <cdr:x>0.00586</cdr:x>
      <cdr:y>0.00807</cdr:y>
    </cdr:from>
    <cdr:to>
      <cdr:x>0.15226</cdr:x>
      <cdr:y>0.20987</cdr:y>
    </cdr:to>
    <cdr:sp macro="" textlink="">
      <cdr:nvSpPr>
        <cdr:cNvPr id="13" name="FRBMDSeriesMarkers: Ustar/L"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0.60001</cdr:x>
      <cdr:y>0.32107</cdr:y>
    </cdr:from>
    <cdr:to>
      <cdr:x>0.81646</cdr:x>
      <cdr:y>0.40569</cdr:y>
    </cdr:to>
    <cdr:sp macro="" textlink="">
      <cdr:nvSpPr>
        <cdr:cNvPr id="14" name="SeriesLabel: Ustar/L"/>
        <cdr:cNvSpPr txBox="1"/>
      </cdr:nvSpPr>
      <cdr:spPr>
        <a:xfrm xmlns:a="http://schemas.openxmlformats.org/drawingml/2006/main">
          <a:off x="4843124" y="1868390"/>
          <a:ext cx="1747128"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chemeClr val="accent3">
                  <a:lumMod val="50000"/>
                </a:schemeClr>
              </a:solidFill>
              <a:latin typeface="Arial"/>
            </a:rPr>
            <a:t>Steady-state </a:t>
          </a:r>
        </a:p>
        <a:p xmlns:a="http://schemas.openxmlformats.org/drawingml/2006/main">
          <a:pPr algn="ctr"/>
          <a:r>
            <a:rPr lang="en-US" sz="1600" b="1" i="0" u="none" dirty="0">
              <a:solidFill>
                <a:schemeClr val="accent3">
                  <a:lumMod val="50000"/>
                </a:schemeClr>
              </a:solidFill>
              <a:latin typeface="Arial"/>
            </a:rPr>
            <a:t>unemployment</a:t>
          </a:r>
        </a:p>
      </cdr:txBody>
    </cdr:sp>
  </cdr:relSizeAnchor>
  <cdr:relSizeAnchor xmlns:cdr="http://schemas.openxmlformats.org/drawingml/2006/chartDrawing">
    <cdr:from>
      <cdr:x>0.00586</cdr:x>
      <cdr:y>0.00807</cdr:y>
    </cdr:from>
    <cdr:to>
      <cdr:x>0.15226</cdr:x>
      <cdr:y>0.20987</cdr:y>
    </cdr:to>
    <cdr:sp macro="" textlink="">
      <cdr:nvSpPr>
        <cdr:cNvPr id="1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0.90926</cdr:x>
      <cdr:y>0.06731</cdr:y>
    </cdr:to>
    <cdr:sp macro="" textlink="">
      <cdr:nvSpPr>
        <cdr:cNvPr id="20" name="FRBMDHlineConnector" hidden="1"/>
        <cdr:cNvSpPr/>
      </cdr:nvSpPr>
      <cdr:spPr>
        <a:xfrm xmlns:a="http://schemas.openxmlformats.org/drawingml/2006/main">
          <a:off x="441927" y="421640"/>
          <a:ext cx="74370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2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0.05118</cdr:x>
      <cdr:y>0.92292</cdr:y>
    </cdr:to>
    <cdr:sp macro="" textlink="">
      <cdr:nvSpPr>
        <cdr:cNvPr id="22" name="FRBMDVlineConnector" hidden="1"/>
        <cdr:cNvSpPr/>
      </cdr:nvSpPr>
      <cdr:spPr>
        <a:xfrm xmlns:a="http://schemas.openxmlformats.org/drawingml/2006/main">
          <a:off x="44192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0.41527</cdr:x>
      <cdr:y>0.47622</cdr:y>
    </cdr:from>
    <cdr:to>
      <cdr:x>0.545</cdr:x>
      <cdr:y>0.51375</cdr:y>
    </cdr:to>
    <cdr:sp macro="" textlink="">
      <cdr:nvSpPr>
        <cdr:cNvPr id="23" name="SeriesLabel: Recession''" hidden="1"/>
        <cdr:cNvSpPr txBox="1"/>
      </cdr:nvSpPr>
      <cdr:spPr>
        <a:xfrm xmlns:a="http://schemas.openxmlformats.org/drawingml/2006/main">
          <a:off x="3598364" y="2994578"/>
          <a:ext cx="1124154"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Recession''</a:t>
          </a:r>
        </a:p>
      </cdr:txBody>
    </cdr:sp>
  </cdr:relSizeAnchor>
  <cdr:relSizeAnchor xmlns:cdr="http://schemas.openxmlformats.org/drawingml/2006/chartDrawing">
    <cdr:from>
      <cdr:x>0.78547</cdr:x>
      <cdr:y>0.63611</cdr:y>
    </cdr:from>
    <cdr:to>
      <cdr:x>0.79194</cdr:x>
      <cdr:y>0.69303</cdr:y>
    </cdr:to>
    <cdr:sp macro="" textlink="">
      <cdr:nvSpPr>
        <cdr:cNvPr id="26" name="Straight Connector 25"/>
        <cdr:cNvSpPr/>
      </cdr:nvSpPr>
      <cdr:spPr>
        <a:xfrm xmlns:a="http://schemas.openxmlformats.org/drawingml/2006/main" rot="5400000" flipH="1">
          <a:off x="6200622" y="3841224"/>
          <a:ext cx="331232" cy="52224"/>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0.79522</cdr:x>
      <cdr:y>0.40187</cdr:y>
    </cdr:from>
    <cdr:to>
      <cdr:x>0.83783</cdr:x>
      <cdr:y>0.43942</cdr:y>
    </cdr:to>
    <cdr:sp macro="" textlink="">
      <cdr:nvSpPr>
        <cdr:cNvPr id="28" name="Straight Connector 27"/>
        <cdr:cNvSpPr/>
      </cdr:nvSpPr>
      <cdr:spPr>
        <a:xfrm xmlns:a="http://schemas.openxmlformats.org/drawingml/2006/main">
          <a:off x="6418809" y="2338583"/>
          <a:ext cx="343941" cy="218513"/>
        </a:xfrm>
        <a:prstGeom xmlns:a="http://schemas.openxmlformats.org/drawingml/2006/main" prst="line">
          <a:avLst/>
        </a:prstGeom>
        <a:ln xmlns:a="http://schemas.openxmlformats.org/drawingml/2006/main">
          <a:solidFill>
            <a:schemeClr val="tx1">
              <a:lumMod val="50000"/>
              <a:lumOff val="50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0.11683</cdr:x>
      <cdr:y>0.96971</cdr:y>
    </cdr:from>
    <cdr:to>
      <cdr:x>0.87013</cdr:x>
      <cdr:y>1</cdr:y>
    </cdr:to>
    <cdr:sp macro="" textlink="">
      <cdr:nvSpPr>
        <cdr:cNvPr id="4" name="contact" hidden="1"/>
        <cdr:cNvSpPr txBox="1"/>
      </cdr:nvSpPr>
      <cdr:spPr>
        <a:xfrm xmlns:a="http://schemas.openxmlformats.org/drawingml/2006/main">
          <a:off x="1012326" y="6097685"/>
          <a:ext cx="652753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0.11683</cdr:x>
      <cdr:y>0.96971</cdr:y>
    </cdr:from>
    <cdr:to>
      <cdr:x>0.49348</cdr:x>
      <cdr:y>1</cdr:y>
    </cdr:to>
    <cdr:sp macro="" textlink="">
      <cdr:nvSpPr>
        <cdr:cNvPr id="5" name="source" hidden="1"/>
        <cdr:cNvSpPr txBox="1"/>
      </cdr:nvSpPr>
      <cdr:spPr>
        <a:xfrm xmlns:a="http://schemas.openxmlformats.org/drawingml/2006/main">
          <a:off x="1012326" y="6097685"/>
          <a:ext cx="3263767"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0.11683</cdr:x>
      <cdr:y>0.00808</cdr:y>
    </cdr:from>
    <cdr:to>
      <cdr:x>0.87013</cdr:x>
      <cdr:y>0.05251</cdr:y>
    </cdr:to>
    <cdr:sp macro="" textlink="">
      <cdr:nvSpPr>
        <cdr:cNvPr id="6" name="subtitle" hidden="1"/>
        <cdr:cNvSpPr txBox="1"/>
      </cdr:nvSpPr>
      <cdr:spPr>
        <a:xfrm xmlns:a="http://schemas.openxmlformats.org/drawingml/2006/main">
          <a:off x="1012326" y="50800"/>
          <a:ext cx="652753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0.11683</cdr:x>
      <cdr:y>0.00808</cdr:y>
    </cdr:from>
    <cdr:to>
      <cdr:x>0.87013</cdr:x>
      <cdr:y>0.06463</cdr:y>
    </cdr:to>
    <cdr:sp macro="" textlink="">
      <cdr:nvSpPr>
        <cdr:cNvPr id="7" name="title" hidden="1"/>
        <cdr:cNvSpPr txBox="1"/>
      </cdr:nvSpPr>
      <cdr:spPr>
        <a:xfrm xmlns:a="http://schemas.openxmlformats.org/drawingml/2006/main">
          <a:off x="1012326" y="50800"/>
          <a:ext cx="652753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0.75916</cdr:x>
      <cdr:y>0.04843</cdr:y>
    </cdr:to>
    <cdr:sp macro="" textlink="">
      <cdr:nvSpPr>
        <cdr:cNvPr id="8" name="xlabel" hidden="1"/>
        <cdr:cNvSpPr txBox="1"/>
      </cdr:nvSpPr>
      <cdr:spPr>
        <a:xfrm xmlns:a="http://schemas.openxmlformats.org/drawingml/2006/main">
          <a:off x="50745" y="50759"/>
          <a:ext cx="652753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0.00808</cdr:y>
    </cdr:from>
    <cdr:to>
      <cdr:x>0.26229</cdr:x>
      <cdr:y>0.0886</cdr:y>
    </cdr:to>
    <cdr:sp macro="" textlink="">
      <cdr:nvSpPr>
        <cdr:cNvPr id="9" name="ylabelleft"/>
        <cdr:cNvSpPr txBox="1"/>
      </cdr:nvSpPr>
      <cdr:spPr>
        <a:xfrm xmlns:a="http://schemas.openxmlformats.org/drawingml/2006/main">
          <a:off x="48263" y="26266"/>
          <a:ext cx="2111977" cy="261765"/>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outflow</a:t>
          </a:r>
          <a:r>
            <a:rPr lang="en-US" sz="1600" b="0" i="0" u="none" baseline="0" dirty="0">
              <a:solidFill>
                <a:srgbClr val="000000"/>
              </a:solidFill>
              <a:latin typeface="Arial"/>
            </a:rPr>
            <a:t> rate</a:t>
          </a:r>
          <a:endParaRPr lang="en-US" sz="1600" b="0" i="0" u="none" dirty="0">
            <a:solidFill>
              <a:srgbClr val="000000"/>
            </a:solidFill>
            <a:latin typeface="Arial"/>
          </a:endParaRPr>
        </a:p>
      </cdr:txBody>
    </cdr:sp>
  </cdr:relSizeAnchor>
  <cdr:relSizeAnchor xmlns:cdr="http://schemas.openxmlformats.org/drawingml/2006/chartDrawing">
    <cdr:from>
      <cdr:x>0.73443</cdr:x>
      <cdr:y>0.00808</cdr:y>
    </cdr:from>
    <cdr:to>
      <cdr:x>1</cdr:x>
      <cdr:y>0.0886</cdr:y>
    </cdr:to>
    <cdr:sp macro="" textlink="">
      <cdr:nvSpPr>
        <cdr:cNvPr id="10" name="ylabelright"/>
        <cdr:cNvSpPr txBox="1"/>
      </cdr:nvSpPr>
      <cdr:spPr>
        <a:xfrm xmlns:a="http://schemas.openxmlformats.org/drawingml/2006/main">
          <a:off x="6048673" y="26266"/>
          <a:ext cx="2187251" cy="261765"/>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U</a:t>
          </a:r>
          <a:r>
            <a:rPr lang="en-US" sz="1600" b="0" i="0" u="none" baseline="0" dirty="0">
              <a:solidFill>
                <a:schemeClr val="tx1"/>
              </a:solidFill>
              <a:latin typeface="Arial"/>
            </a:rPr>
            <a:t> to E transition rate</a:t>
          </a:r>
          <a:endParaRPr lang="en-US" sz="1600" b="0" i="0" u="none" dirty="0">
            <a:solidFill>
              <a:schemeClr val="tx1"/>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1" name="FRBMDSeriesMarkers: Outflow rat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0.63114</cdr:x>
      <cdr:y>0.23913</cdr:y>
    </cdr:from>
    <cdr:to>
      <cdr:x>0.79028</cdr:x>
      <cdr:y>0.3878</cdr:y>
    </cdr:to>
    <cdr:sp macro="" textlink="">
      <cdr:nvSpPr>
        <cdr:cNvPr id="12" name="SeriesLabel: Outflow rate"/>
        <cdr:cNvSpPr txBox="1"/>
      </cdr:nvSpPr>
      <cdr:spPr>
        <a:xfrm xmlns:a="http://schemas.openxmlformats.org/drawingml/2006/main">
          <a:off x="5317314" y="792088"/>
          <a:ext cx="1340744"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Claimant </a:t>
          </a:r>
        </a:p>
        <a:p xmlns:a="http://schemas.openxmlformats.org/drawingml/2006/main">
          <a:pPr algn="ctr"/>
          <a:r>
            <a:rPr lang="en-US" sz="1600" b="1" i="0" u="none" dirty="0">
              <a:solidFill>
                <a:srgbClr val="FF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0.88841</cdr:x>
      <cdr:y>0.06731</cdr:y>
    </cdr:to>
    <cdr:sp macro="" textlink="">
      <cdr:nvSpPr>
        <cdr:cNvPr id="18" name="FRBMDHlineConnector" hidden="1"/>
        <cdr:cNvSpPr/>
      </cdr:nvSpPr>
      <cdr:spPr>
        <a:xfrm xmlns:a="http://schemas.openxmlformats.org/drawingml/2006/main">
          <a:off x="966989" y="421640"/>
          <a:ext cx="6731241"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0.11178</cdr:x>
      <cdr:y>0.92292</cdr:y>
    </cdr:to>
    <cdr:sp macro="" textlink="">
      <cdr:nvSpPr>
        <cdr:cNvPr id="20" name="FRBMDVlineConnector" hidden="1"/>
        <cdr:cNvSpPr/>
      </cdr:nvSpPr>
      <cdr:spPr>
        <a:xfrm xmlns:a="http://schemas.openxmlformats.org/drawingml/2006/main">
          <a:off x="966989"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0.75214</cdr:x>
      <cdr:y>0.39131</cdr:y>
    </cdr:from>
    <cdr:to>
      <cdr:x>0.79521</cdr:x>
      <cdr:y>0.46667</cdr:y>
    </cdr:to>
    <cdr:sp macro="" textlink="">
      <cdr:nvSpPr>
        <cdr:cNvPr id="28" name="Straight Connector 27"/>
        <cdr:cNvSpPr/>
      </cdr:nvSpPr>
      <cdr:spPr>
        <a:xfrm xmlns:a="http://schemas.openxmlformats.org/drawingml/2006/main" rot="16200000" flipH="1">
          <a:off x="6393331" y="1239522"/>
          <a:ext cx="249638" cy="362887"/>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0.xml><?xml version="1.0" encoding="utf-8"?>
<c:userShapes xmlns:c="http://schemas.openxmlformats.org/drawingml/2006/chart">
  <cdr:relSizeAnchor xmlns:cdr="http://schemas.openxmlformats.org/drawingml/2006/chartDrawing">
    <cdr:from>
      <cdr:x>0.63851</cdr:x>
      <cdr:y>0.69011</cdr:y>
    </cdr:from>
    <cdr:to>
      <cdr:x>0.85105</cdr:x>
      <cdr:y>0.74429</cdr:y>
    </cdr:to>
    <cdr:sp macro="" textlink="">
      <cdr:nvSpPr>
        <cdr:cNvPr id="4" name="TextBox 1"/>
        <cdr:cNvSpPr txBox="1"/>
      </cdr:nvSpPr>
      <cdr:spPr>
        <a:xfrm xmlns:a="http://schemas.openxmlformats.org/drawingml/2006/main">
          <a:off x="5283409" y="4012783"/>
          <a:ext cx="1758674" cy="31503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600" b="1" dirty="0" smtClean="0">
              <a:solidFill>
                <a:srgbClr val="0070C0"/>
              </a:solidFill>
              <a:latin typeface="Arial" pitchFamily="34" charset="0"/>
              <a:cs typeface="Arial" pitchFamily="34" charset="0"/>
            </a:rPr>
            <a:t>QLFS </a:t>
          </a:r>
          <a:r>
            <a:rPr lang="en-GB" sz="1600" b="1" dirty="0">
              <a:solidFill>
                <a:srgbClr val="0070C0"/>
              </a:solidFill>
              <a:latin typeface="Arial" pitchFamily="34" charset="0"/>
              <a:cs typeface="Arial" pitchFamily="34" charset="0"/>
            </a:rPr>
            <a:t>micro data</a:t>
          </a:r>
          <a:br>
            <a:rPr lang="en-GB" sz="1600" b="1" dirty="0">
              <a:solidFill>
                <a:srgbClr val="0070C0"/>
              </a:solidFill>
              <a:latin typeface="Arial" pitchFamily="34" charset="0"/>
              <a:cs typeface="Arial" pitchFamily="34" charset="0"/>
            </a:rPr>
          </a:br>
          <a:r>
            <a:rPr lang="en-GB" sz="1600" b="1" dirty="0">
              <a:solidFill>
                <a:srgbClr val="0070C0"/>
              </a:solidFill>
              <a:latin typeface="Arial" pitchFamily="34" charset="0"/>
              <a:cs typeface="Arial" pitchFamily="34" charset="0"/>
            </a:rPr>
            <a:t>steady</a:t>
          </a:r>
          <a:r>
            <a:rPr lang="en-GB" sz="1600" b="1" baseline="0" dirty="0">
              <a:solidFill>
                <a:srgbClr val="0070C0"/>
              </a:solidFill>
              <a:latin typeface="Arial" pitchFamily="34" charset="0"/>
              <a:cs typeface="Arial" pitchFamily="34" charset="0"/>
            </a:rPr>
            <a:t> state unemployment</a:t>
          </a:r>
          <a:br>
            <a:rPr lang="en-GB" sz="1600" b="1" baseline="0" dirty="0">
              <a:solidFill>
                <a:srgbClr val="0070C0"/>
              </a:solidFill>
              <a:latin typeface="Arial" pitchFamily="34" charset="0"/>
              <a:cs typeface="Arial" pitchFamily="34" charset="0"/>
            </a:rPr>
          </a:br>
          <a:r>
            <a:rPr lang="en-GB" sz="1600" b="1" dirty="0">
              <a:solidFill>
                <a:srgbClr val="0070C0"/>
              </a:solidFill>
              <a:latin typeface="Arial" pitchFamily="34" charset="0"/>
              <a:cs typeface="Arial" pitchFamily="34" charset="0"/>
            </a:rPr>
            <a:t>(RH</a:t>
          </a:r>
          <a:r>
            <a:rPr lang="en-GB" sz="1600" b="1" baseline="0" dirty="0">
              <a:solidFill>
                <a:srgbClr val="0070C0"/>
              </a:solidFill>
              <a:latin typeface="Arial" pitchFamily="34" charset="0"/>
              <a:cs typeface="Arial" pitchFamily="34" charset="0"/>
            </a:rPr>
            <a:t> scale)</a:t>
          </a:r>
          <a:endParaRPr lang="en-GB" sz="1600" b="1" dirty="0">
            <a:solidFill>
              <a:srgbClr val="0070C0"/>
            </a:solidFill>
            <a:latin typeface="Arial" pitchFamily="34" charset="0"/>
            <a:cs typeface="Arial" pitchFamily="34" charset="0"/>
          </a:endParaRPr>
        </a:p>
      </cdr:txBody>
    </cdr:sp>
  </cdr:relSizeAnchor>
  <cdr:relSizeAnchor xmlns:cdr="http://schemas.openxmlformats.org/drawingml/2006/chartDrawing">
    <cdr:from>
      <cdr:x>0.30287</cdr:x>
      <cdr:y>0.55155</cdr:y>
    </cdr:from>
    <cdr:to>
      <cdr:x>0.51542</cdr:x>
      <cdr:y>0.6599</cdr:y>
    </cdr:to>
    <cdr:sp macro="" textlink="">
      <cdr:nvSpPr>
        <cdr:cNvPr id="5" name="TextBox 1"/>
        <cdr:cNvSpPr txBox="1"/>
      </cdr:nvSpPr>
      <cdr:spPr>
        <a:xfrm xmlns:a="http://schemas.openxmlformats.org/drawingml/2006/main">
          <a:off x="2506127" y="3207095"/>
          <a:ext cx="1758757" cy="63002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600" b="1">
              <a:solidFill>
                <a:schemeClr val="accent3">
                  <a:lumMod val="50000"/>
                </a:schemeClr>
              </a:solidFill>
              <a:latin typeface="Arial" pitchFamily="34" charset="0"/>
              <a:cs typeface="Arial" pitchFamily="34" charset="0"/>
            </a:rPr>
            <a:t>LFS duration data</a:t>
          </a:r>
          <a:br>
            <a:rPr lang="en-GB" sz="1600" b="1">
              <a:solidFill>
                <a:schemeClr val="accent3">
                  <a:lumMod val="50000"/>
                </a:schemeClr>
              </a:solidFill>
              <a:latin typeface="Arial" pitchFamily="34" charset="0"/>
              <a:cs typeface="Arial" pitchFamily="34" charset="0"/>
            </a:rPr>
          </a:br>
          <a:r>
            <a:rPr lang="en-GB" sz="1600" b="1">
              <a:solidFill>
                <a:schemeClr val="accent3">
                  <a:lumMod val="50000"/>
                </a:schemeClr>
              </a:solidFill>
              <a:latin typeface="Arial" pitchFamily="34" charset="0"/>
              <a:cs typeface="Arial" pitchFamily="34" charset="0"/>
            </a:rPr>
            <a:t>steady state unemployment </a:t>
          </a:r>
          <a:br>
            <a:rPr lang="en-GB" sz="1600" b="1">
              <a:solidFill>
                <a:schemeClr val="accent3">
                  <a:lumMod val="50000"/>
                </a:schemeClr>
              </a:solidFill>
              <a:latin typeface="Arial" pitchFamily="34" charset="0"/>
              <a:cs typeface="Arial" pitchFamily="34" charset="0"/>
            </a:rPr>
          </a:br>
          <a:r>
            <a:rPr lang="en-GB" sz="1600" b="1">
              <a:solidFill>
                <a:schemeClr val="accent3">
                  <a:lumMod val="50000"/>
                </a:schemeClr>
              </a:solidFill>
              <a:latin typeface="Arial" pitchFamily="34" charset="0"/>
              <a:cs typeface="Arial" pitchFamily="34" charset="0"/>
            </a:rPr>
            <a:t>(LH scale)</a:t>
          </a:r>
        </a:p>
      </cdr:txBody>
    </cdr:sp>
  </cdr:relSizeAnchor>
  <cdr:relSizeAnchor xmlns:cdr="http://schemas.openxmlformats.org/drawingml/2006/chartDrawing">
    <cdr:from>
      <cdr:x>0</cdr:x>
      <cdr:y>0.03732</cdr:y>
    </cdr:from>
    <cdr:to>
      <cdr:x>0.26238</cdr:x>
      <cdr:y>0.07788</cdr:y>
    </cdr:to>
    <cdr:sp macro="" textlink="">
      <cdr:nvSpPr>
        <cdr:cNvPr id="6" name="ylabelright"/>
        <cdr:cNvSpPr txBox="1"/>
      </cdr:nvSpPr>
      <cdr:spPr>
        <a:xfrm xmlns:a="http://schemas.openxmlformats.org/drawingml/2006/main">
          <a:off x="-1" y="216024"/>
          <a:ext cx="2059387" cy="234690"/>
        </a:xfrm>
        <a:prstGeom xmlns:a="http://schemas.openxmlformats.org/drawingml/2006/main" prst="rect">
          <a:avLst/>
        </a:prstGeom>
      </cdr:spPr>
      <cdr:txBody>
        <a:bodyPr xmlns:a="http://schemas.openxmlformats.org/drawingml/2006/main" vert="horz" wrap="square" lIns="0" tIns="0" rIns="0" bIns="0" rtlCol="0" anchor="ctr">
          <a:no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l"/>
          <a:r>
            <a:rPr lang="en-US" sz="1600" b="0" i="0" u="none" dirty="0">
              <a:solidFill>
                <a:srgbClr val="000000"/>
              </a:solidFill>
              <a:latin typeface="Arial"/>
            </a:rPr>
            <a:t>Percent of </a:t>
          </a:r>
          <a:r>
            <a:rPr lang="en-US" sz="1600" b="0" i="0" u="none" dirty="0" err="1">
              <a:solidFill>
                <a:srgbClr val="000000"/>
              </a:solidFill>
              <a:latin typeface="Arial"/>
            </a:rPr>
            <a:t>labour</a:t>
          </a:r>
          <a:r>
            <a:rPr lang="en-US" sz="1600" b="0" i="0" u="none" dirty="0">
              <a:solidFill>
                <a:srgbClr val="000000"/>
              </a:solidFill>
              <a:latin typeface="Arial"/>
            </a:rPr>
            <a:t> force</a:t>
          </a:r>
        </a:p>
      </cdr:txBody>
    </cdr:sp>
  </cdr:relSizeAnchor>
  <cdr:relSizeAnchor xmlns:cdr="http://schemas.openxmlformats.org/drawingml/2006/chartDrawing">
    <cdr:from>
      <cdr:x>0.73762</cdr:x>
      <cdr:y>0.03732</cdr:y>
    </cdr:from>
    <cdr:to>
      <cdr:x>1</cdr:x>
      <cdr:y>0.07788</cdr:y>
    </cdr:to>
    <cdr:sp macro="" textlink="">
      <cdr:nvSpPr>
        <cdr:cNvPr id="7" name="ylabelright"/>
        <cdr:cNvSpPr txBox="1"/>
      </cdr:nvSpPr>
      <cdr:spPr>
        <a:xfrm xmlns:a="http://schemas.openxmlformats.org/drawingml/2006/main">
          <a:off x="5832647" y="216024"/>
          <a:ext cx="2059387" cy="234690"/>
        </a:xfrm>
        <a:prstGeom xmlns:a="http://schemas.openxmlformats.org/drawingml/2006/main" prst="rect">
          <a:avLst/>
        </a:prstGeom>
      </cdr:spPr>
      <cdr:txBody>
        <a:bodyPr xmlns:a="http://schemas.openxmlformats.org/drawingml/2006/main" vert="horz" wrap="square" lIns="0" tIns="0" rIns="0" bIns="0" rtlCol="0" anchor="ctr">
          <a:no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r"/>
          <a:r>
            <a:rPr lang="en-US" sz="1600" b="0" i="0" u="none" dirty="0">
              <a:solidFill>
                <a:srgbClr val="000000"/>
              </a:solidFill>
              <a:latin typeface="Arial"/>
            </a:rPr>
            <a:t>Percent of </a:t>
          </a:r>
          <a:r>
            <a:rPr lang="en-US" sz="1600" b="0" i="0" u="none" dirty="0" err="1">
              <a:solidFill>
                <a:srgbClr val="000000"/>
              </a:solidFill>
              <a:latin typeface="Arial"/>
            </a:rPr>
            <a:t>labour</a:t>
          </a:r>
          <a:r>
            <a:rPr lang="en-US" sz="1600" b="0" i="0" u="none" dirty="0">
              <a:solidFill>
                <a:srgbClr val="000000"/>
              </a:solidFill>
              <a:latin typeface="Arial"/>
            </a:rPr>
            <a:t> force</a:t>
          </a:r>
        </a:p>
      </cdr:txBody>
    </cdr:sp>
  </cdr:relSizeAnchor>
  <cdr:relSizeAnchor xmlns:cdr="http://schemas.openxmlformats.org/drawingml/2006/chartDrawing">
    <cdr:from>
      <cdr:x>0.5408</cdr:x>
      <cdr:y>0.25162</cdr:y>
    </cdr:from>
    <cdr:to>
      <cdr:x>0.90055</cdr:x>
      <cdr:y>0.30701</cdr:y>
    </cdr:to>
    <cdr:sp macro="" textlink="">
      <cdr:nvSpPr>
        <cdr:cNvPr id="8" name="TextBox 1"/>
        <cdr:cNvSpPr txBox="1"/>
      </cdr:nvSpPr>
      <cdr:spPr>
        <a:xfrm xmlns:a="http://schemas.openxmlformats.org/drawingml/2006/main">
          <a:off x="5033596" y="1531328"/>
          <a:ext cx="3348404" cy="33705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GB" sz="1600" b="1">
              <a:solidFill>
                <a:srgbClr val="C00000"/>
              </a:solidFill>
              <a:latin typeface="Arial" pitchFamily="34" charset="0"/>
              <a:cs typeface="Arial" pitchFamily="34" charset="0"/>
            </a:rPr>
            <a:t>Actual unemployment (LH</a:t>
          </a:r>
          <a:r>
            <a:rPr lang="en-GB" sz="1600" b="1" baseline="0">
              <a:solidFill>
                <a:srgbClr val="C00000"/>
              </a:solidFill>
              <a:latin typeface="Arial" pitchFamily="34" charset="0"/>
              <a:cs typeface="Arial" pitchFamily="34" charset="0"/>
            </a:rPr>
            <a:t> scale)</a:t>
          </a:r>
          <a:endParaRPr lang="en-GB" sz="1600" b="1">
            <a:solidFill>
              <a:srgbClr val="C00000"/>
            </a:solidFill>
            <a:latin typeface="Arial" pitchFamily="34" charset="0"/>
            <a:cs typeface="Arial" pitchFamily="34" charset="0"/>
          </a:endParaRPr>
        </a:p>
      </cdr:txBody>
    </cdr:sp>
  </cdr:relSizeAnchor>
  <cdr:relSizeAnchor xmlns:cdr="http://schemas.openxmlformats.org/drawingml/2006/chartDrawing">
    <cdr:from>
      <cdr:x>0.55046</cdr:x>
      <cdr:y>0.29858</cdr:y>
    </cdr:from>
    <cdr:to>
      <cdr:x>0.59563</cdr:x>
      <cdr:y>0.37325</cdr:y>
    </cdr:to>
    <cdr:sp macro="" textlink="">
      <cdr:nvSpPr>
        <cdr:cNvPr id="9" name="Straight Connector 8"/>
        <cdr:cNvSpPr/>
      </cdr:nvSpPr>
      <cdr:spPr>
        <a:xfrm xmlns:a="http://schemas.openxmlformats.org/drawingml/2006/main" rot="5400000">
          <a:off x="4281671" y="1766886"/>
          <a:ext cx="432161" cy="354545"/>
        </a:xfrm>
        <a:prstGeom xmlns:a="http://schemas.openxmlformats.org/drawingml/2006/main" prst="line">
          <a:avLst/>
        </a:prstGeom>
        <a:noFill xmlns:a="http://schemas.openxmlformats.org/drawingml/2006/main"/>
        <a:ln xmlns:a="http://schemas.openxmlformats.org/drawingml/2006/main" w="9525" cap="flat" cmpd="sng" algn="ctr">
          <a:solidFill>
            <a:sysClr val="windowText" lastClr="000000">
              <a:shade val="95000"/>
              <a:satMod val="105000"/>
            </a:sysClr>
          </a:solidFill>
          <a:prstDash val="solid"/>
        </a:ln>
        <a:effectLst xmlns:a="http://schemas.openxmlformats.org/drawingml/2006/mai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0.37615</cdr:x>
      <cdr:y>0.53499</cdr:y>
    </cdr:from>
    <cdr:to>
      <cdr:x>0.39236</cdr:x>
      <cdr:y>0.5675</cdr:y>
    </cdr:to>
    <cdr:sp macro="" textlink="">
      <cdr:nvSpPr>
        <cdr:cNvPr id="10" name="Straight Connector 9"/>
        <cdr:cNvSpPr/>
      </cdr:nvSpPr>
      <cdr:spPr>
        <a:xfrm xmlns:a="http://schemas.openxmlformats.org/drawingml/2006/main" rot="5400000">
          <a:off x="2921864" y="3126807"/>
          <a:ext cx="188156" cy="127230"/>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0.74312</cdr:x>
      <cdr:y>0.65941</cdr:y>
    </cdr:from>
    <cdr:to>
      <cdr:x>0.75374</cdr:x>
      <cdr:y>0.70981</cdr:y>
    </cdr:to>
    <cdr:sp macro="" textlink="">
      <cdr:nvSpPr>
        <cdr:cNvPr id="11" name="Straight Connector 10"/>
        <cdr:cNvSpPr/>
      </cdr:nvSpPr>
      <cdr:spPr>
        <a:xfrm xmlns:a="http://schemas.openxmlformats.org/drawingml/2006/main" rot="5400000">
          <a:off x="5728475" y="3920596"/>
          <a:ext cx="291698" cy="83355"/>
        </a:xfrm>
        <a:prstGeom xmlns:a="http://schemas.openxmlformats.org/drawingml/2006/main" prst="line">
          <a:avLst/>
        </a:prstGeom>
        <a:noFill xmlns:a="http://schemas.openxmlformats.org/drawingml/2006/main"/>
        <a:ln xmlns:a="http://schemas.openxmlformats.org/drawingml/2006/main" w="9525" cap="flat" cmpd="sng" algn="ctr">
          <a:solidFill>
            <a:sysClr val="windowText" lastClr="000000">
              <a:shade val="95000"/>
              <a:satMod val="105000"/>
            </a:sysClr>
          </a:solidFill>
          <a:prstDash val="solid"/>
        </a:ln>
        <a:effectLst xmlns:a="http://schemas.openxmlformats.org/drawingml/2006/mai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userShapes>
</file>

<file path=ppt/drawings/drawing21.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0.96971</cdr:y>
    </cdr:from>
    <cdr:to>
      <cdr:x>0.90926</cdr:x>
      <cdr:y>1</cdr:y>
    </cdr:to>
    <cdr:sp macro="" textlink="">
      <cdr:nvSpPr>
        <cdr:cNvPr id="4" name="contact" hidden="1"/>
        <cdr:cNvSpPr txBox="1"/>
      </cdr:nvSpPr>
      <cdr:spPr>
        <a:xfrm xmlns:a="http://schemas.openxmlformats.org/drawingml/2006/main">
          <a:off x="441927" y="6097685"/>
          <a:ext cx="74370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0.051</cdr:x>
      <cdr:y>0.96971</cdr:y>
    </cdr:from>
    <cdr:to>
      <cdr:x>0.48013</cdr:x>
      <cdr:y>1</cdr:y>
    </cdr:to>
    <cdr:sp macro="" textlink="">
      <cdr:nvSpPr>
        <cdr:cNvPr id="5" name="source" hidden="1"/>
        <cdr:cNvSpPr txBox="1"/>
      </cdr:nvSpPr>
      <cdr:spPr>
        <a:xfrm xmlns:a="http://schemas.openxmlformats.org/drawingml/2006/main">
          <a:off x="441927" y="6097685"/>
          <a:ext cx="37185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0.051</cdr:x>
      <cdr:y>0.00808</cdr:y>
    </cdr:from>
    <cdr:to>
      <cdr:x>0.90926</cdr:x>
      <cdr:y>0.05251</cdr:y>
    </cdr:to>
    <cdr:sp macro="" textlink="">
      <cdr:nvSpPr>
        <cdr:cNvPr id="6" name="subtitle" hidden="1"/>
        <cdr:cNvSpPr txBox="1"/>
      </cdr:nvSpPr>
      <cdr:spPr>
        <a:xfrm xmlns:a="http://schemas.openxmlformats.org/drawingml/2006/main">
          <a:off x="441927" y="50800"/>
          <a:ext cx="74370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0.051</cdr:x>
      <cdr:y>0.00808</cdr:y>
    </cdr:from>
    <cdr:to>
      <cdr:x>0.90926</cdr:x>
      <cdr:y>0.06463</cdr:y>
    </cdr:to>
    <cdr:sp macro="" textlink="">
      <cdr:nvSpPr>
        <cdr:cNvPr id="7" name="title" hidden="1"/>
        <cdr:cNvSpPr txBox="1"/>
      </cdr:nvSpPr>
      <cdr:spPr>
        <a:xfrm xmlns:a="http://schemas.openxmlformats.org/drawingml/2006/main">
          <a:off x="441927" y="50800"/>
          <a:ext cx="74370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0.86412</cdr:x>
      <cdr:y>0.04843</cdr:y>
    </cdr:to>
    <cdr:sp macro="" textlink="">
      <cdr:nvSpPr>
        <cdr:cNvPr id="8" name="xlabel" hidden="1"/>
        <cdr:cNvSpPr txBox="1"/>
      </cdr:nvSpPr>
      <cdr:spPr>
        <a:xfrm xmlns:a="http://schemas.openxmlformats.org/drawingml/2006/main">
          <a:off x="50745" y="50759"/>
          <a:ext cx="74370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0.00807</cdr:y>
    </cdr:from>
    <cdr:to>
      <cdr:x>0.15226</cdr:x>
      <cdr:y>0.04847</cdr:y>
    </cdr:to>
    <cdr:sp macro="" textlink="">
      <cdr:nvSpPr>
        <cdr:cNvPr id="9" name="ylabelleft" hidden="1"/>
        <cdr:cNvSpPr txBox="1"/>
      </cdr:nvSpPr>
      <cdr:spPr>
        <a:xfrm xmlns:a="http://schemas.openxmlformats.org/drawingml/2006/main">
          <a:off x="50745" y="50758"/>
          <a:ext cx="1268634"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0.6695</cdr:x>
      <cdr:y>0.00504</cdr:y>
    </cdr:from>
    <cdr:to>
      <cdr:x>0.97206</cdr:x>
      <cdr:y>0.04745</cdr:y>
    </cdr:to>
    <cdr:sp macro="" textlink="">
      <cdr:nvSpPr>
        <cdr:cNvPr id="10" name="ylabelright"/>
        <cdr:cNvSpPr txBox="1"/>
      </cdr:nvSpPr>
      <cdr:spPr>
        <a:xfrm xmlns:a="http://schemas.openxmlformats.org/drawingml/2006/main">
          <a:off x="5404022" y="29312"/>
          <a:ext cx="2442185" cy="246795"/>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rgbClr val="000000"/>
              </a:solidFill>
              <a:latin typeface="Arial"/>
            </a:rPr>
            <a:t>Percent of </a:t>
          </a:r>
          <a:r>
            <a:rPr lang="en-US" sz="1600" b="0" i="0" u="none" dirty="0" err="1">
              <a:solidFill>
                <a:srgbClr val="000000"/>
              </a:solidFill>
              <a:latin typeface="Arial"/>
            </a:rPr>
            <a:t>labour</a:t>
          </a:r>
          <a:r>
            <a:rPr lang="en-US" sz="1600" b="0" i="0" u="none" dirty="0">
              <a:solidFill>
                <a:srgbClr val="000000"/>
              </a:solidFill>
              <a:latin typeface="Arial"/>
            </a:rPr>
            <a:t> force</a:t>
          </a:r>
        </a:p>
      </cdr:txBody>
    </cdr:sp>
  </cdr:relSizeAnchor>
  <cdr:relSizeAnchor xmlns:cdr="http://schemas.openxmlformats.org/drawingml/2006/chartDrawing">
    <cdr:from>
      <cdr:x>0.00586</cdr:x>
      <cdr:y>0.00807</cdr:y>
    </cdr:from>
    <cdr:to>
      <cdr:x>0.15226</cdr:x>
      <cdr:y>0.20987</cdr:y>
    </cdr:to>
    <cdr:sp macro="" textlink="">
      <cdr:nvSpPr>
        <cdr:cNvPr id="11" name="FRBMDSeriesMarkers: U/L"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0.61703</cdr:x>
      <cdr:y>0.81424</cdr:y>
    </cdr:from>
    <cdr:to>
      <cdr:x>0.89307</cdr:x>
      <cdr:y>0.85479</cdr:y>
    </cdr:to>
    <cdr:sp macro="" textlink="">
      <cdr:nvSpPr>
        <cdr:cNvPr id="12" name="SeriesLabel: U/L"/>
        <cdr:cNvSpPr txBox="1"/>
      </cdr:nvSpPr>
      <cdr:spPr>
        <a:xfrm xmlns:a="http://schemas.openxmlformats.org/drawingml/2006/main">
          <a:off x="4980504" y="4738256"/>
          <a:ext cx="2228123" cy="235972"/>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a:solidFill>
                <a:srgbClr val="C00000"/>
              </a:solidFill>
              <a:latin typeface="Arial"/>
            </a:rPr>
            <a:t>Actual unemployment</a:t>
          </a:r>
        </a:p>
      </cdr:txBody>
    </cdr:sp>
  </cdr:relSizeAnchor>
  <cdr:relSizeAnchor xmlns:cdr="http://schemas.openxmlformats.org/drawingml/2006/chartDrawing">
    <cdr:from>
      <cdr:x>0.00586</cdr:x>
      <cdr:y>0.00807</cdr:y>
    </cdr:from>
    <cdr:to>
      <cdr:x>0.15226</cdr:x>
      <cdr:y>0.20987</cdr:y>
    </cdr:to>
    <cdr:sp macro="" textlink="">
      <cdr:nvSpPr>
        <cdr:cNvPr id="13" name="FRBMDSeriesMarkers: Ustar/L"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0.62361</cdr:x>
      <cdr:y>0.54204</cdr:y>
    </cdr:from>
    <cdr:to>
      <cdr:x>0.84006</cdr:x>
      <cdr:y>0.62666</cdr:y>
    </cdr:to>
    <cdr:sp macro="" textlink="">
      <cdr:nvSpPr>
        <cdr:cNvPr id="14" name="SeriesLabel: Ustar/L"/>
        <cdr:cNvSpPr txBox="1"/>
      </cdr:nvSpPr>
      <cdr:spPr>
        <a:xfrm xmlns:a="http://schemas.openxmlformats.org/drawingml/2006/main">
          <a:off x="5033617" y="3154272"/>
          <a:ext cx="1747128"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chemeClr val="accent4">
                  <a:lumMod val="75000"/>
                </a:schemeClr>
              </a:solidFill>
              <a:latin typeface="Arial"/>
            </a:rPr>
            <a:t>Steady-state </a:t>
          </a:r>
        </a:p>
        <a:p xmlns:a="http://schemas.openxmlformats.org/drawingml/2006/main">
          <a:pPr algn="ctr"/>
          <a:r>
            <a:rPr lang="en-US" sz="1600" b="1" i="0" u="none" dirty="0">
              <a:solidFill>
                <a:schemeClr val="accent4">
                  <a:lumMod val="75000"/>
                </a:schemeClr>
              </a:solidFill>
              <a:latin typeface="Arial"/>
            </a:rPr>
            <a:t>unemployment</a:t>
          </a:r>
        </a:p>
      </cdr:txBody>
    </cdr:sp>
  </cdr:relSizeAnchor>
  <cdr:relSizeAnchor xmlns:cdr="http://schemas.openxmlformats.org/drawingml/2006/chartDrawing">
    <cdr:from>
      <cdr:x>0.00586</cdr:x>
      <cdr:y>0.00807</cdr:y>
    </cdr:from>
    <cdr:to>
      <cdr:x>0.15226</cdr:x>
      <cdr:y>0.20987</cdr:y>
    </cdr:to>
    <cdr:sp macro="" textlink="">
      <cdr:nvSpPr>
        <cdr:cNvPr id="1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0.90926</cdr:x>
      <cdr:y>0.06731</cdr:y>
    </cdr:to>
    <cdr:sp macro="" textlink="">
      <cdr:nvSpPr>
        <cdr:cNvPr id="20" name="FRBMDHlineConnector" hidden="1"/>
        <cdr:cNvSpPr/>
      </cdr:nvSpPr>
      <cdr:spPr>
        <a:xfrm xmlns:a="http://schemas.openxmlformats.org/drawingml/2006/main">
          <a:off x="441927" y="421640"/>
          <a:ext cx="74370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2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0.05118</cdr:x>
      <cdr:y>0.92292</cdr:y>
    </cdr:to>
    <cdr:sp macro="" textlink="">
      <cdr:nvSpPr>
        <cdr:cNvPr id="22" name="FRBMDVlineConnector" hidden="1"/>
        <cdr:cNvSpPr/>
      </cdr:nvSpPr>
      <cdr:spPr>
        <a:xfrm xmlns:a="http://schemas.openxmlformats.org/drawingml/2006/main">
          <a:off x="44192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0.41527</cdr:x>
      <cdr:y>0.47622</cdr:y>
    </cdr:from>
    <cdr:to>
      <cdr:x>0.545</cdr:x>
      <cdr:y>0.51375</cdr:y>
    </cdr:to>
    <cdr:sp macro="" textlink="">
      <cdr:nvSpPr>
        <cdr:cNvPr id="23" name="SeriesLabel: Recession''" hidden="1"/>
        <cdr:cNvSpPr txBox="1"/>
      </cdr:nvSpPr>
      <cdr:spPr>
        <a:xfrm xmlns:a="http://schemas.openxmlformats.org/drawingml/2006/main">
          <a:off x="3598364" y="2994578"/>
          <a:ext cx="1124154"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Recession''</a:t>
          </a:r>
        </a:p>
      </cdr:txBody>
    </cdr:sp>
  </cdr:relSizeAnchor>
  <cdr:relSizeAnchor xmlns:cdr="http://schemas.openxmlformats.org/drawingml/2006/chartDrawing">
    <cdr:from>
      <cdr:x>0.85678</cdr:x>
      <cdr:y>0.75498</cdr:y>
    </cdr:from>
    <cdr:to>
      <cdr:x>0.8671</cdr:x>
      <cdr:y>0.81022</cdr:y>
    </cdr:to>
    <cdr:sp macro="" textlink="">
      <cdr:nvSpPr>
        <cdr:cNvPr id="26" name="Straight Connector 25"/>
        <cdr:cNvSpPr/>
      </cdr:nvSpPr>
      <cdr:spPr>
        <a:xfrm xmlns:a="http://schemas.openxmlformats.org/drawingml/2006/main" rot="5400000" flipH="1">
          <a:off x="6796635" y="4512469"/>
          <a:ext cx="321472" cy="83343"/>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0.79817</cdr:x>
      <cdr:y>0.62079</cdr:y>
    </cdr:from>
    <cdr:to>
      <cdr:x>0.84078</cdr:x>
      <cdr:y>0.65834</cdr:y>
    </cdr:to>
    <cdr:sp macro="" textlink="">
      <cdr:nvSpPr>
        <cdr:cNvPr id="28" name="Straight Connector 27"/>
        <cdr:cNvSpPr/>
      </cdr:nvSpPr>
      <cdr:spPr>
        <a:xfrm xmlns:a="http://schemas.openxmlformats.org/drawingml/2006/main">
          <a:off x="6442620" y="3612555"/>
          <a:ext cx="343937" cy="218514"/>
        </a:xfrm>
        <a:prstGeom xmlns:a="http://schemas.openxmlformats.org/drawingml/2006/main" prst="line">
          <a:avLst/>
        </a:prstGeom>
        <a:ln xmlns:a="http://schemas.openxmlformats.org/drawingml/2006/main">
          <a:solidFill>
            <a:schemeClr val="tx1">
              <a:lumMod val="50000"/>
              <a:lumOff val="50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2.xml><?xml version="1.0" encoding="utf-8"?>
<c:userShapes xmlns:c="http://schemas.openxmlformats.org/drawingml/2006/chart">
  <cdr:relSizeAnchor xmlns:cdr="http://schemas.openxmlformats.org/drawingml/2006/chartDrawing">
    <cdr:from>
      <cdr:x>0.00585</cdr:x>
      <cdr:y>0.00806</cdr:y>
    </cdr:from>
    <cdr:to>
      <cdr:x>0.15213</cdr:x>
      <cdr:y>0.20944</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4"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5"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6"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7"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9"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0.24933</cdr:x>
      <cdr:y>0</cdr:y>
    </cdr:from>
    <cdr:to>
      <cdr:x>0.96806</cdr:x>
      <cdr:y>0.04489</cdr:y>
    </cdr:to>
    <cdr:sp macro="" textlink="">
      <cdr:nvSpPr>
        <cdr:cNvPr id="10" name="ylabelright"/>
        <cdr:cNvSpPr txBox="1"/>
      </cdr:nvSpPr>
      <cdr:spPr>
        <a:xfrm xmlns:a="http://schemas.openxmlformats.org/drawingml/2006/main">
          <a:off x="1124125" y="0"/>
          <a:ext cx="3240360" cy="26989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rgbClr val="000000"/>
              </a:solidFill>
              <a:latin typeface="Arial"/>
            </a:rPr>
            <a:t>Vacancies</a:t>
          </a:r>
          <a:r>
            <a:rPr lang="en-US" sz="1600" b="0" i="0" u="none" baseline="0" dirty="0">
              <a:solidFill>
                <a:srgbClr val="000000"/>
              </a:solidFill>
              <a:latin typeface="Arial"/>
            </a:rPr>
            <a:t> / Labour Force</a:t>
          </a:r>
          <a:endParaRPr lang="en-US" sz="1600" b="0" i="0" u="none" dirty="0">
            <a:solidFill>
              <a:srgbClr val="000000"/>
            </a:solidFill>
            <a:latin typeface="Arial"/>
          </a:endParaRPr>
        </a:p>
      </cdr:txBody>
    </cdr:sp>
  </cdr:relSizeAnchor>
  <cdr:relSizeAnchor xmlns:cdr="http://schemas.openxmlformats.org/drawingml/2006/chartDrawing">
    <cdr:from>
      <cdr:x>0.00585</cdr:x>
      <cdr:y>0.00806</cdr:y>
    </cdr:from>
    <cdr:to>
      <cdr:x>0.15213</cdr:x>
      <cdr:y>0.20944</cdr:y>
    </cdr:to>
    <cdr:sp macro="" textlink="">
      <cdr:nvSpPr>
        <cdr:cNvPr id="11"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0.04791</cdr:x>
      <cdr:y>0.74255</cdr:y>
    </cdr:from>
    <cdr:to>
      <cdr:x>0.4472</cdr:x>
      <cdr:y>0.78476</cdr:y>
    </cdr:to>
    <cdr:sp macro="" textlink="">
      <cdr:nvSpPr>
        <cdr:cNvPr id="12" name="SeriesLabel: No recession"/>
        <cdr:cNvSpPr txBox="1"/>
      </cdr:nvSpPr>
      <cdr:spPr>
        <a:xfrm xmlns:a="http://schemas.openxmlformats.org/drawingml/2006/main">
          <a:off x="216024" y="4331032"/>
          <a:ext cx="1800200"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2060"/>
              </a:solidFill>
              <a:latin typeface="Arial"/>
            </a:rPr>
            <a:t>2008-09 recession</a:t>
          </a:r>
        </a:p>
      </cdr:txBody>
    </cdr:sp>
  </cdr:relSizeAnchor>
  <cdr:relSizeAnchor xmlns:cdr="http://schemas.openxmlformats.org/drawingml/2006/chartDrawing">
    <cdr:from>
      <cdr:x>0.00585</cdr:x>
      <cdr:y>0.00806</cdr:y>
    </cdr:from>
    <cdr:to>
      <cdr:x>0.15213</cdr:x>
      <cdr:y>0.20944</cdr:y>
    </cdr:to>
    <cdr:sp macro="" textlink="">
      <cdr:nvSpPr>
        <cdr:cNvPr id="13"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0.04791</cdr:x>
      <cdr:y>0.4321</cdr:y>
    </cdr:from>
    <cdr:to>
      <cdr:x>0.28794</cdr:x>
      <cdr:y>0.51653</cdr:y>
    </cdr:to>
    <cdr:sp macro="" textlink="">
      <cdr:nvSpPr>
        <cdr:cNvPr id="14" name="SeriesLabel: Recession"/>
        <cdr:cNvSpPr txBox="1"/>
      </cdr:nvSpPr>
      <cdr:spPr>
        <a:xfrm xmlns:a="http://schemas.openxmlformats.org/drawingml/2006/main">
          <a:off x="216024" y="2520280"/>
          <a:ext cx="1082176"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B050"/>
              </a:solidFill>
              <a:latin typeface="Arial"/>
            </a:rPr>
            <a:t>Before recession</a:t>
          </a:r>
        </a:p>
      </cdr:txBody>
    </cdr:sp>
  </cdr:relSizeAnchor>
  <cdr:relSizeAnchor xmlns:cdr="http://schemas.openxmlformats.org/drawingml/2006/chartDrawing">
    <cdr:from>
      <cdr:x>0.00585</cdr:x>
      <cdr:y>0.00806</cdr:y>
    </cdr:from>
    <cdr:to>
      <cdr:x>0.15213</cdr:x>
      <cdr:y>0.20944</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18"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20"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21"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2"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23"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24"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25"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26"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28"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30"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1"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3"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4"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5"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36"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37"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38"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39"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40"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41"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42"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43"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44"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46"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48"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49"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1"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2"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3"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54"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55"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56"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57"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8"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59"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60"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61"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62"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64"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66"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67"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69"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0"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1"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72"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73"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74"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75"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6"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77"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78"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79"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80"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82"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84"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90"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9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92"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93"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94"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95"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96"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97"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98"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0.1118</cdr:x>
      <cdr:y>0.95813</cdr:y>
    </cdr:from>
    <cdr:to>
      <cdr:x>0.8246</cdr:x>
      <cdr:y>0.99841</cdr:y>
    </cdr:to>
    <cdr:sp macro="" textlink="">
      <cdr:nvSpPr>
        <cdr:cNvPr id="99" name="xlabel"/>
        <cdr:cNvSpPr txBox="1"/>
      </cdr:nvSpPr>
      <cdr:spPr>
        <a:xfrm xmlns:a="http://schemas.openxmlformats.org/drawingml/2006/main">
          <a:off x="504056" y="5760640"/>
          <a:ext cx="3213660" cy="242179"/>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dirty="0">
              <a:solidFill>
                <a:srgbClr val="000000"/>
              </a:solidFill>
              <a:latin typeface="Arial"/>
            </a:rPr>
            <a:t>Unemployment / Labour Force</a:t>
          </a:r>
        </a:p>
      </cdr:txBody>
    </cdr:sp>
  </cdr:relSizeAnchor>
  <cdr:relSizeAnchor xmlns:cdr="http://schemas.openxmlformats.org/drawingml/2006/chartDrawing">
    <cdr:from>
      <cdr:x>0.00585</cdr:x>
      <cdr:y>0.00806</cdr:y>
    </cdr:from>
    <cdr:to>
      <cdr:x>0.15213</cdr:x>
      <cdr:y>0.04845</cdr:y>
    </cdr:to>
    <cdr:sp macro="" textlink="">
      <cdr:nvSpPr>
        <cdr:cNvPr id="100"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102"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3"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0.49512</cdr:x>
      <cdr:y>0.68267</cdr:y>
    </cdr:from>
    <cdr:to>
      <cdr:x>0.87355</cdr:x>
      <cdr:y>0.72362</cdr:y>
    </cdr:to>
    <cdr:sp macro="" textlink="">
      <cdr:nvSpPr>
        <cdr:cNvPr id="104" name="SeriesLabel: Recession"/>
        <cdr:cNvSpPr txBox="1"/>
      </cdr:nvSpPr>
      <cdr:spPr>
        <a:xfrm xmlns:a="http://schemas.openxmlformats.org/drawingml/2006/main">
          <a:off x="2232248" y="4104456"/>
          <a:ext cx="1706175"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After recession</a:t>
          </a:r>
        </a:p>
      </cdr:txBody>
    </cdr:sp>
  </cdr:relSizeAnchor>
  <cdr:relSizeAnchor xmlns:cdr="http://schemas.openxmlformats.org/drawingml/2006/chartDrawing">
    <cdr:from>
      <cdr:x>0.00585</cdr:x>
      <cdr:y>0.00806</cdr:y>
    </cdr:from>
    <cdr:to>
      <cdr:x>0.15213</cdr:x>
      <cdr:y>0.20944</cdr:y>
    </cdr:to>
    <cdr:sp macro="" textlink="">
      <cdr:nvSpPr>
        <cdr:cNvPr id="10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108"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0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110"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0.06389</cdr:x>
      <cdr:y>0.08384</cdr:y>
    </cdr:from>
    <cdr:to>
      <cdr:x>0.15898</cdr:x>
      <cdr:y>0.11977</cdr:y>
    </cdr:to>
    <cdr:pic>
      <cdr:nvPicPr>
        <cdr:cNvPr id="111" name="Picture 110" descr="Image of Union Flag &amp; Naval Jack"/>
        <cdr:cNvPicPr>
          <a:picLocks xmlns:a="http://schemas.openxmlformats.org/drawingml/2006/main" noChangeAspect="1" noChangeArrowheads="1"/>
        </cdr:cNvPicPr>
      </cdr:nvPicPr>
      <cdr:blipFill>
        <a:blip xmlns:a="http://schemas.openxmlformats.org/drawingml/2006/main" xmlns:r="http://schemas.openxmlformats.org/officeDocument/2006/relationships" r:embed="rId1"/>
        <a:srcRect xmlns:a="http://schemas.openxmlformats.org/drawingml/2006/main"/>
        <a:stretch xmlns:a="http://schemas.openxmlformats.org/drawingml/2006/main">
          <a:fillRect/>
        </a:stretch>
      </cdr:blipFill>
      <cdr:spPr bwMode="auto">
        <a:xfrm xmlns:a="http://schemas.openxmlformats.org/drawingml/2006/main" flipH="1">
          <a:off x="288032" y="504056"/>
          <a:ext cx="428724" cy="216024"/>
        </a:xfrm>
        <a:prstGeom xmlns:a="http://schemas.openxmlformats.org/drawingml/2006/main" prst="rect">
          <a:avLst/>
        </a:prstGeom>
        <a:noFill xmlns:a="http://schemas.openxmlformats.org/drawingml/2006/main"/>
      </cdr:spPr>
    </cdr:pic>
  </cdr:relSizeAnchor>
</c:userShapes>
</file>

<file path=ppt/drawings/drawing23.xml><?xml version="1.0" encoding="utf-8"?>
<c:userShapes xmlns:c="http://schemas.openxmlformats.org/drawingml/2006/chart">
  <cdr:relSizeAnchor xmlns:cdr="http://schemas.openxmlformats.org/drawingml/2006/chartDrawing">
    <cdr:from>
      <cdr:x>0.00585</cdr:x>
      <cdr:y>0.00806</cdr:y>
    </cdr:from>
    <cdr:to>
      <cdr:x>0.15213</cdr:x>
      <cdr:y>0.20944</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4"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5"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6"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7"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9"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0.24933</cdr:x>
      <cdr:y>0</cdr:y>
    </cdr:from>
    <cdr:to>
      <cdr:x>0.96806</cdr:x>
      <cdr:y>0.04489</cdr:y>
    </cdr:to>
    <cdr:sp macro="" textlink="">
      <cdr:nvSpPr>
        <cdr:cNvPr id="10" name="ylabelright"/>
        <cdr:cNvSpPr txBox="1"/>
      </cdr:nvSpPr>
      <cdr:spPr>
        <a:xfrm xmlns:a="http://schemas.openxmlformats.org/drawingml/2006/main">
          <a:off x="1124125" y="0"/>
          <a:ext cx="3240360" cy="26989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rgbClr val="000000"/>
              </a:solidFill>
              <a:latin typeface="Arial"/>
            </a:rPr>
            <a:t>Vacancies</a:t>
          </a:r>
          <a:r>
            <a:rPr lang="en-US" sz="1600" b="0" i="0" u="none" baseline="0" dirty="0">
              <a:solidFill>
                <a:srgbClr val="000000"/>
              </a:solidFill>
              <a:latin typeface="Arial"/>
            </a:rPr>
            <a:t> / Labour Force</a:t>
          </a:r>
          <a:endParaRPr lang="en-US" sz="1600" b="0" i="0" u="none" dirty="0">
            <a:solidFill>
              <a:srgbClr val="000000"/>
            </a:solidFill>
            <a:latin typeface="Arial"/>
          </a:endParaRPr>
        </a:p>
      </cdr:txBody>
    </cdr:sp>
  </cdr:relSizeAnchor>
  <cdr:relSizeAnchor xmlns:cdr="http://schemas.openxmlformats.org/drawingml/2006/chartDrawing">
    <cdr:from>
      <cdr:x>0.00585</cdr:x>
      <cdr:y>0.00806</cdr:y>
    </cdr:from>
    <cdr:to>
      <cdr:x>0.15213</cdr:x>
      <cdr:y>0.20944</cdr:y>
    </cdr:to>
    <cdr:sp macro="" textlink="">
      <cdr:nvSpPr>
        <cdr:cNvPr id="11"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0.04791</cdr:x>
      <cdr:y>0.74255</cdr:y>
    </cdr:from>
    <cdr:to>
      <cdr:x>0.4472</cdr:x>
      <cdr:y>0.78476</cdr:y>
    </cdr:to>
    <cdr:sp macro="" textlink="">
      <cdr:nvSpPr>
        <cdr:cNvPr id="12" name="SeriesLabel: No recession"/>
        <cdr:cNvSpPr txBox="1"/>
      </cdr:nvSpPr>
      <cdr:spPr>
        <a:xfrm xmlns:a="http://schemas.openxmlformats.org/drawingml/2006/main">
          <a:off x="216024" y="4331032"/>
          <a:ext cx="1800200"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2060"/>
              </a:solidFill>
              <a:latin typeface="Arial"/>
            </a:rPr>
            <a:t>2008-09 recession</a:t>
          </a:r>
        </a:p>
      </cdr:txBody>
    </cdr:sp>
  </cdr:relSizeAnchor>
  <cdr:relSizeAnchor xmlns:cdr="http://schemas.openxmlformats.org/drawingml/2006/chartDrawing">
    <cdr:from>
      <cdr:x>0.00585</cdr:x>
      <cdr:y>0.00806</cdr:y>
    </cdr:from>
    <cdr:to>
      <cdr:x>0.15213</cdr:x>
      <cdr:y>0.20944</cdr:y>
    </cdr:to>
    <cdr:sp macro="" textlink="">
      <cdr:nvSpPr>
        <cdr:cNvPr id="13"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0.04791</cdr:x>
      <cdr:y>0.4321</cdr:y>
    </cdr:from>
    <cdr:to>
      <cdr:x>0.28794</cdr:x>
      <cdr:y>0.51653</cdr:y>
    </cdr:to>
    <cdr:sp macro="" textlink="">
      <cdr:nvSpPr>
        <cdr:cNvPr id="14" name="SeriesLabel: Recession"/>
        <cdr:cNvSpPr txBox="1"/>
      </cdr:nvSpPr>
      <cdr:spPr>
        <a:xfrm xmlns:a="http://schemas.openxmlformats.org/drawingml/2006/main">
          <a:off x="216024" y="2520280"/>
          <a:ext cx="1082176"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B050"/>
              </a:solidFill>
              <a:latin typeface="Arial"/>
            </a:rPr>
            <a:t>Before recession</a:t>
          </a:r>
        </a:p>
      </cdr:txBody>
    </cdr:sp>
  </cdr:relSizeAnchor>
  <cdr:relSizeAnchor xmlns:cdr="http://schemas.openxmlformats.org/drawingml/2006/chartDrawing">
    <cdr:from>
      <cdr:x>0.00585</cdr:x>
      <cdr:y>0.00806</cdr:y>
    </cdr:from>
    <cdr:to>
      <cdr:x>0.15213</cdr:x>
      <cdr:y>0.20944</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18"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20"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21"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2"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23"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24"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25"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26"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28"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30"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1"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3"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4"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5"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36"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37"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38"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39"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40"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41"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42"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43"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44"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46"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48"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49"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1"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2"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3"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54"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55"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56"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57"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8"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59"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60"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61"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62"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64"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66"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67"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69"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0"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1"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72"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73"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74"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75"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6"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77"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78"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79"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80"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82"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84"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90"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9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92"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93"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94"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95"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96"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97"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98"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0.1118</cdr:x>
      <cdr:y>0.95813</cdr:y>
    </cdr:from>
    <cdr:to>
      <cdr:x>0.8246</cdr:x>
      <cdr:y>0.99841</cdr:y>
    </cdr:to>
    <cdr:sp macro="" textlink="">
      <cdr:nvSpPr>
        <cdr:cNvPr id="99" name="xlabel"/>
        <cdr:cNvSpPr txBox="1"/>
      </cdr:nvSpPr>
      <cdr:spPr>
        <a:xfrm xmlns:a="http://schemas.openxmlformats.org/drawingml/2006/main">
          <a:off x="504056" y="5760640"/>
          <a:ext cx="3213660" cy="242179"/>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dirty="0">
              <a:solidFill>
                <a:srgbClr val="000000"/>
              </a:solidFill>
              <a:latin typeface="Arial"/>
            </a:rPr>
            <a:t>Unemployment / Labour Force</a:t>
          </a:r>
        </a:p>
      </cdr:txBody>
    </cdr:sp>
  </cdr:relSizeAnchor>
  <cdr:relSizeAnchor xmlns:cdr="http://schemas.openxmlformats.org/drawingml/2006/chartDrawing">
    <cdr:from>
      <cdr:x>0.00585</cdr:x>
      <cdr:y>0.00806</cdr:y>
    </cdr:from>
    <cdr:to>
      <cdr:x>0.15213</cdr:x>
      <cdr:y>0.04845</cdr:y>
    </cdr:to>
    <cdr:sp macro="" textlink="">
      <cdr:nvSpPr>
        <cdr:cNvPr id="100"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102"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3"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0.49512</cdr:x>
      <cdr:y>0.68267</cdr:y>
    </cdr:from>
    <cdr:to>
      <cdr:x>0.87355</cdr:x>
      <cdr:y>0.72362</cdr:y>
    </cdr:to>
    <cdr:sp macro="" textlink="">
      <cdr:nvSpPr>
        <cdr:cNvPr id="104" name="SeriesLabel: Recession"/>
        <cdr:cNvSpPr txBox="1"/>
      </cdr:nvSpPr>
      <cdr:spPr>
        <a:xfrm xmlns:a="http://schemas.openxmlformats.org/drawingml/2006/main">
          <a:off x="2232248" y="4104456"/>
          <a:ext cx="1706175"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After recession</a:t>
          </a:r>
        </a:p>
      </cdr:txBody>
    </cdr:sp>
  </cdr:relSizeAnchor>
  <cdr:relSizeAnchor xmlns:cdr="http://schemas.openxmlformats.org/drawingml/2006/chartDrawing">
    <cdr:from>
      <cdr:x>0.00585</cdr:x>
      <cdr:y>0.00806</cdr:y>
    </cdr:from>
    <cdr:to>
      <cdr:x>0.15213</cdr:x>
      <cdr:y>0.20944</cdr:y>
    </cdr:to>
    <cdr:sp macro="" textlink="">
      <cdr:nvSpPr>
        <cdr:cNvPr id="10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108"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0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110"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0.06389</cdr:x>
      <cdr:y>0.08384</cdr:y>
    </cdr:from>
    <cdr:to>
      <cdr:x>0.15898</cdr:x>
      <cdr:y>0.11977</cdr:y>
    </cdr:to>
    <cdr:pic>
      <cdr:nvPicPr>
        <cdr:cNvPr id="111" name="Picture 110" descr="Image of Union Flag &amp; Naval Jack"/>
        <cdr:cNvPicPr>
          <a:picLocks xmlns:a="http://schemas.openxmlformats.org/drawingml/2006/main" noChangeAspect="1" noChangeArrowheads="1"/>
        </cdr:cNvPicPr>
      </cdr:nvPicPr>
      <cdr:blipFill>
        <a:blip xmlns:a="http://schemas.openxmlformats.org/drawingml/2006/main" xmlns:r="http://schemas.openxmlformats.org/officeDocument/2006/relationships" r:embed="rId1"/>
        <a:srcRect xmlns:a="http://schemas.openxmlformats.org/drawingml/2006/main"/>
        <a:stretch xmlns:a="http://schemas.openxmlformats.org/drawingml/2006/main">
          <a:fillRect/>
        </a:stretch>
      </cdr:blipFill>
      <cdr:spPr bwMode="auto">
        <a:xfrm xmlns:a="http://schemas.openxmlformats.org/drawingml/2006/main" flipH="1">
          <a:off x="288032" y="504056"/>
          <a:ext cx="428724" cy="216024"/>
        </a:xfrm>
        <a:prstGeom xmlns:a="http://schemas.openxmlformats.org/drawingml/2006/main" prst="rect">
          <a:avLst/>
        </a:prstGeom>
        <a:noFill xmlns:a="http://schemas.openxmlformats.org/drawingml/2006/main"/>
      </cdr:spPr>
    </cdr:pic>
  </cdr:relSizeAnchor>
</c:userShapes>
</file>

<file path=ppt/drawings/drawing24.xml><?xml version="1.0" encoding="utf-8"?>
<c:userShapes xmlns:c="http://schemas.openxmlformats.org/drawingml/2006/chart">
  <cdr:relSizeAnchor xmlns:cdr="http://schemas.openxmlformats.org/drawingml/2006/chartDrawing">
    <cdr:from>
      <cdr:x>0.74179</cdr:x>
      <cdr:y>0.07279</cdr:y>
    </cdr:from>
    <cdr:to>
      <cdr:x>0.86218</cdr:x>
      <cdr:y>0.13501</cdr:y>
    </cdr:to>
    <cdr:sp macro="" textlink="">
      <cdr:nvSpPr>
        <cdr:cNvPr id="3" name="TextBox 5"/>
        <cdr:cNvSpPr txBox="1"/>
      </cdr:nvSpPr>
      <cdr:spPr>
        <a:xfrm xmlns:a="http://schemas.openxmlformats.org/drawingml/2006/main">
          <a:off x="3384376" y="432048"/>
          <a:ext cx="549318" cy="369332"/>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n-GB" dirty="0" smtClean="0"/>
            <a:t>U.S.</a:t>
          </a:r>
          <a:endParaRPr lang="en-GB" dirty="0"/>
        </a:p>
      </cdr:txBody>
    </cdr:sp>
  </cdr:relSizeAnchor>
</c:userShapes>
</file>

<file path=ppt/drawings/drawing25.xml><?xml version="1.0" encoding="utf-8"?>
<c:userShapes xmlns:c="http://schemas.openxmlformats.org/drawingml/2006/chart">
  <cdr:relSizeAnchor xmlns:cdr="http://schemas.openxmlformats.org/drawingml/2006/chartDrawing">
    <cdr:from>
      <cdr:x>0.00585</cdr:x>
      <cdr:y>0.00806</cdr:y>
    </cdr:from>
    <cdr:to>
      <cdr:x>0.15213</cdr:x>
      <cdr:y>0.20944</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4"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5"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6"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7"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9"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0.39723</cdr:x>
      <cdr:y>0</cdr:y>
    </cdr:from>
    <cdr:to>
      <cdr:x>0.95066</cdr:x>
      <cdr:y>0.09303</cdr:y>
    </cdr:to>
    <cdr:sp macro="" textlink="">
      <cdr:nvSpPr>
        <cdr:cNvPr id="10" name="ylabelright"/>
        <cdr:cNvSpPr txBox="1"/>
      </cdr:nvSpPr>
      <cdr:spPr>
        <a:xfrm xmlns:a="http://schemas.openxmlformats.org/drawingml/2006/main">
          <a:off x="1728193" y="0"/>
          <a:ext cx="2407720" cy="36004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rgbClr val="000000"/>
              </a:solidFill>
              <a:latin typeface="Arial"/>
            </a:rPr>
            <a:t>Vacancies</a:t>
          </a:r>
          <a:r>
            <a:rPr lang="en-US" sz="1600" b="0" i="0" u="none" baseline="0" dirty="0">
              <a:solidFill>
                <a:srgbClr val="000000"/>
              </a:solidFill>
              <a:latin typeface="Arial"/>
            </a:rPr>
            <a:t> / Labour Force</a:t>
          </a:r>
          <a:endParaRPr lang="en-US" sz="1600" b="0" i="0" u="none" dirty="0">
            <a:solidFill>
              <a:srgbClr val="000000"/>
            </a:solidFill>
            <a:latin typeface="Arial"/>
          </a:endParaRPr>
        </a:p>
      </cdr:txBody>
    </cdr:sp>
  </cdr:relSizeAnchor>
  <cdr:relSizeAnchor xmlns:cdr="http://schemas.openxmlformats.org/drawingml/2006/chartDrawing">
    <cdr:from>
      <cdr:x>0.00585</cdr:x>
      <cdr:y>0.00806</cdr:y>
    </cdr:from>
    <cdr:to>
      <cdr:x>0.15213</cdr:x>
      <cdr:y>0.20944</cdr:y>
    </cdr:to>
    <cdr:sp macro="" textlink="">
      <cdr:nvSpPr>
        <cdr:cNvPr id="11"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0.08276</cdr:x>
      <cdr:y>0.39071</cdr:y>
    </cdr:from>
    <cdr:to>
      <cdr:x>0.36385</cdr:x>
      <cdr:y>0.51795</cdr:y>
    </cdr:to>
    <cdr:sp macro="" textlink="">
      <cdr:nvSpPr>
        <cdr:cNvPr id="12" name="SeriesLabel: No recession"/>
        <cdr:cNvSpPr txBox="1"/>
      </cdr:nvSpPr>
      <cdr:spPr>
        <a:xfrm xmlns:a="http://schemas.openxmlformats.org/drawingml/2006/main">
          <a:off x="360040" y="1512168"/>
          <a:ext cx="1222923"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2060"/>
              </a:solidFill>
              <a:latin typeface="Arial"/>
            </a:rPr>
            <a:t>2008-09 recession</a:t>
          </a:r>
        </a:p>
      </cdr:txBody>
    </cdr:sp>
  </cdr:relSizeAnchor>
  <cdr:relSizeAnchor xmlns:cdr="http://schemas.openxmlformats.org/drawingml/2006/chartDrawing">
    <cdr:from>
      <cdr:x>0.00585</cdr:x>
      <cdr:y>0.00806</cdr:y>
    </cdr:from>
    <cdr:to>
      <cdr:x>0.15213</cdr:x>
      <cdr:y>0.20944</cdr:y>
    </cdr:to>
    <cdr:sp macro="" textlink="">
      <cdr:nvSpPr>
        <cdr:cNvPr id="13"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18"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20"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21"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2"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23"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24"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25"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26"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28"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30"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1"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3"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4"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5"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36"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37"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38"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39"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40"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41"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42"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43"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44"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46"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48"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49"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1"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2"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3"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54"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55"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56"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57"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8"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59"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60"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61"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62"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64"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66"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67"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69"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0"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1"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72"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73"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74"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75"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6"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77"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78"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79"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80"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82"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84"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90"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9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92"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93"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94"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95"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96"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97"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98"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0.09931</cdr:x>
      <cdr:y>0.91166</cdr:y>
    </cdr:from>
    <cdr:to>
      <cdr:x>0.81211</cdr:x>
      <cdr:y>1</cdr:y>
    </cdr:to>
    <cdr:sp macro="" textlink="">
      <cdr:nvSpPr>
        <cdr:cNvPr id="99" name="xlabel"/>
        <cdr:cNvSpPr txBox="1"/>
      </cdr:nvSpPr>
      <cdr:spPr>
        <a:xfrm xmlns:a="http://schemas.openxmlformats.org/drawingml/2006/main">
          <a:off x="432048" y="3528392"/>
          <a:ext cx="3101085" cy="341899"/>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dirty="0">
              <a:solidFill>
                <a:srgbClr val="000000"/>
              </a:solidFill>
              <a:latin typeface="Arial"/>
            </a:rPr>
            <a:t>Unemployment / Labour Force</a:t>
          </a:r>
        </a:p>
      </cdr:txBody>
    </cdr:sp>
  </cdr:relSizeAnchor>
  <cdr:relSizeAnchor xmlns:cdr="http://schemas.openxmlformats.org/drawingml/2006/chartDrawing">
    <cdr:from>
      <cdr:x>0.00585</cdr:x>
      <cdr:y>0.00806</cdr:y>
    </cdr:from>
    <cdr:to>
      <cdr:x>0.15213</cdr:x>
      <cdr:y>0.04845</cdr:y>
    </cdr:to>
    <cdr:sp macro="" textlink="">
      <cdr:nvSpPr>
        <cdr:cNvPr id="100"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102"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3"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0.56275</cdr:x>
      <cdr:y>0.27908</cdr:y>
    </cdr:from>
    <cdr:to>
      <cdr:x>0.88529</cdr:x>
      <cdr:y>0.40632</cdr:y>
    </cdr:to>
    <cdr:sp macro="" textlink="">
      <cdr:nvSpPr>
        <cdr:cNvPr id="104" name="SeriesLabel: Recession"/>
        <cdr:cNvSpPr txBox="1"/>
      </cdr:nvSpPr>
      <cdr:spPr>
        <a:xfrm xmlns:a="http://schemas.openxmlformats.org/drawingml/2006/main">
          <a:off x="2448272" y="1080120"/>
          <a:ext cx="1403232"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After recession</a:t>
          </a:r>
        </a:p>
      </cdr:txBody>
    </cdr:sp>
  </cdr:relSizeAnchor>
  <cdr:relSizeAnchor xmlns:cdr="http://schemas.openxmlformats.org/drawingml/2006/chartDrawing">
    <cdr:from>
      <cdr:x>0.00585</cdr:x>
      <cdr:y>0.00806</cdr:y>
    </cdr:from>
    <cdr:to>
      <cdr:x>0.15213</cdr:x>
      <cdr:y>0.20944</cdr:y>
    </cdr:to>
    <cdr:sp macro="" textlink="">
      <cdr:nvSpPr>
        <cdr:cNvPr id="10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108"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0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110"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6.xml><?xml version="1.0" encoding="utf-8"?>
<c:userShapes xmlns:c="http://schemas.openxmlformats.org/drawingml/2006/chart">
  <cdr:relSizeAnchor xmlns:cdr="http://schemas.openxmlformats.org/drawingml/2006/chartDrawing">
    <cdr:from>
      <cdr:x>0.00585</cdr:x>
      <cdr:y>0.00806</cdr:y>
    </cdr:from>
    <cdr:to>
      <cdr:x>0.15213</cdr:x>
      <cdr:y>0.20944</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0.96971</cdr:y>
    </cdr:from>
    <cdr:to>
      <cdr:x>0.92882</cdr:x>
      <cdr:y>1</cdr:y>
    </cdr:to>
    <cdr:sp macro="" textlink="">
      <cdr:nvSpPr>
        <cdr:cNvPr id="4" name="contact" hidden="1"/>
        <cdr:cNvSpPr txBox="1"/>
      </cdr:nvSpPr>
      <cdr:spPr>
        <a:xfrm xmlns:a="http://schemas.openxmlformats.org/drawingml/2006/main">
          <a:off x="441927" y="6097685"/>
          <a:ext cx="7606506"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0.051</cdr:x>
      <cdr:y>0.96971</cdr:y>
    </cdr:from>
    <cdr:to>
      <cdr:x>0.48991</cdr:x>
      <cdr:y>1</cdr:y>
    </cdr:to>
    <cdr:sp macro="" textlink="">
      <cdr:nvSpPr>
        <cdr:cNvPr id="5" name="source" hidden="1"/>
        <cdr:cNvSpPr txBox="1"/>
      </cdr:nvSpPr>
      <cdr:spPr>
        <a:xfrm xmlns:a="http://schemas.openxmlformats.org/drawingml/2006/main">
          <a:off x="441927" y="6097685"/>
          <a:ext cx="3803253"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0.051</cdr:x>
      <cdr:y>0.00808</cdr:y>
    </cdr:from>
    <cdr:to>
      <cdr:x>0.92882</cdr:x>
      <cdr:y>0.05251</cdr:y>
    </cdr:to>
    <cdr:sp macro="" textlink="">
      <cdr:nvSpPr>
        <cdr:cNvPr id="6" name="subtitle" hidden="1"/>
        <cdr:cNvSpPr txBox="1"/>
      </cdr:nvSpPr>
      <cdr:spPr>
        <a:xfrm xmlns:a="http://schemas.openxmlformats.org/drawingml/2006/main">
          <a:off x="441927" y="50800"/>
          <a:ext cx="7606506"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0.051</cdr:x>
      <cdr:y>0.00808</cdr:y>
    </cdr:from>
    <cdr:to>
      <cdr:x>0.92882</cdr:x>
      <cdr:y>0.06463</cdr:y>
    </cdr:to>
    <cdr:sp macro="" textlink="">
      <cdr:nvSpPr>
        <cdr:cNvPr id="7" name="title" hidden="1"/>
        <cdr:cNvSpPr txBox="1"/>
      </cdr:nvSpPr>
      <cdr:spPr>
        <a:xfrm xmlns:a="http://schemas.openxmlformats.org/drawingml/2006/main">
          <a:off x="441927" y="50800"/>
          <a:ext cx="7606506"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0.88367</cdr:x>
      <cdr:y>0.04833</cdr:y>
    </cdr:to>
    <cdr:sp macro="" textlink="">
      <cdr:nvSpPr>
        <cdr:cNvPr id="8" name="xlabel" hidden="1"/>
        <cdr:cNvSpPr txBox="1"/>
      </cdr:nvSpPr>
      <cdr:spPr>
        <a:xfrm xmlns:a="http://schemas.openxmlformats.org/drawingml/2006/main">
          <a:off x="50702" y="50655"/>
          <a:ext cx="7606506" cy="253274"/>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0.00585</cdr:x>
      <cdr:y>0.00806</cdr:y>
    </cdr:from>
    <cdr:to>
      <cdr:x>0.15213</cdr:x>
      <cdr:y>0.04845</cdr:y>
    </cdr:to>
    <cdr:sp macro="" textlink="">
      <cdr:nvSpPr>
        <cdr:cNvPr id="9"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0.75</cdr:x>
      <cdr:y>0.00808</cdr:y>
    </cdr:from>
    <cdr:to>
      <cdr:x>1</cdr:x>
      <cdr:y>0.04847</cdr:y>
    </cdr:to>
    <cdr:sp macro="" textlink="">
      <cdr:nvSpPr>
        <cdr:cNvPr id="10" name="ylabelright"/>
        <cdr:cNvSpPr txBox="1"/>
      </cdr:nvSpPr>
      <cdr:spPr>
        <a:xfrm xmlns:a="http://schemas.openxmlformats.org/drawingml/2006/main">
          <a:off x="6549716" y="50800"/>
          <a:ext cx="2166304"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a:solidFill>
                <a:srgbClr val="000000"/>
              </a:solidFill>
              <a:latin typeface="Arial"/>
            </a:rPr>
            <a:t>Percent</a:t>
          </a:r>
          <a:r>
            <a:rPr lang="en-US" sz="1600" b="0" i="0" u="none" baseline="0">
              <a:solidFill>
                <a:srgbClr val="000000"/>
              </a:solidFill>
              <a:latin typeface="Arial"/>
            </a:rPr>
            <a:t> of labour force</a:t>
          </a:r>
          <a:endParaRPr lang="en-US" sz="1600" b="0" i="0" u="none">
            <a:solidFill>
              <a:srgbClr val="000000"/>
            </a:solidFill>
            <a:latin typeface="Arial"/>
          </a:endParaRPr>
        </a:p>
      </cdr:txBody>
    </cdr:sp>
  </cdr:relSizeAnchor>
  <cdr:relSizeAnchor xmlns:cdr="http://schemas.openxmlformats.org/drawingml/2006/chartDrawing">
    <cdr:from>
      <cdr:x>0.00585</cdr:x>
      <cdr:y>0.00806</cdr:y>
    </cdr:from>
    <cdr:to>
      <cdr:x>0.15213</cdr:x>
      <cdr:y>0.20944</cdr:y>
    </cdr:to>
    <cdr:sp macro="" textlink="">
      <cdr:nvSpPr>
        <cdr:cNvPr id="11" name="FRBMDSeriesMarkers: United Kingdom"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0.34099</cdr:x>
      <cdr:y>0.31699</cdr:y>
    </cdr:from>
    <cdr:to>
      <cdr:x>0.6274</cdr:x>
      <cdr:y>0.36215</cdr:y>
    </cdr:to>
    <cdr:sp macro="" textlink="">
      <cdr:nvSpPr>
        <cdr:cNvPr id="12" name="SeriesLabel: United Kingdom"/>
        <cdr:cNvSpPr txBox="1"/>
      </cdr:nvSpPr>
      <cdr:spPr>
        <a:xfrm xmlns:a="http://schemas.openxmlformats.org/drawingml/2006/main">
          <a:off x="2827335" y="1893422"/>
          <a:ext cx="2374781" cy="269746"/>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1" i="0" u="none">
              <a:solidFill>
                <a:srgbClr val="0070C0"/>
              </a:solidFill>
              <a:latin typeface="Arial"/>
            </a:rPr>
            <a:t>United Kingdom</a:t>
          </a:r>
        </a:p>
      </cdr:txBody>
    </cdr:sp>
  </cdr:relSizeAnchor>
  <cdr:relSizeAnchor xmlns:cdr="http://schemas.openxmlformats.org/drawingml/2006/chartDrawing">
    <cdr:from>
      <cdr:x>0.00585</cdr:x>
      <cdr:y>0.00806</cdr:y>
    </cdr:from>
    <cdr:to>
      <cdr:x>0.15213</cdr:x>
      <cdr:y>0.20944</cdr:y>
    </cdr:to>
    <cdr:sp macro="" textlink="">
      <cdr:nvSpPr>
        <cdr:cNvPr id="13" name="FRBMDSeriesMarkers: United Stat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0.28896</cdr:x>
      <cdr:y>0.77142</cdr:y>
    </cdr:from>
    <cdr:to>
      <cdr:x>0.45343</cdr:x>
      <cdr:y>0.81092</cdr:y>
    </cdr:to>
    <cdr:sp macro="" textlink="">
      <cdr:nvSpPr>
        <cdr:cNvPr id="14" name="SeriesLabel: United States"/>
        <cdr:cNvSpPr txBox="1"/>
      </cdr:nvSpPr>
      <cdr:spPr>
        <a:xfrm xmlns:a="http://schemas.openxmlformats.org/drawingml/2006/main">
          <a:off x="2395905" y="4607790"/>
          <a:ext cx="1363732" cy="235962"/>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a:solidFill>
                <a:srgbClr val="C00000"/>
              </a:solidFill>
              <a:latin typeface="Arial"/>
            </a:rPr>
            <a:t>United States</a:t>
          </a:r>
        </a:p>
      </cdr:txBody>
    </cdr:sp>
  </cdr:relSizeAnchor>
  <cdr:relSizeAnchor xmlns:cdr="http://schemas.openxmlformats.org/drawingml/2006/chartDrawing">
    <cdr:from>
      <cdr:x>0.00585</cdr:x>
      <cdr:y>0.00806</cdr:y>
    </cdr:from>
    <cdr:to>
      <cdr:x>0.15213</cdr:x>
      <cdr:y>0.20944</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0.92882</cdr:x>
      <cdr:y>0.06731</cdr:y>
    </cdr:to>
    <cdr:sp macro="" textlink="">
      <cdr:nvSpPr>
        <cdr:cNvPr id="18" name="FRBMDHlineConnector" hidden="1"/>
        <cdr:cNvSpPr/>
      </cdr:nvSpPr>
      <cdr:spPr>
        <a:xfrm xmlns:a="http://schemas.openxmlformats.org/drawingml/2006/main">
          <a:off x="441927" y="421640"/>
          <a:ext cx="7606506"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0.05118</cdr:x>
      <cdr:y>0.92292</cdr:y>
    </cdr:to>
    <cdr:sp macro="" textlink="">
      <cdr:nvSpPr>
        <cdr:cNvPr id="20" name="FRBMDVlineConnector" hidden="1"/>
        <cdr:cNvSpPr/>
      </cdr:nvSpPr>
      <cdr:spPr>
        <a:xfrm xmlns:a="http://schemas.openxmlformats.org/drawingml/2006/main">
          <a:off x="44192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7.xml><?xml version="1.0" encoding="utf-8"?>
<c:userShapes xmlns:c="http://schemas.openxmlformats.org/drawingml/2006/chart">
  <cdr:relSizeAnchor xmlns:cdr="http://schemas.openxmlformats.org/drawingml/2006/chartDrawing">
    <cdr:from>
      <cdr:x>0.00585</cdr:x>
      <cdr:y>0.00806</cdr:y>
    </cdr:from>
    <cdr:to>
      <cdr:x>0.15213</cdr:x>
      <cdr:y>0.20944</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0.96971</cdr:y>
    </cdr:from>
    <cdr:to>
      <cdr:x>0.90926</cdr:x>
      <cdr:y>1</cdr:y>
    </cdr:to>
    <cdr:sp macro="" textlink="">
      <cdr:nvSpPr>
        <cdr:cNvPr id="4" name="contact" hidden="1"/>
        <cdr:cNvSpPr txBox="1"/>
      </cdr:nvSpPr>
      <cdr:spPr>
        <a:xfrm xmlns:a="http://schemas.openxmlformats.org/drawingml/2006/main">
          <a:off x="441927" y="6097685"/>
          <a:ext cx="74370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0.051</cdr:x>
      <cdr:y>0.96971</cdr:y>
    </cdr:from>
    <cdr:to>
      <cdr:x>0.48013</cdr:x>
      <cdr:y>1</cdr:y>
    </cdr:to>
    <cdr:sp macro="" textlink="">
      <cdr:nvSpPr>
        <cdr:cNvPr id="5" name="source" hidden="1"/>
        <cdr:cNvSpPr txBox="1"/>
      </cdr:nvSpPr>
      <cdr:spPr>
        <a:xfrm xmlns:a="http://schemas.openxmlformats.org/drawingml/2006/main">
          <a:off x="441927" y="6097685"/>
          <a:ext cx="37185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0.051</cdr:x>
      <cdr:y>0.00808</cdr:y>
    </cdr:from>
    <cdr:to>
      <cdr:x>0.90926</cdr:x>
      <cdr:y>0.05251</cdr:y>
    </cdr:to>
    <cdr:sp macro="" textlink="">
      <cdr:nvSpPr>
        <cdr:cNvPr id="6" name="subtitle" hidden="1"/>
        <cdr:cNvSpPr txBox="1"/>
      </cdr:nvSpPr>
      <cdr:spPr>
        <a:xfrm xmlns:a="http://schemas.openxmlformats.org/drawingml/2006/main">
          <a:off x="441927" y="50800"/>
          <a:ext cx="74370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0.051</cdr:x>
      <cdr:y>0.00808</cdr:y>
    </cdr:from>
    <cdr:to>
      <cdr:x>0.90926</cdr:x>
      <cdr:y>0.06463</cdr:y>
    </cdr:to>
    <cdr:sp macro="" textlink="">
      <cdr:nvSpPr>
        <cdr:cNvPr id="7" name="title" hidden="1"/>
        <cdr:cNvSpPr txBox="1"/>
      </cdr:nvSpPr>
      <cdr:spPr>
        <a:xfrm xmlns:a="http://schemas.openxmlformats.org/drawingml/2006/main">
          <a:off x="441927" y="50800"/>
          <a:ext cx="74370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0.86411</cdr:x>
      <cdr:y>0.04833</cdr:y>
    </cdr:to>
    <cdr:sp macro="" textlink="">
      <cdr:nvSpPr>
        <cdr:cNvPr id="8" name="xlabel" hidden="1"/>
        <cdr:cNvSpPr txBox="1"/>
      </cdr:nvSpPr>
      <cdr:spPr>
        <a:xfrm xmlns:a="http://schemas.openxmlformats.org/drawingml/2006/main">
          <a:off x="50702" y="50655"/>
          <a:ext cx="7437025" cy="253274"/>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0.00585</cdr:x>
      <cdr:y>0.00806</cdr:y>
    </cdr:from>
    <cdr:to>
      <cdr:x>0.15213</cdr:x>
      <cdr:y>0.04845</cdr:y>
    </cdr:to>
    <cdr:sp macro="" textlink="">
      <cdr:nvSpPr>
        <cdr:cNvPr id="9"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0.56769</cdr:x>
      <cdr:y>0.00808</cdr:y>
    </cdr:from>
    <cdr:to>
      <cdr:x>1</cdr:x>
      <cdr:y>0.04847</cdr:y>
    </cdr:to>
    <cdr:sp macro="" textlink="">
      <cdr:nvSpPr>
        <cdr:cNvPr id="10" name="ylabelright"/>
        <cdr:cNvSpPr txBox="1"/>
      </cdr:nvSpPr>
      <cdr:spPr>
        <a:xfrm xmlns:a="http://schemas.openxmlformats.org/drawingml/2006/main">
          <a:off x="4812552" y="48966"/>
          <a:ext cx="3664851" cy="244768"/>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a:solidFill>
                <a:srgbClr val="000000"/>
              </a:solidFill>
              <a:latin typeface="Arial"/>
            </a:rPr>
            <a:t>U to E monthly transition rate</a:t>
          </a:r>
        </a:p>
      </cdr:txBody>
    </cdr:sp>
  </cdr:relSizeAnchor>
  <cdr:relSizeAnchor xmlns:cdr="http://schemas.openxmlformats.org/drawingml/2006/chartDrawing">
    <cdr:from>
      <cdr:x>0.00585</cdr:x>
      <cdr:y>0.00806</cdr:y>
    </cdr:from>
    <cdr:to>
      <cdr:x>0.15213</cdr:x>
      <cdr:y>0.20944</cdr:y>
    </cdr:to>
    <cdr:sp macro="" textlink="">
      <cdr:nvSpPr>
        <cdr:cNvPr id="11" name="FRBMDSeriesMarkers: &lt;1"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0.14816</cdr:x>
      <cdr:y>0.35698</cdr:y>
    </cdr:from>
    <cdr:to>
      <cdr:x>0.17576</cdr:x>
      <cdr:y>0.39592</cdr:y>
    </cdr:to>
    <cdr:sp macro="" textlink="">
      <cdr:nvSpPr>
        <cdr:cNvPr id="12" name="SeriesLabel: &lt;1"/>
        <cdr:cNvSpPr txBox="1"/>
      </cdr:nvSpPr>
      <cdr:spPr>
        <a:xfrm xmlns:a="http://schemas.openxmlformats.org/drawingml/2006/main">
          <a:off x="1256012" y="2163342"/>
          <a:ext cx="233975"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solidFill>
                <a:srgbClr val="002060"/>
              </a:solidFill>
              <a:latin typeface="Arial"/>
            </a:rPr>
            <a:t>&lt;1</a:t>
          </a:r>
        </a:p>
      </cdr:txBody>
    </cdr:sp>
  </cdr:relSizeAnchor>
  <cdr:relSizeAnchor xmlns:cdr="http://schemas.openxmlformats.org/drawingml/2006/chartDrawing">
    <cdr:from>
      <cdr:x>0.00585</cdr:x>
      <cdr:y>0.00806</cdr:y>
    </cdr:from>
    <cdr:to>
      <cdr:x>0.15213</cdr:x>
      <cdr:y>0.20944</cdr:y>
    </cdr:to>
    <cdr:sp macro="" textlink="">
      <cdr:nvSpPr>
        <cdr:cNvPr id="13" name="FRBMDSeriesMarkers: 1 to 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0.11638</cdr:x>
      <cdr:y>0.4255</cdr:y>
    </cdr:from>
    <cdr:to>
      <cdr:x>0.1796</cdr:x>
      <cdr:y>0.46444</cdr:y>
    </cdr:to>
    <cdr:sp macro="" textlink="">
      <cdr:nvSpPr>
        <cdr:cNvPr id="14" name="SeriesLabel: 1 to 3"/>
        <cdr:cNvSpPr txBox="1"/>
      </cdr:nvSpPr>
      <cdr:spPr>
        <a:xfrm xmlns:a="http://schemas.openxmlformats.org/drawingml/2006/main">
          <a:off x="986600" y="2578582"/>
          <a:ext cx="535981"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solidFill>
                <a:srgbClr val="0070C0"/>
              </a:solidFill>
              <a:latin typeface="Arial"/>
            </a:rPr>
            <a:t>1 to 3</a:t>
          </a:r>
        </a:p>
      </cdr:txBody>
    </cdr:sp>
  </cdr:relSizeAnchor>
  <cdr:relSizeAnchor xmlns:cdr="http://schemas.openxmlformats.org/drawingml/2006/chartDrawing">
    <cdr:from>
      <cdr:x>0.00585</cdr:x>
      <cdr:y>0.00806</cdr:y>
    </cdr:from>
    <cdr:to>
      <cdr:x>0.15213</cdr:x>
      <cdr:y>0.20944</cdr:y>
    </cdr:to>
    <cdr:sp macro="" textlink="">
      <cdr:nvSpPr>
        <cdr:cNvPr id="15" name="FRBMDSeriesMarkers: 3 to 6"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0.11507</cdr:x>
      <cdr:y>0.52108</cdr:y>
    </cdr:from>
    <cdr:to>
      <cdr:x>0.17829</cdr:x>
      <cdr:y>0.56002</cdr:y>
    </cdr:to>
    <cdr:sp macro="" textlink="">
      <cdr:nvSpPr>
        <cdr:cNvPr id="16" name="SeriesLabel: 3 to 6"/>
        <cdr:cNvSpPr txBox="1"/>
      </cdr:nvSpPr>
      <cdr:spPr>
        <a:xfrm xmlns:a="http://schemas.openxmlformats.org/drawingml/2006/main">
          <a:off x="975495" y="3157808"/>
          <a:ext cx="535981"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solidFill>
                <a:srgbClr val="00B0F0"/>
              </a:solidFill>
              <a:latin typeface="Arial"/>
            </a:rPr>
            <a:t>3 to 6</a:t>
          </a:r>
        </a:p>
      </cdr:txBody>
    </cdr:sp>
  </cdr:relSizeAnchor>
  <cdr:relSizeAnchor xmlns:cdr="http://schemas.openxmlformats.org/drawingml/2006/chartDrawing">
    <cdr:from>
      <cdr:x>0.00585</cdr:x>
      <cdr:y>0.00806</cdr:y>
    </cdr:from>
    <cdr:to>
      <cdr:x>0.15213</cdr:x>
      <cdr:y>0.20944</cdr:y>
    </cdr:to>
    <cdr:sp macro="" textlink="">
      <cdr:nvSpPr>
        <cdr:cNvPr id="17" name="FRBMDSeriesMarkers: 6 to 12"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0.10457</cdr:x>
      <cdr:y>0.63468</cdr:y>
    </cdr:from>
    <cdr:to>
      <cdr:x>0.18126</cdr:x>
      <cdr:y>0.67362</cdr:y>
    </cdr:to>
    <cdr:sp macro="" textlink="">
      <cdr:nvSpPr>
        <cdr:cNvPr id="18" name="SeriesLabel: 6 to 12"/>
        <cdr:cNvSpPr txBox="1"/>
      </cdr:nvSpPr>
      <cdr:spPr>
        <a:xfrm xmlns:a="http://schemas.openxmlformats.org/drawingml/2006/main">
          <a:off x="886482" y="3846238"/>
          <a:ext cx="650114"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solidFill>
                <a:srgbClr val="FF0000"/>
              </a:solidFill>
              <a:latin typeface="Arial"/>
            </a:rPr>
            <a:t>6 to 12</a:t>
          </a:r>
        </a:p>
      </cdr:txBody>
    </cdr:sp>
  </cdr:relSizeAnchor>
  <cdr:relSizeAnchor xmlns:cdr="http://schemas.openxmlformats.org/drawingml/2006/chartDrawing">
    <cdr:from>
      <cdr:x>0.00585</cdr:x>
      <cdr:y>0.00806</cdr:y>
    </cdr:from>
    <cdr:to>
      <cdr:x>0.15213</cdr:x>
      <cdr:y>0.20944</cdr:y>
    </cdr:to>
    <cdr:sp macro="" textlink="">
      <cdr:nvSpPr>
        <cdr:cNvPr id="19" name="FRBMDSeriesMarkers: &gt;12"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0.13112</cdr:x>
      <cdr:y>0.77894</cdr:y>
    </cdr:from>
    <cdr:to>
      <cdr:x>0.17218</cdr:x>
      <cdr:y>0.81788</cdr:y>
    </cdr:to>
    <cdr:sp macro="" textlink="">
      <cdr:nvSpPr>
        <cdr:cNvPr id="20" name="SeriesLabel: &gt;12"/>
        <cdr:cNvSpPr txBox="1"/>
      </cdr:nvSpPr>
      <cdr:spPr>
        <a:xfrm xmlns:a="http://schemas.openxmlformats.org/drawingml/2006/main">
          <a:off x="1111557" y="4720471"/>
          <a:ext cx="348109"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solidFill>
                <a:srgbClr val="C00000"/>
              </a:solidFill>
              <a:latin typeface="Arial"/>
            </a:rPr>
            <a:t>&gt;12</a:t>
          </a:r>
        </a:p>
      </cdr:txBody>
    </cdr:sp>
  </cdr:relSizeAnchor>
  <cdr:relSizeAnchor xmlns:cdr="http://schemas.openxmlformats.org/drawingml/2006/chartDrawing">
    <cdr:from>
      <cdr:x>0.00585</cdr:x>
      <cdr:y>0.00806</cdr:y>
    </cdr:from>
    <cdr:to>
      <cdr:x>0.15213</cdr:x>
      <cdr:y>0.20944</cdr:y>
    </cdr:to>
    <cdr:sp macro="" textlink="">
      <cdr:nvSpPr>
        <cdr:cNvPr id="21" name="FRBMDSeriesMarkers: Aggregat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0.05831</cdr:x>
      <cdr:y>0.5848</cdr:y>
    </cdr:from>
    <cdr:to>
      <cdr:x>0.17781</cdr:x>
      <cdr:y>0.62646</cdr:y>
    </cdr:to>
    <cdr:sp macro="" textlink="">
      <cdr:nvSpPr>
        <cdr:cNvPr id="22" name="SeriesLabel: Aggregate"/>
        <cdr:cNvSpPr txBox="1"/>
      </cdr:nvSpPr>
      <cdr:spPr>
        <a:xfrm xmlns:a="http://schemas.openxmlformats.org/drawingml/2006/main">
          <a:off x="494286" y="3456384"/>
          <a:ext cx="1013099" cy="246221"/>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dirty="0" smtClean="0">
              <a:solidFill>
                <a:schemeClr val="tx1">
                  <a:lumMod val="50000"/>
                  <a:lumOff val="50000"/>
                </a:schemeClr>
              </a:solidFill>
              <a:latin typeface="Arial"/>
            </a:rPr>
            <a:t>Aggregate</a:t>
          </a:r>
          <a:endParaRPr lang="en-US" sz="1600" b="1" i="0" u="none" dirty="0">
            <a:solidFill>
              <a:schemeClr val="tx1">
                <a:lumMod val="50000"/>
                <a:lumOff val="50000"/>
              </a:schemeClr>
            </a:solidFill>
            <a:latin typeface="Arial"/>
          </a:endParaRPr>
        </a:p>
      </cdr:txBody>
    </cdr:sp>
  </cdr:relSizeAnchor>
  <cdr:relSizeAnchor xmlns:cdr="http://schemas.openxmlformats.org/drawingml/2006/chartDrawing">
    <cdr:from>
      <cdr:x>0.00585</cdr:x>
      <cdr:y>0.00806</cdr:y>
    </cdr:from>
    <cdr:to>
      <cdr:x>0.15213</cdr:x>
      <cdr:y>0.20944</cdr:y>
    </cdr:to>
    <cdr:sp macro="" textlink="">
      <cdr:nvSpPr>
        <cdr:cNvPr id="23"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4"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5"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0.90926</cdr:x>
      <cdr:y>0.06731</cdr:y>
    </cdr:to>
    <cdr:sp macro="" textlink="">
      <cdr:nvSpPr>
        <cdr:cNvPr id="26" name="FRBMDHlineConnector" hidden="1"/>
        <cdr:cNvSpPr/>
      </cdr:nvSpPr>
      <cdr:spPr>
        <a:xfrm xmlns:a="http://schemas.openxmlformats.org/drawingml/2006/main">
          <a:off x="441927" y="421640"/>
          <a:ext cx="74370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27"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0.05118</cdr:x>
      <cdr:y>0.92292</cdr:y>
    </cdr:to>
    <cdr:sp macro="" textlink="">
      <cdr:nvSpPr>
        <cdr:cNvPr id="28" name="FRBMDVlineConnector" hidden="1"/>
        <cdr:cNvSpPr/>
      </cdr:nvSpPr>
      <cdr:spPr>
        <a:xfrm xmlns:a="http://schemas.openxmlformats.org/drawingml/2006/main">
          <a:off x="44192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3.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0.11683</cdr:x>
      <cdr:y>0.96971</cdr:y>
    </cdr:from>
    <cdr:to>
      <cdr:x>0.87013</cdr:x>
      <cdr:y>1</cdr:y>
    </cdr:to>
    <cdr:sp macro="" textlink="">
      <cdr:nvSpPr>
        <cdr:cNvPr id="4" name="contact" hidden="1"/>
        <cdr:cNvSpPr txBox="1"/>
      </cdr:nvSpPr>
      <cdr:spPr>
        <a:xfrm xmlns:a="http://schemas.openxmlformats.org/drawingml/2006/main">
          <a:off x="1012326" y="6097685"/>
          <a:ext cx="652753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0.11683</cdr:x>
      <cdr:y>0.96971</cdr:y>
    </cdr:from>
    <cdr:to>
      <cdr:x>0.49348</cdr:x>
      <cdr:y>1</cdr:y>
    </cdr:to>
    <cdr:sp macro="" textlink="">
      <cdr:nvSpPr>
        <cdr:cNvPr id="5" name="source" hidden="1"/>
        <cdr:cNvSpPr txBox="1"/>
      </cdr:nvSpPr>
      <cdr:spPr>
        <a:xfrm xmlns:a="http://schemas.openxmlformats.org/drawingml/2006/main">
          <a:off x="1012326" y="6097685"/>
          <a:ext cx="3263767"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0.11683</cdr:x>
      <cdr:y>0.00808</cdr:y>
    </cdr:from>
    <cdr:to>
      <cdr:x>0.87013</cdr:x>
      <cdr:y>0.05251</cdr:y>
    </cdr:to>
    <cdr:sp macro="" textlink="">
      <cdr:nvSpPr>
        <cdr:cNvPr id="6" name="subtitle" hidden="1"/>
        <cdr:cNvSpPr txBox="1"/>
      </cdr:nvSpPr>
      <cdr:spPr>
        <a:xfrm xmlns:a="http://schemas.openxmlformats.org/drawingml/2006/main">
          <a:off x="1012326" y="50800"/>
          <a:ext cx="652753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0.11683</cdr:x>
      <cdr:y>0.00808</cdr:y>
    </cdr:from>
    <cdr:to>
      <cdr:x>0.87013</cdr:x>
      <cdr:y>0.06463</cdr:y>
    </cdr:to>
    <cdr:sp macro="" textlink="">
      <cdr:nvSpPr>
        <cdr:cNvPr id="7" name="title" hidden="1"/>
        <cdr:cNvSpPr txBox="1"/>
      </cdr:nvSpPr>
      <cdr:spPr>
        <a:xfrm xmlns:a="http://schemas.openxmlformats.org/drawingml/2006/main">
          <a:off x="1012326" y="50800"/>
          <a:ext cx="652753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0.75916</cdr:x>
      <cdr:y>0.04843</cdr:y>
    </cdr:to>
    <cdr:sp macro="" textlink="">
      <cdr:nvSpPr>
        <cdr:cNvPr id="8" name="xlabel" hidden="1"/>
        <cdr:cNvSpPr txBox="1"/>
      </cdr:nvSpPr>
      <cdr:spPr>
        <a:xfrm xmlns:a="http://schemas.openxmlformats.org/drawingml/2006/main">
          <a:off x="50745" y="50759"/>
          <a:ext cx="652753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0.00808</cdr:y>
    </cdr:from>
    <cdr:to>
      <cdr:x>0.26229</cdr:x>
      <cdr:y>0.0886</cdr:y>
    </cdr:to>
    <cdr:sp macro="" textlink="">
      <cdr:nvSpPr>
        <cdr:cNvPr id="9" name="ylabelleft"/>
        <cdr:cNvSpPr txBox="1"/>
      </cdr:nvSpPr>
      <cdr:spPr>
        <a:xfrm xmlns:a="http://schemas.openxmlformats.org/drawingml/2006/main">
          <a:off x="48263" y="26266"/>
          <a:ext cx="2111977" cy="261765"/>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outflow</a:t>
          </a:r>
          <a:r>
            <a:rPr lang="en-US" sz="1600" b="0" i="0" u="none" baseline="0" dirty="0">
              <a:solidFill>
                <a:srgbClr val="000000"/>
              </a:solidFill>
              <a:latin typeface="Arial"/>
            </a:rPr>
            <a:t> rate</a:t>
          </a:r>
          <a:endParaRPr lang="en-US" sz="1600" b="0" i="0" u="none" dirty="0">
            <a:solidFill>
              <a:srgbClr val="000000"/>
            </a:solidFill>
            <a:latin typeface="Arial"/>
          </a:endParaRPr>
        </a:p>
      </cdr:txBody>
    </cdr:sp>
  </cdr:relSizeAnchor>
  <cdr:relSizeAnchor xmlns:cdr="http://schemas.openxmlformats.org/drawingml/2006/chartDrawing">
    <cdr:from>
      <cdr:x>0.73443</cdr:x>
      <cdr:y>0.00808</cdr:y>
    </cdr:from>
    <cdr:to>
      <cdr:x>1</cdr:x>
      <cdr:y>0.0886</cdr:y>
    </cdr:to>
    <cdr:sp macro="" textlink="">
      <cdr:nvSpPr>
        <cdr:cNvPr id="10" name="ylabelright"/>
        <cdr:cNvSpPr txBox="1"/>
      </cdr:nvSpPr>
      <cdr:spPr>
        <a:xfrm xmlns:a="http://schemas.openxmlformats.org/drawingml/2006/main">
          <a:off x="6048673" y="26266"/>
          <a:ext cx="2187251" cy="261765"/>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U</a:t>
          </a:r>
          <a:r>
            <a:rPr lang="en-US" sz="1600" b="0" i="0" u="none" baseline="0" dirty="0">
              <a:solidFill>
                <a:schemeClr val="tx1"/>
              </a:solidFill>
              <a:latin typeface="Arial"/>
            </a:rPr>
            <a:t> to E transition rate</a:t>
          </a:r>
          <a:endParaRPr lang="en-US" sz="1600" b="0" i="0" u="none" dirty="0">
            <a:solidFill>
              <a:schemeClr val="tx1"/>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1" name="FRBMDSeriesMarkers: Outflow rat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0.63114</cdr:x>
      <cdr:y>0.23913</cdr:y>
    </cdr:from>
    <cdr:to>
      <cdr:x>0.79028</cdr:x>
      <cdr:y>0.3878</cdr:y>
    </cdr:to>
    <cdr:sp macro="" textlink="">
      <cdr:nvSpPr>
        <cdr:cNvPr id="12" name="SeriesLabel: Outflow rate"/>
        <cdr:cNvSpPr txBox="1"/>
      </cdr:nvSpPr>
      <cdr:spPr>
        <a:xfrm xmlns:a="http://schemas.openxmlformats.org/drawingml/2006/main">
          <a:off x="5317314" y="792088"/>
          <a:ext cx="1340744"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Claimant </a:t>
          </a:r>
        </a:p>
        <a:p xmlns:a="http://schemas.openxmlformats.org/drawingml/2006/main">
          <a:pPr algn="ctr"/>
          <a:r>
            <a:rPr lang="en-US" sz="1600" b="1" i="0" u="none" dirty="0">
              <a:solidFill>
                <a:srgbClr val="FF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0.6338</cdr:x>
      <cdr:y>0.68052</cdr:y>
    </cdr:from>
    <cdr:to>
      <cdr:x>0.84043</cdr:x>
      <cdr:y>0.82919</cdr:y>
    </cdr:to>
    <cdr:sp macro="" textlink="">
      <cdr:nvSpPr>
        <cdr:cNvPr id="14" name="SeriesLabel: LFS"/>
        <cdr:cNvSpPr txBox="1"/>
      </cdr:nvSpPr>
      <cdr:spPr>
        <a:xfrm xmlns:a="http://schemas.openxmlformats.org/drawingml/2006/main">
          <a:off x="5339724" y="2254133"/>
          <a:ext cx="1740845"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C00000"/>
              </a:solidFill>
              <a:latin typeface="Arial"/>
            </a:rPr>
            <a:t>U to E transitio</a:t>
          </a:r>
          <a:r>
            <a:rPr lang="en-US" sz="1600" b="1" i="0" u="none" baseline="0" dirty="0">
              <a:solidFill>
                <a:srgbClr val="C00000"/>
              </a:solidFill>
              <a:latin typeface="Arial"/>
            </a:rPr>
            <a:t>n</a:t>
          </a:r>
        </a:p>
        <a:p xmlns:a="http://schemas.openxmlformats.org/drawingml/2006/main">
          <a:pPr algn="ctr"/>
          <a:r>
            <a:rPr lang="en-US" sz="1600" b="1" i="0" u="none" baseline="0" dirty="0">
              <a:solidFill>
                <a:srgbClr val="C00000"/>
              </a:solidFill>
              <a:latin typeface="Arial"/>
            </a:rPr>
            <a:t>rate (LFS)</a:t>
          </a:r>
          <a:endParaRPr lang="en-US" sz="1600" b="1" i="0" u="none" dirty="0">
            <a:solidFill>
              <a:srgbClr val="C00000"/>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0.88841</cdr:x>
      <cdr:y>0.06731</cdr:y>
    </cdr:to>
    <cdr:sp macro="" textlink="">
      <cdr:nvSpPr>
        <cdr:cNvPr id="18" name="FRBMDHlineConnector" hidden="1"/>
        <cdr:cNvSpPr/>
      </cdr:nvSpPr>
      <cdr:spPr>
        <a:xfrm xmlns:a="http://schemas.openxmlformats.org/drawingml/2006/main">
          <a:off x="966989" y="421640"/>
          <a:ext cx="6731241"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0.11178</cdr:x>
      <cdr:y>0.92292</cdr:y>
    </cdr:to>
    <cdr:sp macro="" textlink="">
      <cdr:nvSpPr>
        <cdr:cNvPr id="20" name="FRBMDVlineConnector" hidden="1"/>
        <cdr:cNvSpPr/>
      </cdr:nvSpPr>
      <cdr:spPr>
        <a:xfrm xmlns:a="http://schemas.openxmlformats.org/drawingml/2006/main">
          <a:off x="966989"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0.78632</cdr:x>
      <cdr:y>0.58696</cdr:y>
    </cdr:from>
    <cdr:to>
      <cdr:x>0.82051</cdr:x>
      <cdr:y>0.70223</cdr:y>
    </cdr:to>
    <cdr:sp macro="" textlink="">
      <cdr:nvSpPr>
        <cdr:cNvPr id="22" name="Straight Connector 21"/>
        <cdr:cNvSpPr/>
      </cdr:nvSpPr>
      <cdr:spPr>
        <a:xfrm xmlns:a="http://schemas.openxmlformats.org/drawingml/2006/main" flipV="1">
          <a:off x="6624697" y="1944216"/>
          <a:ext cx="288072" cy="381828"/>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0.75214</cdr:x>
      <cdr:y>0.39131</cdr:y>
    </cdr:from>
    <cdr:to>
      <cdr:x>0.79521</cdr:x>
      <cdr:y>0.46667</cdr:y>
    </cdr:to>
    <cdr:sp macro="" textlink="">
      <cdr:nvSpPr>
        <cdr:cNvPr id="28" name="Straight Connector 27"/>
        <cdr:cNvSpPr/>
      </cdr:nvSpPr>
      <cdr:spPr>
        <a:xfrm xmlns:a="http://schemas.openxmlformats.org/drawingml/2006/main" rot="16200000" flipH="1">
          <a:off x="6393331" y="1239522"/>
          <a:ext cx="249638" cy="362887"/>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4.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0.88317</cdr:x>
      <cdr:y>1</cdr:y>
    </cdr:to>
    <cdr:sp macro="" textlink="">
      <cdr:nvSpPr>
        <cdr:cNvPr id="4" name="contact" hidden="1"/>
        <cdr:cNvSpPr txBox="1"/>
      </cdr:nvSpPr>
      <cdr:spPr>
        <a:xfrm xmlns:a="http://schemas.openxmlformats.org/drawingml/2006/main">
          <a:off x="899297" y="6097685"/>
          <a:ext cx="6753596"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0.49348</cdr:x>
      <cdr:y>1</cdr:y>
    </cdr:to>
    <cdr:sp macro="" textlink="">
      <cdr:nvSpPr>
        <cdr:cNvPr id="5" name="source" hidden="1"/>
        <cdr:cNvSpPr txBox="1"/>
      </cdr:nvSpPr>
      <cdr:spPr>
        <a:xfrm xmlns:a="http://schemas.openxmlformats.org/drawingml/2006/main">
          <a:off x="899297" y="6097685"/>
          <a:ext cx="337679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0.88317</cdr:x>
      <cdr:y>0.05251</cdr:y>
    </cdr:to>
    <cdr:sp macro="" textlink="">
      <cdr:nvSpPr>
        <cdr:cNvPr id="6" name="subtitle" hidden="1"/>
        <cdr:cNvSpPr txBox="1"/>
      </cdr:nvSpPr>
      <cdr:spPr>
        <a:xfrm xmlns:a="http://schemas.openxmlformats.org/drawingml/2006/main">
          <a:off x="899297" y="50800"/>
          <a:ext cx="6753596"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0.88317</cdr:x>
      <cdr:y>0.06463</cdr:y>
    </cdr:to>
    <cdr:sp macro="" textlink="">
      <cdr:nvSpPr>
        <cdr:cNvPr id="7" name="title" hidden="1"/>
        <cdr:cNvSpPr txBox="1"/>
      </cdr:nvSpPr>
      <cdr:spPr>
        <a:xfrm xmlns:a="http://schemas.openxmlformats.org/drawingml/2006/main">
          <a:off x="899297" y="50800"/>
          <a:ext cx="6753596"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0.78525</cdr:x>
      <cdr:y>0.04843</cdr:y>
    </cdr:to>
    <cdr:sp macro="" textlink="">
      <cdr:nvSpPr>
        <cdr:cNvPr id="8" name="xlabel" hidden="1"/>
        <cdr:cNvSpPr txBox="1"/>
      </cdr:nvSpPr>
      <cdr:spPr>
        <a:xfrm xmlns:a="http://schemas.openxmlformats.org/drawingml/2006/main">
          <a:off x="50745" y="50759"/>
          <a:ext cx="6753596"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0.00808</cdr:y>
    </cdr:from>
    <cdr:to>
      <cdr:x>0.45633</cdr:x>
      <cdr:y>0.09091</cdr:y>
    </cdr:to>
    <cdr:sp macro="" textlink="">
      <cdr:nvSpPr>
        <cdr:cNvPr id="9" name="ylabelleft"/>
        <cdr:cNvSpPr txBox="1"/>
      </cdr:nvSpPr>
      <cdr:spPr>
        <a:xfrm xmlns:a="http://schemas.openxmlformats.org/drawingml/2006/main">
          <a:off x="46704" y="25599"/>
          <a:ext cx="3590265" cy="26243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f"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0.53019</cdr:x>
      <cdr:y>0.45455</cdr:y>
    </cdr:from>
    <cdr:to>
      <cdr:x>0.72323</cdr:x>
      <cdr:y>0.53226</cdr:y>
    </cdr:to>
    <cdr:sp macro="" textlink="">
      <cdr:nvSpPr>
        <cdr:cNvPr id="12" name="SeriesLabel: f"/>
        <cdr:cNvSpPr txBox="1"/>
      </cdr:nvSpPr>
      <cdr:spPr>
        <a:xfrm xmlns:a="http://schemas.openxmlformats.org/drawingml/2006/main">
          <a:off x="4225625" y="1440161"/>
          <a:ext cx="1538584"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0.88841</cdr:x>
      <cdr:y>0.06731</cdr:y>
    </cdr:to>
    <cdr:sp macro="" textlink="">
      <cdr:nvSpPr>
        <cdr:cNvPr id="20" name="FRBMDHlineConnector" hidden="1"/>
        <cdr:cNvSpPr/>
      </cdr:nvSpPr>
      <cdr:spPr>
        <a:xfrm xmlns:a="http://schemas.openxmlformats.org/drawingml/2006/main">
          <a:off x="966990" y="421640"/>
          <a:ext cx="6731241"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2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0.11178</cdr:x>
      <cdr:y>0.92292</cdr:y>
    </cdr:to>
    <cdr:sp macro="" textlink="">
      <cdr:nvSpPr>
        <cdr:cNvPr id="22" name="FRBMDVlineConnector" hidden="1"/>
        <cdr:cNvSpPr/>
      </cdr:nvSpPr>
      <cdr:spPr>
        <a:xfrm xmlns:a="http://schemas.openxmlformats.org/drawingml/2006/main">
          <a:off x="966989"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0.44077</cdr:x>
      <cdr:y>0.47622</cdr:y>
    </cdr:from>
    <cdr:to>
      <cdr:x>0.55923</cdr:x>
      <cdr:y>0.51375</cdr:y>
    </cdr:to>
    <cdr:sp macro="" textlink="">
      <cdr:nvSpPr>
        <cdr:cNvPr id="24" name="SeriesLabel: Recession" hidden="1"/>
        <cdr:cNvSpPr txBox="1"/>
      </cdr:nvSpPr>
      <cdr:spPr>
        <a:xfrm xmlns:a="http://schemas.openxmlformats.org/drawingml/2006/main">
          <a:off x="3819328" y="2994578"/>
          <a:ext cx="1026563"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Recession</a:t>
          </a:r>
        </a:p>
      </cdr:txBody>
    </cdr:sp>
  </cdr:relSizeAnchor>
</c:userShapes>
</file>

<file path=ppt/drawings/drawing5.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0.89622</cdr:x>
      <cdr:y>1</cdr:y>
    </cdr:to>
    <cdr:sp macro="" textlink="">
      <cdr:nvSpPr>
        <cdr:cNvPr id="4" name="contact" hidden="1"/>
        <cdr:cNvSpPr txBox="1"/>
      </cdr:nvSpPr>
      <cdr:spPr>
        <a:xfrm xmlns:a="http://schemas.openxmlformats.org/drawingml/2006/main">
          <a:off x="899297" y="6097685"/>
          <a:ext cx="68666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0.5</cdr:x>
      <cdr:y>1</cdr:y>
    </cdr:to>
    <cdr:sp macro="" textlink="">
      <cdr:nvSpPr>
        <cdr:cNvPr id="5" name="source" hidden="1"/>
        <cdr:cNvSpPr txBox="1"/>
      </cdr:nvSpPr>
      <cdr:spPr>
        <a:xfrm xmlns:a="http://schemas.openxmlformats.org/drawingml/2006/main">
          <a:off x="899297" y="6097685"/>
          <a:ext cx="34333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0.89622</cdr:x>
      <cdr:y>0.05251</cdr:y>
    </cdr:to>
    <cdr:sp macro="" textlink="">
      <cdr:nvSpPr>
        <cdr:cNvPr id="6" name="subtitle" hidden="1"/>
        <cdr:cNvSpPr txBox="1"/>
      </cdr:nvSpPr>
      <cdr:spPr>
        <a:xfrm xmlns:a="http://schemas.openxmlformats.org/drawingml/2006/main">
          <a:off x="899297" y="50800"/>
          <a:ext cx="68666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0.89622</cdr:x>
      <cdr:y>0.06463</cdr:y>
    </cdr:to>
    <cdr:sp macro="" textlink="">
      <cdr:nvSpPr>
        <cdr:cNvPr id="7" name="title" hidden="1"/>
        <cdr:cNvSpPr txBox="1"/>
      </cdr:nvSpPr>
      <cdr:spPr>
        <a:xfrm xmlns:a="http://schemas.openxmlformats.org/drawingml/2006/main">
          <a:off x="899297" y="50800"/>
          <a:ext cx="68666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0.79829</cdr:x>
      <cdr:y>0.04843</cdr:y>
    </cdr:to>
    <cdr:sp macro="" textlink="">
      <cdr:nvSpPr>
        <cdr:cNvPr id="8" name="xlabel" hidden="1"/>
        <cdr:cNvSpPr txBox="1"/>
      </cdr:nvSpPr>
      <cdr:spPr>
        <a:xfrm xmlns:a="http://schemas.openxmlformats.org/drawingml/2006/main">
          <a:off x="50745" y="50759"/>
          <a:ext cx="68666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0.00155</cdr:y>
    </cdr:from>
    <cdr:to>
      <cdr:x>0.30826</cdr:x>
      <cdr:y>0.09232</cdr:y>
    </cdr:to>
    <cdr:sp macro="" textlink="">
      <cdr:nvSpPr>
        <cdr:cNvPr id="9" name="ylabelleft"/>
        <cdr:cNvSpPr txBox="1"/>
      </cdr:nvSpPr>
      <cdr:spPr>
        <a:xfrm xmlns:a="http://schemas.openxmlformats.org/drawingml/2006/main">
          <a:off x="48417" y="4930"/>
          <a:ext cx="2498527" cy="28803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a:t>
          </a:r>
          <a:r>
            <a:rPr lang="en-US" sz="1600" b="0" i="0" u="none" baseline="0" dirty="0">
              <a:solidFill>
                <a:srgbClr val="000000"/>
              </a:solidFill>
              <a:latin typeface="Arial"/>
            </a:rPr>
            <a:t>inflow rate</a:t>
          </a:r>
          <a:endParaRPr lang="en-US" sz="1600" b="0" i="0" u="none" dirty="0">
            <a:solidFill>
              <a:srgbClr val="000000"/>
            </a:solidFill>
            <a:latin typeface="Arial"/>
          </a:endParaRPr>
        </a:p>
      </cdr:txBody>
    </cdr:sp>
  </cdr:relSizeAnchor>
  <cdr:relSizeAnchor xmlns:cdr="http://schemas.openxmlformats.org/drawingml/2006/chartDrawing">
    <cdr:from>
      <cdr:x>0.59762</cdr:x>
      <cdr:y>0.00808</cdr:y>
    </cdr:from>
    <cdr:to>
      <cdr:x>1</cdr:x>
      <cdr:y>0.09232</cdr:y>
    </cdr:to>
    <cdr:sp macro="" textlink="">
      <cdr:nvSpPr>
        <cdr:cNvPr id="10" name="ylabelright"/>
        <cdr:cNvSpPr txBox="1"/>
      </cdr:nvSpPr>
      <cdr:spPr>
        <a:xfrm xmlns:a="http://schemas.openxmlformats.org/drawingml/2006/main">
          <a:off x="4937679" y="25639"/>
          <a:ext cx="3324560" cy="267321"/>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E to U transition</a:t>
          </a:r>
          <a:r>
            <a:rPr lang="en-US" sz="1600" b="0" i="0" u="none" baseline="0" dirty="0">
              <a:solidFill>
                <a:schemeClr val="tx1"/>
              </a:solidFill>
              <a:latin typeface="Arial"/>
            </a:rPr>
            <a:t> </a:t>
          </a:r>
          <a:r>
            <a:rPr lang="en-US" sz="1600" b="0" i="0" u="none" dirty="0">
              <a:solidFill>
                <a:schemeClr val="tx1"/>
              </a:solidFill>
              <a:latin typeface="Arial"/>
            </a:rPr>
            <a:t>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Claiman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0.6133</cdr:x>
      <cdr:y>0.13771</cdr:y>
    </cdr:from>
    <cdr:to>
      <cdr:x>0.79244</cdr:x>
      <cdr:y>0.29289</cdr:y>
    </cdr:to>
    <cdr:sp macro="" textlink="">
      <cdr:nvSpPr>
        <cdr:cNvPr id="12" name="SeriesLabel: Claimant"/>
        <cdr:cNvSpPr txBox="1"/>
      </cdr:nvSpPr>
      <cdr:spPr>
        <a:xfrm xmlns:a="http://schemas.openxmlformats.org/drawingml/2006/main">
          <a:off x="5067224" y="436977"/>
          <a:ext cx="1480088"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70C0"/>
              </a:solidFill>
              <a:latin typeface="Arial"/>
            </a:rPr>
            <a:t>Claimant </a:t>
          </a:r>
        </a:p>
        <a:p xmlns:a="http://schemas.openxmlformats.org/drawingml/2006/main">
          <a:pPr algn="ctr"/>
          <a:r>
            <a:rPr lang="en-US" sz="1600" b="1" i="0" u="none" dirty="0">
              <a:solidFill>
                <a:srgbClr val="0070C0"/>
              </a:solidFill>
              <a:latin typeface="Arial"/>
            </a:rPr>
            <a:t>inflow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0.89622</cdr:x>
      <cdr:y>0.06731</cdr:y>
    </cdr:to>
    <cdr:sp macro="" textlink="">
      <cdr:nvSpPr>
        <cdr:cNvPr id="18" name="FRBMDHlineConnector" hidden="1"/>
        <cdr:cNvSpPr/>
      </cdr:nvSpPr>
      <cdr:spPr>
        <a:xfrm xmlns:a="http://schemas.openxmlformats.org/drawingml/2006/main">
          <a:off x="899297" y="421640"/>
          <a:ext cx="68666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0.10397</cdr:x>
      <cdr:y>0.92292</cdr:y>
    </cdr:to>
    <cdr:sp macro="" textlink="">
      <cdr:nvSpPr>
        <cdr:cNvPr id="20" name="FRBMDVlineConnector" hidden="1"/>
        <cdr:cNvSpPr/>
      </cdr:nvSpPr>
      <cdr:spPr>
        <a:xfrm xmlns:a="http://schemas.openxmlformats.org/drawingml/2006/main">
          <a:off x="89929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0.57844</cdr:x>
      <cdr:y>0.27386</cdr:y>
    </cdr:from>
    <cdr:to>
      <cdr:x>0.63291</cdr:x>
      <cdr:y>0.37251</cdr:y>
    </cdr:to>
    <cdr:sp macro="" textlink="">
      <cdr:nvSpPr>
        <cdr:cNvPr id="27" name="Straight Connector 26"/>
        <cdr:cNvSpPr/>
      </cdr:nvSpPr>
      <cdr:spPr>
        <a:xfrm xmlns:a="http://schemas.openxmlformats.org/drawingml/2006/main" rot="5400000">
          <a:off x="4847670" y="800547"/>
          <a:ext cx="313066" cy="450023"/>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6.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0.89622</cdr:x>
      <cdr:y>1</cdr:y>
    </cdr:to>
    <cdr:sp macro="" textlink="">
      <cdr:nvSpPr>
        <cdr:cNvPr id="4" name="contact" hidden="1"/>
        <cdr:cNvSpPr txBox="1"/>
      </cdr:nvSpPr>
      <cdr:spPr>
        <a:xfrm xmlns:a="http://schemas.openxmlformats.org/drawingml/2006/main">
          <a:off x="899297" y="6097685"/>
          <a:ext cx="68666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0.5</cdr:x>
      <cdr:y>1</cdr:y>
    </cdr:to>
    <cdr:sp macro="" textlink="">
      <cdr:nvSpPr>
        <cdr:cNvPr id="5" name="source" hidden="1"/>
        <cdr:cNvSpPr txBox="1"/>
      </cdr:nvSpPr>
      <cdr:spPr>
        <a:xfrm xmlns:a="http://schemas.openxmlformats.org/drawingml/2006/main">
          <a:off x="899297" y="6097685"/>
          <a:ext cx="34333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0.89622</cdr:x>
      <cdr:y>0.05251</cdr:y>
    </cdr:to>
    <cdr:sp macro="" textlink="">
      <cdr:nvSpPr>
        <cdr:cNvPr id="6" name="subtitle" hidden="1"/>
        <cdr:cNvSpPr txBox="1"/>
      </cdr:nvSpPr>
      <cdr:spPr>
        <a:xfrm xmlns:a="http://schemas.openxmlformats.org/drawingml/2006/main">
          <a:off x="899297" y="50800"/>
          <a:ext cx="68666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0.89622</cdr:x>
      <cdr:y>0.06463</cdr:y>
    </cdr:to>
    <cdr:sp macro="" textlink="">
      <cdr:nvSpPr>
        <cdr:cNvPr id="7" name="title" hidden="1"/>
        <cdr:cNvSpPr txBox="1"/>
      </cdr:nvSpPr>
      <cdr:spPr>
        <a:xfrm xmlns:a="http://schemas.openxmlformats.org/drawingml/2006/main">
          <a:off x="899297" y="50800"/>
          <a:ext cx="68666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0.79829</cdr:x>
      <cdr:y>0.04843</cdr:y>
    </cdr:to>
    <cdr:sp macro="" textlink="">
      <cdr:nvSpPr>
        <cdr:cNvPr id="8" name="xlabel" hidden="1"/>
        <cdr:cNvSpPr txBox="1"/>
      </cdr:nvSpPr>
      <cdr:spPr>
        <a:xfrm xmlns:a="http://schemas.openxmlformats.org/drawingml/2006/main">
          <a:off x="50745" y="50759"/>
          <a:ext cx="68666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0.00155</cdr:y>
    </cdr:from>
    <cdr:to>
      <cdr:x>0.30826</cdr:x>
      <cdr:y>0.09232</cdr:y>
    </cdr:to>
    <cdr:sp macro="" textlink="">
      <cdr:nvSpPr>
        <cdr:cNvPr id="9" name="ylabelleft"/>
        <cdr:cNvSpPr txBox="1"/>
      </cdr:nvSpPr>
      <cdr:spPr>
        <a:xfrm xmlns:a="http://schemas.openxmlformats.org/drawingml/2006/main">
          <a:off x="48417" y="4930"/>
          <a:ext cx="2498527" cy="28803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a:t>
          </a:r>
          <a:r>
            <a:rPr lang="en-US" sz="1600" b="0" i="0" u="none" baseline="0" dirty="0">
              <a:solidFill>
                <a:srgbClr val="000000"/>
              </a:solidFill>
              <a:latin typeface="Arial"/>
            </a:rPr>
            <a:t>inflow rate</a:t>
          </a:r>
          <a:endParaRPr lang="en-US" sz="1600" b="0" i="0" u="none" dirty="0">
            <a:solidFill>
              <a:srgbClr val="000000"/>
            </a:solidFill>
            <a:latin typeface="Arial"/>
          </a:endParaRPr>
        </a:p>
      </cdr:txBody>
    </cdr:sp>
  </cdr:relSizeAnchor>
  <cdr:relSizeAnchor xmlns:cdr="http://schemas.openxmlformats.org/drawingml/2006/chartDrawing">
    <cdr:from>
      <cdr:x>0.59762</cdr:x>
      <cdr:y>0.00808</cdr:y>
    </cdr:from>
    <cdr:to>
      <cdr:x>1</cdr:x>
      <cdr:y>0.09232</cdr:y>
    </cdr:to>
    <cdr:sp macro="" textlink="">
      <cdr:nvSpPr>
        <cdr:cNvPr id="10" name="ylabelright"/>
        <cdr:cNvSpPr txBox="1"/>
      </cdr:nvSpPr>
      <cdr:spPr>
        <a:xfrm xmlns:a="http://schemas.openxmlformats.org/drawingml/2006/main">
          <a:off x="4937679" y="25639"/>
          <a:ext cx="3324560" cy="267321"/>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E to U transition</a:t>
          </a:r>
          <a:r>
            <a:rPr lang="en-US" sz="1600" b="0" i="0" u="none" baseline="0" dirty="0">
              <a:solidFill>
                <a:schemeClr val="tx1"/>
              </a:solidFill>
              <a:latin typeface="Arial"/>
            </a:rPr>
            <a:t> </a:t>
          </a:r>
          <a:r>
            <a:rPr lang="en-US" sz="1600" b="0" i="0" u="none" dirty="0">
              <a:solidFill>
                <a:schemeClr val="tx1"/>
              </a:solidFill>
              <a:latin typeface="Arial"/>
            </a:rPr>
            <a:t>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Claiman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0.6133</cdr:x>
      <cdr:y>0.13771</cdr:y>
    </cdr:from>
    <cdr:to>
      <cdr:x>0.79244</cdr:x>
      <cdr:y>0.29289</cdr:y>
    </cdr:to>
    <cdr:sp macro="" textlink="">
      <cdr:nvSpPr>
        <cdr:cNvPr id="12" name="SeriesLabel: Claimant"/>
        <cdr:cNvSpPr txBox="1"/>
      </cdr:nvSpPr>
      <cdr:spPr>
        <a:xfrm xmlns:a="http://schemas.openxmlformats.org/drawingml/2006/main">
          <a:off x="5067224" y="436977"/>
          <a:ext cx="1480088"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70C0"/>
              </a:solidFill>
              <a:latin typeface="Arial"/>
            </a:rPr>
            <a:t>Claimant </a:t>
          </a:r>
        </a:p>
        <a:p xmlns:a="http://schemas.openxmlformats.org/drawingml/2006/main">
          <a:pPr algn="ctr"/>
          <a:r>
            <a:rPr lang="en-US" sz="1600" b="1" i="0" u="none" dirty="0">
              <a:solidFill>
                <a:srgbClr val="0070C0"/>
              </a:solidFill>
              <a:latin typeface="Arial"/>
            </a:rPr>
            <a:t>inflow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0.54361</cdr:x>
      <cdr:y>0.64601</cdr:y>
    </cdr:from>
    <cdr:to>
      <cdr:x>0.79158</cdr:x>
      <cdr:y>0.80119</cdr:y>
    </cdr:to>
    <cdr:sp macro="" textlink="">
      <cdr:nvSpPr>
        <cdr:cNvPr id="14" name="SeriesLabel: LFS"/>
        <cdr:cNvSpPr txBox="1"/>
      </cdr:nvSpPr>
      <cdr:spPr>
        <a:xfrm xmlns:a="http://schemas.openxmlformats.org/drawingml/2006/main">
          <a:off x="4491436" y="2049971"/>
          <a:ext cx="2048787"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2060"/>
              </a:solidFill>
              <a:latin typeface="Arial"/>
            </a:rPr>
            <a:t>E to U transition</a:t>
          </a:r>
          <a:r>
            <a:rPr lang="en-US" sz="1600" b="1" i="0" u="none" baseline="0" dirty="0">
              <a:solidFill>
                <a:srgbClr val="002060"/>
              </a:solidFill>
              <a:latin typeface="Arial"/>
            </a:rPr>
            <a:t> </a:t>
          </a:r>
        </a:p>
        <a:p xmlns:a="http://schemas.openxmlformats.org/drawingml/2006/main">
          <a:pPr algn="ctr"/>
          <a:r>
            <a:rPr lang="en-US" sz="1600" b="1" i="0" u="none" baseline="0" dirty="0">
              <a:solidFill>
                <a:srgbClr val="002060"/>
              </a:solidFill>
              <a:latin typeface="Arial"/>
            </a:rPr>
            <a:t>rate (LFS)</a:t>
          </a:r>
          <a:endParaRPr lang="en-US" sz="1600" b="1" i="0" u="none" dirty="0">
            <a:solidFill>
              <a:srgbClr val="002060"/>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0.89622</cdr:x>
      <cdr:y>0.06731</cdr:y>
    </cdr:to>
    <cdr:sp macro="" textlink="">
      <cdr:nvSpPr>
        <cdr:cNvPr id="18" name="FRBMDHlineConnector" hidden="1"/>
        <cdr:cNvSpPr/>
      </cdr:nvSpPr>
      <cdr:spPr>
        <a:xfrm xmlns:a="http://schemas.openxmlformats.org/drawingml/2006/main">
          <a:off x="899297" y="421640"/>
          <a:ext cx="68666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0.10397</cdr:x>
      <cdr:y>0.92292</cdr:y>
    </cdr:to>
    <cdr:sp macro="" textlink="">
      <cdr:nvSpPr>
        <cdr:cNvPr id="20" name="FRBMDVlineConnector" hidden="1"/>
        <cdr:cNvSpPr/>
      </cdr:nvSpPr>
      <cdr:spPr>
        <a:xfrm xmlns:a="http://schemas.openxmlformats.org/drawingml/2006/main">
          <a:off x="89929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0.63073</cdr:x>
      <cdr:y>0.54616</cdr:y>
    </cdr:from>
    <cdr:to>
      <cdr:x>0.67431</cdr:x>
      <cdr:y>0.65962</cdr:y>
    </cdr:to>
    <cdr:sp macro="" textlink="">
      <cdr:nvSpPr>
        <cdr:cNvPr id="22" name="Straight Connector 21"/>
        <cdr:cNvSpPr/>
      </cdr:nvSpPr>
      <cdr:spPr>
        <a:xfrm xmlns:a="http://schemas.openxmlformats.org/drawingml/2006/main" rot="5400000" flipH="1" flipV="1">
          <a:off x="5211240" y="1733121"/>
          <a:ext cx="360040" cy="360040"/>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0.57844</cdr:x>
      <cdr:y>0.27386</cdr:y>
    </cdr:from>
    <cdr:to>
      <cdr:x>0.63291</cdr:x>
      <cdr:y>0.37251</cdr:y>
    </cdr:to>
    <cdr:sp macro="" textlink="">
      <cdr:nvSpPr>
        <cdr:cNvPr id="27" name="Straight Connector 26"/>
        <cdr:cNvSpPr/>
      </cdr:nvSpPr>
      <cdr:spPr>
        <a:xfrm xmlns:a="http://schemas.openxmlformats.org/drawingml/2006/main" rot="5400000">
          <a:off x="4847670" y="800547"/>
          <a:ext cx="313066" cy="450023"/>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7.xml><?xml version="1.0" encoding="utf-8"?>
<c:userShapes xmlns:c="http://schemas.openxmlformats.org/drawingml/2006/chart">
  <cdr:relSizeAnchor xmlns:cdr="http://schemas.openxmlformats.org/drawingml/2006/chartDrawing">
    <cdr:from>
      <cdr:x>0.53306</cdr:x>
      <cdr:y>0.37778</cdr:y>
    </cdr:from>
    <cdr:to>
      <cdr:x>0.70472</cdr:x>
      <cdr:y>0.45376</cdr:y>
    </cdr:to>
    <cdr:sp macro="" textlink="">
      <cdr:nvSpPr>
        <cdr:cNvPr id="2" name="SeriesLabel: s"/>
        <cdr:cNvSpPr txBox="1"/>
      </cdr:nvSpPr>
      <cdr:spPr>
        <a:xfrm xmlns:a="http://schemas.openxmlformats.org/drawingml/2006/main">
          <a:off x="4248472" y="1224135"/>
          <a:ext cx="1368137" cy="246217"/>
        </a:xfrm>
        <a:prstGeom xmlns:a="http://schemas.openxmlformats.org/drawingml/2006/main" prst="rect">
          <a:avLst/>
        </a:prstGeom>
      </cdr:spPr>
      <cdr:txBody>
        <a:bodyPr xmlns:a="http://schemas.openxmlformats.org/drawingml/2006/main" vert="horz" wrap="square" lIns="0" tIns="0" rIns="0" bIns="0" rtlCol="0" anchor="ctr">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sz="1600" b="1" i="0" u="none" dirty="0">
              <a:solidFill>
                <a:srgbClr val="0070C0"/>
              </a:solidFill>
              <a:latin typeface="Arial"/>
            </a:rPr>
            <a:t>Inflow rate</a:t>
          </a:r>
        </a:p>
      </cdr:txBody>
    </cdr:sp>
  </cdr:relSizeAnchor>
</c:userShapes>
</file>

<file path=ppt/drawings/drawing8.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0.89622</cdr:x>
      <cdr:y>1</cdr:y>
    </cdr:to>
    <cdr:sp macro="" textlink="">
      <cdr:nvSpPr>
        <cdr:cNvPr id="4" name="contact" hidden="1"/>
        <cdr:cNvSpPr txBox="1"/>
      </cdr:nvSpPr>
      <cdr:spPr>
        <a:xfrm xmlns:a="http://schemas.openxmlformats.org/drawingml/2006/main">
          <a:off x="899297" y="6097685"/>
          <a:ext cx="68666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0.5</cdr:x>
      <cdr:y>1</cdr:y>
    </cdr:to>
    <cdr:sp macro="" textlink="">
      <cdr:nvSpPr>
        <cdr:cNvPr id="5" name="source" hidden="1"/>
        <cdr:cNvSpPr txBox="1"/>
      </cdr:nvSpPr>
      <cdr:spPr>
        <a:xfrm xmlns:a="http://schemas.openxmlformats.org/drawingml/2006/main">
          <a:off x="899297" y="6097685"/>
          <a:ext cx="34333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0.89622</cdr:x>
      <cdr:y>0.05251</cdr:y>
    </cdr:to>
    <cdr:sp macro="" textlink="">
      <cdr:nvSpPr>
        <cdr:cNvPr id="6" name="subtitle" hidden="1"/>
        <cdr:cNvSpPr txBox="1"/>
      </cdr:nvSpPr>
      <cdr:spPr>
        <a:xfrm xmlns:a="http://schemas.openxmlformats.org/drawingml/2006/main">
          <a:off x="899297" y="50800"/>
          <a:ext cx="68666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0.89622</cdr:x>
      <cdr:y>0.06463</cdr:y>
    </cdr:to>
    <cdr:sp macro="" textlink="">
      <cdr:nvSpPr>
        <cdr:cNvPr id="7" name="title" hidden="1"/>
        <cdr:cNvSpPr txBox="1"/>
      </cdr:nvSpPr>
      <cdr:spPr>
        <a:xfrm xmlns:a="http://schemas.openxmlformats.org/drawingml/2006/main">
          <a:off x="899297" y="50800"/>
          <a:ext cx="68666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0.79829</cdr:x>
      <cdr:y>0.04843</cdr:y>
    </cdr:to>
    <cdr:sp macro="" textlink="">
      <cdr:nvSpPr>
        <cdr:cNvPr id="8" name="xlabel" hidden="1"/>
        <cdr:cNvSpPr txBox="1"/>
      </cdr:nvSpPr>
      <cdr:spPr>
        <a:xfrm xmlns:a="http://schemas.openxmlformats.org/drawingml/2006/main">
          <a:off x="50745" y="50759"/>
          <a:ext cx="68666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0.00155</cdr:y>
    </cdr:from>
    <cdr:to>
      <cdr:x>0.30826</cdr:x>
      <cdr:y>0.09232</cdr:y>
    </cdr:to>
    <cdr:sp macro="" textlink="">
      <cdr:nvSpPr>
        <cdr:cNvPr id="9" name="ylabelleft"/>
        <cdr:cNvSpPr txBox="1"/>
      </cdr:nvSpPr>
      <cdr:spPr>
        <a:xfrm xmlns:a="http://schemas.openxmlformats.org/drawingml/2006/main">
          <a:off x="48417" y="4930"/>
          <a:ext cx="2498527" cy="28803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a:t>
          </a:r>
          <a:r>
            <a:rPr lang="en-US" sz="1600" b="0" i="0" u="none" baseline="0" dirty="0">
              <a:solidFill>
                <a:srgbClr val="000000"/>
              </a:solidFill>
              <a:latin typeface="Arial"/>
            </a:rPr>
            <a:t>inflow rate</a:t>
          </a:r>
          <a:endParaRPr lang="en-US" sz="1600" b="0" i="0" u="none" dirty="0">
            <a:solidFill>
              <a:srgbClr val="000000"/>
            </a:solidFill>
            <a:latin typeface="Arial"/>
          </a:endParaRPr>
        </a:p>
      </cdr:txBody>
    </cdr:sp>
  </cdr:relSizeAnchor>
  <cdr:relSizeAnchor xmlns:cdr="http://schemas.openxmlformats.org/drawingml/2006/chartDrawing">
    <cdr:from>
      <cdr:x>0.59762</cdr:x>
      <cdr:y>0.00808</cdr:y>
    </cdr:from>
    <cdr:to>
      <cdr:x>1</cdr:x>
      <cdr:y>0.09232</cdr:y>
    </cdr:to>
    <cdr:sp macro="" textlink="">
      <cdr:nvSpPr>
        <cdr:cNvPr id="10" name="ylabelright"/>
        <cdr:cNvSpPr txBox="1"/>
      </cdr:nvSpPr>
      <cdr:spPr>
        <a:xfrm xmlns:a="http://schemas.openxmlformats.org/drawingml/2006/main">
          <a:off x="4937679" y="25639"/>
          <a:ext cx="3324560" cy="267321"/>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E to U transition</a:t>
          </a:r>
          <a:r>
            <a:rPr lang="en-US" sz="1600" b="0" i="0" u="none" baseline="0" dirty="0">
              <a:solidFill>
                <a:schemeClr val="tx1"/>
              </a:solidFill>
              <a:latin typeface="Arial"/>
            </a:rPr>
            <a:t> </a:t>
          </a:r>
          <a:r>
            <a:rPr lang="en-US" sz="1600" b="0" i="0" u="none" dirty="0">
              <a:solidFill>
                <a:schemeClr val="tx1"/>
              </a:solidFill>
              <a:latin typeface="Arial"/>
            </a:rPr>
            <a:t>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Claiman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0.6133</cdr:x>
      <cdr:y>0.13771</cdr:y>
    </cdr:from>
    <cdr:to>
      <cdr:x>0.79244</cdr:x>
      <cdr:y>0.29289</cdr:y>
    </cdr:to>
    <cdr:sp macro="" textlink="">
      <cdr:nvSpPr>
        <cdr:cNvPr id="12" name="SeriesLabel: Claimant"/>
        <cdr:cNvSpPr txBox="1"/>
      </cdr:nvSpPr>
      <cdr:spPr>
        <a:xfrm xmlns:a="http://schemas.openxmlformats.org/drawingml/2006/main">
          <a:off x="5067224" y="436977"/>
          <a:ext cx="1480088"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70C0"/>
              </a:solidFill>
              <a:latin typeface="Arial"/>
            </a:rPr>
            <a:t>Claimant </a:t>
          </a:r>
        </a:p>
        <a:p xmlns:a="http://schemas.openxmlformats.org/drawingml/2006/main">
          <a:pPr algn="ctr"/>
          <a:r>
            <a:rPr lang="en-US" sz="1600" b="1" i="0" u="none" dirty="0">
              <a:solidFill>
                <a:srgbClr val="0070C0"/>
              </a:solidFill>
              <a:latin typeface="Arial"/>
            </a:rPr>
            <a:t>inflow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0.54361</cdr:x>
      <cdr:y>0.64601</cdr:y>
    </cdr:from>
    <cdr:to>
      <cdr:x>0.79158</cdr:x>
      <cdr:y>0.80119</cdr:y>
    </cdr:to>
    <cdr:sp macro="" textlink="">
      <cdr:nvSpPr>
        <cdr:cNvPr id="14" name="SeriesLabel: LFS"/>
        <cdr:cNvSpPr txBox="1"/>
      </cdr:nvSpPr>
      <cdr:spPr>
        <a:xfrm xmlns:a="http://schemas.openxmlformats.org/drawingml/2006/main">
          <a:off x="4491436" y="2049971"/>
          <a:ext cx="2048787"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2060"/>
              </a:solidFill>
              <a:latin typeface="Arial"/>
            </a:rPr>
            <a:t>E to U transition</a:t>
          </a:r>
          <a:r>
            <a:rPr lang="en-US" sz="1600" b="1" i="0" u="none" baseline="0" dirty="0">
              <a:solidFill>
                <a:srgbClr val="002060"/>
              </a:solidFill>
              <a:latin typeface="Arial"/>
            </a:rPr>
            <a:t> </a:t>
          </a:r>
        </a:p>
        <a:p xmlns:a="http://schemas.openxmlformats.org/drawingml/2006/main">
          <a:pPr algn="ctr"/>
          <a:r>
            <a:rPr lang="en-US" sz="1600" b="1" i="0" u="none" baseline="0" dirty="0">
              <a:solidFill>
                <a:srgbClr val="002060"/>
              </a:solidFill>
              <a:latin typeface="Arial"/>
            </a:rPr>
            <a:t>rate (LFS)</a:t>
          </a:r>
          <a:endParaRPr lang="en-US" sz="1600" b="1" i="0" u="none" dirty="0">
            <a:solidFill>
              <a:srgbClr val="002060"/>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0.89622</cdr:x>
      <cdr:y>0.06731</cdr:y>
    </cdr:to>
    <cdr:sp macro="" textlink="">
      <cdr:nvSpPr>
        <cdr:cNvPr id="18" name="FRBMDHlineConnector" hidden="1"/>
        <cdr:cNvSpPr/>
      </cdr:nvSpPr>
      <cdr:spPr>
        <a:xfrm xmlns:a="http://schemas.openxmlformats.org/drawingml/2006/main">
          <a:off x="899297" y="421640"/>
          <a:ext cx="68666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0.10397</cdr:x>
      <cdr:y>0.92292</cdr:y>
    </cdr:to>
    <cdr:sp macro="" textlink="">
      <cdr:nvSpPr>
        <cdr:cNvPr id="20" name="FRBMDVlineConnector" hidden="1"/>
        <cdr:cNvSpPr/>
      </cdr:nvSpPr>
      <cdr:spPr>
        <a:xfrm xmlns:a="http://schemas.openxmlformats.org/drawingml/2006/main">
          <a:off x="89929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0.63073</cdr:x>
      <cdr:y>0.54616</cdr:y>
    </cdr:from>
    <cdr:to>
      <cdr:x>0.67431</cdr:x>
      <cdr:y>0.65962</cdr:y>
    </cdr:to>
    <cdr:sp macro="" textlink="">
      <cdr:nvSpPr>
        <cdr:cNvPr id="22" name="Straight Connector 21"/>
        <cdr:cNvSpPr/>
      </cdr:nvSpPr>
      <cdr:spPr>
        <a:xfrm xmlns:a="http://schemas.openxmlformats.org/drawingml/2006/main" rot="5400000" flipH="1" flipV="1">
          <a:off x="5211240" y="1733121"/>
          <a:ext cx="360040" cy="360040"/>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0.57844</cdr:x>
      <cdr:y>0.27386</cdr:y>
    </cdr:from>
    <cdr:to>
      <cdr:x>0.63291</cdr:x>
      <cdr:y>0.37251</cdr:y>
    </cdr:to>
    <cdr:sp macro="" textlink="">
      <cdr:nvSpPr>
        <cdr:cNvPr id="27" name="Straight Connector 26"/>
        <cdr:cNvSpPr/>
      </cdr:nvSpPr>
      <cdr:spPr>
        <a:xfrm xmlns:a="http://schemas.openxmlformats.org/drawingml/2006/main" rot="5400000">
          <a:off x="4847670" y="800547"/>
          <a:ext cx="313066" cy="450023"/>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9.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0.89622</cdr:x>
      <cdr:y>1</cdr:y>
    </cdr:to>
    <cdr:sp macro="" textlink="">
      <cdr:nvSpPr>
        <cdr:cNvPr id="4" name="contact" hidden="1"/>
        <cdr:cNvSpPr txBox="1"/>
      </cdr:nvSpPr>
      <cdr:spPr>
        <a:xfrm xmlns:a="http://schemas.openxmlformats.org/drawingml/2006/main">
          <a:off x="899297" y="6097685"/>
          <a:ext cx="68666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0.5</cdr:x>
      <cdr:y>1</cdr:y>
    </cdr:to>
    <cdr:sp macro="" textlink="">
      <cdr:nvSpPr>
        <cdr:cNvPr id="5" name="source" hidden="1"/>
        <cdr:cNvSpPr txBox="1"/>
      </cdr:nvSpPr>
      <cdr:spPr>
        <a:xfrm xmlns:a="http://schemas.openxmlformats.org/drawingml/2006/main">
          <a:off x="899297" y="6097685"/>
          <a:ext cx="34333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0.89622</cdr:x>
      <cdr:y>0.05251</cdr:y>
    </cdr:to>
    <cdr:sp macro="" textlink="">
      <cdr:nvSpPr>
        <cdr:cNvPr id="6" name="subtitle" hidden="1"/>
        <cdr:cNvSpPr txBox="1"/>
      </cdr:nvSpPr>
      <cdr:spPr>
        <a:xfrm xmlns:a="http://schemas.openxmlformats.org/drawingml/2006/main">
          <a:off x="899297" y="50800"/>
          <a:ext cx="68666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0.89622</cdr:x>
      <cdr:y>0.06463</cdr:y>
    </cdr:to>
    <cdr:sp macro="" textlink="">
      <cdr:nvSpPr>
        <cdr:cNvPr id="7" name="title" hidden="1"/>
        <cdr:cNvSpPr txBox="1"/>
      </cdr:nvSpPr>
      <cdr:spPr>
        <a:xfrm xmlns:a="http://schemas.openxmlformats.org/drawingml/2006/main">
          <a:off x="899297" y="50800"/>
          <a:ext cx="68666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0.79829</cdr:x>
      <cdr:y>0.04843</cdr:y>
    </cdr:to>
    <cdr:sp macro="" textlink="">
      <cdr:nvSpPr>
        <cdr:cNvPr id="8" name="xlabel" hidden="1"/>
        <cdr:cNvSpPr txBox="1"/>
      </cdr:nvSpPr>
      <cdr:spPr>
        <a:xfrm xmlns:a="http://schemas.openxmlformats.org/drawingml/2006/main">
          <a:off x="50745" y="50759"/>
          <a:ext cx="68666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0.00155</cdr:y>
    </cdr:from>
    <cdr:to>
      <cdr:x>0.30826</cdr:x>
      <cdr:y>0.09232</cdr:y>
    </cdr:to>
    <cdr:sp macro="" textlink="">
      <cdr:nvSpPr>
        <cdr:cNvPr id="9" name="ylabelleft"/>
        <cdr:cNvSpPr txBox="1"/>
      </cdr:nvSpPr>
      <cdr:spPr>
        <a:xfrm xmlns:a="http://schemas.openxmlformats.org/drawingml/2006/main">
          <a:off x="48417" y="4930"/>
          <a:ext cx="2498527" cy="28803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a:t>
          </a:r>
          <a:r>
            <a:rPr lang="en-US" sz="1600" b="0" i="0" u="none" baseline="0" dirty="0">
              <a:solidFill>
                <a:srgbClr val="000000"/>
              </a:solidFill>
              <a:latin typeface="Arial"/>
            </a:rPr>
            <a:t>inflow rate</a:t>
          </a:r>
          <a:endParaRPr lang="en-US" sz="1600" b="0" i="0" u="none" dirty="0">
            <a:solidFill>
              <a:srgbClr val="000000"/>
            </a:solidFill>
            <a:latin typeface="Arial"/>
          </a:endParaRPr>
        </a:p>
      </cdr:txBody>
    </cdr:sp>
  </cdr:relSizeAnchor>
  <cdr:relSizeAnchor xmlns:cdr="http://schemas.openxmlformats.org/drawingml/2006/chartDrawing">
    <cdr:from>
      <cdr:x>0.59762</cdr:x>
      <cdr:y>0.00808</cdr:y>
    </cdr:from>
    <cdr:to>
      <cdr:x>1</cdr:x>
      <cdr:y>0.09232</cdr:y>
    </cdr:to>
    <cdr:sp macro="" textlink="">
      <cdr:nvSpPr>
        <cdr:cNvPr id="10" name="ylabelright"/>
        <cdr:cNvSpPr txBox="1"/>
      </cdr:nvSpPr>
      <cdr:spPr>
        <a:xfrm xmlns:a="http://schemas.openxmlformats.org/drawingml/2006/main">
          <a:off x="4937679" y="25639"/>
          <a:ext cx="3324560" cy="267321"/>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E to U transition</a:t>
          </a:r>
          <a:r>
            <a:rPr lang="en-US" sz="1600" b="0" i="0" u="none" baseline="0" dirty="0">
              <a:solidFill>
                <a:schemeClr val="tx1"/>
              </a:solidFill>
              <a:latin typeface="Arial"/>
            </a:rPr>
            <a:t> </a:t>
          </a:r>
          <a:r>
            <a:rPr lang="en-US" sz="1600" b="0" i="0" u="none" dirty="0">
              <a:solidFill>
                <a:schemeClr val="tx1"/>
              </a:solidFill>
              <a:latin typeface="Arial"/>
            </a:rPr>
            <a:t>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Claiman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0.6133</cdr:x>
      <cdr:y>0.13771</cdr:y>
    </cdr:from>
    <cdr:to>
      <cdr:x>0.79244</cdr:x>
      <cdr:y>0.29289</cdr:y>
    </cdr:to>
    <cdr:sp macro="" textlink="">
      <cdr:nvSpPr>
        <cdr:cNvPr id="12" name="SeriesLabel: Claimant"/>
        <cdr:cNvSpPr txBox="1"/>
      </cdr:nvSpPr>
      <cdr:spPr>
        <a:xfrm xmlns:a="http://schemas.openxmlformats.org/drawingml/2006/main">
          <a:off x="5067224" y="436977"/>
          <a:ext cx="1480088"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70C0"/>
              </a:solidFill>
              <a:latin typeface="Arial"/>
            </a:rPr>
            <a:t>Claimant </a:t>
          </a:r>
        </a:p>
        <a:p xmlns:a="http://schemas.openxmlformats.org/drawingml/2006/main">
          <a:pPr algn="ctr"/>
          <a:r>
            <a:rPr lang="en-US" sz="1600" b="1" i="0" u="none" dirty="0">
              <a:solidFill>
                <a:srgbClr val="0070C0"/>
              </a:solidFill>
              <a:latin typeface="Arial"/>
            </a:rPr>
            <a:t>inflow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0.54361</cdr:x>
      <cdr:y>0.64601</cdr:y>
    </cdr:from>
    <cdr:to>
      <cdr:x>0.79158</cdr:x>
      <cdr:y>0.80119</cdr:y>
    </cdr:to>
    <cdr:sp macro="" textlink="">
      <cdr:nvSpPr>
        <cdr:cNvPr id="14" name="SeriesLabel: LFS"/>
        <cdr:cNvSpPr txBox="1"/>
      </cdr:nvSpPr>
      <cdr:spPr>
        <a:xfrm xmlns:a="http://schemas.openxmlformats.org/drawingml/2006/main">
          <a:off x="4491436" y="2049971"/>
          <a:ext cx="2048787"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2060"/>
              </a:solidFill>
              <a:latin typeface="Arial"/>
            </a:rPr>
            <a:t>E to U transition</a:t>
          </a:r>
          <a:r>
            <a:rPr lang="en-US" sz="1600" b="1" i="0" u="none" baseline="0" dirty="0">
              <a:solidFill>
                <a:srgbClr val="002060"/>
              </a:solidFill>
              <a:latin typeface="Arial"/>
            </a:rPr>
            <a:t> </a:t>
          </a:r>
        </a:p>
        <a:p xmlns:a="http://schemas.openxmlformats.org/drawingml/2006/main">
          <a:pPr algn="ctr"/>
          <a:r>
            <a:rPr lang="en-US" sz="1600" b="1" i="0" u="none" baseline="0" dirty="0">
              <a:solidFill>
                <a:srgbClr val="002060"/>
              </a:solidFill>
              <a:latin typeface="Arial"/>
            </a:rPr>
            <a:t>rate (LFS)</a:t>
          </a:r>
          <a:endParaRPr lang="en-US" sz="1600" b="1" i="0" u="none" dirty="0">
            <a:solidFill>
              <a:srgbClr val="002060"/>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0.89622</cdr:x>
      <cdr:y>0.06731</cdr:y>
    </cdr:to>
    <cdr:sp macro="" textlink="">
      <cdr:nvSpPr>
        <cdr:cNvPr id="18" name="FRBMDHlineConnector" hidden="1"/>
        <cdr:cNvSpPr/>
      </cdr:nvSpPr>
      <cdr:spPr>
        <a:xfrm xmlns:a="http://schemas.openxmlformats.org/drawingml/2006/main">
          <a:off x="899297" y="421640"/>
          <a:ext cx="68666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0.10397</cdr:x>
      <cdr:y>0.92292</cdr:y>
    </cdr:to>
    <cdr:sp macro="" textlink="">
      <cdr:nvSpPr>
        <cdr:cNvPr id="20" name="FRBMDVlineConnector" hidden="1"/>
        <cdr:cNvSpPr/>
      </cdr:nvSpPr>
      <cdr:spPr>
        <a:xfrm xmlns:a="http://schemas.openxmlformats.org/drawingml/2006/main">
          <a:off x="89929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0.63073</cdr:x>
      <cdr:y>0.54616</cdr:y>
    </cdr:from>
    <cdr:to>
      <cdr:x>0.67431</cdr:x>
      <cdr:y>0.65962</cdr:y>
    </cdr:to>
    <cdr:sp macro="" textlink="">
      <cdr:nvSpPr>
        <cdr:cNvPr id="22" name="Straight Connector 21"/>
        <cdr:cNvSpPr/>
      </cdr:nvSpPr>
      <cdr:spPr>
        <a:xfrm xmlns:a="http://schemas.openxmlformats.org/drawingml/2006/main" rot="5400000" flipH="1" flipV="1">
          <a:off x="5211240" y="1733121"/>
          <a:ext cx="360040" cy="360040"/>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0.57844</cdr:x>
      <cdr:y>0.27386</cdr:y>
    </cdr:from>
    <cdr:to>
      <cdr:x>0.63291</cdr:x>
      <cdr:y>0.37251</cdr:y>
    </cdr:to>
    <cdr:sp macro="" textlink="">
      <cdr:nvSpPr>
        <cdr:cNvPr id="27" name="Straight Connector 26"/>
        <cdr:cNvSpPr/>
      </cdr:nvSpPr>
      <cdr:spPr>
        <a:xfrm xmlns:a="http://schemas.openxmlformats.org/drawingml/2006/main" rot="5400000">
          <a:off x="4847670" y="800547"/>
          <a:ext cx="313066" cy="450023"/>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5"/>
            <a:ext cx="3077739" cy="511650"/>
          </a:xfrm>
          <a:prstGeom prst="rect">
            <a:avLst/>
          </a:prstGeom>
        </p:spPr>
        <p:txBody>
          <a:bodyPr vert="horz" lIns="95615" tIns="47808" rIns="95615" bIns="47808" rtlCol="0"/>
          <a:lstStyle>
            <a:lvl1pPr algn="l">
              <a:defRPr sz="1300"/>
            </a:lvl1pPr>
          </a:lstStyle>
          <a:p>
            <a:endParaRPr lang="en-GB"/>
          </a:p>
        </p:txBody>
      </p:sp>
      <p:sp>
        <p:nvSpPr>
          <p:cNvPr id="3" name="Date Placeholder 2"/>
          <p:cNvSpPr>
            <a:spLocks noGrp="1"/>
          </p:cNvSpPr>
          <p:nvPr>
            <p:ph type="dt" sz="quarter" idx="1"/>
          </p:nvPr>
        </p:nvSpPr>
        <p:spPr>
          <a:xfrm>
            <a:off x="4023094" y="5"/>
            <a:ext cx="3077739" cy="511650"/>
          </a:xfrm>
          <a:prstGeom prst="rect">
            <a:avLst/>
          </a:prstGeom>
        </p:spPr>
        <p:txBody>
          <a:bodyPr vert="horz" lIns="95615" tIns="47808" rIns="95615" bIns="47808" rtlCol="0"/>
          <a:lstStyle>
            <a:lvl1pPr algn="r">
              <a:defRPr sz="1300"/>
            </a:lvl1pPr>
          </a:lstStyle>
          <a:p>
            <a:fld id="{30A9DDC0-EC05-4A54-8AC8-6EDE3014BEA2}" type="datetimeFigureOut">
              <a:rPr lang="en-GB" smtClean="0"/>
              <a:pPr/>
              <a:t>16/05/2011</a:t>
            </a:fld>
            <a:endParaRPr lang="en-GB"/>
          </a:p>
        </p:txBody>
      </p:sp>
      <p:sp>
        <p:nvSpPr>
          <p:cNvPr id="4" name="Footer Placeholder 3"/>
          <p:cNvSpPr>
            <a:spLocks noGrp="1"/>
          </p:cNvSpPr>
          <p:nvPr>
            <p:ph type="ftr" sz="quarter" idx="2"/>
          </p:nvPr>
        </p:nvSpPr>
        <p:spPr>
          <a:xfrm>
            <a:off x="1" y="9719704"/>
            <a:ext cx="3077739" cy="511650"/>
          </a:xfrm>
          <a:prstGeom prst="rect">
            <a:avLst/>
          </a:prstGeom>
        </p:spPr>
        <p:txBody>
          <a:bodyPr vert="horz" lIns="95615" tIns="47808" rIns="95615" bIns="47808" rtlCol="0" anchor="b"/>
          <a:lstStyle>
            <a:lvl1pPr algn="l">
              <a:defRPr sz="1300"/>
            </a:lvl1pPr>
          </a:lstStyle>
          <a:p>
            <a:endParaRPr lang="en-GB"/>
          </a:p>
        </p:txBody>
      </p:sp>
      <p:sp>
        <p:nvSpPr>
          <p:cNvPr id="5" name="Slide Number Placeholder 4"/>
          <p:cNvSpPr>
            <a:spLocks noGrp="1"/>
          </p:cNvSpPr>
          <p:nvPr>
            <p:ph type="sldNum" sz="quarter" idx="3"/>
          </p:nvPr>
        </p:nvSpPr>
        <p:spPr>
          <a:xfrm>
            <a:off x="4023094" y="9719704"/>
            <a:ext cx="3077739" cy="511650"/>
          </a:xfrm>
          <a:prstGeom prst="rect">
            <a:avLst/>
          </a:prstGeom>
        </p:spPr>
        <p:txBody>
          <a:bodyPr vert="horz" lIns="95615" tIns="47808" rIns="95615" bIns="47808" rtlCol="0" anchor="b"/>
          <a:lstStyle>
            <a:lvl1pPr algn="r">
              <a:defRPr sz="1300"/>
            </a:lvl1pPr>
          </a:lstStyle>
          <a:p>
            <a:fld id="{C7FD5EF7-A850-45C1-A0A1-19FF325430E5}" type="slidenum">
              <a:rPr lang="en-GB" smtClean="0"/>
              <a:pPr/>
              <a:t>‹#›</a:t>
            </a:fld>
            <a:endParaRPr lang="en-GB"/>
          </a:p>
        </p:txBody>
      </p:sp>
    </p:spTree>
    <p:extLst>
      <p:ext uri="{BB962C8B-B14F-4D97-AF65-F5344CB8AC3E}">
        <p14:creationId xmlns:p14="http://schemas.microsoft.com/office/powerpoint/2010/main" val="24503474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627063" y="338138"/>
            <a:ext cx="5865812" cy="4398962"/>
          </a:xfrm>
          <a:prstGeom prst="rect">
            <a:avLst/>
          </a:prstGeom>
          <a:noFill/>
          <a:ln w="12700">
            <a:solidFill>
              <a:prstClr val="black"/>
            </a:solidFill>
          </a:ln>
        </p:spPr>
        <p:txBody>
          <a:bodyPr vert="horz" lIns="95615" tIns="47808" rIns="95615" bIns="47808" rtlCol="0" anchor="ctr"/>
          <a:lstStyle/>
          <a:p>
            <a:endParaRPr lang="en-GB"/>
          </a:p>
        </p:txBody>
      </p:sp>
      <p:sp>
        <p:nvSpPr>
          <p:cNvPr id="5" name="Notes Placeholder 4"/>
          <p:cNvSpPr>
            <a:spLocks noGrp="1"/>
          </p:cNvSpPr>
          <p:nvPr>
            <p:ph type="body" sz="quarter" idx="3"/>
          </p:nvPr>
        </p:nvSpPr>
        <p:spPr>
          <a:xfrm>
            <a:off x="419089" y="4964826"/>
            <a:ext cx="6413446" cy="4984080"/>
          </a:xfrm>
          <a:prstGeom prst="rect">
            <a:avLst/>
          </a:prstGeom>
        </p:spPr>
        <p:txBody>
          <a:bodyPr vert="horz" lIns="95615" tIns="47808" rIns="95615" bIns="47808"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635718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I’m going to talk about the labour market in the Great Recession, and prospects for recovery, comparing the U.K. and U.S. The material is based on a paper entitled “The Great Recession in the U.K. Labour Market: A Transatlantic View” co-written with Mike Elsby, then of Michigan and now of Edinburgh, that was published in the National Institute Economic Review in October. It also draws on my own work,</a:t>
            </a:r>
            <a:r>
              <a:rPr lang="en-GB" baseline="0" dirty="0" smtClean="0"/>
              <a:t> and further work with Mike Elsby and Jonathan Wadsworth.</a:t>
            </a:r>
            <a:endParaRPr lang="en-GB" dirty="0" smtClean="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We’ll </a:t>
            </a:r>
            <a:r>
              <a:rPr lang="en-GB" dirty="0" err="1" smtClean="0"/>
              <a:t>brieflly</a:t>
            </a:r>
            <a:r>
              <a:rPr lang="en-GB" dirty="0" smtClean="0"/>
              <a:t> look at first at the UK flow rates together, and then the US, before more formally comparing their influence.</a:t>
            </a:r>
          </a:p>
          <a:p>
            <a:r>
              <a:rPr lang="en-GB" dirty="0" smtClean="0"/>
              <a:t>From a visual inspection I, at least, find it difficult to discern immediately which flow rate is more influential in the UK.</a:t>
            </a:r>
          </a:p>
          <a:p>
            <a:r>
              <a:rPr lang="en-GB" dirty="0" smtClean="0"/>
              <a:t>In the 1970s and 1980s, unemployment declines were associated with large falls in the outflow rate, which dominated in size the rises in inflows. But in the latest recession, the increase in the inflow rate seems to dominate the outflow rate decline.</a:t>
            </a:r>
          </a:p>
          <a:p>
            <a:r>
              <a:rPr lang="en-GB" dirty="0" smtClean="0"/>
              <a:t>[The LFS </a:t>
            </a:r>
            <a:r>
              <a:rPr lang="en-GB" dirty="0" err="1" smtClean="0"/>
              <a:t>microdata</a:t>
            </a:r>
            <a:r>
              <a:rPr lang="en-GB" dirty="0" smtClean="0"/>
              <a:t> flows between unemployment and employment show a quicker recovery in job loss rates and a more sustained fall in job finding rates. Because unemployment hasn’t fallen much from its recessionary peak despite the lower job loss rate, we would expect the micro data to show a somewhat larger role for the job finding rate in explaining unemployment dynamics.]</a:t>
            </a:r>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What of the U.S.? In the U.S., it is perhaps easier to see the dominance of the outflow rate. </a:t>
            </a:r>
          </a:p>
          <a:p>
            <a:r>
              <a:rPr lang="en-GB" dirty="0" smtClean="0"/>
              <a:t>The importance of the outflow rate in driving U.S. unemployment dynamics is easily confirmed formally.</a:t>
            </a:r>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Now lets turn to a formal decomposition. Recall</a:t>
            </a:r>
            <a:r>
              <a:rPr lang="en-GB" baseline="0" dirty="0" smtClean="0"/>
              <a:t> that the Law of Motion for Unemployment implies that log changes in the steady state rate – the rate to which actual unemployment is tending – are approximately the sum of the log change in the inflow rate and minus the log change in the outflow rate. Alpha is 1 minus the lagged steady state unemployment rate, so alpha itself is quite close to unity.</a:t>
            </a:r>
          </a:p>
          <a:p>
            <a:r>
              <a:rPr lang="en-GB" baseline="0" dirty="0" smtClean="0"/>
              <a:t>Now, to get a measure of how inflow and outflow rates contribute to unemployment variation, the </a:t>
            </a:r>
            <a:r>
              <a:rPr lang="en-GB" i="1" baseline="0" dirty="0" smtClean="0"/>
              <a:t>variance</a:t>
            </a:r>
            <a:r>
              <a:rPr lang="en-GB" i="0" baseline="0" dirty="0" smtClean="0"/>
              <a:t> of the steady state rate can also be decomposed into two components, namely the covariance contributions of the log changes in the inflow and outflow rates. These will approximately sum to the variance of log unemployment rate changes. These beta-stars mirror betas in finance – they capture the proportion of variation due to a particular component. The star simply reminds us that we are still discussing steady state unemployment rates.</a:t>
            </a:r>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UK data confirm that over recent years, UK</a:t>
            </a:r>
            <a:r>
              <a:rPr lang="en-GB" baseline="0" dirty="0" smtClean="0"/>
              <a:t> unemployment changes have been somewhat dominated by changes in inflow rates.</a:t>
            </a:r>
          </a:p>
          <a:p>
            <a:r>
              <a:rPr lang="en-GB" baseline="0" dirty="0" smtClean="0"/>
              <a:t>In contrast, and as expected from the contrasting pattern of US flow rates data, outflow rate movements have dominated US unemployment dynamics.</a:t>
            </a:r>
          </a:p>
          <a:p>
            <a:r>
              <a:rPr lang="en-GB" baseline="0" dirty="0" smtClean="0"/>
              <a:t>[Claimant, BHPS and CPS are </a:t>
            </a:r>
            <a:r>
              <a:rPr lang="en-GB" dirty="0" smtClean="0"/>
              <a:t>Quarterly averages of </a:t>
            </a:r>
            <a:r>
              <a:rPr lang="en-GB" sz="1500" dirty="0"/>
              <a:t>monthly</a:t>
            </a:r>
            <a:r>
              <a:rPr lang="en-GB" dirty="0" smtClean="0"/>
              <a:t> estimates.] </a:t>
            </a:r>
          </a:p>
          <a:p>
            <a:r>
              <a:rPr lang="en-GB" dirty="0" smtClean="0"/>
              <a:t>The</a:t>
            </a:r>
            <a:r>
              <a:rPr lang="en-GB" baseline="0" dirty="0" smtClean="0"/>
              <a:t> advantage of looking at recent years is that the use of micro data enables a breakdown to see the actual role of employment inflows and outflows, separate from transitions involving nonparticipation.</a:t>
            </a:r>
            <a:endParaRPr lang="en-GB" dirty="0" smtClean="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fontScale="92500" lnSpcReduction="10000"/>
          </a:bodyPr>
          <a:lstStyle/>
          <a:p>
            <a:r>
              <a:rPr lang="en-GB" baseline="0" dirty="0" err="1" smtClean="0"/>
              <a:t>Shimer</a:t>
            </a:r>
            <a:r>
              <a:rPr lang="en-GB" baseline="0" dirty="0" smtClean="0"/>
              <a:t> (2007)</a:t>
            </a:r>
          </a:p>
          <a:p>
            <a:r>
              <a:rPr lang="en-GB" baseline="0" dirty="0" smtClean="0"/>
              <a:t>N </a:t>
            </a:r>
            <a:r>
              <a:rPr lang="en-GB" baseline="0" dirty="0" smtClean="0">
                <a:sym typeface="Symbol"/>
              </a:rPr>
              <a:t> 1 – U – E under maintained assumption of constant population (normalised to unity).</a:t>
            </a:r>
            <a:endParaRPr lang="en-GB" baseline="0" dirty="0" smtClean="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fontScale="92500" lnSpcReduction="10000"/>
          </a:bodyPr>
          <a:lstStyle/>
          <a:p>
            <a:r>
              <a:rPr lang="en-GB" baseline="0" dirty="0" smtClean="0"/>
              <a:t>Elsby, Smith and Wadsworth (forthcoming).</a:t>
            </a:r>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The</a:t>
            </a:r>
            <a:r>
              <a:rPr lang="en-GB" baseline="0" dirty="0" smtClean="0"/>
              <a:t> first equation simply repeats what we just saw – the approximate identity describing log unemployment dynamics in a 3-state model.</a:t>
            </a:r>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a:t>
            </a:r>
            <a:r>
              <a:rPr lang="en-GB" baseline="0" dirty="0" smtClean="0"/>
              <a:t> dominance of the inflow rate in UK unemployment dynamics stems from the separation rate: recessionary unemployment ramp-ups are dominated by increases in job loss.</a:t>
            </a:r>
          </a:p>
          <a:p>
            <a:r>
              <a:rPr lang="en-GB" baseline="0" dirty="0" smtClean="0"/>
              <a:t>Reductions in job finding rates also play a role.</a:t>
            </a:r>
          </a:p>
          <a:p>
            <a:r>
              <a:rPr lang="en-GB" baseline="0" dirty="0" smtClean="0"/>
              <a:t>In each case, movements between unemployment and employment dominate those involving nonparticipation.</a:t>
            </a:r>
          </a:p>
          <a:p>
            <a:r>
              <a:rPr lang="fr-FR" sz="1300" dirty="0"/>
              <a:t>QLFS figures are </a:t>
            </a:r>
            <a:r>
              <a:rPr lang="fr-FR" sz="1300" dirty="0" err="1"/>
              <a:t>quite</a:t>
            </a:r>
            <a:r>
              <a:rPr lang="fr-FR" sz="1300" dirty="0"/>
              <a:t> </a:t>
            </a:r>
            <a:r>
              <a:rPr lang="fr-FR" sz="1300" dirty="0" err="1"/>
              <a:t>similar</a:t>
            </a:r>
            <a:r>
              <a:rPr lang="fr-FR" sz="1300" dirty="0"/>
              <a:t> to the breakdown </a:t>
            </a:r>
            <a:r>
              <a:rPr lang="fr-FR" sz="1300" dirty="0" err="1"/>
              <a:t>provided</a:t>
            </a:r>
            <a:r>
              <a:rPr lang="fr-FR" sz="1300" dirty="0"/>
              <a:t> by </a:t>
            </a:r>
            <a:r>
              <a:rPr lang="fr-FR" sz="1300" dirty="0" err="1"/>
              <a:t>Petrongolo</a:t>
            </a:r>
            <a:r>
              <a:rPr lang="fr-FR" sz="1300" dirty="0"/>
              <a:t> and </a:t>
            </a:r>
            <a:r>
              <a:rPr lang="fr-FR" sz="1300" dirty="0" err="1"/>
              <a:t>Pissarides</a:t>
            </a:r>
            <a:r>
              <a:rPr lang="fr-FR" sz="1300" dirty="0"/>
              <a:t>, </a:t>
            </a:r>
            <a:r>
              <a:rPr lang="fr-FR" sz="1300" dirty="0" err="1"/>
              <a:t>using</a:t>
            </a:r>
            <a:r>
              <a:rPr lang="fr-FR" sz="1300" dirty="0"/>
              <a:t> data </a:t>
            </a:r>
            <a:r>
              <a:rPr lang="fr-FR" sz="1300" dirty="0" err="1"/>
              <a:t>from</a:t>
            </a:r>
            <a:r>
              <a:rPr lang="fr-FR" sz="1300" dirty="0"/>
              <a:t> 1993 to 2005.</a:t>
            </a:r>
          </a:p>
          <a:p>
            <a:r>
              <a:rPr lang="fr-FR" sz="1300" dirty="0"/>
              <a:t>PP u* </a:t>
            </a:r>
            <a:r>
              <a:rPr lang="fr-FR" sz="1300" dirty="0" err="1"/>
              <a:t>figs</a:t>
            </a:r>
            <a:r>
              <a:rPr lang="fr-FR" sz="1300" dirty="0"/>
              <a:t> for UK QLFS: EU 0.35; ENU 0.13 (total 0.48); UE 0.36; UNE 0.15 (total 0.52). 93q3-05q3.</a:t>
            </a:r>
            <a:r>
              <a:rPr lang="fr-FR" dirty="0" smtClean="0"/>
              <a:t> </a:t>
            </a:r>
          </a:p>
          <a:p>
            <a:r>
              <a:rPr lang="fr-FR" dirty="0" err="1" smtClean="0"/>
              <a:t>Does</a:t>
            </a:r>
            <a:r>
              <a:rPr lang="fr-FR" baseline="0" dirty="0" smtClean="0"/>
              <a:t> </a:t>
            </a:r>
            <a:r>
              <a:rPr lang="fr-FR" baseline="0" dirty="0" err="1" smtClean="0"/>
              <a:t>it</a:t>
            </a:r>
            <a:r>
              <a:rPr lang="fr-FR" baseline="0" dirty="0" smtClean="0"/>
              <a:t> </a:t>
            </a:r>
            <a:r>
              <a:rPr lang="fr-FR" baseline="0" dirty="0" err="1" smtClean="0"/>
              <a:t>remain</a:t>
            </a:r>
            <a:r>
              <a:rPr lang="fr-FR" baseline="0" dirty="0" smtClean="0"/>
              <a:t> </a:t>
            </a:r>
            <a:r>
              <a:rPr lang="fr-FR" baseline="0" dirty="0" err="1" smtClean="0"/>
              <a:t>true</a:t>
            </a:r>
            <a:r>
              <a:rPr lang="fr-FR" baseline="0" dirty="0" smtClean="0"/>
              <a:t> over longer </a:t>
            </a:r>
            <a:r>
              <a:rPr lang="fr-FR" baseline="0" dirty="0" err="1" smtClean="0"/>
              <a:t>periods</a:t>
            </a:r>
            <a:r>
              <a:rPr lang="fr-FR" baseline="0" dirty="0" smtClean="0"/>
              <a:t> </a:t>
            </a:r>
            <a:r>
              <a:rPr lang="fr-FR" baseline="0" dirty="0" err="1" smtClean="0"/>
              <a:t>that</a:t>
            </a:r>
            <a:r>
              <a:rPr lang="fr-FR" baseline="0" dirty="0" smtClean="0"/>
              <a:t> UK </a:t>
            </a:r>
            <a:r>
              <a:rPr lang="fr-FR" baseline="0" dirty="0" err="1" smtClean="0"/>
              <a:t>unemployment</a:t>
            </a:r>
            <a:r>
              <a:rPr lang="fr-FR" baseline="0" dirty="0" smtClean="0"/>
              <a:t> </a:t>
            </a:r>
            <a:r>
              <a:rPr lang="fr-FR" baseline="0" dirty="0" err="1" smtClean="0"/>
              <a:t>is</a:t>
            </a:r>
            <a:r>
              <a:rPr lang="fr-FR" baseline="0" dirty="0" smtClean="0"/>
              <a:t> </a:t>
            </a:r>
            <a:r>
              <a:rPr lang="fr-FR" baseline="0" dirty="0" err="1" smtClean="0"/>
              <a:t>slightly</a:t>
            </a:r>
            <a:r>
              <a:rPr lang="fr-FR" baseline="0" dirty="0" smtClean="0"/>
              <a:t> </a:t>
            </a:r>
            <a:r>
              <a:rPr lang="fr-FR" baseline="0" dirty="0" err="1" smtClean="0"/>
              <a:t>dominated</a:t>
            </a:r>
            <a:r>
              <a:rPr lang="fr-FR" baseline="0" dirty="0" smtClean="0"/>
              <a:t> by </a:t>
            </a:r>
            <a:r>
              <a:rPr lang="fr-FR" baseline="0" dirty="0" err="1" smtClean="0"/>
              <a:t>inflow</a:t>
            </a:r>
            <a:r>
              <a:rPr lang="fr-FR" baseline="0" dirty="0" smtClean="0"/>
              <a:t> rate changes?</a:t>
            </a:r>
          </a:p>
          <a:p>
            <a:r>
              <a:rPr lang="fr-FR" baseline="0" dirty="0" err="1" smtClean="0"/>
              <a:t>Two</a:t>
            </a:r>
            <a:r>
              <a:rPr lang="fr-FR" baseline="0" dirty="0" smtClean="0"/>
              <a:t> </a:t>
            </a:r>
            <a:r>
              <a:rPr lang="fr-FR" baseline="0" dirty="0" err="1" smtClean="0"/>
              <a:t>strategies</a:t>
            </a:r>
            <a:r>
              <a:rPr lang="fr-FR" baseline="0" dirty="0" smtClean="0"/>
              <a:t> are possible:</a:t>
            </a:r>
          </a:p>
          <a:p>
            <a:r>
              <a:rPr lang="fr-FR" baseline="0" dirty="0" err="1" smtClean="0"/>
              <a:t>We</a:t>
            </a:r>
            <a:r>
              <a:rPr lang="fr-FR" baseline="0" dirty="0" smtClean="0"/>
              <a:t> are </a:t>
            </a:r>
            <a:r>
              <a:rPr lang="fr-FR" baseline="0" dirty="0" err="1" smtClean="0"/>
              <a:t>going</a:t>
            </a:r>
            <a:r>
              <a:rPr lang="fr-FR" baseline="0" dirty="0" smtClean="0"/>
              <a:t> to look </a:t>
            </a:r>
            <a:r>
              <a:rPr lang="fr-FR" baseline="0" dirty="0" err="1" smtClean="0"/>
              <a:t>recession</a:t>
            </a:r>
            <a:r>
              <a:rPr lang="fr-FR" baseline="0" dirty="0" smtClean="0"/>
              <a:t>-by-</a:t>
            </a:r>
            <a:r>
              <a:rPr lang="fr-FR" baseline="0" dirty="0" err="1" smtClean="0"/>
              <a:t>recession</a:t>
            </a:r>
            <a:r>
              <a:rPr lang="fr-FR" baseline="0" dirty="0" smtClean="0"/>
              <a:t> </a:t>
            </a:r>
            <a:r>
              <a:rPr lang="fr-FR" baseline="0" dirty="0" err="1" smtClean="0"/>
              <a:t>at</a:t>
            </a:r>
            <a:r>
              <a:rPr lang="fr-FR" baseline="0" dirty="0" smtClean="0"/>
              <a:t> the drivers of </a:t>
            </a:r>
            <a:r>
              <a:rPr lang="fr-FR" baseline="0" dirty="0" err="1" smtClean="0"/>
              <a:t>recessionary</a:t>
            </a:r>
            <a:r>
              <a:rPr lang="fr-FR" baseline="0" dirty="0" smtClean="0"/>
              <a:t> </a:t>
            </a:r>
            <a:r>
              <a:rPr lang="fr-FR" baseline="0" dirty="0" err="1" smtClean="0"/>
              <a:t>unemployment</a:t>
            </a:r>
            <a:r>
              <a:rPr lang="fr-FR" baseline="0" dirty="0" smtClean="0"/>
              <a:t> </a:t>
            </a:r>
            <a:r>
              <a:rPr lang="fr-FR" baseline="0" dirty="0" err="1" smtClean="0"/>
              <a:t>ramp</a:t>
            </a:r>
            <a:r>
              <a:rPr lang="fr-FR" baseline="0" dirty="0" smtClean="0"/>
              <a:t>-</a:t>
            </a:r>
            <a:r>
              <a:rPr lang="fr-FR" baseline="0" dirty="0" err="1" smtClean="0"/>
              <a:t>ups</a:t>
            </a:r>
            <a:r>
              <a:rPr lang="fr-FR" baseline="0" dirty="0" smtClean="0"/>
              <a:t>, </a:t>
            </a:r>
            <a:r>
              <a:rPr lang="fr-FR" baseline="0" dirty="0" err="1" smtClean="0"/>
              <a:t>using</a:t>
            </a:r>
            <a:r>
              <a:rPr lang="fr-FR" baseline="0" dirty="0" smtClean="0"/>
              <a:t> </a:t>
            </a:r>
            <a:r>
              <a:rPr lang="fr-FR" baseline="0" dirty="0" err="1" smtClean="0"/>
              <a:t>Claimant</a:t>
            </a:r>
            <a:r>
              <a:rPr lang="fr-FR" baseline="0" dirty="0" smtClean="0"/>
              <a:t> Count data </a:t>
            </a:r>
            <a:r>
              <a:rPr lang="fr-FR" baseline="0" dirty="0" err="1" smtClean="0"/>
              <a:t>that</a:t>
            </a:r>
            <a:r>
              <a:rPr lang="fr-FR" baseline="0" dirty="0" smtClean="0"/>
              <a:t> </a:t>
            </a:r>
            <a:r>
              <a:rPr lang="fr-FR" baseline="0" dirty="0" err="1" smtClean="0"/>
              <a:t>extend</a:t>
            </a:r>
            <a:r>
              <a:rPr lang="fr-FR" baseline="0" dirty="0" smtClean="0"/>
              <a:t> </a:t>
            </a:r>
            <a:r>
              <a:rPr lang="fr-FR" baseline="0" dirty="0" err="1" smtClean="0"/>
              <a:t>further</a:t>
            </a:r>
            <a:r>
              <a:rPr lang="fr-FR" baseline="0" dirty="0" smtClean="0"/>
              <a:t> back, and </a:t>
            </a:r>
            <a:r>
              <a:rPr lang="fr-FR" baseline="0" dirty="0" err="1" smtClean="0"/>
              <a:t>comparing</a:t>
            </a:r>
            <a:r>
              <a:rPr lang="fr-FR" baseline="0" dirty="0" smtClean="0"/>
              <a:t> to the </a:t>
            </a:r>
            <a:r>
              <a:rPr lang="fr-FR" baseline="0" dirty="0" err="1" smtClean="0"/>
              <a:t>same</a:t>
            </a:r>
            <a:r>
              <a:rPr lang="fr-FR" baseline="0" dirty="0" smtClean="0"/>
              <a:t> US CPS </a:t>
            </a:r>
            <a:r>
              <a:rPr lang="fr-FR" baseline="0" dirty="0" err="1" smtClean="0"/>
              <a:t>duration</a:t>
            </a:r>
            <a:r>
              <a:rPr lang="fr-FR" baseline="0" dirty="0" smtClean="0"/>
              <a:t>-</a:t>
            </a:r>
            <a:r>
              <a:rPr lang="fr-FR" baseline="0" dirty="0" err="1" smtClean="0"/>
              <a:t>based</a:t>
            </a:r>
            <a:r>
              <a:rPr lang="fr-FR" baseline="0" dirty="0" smtClean="0"/>
              <a:t> </a:t>
            </a:r>
            <a:r>
              <a:rPr lang="fr-FR" baseline="0" dirty="0" err="1" smtClean="0"/>
              <a:t>estimates</a:t>
            </a:r>
            <a:r>
              <a:rPr lang="fr-FR" baseline="0" dirty="0" smtClean="0"/>
              <a:t>.</a:t>
            </a:r>
          </a:p>
          <a:p>
            <a:r>
              <a:rPr lang="fr-FR" baseline="0" dirty="0" smtClean="0"/>
              <a:t>The </a:t>
            </a:r>
            <a:r>
              <a:rPr lang="fr-FR" baseline="0" dirty="0" err="1" smtClean="0"/>
              <a:t>results</a:t>
            </a:r>
            <a:r>
              <a:rPr lang="fr-FR" baseline="0" dirty="0" smtClean="0"/>
              <a:t> of </a:t>
            </a:r>
            <a:r>
              <a:rPr lang="fr-FR" baseline="0" dirty="0" err="1" smtClean="0"/>
              <a:t>doing</a:t>
            </a:r>
            <a:r>
              <a:rPr lang="fr-FR" baseline="0" dirty="0" smtClean="0"/>
              <a:t> </a:t>
            </a:r>
            <a:r>
              <a:rPr lang="fr-FR" baseline="0" dirty="0" err="1" smtClean="0"/>
              <a:t>so</a:t>
            </a:r>
            <a:r>
              <a:rPr lang="fr-FR" baseline="0" dirty="0" smtClean="0"/>
              <a:t> </a:t>
            </a:r>
            <a:r>
              <a:rPr lang="fr-FR" baseline="0" dirty="0" err="1" smtClean="0"/>
              <a:t>mirror</a:t>
            </a:r>
            <a:r>
              <a:rPr lang="fr-FR" baseline="0" dirty="0" smtClean="0"/>
              <a:t> </a:t>
            </a:r>
            <a:r>
              <a:rPr lang="fr-FR" baseline="0" dirty="0" err="1" smtClean="0"/>
              <a:t>those</a:t>
            </a:r>
            <a:r>
              <a:rPr lang="fr-FR" baseline="0" dirty="0" smtClean="0"/>
              <a:t> of </a:t>
            </a:r>
            <a:r>
              <a:rPr lang="fr-FR" baseline="0" dirty="0" err="1" smtClean="0"/>
              <a:t>calculating</a:t>
            </a:r>
            <a:r>
              <a:rPr lang="fr-FR" baseline="0" dirty="0" smtClean="0"/>
              <a:t> beta*s </a:t>
            </a:r>
            <a:r>
              <a:rPr lang="fr-FR" baseline="0" dirty="0" err="1" smtClean="0"/>
              <a:t>based</a:t>
            </a:r>
            <a:r>
              <a:rPr lang="fr-FR" baseline="0" dirty="0" smtClean="0"/>
              <a:t> on </a:t>
            </a:r>
            <a:r>
              <a:rPr lang="fr-FR" baseline="0" dirty="0" err="1" smtClean="0"/>
              <a:t>these</a:t>
            </a:r>
            <a:r>
              <a:rPr lang="fr-FR" baseline="0" dirty="0" smtClean="0"/>
              <a:t> longer-</a:t>
            </a:r>
            <a:r>
              <a:rPr lang="fr-FR" baseline="0" dirty="0" err="1" smtClean="0"/>
              <a:t>span</a:t>
            </a:r>
            <a:r>
              <a:rPr lang="fr-FR" baseline="0" dirty="0" smtClean="0"/>
              <a:t> data (CC and </a:t>
            </a:r>
            <a:r>
              <a:rPr lang="fr-FR" baseline="0" dirty="0" err="1" smtClean="0"/>
              <a:t>also</a:t>
            </a:r>
            <a:r>
              <a:rPr lang="fr-FR" baseline="0" dirty="0" smtClean="0"/>
              <a:t> LFS </a:t>
            </a:r>
            <a:r>
              <a:rPr lang="fr-FR" baseline="0" dirty="0" err="1" smtClean="0"/>
              <a:t>duration</a:t>
            </a:r>
            <a:r>
              <a:rPr lang="fr-FR" baseline="0" dirty="0" smtClean="0"/>
              <a:t>-</a:t>
            </a:r>
            <a:r>
              <a:rPr lang="fr-FR" baseline="0" dirty="0" err="1" smtClean="0"/>
              <a:t>based</a:t>
            </a:r>
            <a:r>
              <a:rPr lang="fr-FR" baseline="0" dirty="0" smtClean="0"/>
              <a:t> data).</a:t>
            </a:r>
            <a:endParaRPr lang="en-GB" dirty="0" smtClean="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Recall the unemployment decomposition derived from the basic Law of Motion: </a:t>
            </a:r>
          </a:p>
          <a:p>
            <a:r>
              <a:rPr lang="en-GB" dirty="0" smtClean="0"/>
              <a:t>Because the change in the log unemployment rate is equal to the change in the inflow rate minus the change in the log outflow rate, ...</a:t>
            </a:r>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fontScale="85000" lnSpcReduction="20000"/>
          </a:bodyPr>
          <a:lstStyle/>
          <a:p>
            <a:r>
              <a:rPr lang="en-GB" dirty="0" smtClean="0"/>
              <a:t>... to see which drives the rise in unemployment in recessions we can just plot the cumulative change in the log inflow rate and minus the cumulative change in the log outflow rate. These will approximately sum to the cumulative rise in unemployment since the start of the recession. And the largest contribution will be visually apparent. Here we plot these cumulative changes for the duration of the unemployment ramp-up.</a:t>
            </a:r>
          </a:p>
          <a:p>
            <a:r>
              <a:rPr lang="en-GB" dirty="0" smtClean="0"/>
              <a:t>First we look at the U.S. If we focus on just the start of recessions, in the first few quarters an increase in inflows plays a relatively large part – explaining more than half the initial rise in U.S. unemployment. But, later in U.S. recessions, this initial burst of job loss subsides and it is a continuing fall in the outflow rate that explains why unemployment continues to rise.</a:t>
            </a:r>
          </a:p>
          <a:p>
            <a:r>
              <a:rPr lang="en-GB" dirty="0" smtClean="0"/>
              <a:t>In the latest recession we continue the plot even after the NBER-dated recession end in the third quarter of 2009. As you can see, the inflow rate has contributed almost nothing to unemployment dynamics after the end of the downturn. The failure of the outflow rate to recover fully explains why U.S. unemployment remains high.</a:t>
            </a:r>
          </a:p>
          <a:p>
            <a:r>
              <a:rPr lang="en-GB" dirty="0" smtClean="0"/>
              <a:t>The UK didn’t suffer the recession of the early 2000s felt in the U.S. In the four recessions since the mid-1970s the U.K. has had a more diverse unemployment experience. As in the U.S., a common feature of all U.K. recessions is a relatively large role for the initial burst of job loss. But whereas in the 1970s and 1980s downturns this was outweighed by lower outflow rates, in the 1990s the two contributions were equally balanced, whereas in the most recent recession, the inflow rate played the dominant role throughout.</a:t>
            </a:r>
          </a:p>
          <a:p>
            <a:r>
              <a:rPr lang="en-GB" dirty="0" smtClean="0"/>
              <a:t>Why is the latest recession in the U.K. so different? If we recall the pictures of the flow rates themselves, we can confirm that a major part of the difference lies in the unusually muted fall in the outflow rate. Job finding has been maintained at a startlingly high level. Why is this? [It is tempting to at least raise the possibility that the previously-untested-in-a-crisis Jobcentre Plus and JSA regimes might be playing a part. It isn’t possible to disprove this with the data I have.]</a:t>
            </a:r>
          </a:p>
          <a:p>
            <a:r>
              <a:rPr lang="en-GB" dirty="0" smtClean="0"/>
              <a:t>The unusually sharp fall back in inflow rates also explains the relatively muted rise in unemployment in this recession. Throughout this recession, changes in claimant inflow rates have explained about two-thirds of unemployment movements.</a:t>
            </a:r>
          </a:p>
          <a:p>
            <a:r>
              <a:rPr lang="en-GB" dirty="0" smtClean="0"/>
              <a:t>[The LFS </a:t>
            </a:r>
            <a:r>
              <a:rPr lang="en-GB" dirty="0" err="1" smtClean="0"/>
              <a:t>microdata</a:t>
            </a:r>
            <a:r>
              <a:rPr lang="en-GB" dirty="0" smtClean="0"/>
              <a:t> flows between unemployment and employment show a quicker recovery in job loss rates and a more sustained fall in job finding rates. So we would expect the micro data to show a somewhat larger role for the job finding rate in explaining why unemployment hasn’t fallen much from its recessionary peak.]</a:t>
            </a:r>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To set the scene, let’s look – comparatively – at British unemployment performance.</a:t>
            </a:r>
          </a:p>
          <a:p>
            <a:r>
              <a:rPr lang="en-GB" dirty="0" smtClean="0"/>
              <a:t>In the last recession, the rise in UK unemployment was remarkably modest. The rise in unemployment was low compared to that experienced in the U.S., compared to past U.K. recessions, and compared to the fall in GDP. </a:t>
            </a:r>
          </a:p>
          <a:p>
            <a:r>
              <a:rPr lang="en-GB" dirty="0" smtClean="0"/>
              <a:t>Today I first want to try to account for the UK’s moderate unemployment response.</a:t>
            </a:r>
          </a:p>
          <a:p>
            <a:r>
              <a:rPr lang="en-GB" dirty="0" smtClean="0"/>
              <a:t> To understand this we need to look at the flows of workers that </a:t>
            </a:r>
            <a:r>
              <a:rPr lang="en-GB" dirty="0" err="1" smtClean="0"/>
              <a:t>underly</a:t>
            </a:r>
            <a:r>
              <a:rPr lang="en-GB" dirty="0" smtClean="0"/>
              <a:t> changes in unemployment. </a:t>
            </a:r>
          </a:p>
          <a:p>
            <a:r>
              <a:rPr lang="en-GB" dirty="0" smtClean="0"/>
              <a:t>There is an old literature dating back to the 1970s looking at gross flows between labour market states. Our work forms part of a modern literature arguing that changes in unemployment can be particularly easily understood by looking at flow rates – which capture the probability of making a transition between labour market states.</a:t>
            </a:r>
          </a:p>
          <a:p>
            <a:r>
              <a:rPr lang="en-GB" dirty="0" smtClean="0"/>
              <a:t>After analysing flows, I want to look forward – at the prospects for recovery. At this point I focus on three issues. </a:t>
            </a:r>
          </a:p>
          <a:p>
            <a:r>
              <a:rPr lang="en-GB" dirty="0" smtClean="0"/>
              <a:t>First, I will argue that flow data can help us decide whether the labour market is stable, and, if not, whether unemployment will rise or fall. </a:t>
            </a:r>
          </a:p>
          <a:p>
            <a:r>
              <a:rPr lang="en-GB" dirty="0" smtClean="0"/>
              <a:t>Second, I look at the relationship between unemployment and vacancies (the old </a:t>
            </a:r>
            <a:r>
              <a:rPr lang="en-GB" dirty="0" err="1" smtClean="0"/>
              <a:t>Beveridge</a:t>
            </a:r>
            <a:r>
              <a:rPr lang="en-GB" dirty="0" smtClean="0"/>
              <a:t> curve), which can tell us how efficiently the labour market is working as we move into recovery. </a:t>
            </a:r>
          </a:p>
          <a:p>
            <a:r>
              <a:rPr lang="en-GB" dirty="0" smtClean="0"/>
              <a:t>The third issue concerns long-term unemployment, which can help us predict how long high-unemployment will last.</a:t>
            </a:r>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300" dirty="0"/>
              <a:t>Beta-stars calculated over longer periods confirm that for the UK, in the past, the outflow rate has dominated unemployment movements.</a:t>
            </a:r>
          </a:p>
          <a:p>
            <a:r>
              <a:rPr lang="en-GB" sz="1300" dirty="0"/>
              <a:t>b*_s was 0.52, b*_f was 0.48 for CC 92q3-10q3.</a:t>
            </a:r>
          </a:p>
          <a:p>
            <a:r>
              <a:rPr lang="en-GB" sz="1300" dirty="0"/>
              <a:t>For the US, over 93q2-10q3, b*_s was 0.22, b*_f was 0.79.</a:t>
            </a:r>
          </a:p>
          <a:p>
            <a:r>
              <a:rPr lang="en-GB" sz="1300" dirty="0"/>
              <a:t>PP(2008) CC 67q2-07q2 b*_s=0.33</a:t>
            </a:r>
            <a:r>
              <a:rPr lang="en-GB" dirty="0" smtClean="0"/>
              <a:t> .</a:t>
            </a:r>
          </a:p>
          <a:p>
            <a:r>
              <a:rPr lang="en-GB" sz="1300" dirty="0"/>
              <a:t>LFS duration data 1975-10, Biennial until 1983 then annual, every Q2, until 1992q2, since when quarterly. b*_s=0.20, b*_f=0.82, b*_res=-0.02. </a:t>
            </a:r>
          </a:p>
          <a:p>
            <a:r>
              <a:rPr lang="en-GB" sz="1300" dirty="0"/>
              <a:t>These estimates do not take account of changing frequency. If data are weighted by inverse frequency, inflow rate </a:t>
            </a:r>
            <a:r>
              <a:rPr lang="en-GB" sz="1300" i="1" dirty="0"/>
              <a:t>beta*</a:t>
            </a:r>
            <a:r>
              <a:rPr lang="en-GB" sz="1300" dirty="0"/>
              <a:t> is 16% and outflow rate </a:t>
            </a:r>
            <a:r>
              <a:rPr lang="en-GB" sz="1300" i="1" dirty="0"/>
              <a:t>beta*</a:t>
            </a:r>
            <a:r>
              <a:rPr lang="en-GB" sz="1300" dirty="0"/>
              <a:t> is 87%.</a:t>
            </a:r>
            <a:r>
              <a:rPr lang="en-GB" dirty="0" smtClean="0"/>
              <a:t> </a:t>
            </a:r>
            <a:endParaRPr lang="en-GB" sz="1300" dirty="0"/>
          </a:p>
          <a:p>
            <a:r>
              <a:rPr lang="en-GB" sz="1300" dirty="0"/>
              <a:t>EHS u figures based on OECD LFS duration data: b*_s=0.18, b*_f=0.82, b*_res=-0.01.</a:t>
            </a:r>
            <a:r>
              <a:rPr lang="en-GB" dirty="0" smtClean="0"/>
              <a:t> </a:t>
            </a:r>
          </a:p>
          <a:p>
            <a:r>
              <a:rPr lang="en-GB" dirty="0" smtClean="0"/>
              <a:t>LFS</a:t>
            </a:r>
            <a:r>
              <a:rPr lang="en-GB" baseline="0" dirty="0" smtClean="0"/>
              <a:t> recall data 1975-2010, Biennial until 1983 then annual, every Q2. </a:t>
            </a:r>
            <a:r>
              <a:rPr lang="en-GB" sz="1300" dirty="0"/>
              <a:t>b*_s=0.68, b*_f=0.35, b*_res=-0.03. </a:t>
            </a:r>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In</a:t>
            </a:r>
            <a:r>
              <a:rPr lang="en-GB" baseline="0" dirty="0" smtClean="0"/>
              <a:t> the US, </a:t>
            </a:r>
            <a:r>
              <a:rPr lang="en-GB" baseline="0" dirty="0" err="1" smtClean="0"/>
              <a:t>ss</a:t>
            </a:r>
            <a:r>
              <a:rPr lang="en-GB" baseline="0" dirty="0" smtClean="0"/>
              <a:t> and actual unemployment rates move very closely together indeed.</a:t>
            </a:r>
          </a:p>
          <a:p>
            <a:r>
              <a:rPr lang="en-GB" baseline="0" dirty="0" smtClean="0"/>
              <a:t>But that is not the case for the UK. Ss unemployment rates lead actual in the UK, far more than is apparent in the US.</a:t>
            </a:r>
          </a:p>
          <a:p>
            <a:r>
              <a:rPr lang="en-GB" baseline="0" dirty="0" smtClean="0"/>
              <a:t>Why is that? It is because transition rates are higher in the US than the UK. </a:t>
            </a:r>
            <a:endParaRPr lang="en-GB" dirty="0" smtClean="0"/>
          </a:p>
          <a:p>
            <a:r>
              <a:rPr lang="en-GB" dirty="0" smtClean="0"/>
              <a:t>[UK </a:t>
            </a:r>
            <a:r>
              <a:rPr lang="en-GB" dirty="0" err="1" smtClean="0"/>
              <a:t>ss</a:t>
            </a:r>
            <a:r>
              <a:rPr lang="en-GB" dirty="0" smtClean="0"/>
              <a:t> unemployment</a:t>
            </a:r>
            <a:r>
              <a:rPr lang="en-GB" baseline="0" dirty="0" smtClean="0"/>
              <a:t> looks a little odd because it’s based on biennial micro duration data prior to 1983, and annual between 1983 and 1992, whereas US data are quarterly in the case of </a:t>
            </a:r>
            <a:r>
              <a:rPr lang="en-GB" baseline="0" dirty="0" err="1" smtClean="0"/>
              <a:t>ss</a:t>
            </a:r>
            <a:r>
              <a:rPr lang="en-GB" baseline="0" dirty="0" smtClean="0"/>
              <a:t> unemployment (derived from monthly data), and monthly in the case of actual unemployment rates.]</a:t>
            </a:r>
            <a:endParaRPr lang="en-GB" dirty="0" smtClean="0"/>
          </a:p>
          <a:p>
            <a:r>
              <a:rPr lang="en-GB" dirty="0" smtClean="0"/>
              <a:t>[The flow steady state unemployment rate graphed is based on overall unemployment outflows, and an inflow rate calculated according to a method devised by </a:t>
            </a:r>
            <a:r>
              <a:rPr lang="en-GB" dirty="0" err="1" smtClean="0"/>
              <a:t>Shimer</a:t>
            </a:r>
            <a:r>
              <a:rPr lang="en-GB" dirty="0" smtClean="0"/>
              <a:t> (2007). This method involves numerically solving a differential equation. For the U.K., this moves almost identically to flow steady state unemployment calculated on the basis of LFS </a:t>
            </a:r>
            <a:r>
              <a:rPr lang="en-GB" dirty="0" err="1" smtClean="0"/>
              <a:t>microdata</a:t>
            </a:r>
            <a:r>
              <a:rPr lang="en-GB" dirty="0" smtClean="0"/>
              <a:t> allowing explicitly for 3 labour market states (employment, unemployment and nonparticipation); the 3-state formula for flow steady state unemployment involves all 6 flow rates between the 3 states. A comparison</a:t>
            </a:r>
            <a:r>
              <a:rPr lang="en-GB" baseline="0" dirty="0" smtClean="0"/>
              <a:t> of UK Claimant Count actual and steady state unemployment rates also confirms that actual lags steady state.</a:t>
            </a:r>
            <a:r>
              <a:rPr lang="en-GB" dirty="0" smtClean="0"/>
              <a:t>]</a:t>
            </a:r>
          </a:p>
          <a:p>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22</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23</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The contributions to </a:t>
            </a:r>
            <a:r>
              <a:rPr lang="en-GB" dirty="0" err="1" smtClean="0"/>
              <a:t>ss</a:t>
            </a:r>
            <a:r>
              <a:rPr lang="en-GB" dirty="0" smtClean="0"/>
              <a:t> dynamics</a:t>
            </a:r>
            <a:r>
              <a:rPr lang="en-GB" baseline="0" dirty="0" smtClean="0"/>
              <a:t> are as before, so the first term is rho[t-1] times C*_s minus C*_f.</a:t>
            </a:r>
            <a:endParaRPr lang="en-GB" dirty="0" smtClean="0"/>
          </a:p>
          <a:p>
            <a:r>
              <a:rPr lang="en-GB" dirty="0" smtClean="0"/>
              <a:t>In practice, the frequency of the transition rate estimates has to match that of</a:t>
            </a:r>
            <a:r>
              <a:rPr lang="en-GB" baseline="0" dirty="0" smtClean="0"/>
              <a:t> the observed change in unemployment. So monthly rates are multiplied by 3 in rho, to match quarterly changes.</a:t>
            </a:r>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24</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Starting</a:t>
            </a:r>
            <a:r>
              <a:rPr lang="en-GB" baseline="0" dirty="0" smtClean="0"/>
              <a:t> from an assumption about the initial values, contributions can be calculated recursively. There is also a contribution from the initial condition, and a residual due primarily to the log approximations.</a:t>
            </a:r>
          </a:p>
          <a:p>
            <a:r>
              <a:rPr lang="en-GB" baseline="0" dirty="0" smtClean="0"/>
              <a:t>Three-state contributions can also be calculated, using similar weighted decomposition as for the steady state case.</a:t>
            </a:r>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25</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We can use the information gained so far to look forward.</a:t>
            </a:r>
          </a:p>
          <a:p>
            <a:r>
              <a:rPr lang="en-GB" dirty="0" smtClean="0"/>
              <a:t>I address three issues:</a:t>
            </a:r>
          </a:p>
          <a:p>
            <a:r>
              <a:rPr lang="en-GB" dirty="0" smtClean="0"/>
              <a:t>First, Has the UK labour market adjusted fully to the shocks that hit it in the latest recession?</a:t>
            </a:r>
          </a:p>
          <a:p>
            <a:r>
              <a:rPr lang="en-GB" dirty="0" smtClean="0"/>
              <a:t>Second, How efficiently is the labour market working – particularly on the job finding side?</a:t>
            </a:r>
          </a:p>
          <a:p>
            <a:r>
              <a:rPr lang="en-GB" dirty="0" smtClean="0"/>
              <a:t>Third, What are the prospects for long-term unemployment?</a:t>
            </a:r>
          </a:p>
          <a:p>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31</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56157"/>
            <a:r>
              <a:rPr lang="en-GB" dirty="0" smtClean="0"/>
              <a:t>As we would expect, the formula for steady state unemployment told us that it will rise if the inflow rate increases or if the outflow rate falls. A shock to either flow rate will alter the flow steady state unemployment rate.</a:t>
            </a:r>
          </a:p>
          <a:p>
            <a:pPr lvl="0"/>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32</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Flow steady state unemployment leads actual unemployment quite markedly. This is perhaps particularly apparent around cyclical turning points, when large shocks hit flow rates. (Smith, forthcoming)</a:t>
            </a:r>
          </a:p>
          <a:p>
            <a:r>
              <a:rPr lang="en-GB" dirty="0" smtClean="0"/>
              <a:t>We can see whether actual unemployment has adjusted to the shocks of the recent recession by inspecting the distance between actual and flow steady state unemployment.</a:t>
            </a:r>
          </a:p>
          <a:p>
            <a:r>
              <a:rPr lang="en-GB" dirty="0" smtClean="0"/>
              <a:t>There is no evidence here that actual unemployment is due to rise. Indeed, flow steady state unemployment has fallen quite substantially from its cyclical peak, which in the past has been a precursor of declining actual unemployment.</a:t>
            </a:r>
          </a:p>
          <a:p>
            <a:r>
              <a:rPr lang="en-GB" dirty="0" smtClean="0"/>
              <a:t>[The flow steady state unemployment rate graphed is based on overall unemployment outflows, and an inflow rate calculated according to a method devised by </a:t>
            </a:r>
            <a:r>
              <a:rPr lang="en-GB" dirty="0" err="1" smtClean="0"/>
              <a:t>Shimer</a:t>
            </a:r>
            <a:r>
              <a:rPr lang="en-GB" dirty="0" smtClean="0"/>
              <a:t> (2007). This method involves numerically solving a differential equation. This moves almost identically to flow steady state unemployment calculated on the basis of LFS </a:t>
            </a:r>
            <a:r>
              <a:rPr lang="en-GB" dirty="0" err="1" smtClean="0"/>
              <a:t>microdata</a:t>
            </a:r>
            <a:r>
              <a:rPr lang="en-GB" dirty="0" smtClean="0"/>
              <a:t> allowing explicitly for 3 labour market states (employment, unemployment and nonparticipation); the 3-state formula for flow steady state unemployment involves all 6 flow rates between the 3 states.]</a:t>
            </a:r>
          </a:p>
          <a:p>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33</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34</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35</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fontScale="92500" lnSpcReduction="10000"/>
          </a:bodyPr>
          <a:lstStyle/>
          <a:p>
            <a:r>
              <a:rPr lang="en-GB" dirty="0" smtClean="0"/>
              <a:t>So, why is looking at unemployment flows useful? </a:t>
            </a:r>
          </a:p>
          <a:p>
            <a:r>
              <a:rPr lang="en-GB" dirty="0" smtClean="0"/>
              <a:t>In particular, why is it useful to look at the </a:t>
            </a:r>
            <a:r>
              <a:rPr lang="en-GB" i="1" dirty="0" smtClean="0"/>
              <a:t>rates</a:t>
            </a:r>
            <a:r>
              <a:rPr lang="en-GB" dirty="0" smtClean="0"/>
              <a:t> at which workers flow between unemployment, employment, and nonparticipation?</a:t>
            </a:r>
          </a:p>
          <a:p>
            <a:r>
              <a:rPr lang="en-GB" dirty="0" smtClean="0"/>
              <a:t>To start with, the dynamics of unemployment are described by a simple Law of Motion relating unemployment stocks and flows: </a:t>
            </a:r>
          </a:p>
          <a:p>
            <a:r>
              <a:rPr lang="en-GB" i="1" dirty="0" smtClean="0"/>
              <a:t>Current unemployment differs from unemployment last period by the addition of new inflows and the loss of outflows during the period.</a:t>
            </a:r>
          </a:p>
          <a:p>
            <a:r>
              <a:rPr lang="en-GB" i="0" dirty="0" smtClean="0"/>
              <a:t>The algebra is based on a discrete time model.</a:t>
            </a:r>
          </a:p>
          <a:p>
            <a:r>
              <a:rPr lang="en-GB" i="1" dirty="0" err="1" smtClean="0"/>
              <a:t>s</a:t>
            </a:r>
            <a:r>
              <a:rPr lang="en-GB" i="1" baseline="-25000" dirty="0" err="1" smtClean="0"/>
              <a:t>t</a:t>
            </a:r>
            <a:r>
              <a:rPr lang="en-GB" i="0" baseline="-25000" dirty="0" smtClean="0"/>
              <a:t> </a:t>
            </a:r>
            <a:r>
              <a:rPr lang="en-GB" i="0" baseline="0" dirty="0" smtClean="0"/>
              <a:t> is the inflow transition rate, measuring the probability of joining the pool of the unemployed, given that one was not unemployed last period.</a:t>
            </a:r>
          </a:p>
          <a:p>
            <a:pPr defTabSz="956371">
              <a:defRPr/>
            </a:pPr>
            <a:r>
              <a:rPr lang="en-GB" i="1" dirty="0" smtClean="0"/>
              <a:t>f</a:t>
            </a:r>
            <a:r>
              <a:rPr lang="en-GB" i="1" baseline="-25000" dirty="0" smtClean="0"/>
              <a:t>t</a:t>
            </a:r>
            <a:r>
              <a:rPr lang="en-GB" i="0" baseline="-25000" dirty="0" smtClean="0"/>
              <a:t> </a:t>
            </a:r>
            <a:r>
              <a:rPr lang="en-GB" i="0" baseline="0" dirty="0" smtClean="0"/>
              <a:t> is the outflow transition rate, measuring the probability of leaving unemployment during period </a:t>
            </a:r>
            <a:r>
              <a:rPr lang="en-GB" i="1" baseline="0" dirty="0" smtClean="0"/>
              <a:t>t</a:t>
            </a:r>
            <a:r>
              <a:rPr lang="en-GB" i="0" baseline="0" dirty="0" smtClean="0"/>
              <a:t>.</a:t>
            </a:r>
          </a:p>
          <a:p>
            <a:r>
              <a:rPr lang="en-GB" baseline="0" dirty="0" smtClean="0"/>
              <a:t>It’s important to know why unemployment has risen – whether it’s due to an increase in the rate of job loss or to the unemployed finding it harder to get a job.</a:t>
            </a:r>
          </a:p>
          <a:p>
            <a:r>
              <a:rPr lang="en-GB" baseline="0" dirty="0" smtClean="0"/>
              <a:t>The composition of the pool of the unemployed will differ, depending which is true.</a:t>
            </a:r>
          </a:p>
          <a:p>
            <a:r>
              <a:rPr lang="en-GB" baseline="0" dirty="0" smtClean="0"/>
              <a:t>And the policy response should also differ. Policy has tended to focus on aiding job finding, most recently with the carrots and sticks involved in Jobcentre Plus and the various New Deal programs. This appears in part to be based on the belief that changes in job finding play the largest part in unemployment movements.</a:t>
            </a:r>
          </a:p>
          <a:p>
            <a:r>
              <a:rPr lang="en-GB" baseline="0" dirty="0" smtClean="0"/>
              <a:t>But, if instead a large part of unemployment dynamics can be attributed to changes in the inflow rate, the policy focus should perhaps focus elsewhere: on employment subsidies, for example – such as those helping firms with the cost of reducing hours while retaining jobs in a slump – or </a:t>
            </a:r>
            <a:r>
              <a:rPr lang="en-GB" baseline="0" dirty="0" err="1" smtClean="0"/>
              <a:t>procyclical</a:t>
            </a:r>
            <a:r>
              <a:rPr lang="en-GB" baseline="0" dirty="0" smtClean="0"/>
              <a:t> employment taxes.</a:t>
            </a:r>
          </a:p>
          <a:p>
            <a:r>
              <a:rPr lang="en-GB" baseline="0" dirty="0" smtClean="0"/>
              <a:t>In the first part of my talk I’ll look at evidence from the UK and US about whether it is inflows or outflows that dominate unemployment movements.</a:t>
            </a:r>
          </a:p>
          <a:p>
            <a:r>
              <a:rPr lang="en-GB" baseline="0" dirty="0" smtClean="0"/>
              <a:t>To do this it turns out to be useful to focus on what might at first seem a rather abstruse concept – the steady state unemployment rate.</a:t>
            </a:r>
          </a:p>
          <a:p>
            <a:r>
              <a:rPr lang="en-GB" baseline="0" dirty="0" smtClean="0"/>
              <a:t>This comes from a simple rearrangement of the Law of Motion. This shows that</a:t>
            </a:r>
          </a:p>
          <a:p>
            <a:r>
              <a:rPr lang="en-GB" baseline="0" dirty="0" smtClean="0"/>
              <a:t>the steady state unemployment rate </a:t>
            </a:r>
            <a:r>
              <a:rPr lang="en-GB" baseline="0" dirty="0" err="1" smtClean="0"/>
              <a:t>ustar</a:t>
            </a:r>
            <a:r>
              <a:rPr lang="en-GB" baseline="0" dirty="0" smtClean="0"/>
              <a:t> is given by the ratio of the inflow rate to the sum of both transition rates.</a:t>
            </a:r>
          </a:p>
          <a:p>
            <a:r>
              <a:rPr lang="en-GB" baseline="0" dirty="0" smtClean="0"/>
              <a:t>An obvious question then is: what is the relationship between this theoretical steady state rate and the actual unemployment rate?</a:t>
            </a:r>
          </a:p>
          <a:p>
            <a:r>
              <a:rPr lang="en-GB" baseline="0" dirty="0" smtClean="0"/>
              <a:t>Well, the steady state rate forms a moving target: unemployment always tends to this rate, which itself changes as shocks hit the transition rates.</a:t>
            </a:r>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An initial burst of job loss explains much of U.K. unemployment dynamics at the start of recessions. But, after that burst is over, at what point and how fast unemployment falls typically depends on the job finding rate.</a:t>
            </a:r>
          </a:p>
          <a:p>
            <a:r>
              <a:rPr lang="en-GB" dirty="0" smtClean="0"/>
              <a:t>So, two conditions determine the fall in unemployment:</a:t>
            </a:r>
          </a:p>
          <a:p>
            <a:r>
              <a:rPr lang="en-GB" dirty="0" smtClean="0"/>
              <a:t>First, are employers creating vacancies?</a:t>
            </a:r>
          </a:p>
          <a:p>
            <a:r>
              <a:rPr lang="en-GB" dirty="0" smtClean="0"/>
              <a:t>Second, even if vacancies are created, it is not certain that there will be a match between the jobs on offer and the location, skills and other characteristics of unemployed workers. </a:t>
            </a:r>
          </a:p>
          <a:p>
            <a:r>
              <a:rPr lang="en-GB" dirty="0" smtClean="0"/>
              <a:t>Match efficiency is more difficult to measure than vacancy creation. But it can also be seen in the </a:t>
            </a:r>
            <a:r>
              <a:rPr lang="en-GB" dirty="0" err="1" smtClean="0"/>
              <a:t>Beveridge</a:t>
            </a:r>
            <a:r>
              <a:rPr lang="en-GB" dirty="0" smtClean="0"/>
              <a:t> Curve.</a:t>
            </a:r>
          </a:p>
          <a:p>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36</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fontScale="55000" lnSpcReduction="20000"/>
          </a:bodyPr>
          <a:lstStyle/>
          <a:p>
            <a:r>
              <a:rPr lang="en-GB" dirty="0" smtClean="0"/>
              <a:t>The </a:t>
            </a:r>
            <a:r>
              <a:rPr lang="en-GB" dirty="0" err="1" smtClean="0"/>
              <a:t>Beveridge</a:t>
            </a:r>
            <a:r>
              <a:rPr lang="en-GB" dirty="0" smtClean="0"/>
              <a:t> curve plots the relationship between unemployment and vacancy rates. Movements along the </a:t>
            </a:r>
            <a:r>
              <a:rPr lang="en-GB" dirty="0" err="1" smtClean="0"/>
              <a:t>Beveridge</a:t>
            </a:r>
            <a:r>
              <a:rPr lang="en-GB" dirty="0" smtClean="0"/>
              <a:t> curve are generally thought to relate to changes in labour demand over the business cycle: the economy falls to the south-east corner when firms cut vacancies in a recession.</a:t>
            </a:r>
          </a:p>
          <a:p>
            <a:r>
              <a:rPr lang="en-GB" dirty="0" smtClean="0"/>
              <a:t>Vacancy data are drawn from the ONS Vacancy Survey and JOLTS, which define vacancies in similar ways. In both cases, the data represent the stock of vacancies, rather than the flow of new vacancies.</a:t>
            </a:r>
          </a:p>
          <a:p>
            <a:r>
              <a:rPr lang="en-GB" dirty="0" smtClean="0"/>
              <a:t>The slope of the </a:t>
            </a:r>
            <a:r>
              <a:rPr lang="en-GB" dirty="0" err="1" smtClean="0"/>
              <a:t>Beveridge</a:t>
            </a:r>
            <a:r>
              <a:rPr lang="en-GB" dirty="0" smtClean="0"/>
              <a:t> curve has been quite similar across the two economies over the course of the current recession: A one percentage point decline in the vacancy rate has been associated with something like a four percentage point rise in the unemployment rate in both the U.K. and the U.S.  </a:t>
            </a:r>
          </a:p>
          <a:p>
            <a:r>
              <a:rPr lang="en-GB" dirty="0" smtClean="0"/>
              <a:t>Before and after the recession, the U.S. labour market demonstrated one characteristic behind its greater fluidity: A far higher vacancy rate. But during the recession, there was a far greater fall in job openings in the U.S., suggesting that – as we also saw in the muted decline in the job finding rate – the U.K. labour market was relatively well insulated from the vagaries of the recession. </a:t>
            </a:r>
          </a:p>
          <a:p>
            <a:r>
              <a:rPr lang="en-GB" dirty="0" smtClean="0"/>
              <a:t>Since the end of the recession, the U.S. economy has shown signs of a decline in match efficiency: A recovery in job openings has not been met by commensurate declines in unemployment. This could indicate that the U.S. may face a prolonged period of high unemployment.</a:t>
            </a:r>
          </a:p>
          <a:p>
            <a:r>
              <a:rPr lang="en-GB" dirty="0" smtClean="0"/>
              <a:t>Discussion of the U.S. decline in match efficiency has been quite heated. One reason is that we would expect to see some outward looping of the </a:t>
            </a:r>
            <a:r>
              <a:rPr lang="en-GB" dirty="0" err="1" smtClean="0"/>
              <a:t>Beveridge</a:t>
            </a:r>
            <a:r>
              <a:rPr lang="en-GB" dirty="0" smtClean="0"/>
              <a:t> curve after a recession anyway, even if the efficiency of matching remained unchanged. This is due to a decline in the hiring rate, which is typical in recessions. The hiring rate measures the rate at which a given level of vacancies is filled. Economists would expect an upwards, </a:t>
            </a:r>
            <a:r>
              <a:rPr lang="en-GB" dirty="0" err="1" smtClean="0"/>
              <a:t>counterclockwise</a:t>
            </a:r>
            <a:r>
              <a:rPr lang="en-GB" dirty="0" smtClean="0"/>
              <a:t> ‘loop’ of the </a:t>
            </a:r>
            <a:r>
              <a:rPr lang="en-GB" dirty="0" err="1" smtClean="0"/>
              <a:t>Beveridge</a:t>
            </a:r>
            <a:r>
              <a:rPr lang="en-GB" dirty="0" smtClean="0"/>
              <a:t> curve as the hiring rate falls in recessions. </a:t>
            </a:r>
          </a:p>
          <a:p>
            <a:r>
              <a:rPr lang="en-GB" dirty="0" smtClean="0"/>
              <a:t>But a lower hiring rate cannot explain all the failure of the unemployment rate to respond to the post-recession rise in vacancies. In a detailed analysis of the U.S. </a:t>
            </a:r>
            <a:r>
              <a:rPr lang="en-GB" dirty="0" err="1" smtClean="0"/>
              <a:t>Beveridge</a:t>
            </a:r>
            <a:r>
              <a:rPr lang="en-GB" dirty="0" smtClean="0"/>
              <a:t> curve, Federal Reserve Board of Governors economists Regis </a:t>
            </a:r>
            <a:r>
              <a:rPr lang="en-GB" dirty="0" err="1" smtClean="0"/>
              <a:t>Barnichon</a:t>
            </a:r>
            <a:r>
              <a:rPr lang="en-GB" dirty="0" smtClean="0"/>
              <a:t> and Andrew </a:t>
            </a:r>
            <a:r>
              <a:rPr lang="en-GB" dirty="0" err="1" smtClean="0"/>
              <a:t>Figura</a:t>
            </a:r>
            <a:r>
              <a:rPr lang="en-GB" dirty="0" smtClean="0"/>
              <a:t> last year calculated that 1½p.p. of the 5p.p. rise in U.S. unemployment could be attributed to lower matching efficiency. This is close to the split proposed by the Stanford economist Bob Hall (2010).</a:t>
            </a:r>
          </a:p>
          <a:p>
            <a:r>
              <a:rPr lang="en-GB" dirty="0" smtClean="0"/>
              <a:t>[Another feature has been uncertainty/disagreement about the possible sources of reduced match efficiency. Robert </a:t>
            </a:r>
            <a:r>
              <a:rPr lang="en-GB" dirty="0" err="1" smtClean="0"/>
              <a:t>Shimer</a:t>
            </a:r>
            <a:r>
              <a:rPr lang="en-GB" dirty="0" smtClean="0"/>
              <a:t> of Chicago, for example, has developed arguments around a number of issues. Downward (nominal) wage rigidity could be maintaining real wages too high for firms to increase employment. Negative equity in the housing market may play a role preventing workers moving to find jobs. There may be other, non-housing (skill), problems with the unemployed. Or new jobs are often created by new firms, who haven’t been able to get credit to start </a:t>
            </a:r>
            <a:r>
              <a:rPr lang="en-GB" smtClean="0"/>
              <a:t>up.]</a:t>
            </a:r>
            <a:endParaRPr lang="en-GB" dirty="0" smtClean="0"/>
          </a:p>
          <a:p>
            <a:r>
              <a:rPr lang="en-GB" dirty="0" smtClean="0"/>
              <a:t>[The matching function measures the efficiency of the matching process between unemployed workers and vacancies. Clearly, the higher are unemployment and vacancies, the larger should be the number of hires. We can measure matching efficiency as a ‘coefficient’ that translates unemployment and vacancies into hires. The </a:t>
            </a:r>
            <a:r>
              <a:rPr lang="en-GB" dirty="0" err="1" smtClean="0"/>
              <a:t>Beveridge</a:t>
            </a:r>
            <a:r>
              <a:rPr lang="en-GB" dirty="0" smtClean="0"/>
              <a:t> curve shows the vacancy rate v against the unemployment rate u. These two will be inversely related if the ratio of the hiring rate h to match efficiency </a:t>
            </a:r>
            <a:r>
              <a:rPr lang="en-GB" dirty="0" smtClean="0">
                <a:sym typeface="Symbol"/>
              </a:rPr>
              <a:t></a:t>
            </a:r>
            <a:r>
              <a:rPr lang="en-GB" dirty="0" smtClean="0"/>
              <a:t> is constant (where the hiring rate is the proportion of hires to the labour force). If the hiring rate increases, or if match efficiency falls, the </a:t>
            </a:r>
            <a:r>
              <a:rPr lang="en-GB" dirty="0" err="1" smtClean="0"/>
              <a:t>Beveridge</a:t>
            </a:r>
            <a:r>
              <a:rPr lang="en-GB" dirty="0" smtClean="0"/>
              <a:t> curve will shift outward. Even if match efficiency is constant, we should expect a </a:t>
            </a:r>
            <a:r>
              <a:rPr lang="en-GB" dirty="0" err="1" smtClean="0"/>
              <a:t>counterclockwise</a:t>
            </a:r>
            <a:r>
              <a:rPr lang="en-GB" dirty="0" smtClean="0"/>
              <a:t> looping of the </a:t>
            </a:r>
            <a:r>
              <a:rPr lang="en-GB" dirty="0" err="1" smtClean="0"/>
              <a:t>Beveridge</a:t>
            </a:r>
            <a:r>
              <a:rPr lang="en-GB" dirty="0" smtClean="0"/>
              <a:t> curve over the cycle because, in a slump, the hiring rate h will fall (hiring is </a:t>
            </a:r>
            <a:r>
              <a:rPr lang="en-GB" dirty="0" err="1" smtClean="0"/>
              <a:t>procyclical</a:t>
            </a:r>
            <a:r>
              <a:rPr lang="en-GB" dirty="0" smtClean="0"/>
              <a:t>). A lower hiring rate means that more vacancies are needed to reduce unemployment by a given amount. See Hall (2010).]</a:t>
            </a:r>
          </a:p>
          <a:p>
            <a:r>
              <a:rPr lang="en-GB" dirty="0" smtClean="0"/>
              <a:t>[ONS Vacancy Survey respondents are asked to enter (via their telephone keypad) their current number of vacancies, defined  as positions that are newly created, unoccupied or available in the near future, where the employer is actively trying to fill the position and the position is available to people outside the organisation. In JOLTS, job openings are defined as all positions that are open (not filled), where the position could be filled within 30 days (subject to successful search), and where the firm is actively recruiting from outside the establishment.]</a:t>
            </a:r>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37</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It is difficult to see immediately in the U.K. chart whether the same is true in this country or not. Clearly the rise in the vacancy rate has been relatively small in the U.K.: Around 10% compared to 40% in the U.S.</a:t>
            </a:r>
          </a:p>
          <a:p>
            <a:r>
              <a:rPr lang="en-GB" dirty="0" smtClean="0"/>
              <a:t>If we ‘blow up’ the post-recession period for the U.K., we see that what vacancy creation there has been, has not been associated with falling unemployment. </a:t>
            </a:r>
          </a:p>
          <a:p>
            <a:r>
              <a:rPr lang="en-GB" dirty="0" smtClean="0"/>
              <a:t>If one wanted to be positive about the U.K. economy, one would say that the scale of any match inefficiency is lower than in the U.S.  But, at least the U.S. is creating the jobs – even if they are not well matched to the pool of U.S. unemployed.</a:t>
            </a:r>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38</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39</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fontScale="85000" lnSpcReduction="10000"/>
          </a:bodyPr>
          <a:lstStyle/>
          <a:p>
            <a:r>
              <a:rPr lang="en-GB" dirty="0" smtClean="0"/>
              <a:t>Just as the U.S. job finding rate has fallen below the U.K. level, so the U.S. long-term unemployment rate has risen above that of the U.K. </a:t>
            </a:r>
          </a:p>
          <a:p>
            <a:r>
              <a:rPr lang="en-GB" dirty="0" smtClean="0"/>
              <a:t>The chart shows the long-term unemployment rate calculated as the number unemployed for more than 6 months divided by the labour force. We use a 6 month cut-off to measure long-term unemployment as, historically, numbers unemployed for more than a year in the U.S. were very low. It is a sign of the current crisis that the Bureau of </a:t>
            </a:r>
            <a:r>
              <a:rPr lang="en-GB" dirty="0" err="1" smtClean="0"/>
              <a:t>Labor</a:t>
            </a:r>
            <a:r>
              <a:rPr lang="en-GB" dirty="0" smtClean="0"/>
              <a:t> Statistics has, from the start of 2011, added another category to its CPS question on long-term unemployment. Instead of capping at 2 years, the BLS now has an upper category of 5 years. This was prompted by the feeling that average unemployment duration was understated due to the previous maximum category being “99 weeks or over”. The new upper limit is “260 weeks or over”.</a:t>
            </a:r>
          </a:p>
          <a:p>
            <a:r>
              <a:rPr lang="en-GB" dirty="0" smtClean="0"/>
              <a:t>Various interesting explanations are possible. However, they are not the focus of my talk, so I shall defer discussion of them.</a:t>
            </a:r>
          </a:p>
          <a:p>
            <a:r>
              <a:rPr lang="en-GB" dirty="0" smtClean="0"/>
              <a:t>[Explanations include the extension of U.S. unemployment-insurance from half a year to nearly 2 years (up to 99 weeks). The well-known Harvard macro-economist Robert </a:t>
            </a:r>
            <a:r>
              <a:rPr lang="en-GB" dirty="0" err="1" smtClean="0"/>
              <a:t>Barro</a:t>
            </a:r>
            <a:r>
              <a:rPr lang="en-GB" dirty="0" smtClean="0"/>
              <a:t> was widely attacked for writing in the Wall Street Journal last August of the “folly of subsidizing unemployment”, and arguing that the unemployment benefit extension was “almost surely the culprit” behind the historically-unprecedented increase in the share of long-term unemployment. Other economists have been more moderate. Bob Hall at the end of last year pointed out that the benefit replacement ratio is only 25% of median earnings (calculated on the basis of total benefits in the National Income and Product Accounts and median full-time earnings from the CPS). Furthermore, the increase in the UI replacement ratio is higher than in the 1990s and 2000s recessions, but by less than would be expected given the large increase in the unemployment rate above previous recession levels (the UI replacement rate is lower than in the 1980s). A temporary extension of Emergency Unemployment Compensation EUC was passed in November 2009. In past recessions, U.S. unemployment insurance eligibility had also been extended, to 39 weeks or more, varying by state according to economic conditions in that state. In contrast, the 99-week extension was a larger and ‘blanket’ increase in eligibility.]</a:t>
            </a:r>
          </a:p>
          <a:p>
            <a:r>
              <a:rPr lang="en-GB" dirty="0" smtClean="0"/>
              <a:t>[Alternative explanations: Negative housing equity; </a:t>
            </a:r>
            <a:r>
              <a:rPr lang="en-GB" dirty="0" err="1" smtClean="0"/>
              <a:t>Shimer</a:t>
            </a:r>
            <a:r>
              <a:rPr lang="en-GB" dirty="0" smtClean="0"/>
              <a:t> (2010) cites wage </a:t>
            </a:r>
            <a:r>
              <a:rPr lang="en-GB" dirty="0" err="1" smtClean="0"/>
              <a:t>rigidty</a:t>
            </a:r>
            <a:r>
              <a:rPr lang="en-GB" dirty="0" smtClean="0"/>
              <a:t>.]</a:t>
            </a:r>
          </a:p>
          <a:p>
            <a:r>
              <a:rPr lang="en-GB" dirty="0" smtClean="0"/>
              <a:t>[Because the U.K. total unemployment rate is substantially lower than the U.S. rate, the U.K. has a higher proportion of long-term unemployed. The latest data show that 52% of U.K. unemployed have been so for more than 6 months, compared to 44% in the U.S.]</a:t>
            </a:r>
            <a:endParaRPr lang="en-GB" baseline="0" dirty="0" smtClean="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40</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Future LTU depends on the current duration distributions of unemployment and outflow rates.</a:t>
            </a:r>
          </a:p>
          <a:p>
            <a:r>
              <a:rPr lang="en-GB" dirty="0" smtClean="0"/>
              <a:t>[The future profile of unemployment also depends on (largely unpredictable) future shocks to the inflow rate. It is the importance of this in driving up unemployment that is worrying, in the light of public spending cuts. This is, of course, an alternative explanation for rising unemployment in the presence of vacancies. A structural increase in job loss rates would be associated with increased unemployment persistence (as would a decrease in match efficiency). In the case of inflow rate increases: For a given job finding rate, an increase in job loss will simply increase the volume of unemployed – feeding through eventually to all durations. (In the case of match efficiency falling, it will simply take an unemployed worker longer to find a job if good matches are harder to come by.)]</a:t>
            </a:r>
          </a:p>
          <a:p>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41</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fontScale="77500" lnSpcReduction="20000"/>
          </a:bodyPr>
          <a:lstStyle/>
          <a:p>
            <a:r>
              <a:rPr lang="en-GB" dirty="0" smtClean="0"/>
              <a:t>This chart shows transition rates from unemployment to employment (3-month moving averages of monthly rates).</a:t>
            </a:r>
          </a:p>
          <a:p>
            <a:r>
              <a:rPr lang="en-GB" dirty="0" smtClean="0"/>
              <a:t>One feature that is apparent is known as negative duration-dependence: The probability of finding a job falls significantly, the longer a person has been unemployed. This is in part due to selection (those least able to get jobs remain unemployed for longer), and in part due to scarring (skills and motivation – observed and unobserved skills – deteriorate with lack of use). The effect is substantial: Typically, 15% of job seekers unemployed for less than one month find jobs, compared to less than 5% of those unemployed for more than a year.</a:t>
            </a:r>
          </a:p>
          <a:p>
            <a:r>
              <a:rPr lang="en-GB" dirty="0" smtClean="0"/>
              <a:t>If the proportion of long-term unemployment rises, it will interact with this negative duration dependence and lead to a sluggish recovery in job-finding rates in the future. Intuitively, the unemployment pool increasingly contains job seekers who are particularly unlikely to find jobs, and it takes time for this residue to filter out of the pool.</a:t>
            </a:r>
          </a:p>
          <a:p>
            <a:r>
              <a:rPr lang="en-GB" dirty="0" smtClean="0"/>
              <a:t>Prior to the recent recession, changes in duration composition played an important role in shaping the job finding rate. The sustained reduction in unemployment from the 1990s onward seems to have been helped by a continual improvement in the duration composition of the unemployment pool.  To see this, the aggregate job finding rate can be superimposed. It rose more steeply than any of the constituent rates by duration. During the 1990s, unemployment gradually became more composed of those unemployed for only a short time – and this induced the rise in the aggregate job finding rate. And: Why did the duration composition of the unemployed improve? Because of rising job finding rates faced by each duration group.</a:t>
            </a:r>
          </a:p>
          <a:p>
            <a:r>
              <a:rPr lang="en-GB" dirty="0" smtClean="0"/>
              <a:t>In the recession, the aggregate job finding rate fell back as job finding rates declined at all unemployment durations, so the duration composition of aggregate unemployment worsened.</a:t>
            </a:r>
          </a:p>
          <a:p>
            <a:r>
              <a:rPr lang="en-GB" dirty="0" smtClean="0"/>
              <a:t>But, recently, the aggregate job finding rate has recovered. Where did this recovery in job finding rates in this recession come from? The recovery in job finding rates seems entirely driven by the long-term unemployed. [Why?]</a:t>
            </a:r>
          </a:p>
          <a:p>
            <a:r>
              <a:rPr lang="en-GB" dirty="0" smtClean="0"/>
              <a:t>However, what is disappointing is that the outflow rates from short-term unemployment (&lt;3 months) have fallen to levels lower than in 1992, after the previous recession. This is clearly not a good sign: Those recently unemployed workers who cannot find a new job will filter through to higher durations, with lower job finding rates, prolonging high U.K. unemployment. </a:t>
            </a:r>
          </a:p>
          <a:p>
            <a:r>
              <a:rPr lang="en-GB" dirty="0" smtClean="0"/>
              <a:t>[In contrast to these job finding rates, transition rates from unemployment to nonparticipation are relatively flat overall and across the unemployment duration spectrum. Changes in the gross outflows to nonparticipation have tended to match, proportionally, changes in unemployment.] </a:t>
            </a:r>
          </a:p>
          <a:p>
            <a:r>
              <a:rPr lang="en-GB" dirty="0" smtClean="0"/>
              <a:t>[Contribution-based JSA can be received for 182 days (6 months). Eligibility is based on the last 2 years’ NI contributions. Feb 2011 maxima for income-based JSA (</a:t>
            </a:r>
            <a:r>
              <a:rPr lang="en-GB" dirty="0" err="1" smtClean="0"/>
              <a:t>contrib</a:t>
            </a:r>
            <a:r>
              <a:rPr lang="en-GB" dirty="0" smtClean="0"/>
              <a:t> JSA are these maxima, including the 2 single people categories only):  Single people, under 25 years old / Lone parents, under 18 years old = £50.95 ; Single people, 25 years old and over / Lone parents, 18 years old and over = £64.30 ; Couples and civil partnerships who are over 18 = £100.95.]</a:t>
            </a:r>
          </a:p>
          <a:p>
            <a:endParaRPr lang="en-GB" dirty="0" smtClean="0"/>
          </a:p>
          <a:p>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42</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aseline="0" dirty="0" smtClean="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43</a:t>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References</a:t>
            </a:r>
          </a:p>
          <a:p>
            <a:r>
              <a:rPr lang="en-GB" dirty="0" err="1" smtClean="0"/>
              <a:t>Barnichon</a:t>
            </a:r>
            <a:r>
              <a:rPr lang="en-GB" dirty="0" smtClean="0"/>
              <a:t>, Regis and Andrew </a:t>
            </a:r>
            <a:r>
              <a:rPr lang="en-GB" dirty="0" err="1" smtClean="0"/>
              <a:t>Figura</a:t>
            </a:r>
            <a:r>
              <a:rPr lang="en-GB" dirty="0" smtClean="0"/>
              <a:t> (2010), “What Drives Movements in the Unemployment Rate? A Decomposition of the </a:t>
            </a:r>
            <a:r>
              <a:rPr lang="en-GB" dirty="0" err="1" smtClean="0"/>
              <a:t>Beveridge</a:t>
            </a:r>
            <a:r>
              <a:rPr lang="en-GB" dirty="0" smtClean="0"/>
              <a:t> Curve”, Federal Reserve Board of Governors FEDS Working Paper 2010-48.</a:t>
            </a:r>
          </a:p>
          <a:p>
            <a:r>
              <a:rPr lang="en-GB" dirty="0" smtClean="0"/>
              <a:t>Elsby, Michael W L and Jennifer C Smith (2010), “The Great Recession in the U.K. Labour Market: A Transatlantic View”, </a:t>
            </a:r>
            <a:r>
              <a:rPr lang="en-GB" i="1" dirty="0" smtClean="0"/>
              <a:t>National Institute Economic Review</a:t>
            </a:r>
            <a:r>
              <a:rPr lang="en-GB" dirty="0" smtClean="0"/>
              <a:t>, 214, R26-R37.</a:t>
            </a:r>
          </a:p>
          <a:p>
            <a:r>
              <a:rPr lang="en-GB" dirty="0" smtClean="0"/>
              <a:t>Elsby, Michael W L,</a:t>
            </a:r>
            <a:r>
              <a:rPr lang="en-GB" baseline="0" dirty="0" smtClean="0"/>
              <a:t> </a:t>
            </a:r>
            <a:r>
              <a:rPr lang="en-GB" dirty="0" smtClean="0"/>
              <a:t>Jennifer C Smith and Jonathan Wadsworth (2011), “The role of worker flows in the dynamics and</a:t>
            </a:r>
            <a:r>
              <a:rPr lang="en-GB" baseline="0" dirty="0" smtClean="0"/>
              <a:t> distribution of UK unemployment</a:t>
            </a:r>
            <a:r>
              <a:rPr lang="en-GB" dirty="0" smtClean="0"/>
              <a:t>”, in</a:t>
            </a:r>
            <a:r>
              <a:rPr lang="en-GB" baseline="0" dirty="0" smtClean="0"/>
              <a:t> preparation for the </a:t>
            </a:r>
            <a:r>
              <a:rPr lang="en-GB" i="1" baseline="0" dirty="0" smtClean="0"/>
              <a:t>Oxford Review of Economic Policy</a:t>
            </a:r>
            <a:r>
              <a:rPr lang="en-GB" i="0" baseline="0" dirty="0" smtClean="0"/>
              <a:t>.</a:t>
            </a:r>
            <a:endParaRPr lang="en-GB" dirty="0" smtClean="0"/>
          </a:p>
          <a:p>
            <a:r>
              <a:rPr lang="en-GB" dirty="0" smtClean="0"/>
              <a:t>Hall, Robert E (2010), “The </a:t>
            </a:r>
            <a:r>
              <a:rPr lang="en-GB" dirty="0" err="1" smtClean="0"/>
              <a:t>Labor</a:t>
            </a:r>
            <a:r>
              <a:rPr lang="en-GB" dirty="0" smtClean="0"/>
              <a:t> Market in the Current Slump”, Stanford University mimeo.</a:t>
            </a:r>
          </a:p>
          <a:p>
            <a:r>
              <a:rPr lang="en-GB" dirty="0" err="1" smtClean="0"/>
              <a:t>Shimer</a:t>
            </a:r>
            <a:r>
              <a:rPr lang="en-GB" dirty="0" smtClean="0"/>
              <a:t>, Robert (2010), “Wage Rigidities and Jobless Recoveries”, University of Chicago mimeo.</a:t>
            </a:r>
          </a:p>
          <a:p>
            <a:r>
              <a:rPr lang="en-GB" dirty="0" smtClean="0"/>
              <a:t>Smith, Jennifer C </a:t>
            </a:r>
            <a:r>
              <a:rPr lang="en-GB" dirty="0" smtClean="0"/>
              <a:t>(2011), </a:t>
            </a:r>
            <a:r>
              <a:rPr lang="en-GB" dirty="0" smtClean="0"/>
              <a:t>“The Ins and Outs of U.K. Unemployment”,</a:t>
            </a:r>
            <a:r>
              <a:rPr lang="en-GB" i="1" dirty="0" smtClean="0"/>
              <a:t> </a:t>
            </a:r>
            <a:r>
              <a:rPr lang="en-GB" i="1" smtClean="0"/>
              <a:t>Economic </a:t>
            </a:r>
            <a:r>
              <a:rPr lang="en-GB" i="1" smtClean="0"/>
              <a:t>Journal</a:t>
            </a:r>
            <a:r>
              <a:rPr lang="en-GB" i="0" smtClean="0"/>
              <a:t>,</a:t>
            </a:r>
            <a:r>
              <a:rPr lang="en-GB" i="0" baseline="0" smtClean="0"/>
              <a:t> 121 (552), 402-444.</a:t>
            </a:r>
            <a:endParaRPr lang="en-GB" dirty="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44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fontScale="92500" lnSpcReduction="10000"/>
          </a:bodyPr>
          <a:lstStyle/>
          <a:p>
            <a:r>
              <a:rPr lang="en-GB" dirty="0" smtClean="0"/>
              <a:t>Doing a little algebraic manipulation tells us that, taking logarithms, the change in the steady state unemployment rate is well approximated by the change in the inflow rate minus the change in the outflow rate. </a:t>
            </a:r>
          </a:p>
          <a:p>
            <a:r>
              <a:rPr lang="en-GB" dirty="0" smtClean="0"/>
              <a:t>Either increases in the inflow rate or falls in the outflow rate can in principle be responsible for unemployment ramp-ups in recessions. </a:t>
            </a:r>
          </a:p>
          <a:p>
            <a:r>
              <a:rPr lang="en-GB" dirty="0" smtClean="0"/>
              <a:t>Inspection of the flow rates themselves should give a first clue as to</a:t>
            </a:r>
            <a:r>
              <a:rPr lang="en-GB" baseline="0" dirty="0" smtClean="0"/>
              <a:t> which is primarily responsible. Do we see the inflow rate climbing in recessions – or do we see a large drop-off in outflow rates?</a:t>
            </a:r>
            <a:endParaRPr lang="en-GB" dirty="0" smtClean="0"/>
          </a:p>
          <a:p>
            <a:r>
              <a:rPr lang="en-GB" dirty="0" smtClean="0">
                <a:solidFill>
                  <a:schemeClr val="bg1">
                    <a:lumMod val="65000"/>
                  </a:schemeClr>
                </a:solidFill>
              </a:rPr>
              <a:t>[Why does it matter whether inflows or outflows are most important? ]</a:t>
            </a:r>
          </a:p>
          <a:p>
            <a:r>
              <a:rPr lang="en-GB" dirty="0" smtClean="0">
                <a:solidFill>
                  <a:schemeClr val="bg1">
                    <a:lumMod val="65000"/>
                  </a:schemeClr>
                </a:solidFill>
              </a:rPr>
              <a:t>[It can help us understand the likely future prospects for unemployment, and also has policy implications. ]</a:t>
            </a:r>
          </a:p>
          <a:p>
            <a:r>
              <a:rPr lang="en-GB" dirty="0" smtClean="0">
                <a:solidFill>
                  <a:schemeClr val="bg1">
                    <a:lumMod val="65000"/>
                  </a:schemeClr>
                </a:solidFill>
              </a:rPr>
              <a:t>[The composition of the pool of the unemployed will differ, depending on whether it was a reduction in the flow into new jobs, or increased layoffs, that drove unemployment. And this will affect the prospects of getting unemployment back down and the best policies to do so. Should policy be targeted at improving job finding rates, for example – or at subsidising hours reductions or implementing payroll tax cuts rather than see redundancies?] </a:t>
            </a:r>
          </a:p>
          <a:p>
            <a:r>
              <a:rPr lang="en-GB" dirty="0" smtClean="0"/>
              <a:t>Two eminent American economists, Rob </a:t>
            </a:r>
            <a:r>
              <a:rPr lang="en-GB" dirty="0" err="1" smtClean="0"/>
              <a:t>Shimer</a:t>
            </a:r>
            <a:r>
              <a:rPr lang="en-GB" dirty="0" smtClean="0"/>
              <a:t> of Chicago and Bob Hall of Stanford, argued strongly a few years ago that – at least for the US – the inflow rate is basically stable, and it is falls in the outflow rate that cause unemployment to fluctuate over the cycle. The </a:t>
            </a:r>
            <a:r>
              <a:rPr lang="en-GB" dirty="0" err="1" smtClean="0"/>
              <a:t>Shimer</a:t>
            </a:r>
            <a:r>
              <a:rPr lang="en-GB" dirty="0" smtClean="0"/>
              <a:t>-Hall contention has been challenged by my co-author, among others, and there is general consensus that the importance of the inflow rate in explaining recessionary unemployment rises has been reinstated.</a:t>
            </a:r>
            <a:endParaRPr lang="en-GB" baseline="0" dirty="0" smtClean="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It is useful first to just inspect the flow rates, to see how they move over the cycle and how they might co-move with unemployment. Then we will use the rearranged Law of Motion to formally decompose unemployment changes to see whether inflows or outflows are more important.</a:t>
            </a:r>
          </a:p>
          <a:p>
            <a:r>
              <a:rPr lang="en-GB" dirty="0" smtClean="0"/>
              <a:t>This chart shows monthly outflow rates in the UK over the last 41 years. To cover several business cycles, we show the outflow rate from Claimant Count unemployment. This is calculated as off-flows from the claimant register (standardised to a 4 1/3 week basis) divided by the claimant stock.</a:t>
            </a:r>
          </a:p>
          <a:p>
            <a:r>
              <a:rPr lang="en-GB" dirty="0" smtClean="0"/>
              <a:t>Flow rates are plotted on log scales, because it is log changes in flow rates that drive changes in the log unemployment rate. But the values shown on the graphs are just the monthly flow rates themselves, as fractions. For example, in 2010 just under 25% of the JSA-claiming unemployed ceased claiming. </a:t>
            </a:r>
            <a:endParaRPr lang="en-GB" baseline="0" dirty="0" smtClean="0">
              <a:solidFill>
                <a:schemeClr val="bg1">
                  <a:lumMod val="65000"/>
                </a:schemeClr>
              </a:solidFill>
            </a:endParaRPr>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fontScale="85000" lnSpcReduction="20000"/>
          </a:bodyPr>
          <a:lstStyle/>
          <a:p>
            <a:r>
              <a:rPr lang="en-GB" dirty="0" smtClean="0"/>
              <a:t>These outflows can be to either employment or nonparticipation. Cyclical changes in these overall Claimant Count outflow rates match quite closely outflow rates from unemployment to employment. These so-called “job-finding” rates are calculated from LFS micro-data as the ratio of unemployment-to-employment gross flows divided by last period’s unemployment stock. </a:t>
            </a:r>
          </a:p>
          <a:p>
            <a:r>
              <a:rPr lang="en-GB" dirty="0" smtClean="0"/>
              <a:t>For the UK, the shaded areas [/ vertical lines] mark the starts and ends of rises in LFS unemployment (changes in which closely match Claimant Count changes). </a:t>
            </a:r>
          </a:p>
          <a:p>
            <a:r>
              <a:rPr lang="en-GB" dirty="0" smtClean="0"/>
              <a:t>It is visually clear that recessions are marked by declines in the outflow rate: the outflow rate does play a role in ramping up unemployment in recessions. The key question – which we will address after comparing UK and US experience – is how important these outflow rate declines are, relative to inflow rate rises. From this graph it is already notable that the rate at which the people exited unemployment looks to have held up much better in this recession compared with previous. (The </a:t>
            </a:r>
            <a:r>
              <a:rPr lang="en-GB" dirty="0" err="1" smtClean="0"/>
              <a:t>microdata</a:t>
            </a:r>
            <a:r>
              <a:rPr lang="en-GB" dirty="0" smtClean="0"/>
              <a:t> don’t go as far back as the last recession, so we rely on the Claimant Count for these </a:t>
            </a:r>
            <a:r>
              <a:rPr lang="en-GB" dirty="0" err="1" smtClean="0"/>
              <a:t>interemporal</a:t>
            </a:r>
            <a:r>
              <a:rPr lang="en-GB" dirty="0" smtClean="0"/>
              <a:t> comparisons).</a:t>
            </a:r>
          </a:p>
          <a:p>
            <a:r>
              <a:rPr lang="en-GB" dirty="0" smtClean="0"/>
              <a:t>Now, let’s compare the UK with the US.</a:t>
            </a:r>
          </a:p>
          <a:p>
            <a:r>
              <a:rPr lang="en-GB" dirty="0" smtClean="0"/>
              <a:t>US data come from the CPS, which uses a very similar unemployment definition to the LFS and ILO. The greater fluidity of the U.S. labour market is shown by its higher labour turnover. The lower chart shows that, before the recent recession, every month around 50 percent of unemployed workers found a job. So, the stylised fact was that U.S. workers found a job between 2 and 4 times faster than U.K. workers. But: No longer. One of the most remarkable contrasts between the U.K. and the U.S. labour markets in the recent recession is the contrast between the halving of U.S. outflow, or job finding, rates – more than double the U.K. decline.</a:t>
            </a:r>
          </a:p>
          <a:p>
            <a:r>
              <a:rPr lang="en-GB" dirty="0" smtClean="0"/>
              <a:t>[On average, 90% of claimant gross off-flows are to employment (the equivalent of) (Jan98-Jan11), whereas UE gross flows are just over 60% of total gross outflows according to LFS micro-data (1992q2-2010q2). So claimant off-flows are most similar to UE flows. Non-claimant unemployed are clearly less likely to gain employment and more likely to leave the labour market.] </a:t>
            </a:r>
          </a:p>
          <a:p>
            <a:r>
              <a:rPr lang="en-GB" dirty="0" smtClean="0"/>
              <a:t>[The U-to-E transition rate is roughly one half the level of the overall claimant outflow rate. The </a:t>
            </a:r>
            <a:r>
              <a:rPr lang="en-GB" dirty="0" err="1" smtClean="0"/>
              <a:t>microdata</a:t>
            </a:r>
            <a:r>
              <a:rPr lang="en-GB" dirty="0" smtClean="0"/>
              <a:t> total outflow rate is about 80% as high as the claimant outflow rate. The difference reflects the fact that non-registered unemployed have a lower chance of leaving that state, which could reflect carrots, sticks, or selection.]</a:t>
            </a:r>
          </a:p>
          <a:p>
            <a:r>
              <a:rPr lang="en-GB" dirty="0" smtClean="0"/>
              <a:t>[The outflow rate from US unemployment is calculated differently – as the change in unemployment over the quarter, minus new inflows in that quarter, all divided by last quarter’s stock. This ‘flow transition rate’ is then transformed to a true transition rate by taking </a:t>
            </a:r>
            <a:r>
              <a:rPr lang="en-GB" dirty="0" err="1" smtClean="0"/>
              <a:t>ln</a:t>
            </a:r>
            <a:r>
              <a:rPr lang="en-GB" dirty="0" smtClean="0"/>
              <a:t>[1-(.)].]</a:t>
            </a:r>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The inflow rate tends to rise sharply as recessions start with a burst of job losses. A striking difference between the latest recession and previous is the relatively rapid subsequent decline in inflow rates. The peak inflow rate is also lower in the most recent recession.</a:t>
            </a:r>
            <a:endParaRPr lang="en-GB" baseline="0" dirty="0" smtClean="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The rapid fall in inflow rates is backed up by LFS </a:t>
            </a:r>
            <a:r>
              <a:rPr lang="en-GB" dirty="0" err="1" smtClean="0"/>
              <a:t>microdata</a:t>
            </a:r>
            <a:r>
              <a:rPr lang="en-GB" dirty="0" smtClean="0"/>
              <a:t> on the job loss rate.</a:t>
            </a:r>
          </a:p>
          <a:p>
            <a:r>
              <a:rPr lang="en-GB" dirty="0" smtClean="0"/>
              <a:t>[The E to U transition rate is around half the level of the overall claimant inflow rate. We cannot say anything more as the other component of the overall inflow rate is a complex function of several other 3-state flow rates.]</a:t>
            </a:r>
            <a:endParaRPr lang="en-GB" baseline="0" dirty="0" smtClean="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650" y="338138"/>
            <a:ext cx="5864225" cy="4398962"/>
          </a:xfrm>
        </p:spPr>
      </p:sp>
      <p:sp>
        <p:nvSpPr>
          <p:cNvPr id="3" name="Notes Placeholder 2"/>
          <p:cNvSpPr>
            <a:spLocks noGrp="1"/>
          </p:cNvSpPr>
          <p:nvPr>
            <p:ph type="body" idx="1"/>
          </p:nvPr>
        </p:nvSpPr>
        <p:spPr/>
        <p:txBody>
          <a:bodyPr>
            <a:normAutofit/>
          </a:bodyPr>
          <a:lstStyle/>
          <a:p>
            <a:r>
              <a:rPr lang="en-GB" dirty="0" smtClean="0"/>
              <a:t>A comparison of the level of inflow rates across the two countries again indicates the substantially greater fluidity of the U.S. labour market. The U.K. monthly inflow rate has averaged one third of the U.S. rate.</a:t>
            </a:r>
          </a:p>
          <a:p>
            <a:r>
              <a:rPr lang="en-GB" dirty="0" smtClean="0"/>
              <a:t>An inspection of the U.S. inflow rate does give an idea why </a:t>
            </a:r>
            <a:r>
              <a:rPr lang="en-GB" dirty="0" err="1" smtClean="0"/>
              <a:t>Shimer</a:t>
            </a:r>
            <a:r>
              <a:rPr lang="en-GB" dirty="0" smtClean="0"/>
              <a:t> and Hall thought it relatively </a:t>
            </a:r>
            <a:r>
              <a:rPr lang="en-GB" dirty="0" err="1" smtClean="0"/>
              <a:t>acyclical</a:t>
            </a:r>
            <a:r>
              <a:rPr lang="en-GB" dirty="0" smtClean="0"/>
              <a:t>... In contrast, the U.K. inflow rate rises much more markedly in recessions.</a:t>
            </a:r>
          </a:p>
          <a:p>
            <a:r>
              <a:rPr lang="en-GB" dirty="0" smtClean="0"/>
              <a:t>To decipher which of inflows and outflows is more influential in driving unemployment changes, we need to compare log outflow and inflow rate movements within countries.</a:t>
            </a:r>
            <a:endParaRPr lang="en-GB" baseline="0" dirty="0" smtClean="0"/>
          </a:p>
        </p:txBody>
      </p:sp>
      <p:sp>
        <p:nvSpPr>
          <p:cNvPr id="4" name="Slide Number Placeholder 3"/>
          <p:cNvSpPr>
            <a:spLocks noGrp="1"/>
          </p:cNvSpPr>
          <p:nvPr>
            <p:ph type="sldNum" sz="quarter" idx="10"/>
          </p:nvPr>
        </p:nvSpPr>
        <p:spPr>
          <a:xfrm>
            <a:off x="4023094" y="9719602"/>
            <a:ext cx="3077739" cy="511650"/>
          </a:xfrm>
          <a:prstGeom prst="rect">
            <a:avLst/>
          </a:prstGeom>
        </p:spPr>
        <p:txBody>
          <a:bodyPr lIns="95637" tIns="47819" rIns="95637" bIns="47819"/>
          <a:lstStyle/>
          <a:p>
            <a:fld id="{4BBE80D0-FE55-40A3-B204-DE5D0DA09F6C}"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D5AC466-2A55-46D6-A3D3-B0996C7503E1}" type="datetimeFigureOut">
              <a:rPr lang="en-GB" smtClean="0"/>
              <a:pPr/>
              <a:t>16/05/2011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D5AC466-2A55-46D6-A3D3-B0996C7503E1}" type="datetimeFigureOut">
              <a:rPr lang="en-GB" smtClean="0"/>
              <a:pPr/>
              <a:t>16/05/2011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D5AC466-2A55-46D6-A3D3-B0996C7503E1}" type="datetimeFigureOut">
              <a:rPr lang="en-GB" smtClean="0"/>
              <a:pPr/>
              <a:t>16/05/2011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D5AC466-2A55-46D6-A3D3-B0996C7503E1}" type="datetimeFigureOut">
              <a:rPr lang="en-GB" smtClean="0"/>
              <a:pPr/>
              <a:t>16/05/2011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5AC466-2A55-46D6-A3D3-B0996C7503E1}" type="datetimeFigureOut">
              <a:rPr lang="en-GB" smtClean="0"/>
              <a:pPr/>
              <a:t>16/05/2011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D5AC466-2A55-46D6-A3D3-B0996C7503E1}" type="datetimeFigureOut">
              <a:rPr lang="en-GB" smtClean="0"/>
              <a:pPr/>
              <a:t>16/05/2011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D5AC466-2A55-46D6-A3D3-B0996C7503E1}" type="datetimeFigureOut">
              <a:rPr lang="en-GB" smtClean="0"/>
              <a:pPr/>
              <a:t>16/05/2011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D5AC466-2A55-46D6-A3D3-B0996C7503E1}" type="datetimeFigureOut">
              <a:rPr lang="en-GB" smtClean="0"/>
              <a:pPr/>
              <a:t>16/05/2011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5AC466-2A55-46D6-A3D3-B0996C7503E1}" type="datetimeFigureOut">
              <a:rPr lang="en-GB" smtClean="0"/>
              <a:pPr/>
              <a:t>16/05/2011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5AC466-2A55-46D6-A3D3-B0996C7503E1}" type="datetimeFigureOut">
              <a:rPr lang="en-GB" smtClean="0"/>
              <a:pPr/>
              <a:t>16/05/2011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5AC466-2A55-46D6-A3D3-B0996C7503E1}" type="datetimeFigureOut">
              <a:rPr lang="en-GB" smtClean="0"/>
              <a:pPr/>
              <a:t>16/05/2011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5AC466-2A55-46D6-A3D3-B0996C7503E1}" type="datetimeFigureOut">
              <a:rPr lang="en-GB" smtClean="0"/>
              <a:pPr/>
              <a:t>16/05/2011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BC8226-0462-4170-90A7-E1355741E5A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6.gif"/><Relationship Id="rId4" Type="http://schemas.openxmlformats.org/officeDocument/2006/relationships/chart" Target="../charts/chart10.xml"/></Relationships>
</file>

<file path=ppt/slides/_rels/slide1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hyperlink" Target="http://www.printourflag.com/images/flag1.pdf" TargetMode="External"/><Relationship Id="rId4" Type="http://schemas.openxmlformats.org/officeDocument/2006/relationships/chart" Target="../charts/chart12.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12.xml"/><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8.wmf"/><Relationship Id="rId4" Type="http://schemas.openxmlformats.org/officeDocument/2006/relationships/oleObject" Target="../embeddings/oleObject6.bin"/><Relationship Id="rId9" Type="http://schemas.openxmlformats.org/officeDocument/2006/relationships/image" Target="../media/image10.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2.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0.bin"/><Relationship Id="rId5" Type="http://schemas.openxmlformats.org/officeDocument/2006/relationships/image" Target="../media/image11.wmf"/><Relationship Id="rId4" Type="http://schemas.openxmlformats.org/officeDocument/2006/relationships/oleObject" Target="../embeddings/oleObject9.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17.wmf"/><Relationship Id="rId3" Type="http://schemas.openxmlformats.org/officeDocument/2006/relationships/notesSlide" Target="../notesSlides/notesSlide15.xml"/><Relationship Id="rId7" Type="http://schemas.openxmlformats.org/officeDocument/2006/relationships/image" Target="../media/image14.wmf"/><Relationship Id="rId12"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2.bin"/><Relationship Id="rId11" Type="http://schemas.openxmlformats.org/officeDocument/2006/relationships/image" Target="../media/image16.wmf"/><Relationship Id="rId5" Type="http://schemas.openxmlformats.org/officeDocument/2006/relationships/image" Target="../media/image13.wmf"/><Relationship Id="rId15" Type="http://schemas.openxmlformats.org/officeDocument/2006/relationships/image" Target="../media/image18.wmf"/><Relationship Id="rId10" Type="http://schemas.openxmlformats.org/officeDocument/2006/relationships/oleObject" Target="../embeddings/oleObject14.bin"/><Relationship Id="rId4" Type="http://schemas.openxmlformats.org/officeDocument/2006/relationships/oleObject" Target="../embeddings/oleObject11.bin"/><Relationship Id="rId9" Type="http://schemas.openxmlformats.org/officeDocument/2006/relationships/image" Target="../media/image15.wmf"/><Relationship Id="rId14" Type="http://schemas.openxmlformats.org/officeDocument/2006/relationships/oleObject" Target="../embeddings/oleObject16.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notesSlide" Target="../notesSlides/notesSlide16.xml"/><Relationship Id="rId7" Type="http://schemas.openxmlformats.org/officeDocument/2006/relationships/image" Target="../media/image20.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8.bin"/><Relationship Id="rId5" Type="http://schemas.openxmlformats.org/officeDocument/2006/relationships/image" Target="../media/image19.wmf"/><Relationship Id="rId4" Type="http://schemas.openxmlformats.org/officeDocument/2006/relationships/oleObject" Target="../embeddings/oleObject17.bin"/><Relationship Id="rId9" Type="http://schemas.openxmlformats.org/officeDocument/2006/relationships/image" Target="../media/image21.w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22.wmf"/><Relationship Id="rId4" Type="http://schemas.openxmlformats.org/officeDocument/2006/relationships/oleObject" Target="../embeddings/oleObject20.bin"/></Relationships>
</file>

<file path=ppt/slides/_rels/slide19.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hyperlink" Target="http://www.printourflag.com/images/flag1.pdf" TargetMode="External"/><Relationship Id="rId4" Type="http://schemas.openxmlformats.org/officeDocument/2006/relationships/chart" Target="../charts/chart14.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5.xml"/><Relationship Id="rId7"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hyperlink" Target="http://www.printourflag.com/images/flag1.pdf" TargetMode="External"/><Relationship Id="rId5" Type="http://schemas.openxmlformats.org/officeDocument/2006/relationships/image" Target="../media/image6.gif"/><Relationship Id="rId4" Type="http://schemas.openxmlformats.org/officeDocument/2006/relationships/chart" Target="../charts/char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notesSlide" Target="../notesSlides/notesSlide23.xml"/><Relationship Id="rId7"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22.bin"/><Relationship Id="rId5" Type="http://schemas.openxmlformats.org/officeDocument/2006/relationships/image" Target="../media/image23.wmf"/><Relationship Id="rId4" Type="http://schemas.openxmlformats.org/officeDocument/2006/relationships/oleObject" Target="../embeddings/oleObject21.bin"/><Relationship Id="rId9" Type="http://schemas.openxmlformats.org/officeDocument/2006/relationships/image" Target="../media/image24.w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26.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25.bin"/><Relationship Id="rId5" Type="http://schemas.openxmlformats.org/officeDocument/2006/relationships/image" Target="../media/image25.wmf"/><Relationship Id="rId4" Type="http://schemas.openxmlformats.org/officeDocument/2006/relationships/oleObject" Target="../embeddings/oleObject24.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chart" Target="../charts/chart1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chart" Target="../charts/chart1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28.wmf"/><Relationship Id="rId5" Type="http://schemas.openxmlformats.org/officeDocument/2006/relationships/oleObject" Target="../embeddings/oleObject27.bin"/><Relationship Id="rId4" Type="http://schemas.openxmlformats.org/officeDocument/2006/relationships/image" Target="../media/image27.w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34.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3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chart" Target="../charts/chart2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hyperlink" Target="http://www.printourflag.com/images/flag1.pdf" TargetMode="External"/><Relationship Id="rId4" Type="http://schemas.openxmlformats.org/officeDocument/2006/relationships/chart" Target="../charts/chart23.xml"/></Relationships>
</file>

<file path=ppt/slides/_rels/slide38.xml.rels><?xml version="1.0" encoding="UTF-8" standalone="yes"?>
<Relationships xmlns="http://schemas.openxmlformats.org/package/2006/relationships"><Relationship Id="rId3" Type="http://schemas.openxmlformats.org/officeDocument/2006/relationships/chart" Target="../charts/chart24.xml"/><Relationship Id="rId7"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hyperlink" Target="http://www.printourflag.com/images/flag1.pdf" TargetMode="External"/><Relationship Id="rId5" Type="http://schemas.openxmlformats.org/officeDocument/2006/relationships/chart" Target="../charts/chart26.xml"/><Relationship Id="rId4" Type="http://schemas.openxmlformats.org/officeDocument/2006/relationships/chart" Target="../charts/chart2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4.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3.wmf"/><Relationship Id="rId4" Type="http://schemas.openxmlformats.org/officeDocument/2006/relationships/oleObject" Target="../embeddings/oleObject3.bin"/><Relationship Id="rId9" Type="http://schemas.openxmlformats.org/officeDocument/2006/relationships/image" Target="../media/image5.wmf"/></Relationships>
</file>

<file path=ppt/slides/_rels/slide40.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hyperlink" Target="http://www.printourflag.com/images/flag1.pdf" TargetMode="External"/><Relationship Id="rId4" Type="http://schemas.openxmlformats.org/officeDocument/2006/relationships/image" Target="../media/image6.gif"/></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7"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hyperlink" Target="http://www.printourflag.com/images/flag1.pdf" TargetMode="External"/><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7" Type="http://schemas.openxmlformats.org/officeDocument/2006/relationships/image" Target="../media/image6.gi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chart" Target="../charts/chart8.xml"/><Relationship Id="rId5" Type="http://schemas.openxmlformats.org/officeDocument/2006/relationships/image" Target="../media/image7.png"/><Relationship Id="rId4" Type="http://schemas.openxmlformats.org/officeDocument/2006/relationships/hyperlink" Target="http://www.printourflag.com/images/flag1.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764704"/>
            <a:ext cx="8208912" cy="3339803"/>
          </a:xfrm>
        </p:spPr>
        <p:txBody>
          <a:bodyPr>
            <a:normAutofit/>
          </a:bodyPr>
          <a:lstStyle/>
          <a:p>
            <a:r>
              <a:rPr lang="en-GB" sz="3600" dirty="0" smtClean="0">
                <a:solidFill>
                  <a:schemeClr val="tx2"/>
                </a:solidFill>
              </a:rPr>
              <a:t>“The </a:t>
            </a:r>
            <a:r>
              <a:rPr lang="en-GB" sz="3600" dirty="0">
                <a:solidFill>
                  <a:schemeClr val="tx2"/>
                </a:solidFill>
              </a:rPr>
              <a:t>Great Recession in the </a:t>
            </a:r>
            <a:r>
              <a:rPr lang="en-GB" sz="3600" dirty="0" smtClean="0">
                <a:solidFill>
                  <a:schemeClr val="tx2"/>
                </a:solidFill>
              </a:rPr>
              <a:t/>
            </a:r>
            <a:br>
              <a:rPr lang="en-GB" sz="3600" dirty="0" smtClean="0">
                <a:solidFill>
                  <a:schemeClr val="tx2"/>
                </a:solidFill>
              </a:rPr>
            </a:br>
            <a:r>
              <a:rPr lang="en-GB" sz="3600" dirty="0" smtClean="0">
                <a:solidFill>
                  <a:schemeClr val="tx2"/>
                </a:solidFill>
              </a:rPr>
              <a:t>U.K. </a:t>
            </a:r>
            <a:r>
              <a:rPr lang="en-GB" sz="3600" dirty="0">
                <a:solidFill>
                  <a:schemeClr val="tx2"/>
                </a:solidFill>
              </a:rPr>
              <a:t>Labour Market: A Transatlantic View” </a:t>
            </a:r>
            <a:endParaRPr lang="en-GB" dirty="0">
              <a:solidFill>
                <a:schemeClr val="tx2"/>
              </a:solidFill>
            </a:endParaRPr>
          </a:p>
        </p:txBody>
      </p:sp>
      <p:sp>
        <p:nvSpPr>
          <p:cNvPr id="3" name="Subtitle 2"/>
          <p:cNvSpPr>
            <a:spLocks noGrp="1"/>
          </p:cNvSpPr>
          <p:nvPr>
            <p:ph type="subTitle" idx="1"/>
          </p:nvPr>
        </p:nvSpPr>
        <p:spPr>
          <a:xfrm>
            <a:off x="1115616" y="4293096"/>
            <a:ext cx="6984776" cy="1872208"/>
          </a:xfrm>
        </p:spPr>
        <p:txBody>
          <a:bodyPr>
            <a:normAutofit fontScale="92500" lnSpcReduction="10000"/>
          </a:bodyPr>
          <a:lstStyle/>
          <a:p>
            <a:pPr algn="l"/>
            <a:r>
              <a:rPr lang="en-GB" sz="3500" dirty="0" smtClean="0">
                <a:solidFill>
                  <a:schemeClr val="tx1"/>
                </a:solidFill>
              </a:rPr>
              <a:t>Michael W. L. Elsby </a:t>
            </a:r>
            <a:r>
              <a:rPr lang="en-GB" sz="2400" dirty="0" smtClean="0">
                <a:solidFill>
                  <a:schemeClr val="tx1"/>
                </a:solidFill>
              </a:rPr>
              <a:t>(Edinburgh, Michigan, NBER) </a:t>
            </a:r>
          </a:p>
          <a:p>
            <a:pPr algn="l"/>
            <a:r>
              <a:rPr lang="en-GB" sz="3500" dirty="0" smtClean="0">
                <a:solidFill>
                  <a:schemeClr val="tx1"/>
                </a:solidFill>
              </a:rPr>
              <a:t>Jennifer C. Smith </a:t>
            </a:r>
            <a:r>
              <a:rPr lang="en-GB" sz="2400" dirty="0" smtClean="0">
                <a:solidFill>
                  <a:schemeClr val="tx1"/>
                </a:solidFill>
              </a:rPr>
              <a:t>(Warwick)</a:t>
            </a:r>
          </a:p>
          <a:p>
            <a:pPr algn="l"/>
            <a:endParaRPr lang="en-GB" sz="2400" dirty="0">
              <a:solidFill>
                <a:schemeClr val="tx1"/>
              </a:solidFill>
            </a:endParaRPr>
          </a:p>
          <a:p>
            <a:r>
              <a:rPr lang="en-GB" sz="2400" dirty="0" smtClean="0">
                <a:solidFill>
                  <a:schemeClr val="bg1">
                    <a:lumMod val="65000"/>
                  </a:schemeClr>
                </a:solidFill>
              </a:rPr>
              <a:t>Bank </a:t>
            </a:r>
            <a:r>
              <a:rPr lang="en-GB" sz="2400" smtClean="0">
                <a:solidFill>
                  <a:schemeClr val="bg1">
                    <a:lumMod val="65000"/>
                  </a:schemeClr>
                </a:solidFill>
              </a:rPr>
              <a:t>of England, 25 </a:t>
            </a:r>
            <a:r>
              <a:rPr lang="en-GB" sz="2400" dirty="0" smtClean="0">
                <a:solidFill>
                  <a:schemeClr val="bg1">
                    <a:lumMod val="65000"/>
                  </a:schemeClr>
                </a:solidFill>
              </a:rPr>
              <a:t>March 2011</a:t>
            </a:r>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U.K. unemployment inflow and outflow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7" name="Chart 6"/>
          <p:cNvGraphicFramePr>
            <a:graphicFrameLocks noGrp="1"/>
          </p:cNvGraphicFramePr>
          <p:nvPr/>
        </p:nvGraphicFramePr>
        <p:xfrm>
          <a:off x="440880" y="471743"/>
          <a:ext cx="8262239" cy="317328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a:graphicFrameLocks noGrp="1"/>
          </p:cNvGraphicFramePr>
          <p:nvPr>
            <p:extLst>
              <p:ext uri="{D42A27DB-BD31-4B8C-83A1-F6EECF244321}">
                <p14:modId xmlns:p14="http://schemas.microsoft.com/office/powerpoint/2010/main" val="871166612"/>
              </p:ext>
            </p:extLst>
          </p:nvPr>
        </p:nvGraphicFramePr>
        <p:xfrm>
          <a:off x="395536" y="3284984"/>
          <a:ext cx="8424936" cy="3384376"/>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a:xfrm>
            <a:off x="323528" y="6550223"/>
            <a:ext cx="8820472" cy="307777"/>
          </a:xfrm>
          <a:prstGeom prst="rect">
            <a:avLst/>
          </a:prstGeom>
          <a:noFill/>
        </p:spPr>
        <p:txBody>
          <a:bodyPr wrap="square" rtlCol="0">
            <a:spAutoFit/>
          </a:bodyPr>
          <a:lstStyle/>
          <a:p>
            <a:pPr algn="r"/>
            <a:r>
              <a:rPr lang="en-GB" sz="1400" i="1" dirty="0" smtClean="0"/>
              <a:t>Sources: Authors’ calculations using ONS NOMIS, GB (data from </a:t>
            </a:r>
            <a:r>
              <a:rPr lang="en-GB" sz="1400" i="1" dirty="0" err="1" smtClean="0"/>
              <a:t>Petrongolo</a:t>
            </a:r>
            <a:r>
              <a:rPr lang="en-GB" sz="1400" i="1" dirty="0" smtClean="0"/>
              <a:t> and </a:t>
            </a:r>
            <a:r>
              <a:rPr lang="en-GB" sz="1400" i="1" dirty="0" err="1" smtClean="0"/>
              <a:t>Pissarides</a:t>
            </a:r>
            <a:r>
              <a:rPr lang="en-GB" sz="1400" i="1" dirty="0" smtClean="0"/>
              <a:t> (2008) prior to 1983).</a:t>
            </a:r>
            <a:endParaRPr lang="en-GB" sz="1400" i="1" dirty="0"/>
          </a:p>
        </p:txBody>
      </p:sp>
      <p:pic>
        <p:nvPicPr>
          <p:cNvPr id="13" name="Picture 2" descr="Image of Union Flag &amp; Naval Jack"/>
          <p:cNvPicPr>
            <a:picLocks noChangeAspect="1" noChangeArrowheads="1"/>
          </p:cNvPicPr>
          <p:nvPr/>
        </p:nvPicPr>
        <p:blipFill>
          <a:blip r:embed="rId5"/>
          <a:srcRect/>
          <a:stretch>
            <a:fillRect/>
          </a:stretch>
        </p:blipFill>
        <p:spPr bwMode="auto">
          <a:xfrm flipH="1">
            <a:off x="1403648" y="2852936"/>
            <a:ext cx="428724" cy="216024"/>
          </a:xfrm>
          <a:prstGeom prst="rect">
            <a:avLst/>
          </a:prstGeom>
          <a:noFill/>
        </p:spPr>
      </p:pic>
      <p:sp>
        <p:nvSpPr>
          <p:cNvPr id="9" name="Rectangle 8"/>
          <p:cNvSpPr/>
          <p:nvPr/>
        </p:nvSpPr>
        <p:spPr>
          <a:xfrm>
            <a:off x="1957940" y="848848"/>
            <a:ext cx="378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820562" y="848848"/>
            <a:ext cx="720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4520606" y="847598"/>
            <a:ext cx="3708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7203662" y="836712"/>
            <a:ext cx="252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1990216" y="3684373"/>
            <a:ext cx="378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2842334" y="3695260"/>
            <a:ext cx="720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4531492" y="3695260"/>
            <a:ext cx="3708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p:cNvSpPr/>
          <p:nvPr/>
        </p:nvSpPr>
        <p:spPr>
          <a:xfrm>
            <a:off x="7214548" y="3695260"/>
            <a:ext cx="252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 descr="Image of Union Flag &amp; Naval Jack"/>
          <p:cNvPicPr>
            <a:picLocks noChangeAspect="1" noChangeArrowheads="1"/>
          </p:cNvPicPr>
          <p:nvPr/>
        </p:nvPicPr>
        <p:blipFill>
          <a:blip r:embed="rId5"/>
          <a:srcRect/>
          <a:stretch>
            <a:fillRect/>
          </a:stretch>
        </p:blipFill>
        <p:spPr bwMode="auto">
          <a:xfrm flipH="1">
            <a:off x="1419977" y="5877272"/>
            <a:ext cx="428724" cy="21602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childTnLst>
                                </p:cTn>
                              </p:par>
                              <p:par>
                                <p:cTn id="41" presetID="10" presetClass="entr" presetSubtype="0"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8" grpId="0">
        <p:bldAsOne/>
      </p:bldGraphic>
      <p:bldP spid="10" grpId="0"/>
      <p:bldP spid="9" grpId="0" animBg="1"/>
      <p:bldP spid="11" grpId="0" animBg="1"/>
      <p:bldP spid="12" grpId="0" animBg="1"/>
      <p:bldP spid="15" grpId="0" animBg="1"/>
      <p:bldP spid="17"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U.S. unemployment inflow and outflow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5" name="Chart 4"/>
          <p:cNvGraphicFramePr>
            <a:graphicFrameLocks noGrp="1"/>
          </p:cNvGraphicFramePr>
          <p:nvPr/>
        </p:nvGraphicFramePr>
        <p:xfrm>
          <a:off x="418383" y="451115"/>
          <a:ext cx="7970041" cy="326591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a:graphicFrameLocks noGrp="1"/>
          </p:cNvGraphicFramePr>
          <p:nvPr>
            <p:extLst>
              <p:ext uri="{D42A27DB-BD31-4B8C-83A1-F6EECF244321}">
                <p14:modId xmlns:p14="http://schemas.microsoft.com/office/powerpoint/2010/main" val="3599341971"/>
              </p:ext>
            </p:extLst>
          </p:nvPr>
        </p:nvGraphicFramePr>
        <p:xfrm>
          <a:off x="418383" y="3356992"/>
          <a:ext cx="7970041" cy="3168353"/>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323528" y="6478216"/>
            <a:ext cx="8820472" cy="307777"/>
          </a:xfrm>
          <a:prstGeom prst="rect">
            <a:avLst/>
          </a:prstGeom>
          <a:noFill/>
        </p:spPr>
        <p:txBody>
          <a:bodyPr wrap="square" rtlCol="0">
            <a:spAutoFit/>
          </a:bodyPr>
          <a:lstStyle/>
          <a:p>
            <a:pPr algn="r"/>
            <a:r>
              <a:rPr lang="en-GB" sz="1400" i="1" dirty="0" smtClean="0"/>
              <a:t>Sources: Authors’ calculations using </a:t>
            </a:r>
            <a:r>
              <a:rPr lang="en-GB" sz="1400" i="1" dirty="0" err="1" smtClean="0"/>
              <a:t>Shimer’s</a:t>
            </a:r>
            <a:r>
              <a:rPr lang="en-GB" sz="1400" i="1" dirty="0" smtClean="0"/>
              <a:t> (2007) method based on BLS CPS duration data.</a:t>
            </a:r>
            <a:endParaRPr lang="en-GB" sz="1400" i="1" dirty="0"/>
          </a:p>
        </p:txBody>
      </p:sp>
      <p:pic>
        <p:nvPicPr>
          <p:cNvPr id="11" name="Picture 4" descr="Free Fifty Star US Flag Clip Art">
            <a:hlinkClick r:id="rId5"/>
          </p:cNvPr>
          <p:cNvPicPr>
            <a:picLocks noChangeAspect="1" noChangeArrowheads="1"/>
          </p:cNvPicPr>
          <p:nvPr/>
        </p:nvPicPr>
        <p:blipFill>
          <a:blip r:embed="rId6"/>
          <a:srcRect/>
          <a:stretch>
            <a:fillRect/>
          </a:stretch>
        </p:blipFill>
        <p:spPr bwMode="auto">
          <a:xfrm>
            <a:off x="1403649" y="2924944"/>
            <a:ext cx="432048" cy="227995"/>
          </a:xfrm>
          <a:prstGeom prst="rect">
            <a:avLst/>
          </a:prstGeom>
          <a:noFill/>
        </p:spPr>
      </p:pic>
      <p:pic>
        <p:nvPicPr>
          <p:cNvPr id="12" name="Picture 4" descr="Free Fifty Star US Flag Clip Art">
            <a:hlinkClick r:id="rId5"/>
          </p:cNvPr>
          <p:cNvPicPr>
            <a:picLocks noChangeAspect="1" noChangeArrowheads="1"/>
          </p:cNvPicPr>
          <p:nvPr/>
        </p:nvPicPr>
        <p:blipFill>
          <a:blip r:embed="rId6"/>
          <a:srcRect/>
          <a:stretch>
            <a:fillRect/>
          </a:stretch>
        </p:blipFill>
        <p:spPr bwMode="auto">
          <a:xfrm>
            <a:off x="1432223" y="5742782"/>
            <a:ext cx="432048" cy="227995"/>
          </a:xfrm>
          <a:prstGeom prst="rect">
            <a:avLst/>
          </a:prstGeom>
          <a:noFill/>
        </p:spPr>
      </p:pic>
      <p:sp>
        <p:nvSpPr>
          <p:cNvPr id="10" name="Rectangle 9"/>
          <p:cNvSpPr/>
          <p:nvPr/>
        </p:nvSpPr>
        <p:spPr>
          <a:xfrm>
            <a:off x="1957940" y="3800124"/>
            <a:ext cx="201600" cy="2232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p:cNvSpPr/>
          <p:nvPr/>
        </p:nvSpPr>
        <p:spPr>
          <a:xfrm>
            <a:off x="2945640" y="3800124"/>
            <a:ext cx="86400" cy="2232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flipH="1">
            <a:off x="3216197" y="3800124"/>
            <a:ext cx="172800" cy="2232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4582829" y="3800124"/>
            <a:ext cx="93600" cy="2232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6061102" y="3800124"/>
            <a:ext cx="259200" cy="2232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7278366" y="3800124"/>
            <a:ext cx="244800" cy="2232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1929365" y="836712"/>
            <a:ext cx="201600" cy="2376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p:cNvSpPr/>
          <p:nvPr/>
        </p:nvSpPr>
        <p:spPr>
          <a:xfrm>
            <a:off x="2927951" y="836712"/>
            <a:ext cx="86400" cy="2376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flipH="1">
            <a:off x="3176736" y="836712"/>
            <a:ext cx="172800" cy="2376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p:cNvSpPr/>
          <p:nvPr/>
        </p:nvSpPr>
        <p:spPr>
          <a:xfrm>
            <a:off x="4565140" y="836712"/>
            <a:ext cx="93600" cy="2376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6065185" y="836712"/>
            <a:ext cx="259200" cy="2376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7282449" y="836712"/>
            <a:ext cx="244800" cy="2376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10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1000"/>
                                        <p:tgtEl>
                                          <p:spTgt spid="2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1000"/>
                                        <p:tgtEl>
                                          <p:spTgt spid="2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9" grpId="0">
        <p:bldAsOne/>
      </p:bldGraphic>
      <p:bldP spid="8" grpId="0"/>
      <p:bldP spid="10" grpId="0" animBg="1"/>
      <p:bldP spid="13" grpId="0" animBg="1"/>
      <p:bldP spid="14" grpId="0" animBg="1"/>
      <p:bldP spid="15" grpId="0" animBg="1"/>
      <p:bldP spid="16" grpId="0" animBg="1"/>
      <p:bldP spid="17" grpId="0" animBg="1"/>
      <p:bldP spid="19" grpId="0" animBg="1"/>
      <p:bldP spid="20" grpId="0" animBg="1"/>
      <p:bldP spid="21" grpId="0" animBg="1"/>
      <p:bldP spid="22" grpId="0" animBg="1"/>
      <p:bldP spid="23"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Ins or outs?</a:t>
            </a:r>
            <a:endParaRPr lang="en-GB" dirty="0"/>
          </a:p>
        </p:txBody>
      </p:sp>
      <p:sp>
        <p:nvSpPr>
          <p:cNvPr id="3" name="Content Placeholder 2"/>
          <p:cNvSpPr>
            <a:spLocks noGrp="1"/>
          </p:cNvSpPr>
          <p:nvPr>
            <p:ph idx="1"/>
          </p:nvPr>
        </p:nvSpPr>
        <p:spPr>
          <a:xfrm>
            <a:off x="457200" y="1600200"/>
            <a:ext cx="8435280" cy="4525963"/>
          </a:xfrm>
        </p:spPr>
        <p:txBody>
          <a:bodyPr/>
          <a:lstStyle/>
          <a:p>
            <a:r>
              <a:rPr lang="en-GB" dirty="0" smtClean="0"/>
              <a:t>2-state model gives dynamics of steady state unemployment </a:t>
            </a:r>
            <a:r>
              <a:rPr lang="en-GB" i="1" dirty="0" smtClean="0">
                <a:latin typeface="Times New Roman" pitchFamily="18" charset="0"/>
                <a:cs typeface="Times New Roman" pitchFamily="18" charset="0"/>
              </a:rPr>
              <a:t>u</a:t>
            </a:r>
            <a:r>
              <a:rPr lang="en-GB" i="1" baseline="30000" dirty="0" smtClean="0">
                <a:latin typeface="Times New Roman" pitchFamily="18" charset="0"/>
                <a:cs typeface="Times New Roman" pitchFamily="18" charset="0"/>
              </a:rPr>
              <a:t>*</a:t>
            </a:r>
            <a:r>
              <a:rPr lang="en-GB" i="1" baseline="-25000" dirty="0" smtClean="0">
                <a:latin typeface="Times New Roman" pitchFamily="18" charset="0"/>
                <a:cs typeface="Times New Roman" pitchFamily="18" charset="0"/>
              </a:rPr>
              <a:t>t </a:t>
            </a:r>
            <a:r>
              <a:rPr lang="en-GB" dirty="0" smtClean="0"/>
              <a:t> in terms of contributions from inflow and outflow rates:</a:t>
            </a:r>
          </a:p>
          <a:p>
            <a:endParaRPr lang="en-GB" dirty="0" smtClean="0"/>
          </a:p>
          <a:p>
            <a:pPr>
              <a:buNone/>
            </a:pPr>
            <a:endParaRPr lang="en-GB" dirty="0" smtClean="0"/>
          </a:p>
          <a:p>
            <a:r>
              <a:rPr lang="en-GB" dirty="0" smtClean="0"/>
              <a:t>And contributions to </a:t>
            </a:r>
            <a:r>
              <a:rPr lang="en-GB" i="1" dirty="0" smtClean="0"/>
              <a:t>variance</a:t>
            </a:r>
            <a:r>
              <a:rPr lang="en-GB" dirty="0" smtClean="0"/>
              <a:t> of </a:t>
            </a:r>
            <a:r>
              <a:rPr lang="en-GB" sz="2800" dirty="0" err="1" smtClean="0">
                <a:latin typeface="Times New Roman" pitchFamily="18" charset="0"/>
                <a:cs typeface="Times New Roman" pitchFamily="18" charset="0"/>
              </a:rPr>
              <a:t>ln</a:t>
            </a:r>
            <a:r>
              <a:rPr lang="en-GB" sz="2800" dirty="0" smtClean="0">
                <a:latin typeface="Times New Roman" pitchFamily="18" charset="0"/>
                <a:cs typeface="Times New Roman" pitchFamily="18" charset="0"/>
              </a:rPr>
              <a:t>(</a:t>
            </a:r>
            <a:r>
              <a:rPr lang="en-GB" sz="2800" i="1" dirty="0" smtClean="0">
                <a:latin typeface="Times New Roman" pitchFamily="18" charset="0"/>
                <a:cs typeface="Times New Roman" pitchFamily="18" charset="0"/>
              </a:rPr>
              <a:t>u</a:t>
            </a:r>
            <a:r>
              <a:rPr lang="en-GB" sz="2800" i="1" baseline="30000" dirty="0" smtClean="0">
                <a:latin typeface="Times New Roman" pitchFamily="18" charset="0"/>
                <a:cs typeface="Times New Roman" pitchFamily="18" charset="0"/>
              </a:rPr>
              <a:t>*</a:t>
            </a:r>
            <a:r>
              <a:rPr lang="en-GB" sz="2800" i="1" baseline="-25000" dirty="0" smtClean="0">
                <a:latin typeface="Times New Roman" pitchFamily="18" charset="0"/>
                <a:cs typeface="Times New Roman" pitchFamily="18" charset="0"/>
              </a:rPr>
              <a:t>t</a:t>
            </a:r>
            <a:r>
              <a:rPr lang="en-GB" sz="2800" dirty="0" smtClean="0">
                <a:latin typeface="Times New Roman" pitchFamily="18" charset="0"/>
                <a:cs typeface="Times New Roman" pitchFamily="18" charset="0"/>
              </a:rPr>
              <a:t>), </a:t>
            </a:r>
            <a:r>
              <a:rPr lang="en-GB" i="1" dirty="0" smtClean="0">
                <a:solidFill>
                  <a:srgbClr val="C00000"/>
                </a:solidFill>
                <a:latin typeface="Times New Roman" pitchFamily="18" charset="0"/>
                <a:cs typeface="Times New Roman" pitchFamily="18" charset="0"/>
              </a:rPr>
              <a:t>beta*</a:t>
            </a:r>
            <a:r>
              <a:rPr lang="en-GB" dirty="0" smtClean="0">
                <a:latin typeface="Times New Roman" pitchFamily="18" charset="0"/>
                <a:cs typeface="Times New Roman" pitchFamily="18" charset="0"/>
              </a:rPr>
              <a:t>:</a:t>
            </a:r>
            <a:endParaRPr lang="en-GB" dirty="0" smtClean="0"/>
          </a:p>
          <a:p>
            <a:pPr>
              <a:buNone/>
            </a:pPr>
            <a:endParaRPr lang="en-GB" dirty="0" smtClean="0"/>
          </a:p>
          <a:p>
            <a:endParaRPr lang="en-GB" dirty="0" smtClean="0"/>
          </a:p>
          <a:p>
            <a:pPr>
              <a:buNone/>
            </a:pPr>
            <a:endParaRPr lang="en-GB" dirty="0"/>
          </a:p>
        </p:txBody>
      </p:sp>
      <p:graphicFrame>
        <p:nvGraphicFramePr>
          <p:cNvPr id="4" name="Object 3"/>
          <p:cNvGraphicFramePr>
            <a:graphicFrameLocks noChangeAspect="1"/>
          </p:cNvGraphicFramePr>
          <p:nvPr/>
        </p:nvGraphicFramePr>
        <p:xfrm>
          <a:off x="1187624" y="2996952"/>
          <a:ext cx="6108700" cy="1333500"/>
        </p:xfrm>
        <a:graphic>
          <a:graphicData uri="http://schemas.openxmlformats.org/presentationml/2006/ole">
            <mc:AlternateContent xmlns:mc="http://schemas.openxmlformats.org/markup-compatibility/2006">
              <mc:Choice xmlns:v="urn:schemas-microsoft-com:vml" Requires="v">
                <p:oleObj spid="_x0000_s76809" name="Equation" r:id="rId4" imgW="6108480" imgH="1333440" progId="Equation.DSMT4">
                  <p:embed/>
                </p:oleObj>
              </mc:Choice>
              <mc:Fallback>
                <p:oleObj name="Equation" r:id="rId4" imgW="6108480" imgH="133344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624" y="2996952"/>
                        <a:ext cx="6108700" cy="1333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449263" y="5084763"/>
          <a:ext cx="3771900" cy="1168400"/>
        </p:xfrm>
        <a:graphic>
          <a:graphicData uri="http://schemas.openxmlformats.org/presentationml/2006/ole">
            <mc:AlternateContent xmlns:mc="http://schemas.openxmlformats.org/markup-compatibility/2006">
              <mc:Choice xmlns:v="urn:schemas-microsoft-com:vml" Requires="v">
                <p:oleObj spid="_x0000_s76810" name="Equation" r:id="rId6" imgW="3771720" imgH="1168200" progId="Equation.DSMT4">
                  <p:embed/>
                </p:oleObj>
              </mc:Choice>
              <mc:Fallback>
                <p:oleObj name="Equation" r:id="rId6" imgW="3771720" imgH="1168200" progId="Equation.DSMT4">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9263" y="5084763"/>
                        <a:ext cx="3771900" cy="1168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6805" name="Object 5"/>
          <p:cNvGraphicFramePr>
            <a:graphicFrameLocks noChangeAspect="1"/>
          </p:cNvGraphicFramePr>
          <p:nvPr/>
        </p:nvGraphicFramePr>
        <p:xfrm>
          <a:off x="4644008" y="5085184"/>
          <a:ext cx="4038600" cy="1168400"/>
        </p:xfrm>
        <a:graphic>
          <a:graphicData uri="http://schemas.openxmlformats.org/presentationml/2006/ole">
            <mc:AlternateContent xmlns:mc="http://schemas.openxmlformats.org/markup-compatibility/2006">
              <mc:Choice xmlns:v="urn:schemas-microsoft-com:vml" Requires="v">
                <p:oleObj spid="_x0000_s76811" name="Equation" r:id="rId8" imgW="4038480" imgH="1168200" progId="Equation.DSMT4">
                  <p:embed/>
                </p:oleObj>
              </mc:Choice>
              <mc:Fallback>
                <p:oleObj name="Equation" r:id="rId8" imgW="4038480" imgH="1168200" progId="Equation.DSMT4">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44008" y="5085184"/>
                        <a:ext cx="4038600" cy="1168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76805"/>
                                        </p:tgtEl>
                                        <p:attrNameLst>
                                          <p:attrName>style.visibility</p:attrName>
                                        </p:attrNameLst>
                                      </p:cBhvr>
                                      <p:to>
                                        <p:strVal val="visible"/>
                                      </p:to>
                                    </p:set>
                                    <p:animEffect transition="in" filter="fade">
                                      <p:cBhvr>
                                        <p:cTn id="25" dur="1000"/>
                                        <p:tgtEl>
                                          <p:spTgt spid="768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4638"/>
            <a:ext cx="8229600" cy="1143000"/>
          </a:xfrm>
        </p:spPr>
        <p:txBody>
          <a:bodyPr/>
          <a:lstStyle/>
          <a:p>
            <a:r>
              <a:rPr lang="en-GB" i="1" dirty="0" smtClean="0">
                <a:latin typeface="Times New Roman" pitchFamily="18" charset="0"/>
                <a:cs typeface="Times New Roman" pitchFamily="18" charset="0"/>
              </a:rPr>
              <a:t>Beta*</a:t>
            </a:r>
            <a:r>
              <a:rPr lang="en-GB" dirty="0" smtClean="0"/>
              <a:t> contributions to </a:t>
            </a:r>
            <a:r>
              <a:rPr lang="en-GB" i="1" dirty="0" smtClean="0">
                <a:latin typeface="Times New Roman" pitchFamily="18" charset="0"/>
                <a:cs typeface="Times New Roman" pitchFamily="18" charset="0"/>
              </a:rPr>
              <a:t>u</a:t>
            </a:r>
            <a:r>
              <a:rPr lang="en-GB" i="1" baseline="30000" dirty="0" smtClean="0">
                <a:latin typeface="Times New Roman" pitchFamily="18" charset="0"/>
                <a:cs typeface="Times New Roman" pitchFamily="18" charset="0"/>
              </a:rPr>
              <a:t>*</a:t>
            </a:r>
            <a:r>
              <a:rPr lang="en-GB" i="1" baseline="-25000" dirty="0" smtClean="0">
                <a:latin typeface="Times New Roman" pitchFamily="18" charset="0"/>
                <a:cs typeface="Times New Roman" pitchFamily="18" charset="0"/>
              </a:rPr>
              <a:t>t</a:t>
            </a:r>
            <a:r>
              <a:rPr lang="en-GB" dirty="0" smtClean="0"/>
              <a:t> variance</a:t>
            </a:r>
            <a:endParaRPr lang="en-GB" dirty="0"/>
          </a:p>
        </p:txBody>
      </p:sp>
      <p:sp>
        <p:nvSpPr>
          <p:cNvPr id="9" name="TextBox 8"/>
          <p:cNvSpPr txBox="1"/>
          <p:nvPr/>
        </p:nvSpPr>
        <p:spPr>
          <a:xfrm>
            <a:off x="1187624" y="5877272"/>
            <a:ext cx="2464136" cy="369332"/>
          </a:xfrm>
          <a:prstGeom prst="rect">
            <a:avLst/>
          </a:prstGeom>
          <a:noFill/>
        </p:spPr>
        <p:txBody>
          <a:bodyPr wrap="none" rtlCol="0">
            <a:spAutoFit/>
          </a:bodyPr>
          <a:lstStyle/>
          <a:p>
            <a:r>
              <a:rPr lang="en-GB" baseline="30000" dirty="0" smtClean="0">
                <a:sym typeface="Symbol"/>
              </a:rPr>
              <a:t></a:t>
            </a:r>
            <a:r>
              <a:rPr lang="en-GB" dirty="0" smtClean="0"/>
              <a:t> BHPS: 1988q4-2008q2.</a:t>
            </a:r>
            <a:endParaRPr lang="en-GB" dirty="0"/>
          </a:p>
        </p:txBody>
      </p:sp>
      <p:graphicFrame>
        <p:nvGraphicFramePr>
          <p:cNvPr id="8" name="Table 7"/>
          <p:cNvGraphicFramePr>
            <a:graphicFrameLocks noGrp="1"/>
          </p:cNvGraphicFramePr>
          <p:nvPr/>
        </p:nvGraphicFramePr>
        <p:xfrm>
          <a:off x="971600" y="1916832"/>
          <a:ext cx="6720409" cy="2926092"/>
        </p:xfrm>
        <a:graphic>
          <a:graphicData uri="http://schemas.openxmlformats.org/drawingml/2006/table">
            <a:tbl>
              <a:tblPr/>
              <a:tblGrid>
                <a:gridCol w="1790379"/>
                <a:gridCol w="1055200"/>
                <a:gridCol w="1055200"/>
                <a:gridCol w="1409815"/>
                <a:gridCol w="1409815"/>
              </a:tblGrid>
              <a:tr h="471839">
                <a:tc>
                  <a:txBody>
                    <a:bodyPr/>
                    <a:lstStyle/>
                    <a:p>
                      <a:pPr algn="l" fontAlgn="ctr"/>
                      <a:r>
                        <a:rPr lang="en-GB" sz="2000" b="0" i="1" u="none" strike="noStrike" dirty="0">
                          <a:solidFill>
                            <a:srgbClr val="000000"/>
                          </a:solidFill>
                          <a:latin typeface="Times New Roman"/>
                        </a:rPr>
                        <a:t>Beta*</a:t>
                      </a:r>
                    </a:p>
                  </a:txBody>
                  <a:tcPr marL="0" marR="0" marT="0" marB="0" anchor="ctr">
                    <a:lnL>
                      <a:noFill/>
                    </a:lnL>
                    <a:lnR>
                      <a:noFill/>
                    </a:lnR>
                    <a:lnT w="25400" cap="flat" cmpd="dbl" algn="ctr">
                      <a:solidFill>
                        <a:srgbClr val="000000"/>
                      </a:solidFill>
                      <a:prstDash val="solid"/>
                      <a:round/>
                      <a:headEnd type="none" w="med" len="med"/>
                      <a:tailEnd type="none" w="med" len="med"/>
                    </a:lnT>
                    <a:lnB>
                      <a:noFill/>
                    </a:lnB>
                  </a:tcPr>
                </a:tc>
                <a:tc gridSpan="3">
                  <a:txBody>
                    <a:bodyPr/>
                    <a:lstStyle/>
                    <a:p>
                      <a:pPr algn="ctr" fontAlgn="ctr"/>
                      <a:r>
                        <a:rPr lang="en-GB" sz="2000" b="0" i="1" u="none" strike="noStrike">
                          <a:solidFill>
                            <a:srgbClr val="000000"/>
                          </a:solidFill>
                          <a:latin typeface="Times New Roman"/>
                        </a:rPr>
                        <a:t>UK</a:t>
                      </a:r>
                    </a:p>
                  </a:txBody>
                  <a:tcPr marL="0" marR="0" marT="0" marB="0" anchor="ctr">
                    <a:lnL>
                      <a:noFill/>
                    </a:lnL>
                    <a:lnR>
                      <a:noFill/>
                    </a:lnR>
                    <a:lnT w="25400" cap="flat" cmpd="dbl" algn="ctr">
                      <a:solidFill>
                        <a:srgbClr val="000000"/>
                      </a:solidFill>
                      <a:prstDash val="solid"/>
                      <a:round/>
                      <a:headEnd type="none" w="med" len="med"/>
                      <a:tailEnd type="none" w="med" len="med"/>
                    </a:lnT>
                    <a:lnB>
                      <a:noFill/>
                    </a:lnB>
                  </a:tcPr>
                </a:tc>
                <a:tc hMerge="1">
                  <a:txBody>
                    <a:bodyPr/>
                    <a:lstStyle/>
                    <a:p>
                      <a:endParaRPr lang="en-GB"/>
                    </a:p>
                  </a:txBody>
                  <a:tcPr/>
                </a:tc>
                <a:tc hMerge="1">
                  <a:txBody>
                    <a:bodyPr/>
                    <a:lstStyle/>
                    <a:p>
                      <a:endParaRPr lang="en-GB"/>
                    </a:p>
                  </a:txBody>
                  <a:tcPr/>
                </a:tc>
                <a:tc>
                  <a:txBody>
                    <a:bodyPr/>
                    <a:lstStyle/>
                    <a:p>
                      <a:pPr algn="ctr" fontAlgn="ctr"/>
                      <a:r>
                        <a:rPr lang="en-GB" sz="2000" b="0" i="1" u="none" strike="noStrike" dirty="0">
                          <a:solidFill>
                            <a:srgbClr val="000000"/>
                          </a:solidFill>
                          <a:latin typeface="Times New Roman"/>
                        </a:rPr>
                        <a:t>US</a:t>
                      </a:r>
                    </a:p>
                  </a:txBody>
                  <a:tcPr marL="0" marR="0" marT="0" marB="0" anchor="ctr">
                    <a:lnL>
                      <a:noFill/>
                    </a:lnL>
                    <a:lnR>
                      <a:noFill/>
                    </a:lnR>
                    <a:lnT w="12700" cap="flat" cmpd="sng" algn="ctr">
                      <a:solidFill>
                        <a:schemeClr val="tx1"/>
                      </a:solidFill>
                      <a:prstDash val="solid"/>
                      <a:round/>
                      <a:headEnd type="none" w="med" len="med"/>
                      <a:tailEnd type="none" w="med" len="med"/>
                    </a:lnT>
                    <a:lnB>
                      <a:noFill/>
                    </a:lnB>
                  </a:tcPr>
                </a:tc>
              </a:tr>
              <a:tr h="833581">
                <a:tc>
                  <a:txBody>
                    <a:bodyPr/>
                    <a:lstStyle/>
                    <a:p>
                      <a:pPr algn="l" fontAlgn="ctr"/>
                      <a:r>
                        <a:rPr lang="en-GB" sz="2000" b="0" i="1" u="none" strike="noStrike" dirty="0" smtClean="0">
                          <a:solidFill>
                            <a:srgbClr val="000000"/>
                          </a:solidFill>
                          <a:latin typeface="Times New Roman"/>
                        </a:rPr>
                        <a:t>1992q3</a:t>
                      </a:r>
                      <a:br>
                        <a:rPr lang="en-GB" sz="2000" b="0" i="1" u="none" strike="noStrike" dirty="0" smtClean="0">
                          <a:solidFill>
                            <a:srgbClr val="000000"/>
                          </a:solidFill>
                          <a:latin typeface="Times New Roman"/>
                        </a:rPr>
                      </a:br>
                      <a:r>
                        <a:rPr lang="en-GB" sz="2000" b="0" i="1" u="none" strike="noStrike" dirty="0" smtClean="0">
                          <a:solidFill>
                            <a:srgbClr val="000000"/>
                          </a:solidFill>
                          <a:latin typeface="Times New Roman"/>
                        </a:rPr>
                        <a:t>-</a:t>
                      </a:r>
                      <a:r>
                        <a:rPr lang="en-GB" sz="2000" b="0" i="1" u="none" strike="noStrike" dirty="0">
                          <a:solidFill>
                            <a:srgbClr val="000000"/>
                          </a:solidFill>
                          <a:latin typeface="Times New Roman"/>
                        </a:rPr>
                        <a:t>2010q3 </a:t>
                      </a:r>
                      <a:r>
                        <a:rPr lang="en-GB" sz="2000" b="0" i="0" u="none" strike="noStrike" dirty="0">
                          <a:solidFill>
                            <a:srgbClr val="000000"/>
                          </a:solidFill>
                          <a:latin typeface="Symbol"/>
                        </a:rPr>
                        <a:t>à</a:t>
                      </a:r>
                      <a:endParaRPr lang="en-GB" sz="2000" b="0" i="1" u="none" strike="noStrike" dirty="0">
                        <a:solidFill>
                          <a:srgbClr val="000000"/>
                        </a:solidFill>
                        <a:latin typeface="Times New Roman"/>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2000" b="0" i="0" u="none" strike="noStrike" dirty="0">
                          <a:solidFill>
                            <a:srgbClr val="000000"/>
                          </a:solidFill>
                          <a:latin typeface="Calibri"/>
                        </a:rPr>
                        <a:t>Claimant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2000" b="0" i="0" u="none" strike="noStrike">
                          <a:solidFill>
                            <a:srgbClr val="000000"/>
                          </a:solidFill>
                          <a:latin typeface="Calibri"/>
                        </a:rPr>
                        <a:t>QLFS</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2000" b="0" i="0" u="none" strike="noStrike">
                          <a:solidFill>
                            <a:srgbClr val="000000"/>
                          </a:solidFill>
                          <a:latin typeface="Calibri"/>
                        </a:rPr>
                        <a:t>BHPS</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2000" b="0" i="0" u="none" strike="noStrike">
                          <a:solidFill>
                            <a:srgbClr val="000000"/>
                          </a:solidFill>
                          <a:latin typeface="Calibri"/>
                        </a:rPr>
                        <a:t>CPS</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r>
              <a:tr h="566788">
                <a:tc>
                  <a:txBody>
                    <a:bodyPr/>
                    <a:lstStyle/>
                    <a:p>
                      <a:pPr algn="l" fontAlgn="ctr"/>
                      <a:r>
                        <a:rPr lang="en-GB" sz="2000" b="0" i="0" u="none" strike="noStrike">
                          <a:solidFill>
                            <a:srgbClr val="000000"/>
                          </a:solidFill>
                          <a:latin typeface="Calibri"/>
                        </a:rPr>
                        <a:t>Inflow rate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000" b="0" i="0" u="none" strike="noStrike">
                          <a:solidFill>
                            <a:srgbClr val="000000"/>
                          </a:solidFill>
                          <a:latin typeface="Calibri"/>
                        </a:rPr>
                        <a:t>0.52</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000" b="0" i="0" u="none" strike="noStrike">
                          <a:solidFill>
                            <a:srgbClr val="000000"/>
                          </a:solidFill>
                          <a:latin typeface="Calibri"/>
                        </a:rPr>
                        <a:t>0.59</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000" b="0" i="0" u="none" strike="noStrike">
                          <a:solidFill>
                            <a:srgbClr val="000000"/>
                          </a:solidFill>
                          <a:latin typeface="Calibri"/>
                        </a:rPr>
                        <a:t>0.57</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000" b="0" i="0" u="none" strike="noStrike">
                          <a:solidFill>
                            <a:srgbClr val="000000"/>
                          </a:solidFill>
                          <a:latin typeface="Calibri"/>
                        </a:rPr>
                        <a:t>0.22</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r>
              <a:tr h="582045">
                <a:tc>
                  <a:txBody>
                    <a:bodyPr/>
                    <a:lstStyle/>
                    <a:p>
                      <a:pPr algn="l" fontAlgn="ctr"/>
                      <a:r>
                        <a:rPr lang="en-GB" sz="2000" b="0" i="0" u="none" strike="noStrike">
                          <a:solidFill>
                            <a:srgbClr val="000000"/>
                          </a:solidFill>
                          <a:latin typeface="Calibri"/>
                        </a:rPr>
                        <a:t>Outflow rate</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000" b="0" i="0" u="none" strike="noStrike">
                          <a:solidFill>
                            <a:srgbClr val="000000"/>
                          </a:solidFill>
                          <a:latin typeface="Calibri"/>
                        </a:rPr>
                        <a:t>0.48</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000" b="0" i="0" u="none" strike="noStrike">
                          <a:solidFill>
                            <a:srgbClr val="000000"/>
                          </a:solidFill>
                          <a:latin typeface="Calibri"/>
                        </a:rPr>
                        <a:t>0.41</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000" b="0" i="0" u="none" strike="noStrike">
                          <a:solidFill>
                            <a:srgbClr val="000000"/>
                          </a:solidFill>
                          <a:latin typeface="Calibri"/>
                        </a:rPr>
                        <a:t>0.44</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000" b="0" i="0" u="none" strike="noStrike">
                          <a:solidFill>
                            <a:srgbClr val="000000"/>
                          </a:solidFill>
                          <a:latin typeface="Calibri"/>
                        </a:rPr>
                        <a:t>0.79</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839">
                <a:tc>
                  <a:txBody>
                    <a:bodyPr/>
                    <a:lstStyle/>
                    <a:p>
                      <a:pPr algn="l" fontAlgn="ctr"/>
                      <a:r>
                        <a:rPr lang="en-GB" sz="1800" b="0" i="0" u="none" strike="noStrike">
                          <a:solidFill>
                            <a:srgbClr val="000000"/>
                          </a:solidFill>
                          <a:latin typeface="Calibri"/>
                        </a:rPr>
                        <a:t>Residual</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000" b="0" i="0" u="none" strike="noStrike">
                          <a:solidFill>
                            <a:srgbClr val="000000"/>
                          </a:solidFill>
                          <a:latin typeface="Calibri"/>
                        </a:rPr>
                        <a:t>0.00</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000" b="0" i="0" u="none" strike="noStrike">
                          <a:solidFill>
                            <a:srgbClr val="000000"/>
                          </a:solidFill>
                          <a:latin typeface="Calibri"/>
                        </a:rPr>
                        <a:t>0.00</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000" b="0" i="0" u="none" strike="noStrike">
                          <a:solidFill>
                            <a:srgbClr val="000000"/>
                          </a:solidFill>
                          <a:latin typeface="Calibri"/>
                        </a:rPr>
                        <a:t>0.00</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000" b="0" i="0" u="none" strike="noStrike" dirty="0">
                          <a:solidFill>
                            <a:srgbClr val="000000"/>
                          </a:solidFill>
                          <a:latin typeface="Calibri"/>
                        </a:rPr>
                        <a:t>0.00</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3-state approach</a:t>
            </a:r>
            <a:endParaRPr lang="en-GB" dirty="0"/>
          </a:p>
        </p:txBody>
      </p:sp>
      <p:sp>
        <p:nvSpPr>
          <p:cNvPr id="3" name="Content Placeholder 2"/>
          <p:cNvSpPr>
            <a:spLocks noGrp="1"/>
          </p:cNvSpPr>
          <p:nvPr>
            <p:ph idx="1"/>
          </p:nvPr>
        </p:nvSpPr>
        <p:spPr>
          <a:xfrm>
            <a:off x="467544" y="1196752"/>
            <a:ext cx="8229600" cy="5400600"/>
          </a:xfrm>
        </p:spPr>
        <p:txBody>
          <a:bodyPr>
            <a:normAutofit lnSpcReduction="10000"/>
          </a:bodyPr>
          <a:lstStyle/>
          <a:p>
            <a:r>
              <a:rPr lang="en-GB" i="1" dirty="0" smtClean="0"/>
              <a:t>Laws of Motion for U and E:</a:t>
            </a:r>
          </a:p>
          <a:p>
            <a:pPr>
              <a:buNone/>
            </a:pPr>
            <a:endParaRPr lang="en-GB" dirty="0" smtClean="0"/>
          </a:p>
          <a:p>
            <a:endParaRPr lang="en-GB" dirty="0" smtClean="0"/>
          </a:p>
          <a:p>
            <a:r>
              <a:rPr lang="en-GB" dirty="0" smtClean="0"/>
              <a:t>Rearrange:</a:t>
            </a:r>
          </a:p>
          <a:p>
            <a:pPr>
              <a:buNone/>
            </a:pPr>
            <a:endParaRPr lang="en-GB" dirty="0" smtClean="0"/>
          </a:p>
          <a:p>
            <a:pPr>
              <a:buNone/>
            </a:pPr>
            <a:endParaRPr lang="en-GB" dirty="0" smtClean="0"/>
          </a:p>
          <a:p>
            <a:pPr>
              <a:buNone/>
            </a:pPr>
            <a:endParaRPr lang="en-GB" dirty="0" smtClean="0"/>
          </a:p>
          <a:p>
            <a:pPr>
              <a:buNone/>
            </a:pPr>
            <a:endParaRPr lang="en-GB" dirty="0" smtClean="0"/>
          </a:p>
          <a:p>
            <a:pPr>
              <a:buNone/>
            </a:pPr>
            <a:endParaRPr lang="en-GB" dirty="0" smtClean="0"/>
          </a:p>
          <a:p>
            <a:pPr>
              <a:buNone/>
            </a:pPr>
            <a:r>
              <a:rPr lang="en-GB" dirty="0" smtClean="0"/>
              <a:t> </a:t>
            </a:r>
          </a:p>
        </p:txBody>
      </p:sp>
      <p:graphicFrame>
        <p:nvGraphicFramePr>
          <p:cNvPr id="4" name="Object 3"/>
          <p:cNvGraphicFramePr>
            <a:graphicFrameLocks noChangeAspect="1"/>
          </p:cNvGraphicFramePr>
          <p:nvPr/>
        </p:nvGraphicFramePr>
        <p:xfrm>
          <a:off x="1331640" y="1700808"/>
          <a:ext cx="5194300" cy="1092200"/>
        </p:xfrm>
        <a:graphic>
          <a:graphicData uri="http://schemas.openxmlformats.org/presentationml/2006/ole">
            <mc:AlternateContent xmlns:mc="http://schemas.openxmlformats.org/markup-compatibility/2006">
              <mc:Choice xmlns:v="urn:schemas-microsoft-com:vml" Requires="v">
                <p:oleObj spid="_x0000_s149510" name="Equation" r:id="rId4" imgW="5194080" imgH="1091880" progId="Equation.DSMT4">
                  <p:embed/>
                </p:oleObj>
              </mc:Choice>
              <mc:Fallback>
                <p:oleObj name="Equation" r:id="rId4" imgW="5194080" imgH="109188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640" y="1700808"/>
                        <a:ext cx="5194300" cy="1092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2" name="Object 4"/>
          <p:cNvGraphicFramePr>
            <a:graphicFrameLocks noChangeAspect="1"/>
          </p:cNvGraphicFramePr>
          <p:nvPr/>
        </p:nvGraphicFramePr>
        <p:xfrm>
          <a:off x="1259632" y="3356992"/>
          <a:ext cx="6629400" cy="3024336"/>
        </p:xfrm>
        <a:graphic>
          <a:graphicData uri="http://schemas.openxmlformats.org/presentationml/2006/ole">
            <mc:AlternateContent xmlns:mc="http://schemas.openxmlformats.org/markup-compatibility/2006">
              <mc:Choice xmlns:v="urn:schemas-microsoft-com:vml" Requires="v">
                <p:oleObj spid="_x0000_s149511" name="Equation" r:id="rId6" imgW="6629400" imgH="2768400" progId="Equation.DSMT4">
                  <p:embed/>
                </p:oleObj>
              </mc:Choice>
              <mc:Fallback>
                <p:oleObj name="Equation" r:id="rId6" imgW="6629400" imgH="276840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9632" y="3356992"/>
                        <a:ext cx="6629400" cy="30243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2052"/>
                                        </p:tgtEl>
                                        <p:attrNameLst>
                                          <p:attrName>style.visibility</p:attrName>
                                        </p:attrNameLst>
                                      </p:cBhvr>
                                      <p:to>
                                        <p:strVal val="visible"/>
                                      </p:to>
                                    </p:set>
                                    <p:animEffect transition="in" filter="fade">
                                      <p:cBhvr>
                                        <p:cTn id="20" dur="1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3-state approach</a:t>
            </a:r>
            <a:endParaRPr lang="en-GB" dirty="0"/>
          </a:p>
        </p:txBody>
      </p:sp>
      <p:sp>
        <p:nvSpPr>
          <p:cNvPr id="3" name="Content Placeholder 2"/>
          <p:cNvSpPr>
            <a:spLocks noGrp="1"/>
          </p:cNvSpPr>
          <p:nvPr>
            <p:ph idx="1"/>
          </p:nvPr>
        </p:nvSpPr>
        <p:spPr>
          <a:xfrm>
            <a:off x="467544" y="1196752"/>
            <a:ext cx="8229600" cy="5661248"/>
          </a:xfrm>
        </p:spPr>
        <p:txBody>
          <a:bodyPr>
            <a:normAutofit lnSpcReduction="10000"/>
          </a:bodyPr>
          <a:lstStyle/>
          <a:p>
            <a:r>
              <a:rPr lang="en-GB" i="1" dirty="0" smtClean="0"/>
              <a:t>Laws of Motion for U and E:</a:t>
            </a:r>
          </a:p>
          <a:p>
            <a:pPr>
              <a:buNone/>
            </a:pPr>
            <a:endParaRPr lang="en-GB" dirty="0" smtClean="0"/>
          </a:p>
          <a:p>
            <a:endParaRPr lang="en-GB" dirty="0" smtClean="0"/>
          </a:p>
          <a:p>
            <a:r>
              <a:rPr lang="en-GB" dirty="0" smtClean="0"/>
              <a:t>Rearrange:</a:t>
            </a:r>
          </a:p>
          <a:p>
            <a:endParaRPr lang="en-GB" dirty="0" smtClean="0"/>
          </a:p>
          <a:p>
            <a:endParaRPr lang="en-GB" dirty="0" smtClean="0"/>
          </a:p>
          <a:p>
            <a:pPr>
              <a:buNone/>
            </a:pPr>
            <a:endParaRPr lang="en-GB" sz="2400" dirty="0" smtClean="0"/>
          </a:p>
          <a:p>
            <a:pPr>
              <a:buNone/>
            </a:pPr>
            <a:endParaRPr lang="en-GB" sz="2400" dirty="0" smtClean="0"/>
          </a:p>
          <a:p>
            <a:pPr>
              <a:buNone/>
            </a:pPr>
            <a:r>
              <a:rPr lang="en-GB" sz="2400" dirty="0" smtClean="0"/>
              <a:t>where                                               ,                                                ,</a:t>
            </a:r>
          </a:p>
          <a:p>
            <a:pPr>
              <a:buNone/>
            </a:pPr>
            <a:endParaRPr lang="en-GB" dirty="0" smtClean="0"/>
          </a:p>
          <a:p>
            <a:pPr>
              <a:buNone/>
            </a:pPr>
            <a:r>
              <a:rPr lang="en-GB" dirty="0" smtClean="0"/>
              <a:t>                                            ,  </a:t>
            </a:r>
          </a:p>
        </p:txBody>
      </p:sp>
      <p:graphicFrame>
        <p:nvGraphicFramePr>
          <p:cNvPr id="4" name="Object 3"/>
          <p:cNvGraphicFramePr>
            <a:graphicFrameLocks noChangeAspect="1"/>
          </p:cNvGraphicFramePr>
          <p:nvPr/>
        </p:nvGraphicFramePr>
        <p:xfrm>
          <a:off x="1331640" y="1700808"/>
          <a:ext cx="5194300" cy="1092200"/>
        </p:xfrm>
        <a:graphic>
          <a:graphicData uri="http://schemas.openxmlformats.org/presentationml/2006/ole">
            <mc:AlternateContent xmlns:mc="http://schemas.openxmlformats.org/markup-compatibility/2006">
              <mc:Choice xmlns:v="urn:schemas-microsoft-com:vml" Requires="v">
                <p:oleObj spid="_x0000_s150542" name="Equation" r:id="rId4" imgW="5194080" imgH="1091880" progId="Equation.DSMT4">
                  <p:embed/>
                </p:oleObj>
              </mc:Choice>
              <mc:Fallback>
                <p:oleObj name="Equation" r:id="rId4" imgW="5194080" imgH="109188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640" y="1700808"/>
                        <a:ext cx="5194300" cy="1092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2" name="Object 4"/>
          <p:cNvGraphicFramePr>
            <a:graphicFrameLocks noChangeAspect="1"/>
          </p:cNvGraphicFramePr>
          <p:nvPr/>
        </p:nvGraphicFramePr>
        <p:xfrm>
          <a:off x="1259632" y="3429000"/>
          <a:ext cx="6019800" cy="1371600"/>
        </p:xfrm>
        <a:graphic>
          <a:graphicData uri="http://schemas.openxmlformats.org/presentationml/2006/ole">
            <mc:AlternateContent xmlns:mc="http://schemas.openxmlformats.org/markup-compatibility/2006">
              <mc:Choice xmlns:v="urn:schemas-microsoft-com:vml" Requires="v">
                <p:oleObj spid="_x0000_s150543" name="Equation" r:id="rId6" imgW="6019560" imgH="1371600" progId="Equation.DSMT4">
                  <p:embed/>
                </p:oleObj>
              </mc:Choice>
              <mc:Fallback>
                <p:oleObj name="Equation" r:id="rId6" imgW="6019560" imgH="137160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9632" y="3429000"/>
                        <a:ext cx="6019800" cy="137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899592" y="6021288"/>
          <a:ext cx="3403600" cy="584200"/>
        </p:xfrm>
        <a:graphic>
          <a:graphicData uri="http://schemas.openxmlformats.org/presentationml/2006/ole">
            <mc:AlternateContent xmlns:mc="http://schemas.openxmlformats.org/markup-compatibility/2006">
              <mc:Choice xmlns:v="urn:schemas-microsoft-com:vml" Requires="v">
                <p:oleObj spid="_x0000_s150544" name="Equation" r:id="rId8" imgW="3403440" imgH="583920" progId="Equation.DSMT4">
                  <p:embed/>
                </p:oleObj>
              </mc:Choice>
              <mc:Fallback>
                <p:oleObj name="Equation" r:id="rId8" imgW="3403440" imgH="58392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99592" y="6021288"/>
                        <a:ext cx="3403600" cy="584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2" name="Object 6"/>
          <p:cNvGraphicFramePr>
            <a:graphicFrameLocks noChangeAspect="1"/>
          </p:cNvGraphicFramePr>
          <p:nvPr/>
        </p:nvGraphicFramePr>
        <p:xfrm>
          <a:off x="2195736" y="4941168"/>
          <a:ext cx="2273300" cy="850900"/>
        </p:xfrm>
        <a:graphic>
          <a:graphicData uri="http://schemas.openxmlformats.org/presentationml/2006/ole">
            <mc:AlternateContent xmlns:mc="http://schemas.openxmlformats.org/markup-compatibility/2006">
              <mc:Choice xmlns:v="urn:schemas-microsoft-com:vml" Requires="v">
                <p:oleObj spid="_x0000_s150545" name="Equation" r:id="rId10" imgW="2273040" imgH="850680" progId="Equation.DSMT4">
                  <p:embed/>
                </p:oleObj>
              </mc:Choice>
              <mc:Fallback>
                <p:oleObj name="Equation" r:id="rId10" imgW="2273040" imgH="850680" progId="Equation.DSMT4">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95736" y="4941168"/>
                        <a:ext cx="2273300" cy="85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3" name="Object 7"/>
          <p:cNvGraphicFramePr>
            <a:graphicFrameLocks noChangeAspect="1"/>
          </p:cNvGraphicFramePr>
          <p:nvPr/>
        </p:nvGraphicFramePr>
        <p:xfrm>
          <a:off x="5508104" y="5085184"/>
          <a:ext cx="2159000" cy="711200"/>
        </p:xfrm>
        <a:graphic>
          <a:graphicData uri="http://schemas.openxmlformats.org/presentationml/2006/ole">
            <mc:AlternateContent xmlns:mc="http://schemas.openxmlformats.org/markup-compatibility/2006">
              <mc:Choice xmlns:v="urn:schemas-microsoft-com:vml" Requires="v">
                <p:oleObj spid="_x0000_s150546" name="Equation" r:id="rId12" imgW="2158920" imgH="711000" progId="Equation.DSMT4">
                  <p:embed/>
                </p:oleObj>
              </mc:Choice>
              <mc:Fallback>
                <p:oleObj name="Equation" r:id="rId12" imgW="2158920" imgH="711000" progId="Equation.DSMT4">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08104" y="5085184"/>
                        <a:ext cx="2159000" cy="71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5" name="Object 9"/>
          <p:cNvGraphicFramePr>
            <a:graphicFrameLocks noChangeAspect="1"/>
          </p:cNvGraphicFramePr>
          <p:nvPr/>
        </p:nvGraphicFramePr>
        <p:xfrm>
          <a:off x="5004048" y="6093296"/>
          <a:ext cx="3340100" cy="584200"/>
        </p:xfrm>
        <a:graphic>
          <a:graphicData uri="http://schemas.openxmlformats.org/presentationml/2006/ole">
            <mc:AlternateContent xmlns:mc="http://schemas.openxmlformats.org/markup-compatibility/2006">
              <mc:Choice xmlns:v="urn:schemas-microsoft-com:vml" Requires="v">
                <p:oleObj spid="_x0000_s150547" name="Equation" r:id="rId14" imgW="3340080" imgH="583920" progId="Equation.DSMT4">
                  <p:embed/>
                </p:oleObj>
              </mc:Choice>
              <mc:Fallback>
                <p:oleObj name="Equation" r:id="rId14" imgW="3340080" imgH="583920" progId="Equation.DSMT4">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004048" y="6093296"/>
                        <a:ext cx="3340100" cy="584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2000"/>
                                        <p:tgtEl>
                                          <p:spTgt spid="3">
                                            <p:txEl>
                                              <p:pRg st="3" end="3"/>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052"/>
                                        </p:tgtEl>
                                        <p:attrNameLst>
                                          <p:attrName>style.visibility</p:attrName>
                                        </p:attrNameLst>
                                      </p:cBhvr>
                                      <p:to>
                                        <p:strVal val="visible"/>
                                      </p:to>
                                    </p:set>
                                    <p:animEffect transition="in" filter="fade">
                                      <p:cBhvr>
                                        <p:cTn id="11" dur="1000"/>
                                        <p:tgtEl>
                                          <p:spTgt spid="2052"/>
                                        </p:tgtEl>
                                      </p:cBhvr>
                                    </p:animEffect>
                                  </p:childTnLst>
                                </p:cTn>
                              </p:par>
                            </p:childTnLst>
                          </p:cTn>
                        </p:par>
                        <p:par>
                          <p:cTn id="12" fill="hold">
                            <p:stCondLst>
                              <p:cond delay="3000"/>
                            </p:stCondLst>
                            <p:childTnLst>
                              <p:par>
                                <p:cTn id="13" presetID="10" presetClass="entr" presetSubtype="0" fill="hold" nodeType="after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Effect transition="in" filter="fade">
                                      <p:cBhvr>
                                        <p:cTn id="15" dur="2000"/>
                                        <p:tgtEl>
                                          <p:spTgt spid="3">
                                            <p:txEl>
                                              <p:pRg st="8" end="8"/>
                                            </p:txEl>
                                          </p:spTgt>
                                        </p:tgtEl>
                                      </p:cBhvr>
                                    </p:animEffect>
                                  </p:childTnLst>
                                </p:cTn>
                              </p:par>
                            </p:childTnLst>
                          </p:cTn>
                        </p:par>
                        <p:par>
                          <p:cTn id="16" fill="hold">
                            <p:stCondLst>
                              <p:cond delay="5000"/>
                            </p:stCondLst>
                            <p:childTnLst>
                              <p:par>
                                <p:cTn id="17" presetID="10" presetClass="entr" presetSubtype="0" fill="hold" nodeType="afterEffect">
                                  <p:stCondLst>
                                    <p:cond delay="0"/>
                                  </p:stCondLst>
                                  <p:childTnLst>
                                    <p:set>
                                      <p:cBhvr>
                                        <p:cTn id="18" dur="1" fill="hold">
                                          <p:stCondLst>
                                            <p:cond delay="0"/>
                                          </p:stCondLst>
                                        </p:cTn>
                                        <p:tgtEl>
                                          <p:spTgt spid="4102"/>
                                        </p:tgtEl>
                                        <p:attrNameLst>
                                          <p:attrName>style.visibility</p:attrName>
                                        </p:attrNameLst>
                                      </p:cBhvr>
                                      <p:to>
                                        <p:strVal val="visible"/>
                                      </p:to>
                                    </p:set>
                                    <p:animEffect transition="in" filter="fade">
                                      <p:cBhvr>
                                        <p:cTn id="19" dur="500"/>
                                        <p:tgtEl>
                                          <p:spTgt spid="4102"/>
                                        </p:tgtEl>
                                      </p:cBhvr>
                                    </p:animEffect>
                                  </p:childTnLst>
                                </p:cTn>
                              </p:par>
                              <p:par>
                                <p:cTn id="20" presetID="10" presetClass="entr" presetSubtype="0" fill="hold" nodeType="withEffect">
                                  <p:stCondLst>
                                    <p:cond delay="0"/>
                                  </p:stCondLst>
                                  <p:childTnLst>
                                    <p:set>
                                      <p:cBhvr>
                                        <p:cTn id="21" dur="1" fill="hold">
                                          <p:stCondLst>
                                            <p:cond delay="0"/>
                                          </p:stCondLst>
                                        </p:cTn>
                                        <p:tgtEl>
                                          <p:spTgt spid="4103"/>
                                        </p:tgtEl>
                                        <p:attrNameLst>
                                          <p:attrName>style.visibility</p:attrName>
                                        </p:attrNameLst>
                                      </p:cBhvr>
                                      <p:to>
                                        <p:strVal val="visible"/>
                                      </p:to>
                                    </p:set>
                                    <p:animEffect transition="in" filter="fade">
                                      <p:cBhvr>
                                        <p:cTn id="22" dur="500"/>
                                        <p:tgtEl>
                                          <p:spTgt spid="4103"/>
                                        </p:tgtEl>
                                      </p:cBhvr>
                                    </p:animEffect>
                                  </p:childTnLst>
                                </p:cTn>
                              </p:par>
                              <p:par>
                                <p:cTn id="23" presetID="10"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childTnLst>
                                </p:cTn>
                              </p:par>
                              <p:par>
                                <p:cTn id="26" presetID="10" presetClass="entr" presetSubtype="0" fill="hold" nodeType="withEffect">
                                  <p:stCondLst>
                                    <p:cond delay="0"/>
                                  </p:stCondLst>
                                  <p:childTnLst>
                                    <p:set>
                                      <p:cBhvr>
                                        <p:cTn id="27" dur="1" fill="hold">
                                          <p:stCondLst>
                                            <p:cond delay="0"/>
                                          </p:stCondLst>
                                        </p:cTn>
                                        <p:tgtEl>
                                          <p:spTgt spid="4105"/>
                                        </p:tgtEl>
                                        <p:attrNameLst>
                                          <p:attrName>style.visibility</p:attrName>
                                        </p:attrNameLst>
                                      </p:cBhvr>
                                      <p:to>
                                        <p:strVal val="visible"/>
                                      </p:to>
                                    </p:set>
                                    <p:animEffect transition="in" filter="fade">
                                      <p:cBhvr>
                                        <p:cTn id="28" dur="1000"/>
                                        <p:tgtEl>
                                          <p:spTgt spid="4105"/>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fade">
                                      <p:cBhvr>
                                        <p:cTn id="31"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Ins or outs?</a:t>
            </a:r>
            <a:endParaRPr lang="en-GB" dirty="0"/>
          </a:p>
        </p:txBody>
      </p:sp>
      <p:sp>
        <p:nvSpPr>
          <p:cNvPr id="3" name="Content Placeholder 2"/>
          <p:cNvSpPr>
            <a:spLocks noGrp="1"/>
          </p:cNvSpPr>
          <p:nvPr>
            <p:ph idx="1"/>
          </p:nvPr>
        </p:nvSpPr>
        <p:spPr>
          <a:xfrm>
            <a:off x="467544" y="1268760"/>
            <a:ext cx="8229600" cy="5328592"/>
          </a:xfrm>
        </p:spPr>
        <p:txBody>
          <a:bodyPr>
            <a:noAutofit/>
          </a:bodyPr>
          <a:lstStyle/>
          <a:p>
            <a:r>
              <a:rPr lang="en-GB" sz="2800" dirty="0" smtClean="0"/>
              <a:t>3-state model:</a:t>
            </a:r>
          </a:p>
          <a:p>
            <a:pPr>
              <a:buNone/>
            </a:pPr>
            <a:endParaRPr lang="en-GB" sz="2800" dirty="0" smtClean="0"/>
          </a:p>
          <a:p>
            <a:pPr>
              <a:buNone/>
            </a:pPr>
            <a:endParaRPr lang="en-GB" sz="2800" dirty="0" smtClean="0"/>
          </a:p>
          <a:p>
            <a:r>
              <a:rPr lang="en-GB" sz="2800" dirty="0" smtClean="0"/>
              <a:t>Gives </a:t>
            </a:r>
            <a:r>
              <a:rPr lang="en-GB" sz="2800" i="1" dirty="0" smtClean="0">
                <a:latin typeface="Times New Roman" pitchFamily="18" charset="0"/>
                <a:cs typeface="Times New Roman" pitchFamily="18" charset="0"/>
              </a:rPr>
              <a:t>beta</a:t>
            </a:r>
            <a:r>
              <a:rPr lang="en-GB" sz="2800" i="1" baseline="30000" dirty="0" smtClean="0">
                <a:latin typeface="Times New Roman" pitchFamily="18" charset="0"/>
                <a:cs typeface="Times New Roman" pitchFamily="18" charset="0"/>
              </a:rPr>
              <a:t>*</a:t>
            </a:r>
            <a:r>
              <a:rPr lang="en-GB" sz="2800" dirty="0" smtClean="0"/>
              <a:t> contributions to variance of </a:t>
            </a:r>
            <a:r>
              <a:rPr lang="en-GB" sz="2800" dirty="0" err="1" smtClean="0">
                <a:latin typeface="Times New Roman" pitchFamily="18" charset="0"/>
                <a:cs typeface="Times New Roman" pitchFamily="18" charset="0"/>
              </a:rPr>
              <a:t>ln</a:t>
            </a:r>
            <a:r>
              <a:rPr lang="en-GB" sz="2800" dirty="0" smtClean="0">
                <a:latin typeface="Times New Roman" pitchFamily="18" charset="0"/>
                <a:cs typeface="Times New Roman" pitchFamily="18" charset="0"/>
              </a:rPr>
              <a:t>(</a:t>
            </a:r>
            <a:r>
              <a:rPr lang="en-GB" sz="2800" i="1" dirty="0" smtClean="0">
                <a:latin typeface="Times New Roman" pitchFamily="18" charset="0"/>
                <a:cs typeface="Times New Roman" pitchFamily="18" charset="0"/>
              </a:rPr>
              <a:t>u</a:t>
            </a:r>
            <a:r>
              <a:rPr lang="en-GB" sz="2800" i="1" baseline="30000" dirty="0" smtClean="0">
                <a:latin typeface="Times New Roman" pitchFamily="18" charset="0"/>
                <a:cs typeface="Times New Roman" pitchFamily="18" charset="0"/>
              </a:rPr>
              <a:t>*</a:t>
            </a:r>
            <a:r>
              <a:rPr lang="en-GB" sz="2800" i="1" baseline="-25000" dirty="0" smtClean="0">
                <a:latin typeface="Times New Roman" pitchFamily="18" charset="0"/>
                <a:cs typeface="Times New Roman" pitchFamily="18" charset="0"/>
              </a:rPr>
              <a:t>t</a:t>
            </a:r>
            <a:r>
              <a:rPr lang="en-GB" sz="2800" dirty="0" smtClean="0">
                <a:latin typeface="Times New Roman" pitchFamily="18" charset="0"/>
                <a:cs typeface="Times New Roman" pitchFamily="18" charset="0"/>
              </a:rPr>
              <a:t>):</a:t>
            </a:r>
          </a:p>
          <a:p>
            <a:pPr>
              <a:buNone/>
            </a:pPr>
            <a:r>
              <a:rPr lang="en-GB" sz="2800" dirty="0" smtClean="0">
                <a:latin typeface="Times New Roman" pitchFamily="18" charset="0"/>
                <a:cs typeface="Times New Roman" pitchFamily="18" charset="0"/>
              </a:rPr>
              <a:t>	</a:t>
            </a:r>
            <a:r>
              <a:rPr lang="en-GB" sz="2400" dirty="0" smtClean="0">
                <a:cs typeface="Times New Roman" pitchFamily="18" charset="0"/>
              </a:rPr>
              <a:t>job loss</a:t>
            </a:r>
          </a:p>
          <a:p>
            <a:pPr>
              <a:buNone/>
            </a:pPr>
            <a:endParaRPr lang="en-GB" sz="2400" dirty="0" smtClean="0">
              <a:cs typeface="Times New Roman" pitchFamily="18" charset="0"/>
            </a:endParaRPr>
          </a:p>
          <a:p>
            <a:pPr>
              <a:buNone/>
            </a:pPr>
            <a:r>
              <a:rPr lang="en-GB" sz="2400" dirty="0" smtClean="0">
                <a:cs typeface="Times New Roman" pitchFamily="18" charset="0"/>
              </a:rPr>
              <a:t>	inflows via nonparticipation</a:t>
            </a:r>
          </a:p>
          <a:p>
            <a:pPr>
              <a:buNone/>
            </a:pPr>
            <a:endParaRPr lang="en-GB" sz="2400" dirty="0" smtClean="0">
              <a:latin typeface="Times New Roman" pitchFamily="18" charset="0"/>
              <a:cs typeface="Times New Roman" pitchFamily="18" charset="0"/>
            </a:endParaRPr>
          </a:p>
          <a:p>
            <a:pPr>
              <a:buNone/>
            </a:pPr>
            <a:endParaRPr lang="en-GB" sz="2400" dirty="0" smtClean="0">
              <a:latin typeface="Times New Roman" pitchFamily="18" charset="0"/>
              <a:cs typeface="Times New Roman" pitchFamily="18" charset="0"/>
            </a:endParaRPr>
          </a:p>
          <a:p>
            <a:pPr>
              <a:buNone/>
            </a:pPr>
            <a:endParaRPr lang="en-GB" sz="2400" dirty="0" smtClean="0"/>
          </a:p>
          <a:p>
            <a:pPr>
              <a:buNone/>
            </a:pPr>
            <a:r>
              <a:rPr lang="en-GB" sz="2400" dirty="0" smtClean="0"/>
              <a:t>	and similarly for job finding </a:t>
            </a:r>
            <a:r>
              <a:rPr lang="en-GB" sz="2400" i="1" dirty="0" smtClean="0">
                <a:latin typeface="Times New Roman" pitchFamily="18" charset="0"/>
                <a:cs typeface="Times New Roman" pitchFamily="18" charset="0"/>
              </a:rPr>
              <a:t>UE</a:t>
            </a:r>
            <a:r>
              <a:rPr lang="en-GB" sz="2400" dirty="0" smtClean="0"/>
              <a:t> and indirect outflows </a:t>
            </a:r>
            <a:r>
              <a:rPr lang="en-GB" sz="2400" i="1" dirty="0" smtClean="0">
                <a:latin typeface="Times New Roman" pitchFamily="18" charset="0"/>
                <a:cs typeface="Times New Roman" pitchFamily="18" charset="0"/>
              </a:rPr>
              <a:t>UNE</a:t>
            </a:r>
            <a:r>
              <a:rPr lang="en-GB" sz="2400" dirty="0" smtClean="0"/>
              <a:t>.</a:t>
            </a:r>
          </a:p>
        </p:txBody>
      </p:sp>
      <p:graphicFrame>
        <p:nvGraphicFramePr>
          <p:cNvPr id="6" name="Object 5"/>
          <p:cNvGraphicFramePr>
            <a:graphicFrameLocks noChangeAspect="1"/>
          </p:cNvGraphicFramePr>
          <p:nvPr/>
        </p:nvGraphicFramePr>
        <p:xfrm>
          <a:off x="2051720" y="3212976"/>
          <a:ext cx="4025900" cy="1016000"/>
        </p:xfrm>
        <a:graphic>
          <a:graphicData uri="http://schemas.openxmlformats.org/presentationml/2006/ole">
            <mc:AlternateContent xmlns:mc="http://schemas.openxmlformats.org/markup-compatibility/2006">
              <mc:Choice xmlns:v="urn:schemas-microsoft-com:vml" Requires="v">
                <p:oleObj spid="_x0000_s151560" name="Equation" r:id="rId4" imgW="4025880" imgH="1015920" progId="Equation.DSMT4">
                  <p:embed/>
                </p:oleObj>
              </mc:Choice>
              <mc:Fallback>
                <p:oleObj name="Equation" r:id="rId4" imgW="4025880" imgH="101592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1720" y="3212976"/>
                        <a:ext cx="4025900" cy="1016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7830" name="Object 4"/>
          <p:cNvGraphicFramePr>
            <a:graphicFrameLocks noChangeAspect="1"/>
          </p:cNvGraphicFramePr>
          <p:nvPr/>
        </p:nvGraphicFramePr>
        <p:xfrm>
          <a:off x="1115616" y="1700808"/>
          <a:ext cx="5207000" cy="1193800"/>
        </p:xfrm>
        <a:graphic>
          <a:graphicData uri="http://schemas.openxmlformats.org/presentationml/2006/ole">
            <mc:AlternateContent xmlns:mc="http://schemas.openxmlformats.org/markup-compatibility/2006">
              <mc:Choice xmlns:v="urn:schemas-microsoft-com:vml" Requires="v">
                <p:oleObj spid="_x0000_s151561" name="Equation" r:id="rId6" imgW="5206680" imgH="1193760" progId="Equation.DSMT4">
                  <p:embed/>
                </p:oleObj>
              </mc:Choice>
              <mc:Fallback>
                <p:oleObj name="Equation" r:id="rId6" imgW="5206680" imgH="119376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5616" y="1700808"/>
                        <a:ext cx="5207000" cy="1193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7831" name="Object 4"/>
          <p:cNvGraphicFramePr>
            <a:graphicFrameLocks noChangeAspect="1"/>
          </p:cNvGraphicFramePr>
          <p:nvPr/>
        </p:nvGraphicFramePr>
        <p:xfrm>
          <a:off x="1979712" y="4725144"/>
          <a:ext cx="5003800" cy="1066800"/>
        </p:xfrm>
        <a:graphic>
          <a:graphicData uri="http://schemas.openxmlformats.org/presentationml/2006/ole">
            <mc:AlternateContent xmlns:mc="http://schemas.openxmlformats.org/markup-compatibility/2006">
              <mc:Choice xmlns:v="urn:schemas-microsoft-com:vml" Requires="v">
                <p:oleObj spid="_x0000_s151562" name="Equation" r:id="rId8" imgW="5003640" imgH="1066680" progId="Equation.DSMT4">
                  <p:embed/>
                </p:oleObj>
              </mc:Choice>
              <mc:Fallback>
                <p:oleObj name="Equation" r:id="rId8" imgW="5003640" imgH="106668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79712" y="4725144"/>
                        <a:ext cx="50038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7830"/>
                                        </p:tgtEl>
                                        <p:attrNameLst>
                                          <p:attrName>style.visibility</p:attrName>
                                        </p:attrNameLst>
                                      </p:cBhvr>
                                      <p:to>
                                        <p:strVal val="visible"/>
                                      </p:to>
                                    </p:set>
                                    <p:animEffect transition="in" filter="fade">
                                      <p:cBhvr>
                                        <p:cTn id="10" dur="1000"/>
                                        <p:tgtEl>
                                          <p:spTgt spid="77830"/>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2000"/>
                                        <p:tgtEl>
                                          <p:spTgt spid="3">
                                            <p:txEl>
                                              <p:pRg st="3" end="3"/>
                                            </p:txEl>
                                          </p:spTgt>
                                        </p:tgtEl>
                                      </p:cBhvr>
                                    </p:animEffect>
                                  </p:childTnLst>
                                </p:cTn>
                              </p:par>
                            </p:childTnLst>
                          </p:cTn>
                        </p:par>
                        <p:par>
                          <p:cTn id="15" fill="hold">
                            <p:stCondLst>
                              <p:cond delay="3000"/>
                            </p:stCondLst>
                            <p:childTnLst>
                              <p:par>
                                <p:cTn id="16" presetID="10" presetClass="entr" presetSubtype="0" fill="hold" nodeType="after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10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1000"/>
                                        <p:tgtEl>
                                          <p:spTgt spid="3">
                                            <p:txEl>
                                              <p:pRg st="6" end="6"/>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77831"/>
                                        </p:tgtEl>
                                        <p:attrNameLst>
                                          <p:attrName>style.visibility</p:attrName>
                                        </p:attrNameLst>
                                      </p:cBhvr>
                                      <p:to>
                                        <p:strVal val="visible"/>
                                      </p:to>
                                    </p:set>
                                    <p:animEffect transition="in" filter="fade">
                                      <p:cBhvr>
                                        <p:cTn id="29" dur="1000"/>
                                        <p:tgtEl>
                                          <p:spTgt spid="77831"/>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animEffect transition="in" filter="fade">
                                      <p:cBhvr>
                                        <p:cTn id="33"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4638"/>
            <a:ext cx="8229600" cy="1143000"/>
          </a:xfrm>
        </p:spPr>
        <p:txBody>
          <a:bodyPr/>
          <a:lstStyle/>
          <a:p>
            <a:r>
              <a:rPr lang="en-GB" i="1" dirty="0" smtClean="0">
                <a:latin typeface="Times New Roman" pitchFamily="18" charset="0"/>
                <a:cs typeface="Times New Roman" pitchFamily="18" charset="0"/>
              </a:rPr>
              <a:t>Beta*</a:t>
            </a:r>
            <a:r>
              <a:rPr lang="en-GB" dirty="0" smtClean="0"/>
              <a:t> contributions to </a:t>
            </a:r>
            <a:r>
              <a:rPr lang="en-GB" i="1" dirty="0" smtClean="0">
                <a:latin typeface="Times New Roman" pitchFamily="18" charset="0"/>
                <a:cs typeface="Times New Roman" pitchFamily="18" charset="0"/>
              </a:rPr>
              <a:t>u</a:t>
            </a:r>
            <a:r>
              <a:rPr lang="en-GB" i="1" baseline="30000" dirty="0" smtClean="0">
                <a:latin typeface="Times New Roman" pitchFamily="18" charset="0"/>
                <a:cs typeface="Times New Roman" pitchFamily="18" charset="0"/>
              </a:rPr>
              <a:t>*</a:t>
            </a:r>
            <a:r>
              <a:rPr lang="en-GB" i="1" baseline="-25000" dirty="0" smtClean="0">
                <a:latin typeface="Times New Roman" pitchFamily="18" charset="0"/>
                <a:cs typeface="Times New Roman" pitchFamily="18" charset="0"/>
              </a:rPr>
              <a:t>t</a:t>
            </a:r>
            <a:r>
              <a:rPr lang="en-GB" dirty="0" smtClean="0"/>
              <a:t> variance</a:t>
            </a:r>
            <a:endParaRPr lang="en-GB" dirty="0"/>
          </a:p>
        </p:txBody>
      </p:sp>
      <p:graphicFrame>
        <p:nvGraphicFramePr>
          <p:cNvPr id="5" name="Table 4"/>
          <p:cNvGraphicFramePr>
            <a:graphicFrameLocks noGrp="1"/>
          </p:cNvGraphicFramePr>
          <p:nvPr/>
        </p:nvGraphicFramePr>
        <p:xfrm>
          <a:off x="611560" y="1844824"/>
          <a:ext cx="7992889" cy="2952324"/>
        </p:xfrm>
        <a:graphic>
          <a:graphicData uri="http://schemas.openxmlformats.org/drawingml/2006/table">
            <a:tbl>
              <a:tblPr/>
              <a:tblGrid>
                <a:gridCol w="1540052"/>
                <a:gridCol w="587748"/>
                <a:gridCol w="684467"/>
                <a:gridCol w="3908407"/>
                <a:gridCol w="587748"/>
                <a:gridCol w="684467"/>
              </a:tblGrid>
              <a:tr h="435914">
                <a:tc>
                  <a:txBody>
                    <a:bodyPr/>
                    <a:lstStyle/>
                    <a:p>
                      <a:pPr algn="l" fontAlgn="b"/>
                      <a:r>
                        <a:rPr lang="en-GB" sz="2000" b="0" i="0" u="none" strike="noStrike" dirty="0">
                          <a:solidFill>
                            <a:srgbClr val="000000"/>
                          </a:solidFill>
                          <a:latin typeface="Calibri"/>
                        </a:rPr>
                        <a:t>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gridSpan="2">
                  <a:txBody>
                    <a:bodyPr/>
                    <a:lstStyle/>
                    <a:p>
                      <a:pPr algn="ctr" fontAlgn="ctr"/>
                      <a:r>
                        <a:rPr lang="en-GB" sz="2000" b="0" i="1" u="none" strike="noStrike">
                          <a:solidFill>
                            <a:srgbClr val="000000"/>
                          </a:solidFill>
                          <a:latin typeface="Times New Roman"/>
                        </a:rPr>
                        <a:t>Beta*</a:t>
                      </a:r>
                    </a:p>
                  </a:txBody>
                  <a:tcPr marL="0" marR="0" marT="0" marB="0" anchor="ctr">
                    <a:lnL>
                      <a:noFill/>
                    </a:lnL>
                    <a:lnR>
                      <a:noFill/>
                    </a:lnR>
                    <a:lnT w="25400" cap="flat" cmpd="dbl" algn="ctr">
                      <a:solidFill>
                        <a:srgbClr val="000000"/>
                      </a:solidFill>
                      <a:prstDash val="solid"/>
                      <a:round/>
                      <a:headEnd type="none" w="med" len="med"/>
                      <a:tailEnd type="none" w="med" len="med"/>
                    </a:lnT>
                    <a:lnB>
                      <a:noFill/>
                    </a:lnB>
                  </a:tcPr>
                </a:tc>
                <a:tc hMerge="1">
                  <a:txBody>
                    <a:bodyPr/>
                    <a:lstStyle/>
                    <a:p>
                      <a:endParaRPr lang="en-GB"/>
                    </a:p>
                  </a:txBody>
                  <a:tcPr/>
                </a:tc>
                <a:tc>
                  <a:txBody>
                    <a:bodyPr/>
                    <a:lstStyle/>
                    <a:p>
                      <a:pPr algn="l" fontAlgn="b"/>
                      <a:r>
                        <a:rPr lang="en-GB" sz="2000" b="0" i="0" u="none" strike="noStrike">
                          <a:solidFill>
                            <a:srgbClr val="000000"/>
                          </a:solidFill>
                          <a:latin typeface="Calibri"/>
                        </a:rPr>
                        <a:t>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gridSpan="2">
                  <a:txBody>
                    <a:bodyPr/>
                    <a:lstStyle/>
                    <a:p>
                      <a:pPr algn="ctr" fontAlgn="ctr"/>
                      <a:r>
                        <a:rPr lang="en-GB" sz="2000" b="0" i="1" u="none" strike="noStrike">
                          <a:solidFill>
                            <a:srgbClr val="000000"/>
                          </a:solidFill>
                          <a:latin typeface="Times New Roman"/>
                        </a:rPr>
                        <a:t>Beta*</a:t>
                      </a:r>
                    </a:p>
                  </a:txBody>
                  <a:tcPr marL="0" marR="0" marT="0" marB="0" anchor="ctr">
                    <a:lnL>
                      <a:noFill/>
                    </a:lnL>
                    <a:lnR>
                      <a:noFill/>
                    </a:lnR>
                    <a:lnT w="25400" cap="flat" cmpd="dbl" algn="ctr">
                      <a:solidFill>
                        <a:srgbClr val="000000"/>
                      </a:solidFill>
                      <a:prstDash val="solid"/>
                      <a:round/>
                      <a:headEnd type="none" w="med" len="med"/>
                      <a:tailEnd type="none" w="med" len="med"/>
                    </a:lnT>
                    <a:lnB>
                      <a:noFill/>
                    </a:lnB>
                  </a:tcPr>
                </a:tc>
                <a:tc hMerge="1">
                  <a:txBody>
                    <a:bodyPr/>
                    <a:lstStyle/>
                    <a:p>
                      <a:endParaRPr lang="en-GB"/>
                    </a:p>
                  </a:txBody>
                  <a:tcPr/>
                </a:tc>
              </a:tr>
              <a:tr h="426007">
                <a:tc>
                  <a:txBody>
                    <a:bodyPr/>
                    <a:lstStyle/>
                    <a:p>
                      <a:pPr algn="l" fontAlgn="b"/>
                      <a:r>
                        <a:rPr lang="en-GB" sz="20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2000" b="0" i="0" u="none" strike="noStrike" dirty="0" smtClean="0">
                          <a:solidFill>
                            <a:srgbClr val="000000"/>
                          </a:solidFill>
                          <a:latin typeface="Calibri"/>
                        </a:rPr>
                        <a:t>QLFS</a:t>
                      </a:r>
                      <a:endParaRPr lang="en-GB" sz="2000" b="0" i="0" u="none" strike="noStrike" dirty="0">
                        <a:solidFill>
                          <a:srgbClr val="000000"/>
                        </a:solidFill>
                        <a:latin typeface="Calibri"/>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2000" b="0" i="0" u="none" strike="noStrike">
                          <a:solidFill>
                            <a:srgbClr val="000000"/>
                          </a:solidFill>
                          <a:latin typeface="Calibri"/>
                        </a:rPr>
                        <a:t>BHPS</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GB" sz="2000" b="0" i="0" u="none" strike="noStrike" dirty="0">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2000" b="0" i="0" u="none" strike="noStrike" dirty="0" smtClean="0">
                          <a:solidFill>
                            <a:srgbClr val="000000"/>
                          </a:solidFill>
                          <a:latin typeface="Calibri"/>
                        </a:rPr>
                        <a:t>QLFS</a:t>
                      </a:r>
                      <a:endParaRPr lang="en-GB" sz="2000" b="0" i="0" u="none" strike="noStrike" dirty="0">
                        <a:solidFill>
                          <a:srgbClr val="000000"/>
                        </a:solidFill>
                        <a:latin typeface="Calibri"/>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2000" b="0" i="0" u="none" strike="noStrike">
                          <a:solidFill>
                            <a:srgbClr val="000000"/>
                          </a:solidFill>
                          <a:latin typeface="Calibri"/>
                        </a:rPr>
                        <a:t>BHPS</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r>
              <a:tr h="416099">
                <a:tc rowSpan="2">
                  <a:txBody>
                    <a:bodyPr/>
                    <a:lstStyle/>
                    <a:p>
                      <a:pPr algn="l" fontAlgn="ctr"/>
                      <a:r>
                        <a:rPr lang="en-GB" sz="2000" b="0" i="0" u="none" strike="noStrike" dirty="0">
                          <a:solidFill>
                            <a:srgbClr val="000000"/>
                          </a:solidFill>
                          <a:latin typeface="Calibri"/>
                        </a:rPr>
                        <a:t>Inflow rate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rowSpan="2">
                  <a:txBody>
                    <a:bodyPr/>
                    <a:lstStyle/>
                    <a:p>
                      <a:pPr algn="ctr" fontAlgn="ctr"/>
                      <a:r>
                        <a:rPr lang="en-GB" sz="2000" b="0" i="0" u="none" strike="noStrike">
                          <a:solidFill>
                            <a:srgbClr val="000000"/>
                          </a:solidFill>
                          <a:latin typeface="Calibri"/>
                        </a:rPr>
                        <a:t>0.59</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rowSpan="2">
                  <a:txBody>
                    <a:bodyPr/>
                    <a:lstStyle/>
                    <a:p>
                      <a:pPr algn="ctr" fontAlgn="ctr"/>
                      <a:r>
                        <a:rPr lang="en-GB" sz="2000" b="0" i="0" u="none" strike="noStrike">
                          <a:solidFill>
                            <a:srgbClr val="000000"/>
                          </a:solidFill>
                          <a:latin typeface="Calibri"/>
                        </a:rPr>
                        <a:t>0.57</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GB" sz="2000" b="0" i="1" u="none" strike="noStrike" dirty="0">
                          <a:solidFill>
                            <a:srgbClr val="000000"/>
                          </a:solidFill>
                          <a:latin typeface="Calibri"/>
                        </a:rPr>
                        <a:t>       Separation rate</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2000" b="0" i="1" u="none" strike="noStrike" dirty="0">
                          <a:solidFill>
                            <a:srgbClr val="000000"/>
                          </a:solidFill>
                          <a:latin typeface="Calibri"/>
                        </a:rPr>
                        <a:t>0.40</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2000" b="0" i="1" u="none" strike="noStrike">
                          <a:solidFill>
                            <a:srgbClr val="000000"/>
                          </a:solidFill>
                          <a:latin typeface="Calibri"/>
                        </a:rPr>
                        <a:t>0.39</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r>
              <a:tr h="416099">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b"/>
                      <a:r>
                        <a:rPr lang="en-GB" sz="2000" b="0" i="1" u="none" strike="noStrike" dirty="0">
                          <a:solidFill>
                            <a:srgbClr val="000000"/>
                          </a:solidFill>
                          <a:latin typeface="Calibri"/>
                        </a:rPr>
                        <a:t>       Inflow rate via nonparticipation</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ctr"/>
                      <a:r>
                        <a:rPr lang="en-GB" sz="2000" b="0" i="1" u="none" strike="noStrike">
                          <a:solidFill>
                            <a:srgbClr val="000000"/>
                          </a:solidFill>
                          <a:latin typeface="Calibri"/>
                        </a:rPr>
                        <a:t>0.19</a:t>
                      </a:r>
                    </a:p>
                  </a:txBody>
                  <a:tcPr marL="0" marR="0" marT="0" marB="0" anchor="ctr">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ctr"/>
                      <a:r>
                        <a:rPr lang="en-GB" sz="2000" b="0" i="1" u="none" strike="noStrike" dirty="0">
                          <a:solidFill>
                            <a:srgbClr val="000000"/>
                          </a:solidFill>
                          <a:latin typeface="Calibri"/>
                        </a:rPr>
                        <a:t>0.16</a:t>
                      </a:r>
                    </a:p>
                  </a:txBody>
                  <a:tcPr marL="0" marR="0" marT="0" marB="0" anchor="ctr">
                    <a:lnL>
                      <a:noFill/>
                    </a:lnL>
                    <a:lnR>
                      <a:noFill/>
                    </a:lnR>
                    <a:lnT>
                      <a:noFill/>
                    </a:lnT>
                    <a:lnB w="6350" cap="flat" cmpd="sng" algn="ctr">
                      <a:solidFill>
                        <a:srgbClr val="000000"/>
                      </a:solidFill>
                      <a:prstDash val="dot"/>
                      <a:round/>
                      <a:headEnd type="none" w="med" len="med"/>
                      <a:tailEnd type="none" w="med" len="med"/>
                    </a:lnB>
                  </a:tcPr>
                </a:tc>
              </a:tr>
              <a:tr h="416099">
                <a:tc rowSpan="2">
                  <a:txBody>
                    <a:bodyPr/>
                    <a:lstStyle/>
                    <a:p>
                      <a:pPr algn="l" fontAlgn="ctr"/>
                      <a:r>
                        <a:rPr lang="en-GB" sz="2000" b="0" i="0" u="none" strike="noStrike">
                          <a:solidFill>
                            <a:srgbClr val="000000"/>
                          </a:solidFill>
                          <a:latin typeface="Calibri"/>
                        </a:rPr>
                        <a:t>Outflow rate</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rowSpan="2">
                  <a:txBody>
                    <a:bodyPr/>
                    <a:lstStyle/>
                    <a:p>
                      <a:pPr algn="ctr" fontAlgn="ctr"/>
                      <a:r>
                        <a:rPr lang="en-GB" sz="2000" b="0" i="0" u="none" strike="noStrike">
                          <a:solidFill>
                            <a:srgbClr val="000000"/>
                          </a:solidFill>
                          <a:latin typeface="Calibri"/>
                        </a:rPr>
                        <a:t>0.41</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rowSpan="2">
                  <a:txBody>
                    <a:bodyPr/>
                    <a:lstStyle/>
                    <a:p>
                      <a:pPr algn="ctr" fontAlgn="ctr"/>
                      <a:r>
                        <a:rPr lang="en-GB" sz="2000" b="0" i="0" u="none" strike="noStrike">
                          <a:solidFill>
                            <a:srgbClr val="000000"/>
                          </a:solidFill>
                          <a:latin typeface="Calibri"/>
                        </a:rPr>
                        <a:t>0.44</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GB" sz="2000" b="0" i="1" u="none" strike="noStrike">
                          <a:solidFill>
                            <a:srgbClr val="000000"/>
                          </a:solidFill>
                          <a:latin typeface="Calibri"/>
                        </a:rPr>
                        <a:t>       Job finding rate</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ctr" fontAlgn="ctr"/>
                      <a:r>
                        <a:rPr lang="en-GB" sz="2000" b="0" i="1" u="none" strike="noStrike" dirty="0">
                          <a:solidFill>
                            <a:srgbClr val="000000"/>
                          </a:solidFill>
                          <a:latin typeface="Calibri"/>
                        </a:rPr>
                        <a:t>0.32</a:t>
                      </a:r>
                    </a:p>
                  </a:txBody>
                  <a:tcPr marL="0" marR="0" marT="0" marB="0" anchor="ctr">
                    <a:lnL>
                      <a:noFill/>
                    </a:lnL>
                    <a:lnR>
                      <a:noFill/>
                    </a:lnR>
                    <a:lnT w="6350" cap="flat" cmpd="sng" algn="ctr">
                      <a:solidFill>
                        <a:srgbClr val="000000"/>
                      </a:solidFill>
                      <a:prstDash val="dot"/>
                      <a:round/>
                      <a:headEnd type="none" w="med" len="med"/>
                      <a:tailEnd type="none" w="med" len="med"/>
                    </a:lnT>
                    <a:lnB>
                      <a:noFill/>
                    </a:lnB>
                  </a:tcPr>
                </a:tc>
                <a:tc>
                  <a:txBody>
                    <a:bodyPr/>
                    <a:lstStyle/>
                    <a:p>
                      <a:pPr algn="ctr" fontAlgn="ctr"/>
                      <a:r>
                        <a:rPr lang="en-GB" sz="2000" b="0" i="1" u="none" strike="noStrike" dirty="0">
                          <a:solidFill>
                            <a:srgbClr val="000000"/>
                          </a:solidFill>
                          <a:latin typeface="Calibri"/>
                        </a:rPr>
                        <a:t>0.34</a:t>
                      </a:r>
                    </a:p>
                  </a:txBody>
                  <a:tcPr marL="0" marR="0" marT="0" marB="0" anchor="ctr">
                    <a:lnL>
                      <a:noFill/>
                    </a:lnL>
                    <a:lnR>
                      <a:noFill/>
                    </a:lnR>
                    <a:lnT w="6350" cap="flat" cmpd="sng" algn="ctr">
                      <a:solidFill>
                        <a:srgbClr val="000000"/>
                      </a:solidFill>
                      <a:prstDash val="dot"/>
                      <a:round/>
                      <a:headEnd type="none" w="med" len="med"/>
                      <a:tailEnd type="none" w="med" len="med"/>
                    </a:lnT>
                    <a:lnB>
                      <a:noFill/>
                    </a:lnB>
                  </a:tcPr>
                </a:tc>
              </a:tr>
              <a:tr h="416099">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b"/>
                      <a:r>
                        <a:rPr lang="en-GB" sz="2000" b="0" i="1" u="none" strike="noStrike">
                          <a:solidFill>
                            <a:srgbClr val="000000"/>
                          </a:solidFill>
                          <a:latin typeface="Calibri"/>
                        </a:rPr>
                        <a:t>       Outflow rate via nonparticipation</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ctr"/>
                      <a:r>
                        <a:rPr lang="en-GB" sz="2000" b="0" i="1" u="none" strike="noStrike">
                          <a:solidFill>
                            <a:srgbClr val="000000"/>
                          </a:solidFill>
                          <a:latin typeface="Calibri"/>
                        </a:rPr>
                        <a:t>0.09</a:t>
                      </a:r>
                    </a:p>
                  </a:txBody>
                  <a:tcPr marL="0" marR="0" marT="0" marB="0" anchor="ctr">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ctr"/>
                      <a:r>
                        <a:rPr lang="en-GB" sz="2000" b="0" i="1" u="none" strike="noStrike" dirty="0">
                          <a:solidFill>
                            <a:srgbClr val="000000"/>
                          </a:solidFill>
                          <a:latin typeface="Calibri"/>
                        </a:rPr>
                        <a:t>0.10</a:t>
                      </a:r>
                    </a:p>
                  </a:txBody>
                  <a:tcPr marL="0" marR="0" marT="0" marB="0" anchor="ctr">
                    <a:lnL>
                      <a:noFill/>
                    </a:lnL>
                    <a:lnR>
                      <a:noFill/>
                    </a:lnR>
                    <a:lnT>
                      <a:noFill/>
                    </a:lnT>
                    <a:lnB w="6350" cap="flat" cmpd="sng" algn="ctr">
                      <a:solidFill>
                        <a:srgbClr val="000000"/>
                      </a:solidFill>
                      <a:prstDash val="dot"/>
                      <a:round/>
                      <a:headEnd type="none" w="med" len="med"/>
                      <a:tailEnd type="none" w="med" len="med"/>
                    </a:lnB>
                  </a:tcPr>
                </a:tc>
              </a:tr>
              <a:tr h="426007">
                <a:tc>
                  <a:txBody>
                    <a:bodyPr/>
                    <a:lstStyle/>
                    <a:p>
                      <a:pPr algn="l" fontAlgn="ctr"/>
                      <a:r>
                        <a:rPr lang="en-GB" sz="2000" b="0" i="0" u="none" strike="noStrike">
                          <a:solidFill>
                            <a:srgbClr val="000000"/>
                          </a:solidFill>
                          <a:latin typeface="Calibri"/>
                        </a:rPr>
                        <a:t>Residual</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000" b="0" i="0" u="none" strike="noStrike">
                          <a:solidFill>
                            <a:srgbClr val="000000"/>
                          </a:solidFill>
                          <a:latin typeface="Calibri"/>
                        </a:rPr>
                        <a:t>0.00</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000" b="0" i="0" u="none" strike="noStrike">
                          <a:solidFill>
                            <a:srgbClr val="000000"/>
                          </a:solidFill>
                          <a:latin typeface="Calibri"/>
                        </a:rPr>
                        <a:t>0.00</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ctr"/>
                      <a:r>
                        <a:rPr lang="en-GB" sz="2000" b="0" i="0" u="none" strike="noStrike">
                          <a:solidFill>
                            <a:srgbClr val="000000"/>
                          </a:solidFill>
                          <a:latin typeface="Calibri"/>
                        </a:rPr>
                        <a:t> </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000" b="0" i="1" u="none" strike="noStrike">
                          <a:solidFill>
                            <a:srgbClr val="000000"/>
                          </a:solidFill>
                          <a:latin typeface="Calibri"/>
                        </a:rPr>
                        <a:t>0.00</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000" b="0" i="1" u="none" strike="noStrike" dirty="0">
                          <a:solidFill>
                            <a:srgbClr val="000000"/>
                          </a:solidFill>
                          <a:latin typeface="Calibri"/>
                        </a:rPr>
                        <a:t>0.01</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1259632" y="5877272"/>
            <a:ext cx="4560800" cy="369332"/>
          </a:xfrm>
          <a:prstGeom prst="rect">
            <a:avLst/>
          </a:prstGeom>
          <a:noFill/>
        </p:spPr>
        <p:txBody>
          <a:bodyPr wrap="none" rtlCol="0">
            <a:spAutoFit/>
          </a:bodyPr>
          <a:lstStyle/>
          <a:p>
            <a:r>
              <a:rPr lang="en-GB" dirty="0" smtClean="0"/>
              <a:t>QLFS: 1992q3-2010q3.  BHPS: 1988q4-2008q2.</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Recession-by-recession decomposition</a:t>
            </a:r>
            <a:endParaRPr lang="en-GB" dirty="0"/>
          </a:p>
        </p:txBody>
      </p:sp>
      <p:sp>
        <p:nvSpPr>
          <p:cNvPr id="3" name="Content Placeholder 2"/>
          <p:cNvSpPr>
            <a:spLocks noGrp="1"/>
          </p:cNvSpPr>
          <p:nvPr>
            <p:ph idx="1"/>
          </p:nvPr>
        </p:nvSpPr>
        <p:spPr>
          <a:xfrm>
            <a:off x="457200" y="3429000"/>
            <a:ext cx="8229600" cy="2697163"/>
          </a:xfrm>
        </p:spPr>
        <p:txBody>
          <a:bodyPr>
            <a:normAutofit/>
          </a:bodyPr>
          <a:lstStyle/>
          <a:p>
            <a:pPr>
              <a:buNone/>
            </a:pPr>
            <a:r>
              <a:rPr lang="en-GB" dirty="0" smtClean="0"/>
              <a:t>	</a:t>
            </a:r>
            <a:r>
              <a:rPr lang="en-GB" dirty="0" smtClean="0">
                <a:solidFill>
                  <a:srgbClr val="C00000"/>
                </a:solidFill>
              </a:rPr>
              <a:t>Change in log unemployment rate</a:t>
            </a:r>
          </a:p>
          <a:p>
            <a:pPr marL="895350" indent="-895350">
              <a:buNone/>
            </a:pPr>
            <a:r>
              <a:rPr lang="en-GB" dirty="0" smtClean="0">
                <a:solidFill>
                  <a:srgbClr val="C00000"/>
                </a:solidFill>
              </a:rPr>
              <a:t>		≈ Change in log inflow rate </a:t>
            </a:r>
          </a:p>
          <a:p>
            <a:pPr marL="895350" indent="-895350">
              <a:buNone/>
            </a:pPr>
            <a:r>
              <a:rPr lang="en-GB" i="1" dirty="0" smtClean="0">
                <a:solidFill>
                  <a:srgbClr val="C00000"/>
                </a:solidFill>
              </a:rPr>
              <a:t>			minus</a:t>
            </a:r>
            <a:r>
              <a:rPr lang="en-GB" dirty="0" smtClean="0">
                <a:solidFill>
                  <a:srgbClr val="C00000"/>
                </a:solidFill>
              </a:rPr>
              <a:t> Change in log outflow rate</a:t>
            </a:r>
          </a:p>
        </p:txBody>
      </p:sp>
      <p:graphicFrame>
        <p:nvGraphicFramePr>
          <p:cNvPr id="111618" name="Object 2"/>
          <p:cNvGraphicFramePr>
            <a:graphicFrameLocks noChangeAspect="1"/>
          </p:cNvGraphicFramePr>
          <p:nvPr/>
        </p:nvGraphicFramePr>
        <p:xfrm>
          <a:off x="1141413" y="1927225"/>
          <a:ext cx="6159500" cy="1333500"/>
        </p:xfrm>
        <a:graphic>
          <a:graphicData uri="http://schemas.openxmlformats.org/presentationml/2006/ole">
            <mc:AlternateContent xmlns:mc="http://schemas.openxmlformats.org/markup-compatibility/2006">
              <mc:Choice xmlns:v="urn:schemas-microsoft-com:vml" Requires="v">
                <p:oleObj spid="_x0000_s111620" name="Equation" r:id="rId4" imgW="6159240" imgH="1333440" progId="Equation.DSMT4">
                  <p:embed/>
                </p:oleObj>
              </mc:Choice>
              <mc:Fallback>
                <p:oleObj name="Equation" r:id="rId4" imgW="6159240" imgH="133344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1413" y="1927225"/>
                        <a:ext cx="6159500" cy="1333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par>
                                <p:cTn id="12" presetID="10" presetClass="entr" presetSubtype="0" fill="hold" nodeType="withEffect">
                                  <p:stCondLst>
                                    <p:cond delay="50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51520" y="0"/>
            <a:ext cx="8568952" cy="54868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Contributions to U.S. and U.K. unemployment ramp-ups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9" name="Chart 8"/>
          <p:cNvGraphicFramePr>
            <a:graphicFrameLocks noGrp="1"/>
          </p:cNvGraphicFramePr>
          <p:nvPr/>
        </p:nvGraphicFramePr>
        <p:xfrm>
          <a:off x="239390" y="284907"/>
          <a:ext cx="8725098" cy="35041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a:graphicFrameLocks noGrp="1"/>
          </p:cNvGraphicFramePr>
          <p:nvPr/>
        </p:nvGraphicFramePr>
        <p:xfrm>
          <a:off x="107504" y="3573016"/>
          <a:ext cx="8928992" cy="3284984"/>
        </p:xfrm>
        <a:graphic>
          <a:graphicData uri="http://schemas.openxmlformats.org/drawingml/2006/chart">
            <c:chart xmlns:c="http://schemas.openxmlformats.org/drawingml/2006/chart" xmlns:r="http://schemas.openxmlformats.org/officeDocument/2006/relationships" r:id="rId4"/>
          </a:graphicData>
        </a:graphic>
      </p:graphicFrame>
      <p:pic>
        <p:nvPicPr>
          <p:cNvPr id="5" name="Picture 4" descr="Free Fifty Star US Flag Clip Art">
            <a:hlinkClick r:id="rId5"/>
          </p:cNvPr>
          <p:cNvPicPr>
            <a:picLocks noChangeAspect="1" noChangeArrowheads="1"/>
          </p:cNvPicPr>
          <p:nvPr/>
        </p:nvPicPr>
        <p:blipFill>
          <a:blip r:embed="rId6"/>
          <a:srcRect/>
          <a:stretch>
            <a:fillRect/>
          </a:stretch>
        </p:blipFill>
        <p:spPr bwMode="auto">
          <a:xfrm>
            <a:off x="539552" y="692696"/>
            <a:ext cx="432048" cy="22799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12"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2800" dirty="0" smtClean="0"/>
              <a:t>U.K. and U.S. unemployment</a:t>
            </a:r>
            <a:endParaRPr lang="en-GB" sz="2800" dirty="0"/>
          </a:p>
        </p:txBody>
      </p:sp>
      <p:graphicFrame>
        <p:nvGraphicFramePr>
          <p:cNvPr id="5" name="Chart 4"/>
          <p:cNvGraphicFramePr>
            <a:graphicFrameLocks noGrp="1"/>
          </p:cNvGraphicFramePr>
          <p:nvPr/>
        </p:nvGraphicFramePr>
        <p:xfrm>
          <a:off x="406077" y="764704"/>
          <a:ext cx="8331845" cy="5478416"/>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395536" y="6488668"/>
            <a:ext cx="8748464" cy="307777"/>
          </a:xfrm>
          <a:prstGeom prst="rect">
            <a:avLst/>
          </a:prstGeom>
          <a:noFill/>
        </p:spPr>
        <p:txBody>
          <a:bodyPr wrap="square" rtlCol="0">
            <a:spAutoFit/>
          </a:bodyPr>
          <a:lstStyle/>
          <a:p>
            <a:pPr algn="r"/>
            <a:r>
              <a:rPr lang="en-GB" sz="1400" i="1" dirty="0" smtClean="0"/>
              <a:t>Ages 16 and over. Sources: ONS, BLS.</a:t>
            </a:r>
            <a:endParaRPr lang="en-GB" sz="1400" i="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4638"/>
            <a:ext cx="8229600" cy="1143000"/>
          </a:xfrm>
        </p:spPr>
        <p:txBody>
          <a:bodyPr/>
          <a:lstStyle/>
          <a:p>
            <a:r>
              <a:rPr lang="en-GB" i="1" dirty="0" smtClean="0">
                <a:latin typeface="Times New Roman" pitchFamily="18" charset="0"/>
                <a:cs typeface="Times New Roman" pitchFamily="18" charset="0"/>
              </a:rPr>
              <a:t>Beta*</a:t>
            </a:r>
            <a:r>
              <a:rPr lang="en-GB" dirty="0" smtClean="0"/>
              <a:t> contributions to </a:t>
            </a:r>
            <a:r>
              <a:rPr lang="en-GB" i="1" dirty="0" smtClean="0">
                <a:latin typeface="Times New Roman" pitchFamily="18" charset="0"/>
                <a:cs typeface="Times New Roman" pitchFamily="18" charset="0"/>
              </a:rPr>
              <a:t>u</a:t>
            </a:r>
            <a:r>
              <a:rPr lang="en-GB" i="1" baseline="30000" dirty="0" smtClean="0">
                <a:latin typeface="Times New Roman" pitchFamily="18" charset="0"/>
                <a:cs typeface="Times New Roman" pitchFamily="18" charset="0"/>
              </a:rPr>
              <a:t>*</a:t>
            </a:r>
            <a:r>
              <a:rPr lang="en-GB" i="1" baseline="-25000" dirty="0" smtClean="0">
                <a:latin typeface="Times New Roman" pitchFamily="18" charset="0"/>
                <a:cs typeface="Times New Roman" pitchFamily="18" charset="0"/>
              </a:rPr>
              <a:t>t</a:t>
            </a:r>
            <a:r>
              <a:rPr lang="en-GB" dirty="0" smtClean="0"/>
              <a:t> variance</a:t>
            </a:r>
            <a:endParaRPr lang="en-GB" dirty="0"/>
          </a:p>
        </p:txBody>
      </p:sp>
      <p:sp>
        <p:nvSpPr>
          <p:cNvPr id="9" name="TextBox 8"/>
          <p:cNvSpPr txBox="1"/>
          <p:nvPr/>
        </p:nvSpPr>
        <p:spPr>
          <a:xfrm>
            <a:off x="683568" y="4869160"/>
            <a:ext cx="7920880" cy="1584176"/>
          </a:xfrm>
          <a:prstGeom prst="rect">
            <a:avLst/>
          </a:prstGeom>
          <a:noFill/>
        </p:spPr>
        <p:txBody>
          <a:bodyPr wrap="square" rtlCol="0">
            <a:normAutofit fontScale="92500" lnSpcReduction="10000"/>
          </a:bodyPr>
          <a:lstStyle/>
          <a:p>
            <a:r>
              <a:rPr lang="en-GB" dirty="0" smtClean="0"/>
              <a:t>Sources:</a:t>
            </a:r>
          </a:p>
          <a:p>
            <a:r>
              <a:rPr lang="en-GB" dirty="0" smtClean="0"/>
              <a:t>UK: Claimant Count. Quarterly averages of monthly </a:t>
            </a:r>
            <a:r>
              <a:rPr lang="en-GB" dirty="0" err="1" smtClean="0"/>
              <a:t>adminstrative</a:t>
            </a:r>
            <a:r>
              <a:rPr lang="en-GB" dirty="0" smtClean="0"/>
              <a:t> data from 1983q2. Prior to then, quarterly data from </a:t>
            </a:r>
            <a:r>
              <a:rPr lang="en-GB" dirty="0" err="1" smtClean="0"/>
              <a:t>Petrongolo</a:t>
            </a:r>
            <a:r>
              <a:rPr lang="en-GB" dirty="0" smtClean="0"/>
              <a:t> and </a:t>
            </a:r>
            <a:r>
              <a:rPr lang="en-GB" dirty="0" err="1" smtClean="0"/>
              <a:t>Pissarides</a:t>
            </a:r>
            <a:r>
              <a:rPr lang="en-GB" dirty="0" smtClean="0"/>
              <a:t> (2008), taken from </a:t>
            </a:r>
            <a:r>
              <a:rPr lang="en-GB" i="1" dirty="0" smtClean="0"/>
              <a:t>Employment Gazette</a:t>
            </a:r>
            <a:r>
              <a:rPr lang="en-GB" dirty="0" smtClean="0"/>
              <a:t>.</a:t>
            </a:r>
            <a:br>
              <a:rPr lang="en-GB" dirty="0" smtClean="0"/>
            </a:br>
            <a:r>
              <a:rPr lang="en-GB" dirty="0" smtClean="0"/>
              <a:t>US: Bureau of </a:t>
            </a:r>
            <a:r>
              <a:rPr lang="en-GB" dirty="0" err="1" smtClean="0"/>
              <a:t>Labor</a:t>
            </a:r>
            <a:r>
              <a:rPr lang="en-GB" dirty="0" smtClean="0"/>
              <a:t> Statistics aggregate and short-term unemployment data, derived from the Current Population Survey. Quarterly averages of monthly estimates.</a:t>
            </a:r>
            <a:endParaRPr lang="en-GB" dirty="0"/>
          </a:p>
        </p:txBody>
      </p:sp>
      <p:graphicFrame>
        <p:nvGraphicFramePr>
          <p:cNvPr id="5" name="Table 4"/>
          <p:cNvGraphicFramePr>
            <a:graphicFrameLocks noGrp="1"/>
          </p:cNvGraphicFramePr>
          <p:nvPr/>
        </p:nvGraphicFramePr>
        <p:xfrm>
          <a:off x="1403648" y="1700808"/>
          <a:ext cx="6106492" cy="2879406"/>
        </p:xfrm>
        <a:graphic>
          <a:graphicData uri="http://schemas.openxmlformats.org/drawingml/2006/table">
            <a:tbl>
              <a:tblPr/>
              <a:tblGrid>
                <a:gridCol w="2332184"/>
                <a:gridCol w="1937854"/>
                <a:gridCol w="1836454"/>
              </a:tblGrid>
              <a:tr h="577250">
                <a:tc>
                  <a:txBody>
                    <a:bodyPr/>
                    <a:lstStyle/>
                    <a:p>
                      <a:pPr algn="l" fontAlgn="b"/>
                      <a:r>
                        <a:rPr lang="en-GB" sz="2400" b="0" i="1" u="none" strike="noStrike" dirty="0">
                          <a:solidFill>
                            <a:srgbClr val="000000"/>
                          </a:solidFill>
                          <a:latin typeface="Times New Roman"/>
                        </a:rPr>
                        <a:t>Beta*</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ctr"/>
                      <a:r>
                        <a:rPr lang="en-GB" sz="2400" b="0" i="0" u="none" strike="noStrike">
                          <a:solidFill>
                            <a:srgbClr val="000000"/>
                          </a:solidFill>
                          <a:latin typeface="Calibri"/>
                        </a:rPr>
                        <a:t>UK</a:t>
                      </a:r>
                    </a:p>
                  </a:txBody>
                  <a:tcPr marL="0" marR="0" marT="0" marB="0" anchor="ctr">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ctr"/>
                      <a:r>
                        <a:rPr lang="en-GB" sz="2400" b="0" i="0" u="none" strike="noStrike">
                          <a:solidFill>
                            <a:srgbClr val="000000"/>
                          </a:solidFill>
                          <a:latin typeface="Calibri"/>
                        </a:rPr>
                        <a:t>US</a:t>
                      </a:r>
                    </a:p>
                  </a:txBody>
                  <a:tcPr marL="0" marR="0" marT="0" marB="0" anchor="ctr">
                    <a:lnL>
                      <a:noFill/>
                    </a:lnL>
                    <a:lnR>
                      <a:noFill/>
                    </a:lnR>
                    <a:lnT w="25400" cap="flat" cmpd="dbl" algn="ctr">
                      <a:solidFill>
                        <a:srgbClr val="000000"/>
                      </a:solidFill>
                      <a:prstDash val="solid"/>
                      <a:round/>
                      <a:headEnd type="none" w="med" len="med"/>
                      <a:tailEnd type="none" w="med" len="med"/>
                    </a:lnT>
                    <a:lnB>
                      <a:noFill/>
                    </a:lnB>
                  </a:tcPr>
                </a:tc>
              </a:tr>
              <a:tr h="564131">
                <a:tc>
                  <a:txBody>
                    <a:bodyPr/>
                    <a:lstStyle/>
                    <a:p>
                      <a:pPr algn="l" fontAlgn="b"/>
                      <a:r>
                        <a:rPr lang="en-GB" sz="24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1800" b="0" i="1" u="none" strike="noStrike">
                          <a:solidFill>
                            <a:srgbClr val="000000"/>
                          </a:solidFill>
                          <a:latin typeface="Times New Roman"/>
                        </a:rPr>
                        <a:t>1967q2-2010q4</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1800" b="0" i="1" u="none" strike="noStrike">
                          <a:solidFill>
                            <a:srgbClr val="000000"/>
                          </a:solidFill>
                          <a:latin typeface="Times New Roman"/>
                        </a:rPr>
                        <a:t>1970q1-2010q4</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r>
              <a:tr h="586810">
                <a:tc>
                  <a:txBody>
                    <a:bodyPr/>
                    <a:lstStyle/>
                    <a:p>
                      <a:pPr algn="l" fontAlgn="ctr"/>
                      <a:r>
                        <a:rPr lang="en-GB" sz="2400" b="0" i="0" u="none" strike="noStrike">
                          <a:solidFill>
                            <a:srgbClr val="000000"/>
                          </a:solidFill>
                          <a:latin typeface="Calibri"/>
                        </a:rPr>
                        <a:t>Inflow rate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400" b="0" i="0" u="none" strike="noStrike">
                          <a:solidFill>
                            <a:srgbClr val="000000"/>
                          </a:solidFill>
                          <a:latin typeface="Calibri"/>
                        </a:rPr>
                        <a:t>0.32</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400" b="0" i="0" u="none" strike="noStrike">
                          <a:solidFill>
                            <a:srgbClr val="000000"/>
                          </a:solidFill>
                          <a:latin typeface="Calibri"/>
                        </a:rPr>
                        <a:t>0.29</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r>
              <a:tr h="587084">
                <a:tc>
                  <a:txBody>
                    <a:bodyPr/>
                    <a:lstStyle/>
                    <a:p>
                      <a:pPr algn="l" fontAlgn="ctr"/>
                      <a:r>
                        <a:rPr lang="en-GB" sz="2400" b="0" i="0" u="none" strike="noStrike">
                          <a:solidFill>
                            <a:srgbClr val="000000"/>
                          </a:solidFill>
                          <a:latin typeface="Calibri"/>
                        </a:rPr>
                        <a:t>Outflow rate</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400" b="0" i="0" u="none" strike="noStrike">
                          <a:solidFill>
                            <a:srgbClr val="000000"/>
                          </a:solidFill>
                          <a:latin typeface="Calibri"/>
                        </a:rPr>
                        <a:t>0.68</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400" b="0" i="0" u="none" strike="noStrike">
                          <a:solidFill>
                            <a:srgbClr val="000000"/>
                          </a:solidFill>
                          <a:latin typeface="Calibri"/>
                        </a:rPr>
                        <a:t>0.71</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64131">
                <a:tc>
                  <a:txBody>
                    <a:bodyPr/>
                    <a:lstStyle/>
                    <a:p>
                      <a:pPr algn="l" fontAlgn="ctr"/>
                      <a:r>
                        <a:rPr lang="en-GB" sz="2400" b="0" i="0" u="none" strike="noStrike">
                          <a:solidFill>
                            <a:srgbClr val="000000"/>
                          </a:solidFill>
                          <a:latin typeface="Calibri"/>
                        </a:rPr>
                        <a:t>Residual</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400" b="0" i="0" u="none" strike="noStrike" dirty="0">
                          <a:solidFill>
                            <a:srgbClr val="000000"/>
                          </a:solidFill>
                          <a:latin typeface="Calibri"/>
                        </a:rPr>
                        <a:t>0.00</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400" b="0" i="0" u="none" strike="noStrike" dirty="0">
                          <a:solidFill>
                            <a:srgbClr val="000000"/>
                          </a:solidFill>
                          <a:latin typeface="Calibri"/>
                        </a:rPr>
                        <a:t>0.00</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Non-steady state decomposition</a:t>
            </a:r>
            <a:endParaRPr lang="en-GB" dirty="0"/>
          </a:p>
        </p:txBody>
      </p:sp>
      <p:sp>
        <p:nvSpPr>
          <p:cNvPr id="3" name="Content Placeholder 2"/>
          <p:cNvSpPr>
            <a:spLocks noGrp="1"/>
          </p:cNvSpPr>
          <p:nvPr>
            <p:ph idx="1"/>
          </p:nvPr>
        </p:nvSpPr>
        <p:spPr/>
        <p:txBody>
          <a:bodyPr/>
          <a:lstStyle/>
          <a:p>
            <a:r>
              <a:rPr lang="en-GB" dirty="0" smtClean="0"/>
              <a:t>What about the </a:t>
            </a:r>
            <a:r>
              <a:rPr lang="en-GB" i="1" dirty="0" smtClean="0"/>
              <a:t>actual</a:t>
            </a:r>
            <a:r>
              <a:rPr lang="en-GB" dirty="0" smtClean="0"/>
              <a:t> unemployment rate?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noGrp="1"/>
          </p:cNvGraphicFramePr>
          <p:nvPr>
            <p:extLst>
              <p:ext uri="{D42A27DB-BD31-4B8C-83A1-F6EECF244321}">
                <p14:modId xmlns:p14="http://schemas.microsoft.com/office/powerpoint/2010/main" val="1366394977"/>
              </p:ext>
            </p:extLst>
          </p:nvPr>
        </p:nvGraphicFramePr>
        <p:xfrm>
          <a:off x="467544" y="548680"/>
          <a:ext cx="8071739" cy="316835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noGrp="1"/>
          </p:cNvGraphicFramePr>
          <p:nvPr/>
        </p:nvGraphicFramePr>
        <p:xfrm>
          <a:off x="467544" y="3356992"/>
          <a:ext cx="8071739" cy="3197663"/>
        </p:xfrm>
        <a:graphic>
          <a:graphicData uri="http://schemas.openxmlformats.org/drawingml/2006/chart">
            <c:chart xmlns:c="http://schemas.openxmlformats.org/drawingml/2006/chart" xmlns:r="http://schemas.openxmlformats.org/officeDocument/2006/relationships" r:id="rId4"/>
          </a:graphicData>
        </a:graphic>
      </p:graphicFrame>
      <p:sp>
        <p:nvSpPr>
          <p:cNvPr id="3" name="Title 1"/>
          <p:cNvSpPr txBox="1">
            <a:spLocks/>
          </p:cNvSpPr>
          <p:nvPr/>
        </p:nvSpPr>
        <p:spPr>
          <a:xfrm>
            <a:off x="467544" y="0"/>
            <a:ext cx="8229600" cy="692696"/>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Actual and steady state unemployment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Picture 2" descr="Image of Union Flag &amp; Naval Jack"/>
          <p:cNvPicPr>
            <a:picLocks noChangeAspect="1" noChangeArrowheads="1"/>
          </p:cNvPicPr>
          <p:nvPr/>
        </p:nvPicPr>
        <p:blipFill>
          <a:blip r:embed="rId5"/>
          <a:srcRect/>
          <a:stretch>
            <a:fillRect/>
          </a:stretch>
        </p:blipFill>
        <p:spPr bwMode="auto">
          <a:xfrm flipH="1">
            <a:off x="1043608" y="980728"/>
            <a:ext cx="428724" cy="216024"/>
          </a:xfrm>
          <a:prstGeom prst="rect">
            <a:avLst/>
          </a:prstGeom>
          <a:noFill/>
        </p:spPr>
      </p:pic>
      <p:sp>
        <p:nvSpPr>
          <p:cNvPr id="6" name="TextBox 5"/>
          <p:cNvSpPr txBox="1"/>
          <p:nvPr/>
        </p:nvSpPr>
        <p:spPr>
          <a:xfrm>
            <a:off x="323528" y="6550223"/>
            <a:ext cx="8820472" cy="307777"/>
          </a:xfrm>
          <a:prstGeom prst="rect">
            <a:avLst/>
          </a:prstGeom>
          <a:noFill/>
        </p:spPr>
        <p:txBody>
          <a:bodyPr wrap="square" rtlCol="0">
            <a:spAutoFit/>
          </a:bodyPr>
          <a:lstStyle/>
          <a:p>
            <a:pPr algn="r"/>
            <a:r>
              <a:rPr lang="en-GB" sz="1400" i="1" dirty="0" smtClean="0"/>
              <a:t>Sources: ONS LFS, BLS CPS and authors’ calculations using </a:t>
            </a:r>
            <a:r>
              <a:rPr lang="en-GB" sz="1400" i="1" dirty="0" err="1" smtClean="0"/>
              <a:t>Shimer’s</a:t>
            </a:r>
            <a:r>
              <a:rPr lang="en-GB" sz="1400" i="1" dirty="0" smtClean="0"/>
              <a:t> (2007) method based on duration data.</a:t>
            </a:r>
            <a:endParaRPr lang="en-GB" sz="1400" i="1" dirty="0"/>
          </a:p>
        </p:txBody>
      </p:sp>
      <p:sp>
        <p:nvSpPr>
          <p:cNvPr id="2" name="Rectangle 1"/>
          <p:cNvSpPr/>
          <p:nvPr/>
        </p:nvSpPr>
        <p:spPr>
          <a:xfrm>
            <a:off x="1691680" y="836712"/>
            <a:ext cx="1134000" cy="2376264"/>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7" name="Rectangle 6"/>
          <p:cNvSpPr/>
          <p:nvPr/>
        </p:nvSpPr>
        <p:spPr>
          <a:xfrm>
            <a:off x="3779912" y="836712"/>
            <a:ext cx="601200" cy="2376264"/>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9" name="Rectangle 8"/>
          <p:cNvSpPr/>
          <p:nvPr/>
        </p:nvSpPr>
        <p:spPr>
          <a:xfrm>
            <a:off x="7164288" y="836712"/>
            <a:ext cx="360040" cy="2376264"/>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pic>
        <p:nvPicPr>
          <p:cNvPr id="11" name="Picture 4" descr="Free Fifty Star US Flag Clip Art">
            <a:hlinkClick r:id="rId6"/>
          </p:cNvPr>
          <p:cNvPicPr>
            <a:picLocks noChangeAspect="1" noChangeArrowheads="1"/>
          </p:cNvPicPr>
          <p:nvPr/>
        </p:nvPicPr>
        <p:blipFill>
          <a:blip r:embed="rId7"/>
          <a:srcRect/>
          <a:stretch>
            <a:fillRect/>
          </a:stretch>
        </p:blipFill>
        <p:spPr bwMode="auto">
          <a:xfrm>
            <a:off x="1043608" y="3717032"/>
            <a:ext cx="432048" cy="22799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2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20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000"/>
                                        <p:tgtEl>
                                          <p:spTgt spid="4"/>
                                        </p:tgtEl>
                                      </p:cBhvr>
                                    </p:animEffect>
                                  </p:childTnLst>
                                </p:cTn>
                              </p:par>
                              <p:par>
                                <p:cTn id="22" presetID="10"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2000"/>
                                        <p:tgtEl>
                                          <p:spTgt spid="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10" grpId="0">
        <p:bldAsOne/>
      </p:bldGraphic>
      <p:bldP spid="2" grpId="0" animBg="1"/>
      <p:bldP spid="7"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4638"/>
            <a:ext cx="8229600" cy="1143000"/>
          </a:xfrm>
        </p:spPr>
        <p:txBody>
          <a:bodyPr/>
          <a:lstStyle/>
          <a:p>
            <a:r>
              <a:rPr lang="en-GB" i="1" dirty="0" smtClean="0">
                <a:latin typeface="Times New Roman" pitchFamily="18" charset="0"/>
                <a:cs typeface="Times New Roman" pitchFamily="18" charset="0"/>
              </a:rPr>
              <a:t>Beta*</a:t>
            </a:r>
            <a:r>
              <a:rPr lang="en-GB" dirty="0" smtClean="0"/>
              <a:t> contributions to </a:t>
            </a:r>
            <a:r>
              <a:rPr lang="en-GB" i="1" dirty="0" err="1" smtClean="0">
                <a:latin typeface="Times New Roman" pitchFamily="18" charset="0"/>
                <a:cs typeface="Times New Roman" pitchFamily="18" charset="0"/>
              </a:rPr>
              <a:t>u</a:t>
            </a:r>
            <a:r>
              <a:rPr lang="en-GB" i="1" baseline="-25000" dirty="0" err="1" smtClean="0">
                <a:latin typeface="Times New Roman" pitchFamily="18" charset="0"/>
                <a:cs typeface="Times New Roman" pitchFamily="18" charset="0"/>
              </a:rPr>
              <a:t>t</a:t>
            </a:r>
            <a:r>
              <a:rPr lang="en-GB" dirty="0" smtClean="0"/>
              <a:t> variance</a:t>
            </a:r>
            <a:endParaRPr lang="en-GB" dirty="0"/>
          </a:p>
        </p:txBody>
      </p:sp>
      <p:graphicFrame>
        <p:nvGraphicFramePr>
          <p:cNvPr id="5" name="Table 4"/>
          <p:cNvGraphicFramePr>
            <a:graphicFrameLocks noGrp="1"/>
          </p:cNvGraphicFramePr>
          <p:nvPr/>
        </p:nvGraphicFramePr>
        <p:xfrm>
          <a:off x="1763688" y="1988840"/>
          <a:ext cx="5583510" cy="3566825"/>
        </p:xfrm>
        <a:graphic>
          <a:graphicData uri="http://schemas.openxmlformats.org/drawingml/2006/table">
            <a:tbl>
              <a:tblPr/>
              <a:tblGrid>
                <a:gridCol w="2349160"/>
                <a:gridCol w="1384529"/>
                <a:gridCol w="1849821"/>
              </a:tblGrid>
              <a:tr h="577250">
                <a:tc rowSpan="2">
                  <a:txBody>
                    <a:bodyPr/>
                    <a:lstStyle/>
                    <a:p>
                      <a:pPr algn="l" fontAlgn="ctr"/>
                      <a:r>
                        <a:rPr lang="en-GB" sz="2400" b="0" i="1" u="none" strike="noStrike" dirty="0">
                          <a:solidFill>
                            <a:srgbClr val="000000"/>
                          </a:solidFill>
                          <a:latin typeface="Times New Roman"/>
                        </a:rPr>
                        <a:t>Beta</a:t>
                      </a:r>
                      <a:r>
                        <a:rPr lang="en-GB" sz="2400" b="0" i="1" u="none" strike="noStrike" dirty="0" smtClean="0">
                          <a:solidFill>
                            <a:srgbClr val="000000"/>
                          </a:solidFill>
                          <a:latin typeface="Times New Roman"/>
                        </a:rPr>
                        <a:t>* </a:t>
                      </a:r>
                      <a:r>
                        <a:rPr lang="en-GB" sz="2400" b="0" i="0" u="none" strike="noStrike" dirty="0" smtClean="0">
                          <a:solidFill>
                            <a:srgbClr val="000000"/>
                          </a:solidFill>
                          <a:latin typeface="+mn-lt"/>
                        </a:rPr>
                        <a:t>variance contributions to change in </a:t>
                      </a:r>
                      <a:br>
                        <a:rPr lang="en-GB" sz="2400" b="0" i="0" u="none" strike="noStrike" dirty="0" smtClean="0">
                          <a:solidFill>
                            <a:srgbClr val="000000"/>
                          </a:solidFill>
                          <a:latin typeface="+mn-lt"/>
                        </a:rPr>
                      </a:br>
                      <a:r>
                        <a:rPr lang="en-GB" sz="2400" b="0" i="0" u="none" strike="noStrike" dirty="0" smtClean="0">
                          <a:solidFill>
                            <a:srgbClr val="000000"/>
                          </a:solidFill>
                          <a:latin typeface="+mn-lt"/>
                        </a:rPr>
                        <a:t>log </a:t>
                      </a:r>
                      <a:r>
                        <a:rPr lang="en-GB" sz="2400" b="0" i="0" u="none" strike="noStrike" dirty="0" smtClean="0">
                          <a:solidFill>
                            <a:srgbClr val="FF0000"/>
                          </a:solidFill>
                          <a:latin typeface="+mn-lt"/>
                        </a:rPr>
                        <a:t>actual unemployment</a:t>
                      </a:r>
                      <a:endParaRPr lang="en-GB" sz="2400" b="0" i="0" u="none" strike="noStrike" dirty="0">
                        <a:solidFill>
                          <a:srgbClr val="FF0000"/>
                        </a:solidFill>
                        <a:latin typeface="+mn-lt"/>
                      </a:endParaRPr>
                    </a:p>
                  </a:txBody>
                  <a:tcPr marL="0" marR="0" marT="0"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GB" sz="2400" b="0" i="1" u="none" strike="noStrike">
                          <a:solidFill>
                            <a:srgbClr val="000000"/>
                          </a:solidFill>
                          <a:latin typeface="Times New Roman"/>
                        </a:rPr>
                        <a:t>1992q3-2010q3</a:t>
                      </a:r>
                    </a:p>
                  </a:txBody>
                  <a:tcPr marL="0" marR="0" marT="0" marB="0" anchor="ctr">
                    <a:lnL>
                      <a:noFill/>
                    </a:lnL>
                    <a:lnR>
                      <a:noFill/>
                    </a:lnR>
                    <a:lnT w="25400" cap="flat" cmpd="dbl" algn="ctr">
                      <a:solidFill>
                        <a:srgbClr val="000000"/>
                      </a:solidFill>
                      <a:prstDash val="solid"/>
                      <a:round/>
                      <a:headEnd type="none" w="med" len="med"/>
                      <a:tailEnd type="none" w="med" len="med"/>
                    </a:lnT>
                    <a:lnB>
                      <a:noFill/>
                    </a:lnB>
                  </a:tcPr>
                </a:tc>
                <a:tc hMerge="1">
                  <a:txBody>
                    <a:bodyPr/>
                    <a:lstStyle/>
                    <a:p>
                      <a:endParaRPr lang="en-GB"/>
                    </a:p>
                  </a:txBody>
                  <a:tcPr/>
                </a:tc>
              </a:tr>
              <a:tr h="564131">
                <a:tc vMerge="1">
                  <a:txBody>
                    <a:bodyPr/>
                    <a:lstStyle/>
                    <a:p>
                      <a:pPr algn="l" fontAlgn="ctr"/>
                      <a:endParaRPr lang="en-GB" sz="2400" b="0" i="0" u="none" strike="noStrike" dirty="0">
                        <a:solidFill>
                          <a:srgbClr val="FF0000"/>
                        </a:solidFill>
                        <a:latin typeface="Calibri"/>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2400" b="0" i="0" u="none" strike="noStrike">
                          <a:solidFill>
                            <a:srgbClr val="000000"/>
                          </a:solidFill>
                          <a:latin typeface="Calibri"/>
                        </a:rPr>
                        <a:t>UK QLFS</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2400" b="0" i="0" u="none" strike="noStrike" dirty="0" smtClean="0">
                          <a:solidFill>
                            <a:srgbClr val="000000"/>
                          </a:solidFill>
                          <a:latin typeface="Calibri"/>
                        </a:rPr>
                        <a:t>US CPS</a:t>
                      </a:r>
                      <a:endParaRPr lang="en-GB" sz="2400" b="0" i="0" u="none" strike="noStrike" dirty="0">
                        <a:solidFill>
                          <a:srgbClr val="000000"/>
                        </a:solidFill>
                        <a:latin typeface="Calibri"/>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r>
              <a:tr h="586810">
                <a:tc>
                  <a:txBody>
                    <a:bodyPr/>
                    <a:lstStyle/>
                    <a:p>
                      <a:pPr algn="l" fontAlgn="ctr"/>
                      <a:r>
                        <a:rPr lang="en-GB" sz="2400" b="0" i="0" u="none" strike="noStrike">
                          <a:solidFill>
                            <a:srgbClr val="000000"/>
                          </a:solidFill>
                          <a:latin typeface="Calibri"/>
                        </a:rPr>
                        <a:t>Inflow rate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400" b="0" i="0" u="none" strike="noStrike">
                          <a:solidFill>
                            <a:srgbClr val="000000"/>
                          </a:solidFill>
                          <a:latin typeface="Calibri"/>
                        </a:rPr>
                        <a:t>0.80</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400" b="0" i="0" u="none" strike="noStrike">
                          <a:solidFill>
                            <a:srgbClr val="000000"/>
                          </a:solidFill>
                          <a:latin typeface="Calibri"/>
                        </a:rPr>
                        <a:t>0.24</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r>
              <a:tr h="587084">
                <a:tc>
                  <a:txBody>
                    <a:bodyPr/>
                    <a:lstStyle/>
                    <a:p>
                      <a:pPr algn="l" fontAlgn="ctr"/>
                      <a:r>
                        <a:rPr lang="en-GB" sz="2400" b="0" i="0" u="none" strike="noStrike">
                          <a:solidFill>
                            <a:srgbClr val="000000"/>
                          </a:solidFill>
                          <a:latin typeface="Calibri"/>
                        </a:rPr>
                        <a:t>Outflow rate</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400" b="0" i="0" u="none" strike="noStrike">
                          <a:solidFill>
                            <a:srgbClr val="000000"/>
                          </a:solidFill>
                          <a:latin typeface="Calibri"/>
                        </a:rPr>
                        <a:t>0.77</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400" b="0" i="0" u="none" strike="noStrike">
                          <a:solidFill>
                            <a:srgbClr val="000000"/>
                          </a:solidFill>
                          <a:latin typeface="Calibri"/>
                        </a:rPr>
                        <a:t>0.75</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64131">
                <a:tc>
                  <a:txBody>
                    <a:bodyPr/>
                    <a:lstStyle/>
                    <a:p>
                      <a:pPr algn="l" fontAlgn="ctr"/>
                      <a:r>
                        <a:rPr lang="en-GB" sz="2400" b="0" i="0" u="none" strike="noStrike">
                          <a:solidFill>
                            <a:srgbClr val="000000"/>
                          </a:solidFill>
                          <a:latin typeface="Calibri"/>
                        </a:rPr>
                        <a:t>Residual</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400" b="0" i="0" u="none" strike="noStrike" dirty="0">
                          <a:solidFill>
                            <a:srgbClr val="000000"/>
                          </a:solidFill>
                          <a:latin typeface="Calibri"/>
                        </a:rPr>
                        <a:t>-0.57</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400" b="0" i="0" u="none" strike="noStrike" dirty="0">
                          <a:solidFill>
                            <a:srgbClr val="000000"/>
                          </a:solidFill>
                          <a:latin typeface="Calibri"/>
                        </a:rPr>
                        <a:t>0.01</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Non-steady state decomposition</a:t>
            </a:r>
            <a:endParaRPr lang="en-GB" dirty="0"/>
          </a:p>
        </p:txBody>
      </p:sp>
      <p:sp>
        <p:nvSpPr>
          <p:cNvPr id="3" name="Content Placeholder 2"/>
          <p:cNvSpPr>
            <a:spLocks noGrp="1"/>
          </p:cNvSpPr>
          <p:nvPr>
            <p:ph idx="1"/>
          </p:nvPr>
        </p:nvSpPr>
        <p:spPr/>
        <p:txBody>
          <a:bodyPr/>
          <a:lstStyle/>
          <a:p>
            <a:r>
              <a:rPr lang="en-GB" dirty="0" smtClean="0"/>
              <a:t>We can allow for the fact that current unemployment is actually influenced by lagged changes in transition rates.</a:t>
            </a:r>
          </a:p>
          <a:p>
            <a:pPr>
              <a:buNone/>
            </a:pPr>
            <a:endParaRPr lang="en-GB" dirty="0" smtClean="0"/>
          </a:p>
          <a:p>
            <a:pPr>
              <a:buNone/>
            </a:pPr>
            <a:endParaRPr lang="en-GB" dirty="0" smtClean="0"/>
          </a:p>
          <a:p>
            <a:pPr>
              <a:buNone/>
            </a:pPr>
            <a:endParaRPr lang="en-GB" dirty="0" smtClean="0"/>
          </a:p>
          <a:p>
            <a:pPr>
              <a:buNone/>
            </a:pPr>
            <a:endParaRPr lang="en-GB" dirty="0" smtClean="0"/>
          </a:p>
          <a:p>
            <a:pPr>
              <a:buNone/>
            </a:pPr>
            <a:r>
              <a:rPr lang="en-GB" dirty="0" smtClean="0"/>
              <a:t>	where                      and</a:t>
            </a:r>
            <a:endParaRPr lang="en-GB" dirty="0"/>
          </a:p>
        </p:txBody>
      </p:sp>
      <p:graphicFrame>
        <p:nvGraphicFramePr>
          <p:cNvPr id="4" name="Object 3"/>
          <p:cNvGraphicFramePr>
            <a:graphicFrameLocks noChangeAspect="1"/>
          </p:cNvGraphicFramePr>
          <p:nvPr/>
        </p:nvGraphicFramePr>
        <p:xfrm>
          <a:off x="755576" y="3284984"/>
          <a:ext cx="7366000" cy="1905000"/>
        </p:xfrm>
        <a:graphic>
          <a:graphicData uri="http://schemas.openxmlformats.org/presentationml/2006/ole">
            <mc:AlternateContent xmlns:mc="http://schemas.openxmlformats.org/markup-compatibility/2006">
              <mc:Choice xmlns:v="urn:schemas-microsoft-com:vml" Requires="v">
                <p:oleObj spid="_x0000_s138248" name="Equation" r:id="rId4" imgW="7365960" imgH="1904760" progId="Equation.DSMT4">
                  <p:embed/>
                </p:oleObj>
              </mc:Choice>
              <mc:Fallback>
                <p:oleObj name="Equation" r:id="rId4" imgW="7365960" imgH="1904760" progId="Equation.DSMT4">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3284984"/>
                        <a:ext cx="7366000" cy="190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8243" name="Object 3"/>
          <p:cNvGraphicFramePr>
            <a:graphicFrameLocks noChangeAspect="1"/>
          </p:cNvGraphicFramePr>
          <p:nvPr/>
        </p:nvGraphicFramePr>
        <p:xfrm>
          <a:off x="4932040" y="5589240"/>
          <a:ext cx="1612900" cy="508000"/>
        </p:xfrm>
        <a:graphic>
          <a:graphicData uri="http://schemas.openxmlformats.org/presentationml/2006/ole">
            <mc:AlternateContent xmlns:mc="http://schemas.openxmlformats.org/markup-compatibility/2006">
              <mc:Choice xmlns:v="urn:schemas-microsoft-com:vml" Requires="v">
                <p:oleObj spid="_x0000_s138249" name="Equation" r:id="rId6" imgW="1612800" imgH="507960" progId="Equation.DSMT4">
                  <p:embed/>
                </p:oleObj>
              </mc:Choice>
              <mc:Fallback>
                <p:oleObj name="Equation" r:id="rId6" imgW="1612800" imgH="50796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32040" y="5589240"/>
                        <a:ext cx="1612900"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8244" name="Object 4"/>
          <p:cNvGraphicFramePr>
            <a:graphicFrameLocks noChangeAspect="1"/>
          </p:cNvGraphicFramePr>
          <p:nvPr/>
        </p:nvGraphicFramePr>
        <p:xfrm>
          <a:off x="2051720" y="5589240"/>
          <a:ext cx="1752600" cy="457200"/>
        </p:xfrm>
        <a:graphic>
          <a:graphicData uri="http://schemas.openxmlformats.org/presentationml/2006/ole">
            <mc:AlternateContent xmlns:mc="http://schemas.openxmlformats.org/markup-compatibility/2006">
              <mc:Choice xmlns:v="urn:schemas-microsoft-com:vml" Requires="v">
                <p:oleObj spid="_x0000_s138250" name="Equation" r:id="rId8" imgW="1752480" imgH="457200" progId="Equation.DSMT4">
                  <p:embed/>
                </p:oleObj>
              </mc:Choice>
              <mc:Fallback>
                <p:oleObj name="Equation" r:id="rId8" imgW="1752480" imgH="45720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51720" y="5589240"/>
                        <a:ext cx="17526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1000"/>
                                        <p:tgtEl>
                                          <p:spTgt spid="3">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38244"/>
                                        </p:tgtEl>
                                        <p:attrNameLst>
                                          <p:attrName>style.visibility</p:attrName>
                                        </p:attrNameLst>
                                      </p:cBhvr>
                                      <p:to>
                                        <p:strVal val="visible"/>
                                      </p:to>
                                    </p:set>
                                    <p:animEffect transition="in" filter="fade">
                                      <p:cBhvr>
                                        <p:cTn id="19" dur="2000"/>
                                        <p:tgtEl>
                                          <p:spTgt spid="138244"/>
                                        </p:tgtEl>
                                      </p:cBhvr>
                                    </p:animEffect>
                                  </p:childTnLst>
                                </p:cTn>
                              </p:par>
                              <p:par>
                                <p:cTn id="20" presetID="10" presetClass="entr" presetSubtype="0" fill="hold" nodeType="withEffect">
                                  <p:stCondLst>
                                    <p:cond delay="0"/>
                                  </p:stCondLst>
                                  <p:childTnLst>
                                    <p:set>
                                      <p:cBhvr>
                                        <p:cTn id="21" dur="1" fill="hold">
                                          <p:stCondLst>
                                            <p:cond delay="0"/>
                                          </p:stCondLst>
                                        </p:cTn>
                                        <p:tgtEl>
                                          <p:spTgt spid="138243"/>
                                        </p:tgtEl>
                                        <p:attrNameLst>
                                          <p:attrName>style.visibility</p:attrName>
                                        </p:attrNameLst>
                                      </p:cBhvr>
                                      <p:to>
                                        <p:strVal val="visible"/>
                                      </p:to>
                                    </p:set>
                                    <p:animEffect transition="in" filter="fade">
                                      <p:cBhvr>
                                        <p:cTn id="22" dur="2000"/>
                                        <p:tgtEl>
                                          <p:spTgt spid="138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Non-steady state decomposition</a:t>
            </a:r>
            <a:endParaRPr lang="en-GB" dirty="0"/>
          </a:p>
        </p:txBody>
      </p:sp>
      <p:sp>
        <p:nvSpPr>
          <p:cNvPr id="3" name="Content Placeholder 2"/>
          <p:cNvSpPr>
            <a:spLocks noGrp="1"/>
          </p:cNvSpPr>
          <p:nvPr>
            <p:ph idx="1"/>
          </p:nvPr>
        </p:nvSpPr>
        <p:spPr>
          <a:xfrm>
            <a:off x="457200" y="1600200"/>
            <a:ext cx="8229600" cy="5069160"/>
          </a:xfrm>
        </p:spPr>
        <p:txBody>
          <a:bodyPr/>
          <a:lstStyle/>
          <a:p>
            <a:r>
              <a:rPr lang="en-GB" dirty="0" smtClean="0"/>
              <a:t>We can allow for the fact that current unemployment is actually influenced by lagged changes in transition rates.</a:t>
            </a:r>
          </a:p>
          <a:p>
            <a:pPr>
              <a:buNone/>
            </a:pPr>
            <a:endParaRPr lang="en-GB" dirty="0" smtClean="0"/>
          </a:p>
          <a:p>
            <a:pPr>
              <a:buNone/>
            </a:pPr>
            <a:endParaRPr lang="en-GB" dirty="0" smtClean="0"/>
          </a:p>
          <a:p>
            <a:pPr>
              <a:buNone/>
            </a:pPr>
            <a:endParaRPr lang="en-GB" dirty="0" smtClean="0"/>
          </a:p>
          <a:p>
            <a:pPr>
              <a:buNone/>
            </a:pPr>
            <a:endParaRPr lang="en-GB" dirty="0" smtClean="0"/>
          </a:p>
          <a:p>
            <a:pPr>
              <a:buNone/>
            </a:pPr>
            <a:endParaRPr lang="en-GB" dirty="0" smtClean="0"/>
          </a:p>
          <a:p>
            <a:pPr>
              <a:buNone/>
            </a:pPr>
            <a:r>
              <a:rPr lang="en-GB" dirty="0" smtClean="0"/>
              <a:t>	and similarly for </a:t>
            </a:r>
            <a:r>
              <a:rPr lang="en-GB" sz="2800" i="1" dirty="0" err="1" smtClean="0">
                <a:latin typeface="Times New Roman" pitchFamily="18" charset="0"/>
                <a:cs typeface="Times New Roman" pitchFamily="18" charset="0"/>
              </a:rPr>
              <a:t>C</a:t>
            </a:r>
            <a:r>
              <a:rPr lang="en-GB" sz="2800" i="1" baseline="30000" dirty="0" err="1" smtClean="0">
                <a:latin typeface="Times New Roman" pitchFamily="18" charset="0"/>
                <a:cs typeface="Times New Roman" pitchFamily="18" charset="0"/>
              </a:rPr>
              <a:t>f</a:t>
            </a:r>
            <a:r>
              <a:rPr lang="en-GB" sz="2800" i="1" baseline="-25000" dirty="0" err="1" smtClean="0">
                <a:latin typeface="Times New Roman" pitchFamily="18" charset="0"/>
                <a:cs typeface="Times New Roman" pitchFamily="18" charset="0"/>
              </a:rPr>
              <a:t>t</a:t>
            </a:r>
            <a:r>
              <a:rPr lang="en-GB" dirty="0" smtClean="0"/>
              <a:t> and </a:t>
            </a:r>
            <a:r>
              <a:rPr lang="en-GB" i="1" dirty="0" smtClean="0">
                <a:latin typeface="Symbol" pitchFamily="18" charset="2"/>
                <a:cs typeface="Times New Roman" pitchFamily="18" charset="0"/>
              </a:rPr>
              <a:t>b</a:t>
            </a:r>
            <a:r>
              <a:rPr lang="en-GB" i="1" baseline="-25000" dirty="0" smtClean="0">
                <a:latin typeface="Times New Roman" pitchFamily="18" charset="0"/>
                <a:cs typeface="Times New Roman" pitchFamily="18" charset="0"/>
              </a:rPr>
              <a:t>f</a:t>
            </a:r>
            <a:r>
              <a:rPr lang="en-GB" dirty="0" smtClean="0"/>
              <a:t> .</a:t>
            </a:r>
            <a:endParaRPr lang="en-GB" baseline="-25000" dirty="0"/>
          </a:p>
        </p:txBody>
      </p:sp>
      <p:graphicFrame>
        <p:nvGraphicFramePr>
          <p:cNvPr id="4" name="Object 3"/>
          <p:cNvGraphicFramePr>
            <a:graphicFrameLocks noChangeAspect="1"/>
          </p:cNvGraphicFramePr>
          <p:nvPr/>
        </p:nvGraphicFramePr>
        <p:xfrm>
          <a:off x="1331640" y="3140968"/>
          <a:ext cx="5930900" cy="1638300"/>
        </p:xfrm>
        <a:graphic>
          <a:graphicData uri="http://schemas.openxmlformats.org/presentationml/2006/ole">
            <mc:AlternateContent xmlns:mc="http://schemas.openxmlformats.org/markup-compatibility/2006">
              <mc:Choice xmlns:v="urn:schemas-microsoft-com:vml" Requires="v">
                <p:oleObj spid="_x0000_s153608" name="Equation" r:id="rId4" imgW="5930640" imgH="1638000" progId="Equation.DSMT4">
                  <p:embed/>
                </p:oleObj>
              </mc:Choice>
              <mc:Fallback>
                <p:oleObj name="Equation" r:id="rId4" imgW="5930640" imgH="16380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640" y="3140968"/>
                        <a:ext cx="5930900" cy="163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3605" name="Object 5"/>
          <p:cNvGraphicFramePr>
            <a:graphicFrameLocks noChangeAspect="1"/>
          </p:cNvGraphicFramePr>
          <p:nvPr/>
        </p:nvGraphicFramePr>
        <p:xfrm>
          <a:off x="1331640" y="4869160"/>
          <a:ext cx="2959100" cy="1104900"/>
        </p:xfrm>
        <a:graphic>
          <a:graphicData uri="http://schemas.openxmlformats.org/presentationml/2006/ole">
            <mc:AlternateContent xmlns:mc="http://schemas.openxmlformats.org/markup-compatibility/2006">
              <mc:Choice xmlns:v="urn:schemas-microsoft-com:vml" Requires="v">
                <p:oleObj spid="_x0000_s153609" name="Equation" r:id="rId6" imgW="2958840" imgH="1104840" progId="Equation.DSMT4">
                  <p:embed/>
                </p:oleObj>
              </mc:Choice>
              <mc:Fallback>
                <p:oleObj name="Equation" r:id="rId6" imgW="2958840" imgH="1104840" progId="Equation.DSMT4">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1640" y="4869160"/>
                        <a:ext cx="2959100" cy="1104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3605"/>
                                        </p:tgtEl>
                                        <p:attrNameLst>
                                          <p:attrName>style.visibility</p:attrName>
                                        </p:attrNameLst>
                                      </p:cBhvr>
                                      <p:to>
                                        <p:strVal val="visible"/>
                                      </p:to>
                                    </p:set>
                                    <p:animEffect transition="in" filter="fade">
                                      <p:cBhvr>
                                        <p:cTn id="12" dur="2000"/>
                                        <p:tgtEl>
                                          <p:spTgt spid="153605"/>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4638"/>
            <a:ext cx="8229600" cy="1143000"/>
          </a:xfrm>
        </p:spPr>
        <p:txBody>
          <a:bodyPr/>
          <a:lstStyle/>
          <a:p>
            <a:r>
              <a:rPr lang="en-GB" i="1" dirty="0" smtClean="0">
                <a:latin typeface="Times New Roman" pitchFamily="18" charset="0"/>
                <a:cs typeface="Times New Roman" pitchFamily="18" charset="0"/>
              </a:rPr>
              <a:t>Beta</a:t>
            </a:r>
            <a:r>
              <a:rPr lang="en-GB" dirty="0" smtClean="0"/>
              <a:t> contributions to </a:t>
            </a:r>
            <a:r>
              <a:rPr lang="en-GB" i="1" dirty="0" err="1" smtClean="0">
                <a:latin typeface="Times New Roman" pitchFamily="18" charset="0"/>
                <a:cs typeface="Times New Roman" pitchFamily="18" charset="0"/>
              </a:rPr>
              <a:t>u</a:t>
            </a:r>
            <a:r>
              <a:rPr lang="en-GB" i="1" baseline="-25000" dirty="0" err="1" smtClean="0">
                <a:latin typeface="Times New Roman" pitchFamily="18" charset="0"/>
                <a:cs typeface="Times New Roman" pitchFamily="18" charset="0"/>
              </a:rPr>
              <a:t>t</a:t>
            </a:r>
            <a:r>
              <a:rPr lang="en-GB" dirty="0" smtClean="0"/>
              <a:t> variance</a:t>
            </a:r>
            <a:endParaRPr lang="en-GB" dirty="0"/>
          </a:p>
        </p:txBody>
      </p:sp>
      <p:sp>
        <p:nvSpPr>
          <p:cNvPr id="9" name="TextBox 8"/>
          <p:cNvSpPr txBox="1"/>
          <p:nvPr/>
        </p:nvSpPr>
        <p:spPr>
          <a:xfrm>
            <a:off x="2843808" y="6165304"/>
            <a:ext cx="3111493" cy="369332"/>
          </a:xfrm>
          <a:prstGeom prst="rect">
            <a:avLst/>
          </a:prstGeom>
          <a:noFill/>
        </p:spPr>
        <p:txBody>
          <a:bodyPr wrap="none" rtlCol="0">
            <a:spAutoFit/>
          </a:bodyPr>
          <a:lstStyle/>
          <a:p>
            <a:r>
              <a:rPr lang="en-GB" dirty="0" smtClean="0"/>
              <a:t>Source: QLFS: 1992q3-2010q3. </a:t>
            </a:r>
            <a:endParaRPr lang="en-GB" dirty="0"/>
          </a:p>
        </p:txBody>
      </p:sp>
      <p:graphicFrame>
        <p:nvGraphicFramePr>
          <p:cNvPr id="10" name="Table 9"/>
          <p:cNvGraphicFramePr>
            <a:graphicFrameLocks noGrp="1"/>
          </p:cNvGraphicFramePr>
          <p:nvPr/>
        </p:nvGraphicFramePr>
        <p:xfrm>
          <a:off x="251520" y="1628798"/>
          <a:ext cx="8640960" cy="3816426"/>
        </p:xfrm>
        <a:graphic>
          <a:graphicData uri="http://schemas.openxmlformats.org/drawingml/2006/table">
            <a:tbl>
              <a:tblPr/>
              <a:tblGrid>
                <a:gridCol w="2053998"/>
                <a:gridCol w="1159582"/>
                <a:gridCol w="4419268"/>
                <a:gridCol w="1008112"/>
              </a:tblGrid>
              <a:tr h="550693">
                <a:tc>
                  <a:txBody>
                    <a:bodyPr/>
                    <a:lstStyle/>
                    <a:p>
                      <a:pPr algn="l" fontAlgn="b"/>
                      <a:r>
                        <a:rPr lang="en-GB" sz="2400" b="0" i="0" u="none" strike="noStrike" dirty="0">
                          <a:solidFill>
                            <a:srgbClr val="000000"/>
                          </a:solidFill>
                          <a:latin typeface="Calibri"/>
                        </a:rPr>
                        <a:t> </a:t>
                      </a:r>
                    </a:p>
                  </a:txBody>
                  <a:tcPr marL="0" marR="0" marT="0"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400" b="0" i="1" u="none" strike="noStrike" dirty="0">
                          <a:solidFill>
                            <a:srgbClr val="000000"/>
                          </a:solidFill>
                          <a:latin typeface="Times New Roman"/>
                        </a:rPr>
                        <a:t>Beta</a:t>
                      </a:r>
                    </a:p>
                  </a:txBody>
                  <a:tcPr marL="0" marR="0" marT="0"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2400" b="0" i="0" u="none" strike="noStrike" dirty="0">
                          <a:solidFill>
                            <a:srgbClr val="000000"/>
                          </a:solidFill>
                          <a:latin typeface="Calibri"/>
                        </a:rPr>
                        <a:t> </a:t>
                      </a:r>
                    </a:p>
                  </a:txBody>
                  <a:tcPr marL="0" marR="0" marT="0"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400" b="0" i="1" u="none" strike="noStrike">
                          <a:solidFill>
                            <a:srgbClr val="000000"/>
                          </a:solidFill>
                          <a:latin typeface="Times New Roman"/>
                        </a:rPr>
                        <a:t>Beta</a:t>
                      </a:r>
                    </a:p>
                  </a:txBody>
                  <a:tcPr marL="0" marR="0" marT="0"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7885">
                <a:tc rowSpan="2">
                  <a:txBody>
                    <a:bodyPr/>
                    <a:lstStyle/>
                    <a:p>
                      <a:pPr algn="l" fontAlgn="ctr"/>
                      <a:r>
                        <a:rPr lang="en-GB" sz="2400" b="0" i="0" u="none" strike="noStrike">
                          <a:solidFill>
                            <a:srgbClr val="000000"/>
                          </a:solidFill>
                          <a:latin typeface="Calibri"/>
                        </a:rPr>
                        <a:t>Inflow rate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rowSpan="2">
                  <a:txBody>
                    <a:bodyPr/>
                    <a:lstStyle/>
                    <a:p>
                      <a:pPr algn="ctr" fontAlgn="ctr"/>
                      <a:r>
                        <a:rPr lang="en-GB" sz="2400" b="0" i="0" u="none" strike="noStrike" dirty="0">
                          <a:solidFill>
                            <a:srgbClr val="000000"/>
                          </a:solidFill>
                          <a:latin typeface="Calibri"/>
                        </a:rPr>
                        <a:t>0.46</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GB" sz="2400" b="0" i="1" u="none" strike="noStrike">
                          <a:solidFill>
                            <a:srgbClr val="000000"/>
                          </a:solidFill>
                          <a:latin typeface="Calibri"/>
                        </a:rPr>
                        <a:t>Separation rate</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2400" b="0" i="0" u="none" strike="noStrike">
                          <a:solidFill>
                            <a:srgbClr val="000000"/>
                          </a:solidFill>
                          <a:latin typeface="Calibri"/>
                        </a:rPr>
                        <a:t>0.40</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r>
              <a:tr h="537885">
                <a:tc vMerge="1">
                  <a:txBody>
                    <a:bodyPr/>
                    <a:lstStyle/>
                    <a:p>
                      <a:endParaRPr lang="en-GB"/>
                    </a:p>
                  </a:txBody>
                  <a:tcPr/>
                </a:tc>
                <a:tc vMerge="1">
                  <a:txBody>
                    <a:bodyPr/>
                    <a:lstStyle/>
                    <a:p>
                      <a:endParaRPr lang="en-GB"/>
                    </a:p>
                  </a:txBody>
                  <a:tcPr/>
                </a:tc>
                <a:tc>
                  <a:txBody>
                    <a:bodyPr/>
                    <a:lstStyle/>
                    <a:p>
                      <a:pPr algn="l" fontAlgn="b"/>
                      <a:r>
                        <a:rPr lang="en-GB" sz="2400" b="0" i="1" u="none" strike="noStrike">
                          <a:solidFill>
                            <a:srgbClr val="000000"/>
                          </a:solidFill>
                          <a:latin typeface="Calibri"/>
                        </a:rPr>
                        <a:t>Inflow rate via nonparticipation</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ctr"/>
                      <a:r>
                        <a:rPr lang="en-GB" sz="2400" b="0" i="0" u="none" strike="noStrike" dirty="0">
                          <a:solidFill>
                            <a:srgbClr val="000000"/>
                          </a:solidFill>
                          <a:latin typeface="Calibri"/>
                        </a:rPr>
                        <a:t>0.06</a:t>
                      </a:r>
                    </a:p>
                  </a:txBody>
                  <a:tcPr marL="0" marR="0" marT="0" marB="0" anchor="ctr">
                    <a:lnL>
                      <a:noFill/>
                    </a:lnL>
                    <a:lnR>
                      <a:noFill/>
                    </a:lnR>
                    <a:lnT>
                      <a:noFill/>
                    </a:lnT>
                    <a:lnB w="6350" cap="flat" cmpd="sng" algn="ctr">
                      <a:solidFill>
                        <a:srgbClr val="000000"/>
                      </a:solidFill>
                      <a:prstDash val="dot"/>
                      <a:round/>
                      <a:headEnd type="none" w="med" len="med"/>
                      <a:tailEnd type="none" w="med" len="med"/>
                    </a:lnB>
                  </a:tcPr>
                </a:tc>
              </a:tr>
              <a:tr h="537885">
                <a:tc rowSpan="2">
                  <a:txBody>
                    <a:bodyPr/>
                    <a:lstStyle/>
                    <a:p>
                      <a:pPr algn="l" fontAlgn="ctr"/>
                      <a:r>
                        <a:rPr lang="en-GB" sz="2400" b="0" i="0" u="none" strike="noStrike">
                          <a:solidFill>
                            <a:srgbClr val="000000"/>
                          </a:solidFill>
                          <a:latin typeface="Calibri"/>
                        </a:rPr>
                        <a:t>Outflow rate</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rowSpan="2">
                  <a:txBody>
                    <a:bodyPr/>
                    <a:lstStyle/>
                    <a:p>
                      <a:pPr algn="ctr" fontAlgn="ctr"/>
                      <a:r>
                        <a:rPr lang="en-GB" sz="2400" b="0" i="0" u="none" strike="noStrike">
                          <a:solidFill>
                            <a:srgbClr val="000000"/>
                          </a:solidFill>
                          <a:latin typeface="Calibri"/>
                        </a:rPr>
                        <a:t>0.44</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GB" sz="2400" b="0" i="1" u="none" strike="noStrike">
                          <a:solidFill>
                            <a:srgbClr val="000000"/>
                          </a:solidFill>
                          <a:latin typeface="Calibri"/>
                        </a:rPr>
                        <a:t>Job finding rate</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ctr" fontAlgn="ctr"/>
                      <a:r>
                        <a:rPr lang="en-GB" sz="2400" b="0" i="0" u="none" strike="noStrike">
                          <a:solidFill>
                            <a:srgbClr val="000000"/>
                          </a:solidFill>
                          <a:latin typeface="Calibri"/>
                        </a:rPr>
                        <a:t>0.32</a:t>
                      </a:r>
                    </a:p>
                  </a:txBody>
                  <a:tcPr marL="0" marR="0" marT="0" marB="0" anchor="ctr">
                    <a:lnL>
                      <a:noFill/>
                    </a:lnL>
                    <a:lnR>
                      <a:noFill/>
                    </a:lnR>
                    <a:lnT w="6350" cap="flat" cmpd="sng" algn="ctr">
                      <a:solidFill>
                        <a:srgbClr val="000000"/>
                      </a:solidFill>
                      <a:prstDash val="dot"/>
                      <a:round/>
                      <a:headEnd type="none" w="med" len="med"/>
                      <a:tailEnd type="none" w="med" len="med"/>
                    </a:lnT>
                    <a:lnB>
                      <a:noFill/>
                    </a:lnB>
                  </a:tcPr>
                </a:tc>
              </a:tr>
              <a:tr h="537885">
                <a:tc vMerge="1">
                  <a:txBody>
                    <a:bodyPr/>
                    <a:lstStyle/>
                    <a:p>
                      <a:endParaRPr lang="en-GB"/>
                    </a:p>
                  </a:txBody>
                  <a:tcPr/>
                </a:tc>
                <a:tc vMerge="1">
                  <a:txBody>
                    <a:bodyPr/>
                    <a:lstStyle/>
                    <a:p>
                      <a:endParaRPr lang="en-GB"/>
                    </a:p>
                  </a:txBody>
                  <a:tcPr/>
                </a:tc>
                <a:tc>
                  <a:txBody>
                    <a:bodyPr/>
                    <a:lstStyle/>
                    <a:p>
                      <a:pPr algn="l" fontAlgn="b"/>
                      <a:r>
                        <a:rPr lang="en-GB" sz="2400" b="0" i="1" u="none" strike="noStrike">
                          <a:solidFill>
                            <a:srgbClr val="000000"/>
                          </a:solidFill>
                          <a:latin typeface="Calibri"/>
                        </a:rPr>
                        <a:t>Outflow rate via nonparticipation</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ctr"/>
                      <a:r>
                        <a:rPr lang="en-GB" sz="2400" b="0" i="0" u="none" strike="noStrike">
                          <a:solidFill>
                            <a:srgbClr val="000000"/>
                          </a:solidFill>
                          <a:latin typeface="Calibri"/>
                        </a:rPr>
                        <a:t>0.11</a:t>
                      </a:r>
                    </a:p>
                  </a:txBody>
                  <a:tcPr marL="0" marR="0" marT="0" marB="0" anchor="ctr">
                    <a:lnL>
                      <a:noFill/>
                    </a:lnL>
                    <a:lnR>
                      <a:noFill/>
                    </a:lnR>
                    <a:lnT>
                      <a:noFill/>
                    </a:lnT>
                    <a:lnB w="6350" cap="flat" cmpd="sng" algn="ctr">
                      <a:solidFill>
                        <a:srgbClr val="000000"/>
                      </a:solidFill>
                      <a:prstDash val="dot"/>
                      <a:round/>
                      <a:headEnd type="none" w="med" len="med"/>
                      <a:tailEnd type="none" w="med" len="med"/>
                    </a:lnB>
                  </a:tcPr>
                </a:tc>
              </a:tr>
              <a:tr h="550693">
                <a:tc>
                  <a:txBody>
                    <a:bodyPr/>
                    <a:lstStyle/>
                    <a:p>
                      <a:pPr algn="l" fontAlgn="ctr"/>
                      <a:r>
                        <a:rPr lang="en-GB" sz="2400" b="0" i="0" u="none" strike="noStrike">
                          <a:solidFill>
                            <a:srgbClr val="000000"/>
                          </a:solidFill>
                          <a:latin typeface="Calibri"/>
                        </a:rPr>
                        <a:t>Initial condition</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400" b="0" i="0" u="none" strike="noStrike">
                          <a:solidFill>
                            <a:srgbClr val="000000"/>
                          </a:solidFill>
                          <a:latin typeface="Calibri"/>
                        </a:rPr>
                        <a:t>0.01</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2400" b="0" i="0" u="none" strike="noStrike">
                          <a:solidFill>
                            <a:srgbClr val="000000"/>
                          </a:solidFill>
                          <a:latin typeface="Calibri"/>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400" b="0" i="0" u="none" strike="noStrike">
                          <a:solidFill>
                            <a:srgbClr val="000000"/>
                          </a:solidFill>
                          <a:latin typeface="Calibri"/>
                        </a:rPr>
                        <a:t>0.01</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63500">
                <a:tc>
                  <a:txBody>
                    <a:bodyPr/>
                    <a:lstStyle/>
                    <a:p>
                      <a:pPr algn="l" fontAlgn="ctr"/>
                      <a:r>
                        <a:rPr lang="en-GB" sz="2400" b="0" i="0" u="none" strike="noStrike">
                          <a:solidFill>
                            <a:srgbClr val="000000"/>
                          </a:solidFill>
                          <a:latin typeface="Calibri"/>
                        </a:rPr>
                        <a:t>Residual</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400" b="0" i="0" u="none" strike="noStrike">
                          <a:solidFill>
                            <a:srgbClr val="000000"/>
                          </a:solidFill>
                          <a:latin typeface="Calibri"/>
                        </a:rPr>
                        <a:t>0.08</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ctr"/>
                      <a:r>
                        <a:rPr lang="en-GB" sz="2400" b="0" i="0" u="none" strike="noStrike">
                          <a:solidFill>
                            <a:srgbClr val="000000"/>
                          </a:solidFill>
                          <a:latin typeface="Calibri"/>
                        </a:rPr>
                        <a:t> </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2400" b="0" i="0" u="none" strike="noStrike" dirty="0">
                          <a:solidFill>
                            <a:srgbClr val="000000"/>
                          </a:solidFill>
                          <a:latin typeface="Calibri"/>
                        </a:rPr>
                        <a:t>0.08</a:t>
                      </a:r>
                    </a:p>
                  </a:txBody>
                  <a:tcPr marL="0" marR="0" marT="0" marB="0" anchor="ctr">
                    <a:lnL>
                      <a:noFill/>
                    </a:lnL>
                    <a:lnR>
                      <a:noFill/>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noGrp="1"/>
          </p:cNvGraphicFramePr>
          <p:nvPr/>
        </p:nvGraphicFramePr>
        <p:xfrm>
          <a:off x="323528" y="476672"/>
          <a:ext cx="8568952" cy="5996466"/>
        </p:xfrm>
        <a:graphic>
          <a:graphicData uri="http://schemas.openxmlformats.org/drawingml/2006/chart">
            <c:chart xmlns:c="http://schemas.openxmlformats.org/drawingml/2006/chart" xmlns:r="http://schemas.openxmlformats.org/officeDocument/2006/relationships" r:id="rId2"/>
          </a:graphicData>
        </a:graphic>
      </p:graphicFrame>
      <p:pic>
        <p:nvPicPr>
          <p:cNvPr id="3" name="Picture 2" descr="Image of Union Flag &amp; Naval Jack"/>
          <p:cNvPicPr>
            <a:picLocks noChangeAspect="1" noChangeArrowheads="1"/>
          </p:cNvPicPr>
          <p:nvPr/>
        </p:nvPicPr>
        <p:blipFill>
          <a:blip r:embed="rId3"/>
          <a:srcRect/>
          <a:stretch>
            <a:fillRect/>
          </a:stretch>
        </p:blipFill>
        <p:spPr bwMode="auto">
          <a:xfrm flipH="1">
            <a:off x="1331640" y="1124744"/>
            <a:ext cx="428724" cy="21602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noGrp="1"/>
          </p:cNvGraphicFramePr>
          <p:nvPr/>
        </p:nvGraphicFramePr>
        <p:xfrm>
          <a:off x="323528" y="476672"/>
          <a:ext cx="8568952" cy="5996466"/>
        </p:xfrm>
        <a:graphic>
          <a:graphicData uri="http://schemas.openxmlformats.org/drawingml/2006/chart">
            <c:chart xmlns:c="http://schemas.openxmlformats.org/drawingml/2006/chart" xmlns:r="http://schemas.openxmlformats.org/officeDocument/2006/relationships" r:id="rId2"/>
          </a:graphicData>
        </a:graphic>
      </p:graphicFrame>
      <p:pic>
        <p:nvPicPr>
          <p:cNvPr id="4" name="Picture 2" descr="Image of Union Flag &amp; Naval Jack"/>
          <p:cNvPicPr>
            <a:picLocks noChangeAspect="1" noChangeArrowheads="1"/>
          </p:cNvPicPr>
          <p:nvPr/>
        </p:nvPicPr>
        <p:blipFill>
          <a:blip r:embed="rId3"/>
          <a:srcRect/>
          <a:stretch>
            <a:fillRect/>
          </a:stretch>
        </p:blipFill>
        <p:spPr bwMode="auto">
          <a:xfrm flipH="1">
            <a:off x="1331640" y="1124744"/>
            <a:ext cx="428724" cy="21602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457200" y="1600200"/>
            <a:ext cx="8229600" cy="506916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Rearrange expression for change</a:t>
            </a:r>
            <a:r>
              <a:rPr kumimoji="0" lang="en-GB" sz="3200" b="0" i="0" u="none" strike="noStrike" kern="1200" cap="none" spc="0" normalizeH="0" noProof="0" dirty="0" smtClean="0">
                <a:ln>
                  <a:noFill/>
                </a:ln>
                <a:solidFill>
                  <a:schemeClr val="tx1"/>
                </a:solidFill>
                <a:effectLst/>
                <a:uLnTx/>
                <a:uFillTx/>
                <a:latin typeface="+mn-lt"/>
                <a:ea typeface="+mn-ea"/>
                <a:cs typeface="+mn-cs"/>
              </a:rPr>
              <a:t> in log actual unemployment rate to separate influence of current innovations in transition rates from the autoregressive elements</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a:t>
            </a:r>
          </a:p>
        </p:txBody>
      </p:sp>
      <p:sp>
        <p:nvSpPr>
          <p:cNvPr id="2" name="Title 1"/>
          <p:cNvSpPr>
            <a:spLocks noGrp="1"/>
          </p:cNvSpPr>
          <p:nvPr>
            <p:ph type="title"/>
          </p:nvPr>
        </p:nvSpPr>
        <p:spPr/>
        <p:txBody>
          <a:bodyPr/>
          <a:lstStyle/>
          <a:p>
            <a:r>
              <a:rPr lang="en-GB" dirty="0" smtClean="0"/>
              <a:t>Current versus past transition rates</a:t>
            </a:r>
            <a:endParaRPr lang="en-GB" dirty="0"/>
          </a:p>
        </p:txBody>
      </p:sp>
      <p:graphicFrame>
        <p:nvGraphicFramePr>
          <p:cNvPr id="152581" name="Object 5"/>
          <p:cNvGraphicFramePr>
            <a:graphicFrameLocks noChangeAspect="1"/>
          </p:cNvGraphicFramePr>
          <p:nvPr/>
        </p:nvGraphicFramePr>
        <p:xfrm>
          <a:off x="1331640" y="3789040"/>
          <a:ext cx="4940300" cy="1168400"/>
        </p:xfrm>
        <a:graphic>
          <a:graphicData uri="http://schemas.openxmlformats.org/presentationml/2006/ole">
            <mc:AlternateContent xmlns:mc="http://schemas.openxmlformats.org/markup-compatibility/2006">
              <mc:Choice xmlns:v="urn:schemas-microsoft-com:vml" Requires="v">
                <p:oleObj spid="_x0000_s152585" name="Equation" r:id="rId3" imgW="4940280" imgH="1168200" progId="Equation.DSMT4">
                  <p:embed/>
                </p:oleObj>
              </mc:Choice>
              <mc:Fallback>
                <p:oleObj name="Equation" r:id="rId3" imgW="4940280" imgH="1168200" progId="Equation.DSMT4">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3789040"/>
                        <a:ext cx="4940300" cy="1168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2582" name="Object 6"/>
          <p:cNvGraphicFramePr>
            <a:graphicFrameLocks noChangeAspect="1"/>
          </p:cNvGraphicFramePr>
          <p:nvPr/>
        </p:nvGraphicFramePr>
        <p:xfrm>
          <a:off x="1331640" y="5013176"/>
          <a:ext cx="6223000" cy="1562100"/>
        </p:xfrm>
        <a:graphic>
          <a:graphicData uri="http://schemas.openxmlformats.org/presentationml/2006/ole">
            <mc:AlternateContent xmlns:mc="http://schemas.openxmlformats.org/markup-compatibility/2006">
              <mc:Choice xmlns:v="urn:schemas-microsoft-com:vml" Requires="v">
                <p:oleObj spid="_x0000_s152586" name="Equation" r:id="rId5" imgW="6222960" imgH="1562040" progId="Equation.DSMT4">
                  <p:embed/>
                </p:oleObj>
              </mc:Choice>
              <mc:Fallback>
                <p:oleObj name="Equation" r:id="rId5" imgW="6222960" imgH="1562040" progId="Equation.DSMT4">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1640" y="5013176"/>
                        <a:ext cx="6223000" cy="156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52581"/>
                                        </p:tgtEl>
                                        <p:attrNameLst>
                                          <p:attrName>style.visibility</p:attrName>
                                        </p:attrNameLst>
                                      </p:cBhvr>
                                      <p:to>
                                        <p:strVal val="visible"/>
                                      </p:to>
                                    </p:set>
                                    <p:animEffect transition="in" filter="fade">
                                      <p:cBhvr>
                                        <p:cTn id="11" dur="2000"/>
                                        <p:tgtEl>
                                          <p:spTgt spid="152581"/>
                                        </p:tgtEl>
                                      </p:cBhvr>
                                    </p:animEffect>
                                  </p:childTnLst>
                                </p:cTn>
                              </p:par>
                              <p:par>
                                <p:cTn id="12" presetID="10" presetClass="entr" presetSubtype="0" fill="hold" nodeType="withEffect">
                                  <p:stCondLst>
                                    <p:cond delay="0"/>
                                  </p:stCondLst>
                                  <p:childTnLst>
                                    <p:set>
                                      <p:cBhvr>
                                        <p:cTn id="13" dur="1" fill="hold">
                                          <p:stCondLst>
                                            <p:cond delay="0"/>
                                          </p:stCondLst>
                                        </p:cTn>
                                        <p:tgtEl>
                                          <p:spTgt spid="152582"/>
                                        </p:tgtEl>
                                        <p:attrNameLst>
                                          <p:attrName>style.visibility</p:attrName>
                                        </p:attrNameLst>
                                      </p:cBhvr>
                                      <p:to>
                                        <p:strVal val="visible"/>
                                      </p:to>
                                    </p:set>
                                    <p:animEffect transition="in" filter="fade">
                                      <p:cBhvr>
                                        <p:cTn id="14" dur="2000"/>
                                        <p:tgtEl>
                                          <p:spTgt spid="152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Unemployment flows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Why is looking at unemployment flows useful?</a:t>
            </a:r>
          </a:p>
          <a:p>
            <a:r>
              <a:rPr lang="en-GB" i="1" dirty="0" smtClean="0"/>
              <a:t>Law of Motion for Unemployment:</a:t>
            </a:r>
          </a:p>
          <a:p>
            <a:pPr>
              <a:buNone/>
            </a:pPr>
            <a:endParaRPr lang="en-GB" dirty="0" smtClean="0"/>
          </a:p>
          <a:p>
            <a:pPr>
              <a:buNone/>
            </a:pPr>
            <a:r>
              <a:rPr lang="en-GB" dirty="0" smtClean="0"/>
              <a:t>	Change in unemployment = inflows – outflows.</a:t>
            </a:r>
          </a:p>
          <a:p>
            <a:r>
              <a:rPr lang="en-GB" dirty="0" smtClean="0"/>
              <a:t>Rearrange:</a:t>
            </a:r>
          </a:p>
          <a:p>
            <a:pPr>
              <a:buNone/>
            </a:pPr>
            <a:endParaRPr lang="en-GB" dirty="0" smtClean="0"/>
          </a:p>
          <a:p>
            <a:pPr>
              <a:buNone/>
            </a:pPr>
            <a:endParaRPr lang="en-GB" dirty="0" smtClean="0"/>
          </a:p>
          <a:p>
            <a:pPr>
              <a:buNone/>
            </a:pPr>
            <a:r>
              <a:rPr lang="en-GB" dirty="0" smtClean="0"/>
              <a:t>	</a:t>
            </a:r>
            <a:r>
              <a:rPr lang="en-GB" dirty="0" smtClean="0">
                <a:solidFill>
                  <a:srgbClr val="C00000"/>
                </a:solidFill>
              </a:rPr>
              <a:t>“Flow steady state” unemployment rate</a:t>
            </a:r>
          </a:p>
          <a:p>
            <a:pPr marL="895350" indent="-895350">
              <a:buNone/>
            </a:pPr>
            <a:r>
              <a:rPr lang="en-GB" dirty="0" smtClean="0"/>
              <a:t>	The (time-varying) target at which actual unemployment  is always aiming.</a:t>
            </a:r>
          </a:p>
        </p:txBody>
      </p:sp>
      <p:graphicFrame>
        <p:nvGraphicFramePr>
          <p:cNvPr id="4" name="Object 3"/>
          <p:cNvGraphicFramePr>
            <a:graphicFrameLocks noChangeAspect="1"/>
          </p:cNvGraphicFramePr>
          <p:nvPr/>
        </p:nvGraphicFramePr>
        <p:xfrm>
          <a:off x="1403648" y="2492896"/>
          <a:ext cx="2819400" cy="431800"/>
        </p:xfrm>
        <a:graphic>
          <a:graphicData uri="http://schemas.openxmlformats.org/presentationml/2006/ole">
            <mc:AlternateContent xmlns:mc="http://schemas.openxmlformats.org/markup-compatibility/2006">
              <mc:Choice xmlns:v="urn:schemas-microsoft-com:vml" Requires="v">
                <p:oleObj spid="_x0000_s3078" name="Equation" r:id="rId4" imgW="2819160" imgH="431640" progId="Equation.DSMT4">
                  <p:embed/>
                </p:oleObj>
              </mc:Choice>
              <mc:Fallback>
                <p:oleObj name="Equation" r:id="rId4" imgW="2819160" imgH="43164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3648" y="2492896"/>
                        <a:ext cx="28194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1475656" y="3789040"/>
          <a:ext cx="1600200" cy="927100"/>
        </p:xfrm>
        <a:graphic>
          <a:graphicData uri="http://schemas.openxmlformats.org/presentationml/2006/ole">
            <mc:AlternateContent xmlns:mc="http://schemas.openxmlformats.org/markup-compatibility/2006">
              <mc:Choice xmlns:v="urn:schemas-microsoft-com:vml" Requires="v">
                <p:oleObj spid="_x0000_s3079" name="Equation" r:id="rId6" imgW="1600200" imgH="927000" progId="Equation.DSMT4">
                  <p:embed/>
                </p:oleObj>
              </mc:Choice>
              <mc:Fallback>
                <p:oleObj name="Equation" r:id="rId6" imgW="1600200" imgH="92700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5656" y="3789040"/>
                        <a:ext cx="1600200" cy="927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par>
                          <p:cTn id="13" fill="hold">
                            <p:stCondLst>
                              <p:cond delay="1000"/>
                            </p:stCondLst>
                            <p:childTnLst>
                              <p:par>
                                <p:cTn id="14" presetID="10" presetClass="entr" presetSubtype="0" fill="hold" nodeType="afterEffect">
                                  <p:stCondLst>
                                    <p:cond delay="5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childTnLst>
                                </p:cTn>
                              </p:par>
                            </p:childTnLst>
                          </p:cTn>
                        </p:par>
                        <p:par>
                          <p:cTn id="17" fill="hold">
                            <p:stCondLst>
                              <p:cond delay="2500"/>
                            </p:stCondLst>
                            <p:childTnLst>
                              <p:par>
                                <p:cTn id="18" presetID="10" presetClass="entr" presetSubtype="0" fill="hold" nodeType="afterEffect">
                                  <p:stCondLst>
                                    <p:cond delay="50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2000"/>
                                        <p:tgtEl>
                                          <p:spTgt spid="3">
                                            <p:txEl>
                                              <p:pRg st="4" end="4"/>
                                            </p:txEl>
                                          </p:spTgt>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childTnLst>
                                </p:cTn>
                              </p:par>
                            </p:childTnLst>
                          </p:cTn>
                        </p:par>
                        <p:par>
                          <p:cTn id="30" fill="hold">
                            <p:stCondLst>
                              <p:cond delay="3000"/>
                            </p:stCondLst>
                            <p:childTnLst>
                              <p:par>
                                <p:cTn id="31" presetID="10" presetClass="entr" presetSubtype="0" fill="hold" nodeType="afterEffect">
                                  <p:stCondLst>
                                    <p:cond delay="50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1000"/>
                                        <p:tgtEl>
                                          <p:spTgt spid="3">
                                            <p:txEl>
                                              <p:pRg st="7" end="7"/>
                                            </p:txEl>
                                          </p:spTgt>
                                        </p:tgtEl>
                                      </p:cBhvr>
                                    </p:animEffect>
                                  </p:childTnLst>
                                </p:cTn>
                              </p:par>
                            </p:childTnLst>
                          </p:cTn>
                        </p:par>
                        <p:par>
                          <p:cTn id="34" fill="hold">
                            <p:stCondLst>
                              <p:cond delay="4500"/>
                            </p:stCondLst>
                            <p:childTnLst>
                              <p:par>
                                <p:cTn id="35" presetID="10" presetClass="entr" presetSubtype="0" fill="hold" nodeType="afterEffect">
                                  <p:stCondLst>
                                    <p:cond delay="50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Current versus past transition rates</a:t>
            </a:r>
            <a:endParaRPr lang="en-GB" dirty="0"/>
          </a:p>
        </p:txBody>
      </p:sp>
      <p:graphicFrame>
        <p:nvGraphicFramePr>
          <p:cNvPr id="3" name="Table 2"/>
          <p:cNvGraphicFramePr>
            <a:graphicFrameLocks noGrp="1"/>
          </p:cNvGraphicFramePr>
          <p:nvPr/>
        </p:nvGraphicFramePr>
        <p:xfrm>
          <a:off x="2038350" y="2078355"/>
          <a:ext cx="5067301" cy="2604135"/>
        </p:xfrm>
        <a:graphic>
          <a:graphicData uri="http://schemas.openxmlformats.org/drawingml/2006/table">
            <a:tbl>
              <a:tblPr/>
              <a:tblGrid>
                <a:gridCol w="2350973"/>
                <a:gridCol w="1162779"/>
                <a:gridCol w="195385"/>
                <a:gridCol w="1358164"/>
              </a:tblGrid>
              <a:tr h="419100">
                <a:tc>
                  <a:txBody>
                    <a:bodyPr/>
                    <a:lstStyle/>
                    <a:p>
                      <a:pPr algn="l" fontAlgn="ctr"/>
                      <a:r>
                        <a:rPr lang="en-GB" sz="2400" b="0" i="1" u="none" strike="noStrike" dirty="0" smtClean="0">
                          <a:solidFill>
                            <a:schemeClr val="tx1"/>
                          </a:solidFill>
                          <a:latin typeface="Times New Roman"/>
                        </a:rPr>
                        <a:t>Proportional</a:t>
                      </a:r>
                      <a:r>
                        <a:rPr lang="en-GB" sz="2400" b="0" i="0" u="none" strike="noStrike" dirty="0" smtClean="0">
                          <a:solidFill>
                            <a:schemeClr val="tx1"/>
                          </a:solidFill>
                          <a:latin typeface="Calibri"/>
                        </a:rPr>
                        <a:t>  (actual </a:t>
                      </a:r>
                      <a:r>
                        <a:rPr lang="en-GB" sz="2400" b="0" i="0" u="none" strike="noStrike" dirty="0">
                          <a:solidFill>
                            <a:schemeClr val="tx1"/>
                          </a:solidFill>
                          <a:latin typeface="Calibri"/>
                        </a:rPr>
                        <a:t>u)</a:t>
                      </a:r>
                      <a:endParaRPr lang="en-GB" sz="2400" b="0" i="1" u="none" strike="noStrike" dirty="0">
                        <a:solidFill>
                          <a:schemeClr val="tx1"/>
                        </a:solidFill>
                        <a:latin typeface="Times New Roman"/>
                      </a:endParaRPr>
                    </a:p>
                  </a:txBody>
                  <a:tcPr marL="0" marR="0" marT="0" marB="0" anchor="ctr">
                    <a:lnL>
                      <a:noFill/>
                    </a:lnL>
                    <a:lnR>
                      <a:noFill/>
                    </a:lnR>
                    <a:lnT w="25400" cap="flat" cmpd="dbl" algn="ctr">
                      <a:solidFill>
                        <a:srgbClr val="000000"/>
                      </a:solidFill>
                      <a:prstDash val="solid"/>
                      <a:round/>
                      <a:headEnd type="none" w="med" len="med"/>
                      <a:tailEnd type="none" w="med" len="med"/>
                    </a:lnT>
                    <a:lnB>
                      <a:noFill/>
                    </a:lnB>
                  </a:tcPr>
                </a:tc>
                <a:tc gridSpan="2">
                  <a:txBody>
                    <a:bodyPr/>
                    <a:lstStyle/>
                    <a:p>
                      <a:pPr algn="ctr" fontAlgn="ctr"/>
                      <a:r>
                        <a:rPr lang="en-GB" sz="2400" b="0" i="1" u="none" strike="noStrike" dirty="0">
                          <a:solidFill>
                            <a:srgbClr val="000000"/>
                          </a:solidFill>
                          <a:latin typeface="Times New Roman"/>
                        </a:rPr>
                        <a:t>1992q3-2010q3</a:t>
                      </a:r>
                    </a:p>
                  </a:txBody>
                  <a:tcPr marL="0" marR="0" marT="0" marB="0" anchor="ctr">
                    <a:lnL>
                      <a:noFill/>
                    </a:lnL>
                    <a:lnR>
                      <a:noFill/>
                    </a:lnR>
                    <a:lnT w="25400" cap="flat" cmpd="dbl" algn="ctr">
                      <a:solidFill>
                        <a:srgbClr val="000000"/>
                      </a:solidFill>
                      <a:prstDash val="solid"/>
                      <a:round/>
                      <a:headEnd type="none" w="med" len="med"/>
                      <a:tailEnd type="none" w="med" len="med"/>
                    </a:lnT>
                    <a:lnB>
                      <a:noFill/>
                    </a:lnB>
                  </a:tcPr>
                </a:tc>
                <a:tc hMerge="1">
                  <a:txBody>
                    <a:bodyPr/>
                    <a:lstStyle/>
                    <a:p>
                      <a:endParaRPr lang="en-GB"/>
                    </a:p>
                  </a:txBody>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2400" b="0" i="1" u="none" strike="noStrike" dirty="0" smtClean="0">
                          <a:solidFill>
                            <a:srgbClr val="000000"/>
                          </a:solidFill>
                          <a:latin typeface="Times New Roman"/>
                        </a:rPr>
                        <a:t>1970q1-2010q4</a:t>
                      </a:r>
                    </a:p>
                  </a:txBody>
                  <a:tcPr marL="0" marR="0" marT="0" marB="0" anchor="ctr">
                    <a:lnL>
                      <a:noFill/>
                    </a:lnL>
                    <a:lnR>
                      <a:noFill/>
                    </a:lnR>
                    <a:lnT w="25400" cap="flat" cmpd="dbl" algn="ctr">
                      <a:solidFill>
                        <a:srgbClr val="000000"/>
                      </a:solidFill>
                      <a:prstDash val="solid"/>
                      <a:round/>
                      <a:headEnd type="none" w="med" len="med"/>
                      <a:tailEnd type="none" w="med" len="med"/>
                    </a:lnT>
                    <a:lnB>
                      <a:noFill/>
                    </a:lnB>
                  </a:tcPr>
                </a:tc>
              </a:tr>
              <a:tr h="409575">
                <a:tc>
                  <a:txBody>
                    <a:bodyPr/>
                    <a:lstStyle/>
                    <a:p>
                      <a:pPr algn="l" fontAlgn="ctr"/>
                      <a:r>
                        <a:rPr lang="en-GB" sz="2400" b="0" i="0" u="none" strike="noStrike" dirty="0" smtClean="0">
                          <a:solidFill>
                            <a:schemeClr val="tx1"/>
                          </a:solidFill>
                          <a:latin typeface="Calibri"/>
                        </a:rPr>
                        <a:t>contribution </a:t>
                      </a:r>
                      <a:r>
                        <a:rPr lang="en-GB" sz="2400" b="0" i="0" u="none" strike="noStrike" dirty="0">
                          <a:solidFill>
                            <a:schemeClr val="tx1"/>
                          </a:solidFill>
                          <a:latin typeface="Calibri"/>
                        </a:rPr>
                        <a:t>of:</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2400" b="0" i="0" u="none" strike="noStrike" dirty="0">
                          <a:solidFill>
                            <a:srgbClr val="000000"/>
                          </a:solidFill>
                          <a:latin typeface="Calibri"/>
                        </a:rPr>
                        <a:t>UK QLFS</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gridSpan="2">
                  <a:txBody>
                    <a:bodyPr/>
                    <a:lstStyle/>
                    <a:p>
                      <a:pPr algn="ctr" fontAlgn="ctr"/>
                      <a:r>
                        <a:rPr lang="en-GB" sz="2400" b="0" i="0" u="none" strike="noStrike">
                          <a:solidFill>
                            <a:srgbClr val="000000"/>
                          </a:solidFill>
                          <a:latin typeface="Calibri"/>
                        </a:rPr>
                        <a:t>US</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r>
              <a:tr h="0">
                <a:tc>
                  <a:txBody>
                    <a:bodyPr/>
                    <a:lstStyle/>
                    <a:p>
                      <a:pPr algn="l" fontAlgn="ctr"/>
                      <a:r>
                        <a:rPr lang="en-GB" sz="2400" b="0" i="0" u="none" strike="noStrike" dirty="0">
                          <a:solidFill>
                            <a:srgbClr val="000000"/>
                          </a:solidFill>
                          <a:latin typeface="Calibri"/>
                        </a:rPr>
                        <a:t>Current transition rate changes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2400" b="0" i="0" u="none" strike="noStrike" dirty="0" smtClean="0">
                          <a:solidFill>
                            <a:srgbClr val="000000"/>
                          </a:solidFill>
                          <a:latin typeface="Calibri"/>
                        </a:rPr>
                        <a:t>0.60</a:t>
                      </a:r>
                      <a:endParaRPr lang="en-GB" sz="2400" b="0" i="0" u="none" strike="noStrike" dirty="0">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gridSpan="2">
                  <a:txBody>
                    <a:bodyPr/>
                    <a:lstStyle/>
                    <a:p>
                      <a:pPr algn="ctr" fontAlgn="ctr"/>
                      <a:r>
                        <a:rPr lang="en-GB" sz="2400" b="0" i="0" u="none" strike="noStrike" dirty="0" smtClean="0">
                          <a:solidFill>
                            <a:srgbClr val="000000"/>
                          </a:solidFill>
                          <a:latin typeface="Calibri"/>
                        </a:rPr>
                        <a:t>0.89</a:t>
                      </a:r>
                      <a:endParaRPr lang="en-GB" sz="2400" b="0" i="0" u="none" strike="noStrike" dirty="0">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n-GB"/>
                    </a:p>
                  </a:txBody>
                  <a:tcPr/>
                </a:tc>
              </a:tr>
              <a:tr h="0">
                <a:tc>
                  <a:txBody>
                    <a:bodyPr/>
                    <a:lstStyle/>
                    <a:p>
                      <a:pPr algn="l" fontAlgn="ctr"/>
                      <a:r>
                        <a:rPr lang="en-GB" sz="2400" b="0" i="0" u="none" strike="noStrike" dirty="0">
                          <a:solidFill>
                            <a:srgbClr val="000000"/>
                          </a:solidFill>
                          <a:latin typeface="Calibri"/>
                        </a:rPr>
                        <a:t>Past transition rate changes</a:t>
                      </a:r>
                    </a:p>
                  </a:txBody>
                  <a:tcPr marL="0" marR="0" marT="0" marB="0" anchor="ctr">
                    <a:lnL>
                      <a:noFill/>
                    </a:lnL>
                    <a:lnR>
                      <a:noFill/>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2400" b="0" i="0" u="none" strike="noStrike" dirty="0" smtClean="0">
                          <a:solidFill>
                            <a:srgbClr val="000000"/>
                          </a:solidFill>
                          <a:latin typeface="Calibri"/>
                        </a:rPr>
                        <a:t>0.40</a:t>
                      </a:r>
                      <a:endParaRPr lang="en-GB" sz="2400" b="0" i="0" u="none" strike="noStrike" dirty="0">
                        <a:solidFill>
                          <a:srgbClr val="000000"/>
                        </a:solidFill>
                        <a:latin typeface="Calibri"/>
                      </a:endParaRPr>
                    </a:p>
                  </a:txBody>
                  <a:tcPr marL="0" marR="0" marT="0" marB="0" anchor="ctr">
                    <a:lnL>
                      <a:noFill/>
                    </a:lnL>
                    <a:lnR>
                      <a:noFill/>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ctr"/>
                      <a:r>
                        <a:rPr lang="en-GB" sz="2400" b="0" i="0" u="none" strike="noStrike" dirty="0" smtClean="0">
                          <a:solidFill>
                            <a:srgbClr val="000000"/>
                          </a:solidFill>
                          <a:latin typeface="Calibri"/>
                        </a:rPr>
                        <a:t>0.11</a:t>
                      </a:r>
                      <a:endParaRPr lang="en-GB" sz="2400" b="0" i="0" u="none" strike="noStrike" dirty="0">
                        <a:solidFill>
                          <a:srgbClr val="000000"/>
                        </a:solidFill>
                        <a:latin typeface="Calibri"/>
                      </a:endParaRPr>
                    </a:p>
                  </a:txBody>
                  <a:tcPr marL="0" marR="0" marT="0" marB="0" anchor="ctr">
                    <a:lnL>
                      <a:noFill/>
                    </a:lnL>
                    <a:lnR>
                      <a:noFill/>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Prospects</a:t>
            </a:r>
            <a:endParaRPr lang="en-GB"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GB" dirty="0" smtClean="0"/>
              <a:t>Has the labour market fully adjusted to recession shocks?</a:t>
            </a:r>
          </a:p>
          <a:p>
            <a:pPr marL="514350" indent="-514350">
              <a:buFont typeface="+mj-lt"/>
              <a:buAutoNum type="arabicPeriod"/>
            </a:pPr>
            <a:r>
              <a:rPr lang="en-GB" dirty="0" smtClean="0"/>
              <a:t>How efficiently is the labour market matching workers and firms?</a:t>
            </a:r>
          </a:p>
          <a:p>
            <a:pPr marL="514350" indent="-514350">
              <a:buFont typeface="+mj-lt"/>
              <a:buAutoNum type="arabicPeriod"/>
            </a:pPr>
            <a:r>
              <a:rPr lang="en-GB" dirty="0" smtClean="0"/>
              <a:t>How likely is it that the U.K. will again experience persistently high long-term unemployment?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1. Adjustment to shocks</a:t>
            </a:r>
            <a:endParaRPr lang="en-GB" dirty="0"/>
          </a:p>
        </p:txBody>
      </p:sp>
      <p:sp>
        <p:nvSpPr>
          <p:cNvPr id="3" name="Content Placeholder 2"/>
          <p:cNvSpPr>
            <a:spLocks noGrp="1"/>
          </p:cNvSpPr>
          <p:nvPr>
            <p:ph idx="1"/>
          </p:nvPr>
        </p:nvSpPr>
        <p:spPr/>
        <p:txBody>
          <a:bodyPr>
            <a:normAutofit lnSpcReduction="10000"/>
          </a:bodyPr>
          <a:lstStyle/>
          <a:p>
            <a:pPr marL="514350" indent="-514350"/>
            <a:r>
              <a:rPr lang="en-GB" dirty="0" smtClean="0"/>
              <a:t>Shocks to inflows or outflows change the ‘flow steady state’ unemployment rate at which the economy would settle, in the absence of further shocks. </a:t>
            </a:r>
          </a:p>
          <a:p>
            <a:pPr marL="514350" indent="-514350"/>
            <a:r>
              <a:rPr lang="en-GB" dirty="0" smtClean="0"/>
              <a:t>Because actual unemployment is always converging towards the moving target of flow steady state unemployment, flow steady state unemployment acts as a </a:t>
            </a:r>
            <a:r>
              <a:rPr lang="en-GB" i="1" dirty="0" smtClean="0"/>
              <a:t>leading indicator</a:t>
            </a:r>
            <a:r>
              <a:rPr lang="en-GB" dirty="0" smtClean="0"/>
              <a:t> for actual unemployment.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236296" y="980728"/>
            <a:ext cx="360040" cy="4896544"/>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 name="Title 1"/>
          <p:cNvSpPr txBox="1">
            <a:spLocks/>
          </p:cNvSpPr>
          <p:nvPr/>
        </p:nvSpPr>
        <p:spPr>
          <a:xfrm>
            <a:off x="467544" y="0"/>
            <a:ext cx="8229600" cy="692696"/>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U.K. actual and steady state unemployment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4" name="Chart 3"/>
          <p:cNvGraphicFramePr>
            <a:graphicFrameLocks noGrp="1"/>
          </p:cNvGraphicFramePr>
          <p:nvPr>
            <p:extLst>
              <p:ext uri="{D42A27DB-BD31-4B8C-83A1-F6EECF244321}">
                <p14:modId xmlns:p14="http://schemas.microsoft.com/office/powerpoint/2010/main" val="1366394977"/>
              </p:ext>
            </p:extLst>
          </p:nvPr>
        </p:nvGraphicFramePr>
        <p:xfrm>
          <a:off x="536130" y="519368"/>
          <a:ext cx="8071739" cy="5819263"/>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2" descr="Image of Union Flag &amp; Naval Jack"/>
          <p:cNvPicPr>
            <a:picLocks noChangeAspect="1" noChangeArrowheads="1"/>
          </p:cNvPicPr>
          <p:nvPr/>
        </p:nvPicPr>
        <p:blipFill>
          <a:blip r:embed="rId4"/>
          <a:srcRect/>
          <a:stretch>
            <a:fillRect/>
          </a:stretch>
        </p:blipFill>
        <p:spPr bwMode="auto">
          <a:xfrm flipH="1">
            <a:off x="1043608" y="980728"/>
            <a:ext cx="428724" cy="216024"/>
          </a:xfrm>
          <a:prstGeom prst="rect">
            <a:avLst/>
          </a:prstGeom>
          <a:noFill/>
        </p:spPr>
      </p:pic>
      <p:sp>
        <p:nvSpPr>
          <p:cNvPr id="6" name="TextBox 5"/>
          <p:cNvSpPr txBox="1"/>
          <p:nvPr/>
        </p:nvSpPr>
        <p:spPr>
          <a:xfrm>
            <a:off x="323528" y="6550223"/>
            <a:ext cx="8820472" cy="307777"/>
          </a:xfrm>
          <a:prstGeom prst="rect">
            <a:avLst/>
          </a:prstGeom>
          <a:noFill/>
        </p:spPr>
        <p:txBody>
          <a:bodyPr wrap="square" rtlCol="0">
            <a:spAutoFit/>
          </a:bodyPr>
          <a:lstStyle/>
          <a:p>
            <a:pPr algn="r"/>
            <a:r>
              <a:rPr lang="en-GB" sz="1400" i="1" dirty="0" smtClean="0"/>
              <a:t>Sources: ONS LFS and authors’ calculations using </a:t>
            </a:r>
            <a:r>
              <a:rPr lang="en-GB" sz="1400" i="1" dirty="0" err="1" smtClean="0"/>
              <a:t>Shimer’s</a:t>
            </a:r>
            <a:r>
              <a:rPr lang="en-GB" sz="1400" i="1" dirty="0" smtClean="0"/>
              <a:t> (2007) method based on ONS LFS duration data.</a:t>
            </a:r>
            <a:endParaRPr lang="en-GB" sz="1400" i="1" dirty="0"/>
          </a:p>
        </p:txBody>
      </p:sp>
      <p:sp>
        <p:nvSpPr>
          <p:cNvPr id="2" name="Rectangle 1"/>
          <p:cNvSpPr/>
          <p:nvPr/>
        </p:nvSpPr>
        <p:spPr>
          <a:xfrm>
            <a:off x="1746110" y="937184"/>
            <a:ext cx="1134000" cy="4940088"/>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7" name="Rectangle 6"/>
          <p:cNvSpPr/>
          <p:nvPr/>
        </p:nvSpPr>
        <p:spPr>
          <a:xfrm>
            <a:off x="3865854" y="941378"/>
            <a:ext cx="601200" cy="4935894"/>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4" grpId="0">
        <p:bldAsOne/>
      </p:bldGraphic>
      <p:bldP spid="2" grpId="0" animBg="1"/>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p:cNvGraphicFramePr>
            <a:graphicFrameLocks noGrp="1"/>
          </p:cNvGraphicFramePr>
          <p:nvPr/>
        </p:nvGraphicFramePr>
        <p:xfrm>
          <a:off x="467545" y="548680"/>
          <a:ext cx="7848872" cy="5787658"/>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1"/>
          <p:cNvSpPr txBox="1">
            <a:spLocks/>
          </p:cNvSpPr>
          <p:nvPr/>
        </p:nvSpPr>
        <p:spPr>
          <a:xfrm>
            <a:off x="467544" y="0"/>
            <a:ext cx="8229600" cy="692696"/>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U.K. actual and steady state unemployment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Picture 2" descr="Image of Union Flag &amp; Naval Jack"/>
          <p:cNvPicPr>
            <a:picLocks noChangeAspect="1" noChangeArrowheads="1"/>
          </p:cNvPicPr>
          <p:nvPr/>
        </p:nvPicPr>
        <p:blipFill>
          <a:blip r:embed="rId4"/>
          <a:srcRect/>
          <a:stretch>
            <a:fillRect/>
          </a:stretch>
        </p:blipFill>
        <p:spPr bwMode="auto">
          <a:xfrm flipH="1">
            <a:off x="1043608" y="1268760"/>
            <a:ext cx="428724" cy="216024"/>
          </a:xfrm>
          <a:prstGeom prst="rect">
            <a:avLst/>
          </a:prstGeom>
          <a:noFill/>
        </p:spPr>
      </p:pic>
      <p:sp>
        <p:nvSpPr>
          <p:cNvPr id="6" name="TextBox 5"/>
          <p:cNvSpPr txBox="1"/>
          <p:nvPr/>
        </p:nvSpPr>
        <p:spPr>
          <a:xfrm>
            <a:off x="0" y="6550223"/>
            <a:ext cx="9144000" cy="307777"/>
          </a:xfrm>
          <a:prstGeom prst="rect">
            <a:avLst/>
          </a:prstGeom>
          <a:noFill/>
        </p:spPr>
        <p:txBody>
          <a:bodyPr wrap="square" rtlCol="0">
            <a:spAutoFit/>
          </a:bodyPr>
          <a:lstStyle/>
          <a:p>
            <a:pPr algn="r"/>
            <a:r>
              <a:rPr lang="en-GB" sz="1400" i="1" dirty="0" smtClean="0"/>
              <a:t>Sources: ONS LFS, authors’ calculations using </a:t>
            </a:r>
            <a:r>
              <a:rPr lang="en-GB" sz="1400" i="1" dirty="0" err="1" smtClean="0"/>
              <a:t>Shimer’s</a:t>
            </a:r>
            <a:r>
              <a:rPr lang="en-GB" sz="1400" i="1" dirty="0" smtClean="0"/>
              <a:t> (2007) method based on LFS duration data, and LFS/QLFS micro data.</a:t>
            </a:r>
            <a:endParaRPr lang="en-GB"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236296" y="980728"/>
            <a:ext cx="360040" cy="4896544"/>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 name="Title 1"/>
          <p:cNvSpPr txBox="1">
            <a:spLocks/>
          </p:cNvSpPr>
          <p:nvPr/>
        </p:nvSpPr>
        <p:spPr>
          <a:xfrm>
            <a:off x="467544" y="0"/>
            <a:ext cx="8229600" cy="692696"/>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U.K. actual and steady state unemployment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Picture 2" descr="Image of Union Flag &amp; Naval Jack"/>
          <p:cNvPicPr>
            <a:picLocks noChangeAspect="1" noChangeArrowheads="1"/>
          </p:cNvPicPr>
          <p:nvPr/>
        </p:nvPicPr>
        <p:blipFill>
          <a:blip r:embed="rId3"/>
          <a:srcRect/>
          <a:stretch>
            <a:fillRect/>
          </a:stretch>
        </p:blipFill>
        <p:spPr bwMode="auto">
          <a:xfrm flipH="1">
            <a:off x="1043608" y="980728"/>
            <a:ext cx="428724" cy="216024"/>
          </a:xfrm>
          <a:prstGeom prst="rect">
            <a:avLst/>
          </a:prstGeom>
          <a:noFill/>
        </p:spPr>
      </p:pic>
      <p:sp>
        <p:nvSpPr>
          <p:cNvPr id="6" name="TextBox 5"/>
          <p:cNvSpPr txBox="1"/>
          <p:nvPr/>
        </p:nvSpPr>
        <p:spPr>
          <a:xfrm>
            <a:off x="323528" y="6550223"/>
            <a:ext cx="8820472" cy="307777"/>
          </a:xfrm>
          <a:prstGeom prst="rect">
            <a:avLst/>
          </a:prstGeom>
          <a:noFill/>
        </p:spPr>
        <p:txBody>
          <a:bodyPr wrap="square" rtlCol="0">
            <a:spAutoFit/>
          </a:bodyPr>
          <a:lstStyle/>
          <a:p>
            <a:pPr algn="r"/>
            <a:r>
              <a:rPr lang="en-GB" sz="1400" i="1" dirty="0" smtClean="0"/>
              <a:t>Source: Claimant Count administrative data on registered unemployment, inflows and outflows.</a:t>
            </a:r>
            <a:endParaRPr lang="en-GB" sz="1400" i="1" dirty="0"/>
          </a:p>
        </p:txBody>
      </p:sp>
      <p:sp>
        <p:nvSpPr>
          <p:cNvPr id="2" name="Rectangle 1"/>
          <p:cNvSpPr/>
          <p:nvPr/>
        </p:nvSpPr>
        <p:spPr>
          <a:xfrm>
            <a:off x="1746110" y="937184"/>
            <a:ext cx="1134000" cy="4940088"/>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7" name="Rectangle 6"/>
          <p:cNvSpPr/>
          <p:nvPr/>
        </p:nvSpPr>
        <p:spPr>
          <a:xfrm>
            <a:off x="3865854" y="941378"/>
            <a:ext cx="601200" cy="4935894"/>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aphicFrame>
        <p:nvGraphicFramePr>
          <p:cNvPr id="9" name="Chart 8"/>
          <p:cNvGraphicFramePr>
            <a:graphicFrameLocks noGrp="1"/>
          </p:cNvGraphicFramePr>
          <p:nvPr/>
        </p:nvGraphicFramePr>
        <p:xfrm>
          <a:off x="536130" y="519368"/>
          <a:ext cx="8071739" cy="5819263"/>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par>
                                <p:cTn id="18" presetID="10" presetClass="entr" presetSubtype="0"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7" grpId="0" animBg="1"/>
      <p:bldGraphic spid="9" grpId="0">
        <p:bldAsOne/>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2. Matching efficiency</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A reduction in unemployment is predicated on two conditions:</a:t>
            </a:r>
          </a:p>
          <a:p>
            <a:pPr marL="542925" indent="-542925">
              <a:buFont typeface="+mj-lt"/>
              <a:buAutoNum type="arabicPeriod"/>
            </a:pPr>
            <a:r>
              <a:rPr lang="en-GB" dirty="0" smtClean="0"/>
              <a:t>Are job openings being created? </a:t>
            </a:r>
          </a:p>
          <a:p>
            <a:pPr marL="542925" indent="-542925">
              <a:buFont typeface="+mj-lt"/>
              <a:buAutoNum type="arabicPeriod"/>
            </a:pPr>
            <a:r>
              <a:rPr lang="en-GB" dirty="0" smtClean="0"/>
              <a:t>How effectively will such job openings be filled?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a:graphicFrameLocks noGrp="1"/>
          </p:cNvGraphicFramePr>
          <p:nvPr/>
        </p:nvGraphicFramePr>
        <p:xfrm>
          <a:off x="4427984" y="620688"/>
          <a:ext cx="4562474" cy="5935760"/>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1"/>
          <p:cNvSpPr txBox="1">
            <a:spLocks/>
          </p:cNvSpPr>
          <p:nvPr/>
        </p:nvSpPr>
        <p:spPr>
          <a:xfrm>
            <a:off x="467544" y="0"/>
            <a:ext cx="8229600" cy="54868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U.K. and U.S. </a:t>
            </a:r>
            <a:r>
              <a:rPr kumimoji="0" lang="en-GB" sz="2800" b="0" i="0" u="none" strike="noStrike" kern="1200" cap="none" spc="0" normalizeH="0" baseline="0" noProof="0" dirty="0" err="1" smtClean="0">
                <a:ln>
                  <a:noFill/>
                </a:ln>
                <a:solidFill>
                  <a:schemeClr val="tx1"/>
                </a:solidFill>
                <a:effectLst/>
                <a:uLnTx/>
                <a:uFillTx/>
                <a:latin typeface="+mj-lt"/>
                <a:ea typeface="+mj-ea"/>
                <a:cs typeface="+mj-cs"/>
              </a:rPr>
              <a:t>Beveridge</a:t>
            </a:r>
            <a:r>
              <a:rPr kumimoji="0" lang="en-GB" sz="2800" b="0" i="0" u="none" strike="noStrike" kern="1200" cap="none" spc="0" normalizeH="0" baseline="0" noProof="0" dirty="0" smtClean="0">
                <a:ln>
                  <a:noFill/>
                </a:ln>
                <a:solidFill>
                  <a:schemeClr val="tx1"/>
                </a:solidFill>
                <a:effectLst/>
                <a:uLnTx/>
                <a:uFillTx/>
                <a:latin typeface="+mj-lt"/>
                <a:ea typeface="+mj-ea"/>
                <a:cs typeface="+mj-cs"/>
              </a:rPr>
              <a:t> curves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5" name="Chart 4"/>
          <p:cNvGraphicFramePr>
            <a:graphicFrameLocks noGrp="1"/>
          </p:cNvGraphicFramePr>
          <p:nvPr/>
        </p:nvGraphicFramePr>
        <p:xfrm>
          <a:off x="107504" y="620688"/>
          <a:ext cx="4508501" cy="5832648"/>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323528" y="6550223"/>
            <a:ext cx="8820472" cy="307777"/>
          </a:xfrm>
          <a:prstGeom prst="rect">
            <a:avLst/>
          </a:prstGeom>
          <a:noFill/>
        </p:spPr>
        <p:txBody>
          <a:bodyPr wrap="square" rtlCol="0">
            <a:spAutoFit/>
          </a:bodyPr>
          <a:lstStyle/>
          <a:p>
            <a:pPr algn="r"/>
            <a:r>
              <a:rPr lang="en-GB" sz="1400" i="1" dirty="0" smtClean="0"/>
              <a:t>Sources: Authors’ calculations using ONS Vacancy Survey and ONS LFS and BLS JOLTS and CPS.</a:t>
            </a:r>
            <a:endParaRPr lang="en-GB" sz="1400" i="1" dirty="0"/>
          </a:p>
        </p:txBody>
      </p:sp>
      <p:sp>
        <p:nvSpPr>
          <p:cNvPr id="6" name="TextBox 5"/>
          <p:cNvSpPr txBox="1"/>
          <p:nvPr/>
        </p:nvSpPr>
        <p:spPr>
          <a:xfrm>
            <a:off x="7812360" y="1052736"/>
            <a:ext cx="549318" cy="369332"/>
          </a:xfrm>
          <a:prstGeom prst="rect">
            <a:avLst/>
          </a:prstGeom>
          <a:noFill/>
        </p:spPr>
        <p:txBody>
          <a:bodyPr wrap="none" rtlCol="0">
            <a:spAutoFit/>
          </a:bodyPr>
          <a:lstStyle/>
          <a:p>
            <a:r>
              <a:rPr lang="en-GB" dirty="0" smtClean="0"/>
              <a:t>U.S.</a:t>
            </a:r>
            <a:endParaRPr lang="en-GB" dirty="0"/>
          </a:p>
        </p:txBody>
      </p:sp>
      <p:sp>
        <p:nvSpPr>
          <p:cNvPr id="8" name="TextBox 7"/>
          <p:cNvSpPr txBox="1"/>
          <p:nvPr/>
        </p:nvSpPr>
        <p:spPr>
          <a:xfrm>
            <a:off x="5940152" y="548680"/>
            <a:ext cx="2856744" cy="369332"/>
          </a:xfrm>
          <a:prstGeom prst="rect">
            <a:avLst/>
          </a:prstGeom>
          <a:noFill/>
        </p:spPr>
        <p:txBody>
          <a:bodyPr wrap="none" rtlCol="0">
            <a:spAutoFit/>
          </a:bodyPr>
          <a:lstStyle/>
          <a:p>
            <a:r>
              <a:rPr lang="en-GB" dirty="0" smtClean="0"/>
              <a:t>Job Openings / Labour Force</a:t>
            </a:r>
            <a:endParaRPr lang="en-GB" dirty="0"/>
          </a:p>
        </p:txBody>
      </p:sp>
      <p:pic>
        <p:nvPicPr>
          <p:cNvPr id="9" name="Picture 4" descr="Free Fifty Star US Flag Clip Art">
            <a:hlinkClick r:id="rId5"/>
          </p:cNvPr>
          <p:cNvPicPr>
            <a:picLocks noChangeAspect="1" noChangeArrowheads="1"/>
          </p:cNvPicPr>
          <p:nvPr/>
        </p:nvPicPr>
        <p:blipFill>
          <a:blip r:embed="rId6"/>
          <a:srcRect/>
          <a:stretch>
            <a:fillRect/>
          </a:stretch>
        </p:blipFill>
        <p:spPr bwMode="auto">
          <a:xfrm>
            <a:off x="7884368" y="1124744"/>
            <a:ext cx="432048" cy="227995"/>
          </a:xfrm>
          <a:prstGeom prst="rect">
            <a:avLst/>
          </a:prstGeom>
          <a:solidFill>
            <a:schemeClr val="bg1">
              <a:alpha val="0"/>
            </a:schemeClr>
          </a:solidFill>
        </p:spPr>
      </p:pic>
      <p:sp>
        <p:nvSpPr>
          <p:cNvPr id="10" name="TextBox 9"/>
          <p:cNvSpPr txBox="1"/>
          <p:nvPr/>
        </p:nvSpPr>
        <p:spPr>
          <a:xfrm>
            <a:off x="5076056" y="6165304"/>
            <a:ext cx="3066609" cy="369332"/>
          </a:xfrm>
          <a:prstGeom prst="rect">
            <a:avLst/>
          </a:prstGeom>
          <a:noFill/>
        </p:spPr>
        <p:txBody>
          <a:bodyPr wrap="none" rtlCol="0">
            <a:spAutoFit/>
          </a:bodyPr>
          <a:lstStyle/>
          <a:p>
            <a:r>
              <a:rPr lang="en-GB" dirty="0" smtClean="0"/>
              <a:t>Unemployment / Labour Force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10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childTnLst>
                                </p:cTn>
                              </p:par>
                              <p:par>
                                <p:cTn id="13" presetID="10" presetClass="entr" presetSubtype="0" fill="hold" grpId="0" nodeType="with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10" presetClass="entr" presetSubtype="0" fill="hold" nodeType="withEffect">
                                  <p:stCondLst>
                                    <p:cond delay="10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000"/>
                                        <p:tgtEl>
                                          <p:spTgt spid="9"/>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5" grpId="0">
        <p:bldAsOne/>
      </p:bldGraphic>
      <p:bldP spid="6" grpId="0"/>
      <p:bldP spid="8" grpId="0"/>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noGrp="1"/>
          </p:cNvGraphicFramePr>
          <p:nvPr/>
        </p:nvGraphicFramePr>
        <p:xfrm>
          <a:off x="107504" y="620688"/>
          <a:ext cx="4508501" cy="583264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noGrp="1"/>
          </p:cNvGraphicFramePr>
          <p:nvPr/>
        </p:nvGraphicFramePr>
        <p:xfrm>
          <a:off x="4427984" y="620688"/>
          <a:ext cx="4562474" cy="5935760"/>
        </p:xfrm>
        <a:graphic>
          <a:graphicData uri="http://schemas.openxmlformats.org/drawingml/2006/chart">
            <c:chart xmlns:c="http://schemas.openxmlformats.org/drawingml/2006/chart" xmlns:r="http://schemas.openxmlformats.org/officeDocument/2006/relationships" r:id="rId4"/>
          </a:graphicData>
        </a:graphic>
      </p:graphicFrame>
      <p:sp>
        <p:nvSpPr>
          <p:cNvPr id="4" name="Title 1"/>
          <p:cNvSpPr txBox="1">
            <a:spLocks/>
          </p:cNvSpPr>
          <p:nvPr/>
        </p:nvSpPr>
        <p:spPr>
          <a:xfrm>
            <a:off x="467544" y="0"/>
            <a:ext cx="8229600" cy="54868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U.K. and U.S. </a:t>
            </a:r>
            <a:r>
              <a:rPr kumimoji="0" lang="en-GB" sz="2800" b="0" i="0" u="none" strike="noStrike" kern="1200" cap="none" spc="0" normalizeH="0" baseline="0" noProof="0" dirty="0" err="1" smtClean="0">
                <a:ln>
                  <a:noFill/>
                </a:ln>
                <a:solidFill>
                  <a:schemeClr val="tx1"/>
                </a:solidFill>
                <a:effectLst/>
                <a:uLnTx/>
                <a:uFillTx/>
                <a:latin typeface="+mj-lt"/>
                <a:ea typeface="+mj-ea"/>
                <a:cs typeface="+mj-cs"/>
              </a:rPr>
              <a:t>Beveridge</a:t>
            </a:r>
            <a:r>
              <a:rPr kumimoji="0" lang="en-GB" sz="2800" b="0" i="0" u="none" strike="noStrike" kern="1200" cap="none" spc="0" normalizeH="0" baseline="0" noProof="0" dirty="0" smtClean="0">
                <a:ln>
                  <a:noFill/>
                </a:ln>
                <a:solidFill>
                  <a:schemeClr val="tx1"/>
                </a:solidFill>
                <a:effectLst/>
                <a:uLnTx/>
                <a:uFillTx/>
                <a:latin typeface="+mj-lt"/>
                <a:ea typeface="+mj-ea"/>
                <a:cs typeface="+mj-cs"/>
              </a:rPr>
              <a:t> curves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TextBox 6"/>
          <p:cNvSpPr txBox="1"/>
          <p:nvPr/>
        </p:nvSpPr>
        <p:spPr>
          <a:xfrm>
            <a:off x="323528" y="6550223"/>
            <a:ext cx="8820472" cy="307777"/>
          </a:xfrm>
          <a:prstGeom prst="rect">
            <a:avLst/>
          </a:prstGeom>
          <a:noFill/>
        </p:spPr>
        <p:txBody>
          <a:bodyPr wrap="square" rtlCol="0">
            <a:spAutoFit/>
          </a:bodyPr>
          <a:lstStyle/>
          <a:p>
            <a:pPr algn="r"/>
            <a:r>
              <a:rPr lang="en-GB" sz="1400" i="1" dirty="0" smtClean="0"/>
              <a:t>Sources: Authors’ calculations using ONS Vacancy Survey and ONS LFS and BLS JOLTS and CPS.</a:t>
            </a:r>
            <a:endParaRPr lang="en-GB" sz="1400" i="1" dirty="0"/>
          </a:p>
        </p:txBody>
      </p:sp>
      <p:sp>
        <p:nvSpPr>
          <p:cNvPr id="10" name="Oval 9"/>
          <p:cNvSpPr/>
          <p:nvPr/>
        </p:nvSpPr>
        <p:spPr>
          <a:xfrm>
            <a:off x="2051720" y="4581128"/>
            <a:ext cx="936104" cy="864096"/>
          </a:xfrm>
          <a:prstGeom prst="ellipse">
            <a:avLst/>
          </a:prstGeom>
          <a:no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cxnSp>
        <p:nvCxnSpPr>
          <p:cNvPr id="12" name="Straight Connector 11"/>
          <p:cNvCxnSpPr>
            <a:stCxn id="10" idx="0"/>
          </p:cNvCxnSpPr>
          <p:nvPr/>
        </p:nvCxnSpPr>
        <p:spPr>
          <a:xfrm rot="5400000" flipH="1" flipV="1">
            <a:off x="2393758" y="4419110"/>
            <a:ext cx="288032" cy="360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3" name="Chart 12"/>
          <p:cNvGraphicFramePr>
            <a:graphicFrameLocks noGrp="1"/>
          </p:cNvGraphicFramePr>
          <p:nvPr/>
        </p:nvGraphicFramePr>
        <p:xfrm>
          <a:off x="1691680" y="404664"/>
          <a:ext cx="4350569" cy="3870292"/>
        </p:xfrm>
        <a:graphic>
          <a:graphicData uri="http://schemas.openxmlformats.org/drawingml/2006/chart">
            <c:chart xmlns:c="http://schemas.openxmlformats.org/drawingml/2006/chart" xmlns:r="http://schemas.openxmlformats.org/officeDocument/2006/relationships" r:id="rId5"/>
          </a:graphicData>
        </a:graphic>
      </p:graphicFrame>
      <p:sp>
        <p:nvSpPr>
          <p:cNvPr id="9" name="TextBox 8"/>
          <p:cNvSpPr txBox="1"/>
          <p:nvPr/>
        </p:nvSpPr>
        <p:spPr>
          <a:xfrm>
            <a:off x="5940152" y="548680"/>
            <a:ext cx="2856744" cy="369332"/>
          </a:xfrm>
          <a:prstGeom prst="rect">
            <a:avLst/>
          </a:prstGeom>
          <a:noFill/>
        </p:spPr>
        <p:txBody>
          <a:bodyPr wrap="none" rtlCol="0">
            <a:spAutoFit/>
          </a:bodyPr>
          <a:lstStyle/>
          <a:p>
            <a:r>
              <a:rPr lang="en-GB" dirty="0" smtClean="0"/>
              <a:t>Job Openings / Labour Force</a:t>
            </a:r>
            <a:endParaRPr lang="en-GB" dirty="0"/>
          </a:p>
        </p:txBody>
      </p:sp>
      <p:pic>
        <p:nvPicPr>
          <p:cNvPr id="14" name="Picture 4" descr="Free Fifty Star US Flag Clip Art">
            <a:hlinkClick r:id="rId6"/>
          </p:cNvPr>
          <p:cNvPicPr>
            <a:picLocks noChangeAspect="1" noChangeArrowheads="1"/>
          </p:cNvPicPr>
          <p:nvPr/>
        </p:nvPicPr>
        <p:blipFill>
          <a:blip r:embed="rId7"/>
          <a:srcRect/>
          <a:stretch>
            <a:fillRect/>
          </a:stretch>
        </p:blipFill>
        <p:spPr bwMode="auto">
          <a:xfrm>
            <a:off x="7884368" y="1124744"/>
            <a:ext cx="432048" cy="227995"/>
          </a:xfrm>
          <a:prstGeom prst="rect">
            <a:avLst/>
          </a:prstGeom>
          <a:solidFill>
            <a:schemeClr val="bg1">
              <a:alpha val="0"/>
            </a:schemeClr>
          </a:solidFill>
        </p:spPr>
      </p:pic>
      <p:sp>
        <p:nvSpPr>
          <p:cNvPr id="15" name="TextBox 14"/>
          <p:cNvSpPr txBox="1"/>
          <p:nvPr/>
        </p:nvSpPr>
        <p:spPr>
          <a:xfrm>
            <a:off x="5076056" y="6165304"/>
            <a:ext cx="3066609" cy="369332"/>
          </a:xfrm>
          <a:prstGeom prst="rect">
            <a:avLst/>
          </a:prstGeom>
          <a:noFill/>
        </p:spPr>
        <p:txBody>
          <a:bodyPr wrap="none" rtlCol="0">
            <a:spAutoFit/>
          </a:bodyPr>
          <a:lstStyle/>
          <a:p>
            <a:r>
              <a:rPr lang="en-GB" dirty="0" smtClean="0"/>
              <a:t>Unemployment / Labour Force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13" grpId="0">
        <p:bldAsOne/>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3. Long-term unemployment</a:t>
            </a:r>
            <a:endParaRPr lang="en-GB" dirty="0"/>
          </a:p>
        </p:txBody>
      </p:sp>
      <p:sp>
        <p:nvSpPr>
          <p:cNvPr id="3" name="Content Placeholder 2"/>
          <p:cNvSpPr>
            <a:spLocks noGrp="1"/>
          </p:cNvSpPr>
          <p:nvPr>
            <p:ph idx="1"/>
          </p:nvPr>
        </p:nvSpPr>
        <p:spPr/>
        <p:txBody>
          <a:bodyPr>
            <a:normAutofit/>
          </a:bodyPr>
          <a:lstStyle/>
          <a:p>
            <a:pPr marL="514350" indent="-514350"/>
            <a:r>
              <a:rPr lang="en-GB" dirty="0" smtClean="0"/>
              <a:t>The huge decline in the U.S. outflow rate has a corollary in an unprecedented rise in U.S. long-term unemployment.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Unemployment flows</a:t>
            </a:r>
            <a:endParaRPr lang="en-GB" dirty="0"/>
          </a:p>
        </p:txBody>
      </p:sp>
      <p:sp>
        <p:nvSpPr>
          <p:cNvPr id="3" name="Content Placeholder 2"/>
          <p:cNvSpPr>
            <a:spLocks noGrp="1"/>
          </p:cNvSpPr>
          <p:nvPr>
            <p:ph idx="1"/>
          </p:nvPr>
        </p:nvSpPr>
        <p:spPr>
          <a:xfrm>
            <a:off x="457200" y="1600200"/>
            <a:ext cx="8229600" cy="4637112"/>
          </a:xfrm>
        </p:spPr>
        <p:txBody>
          <a:bodyPr>
            <a:normAutofit fontScale="92500" lnSpcReduction="20000"/>
          </a:bodyPr>
          <a:lstStyle/>
          <a:p>
            <a:r>
              <a:rPr lang="en-GB" dirty="0" smtClean="0"/>
              <a:t>Why is looking at unemployment flows useful?</a:t>
            </a:r>
            <a:endParaRPr lang="en-GB" i="1" dirty="0" smtClean="0"/>
          </a:p>
          <a:p>
            <a:r>
              <a:rPr lang="en-GB" i="1" dirty="0" smtClean="0"/>
              <a:t>Law of Motion for Unemployment:</a:t>
            </a:r>
          </a:p>
          <a:p>
            <a:pPr>
              <a:buNone/>
            </a:pPr>
            <a:endParaRPr lang="en-GB" dirty="0" smtClean="0"/>
          </a:p>
          <a:p>
            <a:pPr>
              <a:buNone/>
            </a:pPr>
            <a:r>
              <a:rPr lang="en-GB" dirty="0" smtClean="0"/>
              <a:t>	Change in unemployment = inflows – outflows.</a:t>
            </a:r>
          </a:p>
          <a:p>
            <a:r>
              <a:rPr lang="en-GB" dirty="0" smtClean="0"/>
              <a:t>Rearrange:</a:t>
            </a:r>
          </a:p>
          <a:p>
            <a:pPr>
              <a:buNone/>
            </a:pPr>
            <a:r>
              <a:rPr lang="en-GB" dirty="0" smtClean="0"/>
              <a:t>						       	where</a:t>
            </a:r>
            <a:endParaRPr lang="en-GB" sz="1300" dirty="0" smtClean="0"/>
          </a:p>
          <a:p>
            <a:pPr>
              <a:buNone/>
            </a:pPr>
            <a:endParaRPr lang="en-GB" dirty="0" smtClean="0"/>
          </a:p>
          <a:p>
            <a:pPr>
              <a:buNone/>
            </a:pPr>
            <a:r>
              <a:rPr lang="en-GB" dirty="0" smtClean="0"/>
              <a:t>	</a:t>
            </a:r>
            <a:r>
              <a:rPr lang="en-GB" dirty="0" smtClean="0">
                <a:solidFill>
                  <a:srgbClr val="C00000"/>
                </a:solidFill>
              </a:rPr>
              <a:t>Change in log unemployment rate</a:t>
            </a:r>
          </a:p>
          <a:p>
            <a:pPr marL="895350" indent="-895350">
              <a:buNone/>
            </a:pPr>
            <a:r>
              <a:rPr lang="en-GB" dirty="0" smtClean="0">
                <a:solidFill>
                  <a:srgbClr val="C00000"/>
                </a:solidFill>
              </a:rPr>
              <a:t>		≈ Change in log inflow rate </a:t>
            </a:r>
          </a:p>
          <a:p>
            <a:pPr marL="895350" indent="-895350">
              <a:buNone/>
            </a:pPr>
            <a:r>
              <a:rPr lang="en-GB" i="1" dirty="0" smtClean="0">
                <a:solidFill>
                  <a:srgbClr val="C00000"/>
                </a:solidFill>
              </a:rPr>
              <a:t>			minus</a:t>
            </a:r>
            <a:r>
              <a:rPr lang="en-GB" dirty="0" smtClean="0">
                <a:solidFill>
                  <a:srgbClr val="C00000"/>
                </a:solidFill>
              </a:rPr>
              <a:t> Change in log outflow rate</a:t>
            </a:r>
          </a:p>
        </p:txBody>
      </p:sp>
      <p:graphicFrame>
        <p:nvGraphicFramePr>
          <p:cNvPr id="4" name="Object 3"/>
          <p:cNvGraphicFramePr>
            <a:graphicFrameLocks noChangeAspect="1"/>
          </p:cNvGraphicFramePr>
          <p:nvPr/>
        </p:nvGraphicFramePr>
        <p:xfrm>
          <a:off x="1403648" y="2492896"/>
          <a:ext cx="2819400" cy="431800"/>
        </p:xfrm>
        <a:graphic>
          <a:graphicData uri="http://schemas.openxmlformats.org/presentationml/2006/ole">
            <mc:AlternateContent xmlns:mc="http://schemas.openxmlformats.org/markup-compatibility/2006">
              <mc:Choice xmlns:v="urn:schemas-microsoft-com:vml" Requires="v">
                <p:oleObj spid="_x0000_s1033" name="Equation" r:id="rId4" imgW="2819160" imgH="431640" progId="Equation.DSMT4">
                  <p:embed/>
                </p:oleObj>
              </mc:Choice>
              <mc:Fallback>
                <p:oleObj name="Equation" r:id="rId4" imgW="2819160" imgH="43164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3648" y="2492896"/>
                        <a:ext cx="28194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899592" y="3861048"/>
          <a:ext cx="4533900" cy="584200"/>
        </p:xfrm>
        <a:graphic>
          <a:graphicData uri="http://schemas.openxmlformats.org/presentationml/2006/ole">
            <mc:AlternateContent xmlns:mc="http://schemas.openxmlformats.org/markup-compatibility/2006">
              <mc:Choice xmlns:v="urn:schemas-microsoft-com:vml" Requires="v">
                <p:oleObj spid="_x0000_s1034" name="Equation" r:id="rId6" imgW="4533840" imgH="583920" progId="Equation.DSMT4">
                  <p:embed/>
                </p:oleObj>
              </mc:Choice>
              <mc:Fallback>
                <p:oleObj name="Equation" r:id="rId6" imgW="4533840" imgH="583920" progId="Equation.DSMT4">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9592" y="3861048"/>
                        <a:ext cx="4533900" cy="584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nvGraphicFramePr>
        <p:xfrm>
          <a:off x="7236296" y="3861048"/>
          <a:ext cx="1612900" cy="508000"/>
        </p:xfrm>
        <a:graphic>
          <a:graphicData uri="http://schemas.openxmlformats.org/presentationml/2006/ole">
            <mc:AlternateContent xmlns:mc="http://schemas.openxmlformats.org/markup-compatibility/2006">
              <mc:Choice xmlns:v="urn:schemas-microsoft-com:vml" Requires="v">
                <p:oleObj spid="_x0000_s1035" name="Equation" r:id="rId8" imgW="1612800" imgH="507960" progId="Equation.DSMT4">
                  <p:embed/>
                </p:oleObj>
              </mc:Choice>
              <mc:Fallback>
                <p:oleObj name="Equation" r:id="rId8" imgW="1612800" imgH="507960" progId="Equation.DSMT4">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6296" y="3861048"/>
                        <a:ext cx="1612900"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2000"/>
                                        <p:tgtEl>
                                          <p:spTgt spid="3">
                                            <p:txEl>
                                              <p:pRg st="4" end="4"/>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par>
                                <p:cTn id="12" presetID="10" presetClass="entr" presetSubtype="0" fill="hold" nodeType="with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2000"/>
                                        <p:tgtEl>
                                          <p:spTgt spid="3">
                                            <p:txEl>
                                              <p:pRg st="5" end="5"/>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par>
                          <p:cTn id="18" fill="hold">
                            <p:stCondLst>
                              <p:cond delay="4000"/>
                            </p:stCondLst>
                            <p:childTnLst>
                              <p:par>
                                <p:cTn id="19" presetID="10" presetClass="entr" presetSubtype="0" fill="hold" nodeType="afterEffect">
                                  <p:stCondLst>
                                    <p:cond delay="50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fade">
                                      <p:cBhvr>
                                        <p:cTn id="21" dur="1000"/>
                                        <p:tgtEl>
                                          <p:spTgt spid="3">
                                            <p:txEl>
                                              <p:pRg st="7" end="7"/>
                                            </p:txEl>
                                          </p:spTgt>
                                        </p:tgtEl>
                                      </p:cBhvr>
                                    </p:animEffect>
                                  </p:childTnLst>
                                </p:cTn>
                              </p:par>
                            </p:childTnLst>
                          </p:cTn>
                        </p:par>
                        <p:par>
                          <p:cTn id="22" fill="hold">
                            <p:stCondLst>
                              <p:cond delay="5500"/>
                            </p:stCondLst>
                            <p:childTnLst>
                              <p:par>
                                <p:cTn id="23" presetID="10" presetClass="entr" presetSubtype="0" fill="hold" nodeType="afterEffect">
                                  <p:stCondLst>
                                    <p:cond delay="50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1000"/>
                                        <p:tgtEl>
                                          <p:spTgt spid="3">
                                            <p:txEl>
                                              <p:pRg st="8" end="8"/>
                                            </p:txEl>
                                          </p:spTgt>
                                        </p:tgtEl>
                                      </p:cBhvr>
                                    </p:animEffect>
                                  </p:childTnLst>
                                </p:cTn>
                              </p:par>
                              <p:par>
                                <p:cTn id="26" presetID="10" presetClass="entr" presetSubtype="0" fill="hold" nodeType="withEffect">
                                  <p:stCondLst>
                                    <p:cond delay="500"/>
                                  </p:stCondLst>
                                  <p:childTnLst>
                                    <p:set>
                                      <p:cBhvr>
                                        <p:cTn id="27" dur="1" fill="hold">
                                          <p:stCondLst>
                                            <p:cond delay="0"/>
                                          </p:stCondLst>
                                        </p:cTn>
                                        <p:tgtEl>
                                          <p:spTgt spid="3">
                                            <p:txEl>
                                              <p:pRg st="9" end="9"/>
                                            </p:txEl>
                                          </p:spTgt>
                                        </p:tgtEl>
                                        <p:attrNameLst>
                                          <p:attrName>style.visibility</p:attrName>
                                        </p:attrNameLst>
                                      </p:cBhvr>
                                      <p:to>
                                        <p:strVal val="visible"/>
                                      </p:to>
                                    </p:set>
                                    <p:animEffect transition="in" filter="fade">
                                      <p:cBhvr>
                                        <p:cTn id="28"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7544" y="0"/>
            <a:ext cx="8229600" cy="54868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UK and US long-term</a:t>
            </a:r>
            <a:r>
              <a:rPr kumimoji="0" lang="en-GB" sz="2800" b="0" i="0" u="none" strike="noStrike" kern="1200" cap="none" spc="0" normalizeH="0" noProof="0" dirty="0" smtClean="0">
                <a:ln>
                  <a:noFill/>
                </a:ln>
                <a:solidFill>
                  <a:schemeClr val="tx1"/>
                </a:solidFill>
                <a:effectLst/>
                <a:uLnTx/>
                <a:uFillTx/>
                <a:latin typeface="+mj-lt"/>
                <a:ea typeface="+mj-ea"/>
                <a:cs typeface="+mj-cs"/>
              </a:rPr>
              <a:t> unemployment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4" name="Chart 3"/>
          <p:cNvGraphicFramePr>
            <a:graphicFrameLocks noGrp="1"/>
          </p:cNvGraphicFramePr>
          <p:nvPr/>
        </p:nvGraphicFramePr>
        <p:xfrm>
          <a:off x="426226" y="442436"/>
          <a:ext cx="8291547" cy="5973127"/>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2" descr="Image of Union Flag &amp; Naval Jack"/>
          <p:cNvPicPr>
            <a:picLocks noChangeAspect="1" noChangeArrowheads="1"/>
          </p:cNvPicPr>
          <p:nvPr/>
        </p:nvPicPr>
        <p:blipFill>
          <a:blip r:embed="rId4"/>
          <a:srcRect/>
          <a:stretch>
            <a:fillRect/>
          </a:stretch>
        </p:blipFill>
        <p:spPr bwMode="auto">
          <a:xfrm flipH="1">
            <a:off x="3693046" y="2132856"/>
            <a:ext cx="428724" cy="216024"/>
          </a:xfrm>
          <a:prstGeom prst="rect">
            <a:avLst/>
          </a:prstGeom>
          <a:noFill/>
        </p:spPr>
      </p:pic>
      <p:pic>
        <p:nvPicPr>
          <p:cNvPr id="6" name="Picture 5" descr="Free Fifty Star US Flag Clip Art">
            <a:hlinkClick r:id="rId5"/>
          </p:cNvPr>
          <p:cNvPicPr>
            <a:picLocks noChangeAspect="1" noChangeArrowheads="1"/>
          </p:cNvPicPr>
          <p:nvPr/>
        </p:nvPicPr>
        <p:blipFill>
          <a:blip r:embed="rId6"/>
          <a:srcRect/>
          <a:stretch>
            <a:fillRect/>
          </a:stretch>
        </p:blipFill>
        <p:spPr bwMode="auto">
          <a:xfrm>
            <a:off x="2857456" y="4797152"/>
            <a:ext cx="490408" cy="254077"/>
          </a:xfrm>
          <a:prstGeom prst="rect">
            <a:avLst/>
          </a:prstGeom>
          <a:noFill/>
        </p:spPr>
      </p:pic>
      <p:sp>
        <p:nvSpPr>
          <p:cNvPr id="7" name="TextBox 6"/>
          <p:cNvSpPr txBox="1"/>
          <p:nvPr/>
        </p:nvSpPr>
        <p:spPr>
          <a:xfrm>
            <a:off x="323528" y="6550223"/>
            <a:ext cx="8820472" cy="307777"/>
          </a:xfrm>
          <a:prstGeom prst="rect">
            <a:avLst/>
          </a:prstGeom>
          <a:noFill/>
        </p:spPr>
        <p:txBody>
          <a:bodyPr wrap="square" rtlCol="0">
            <a:spAutoFit/>
          </a:bodyPr>
          <a:lstStyle/>
          <a:p>
            <a:pPr algn="r"/>
            <a:r>
              <a:rPr lang="en-GB" sz="1400" i="1" dirty="0" smtClean="0"/>
              <a:t>Sources: Authors’ calculations using ONS LFS micro data and BLS CPS duration data.</a:t>
            </a:r>
            <a:endParaRPr lang="en-GB"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3. Long-term unemployment</a:t>
            </a:r>
            <a:endParaRPr lang="en-GB" dirty="0"/>
          </a:p>
        </p:txBody>
      </p:sp>
      <p:sp>
        <p:nvSpPr>
          <p:cNvPr id="3" name="Content Placeholder 2"/>
          <p:cNvSpPr>
            <a:spLocks noGrp="1"/>
          </p:cNvSpPr>
          <p:nvPr>
            <p:ph idx="1"/>
          </p:nvPr>
        </p:nvSpPr>
        <p:spPr/>
        <p:txBody>
          <a:bodyPr>
            <a:normAutofit/>
          </a:bodyPr>
          <a:lstStyle/>
          <a:p>
            <a:pPr marL="514350" indent="-514350"/>
            <a:r>
              <a:rPr lang="en-GB" dirty="0" smtClean="0"/>
              <a:t>The huge decline in the U.S. outflow rate has a corollary in an unprecedented rise in U.S. long-term unemployment. </a:t>
            </a:r>
          </a:p>
          <a:p>
            <a:pPr marL="514350" indent="-514350"/>
            <a:r>
              <a:rPr lang="en-GB" dirty="0" smtClean="0"/>
              <a:t>It is possible to predict future long-term unemployment by looking at current unemployment of various durations and how outflow rates vary across durations.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noGrp="1"/>
          </p:cNvGraphicFramePr>
          <p:nvPr/>
        </p:nvGraphicFramePr>
        <p:xfrm>
          <a:off x="333298" y="548680"/>
          <a:ext cx="8477403" cy="591038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1"/>
          <p:cNvSpPr txBox="1">
            <a:spLocks/>
          </p:cNvSpPr>
          <p:nvPr/>
        </p:nvSpPr>
        <p:spPr>
          <a:xfrm>
            <a:off x="467544" y="0"/>
            <a:ext cx="8229600" cy="54868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Job</a:t>
            </a:r>
            <a:r>
              <a:rPr kumimoji="0" lang="en-GB" sz="2800" b="0" i="0" u="none" strike="noStrike" kern="1200" cap="none" spc="0" normalizeH="0" noProof="0" dirty="0" smtClean="0">
                <a:ln>
                  <a:noFill/>
                </a:ln>
                <a:solidFill>
                  <a:schemeClr val="tx1"/>
                </a:solidFill>
                <a:effectLst/>
                <a:uLnTx/>
                <a:uFillTx/>
                <a:latin typeface="+mj-lt"/>
                <a:ea typeface="+mj-ea"/>
                <a:cs typeface="+mj-cs"/>
              </a:rPr>
              <a:t> finding rates by unemployment duration</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Picture 2" descr="Image of Union Flag &amp; Naval Jack"/>
          <p:cNvPicPr>
            <a:picLocks noChangeAspect="1" noChangeArrowheads="1"/>
          </p:cNvPicPr>
          <p:nvPr/>
        </p:nvPicPr>
        <p:blipFill>
          <a:blip r:embed="rId4"/>
          <a:srcRect/>
          <a:stretch>
            <a:fillRect/>
          </a:stretch>
        </p:blipFill>
        <p:spPr bwMode="auto">
          <a:xfrm flipH="1">
            <a:off x="827584" y="1052736"/>
            <a:ext cx="428724" cy="216024"/>
          </a:xfrm>
          <a:prstGeom prst="rect">
            <a:avLst/>
          </a:prstGeom>
          <a:noFill/>
        </p:spPr>
      </p:pic>
      <p:sp>
        <p:nvSpPr>
          <p:cNvPr id="6" name="TextBox 5"/>
          <p:cNvSpPr txBox="1"/>
          <p:nvPr/>
        </p:nvSpPr>
        <p:spPr>
          <a:xfrm>
            <a:off x="323528" y="6550223"/>
            <a:ext cx="8820472" cy="307777"/>
          </a:xfrm>
          <a:prstGeom prst="rect">
            <a:avLst/>
          </a:prstGeom>
          <a:noFill/>
        </p:spPr>
        <p:txBody>
          <a:bodyPr wrap="square" rtlCol="0">
            <a:spAutoFit/>
          </a:bodyPr>
          <a:lstStyle/>
          <a:p>
            <a:pPr algn="r"/>
            <a:r>
              <a:rPr lang="en-GB" sz="1400" i="1" dirty="0" smtClean="0"/>
              <a:t>Sources: Authors’ calculations using ONS LFS micro data.</a:t>
            </a:r>
            <a:endParaRPr lang="en-GB"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fade">
                                      <p:cBhvr>
                                        <p:cTn id="10" dur="1000"/>
                                        <p:tgtEl>
                                          <p:spTgt spid="7">
                                            <p:graphicEl>
                                              <a:chart seriesIdx="-3" categoryIdx="-3" bldStep="gridLegend"/>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fade">
                                      <p:cBhvr>
                                        <p:cTn id="13" dur="2000"/>
                                        <p:tgtEl>
                                          <p:spTgt spid="7">
                                            <p:graphicEl>
                                              <a:chart seriesIdx="0" categoryIdx="-4" bldStep="series"/>
                                            </p:graphic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fade">
                                      <p:cBhvr>
                                        <p:cTn id="16" dur="2000"/>
                                        <p:tgtEl>
                                          <p:spTgt spid="7">
                                            <p:graphicEl>
                                              <a:chart seriesIdx="1" categoryIdx="-4" bldStep="series"/>
                                            </p:graphic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fade">
                                      <p:cBhvr>
                                        <p:cTn id="19" dur="2000"/>
                                        <p:tgtEl>
                                          <p:spTgt spid="7">
                                            <p:graphicEl>
                                              <a:chart seriesIdx="2" categoryIdx="-4" bldStep="series"/>
                                            </p:graphic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graphicEl>
                                              <a:chart seriesIdx="3" categoryIdx="-4" bldStep="series"/>
                                            </p:graphicEl>
                                          </p:spTgt>
                                        </p:tgtEl>
                                        <p:attrNameLst>
                                          <p:attrName>style.visibility</p:attrName>
                                        </p:attrNameLst>
                                      </p:cBhvr>
                                      <p:to>
                                        <p:strVal val="visible"/>
                                      </p:to>
                                    </p:set>
                                    <p:animEffect transition="in" filter="fade">
                                      <p:cBhvr>
                                        <p:cTn id="22" dur="2000"/>
                                        <p:tgtEl>
                                          <p:spTgt spid="7">
                                            <p:graphicEl>
                                              <a:chart seriesIdx="3" categoryIdx="-4" bldStep="series"/>
                                            </p:graphic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graphicEl>
                                              <a:chart seriesIdx="4" categoryIdx="-4" bldStep="series"/>
                                            </p:graphicEl>
                                          </p:spTgt>
                                        </p:tgtEl>
                                        <p:attrNameLst>
                                          <p:attrName>style.visibility</p:attrName>
                                        </p:attrNameLst>
                                      </p:cBhvr>
                                      <p:to>
                                        <p:strVal val="visible"/>
                                      </p:to>
                                    </p:set>
                                    <p:animEffect transition="in" filter="fade">
                                      <p:cBhvr>
                                        <p:cTn id="25" dur="2000"/>
                                        <p:tgtEl>
                                          <p:spTgt spid="7">
                                            <p:graphicEl>
                                              <a:chart seriesIdx="4" categoryIdx="-4" bldStep="series"/>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
                                            <p:graphicEl>
                                              <a:chart seriesIdx="5" categoryIdx="-4" bldStep="series"/>
                                            </p:graphicEl>
                                          </p:spTgt>
                                        </p:tgtEl>
                                        <p:attrNameLst>
                                          <p:attrName>style.visibility</p:attrName>
                                        </p:attrNameLst>
                                      </p:cBhvr>
                                      <p:to>
                                        <p:strVal val="visible"/>
                                      </p:to>
                                    </p:set>
                                    <p:animEffect transition="in" filter="fade">
                                      <p:cBhvr>
                                        <p:cTn id="30" dur="1000"/>
                                        <p:tgtEl>
                                          <p:spTgt spid="7">
                                            <p:graphicEl>
                                              <a:chart seriesIdx="5"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series"/>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Summary and conclusions</a:t>
            </a:r>
            <a:endParaRPr lang="en-GB" dirty="0"/>
          </a:p>
        </p:txBody>
      </p:sp>
      <p:sp>
        <p:nvSpPr>
          <p:cNvPr id="3" name="Content Placeholder 2"/>
          <p:cNvSpPr>
            <a:spLocks noGrp="1"/>
          </p:cNvSpPr>
          <p:nvPr>
            <p:ph idx="1"/>
          </p:nvPr>
        </p:nvSpPr>
        <p:spPr/>
        <p:txBody>
          <a:bodyPr>
            <a:normAutofit fontScale="92500" lnSpcReduction="20000"/>
          </a:bodyPr>
          <a:lstStyle/>
          <a:p>
            <a:pPr marL="514350" indent="-514350"/>
            <a:r>
              <a:rPr lang="en-GB" dirty="0" smtClean="0"/>
              <a:t>This recession, U.K. unemployment was driven by a sharp rise in job loss rates – but the inflow rate peak was lower than in previous recessions, and job losses have slowed more quickly.</a:t>
            </a:r>
          </a:p>
          <a:p>
            <a:pPr marL="514350" indent="-514350"/>
            <a:r>
              <a:rPr lang="en-GB" dirty="0" smtClean="0"/>
              <a:t>U.K. job finding rates have held up remarkably well.</a:t>
            </a:r>
          </a:p>
          <a:p>
            <a:pPr marL="514350" indent="-514350"/>
            <a:r>
              <a:rPr lang="en-GB" dirty="0" smtClean="0"/>
              <a:t>Consequences: </a:t>
            </a:r>
          </a:p>
          <a:p>
            <a:pPr marL="914400" lvl="1" indent="-514350"/>
            <a:r>
              <a:rPr lang="en-GB" dirty="0" smtClean="0"/>
              <a:t>U.K. unemployment rate has risen less than in past recessions, and less than in the U.S.</a:t>
            </a:r>
          </a:p>
          <a:p>
            <a:pPr marL="914400" lvl="1" indent="-514350"/>
            <a:r>
              <a:rPr lang="en-GB" dirty="0" smtClean="0"/>
              <a:t>U.K. long-term unemployment has not risen as far as in previous recessions, or as far as in the 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1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1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Summary and conclusions</a:t>
            </a:r>
            <a:endParaRPr lang="en-GB" dirty="0"/>
          </a:p>
        </p:txBody>
      </p:sp>
      <p:sp>
        <p:nvSpPr>
          <p:cNvPr id="3" name="Content Placeholder 2"/>
          <p:cNvSpPr>
            <a:spLocks noGrp="1"/>
          </p:cNvSpPr>
          <p:nvPr>
            <p:ph idx="1"/>
          </p:nvPr>
        </p:nvSpPr>
        <p:spPr/>
        <p:txBody>
          <a:bodyPr>
            <a:normAutofit fontScale="92500" lnSpcReduction="20000"/>
          </a:bodyPr>
          <a:lstStyle/>
          <a:p>
            <a:pPr marL="514350" indent="-514350"/>
            <a:r>
              <a:rPr lang="en-GB" dirty="0" smtClean="0"/>
              <a:t>The U.K. labour market seems to have adapted fully to the shocks of the recent recession.</a:t>
            </a:r>
          </a:p>
          <a:p>
            <a:pPr marL="514350" indent="-514350"/>
            <a:r>
              <a:rPr lang="en-GB" dirty="0" smtClean="0"/>
              <a:t>There are possible signs of lower matching efficiency, but it is difficult to be sure, as vacancy creation has been low.</a:t>
            </a:r>
          </a:p>
          <a:p>
            <a:pPr marL="514350" indent="-514350"/>
            <a:r>
              <a:rPr lang="en-GB" dirty="0" smtClean="0"/>
              <a:t>Low outflow rates from short-term unemployment give some cause for concern. However, there has been a substantial recovery in job finding rates by the long-term unemployed. These two constitute a reduction in duration dependence.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a:graphicFrameLocks noGrp="1"/>
          </p:cNvGraphicFramePr>
          <p:nvPr>
            <p:extLst>
              <p:ext uri="{D42A27DB-BD31-4B8C-83A1-F6EECF244321}">
                <p14:modId xmlns:p14="http://schemas.microsoft.com/office/powerpoint/2010/main" val="871166612"/>
              </p:ext>
            </p:extLst>
          </p:nvPr>
        </p:nvGraphicFramePr>
        <p:xfrm>
          <a:off x="395536" y="332656"/>
          <a:ext cx="8424936"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Unemployment outflow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extBox 10"/>
          <p:cNvSpPr txBox="1"/>
          <p:nvPr/>
        </p:nvSpPr>
        <p:spPr>
          <a:xfrm>
            <a:off x="323528" y="6381329"/>
            <a:ext cx="8820472" cy="523220"/>
          </a:xfrm>
          <a:prstGeom prst="rect">
            <a:avLst/>
          </a:prstGeom>
          <a:noFill/>
        </p:spPr>
        <p:txBody>
          <a:bodyPr wrap="square" rtlCol="0">
            <a:spAutoFit/>
          </a:bodyPr>
          <a:lstStyle/>
          <a:p>
            <a:pPr algn="r"/>
            <a:r>
              <a:rPr lang="en-GB" sz="1400" i="1" dirty="0" smtClean="0"/>
              <a:t>Sources: Authors’ calculations using ONS NOMIS, GB (data from </a:t>
            </a:r>
            <a:r>
              <a:rPr lang="en-GB" sz="1400" i="1" dirty="0" err="1" smtClean="0"/>
              <a:t>Petrongolo</a:t>
            </a:r>
            <a:r>
              <a:rPr lang="en-GB" sz="1400" i="1" dirty="0" smtClean="0"/>
              <a:t> and </a:t>
            </a:r>
            <a:r>
              <a:rPr lang="en-GB" sz="1400" i="1" dirty="0" err="1" smtClean="0"/>
              <a:t>Pissarides</a:t>
            </a:r>
            <a:r>
              <a:rPr lang="en-GB" sz="1400" i="1" dirty="0" smtClean="0"/>
              <a:t> (2008) prior to 1983), </a:t>
            </a:r>
            <a:br>
              <a:rPr lang="en-GB" sz="1400" i="1" dirty="0" smtClean="0"/>
            </a:br>
            <a:r>
              <a:rPr lang="en-GB" sz="1400" i="1" dirty="0" smtClean="0"/>
              <a:t>LFS </a:t>
            </a:r>
            <a:r>
              <a:rPr lang="en-GB" sz="1400" i="1" dirty="0" err="1" smtClean="0"/>
              <a:t>microdata</a:t>
            </a:r>
            <a:r>
              <a:rPr lang="en-GB" sz="1400" i="1" dirty="0" smtClean="0"/>
              <a:t>, and using </a:t>
            </a:r>
            <a:r>
              <a:rPr lang="en-GB" sz="1400" i="1" dirty="0" err="1" smtClean="0"/>
              <a:t>Shimer’s</a:t>
            </a:r>
            <a:r>
              <a:rPr lang="en-GB" sz="1400" i="1" dirty="0" smtClean="0"/>
              <a:t> (2007) method on BLS CPS duration data.</a:t>
            </a:r>
            <a:endParaRPr lang="en-GB" sz="1400" i="1" dirty="0"/>
          </a:p>
        </p:txBody>
      </p:sp>
      <p:sp>
        <p:nvSpPr>
          <p:cNvPr id="20" name="Rectangle 19"/>
          <p:cNvSpPr/>
          <p:nvPr/>
        </p:nvSpPr>
        <p:spPr>
          <a:xfrm>
            <a:off x="1990216" y="732045"/>
            <a:ext cx="378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2842334" y="742932"/>
            <a:ext cx="720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4531492" y="742932"/>
            <a:ext cx="3708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p:cNvSpPr/>
          <p:nvPr/>
        </p:nvSpPr>
        <p:spPr>
          <a:xfrm>
            <a:off x="7214548" y="742932"/>
            <a:ext cx="252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2" descr="Image of Union Flag &amp; Naval Jack"/>
          <p:cNvPicPr>
            <a:picLocks noChangeAspect="1" noChangeArrowheads="1"/>
          </p:cNvPicPr>
          <p:nvPr/>
        </p:nvPicPr>
        <p:blipFill>
          <a:blip r:embed="rId4"/>
          <a:srcRect/>
          <a:stretch>
            <a:fillRect/>
          </a:stretch>
        </p:blipFill>
        <p:spPr bwMode="auto">
          <a:xfrm flipH="1">
            <a:off x="1419977" y="2924944"/>
            <a:ext cx="428724" cy="21602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20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20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2000"/>
                                        <p:tgtEl>
                                          <p:spTgt spid="2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2000"/>
                                        <p:tgtEl>
                                          <p:spTgt spid="3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20" grpId="0" animBg="1"/>
      <p:bldP spid="28" grpId="0" animBg="1"/>
      <p:bldP spid="29" grpId="0" animBg="1"/>
      <p:bldP spid="3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a:graphicFrameLocks noGrp="1"/>
          </p:cNvGraphicFramePr>
          <p:nvPr>
            <p:extLst>
              <p:ext uri="{D42A27DB-BD31-4B8C-83A1-F6EECF244321}">
                <p14:modId xmlns:p14="http://schemas.microsoft.com/office/powerpoint/2010/main" val="871166612"/>
              </p:ext>
            </p:extLst>
          </p:nvPr>
        </p:nvGraphicFramePr>
        <p:xfrm>
          <a:off x="395536" y="332656"/>
          <a:ext cx="8424936" cy="33843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a:graphicFrameLocks noGrp="1"/>
          </p:cNvGraphicFramePr>
          <p:nvPr/>
        </p:nvGraphicFramePr>
        <p:xfrm>
          <a:off x="467544" y="3284984"/>
          <a:ext cx="7970041" cy="3168353"/>
        </p:xfrm>
        <a:graphic>
          <a:graphicData uri="http://schemas.openxmlformats.org/drawingml/2006/chart">
            <c:chart xmlns:c="http://schemas.openxmlformats.org/drawingml/2006/chart" xmlns:r="http://schemas.openxmlformats.org/officeDocument/2006/relationships" r:id="rId4"/>
          </a:graphicData>
        </a:graphic>
      </p:graphicFrame>
      <p:sp>
        <p:nvSpPr>
          <p:cNvPr id="6"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Unemployment outflow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12" name="Picture 4" descr="Free Fifty Star US Flag Clip Art">
            <a:hlinkClick r:id="rId5"/>
          </p:cNvPr>
          <p:cNvPicPr>
            <a:picLocks noChangeAspect="1" noChangeArrowheads="1"/>
          </p:cNvPicPr>
          <p:nvPr/>
        </p:nvPicPr>
        <p:blipFill>
          <a:blip r:embed="rId6"/>
          <a:srcRect/>
          <a:stretch>
            <a:fillRect/>
          </a:stretch>
        </p:blipFill>
        <p:spPr bwMode="auto">
          <a:xfrm>
            <a:off x="1475656" y="5689823"/>
            <a:ext cx="432048" cy="227995"/>
          </a:xfrm>
          <a:prstGeom prst="rect">
            <a:avLst/>
          </a:prstGeom>
          <a:noFill/>
        </p:spPr>
      </p:pic>
      <p:sp>
        <p:nvSpPr>
          <p:cNvPr id="3" name="Rectangle 2"/>
          <p:cNvSpPr/>
          <p:nvPr/>
        </p:nvSpPr>
        <p:spPr>
          <a:xfrm>
            <a:off x="1998764" y="3738804"/>
            <a:ext cx="206498" cy="2200786"/>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p:cNvSpPr/>
          <p:nvPr/>
        </p:nvSpPr>
        <p:spPr>
          <a:xfrm>
            <a:off x="3008236" y="3749690"/>
            <a:ext cx="103249" cy="2200786"/>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flipH="1">
            <a:off x="3246135" y="3738804"/>
            <a:ext cx="172800" cy="2200786"/>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p:cNvSpPr/>
          <p:nvPr/>
        </p:nvSpPr>
        <p:spPr>
          <a:xfrm>
            <a:off x="4623653" y="3749690"/>
            <a:ext cx="93600" cy="2200786"/>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6134584" y="3749690"/>
            <a:ext cx="244800" cy="2200786"/>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7330076" y="3749690"/>
            <a:ext cx="244800" cy="2200786"/>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1990216" y="732045"/>
            <a:ext cx="378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2842334" y="742932"/>
            <a:ext cx="720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4531492" y="742932"/>
            <a:ext cx="3708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p:cNvSpPr/>
          <p:nvPr/>
        </p:nvSpPr>
        <p:spPr>
          <a:xfrm>
            <a:off x="7214548" y="742932"/>
            <a:ext cx="252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2" descr="Image of Union Flag &amp; Naval Jack"/>
          <p:cNvPicPr>
            <a:picLocks noChangeAspect="1" noChangeArrowheads="1"/>
          </p:cNvPicPr>
          <p:nvPr/>
        </p:nvPicPr>
        <p:blipFill>
          <a:blip r:embed="rId7"/>
          <a:srcRect/>
          <a:stretch>
            <a:fillRect/>
          </a:stretch>
        </p:blipFill>
        <p:spPr bwMode="auto">
          <a:xfrm flipH="1">
            <a:off x="1419977" y="2924944"/>
            <a:ext cx="428724" cy="216024"/>
          </a:xfrm>
          <a:prstGeom prst="rect">
            <a:avLst/>
          </a:prstGeom>
          <a:noFill/>
        </p:spPr>
      </p:pic>
      <p:sp>
        <p:nvSpPr>
          <p:cNvPr id="19" name="TextBox 18"/>
          <p:cNvSpPr txBox="1"/>
          <p:nvPr/>
        </p:nvSpPr>
        <p:spPr>
          <a:xfrm>
            <a:off x="323528" y="6381329"/>
            <a:ext cx="8820472" cy="523220"/>
          </a:xfrm>
          <a:prstGeom prst="rect">
            <a:avLst/>
          </a:prstGeom>
          <a:noFill/>
        </p:spPr>
        <p:txBody>
          <a:bodyPr wrap="square" rtlCol="0">
            <a:spAutoFit/>
          </a:bodyPr>
          <a:lstStyle/>
          <a:p>
            <a:pPr algn="r"/>
            <a:r>
              <a:rPr lang="en-GB" sz="1400" i="1" dirty="0" smtClean="0"/>
              <a:t>Sources: Authors’ calculations using ONS NOMIS, GB (data from </a:t>
            </a:r>
            <a:r>
              <a:rPr lang="en-GB" sz="1400" i="1" dirty="0" err="1" smtClean="0"/>
              <a:t>Petrongolo</a:t>
            </a:r>
            <a:r>
              <a:rPr lang="en-GB" sz="1400" i="1" dirty="0" smtClean="0"/>
              <a:t> and </a:t>
            </a:r>
            <a:r>
              <a:rPr lang="en-GB" sz="1400" i="1" dirty="0" err="1" smtClean="0"/>
              <a:t>Pissarides</a:t>
            </a:r>
            <a:r>
              <a:rPr lang="en-GB" sz="1400" i="1" dirty="0" smtClean="0"/>
              <a:t> (2008) prior to 1983), </a:t>
            </a:r>
            <a:br>
              <a:rPr lang="en-GB" sz="1400" i="1" dirty="0" smtClean="0"/>
            </a:br>
            <a:r>
              <a:rPr lang="en-GB" sz="1400" i="1" dirty="0" smtClean="0"/>
              <a:t>LFS </a:t>
            </a:r>
            <a:r>
              <a:rPr lang="en-GB" sz="1400" i="1" dirty="0" err="1" smtClean="0"/>
              <a:t>microdata</a:t>
            </a:r>
            <a:r>
              <a:rPr lang="en-GB" sz="1400" i="1" dirty="0" smtClean="0"/>
              <a:t>, and using </a:t>
            </a:r>
            <a:r>
              <a:rPr lang="en-GB" sz="1400" i="1" dirty="0" err="1" smtClean="0"/>
              <a:t>Shimer’s</a:t>
            </a:r>
            <a:r>
              <a:rPr lang="en-GB" sz="1400" i="1" dirty="0" smtClean="0"/>
              <a:t> (2007) method on BLS CPS duration data.</a:t>
            </a:r>
            <a:endParaRPr lang="en-GB"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graphicEl>
                                              <a:chart seriesIdx="2" categoryIdx="-4" bldStep="series"/>
                                            </p:graphicEl>
                                          </p:spTgt>
                                        </p:tgtEl>
                                        <p:attrNameLst>
                                          <p:attrName>style.visibility</p:attrName>
                                        </p:attrNameLst>
                                      </p:cBhvr>
                                      <p:to>
                                        <p:strVal val="visible"/>
                                      </p:to>
                                    </p:set>
                                    <p:animEffect transition="in" filter="fade">
                                      <p:cBhvr>
                                        <p:cTn id="7" dur="1000"/>
                                        <p:tgtEl>
                                          <p:spTgt spid="18">
                                            <p:graphicEl>
                                              <a:chart seriesIdx="2"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Sub>
          <a:bldChart bld="series" animBg="0"/>
        </p:bldSub>
      </p:bldGraphic>
      <p:bldGraphic spid="9" grpId="0">
        <p:bldAsOne/>
      </p:bldGraphic>
      <p:bldP spid="3" grpId="0" animBg="1"/>
      <p:bldP spid="23" grpId="0" animBg="1"/>
      <p:bldP spid="24" grpId="0" animBg="1"/>
      <p:bldP spid="25" grpId="0" animBg="1"/>
      <p:bldP spid="26" grpId="0" animBg="1"/>
      <p:bldP spid="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noGrp="1"/>
          </p:cNvGraphicFramePr>
          <p:nvPr/>
        </p:nvGraphicFramePr>
        <p:xfrm>
          <a:off x="440880" y="471743"/>
          <a:ext cx="8262239" cy="3173281"/>
        </p:xfrm>
        <a:graphic>
          <a:graphicData uri="http://schemas.openxmlformats.org/drawingml/2006/chart">
            <c:chart xmlns:c="http://schemas.openxmlformats.org/drawingml/2006/chart" xmlns:r="http://schemas.openxmlformats.org/officeDocument/2006/relationships" r:id="rId3"/>
          </a:graphicData>
        </a:graphic>
      </p:graphicFrame>
      <p:pic>
        <p:nvPicPr>
          <p:cNvPr id="13" name="Picture 2" descr="Image of Union Flag &amp; Naval Jack"/>
          <p:cNvPicPr>
            <a:picLocks noChangeAspect="1" noChangeArrowheads="1"/>
          </p:cNvPicPr>
          <p:nvPr/>
        </p:nvPicPr>
        <p:blipFill>
          <a:blip r:embed="rId4"/>
          <a:srcRect/>
          <a:stretch>
            <a:fillRect/>
          </a:stretch>
        </p:blipFill>
        <p:spPr bwMode="auto">
          <a:xfrm flipH="1">
            <a:off x="1403648" y="2852936"/>
            <a:ext cx="428724" cy="216024"/>
          </a:xfrm>
          <a:prstGeom prst="rect">
            <a:avLst/>
          </a:prstGeom>
          <a:noFill/>
        </p:spPr>
      </p:pic>
      <p:sp>
        <p:nvSpPr>
          <p:cNvPr id="9" name="Rectangle 8"/>
          <p:cNvSpPr/>
          <p:nvPr/>
        </p:nvSpPr>
        <p:spPr>
          <a:xfrm>
            <a:off x="1957940" y="848848"/>
            <a:ext cx="378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820562" y="848848"/>
            <a:ext cx="720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4520606" y="847598"/>
            <a:ext cx="3708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7203662" y="836712"/>
            <a:ext cx="252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323528" y="6381329"/>
            <a:ext cx="8820472" cy="523220"/>
          </a:xfrm>
          <a:prstGeom prst="rect">
            <a:avLst/>
          </a:prstGeom>
          <a:noFill/>
        </p:spPr>
        <p:txBody>
          <a:bodyPr wrap="square" rtlCol="0">
            <a:spAutoFit/>
          </a:bodyPr>
          <a:lstStyle/>
          <a:p>
            <a:pPr algn="r"/>
            <a:r>
              <a:rPr lang="en-GB" sz="1400" i="1" dirty="0" smtClean="0"/>
              <a:t>Sources: Authors’ calculations using ONS NOMIS, GB (data from </a:t>
            </a:r>
            <a:r>
              <a:rPr lang="en-GB" sz="1400" i="1" dirty="0" err="1" smtClean="0"/>
              <a:t>Petrongolo</a:t>
            </a:r>
            <a:r>
              <a:rPr lang="en-GB" sz="1400" i="1" dirty="0" smtClean="0"/>
              <a:t> and </a:t>
            </a:r>
            <a:r>
              <a:rPr lang="en-GB" sz="1400" i="1" dirty="0" err="1" smtClean="0"/>
              <a:t>Pissarides</a:t>
            </a:r>
            <a:r>
              <a:rPr lang="en-GB" sz="1400" i="1" dirty="0" smtClean="0"/>
              <a:t> (2008) prior to 1983), </a:t>
            </a:r>
            <a:br>
              <a:rPr lang="en-GB" sz="1400" i="1" dirty="0" smtClean="0"/>
            </a:br>
            <a:r>
              <a:rPr lang="en-GB" sz="1400" i="1" dirty="0" smtClean="0"/>
              <a:t>LFS </a:t>
            </a:r>
            <a:r>
              <a:rPr lang="en-GB" sz="1400" i="1" dirty="0" err="1" smtClean="0"/>
              <a:t>microdata</a:t>
            </a:r>
            <a:r>
              <a:rPr lang="en-GB" sz="1400" i="1" dirty="0" smtClean="0"/>
              <a:t>, and using </a:t>
            </a:r>
            <a:r>
              <a:rPr lang="en-GB" sz="1400" i="1" dirty="0" err="1" smtClean="0"/>
              <a:t>Shimer’s</a:t>
            </a:r>
            <a:r>
              <a:rPr lang="en-GB" sz="1400" i="1" dirty="0" smtClean="0"/>
              <a:t> (2007) method on BLS CPS duration data.</a:t>
            </a:r>
            <a:endParaRPr lang="en-GB" sz="1400" i="1" dirty="0"/>
          </a:p>
        </p:txBody>
      </p:sp>
      <p:sp>
        <p:nvSpPr>
          <p:cNvPr id="23"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Unemployment inflow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10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9" grpId="0" animBg="1"/>
      <p:bldP spid="11" grpId="0" animBg="1"/>
      <p:bldP spid="12"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noGrp="1"/>
          </p:cNvGraphicFramePr>
          <p:nvPr/>
        </p:nvGraphicFramePr>
        <p:xfrm>
          <a:off x="440880" y="471743"/>
          <a:ext cx="8262239" cy="3173281"/>
        </p:xfrm>
        <a:graphic>
          <a:graphicData uri="http://schemas.openxmlformats.org/drawingml/2006/chart">
            <c:chart xmlns:c="http://schemas.openxmlformats.org/drawingml/2006/chart" xmlns:r="http://schemas.openxmlformats.org/officeDocument/2006/relationships" r:id="rId3"/>
          </a:graphicData>
        </a:graphic>
      </p:graphicFrame>
      <p:pic>
        <p:nvPicPr>
          <p:cNvPr id="13" name="Picture 2" descr="Image of Union Flag &amp; Naval Jack"/>
          <p:cNvPicPr>
            <a:picLocks noChangeAspect="1" noChangeArrowheads="1"/>
          </p:cNvPicPr>
          <p:nvPr/>
        </p:nvPicPr>
        <p:blipFill>
          <a:blip r:embed="rId4"/>
          <a:srcRect/>
          <a:stretch>
            <a:fillRect/>
          </a:stretch>
        </p:blipFill>
        <p:spPr bwMode="auto">
          <a:xfrm flipH="1">
            <a:off x="1403648" y="2852936"/>
            <a:ext cx="428724" cy="216024"/>
          </a:xfrm>
          <a:prstGeom prst="rect">
            <a:avLst/>
          </a:prstGeom>
          <a:noFill/>
        </p:spPr>
      </p:pic>
      <p:sp>
        <p:nvSpPr>
          <p:cNvPr id="9" name="Rectangle 8"/>
          <p:cNvSpPr/>
          <p:nvPr/>
        </p:nvSpPr>
        <p:spPr>
          <a:xfrm>
            <a:off x="1957940" y="848848"/>
            <a:ext cx="378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820562" y="848848"/>
            <a:ext cx="720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4520606" y="847598"/>
            <a:ext cx="3708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7203662" y="836712"/>
            <a:ext cx="252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323528" y="6381329"/>
            <a:ext cx="8820472" cy="523220"/>
          </a:xfrm>
          <a:prstGeom prst="rect">
            <a:avLst/>
          </a:prstGeom>
          <a:noFill/>
        </p:spPr>
        <p:txBody>
          <a:bodyPr wrap="square" rtlCol="0">
            <a:spAutoFit/>
          </a:bodyPr>
          <a:lstStyle/>
          <a:p>
            <a:pPr algn="r"/>
            <a:r>
              <a:rPr lang="en-GB" sz="1400" i="1" dirty="0" smtClean="0"/>
              <a:t>Sources: Authors’ calculations using ONS NOMIS, GB (data from </a:t>
            </a:r>
            <a:r>
              <a:rPr lang="en-GB" sz="1400" i="1" dirty="0" err="1" smtClean="0"/>
              <a:t>Petrongolo</a:t>
            </a:r>
            <a:r>
              <a:rPr lang="en-GB" sz="1400" i="1" dirty="0" smtClean="0"/>
              <a:t> and </a:t>
            </a:r>
            <a:r>
              <a:rPr lang="en-GB" sz="1400" i="1" dirty="0" err="1" smtClean="0"/>
              <a:t>Pissarides</a:t>
            </a:r>
            <a:r>
              <a:rPr lang="en-GB" sz="1400" i="1" dirty="0" smtClean="0"/>
              <a:t> (2008) prior to 1983), </a:t>
            </a:r>
            <a:br>
              <a:rPr lang="en-GB" sz="1400" i="1" dirty="0" smtClean="0"/>
            </a:br>
            <a:r>
              <a:rPr lang="en-GB" sz="1400" i="1" dirty="0" smtClean="0"/>
              <a:t>LFS </a:t>
            </a:r>
            <a:r>
              <a:rPr lang="en-GB" sz="1400" i="1" dirty="0" err="1" smtClean="0"/>
              <a:t>microdata</a:t>
            </a:r>
            <a:r>
              <a:rPr lang="en-GB" sz="1400" i="1" dirty="0" smtClean="0"/>
              <a:t>, and using </a:t>
            </a:r>
            <a:r>
              <a:rPr lang="en-GB" sz="1400" i="1" dirty="0" err="1" smtClean="0"/>
              <a:t>Shimer’s</a:t>
            </a:r>
            <a:r>
              <a:rPr lang="en-GB" sz="1400" i="1" dirty="0" smtClean="0"/>
              <a:t> (2007) method on BLS CPS duration data.</a:t>
            </a:r>
            <a:endParaRPr lang="en-GB" sz="1400" i="1" dirty="0"/>
          </a:p>
        </p:txBody>
      </p:sp>
      <p:sp>
        <p:nvSpPr>
          <p:cNvPr id="23"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Unemployment inflow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graphicEl>
                                              <a:chart seriesIdx="0" categoryIdx="-4" bldStep="series"/>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graphicEl>
                                              <a:chart seriesIdx="1" categoryIdx="-4" bldStep="series"/>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fade">
                                      <p:cBhvr>
                                        <p:cTn id="13" dur="1000"/>
                                        <p:tgtEl>
                                          <p:spTgt spid="7">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series" animBg="0"/>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2820562" y="848848"/>
            <a:ext cx="720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2800" dirty="0" smtClean="0">
                <a:latin typeface="+mj-lt"/>
                <a:ea typeface="+mj-ea"/>
                <a:cs typeface="+mj-cs"/>
              </a:rPr>
              <a:t>Unemployment </a:t>
            </a:r>
            <a:r>
              <a:rPr kumimoji="0" lang="en-GB" sz="2800" b="0" i="0" u="none" strike="noStrike" kern="1200" cap="none" spc="0" normalizeH="0" baseline="0" noProof="0" dirty="0" smtClean="0">
                <a:ln>
                  <a:noFill/>
                </a:ln>
                <a:solidFill>
                  <a:schemeClr val="tx1"/>
                </a:solidFill>
                <a:effectLst/>
                <a:uLnTx/>
                <a:uFillTx/>
                <a:latin typeface="+mj-lt"/>
                <a:ea typeface="+mj-ea"/>
                <a:cs typeface="+mj-cs"/>
              </a:rPr>
              <a:t>inflow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5" name="Chart 4"/>
          <p:cNvGraphicFramePr>
            <a:graphicFrameLocks noGrp="1"/>
          </p:cNvGraphicFramePr>
          <p:nvPr/>
        </p:nvGraphicFramePr>
        <p:xfrm>
          <a:off x="467544" y="3212977"/>
          <a:ext cx="7970041" cy="3240360"/>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3"/>
          <p:cNvSpPr/>
          <p:nvPr/>
        </p:nvSpPr>
        <p:spPr>
          <a:xfrm>
            <a:off x="1987878" y="3600284"/>
            <a:ext cx="201600" cy="2340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2975578" y="3616560"/>
            <a:ext cx="86400" cy="2340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flipH="1">
            <a:off x="3224363" y="3600284"/>
            <a:ext cx="172800" cy="2340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p:cNvSpPr/>
          <p:nvPr/>
        </p:nvSpPr>
        <p:spPr>
          <a:xfrm>
            <a:off x="4623653" y="3611170"/>
            <a:ext cx="93600" cy="2340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6134584" y="3600284"/>
            <a:ext cx="244800" cy="2340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7340962" y="3589398"/>
            <a:ext cx="244800" cy="2340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4" descr="Free Fifty Star US Flag Clip Art">
            <a:hlinkClick r:id="rId4"/>
          </p:cNvPr>
          <p:cNvPicPr>
            <a:picLocks noChangeAspect="1" noChangeArrowheads="1"/>
          </p:cNvPicPr>
          <p:nvPr/>
        </p:nvPicPr>
        <p:blipFill>
          <a:blip r:embed="rId5"/>
          <a:srcRect/>
          <a:stretch>
            <a:fillRect/>
          </a:stretch>
        </p:blipFill>
        <p:spPr bwMode="auto">
          <a:xfrm>
            <a:off x="1475656" y="5661248"/>
            <a:ext cx="432048" cy="227995"/>
          </a:xfrm>
          <a:prstGeom prst="rect">
            <a:avLst/>
          </a:prstGeom>
          <a:noFill/>
        </p:spPr>
      </p:pic>
      <p:graphicFrame>
        <p:nvGraphicFramePr>
          <p:cNvPr id="27" name="Chart 26"/>
          <p:cNvGraphicFramePr>
            <a:graphicFrameLocks noGrp="1"/>
          </p:cNvGraphicFramePr>
          <p:nvPr/>
        </p:nvGraphicFramePr>
        <p:xfrm>
          <a:off x="440880" y="471743"/>
          <a:ext cx="8262239" cy="3173281"/>
        </p:xfrm>
        <a:graphic>
          <a:graphicData uri="http://schemas.openxmlformats.org/drawingml/2006/chart">
            <c:chart xmlns:c="http://schemas.openxmlformats.org/drawingml/2006/chart" xmlns:r="http://schemas.openxmlformats.org/officeDocument/2006/relationships" r:id="rId6"/>
          </a:graphicData>
        </a:graphic>
      </p:graphicFrame>
      <p:pic>
        <p:nvPicPr>
          <p:cNvPr id="28" name="Picture 2" descr="Image of Union Flag &amp; Naval Jack"/>
          <p:cNvPicPr>
            <a:picLocks noChangeAspect="1" noChangeArrowheads="1"/>
          </p:cNvPicPr>
          <p:nvPr/>
        </p:nvPicPr>
        <p:blipFill>
          <a:blip r:embed="rId7"/>
          <a:srcRect/>
          <a:stretch>
            <a:fillRect/>
          </a:stretch>
        </p:blipFill>
        <p:spPr bwMode="auto">
          <a:xfrm flipH="1">
            <a:off x="1403648" y="2852936"/>
            <a:ext cx="428724" cy="216024"/>
          </a:xfrm>
          <a:prstGeom prst="rect">
            <a:avLst/>
          </a:prstGeom>
          <a:noFill/>
        </p:spPr>
      </p:pic>
      <p:sp>
        <p:nvSpPr>
          <p:cNvPr id="29" name="Rectangle 28"/>
          <p:cNvSpPr/>
          <p:nvPr/>
        </p:nvSpPr>
        <p:spPr>
          <a:xfrm>
            <a:off x="1957940" y="848848"/>
            <a:ext cx="378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a:off x="4520606" y="847598"/>
            <a:ext cx="3708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p:cNvSpPr/>
          <p:nvPr/>
        </p:nvSpPr>
        <p:spPr>
          <a:xfrm>
            <a:off x="7203662" y="836712"/>
            <a:ext cx="252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p:cNvSpPr txBox="1"/>
          <p:nvPr/>
        </p:nvSpPr>
        <p:spPr>
          <a:xfrm>
            <a:off x="323528" y="6381329"/>
            <a:ext cx="8820472" cy="523220"/>
          </a:xfrm>
          <a:prstGeom prst="rect">
            <a:avLst/>
          </a:prstGeom>
          <a:noFill/>
        </p:spPr>
        <p:txBody>
          <a:bodyPr wrap="square" rtlCol="0">
            <a:spAutoFit/>
          </a:bodyPr>
          <a:lstStyle/>
          <a:p>
            <a:pPr algn="r"/>
            <a:r>
              <a:rPr lang="en-GB" sz="1400" i="1" dirty="0" smtClean="0"/>
              <a:t>Sources: Authors’ calculations using ONS NOMIS, GB (data from </a:t>
            </a:r>
            <a:r>
              <a:rPr lang="en-GB" sz="1400" i="1" dirty="0" err="1" smtClean="0"/>
              <a:t>Petrongolo</a:t>
            </a:r>
            <a:r>
              <a:rPr lang="en-GB" sz="1400" i="1" dirty="0" smtClean="0"/>
              <a:t> and </a:t>
            </a:r>
            <a:r>
              <a:rPr lang="en-GB" sz="1400" i="1" dirty="0" err="1" smtClean="0"/>
              <a:t>Pissarides</a:t>
            </a:r>
            <a:r>
              <a:rPr lang="en-GB" sz="1400" i="1" dirty="0" smtClean="0"/>
              <a:t> (2008) prior to 1983), </a:t>
            </a:r>
            <a:br>
              <a:rPr lang="en-GB" sz="1400" i="1" dirty="0" smtClean="0"/>
            </a:br>
            <a:r>
              <a:rPr lang="en-GB" sz="1400" i="1" dirty="0" smtClean="0"/>
              <a:t>LFS </a:t>
            </a:r>
            <a:r>
              <a:rPr lang="en-GB" sz="1400" i="1" dirty="0" err="1" smtClean="0"/>
              <a:t>microdata</a:t>
            </a:r>
            <a:r>
              <a:rPr lang="en-GB" sz="1400" i="1" dirty="0" smtClean="0"/>
              <a:t>, and using </a:t>
            </a:r>
            <a:r>
              <a:rPr lang="en-GB" sz="1400" i="1" dirty="0" err="1" smtClean="0"/>
              <a:t>Shimer’s</a:t>
            </a:r>
            <a:r>
              <a:rPr lang="en-GB" sz="1400" i="1" dirty="0" smtClean="0"/>
              <a:t> (2007) method on BLS CPS duration data.</a:t>
            </a:r>
            <a:endParaRPr lang="en-GB"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20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20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20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20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2000"/>
                                        <p:tgtEl>
                                          <p:spTgt spid="19"/>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20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14" grpId="0" animBg="1"/>
      <p:bldP spid="15" grpId="0" animBg="1"/>
      <p:bldP spid="16" grpId="0" animBg="1"/>
      <p:bldP spid="17" grpId="0" animBg="1"/>
      <p:bldP spid="18" grpId="0" animBg="1"/>
      <p:bldP spid="19"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65000"/>
            <a:alpha val="1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12216</TotalTime>
  <Words>8424</Words>
  <Application>Microsoft Office PowerPoint</Application>
  <PresentationFormat>On-screen Show (4:3)</PresentationFormat>
  <Paragraphs>775</Paragraphs>
  <Slides>44</Slides>
  <Notes>38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Office Theme</vt:lpstr>
      <vt:lpstr>Equation</vt:lpstr>
      <vt:lpstr>“The Great Recession in the  U.K. Labour Market: A Transatlantic View” </vt:lpstr>
      <vt:lpstr>U.K. and U.S. unemployment</vt:lpstr>
      <vt:lpstr>Unemployment flows</vt:lpstr>
      <vt:lpstr>Unemployment flows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 or outs?</vt:lpstr>
      <vt:lpstr>Beta* contributions to u*t variance</vt:lpstr>
      <vt:lpstr>3-state approach</vt:lpstr>
      <vt:lpstr>3-state approach</vt:lpstr>
      <vt:lpstr>Ins or outs?</vt:lpstr>
      <vt:lpstr>Beta* contributions to u*t variance</vt:lpstr>
      <vt:lpstr>Recession-by-recession decomposition</vt:lpstr>
      <vt:lpstr>PowerPoint Presentation</vt:lpstr>
      <vt:lpstr>Beta* contributions to u*t variance</vt:lpstr>
      <vt:lpstr>Non-steady state decomposition</vt:lpstr>
      <vt:lpstr>PowerPoint Presentation</vt:lpstr>
      <vt:lpstr>Beta* contributions to ut variance</vt:lpstr>
      <vt:lpstr>Non-steady state decomposition</vt:lpstr>
      <vt:lpstr>Non-steady state decomposition</vt:lpstr>
      <vt:lpstr>Beta contributions to ut variance</vt:lpstr>
      <vt:lpstr>PowerPoint Presentation</vt:lpstr>
      <vt:lpstr>PowerPoint Presentation</vt:lpstr>
      <vt:lpstr>Current versus past transition rates</vt:lpstr>
      <vt:lpstr>Current versus past transition rates</vt:lpstr>
      <vt:lpstr>Prospects</vt:lpstr>
      <vt:lpstr>1. Adjustment to shocks</vt:lpstr>
      <vt:lpstr>PowerPoint Presentation</vt:lpstr>
      <vt:lpstr>PowerPoint Presentation</vt:lpstr>
      <vt:lpstr>PowerPoint Presentation</vt:lpstr>
      <vt:lpstr>2. Matching efficiency</vt:lpstr>
      <vt:lpstr>PowerPoint Presentation</vt:lpstr>
      <vt:lpstr>PowerPoint Presentation</vt:lpstr>
      <vt:lpstr>3. Long-term unemployment</vt:lpstr>
      <vt:lpstr>PowerPoint Presentation</vt:lpstr>
      <vt:lpstr>3. Long-term unemployment</vt:lpstr>
      <vt:lpstr>PowerPoint Presentation</vt:lpstr>
      <vt:lpstr>Summary and conclusions</vt:lpstr>
      <vt:lpstr>Summary and 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Jennifer Smith</dc:creator>
  <cp:lastModifiedBy>Jennifer Smith</cp:lastModifiedBy>
  <cp:revision>776</cp:revision>
  <cp:lastPrinted>2011-05-16T10:44:56Z</cp:lastPrinted>
  <dcterms:created xsi:type="dcterms:W3CDTF">2011-02-19T22:04:32Z</dcterms:created>
  <dcterms:modified xsi:type="dcterms:W3CDTF">2011-05-16T10:53:08Z</dcterms:modified>
</cp:coreProperties>
</file>