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1" r:id="rId3"/>
    <p:sldId id="285" r:id="rId4"/>
    <p:sldId id="282" r:id="rId5"/>
    <p:sldId id="283" r:id="rId6"/>
    <p:sldId id="284" r:id="rId7"/>
    <p:sldId id="279" r:id="rId8"/>
    <p:sldId id="259" r:id="rId9"/>
    <p:sldId id="280" r:id="rId10"/>
    <p:sldId id="274" r:id="rId11"/>
    <p:sldId id="275" r:id="rId12"/>
    <p:sldId id="276" r:id="rId13"/>
    <p:sldId id="261" r:id="rId14"/>
    <p:sldId id="262" r:id="rId15"/>
    <p:sldId id="269" r:id="rId16"/>
    <p:sldId id="273" r:id="rId17"/>
    <p:sldId id="266" r:id="rId18"/>
    <p:sldId id="267" r:id="rId19"/>
  </p:sldIdLst>
  <p:sldSz cx="9144000" cy="6858000" type="screen4x3"/>
  <p:notesSz cx="67818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72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92684672"/>
        <c:axId val="92686208"/>
        <c:axId val="0"/>
      </c:bar3DChart>
      <c:catAx>
        <c:axId val="92684672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en-US"/>
          </a:p>
        </c:txPr>
        <c:crossAx val="92686208"/>
        <c:crosses val="autoZero"/>
        <c:auto val="1"/>
        <c:lblAlgn val="ctr"/>
        <c:lblOffset val="100"/>
        <c:tickMarkSkip val="1"/>
        <c:noMultiLvlLbl val="0"/>
      </c:catAx>
      <c:valAx>
        <c:axId val="92686208"/>
        <c:scaling>
          <c:orientation val="minMax"/>
        </c:scaling>
        <c:delete val="0"/>
        <c:axPos val="l"/>
        <c:majorGridlines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26846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0748031496062731"/>
          <c:y val="0.42737430167598023"/>
          <c:w val="8.4645669291338765E-2"/>
          <c:h val="0.1452513966480447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b="1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0.10936</cdr:x>
      <cdr:y>0.83488</cdr:y>
    </cdr:from>
    <cdr:to>
      <cdr:x>0.93586</cdr:x>
      <cdr:y>0.83488</cdr:y>
    </cdr:to>
    <cdr:sp macro="" textlink="">
      <cdr:nvSpPr>
        <cdr:cNvPr id="1025" name="Line 1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602090" y="2926406"/>
          <a:ext cx="4550254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0.1835</cdr:x>
      <cdr:y>0.0125</cdr:y>
    </cdr:from>
    <cdr:to>
      <cdr:x>0.1835</cdr:x>
      <cdr:y>0.91625</cdr:y>
    </cdr:to>
    <cdr:sp macro="" textlink="">
      <cdr:nvSpPr>
        <cdr:cNvPr id="1026" name="Line 2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1010250" y="43815"/>
          <a:ext cx="0" cy="3167825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 type="triangle" w="med" len="med"/>
          <a:tailEnd/>
        </a:ln>
      </cdr:spPr>
    </cdr:sp>
  </cdr:relSizeAnchor>
  <cdr:relSizeAnchor xmlns:cdr="http://schemas.openxmlformats.org/drawingml/2006/chartDrawing">
    <cdr:from>
      <cdr:x>0.129</cdr:x>
      <cdr:y>0.195</cdr:y>
    </cdr:from>
    <cdr:to>
      <cdr:x>0.87825</cdr:x>
      <cdr:y>0.88525</cdr:y>
    </cdr:to>
    <cdr:sp macro="" textlink="">
      <cdr:nvSpPr>
        <cdr:cNvPr id="1028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624192" y="664940"/>
          <a:ext cx="3625396" cy="235371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rgbClr val="0070C0"/>
          </a:solidFill>
          <a:round/>
          <a:headEnd/>
          <a:tailEnd/>
        </a:ln>
      </cdr:spPr>
    </cdr:sp>
  </cdr:relSizeAnchor>
  <cdr:relSizeAnchor xmlns:cdr="http://schemas.openxmlformats.org/drawingml/2006/chartDrawing">
    <cdr:from>
      <cdr:x>0.129</cdr:x>
      <cdr:y>0.07583</cdr:y>
    </cdr:from>
    <cdr:to>
      <cdr:x>0.6547</cdr:x>
      <cdr:y>0.922</cdr:y>
    </cdr:to>
    <cdr:sp macro="" textlink="">
      <cdr:nvSpPr>
        <cdr:cNvPr id="1029" name="Line 5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710203" y="265814"/>
          <a:ext cx="2894234" cy="296598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rgbClr val="FF0000"/>
          </a:solidFill>
          <a:round/>
          <a:headEnd/>
          <a:tailEnd/>
        </a:ln>
      </cdr:spPr>
    </cdr:sp>
  </cdr:relSizeAnchor>
  <cdr:relSizeAnchor xmlns:cdr="http://schemas.openxmlformats.org/drawingml/2006/chartDrawing">
    <cdr:from>
      <cdr:x>0.19475</cdr:x>
      <cdr:y>0.835</cdr:y>
    </cdr:from>
    <cdr:to>
      <cdr:x>0.25375</cdr:x>
      <cdr:y>0.8975</cdr:y>
    </cdr:to>
    <cdr:sp macro="" textlink="">
      <cdr:nvSpPr>
        <cdr:cNvPr id="1030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42337" y="2847308"/>
          <a:ext cx="285483" cy="2131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GB" sz="975" b="1" i="0" u="none" strike="noStrike" baseline="0">
              <a:solidFill>
                <a:srgbClr val="000000"/>
              </a:solidFill>
              <a:latin typeface="Arial"/>
              <a:cs typeface="Arial"/>
            </a:rPr>
            <a:t>O</a:t>
          </a:r>
        </a:p>
      </cdr:txBody>
    </cdr:sp>
  </cdr:relSizeAnchor>
  <cdr:relSizeAnchor xmlns:cdr="http://schemas.openxmlformats.org/drawingml/2006/chartDrawing">
    <cdr:from>
      <cdr:x>0.1835</cdr:x>
      <cdr:y>0.62925</cdr:y>
    </cdr:from>
    <cdr:to>
      <cdr:x>0.87825</cdr:x>
      <cdr:y>0.62925</cdr:y>
    </cdr:to>
    <cdr:sp macro="" textlink="">
      <cdr:nvSpPr>
        <cdr:cNvPr id="1031" name="Line 7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1010250" y="2205647"/>
          <a:ext cx="3824911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/>
        </a:ln>
      </cdr:spPr>
    </cdr:sp>
  </cdr:relSizeAnchor>
  <cdr:relSizeAnchor xmlns:cdr="http://schemas.openxmlformats.org/drawingml/2006/chartDrawing">
    <cdr:from>
      <cdr:x>0.31175</cdr:x>
      <cdr:y>0.25825</cdr:y>
    </cdr:from>
    <cdr:to>
      <cdr:x>0.3125</cdr:x>
      <cdr:y>0.835</cdr:y>
    </cdr:to>
    <cdr:sp macro="" textlink="">
      <cdr:nvSpPr>
        <cdr:cNvPr id="1032" name="Line 8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1508465" y="880620"/>
          <a:ext cx="3629" cy="196668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prstDash val="dash"/>
          <a:round/>
          <a:headEnd/>
          <a:tailEnd/>
        </a:ln>
      </cdr:spPr>
    </cdr:sp>
  </cdr:relSizeAnchor>
  <cdr:relSizeAnchor xmlns:cdr="http://schemas.openxmlformats.org/drawingml/2006/chartDrawing">
    <cdr:from>
      <cdr:x>0.1835</cdr:x>
      <cdr:y>0.25825</cdr:y>
    </cdr:from>
    <cdr:to>
      <cdr:x>0.87825</cdr:x>
      <cdr:y>0.25825</cdr:y>
    </cdr:to>
    <cdr:sp macro="" textlink="">
      <cdr:nvSpPr>
        <cdr:cNvPr id="1033" name="Line 9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887901" y="880620"/>
          <a:ext cx="3361687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/>
        </a:ln>
      </cdr:spPr>
    </cdr:sp>
  </cdr:relSizeAnchor>
  <cdr:relSizeAnchor xmlns:cdr="http://schemas.openxmlformats.org/drawingml/2006/chartDrawing">
    <cdr:from>
      <cdr:x>0.18173</cdr:x>
      <cdr:y>0.65621</cdr:y>
    </cdr:from>
    <cdr:to>
      <cdr:x>0.26152</cdr:x>
      <cdr:y>0.71329</cdr:y>
    </cdr:to>
    <cdr:sp macro="" textlink="">
      <cdr:nvSpPr>
        <cdr:cNvPr id="10" name="Freeform 9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1217886" y="3133011"/>
          <a:ext cx="534714" cy="272512"/>
        </a:xfrm>
        <a:custGeom xmlns:a="http://schemas.openxmlformats.org/drawingml/2006/main">
          <a:avLst/>
          <a:gdLst>
            <a:gd name="T0" fmla="*/ 502 w 502"/>
            <a:gd name="T1" fmla="*/ 303 h 303"/>
            <a:gd name="T2" fmla="*/ 234 w 502"/>
            <a:gd name="T3" fmla="*/ 102 h 303"/>
            <a:gd name="T4" fmla="*/ 0 w 502"/>
            <a:gd name="T5" fmla="*/ 0 h 303"/>
          </a:gdLst>
          <a:ahLst/>
          <a:cxnLst>
            <a:cxn ang="0">
              <a:pos x="T0" y="T1"/>
            </a:cxn>
            <a:cxn ang="0">
              <a:pos x="T2" y="T3"/>
            </a:cxn>
            <a:cxn ang="0">
              <a:pos x="T4" y="T5"/>
            </a:cxn>
          </a:cxnLst>
          <a:rect l="0" t="0" r="r" b="b"/>
          <a:pathLst>
            <a:path w="502" h="303">
              <a:moveTo>
                <a:pt x="502" y="303"/>
              </a:moveTo>
              <a:cubicBezTo>
                <a:pt x="457" y="270"/>
                <a:pt x="318" y="152"/>
                <a:pt x="234" y="102"/>
              </a:cubicBezTo>
              <a:cubicBezTo>
                <a:pt x="150" y="52"/>
                <a:pt x="49" y="21"/>
                <a:pt x="0" y="0"/>
              </a:cubicBezTo>
            </a:path>
          </a:pathLst>
        </a:cu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  <cdr:txBody>
        <a:bodyPr xmlns:a="http://schemas.openxmlformats.org/drawingml/2006/main" rot="0" vert="horz" wrap="square" lIns="91440" tIns="45720" rIns="91440" bIns="45720" anchor="t" anchorCtr="0" upright="1"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GB"/>
        </a:p>
      </cdr:txBody>
    </cdr:sp>
  </cdr:relSizeAnchor>
  <cdr:relSizeAnchor xmlns:cdr="http://schemas.openxmlformats.org/drawingml/2006/chartDrawing">
    <cdr:from>
      <cdr:x>0.18173</cdr:x>
      <cdr:y>0.65186</cdr:y>
    </cdr:from>
    <cdr:to>
      <cdr:x>0.29563</cdr:x>
      <cdr:y>0.71708</cdr:y>
    </cdr:to>
    <cdr:sp macro="" textlink="">
      <cdr:nvSpPr>
        <cdr:cNvPr id="14" name="Text Box 4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17886" y="3112233"/>
          <a:ext cx="763314" cy="31139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rot="0" vert="horz" wrap="square" lIns="91440" tIns="45720" rIns="91440" bIns="45720" anchor="t" anchorCtr="0" upright="1"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spcAft>
              <a:spcPts val="0"/>
            </a:spcAft>
          </a:pPr>
          <a:r>
            <a:rPr lang="en-US" dirty="0" smtClean="0">
              <a:latin typeface="Times New Roman"/>
              <a:ea typeface="Times New Roman"/>
            </a:rPr>
            <a:t>r-g</a:t>
          </a:r>
          <a:endParaRPr lang="en-GB" dirty="0">
            <a:effectLst/>
            <a:latin typeface="Times New Roman"/>
            <a:ea typeface="Times New Roman"/>
          </a:endParaRPr>
        </a:p>
      </cdr:txBody>
    </cdr:sp>
  </cdr:relSizeAnchor>
  <cdr:relSizeAnchor xmlns:cdr="http://schemas.openxmlformats.org/drawingml/2006/chartDrawing">
    <cdr:from>
      <cdr:x>0.61321</cdr:x>
      <cdr:y>0.26026</cdr:y>
    </cdr:from>
    <cdr:to>
      <cdr:x>0.61321</cdr:x>
      <cdr:y>0.43583</cdr:y>
    </cdr:to>
    <cdr:sp macro="" textlink="">
      <cdr:nvSpPr>
        <cdr:cNvPr id="16" name="Straight Connector 15"/>
        <cdr:cNvSpPr/>
      </cdr:nvSpPr>
      <cdr:spPr>
        <a:xfrm xmlns:a="http://schemas.openxmlformats.org/drawingml/2006/main" rot="5400000">
          <a:off x="3690384" y="1661705"/>
          <a:ext cx="838200" cy="0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91882-26E1-40D9-970A-B1C087CBC947}" type="datetimeFigureOut">
              <a:rPr lang="en-US" smtClean="0"/>
              <a:pPr/>
              <a:t>5/28/2012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1451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9F893-E73F-4D7E-9F30-8AC1F1CCF81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1477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B427A-3F5B-4C18-8BB3-CF6FE98451CB}" type="datetimeFigureOut">
              <a:rPr lang="en-US" smtClean="0"/>
              <a:pPr/>
              <a:t>5/28/2012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180" y="4715153"/>
            <a:ext cx="54254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451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2D736A-1178-4A96-93D4-01766A45B7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42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194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8BB93-5743-49AC-A210-47F04492E6C9}" type="datetime1">
              <a:rPr lang="en-GB" smtClean="0"/>
              <a:pPr/>
              <a:t>28/05/2012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591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1D549-D793-4461-BA78-F598458DCB4B}" type="datetime1">
              <a:rPr lang="en-GB" smtClean="0"/>
              <a:pPr/>
              <a:t>28/05/2012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214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F079-B79A-481D-BDA5-E206A543D3C7}" type="datetime1">
              <a:rPr lang="en-GB" smtClean="0"/>
              <a:pPr/>
              <a:t>28/05/2012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108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53461-A4C6-4082-9B20-4E993C571BE8}" type="datetime1">
              <a:rPr lang="en-GB" smtClean="0"/>
              <a:pPr/>
              <a:t>28/05/2012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895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6EF1A-2EBA-4392-9579-A1D302A9A621}" type="datetime1">
              <a:rPr lang="en-GB" smtClean="0"/>
              <a:pPr/>
              <a:t>28/05/2012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39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466D-B360-4F40-91E0-2593D7185DF5}" type="datetime1">
              <a:rPr lang="en-GB" smtClean="0"/>
              <a:pPr/>
              <a:t>28/05/2012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956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8CCF-B928-415E-A796-4A797566D26D}" type="datetime1">
              <a:rPr lang="en-GB" smtClean="0"/>
              <a:pPr/>
              <a:t>28/05/2012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652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A595-3A63-4E55-B40A-70DA8C900047}" type="datetime1">
              <a:rPr lang="en-GB" smtClean="0"/>
              <a:pPr/>
              <a:t>28/05/2012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619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F3463-6095-4B6E-8E46-35F700FA6FAA}" type="datetime1">
              <a:rPr lang="en-GB" smtClean="0"/>
              <a:pPr/>
              <a:t>28/05/2012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769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BFEE8-3E07-4514-A95F-25735354DEA0}" type="datetime1">
              <a:rPr lang="en-GB" smtClean="0"/>
              <a:pPr/>
              <a:t>28/05/2012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645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3A9C1-16A2-4C44-8328-75C559AECD94}" type="datetime1">
              <a:rPr lang="en-GB" smtClean="0"/>
              <a:pPr/>
              <a:t>28/05/2012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089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CC518-BB73-47F4-8A84-5DD7F00D56A6}" type="datetime1">
              <a:rPr lang="en-GB" smtClean="0"/>
              <a:pPr/>
              <a:t>28/05/2012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84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pr.org/pubs/new-dps/dplist.asp?dpno=746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8001000" cy="1219199"/>
          </a:xfrm>
        </p:spPr>
        <p:txBody>
          <a:bodyPr>
            <a:normAutofit/>
          </a:bodyPr>
          <a:lstStyle/>
          <a:p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What went wrong? Is the euro crisis a crisis of success?</a:t>
            </a:r>
            <a:endParaRPr lang="en-GB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Marcus Miller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University of Warwick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May 2012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81000" y="2514600"/>
            <a:ext cx="79129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Good bye Capital Controls in Europe.</a:t>
            </a:r>
          </a:p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Hello Multiple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Equilibria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- and crisis!</a:t>
            </a:r>
            <a:endParaRPr lang="en-GB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11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1143000" y="1474014"/>
            <a:ext cx="6701548" cy="4774386"/>
            <a:chOff x="1604158" y="1352165"/>
            <a:chExt cx="5505450" cy="3505200"/>
          </a:xfrm>
        </p:grpSpPr>
        <p:graphicFrame>
          <p:nvGraphicFramePr>
            <p:cNvPr id="21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43954941"/>
                </p:ext>
              </p:extLst>
            </p:nvPr>
          </p:nvGraphicFramePr>
          <p:xfrm>
            <a:off x="1604158" y="1352165"/>
            <a:ext cx="5505450" cy="3505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3" name="Group 19"/>
            <p:cNvGrpSpPr/>
            <p:nvPr/>
          </p:nvGrpSpPr>
          <p:grpSpPr>
            <a:xfrm>
              <a:off x="1979756" y="1409415"/>
              <a:ext cx="4899022" cy="3252127"/>
              <a:chOff x="-91155" y="-120517"/>
              <a:chExt cx="4899034" cy="3252143"/>
            </a:xfrm>
          </p:grpSpPr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547139" y="2329860"/>
                <a:ext cx="350520" cy="213360"/>
              </a:xfrm>
              <a:custGeom>
                <a:avLst/>
                <a:gdLst>
                  <a:gd name="T0" fmla="*/ 502 w 502"/>
                  <a:gd name="T1" fmla="*/ 303 h 303"/>
                  <a:gd name="T2" fmla="*/ 234 w 502"/>
                  <a:gd name="T3" fmla="*/ 102 h 303"/>
                  <a:gd name="T4" fmla="*/ 0 w 502"/>
                  <a:gd name="T5" fmla="*/ 0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2" h="303">
                    <a:moveTo>
                      <a:pt x="502" y="303"/>
                    </a:moveTo>
                    <a:cubicBezTo>
                      <a:pt x="457" y="270"/>
                      <a:pt x="318" y="152"/>
                      <a:pt x="234" y="102"/>
                    </a:cubicBezTo>
                    <a:cubicBezTo>
                      <a:pt x="150" y="52"/>
                      <a:pt x="49" y="21"/>
                      <a:pt x="0" y="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grpSp>
            <p:nvGrpSpPr>
              <p:cNvPr id="4" name="Group 22"/>
              <p:cNvGrpSpPr/>
              <p:nvPr/>
            </p:nvGrpSpPr>
            <p:grpSpPr>
              <a:xfrm>
                <a:off x="-91155" y="-120517"/>
                <a:ext cx="4899034" cy="3252143"/>
                <a:chOff x="-91155" y="-120517"/>
                <a:chExt cx="4899034" cy="3252143"/>
              </a:xfrm>
            </p:grpSpPr>
            <p:grpSp>
              <p:nvGrpSpPr>
                <p:cNvPr id="5" name="Group 23"/>
                <p:cNvGrpSpPr/>
                <p:nvPr/>
              </p:nvGrpSpPr>
              <p:grpSpPr>
                <a:xfrm>
                  <a:off x="-91155" y="-120517"/>
                  <a:ext cx="4899034" cy="3252143"/>
                  <a:chOff x="-91155" y="-120517"/>
                  <a:chExt cx="4899034" cy="3252143"/>
                </a:xfrm>
              </p:grpSpPr>
              <p:sp>
                <p:nvSpPr>
                  <p:cNvPr id="26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89241" y="2040741"/>
                    <a:ext cx="1143038" cy="28711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i="1" dirty="0">
                        <a:effectLst/>
                        <a:latin typeface="Times New Roman"/>
                        <a:ea typeface="Times New Roman"/>
                      </a:rPr>
                      <a:t>Scrap Value</a:t>
                    </a:r>
                  </a:p>
                </p:txBody>
              </p:sp>
              <p:sp>
                <p:nvSpPr>
                  <p:cNvPr id="27" name="Text 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53440" y="271090"/>
                    <a:ext cx="342911" cy="3429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>
                        <a:effectLst/>
                        <a:latin typeface="Times New Roman"/>
                        <a:ea typeface="Times New Roman"/>
                      </a:rPr>
                      <a:t>L</a:t>
                    </a:r>
                  </a:p>
                </p:txBody>
              </p:sp>
              <p:sp>
                <p:nvSpPr>
                  <p:cNvPr id="28" name="Text 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99843" y="-85125"/>
                    <a:ext cx="1153039" cy="4948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sz="1600" i="1" dirty="0" smtClean="0">
                        <a:effectLst/>
                        <a:latin typeface="Times New Roman"/>
                        <a:ea typeface="Times New Roman"/>
                      </a:rPr>
                      <a:t>Capitalised earnings </a:t>
                    </a:r>
                    <a:endParaRPr lang="en-GB" sz="1600" i="1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29" name="Text 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91155" y="-120517"/>
                    <a:ext cx="767430" cy="22861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b="1" dirty="0" smtClean="0">
                        <a:effectLst/>
                        <a:latin typeface="Times New Roman"/>
                        <a:ea typeface="Times New Roman"/>
                      </a:rPr>
                      <a:t>Debt</a:t>
                    </a: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 D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30" name="Text Box 4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3765" y="2343150"/>
                    <a:ext cx="228608" cy="22861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>
                        <a:effectLst/>
                        <a:latin typeface="Times New Roman"/>
                        <a:ea typeface="Times New Roman"/>
                      </a:rPr>
                      <a:t>r</a:t>
                    </a:r>
                  </a:p>
                </p:txBody>
              </p:sp>
              <p:sp>
                <p:nvSpPr>
                  <p:cNvPr id="31" name="Text 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590550"/>
                    <a:ext cx="571519" cy="3429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r">
                      <a:spcAft>
                        <a:spcPts val="0"/>
                      </a:spcAft>
                    </a:pPr>
                    <a:r>
                      <a:rPr lang="en-GB" dirty="0">
                        <a:effectLst/>
                        <a:latin typeface="Times New Roman"/>
                        <a:ea typeface="Times New Roman"/>
                      </a:rPr>
                      <a:t>D(0)</a:t>
                    </a:r>
                  </a:p>
                </p:txBody>
              </p:sp>
              <p:sp>
                <p:nvSpPr>
                  <p:cNvPr id="32" name="Text Box 4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02241" y="2752726"/>
                    <a:ext cx="1198370" cy="22861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endParaRPr lang="en-GB" dirty="0" smtClean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34" name="Text 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74643" y="921864"/>
                    <a:ext cx="836853" cy="89510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r">
                      <a:spcAft>
                        <a:spcPts val="600"/>
                      </a:spcAft>
                    </a:pPr>
                    <a:r>
                      <a:rPr lang="en-GB" sz="1600" b="1" dirty="0" smtClean="0">
                        <a:effectLst/>
                        <a:latin typeface="Times New Roman"/>
                        <a:ea typeface="Times New Roman"/>
                      </a:rPr>
                      <a:t>Debt equity swap</a:t>
                    </a:r>
                    <a:endParaRPr lang="en-GB" sz="1600" b="1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35" name="Text 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76375" y="457200"/>
                    <a:ext cx="1028734" cy="3429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n-GB">
                        <a:effectLst/>
                        <a:latin typeface="Times New Roman"/>
                        <a:ea typeface="Times New Roman"/>
                      </a:rPr>
                      <a:t>Chapter 11</a:t>
                    </a:r>
                  </a:p>
                </p:txBody>
              </p:sp>
              <p:sp>
                <p:nvSpPr>
                  <p:cNvPr id="36" name="Text 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47975" y="457200"/>
                    <a:ext cx="1143038" cy="22861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n-GB" dirty="0">
                        <a:effectLst/>
                        <a:latin typeface="Times New Roman"/>
                        <a:ea typeface="Times New Roman"/>
                      </a:rPr>
                      <a:t>Chapter 11</a:t>
                    </a:r>
                  </a:p>
                </p:txBody>
              </p:sp>
              <p:sp>
                <p:nvSpPr>
                  <p:cNvPr id="20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64841" y="2844507"/>
                    <a:ext cx="1143038" cy="28711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b="1" dirty="0" smtClean="0">
                        <a:effectLst/>
                        <a:latin typeface="Times New Roman"/>
                        <a:ea typeface="Times New Roman"/>
                      </a:rPr>
                      <a:t>Earnings</a:t>
                    </a: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 X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22" name="Text 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64041" y="-29181"/>
                    <a:ext cx="571519" cy="3429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S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23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26641" y="1110248"/>
                    <a:ext cx="1189398" cy="4577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sz="1600" i="1" dirty="0" smtClean="0">
                        <a:effectLst/>
                        <a:latin typeface="Times New Roman"/>
                        <a:ea typeface="Times New Roman"/>
                      </a:rPr>
                      <a:t>Debt service cost</a:t>
                    </a:r>
                    <a:endParaRPr lang="en-GB" sz="1600" i="1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p:grpSp>
            <p:sp>
              <p:nvSpPr>
                <p:cNvPr id="25" name="AutoShape 47"/>
                <p:cNvSpPr>
                  <a:spLocks/>
                </p:cNvSpPr>
                <p:nvPr/>
              </p:nvSpPr>
              <p:spPr bwMode="auto">
                <a:xfrm rot="16200000">
                  <a:off x="2571750" y="-400050"/>
                  <a:ext cx="114307" cy="2514684"/>
                </a:xfrm>
                <a:prstGeom prst="leftBrace">
                  <a:avLst>
                    <a:gd name="adj1" fmla="val 183333"/>
                    <a:gd name="adj2" fmla="val 50000"/>
                  </a:avLst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39" name="Rectangle 38"/>
          <p:cNvSpPr/>
          <p:nvPr/>
        </p:nvSpPr>
        <p:spPr>
          <a:xfrm>
            <a:off x="1295400" y="381000"/>
            <a:ext cx="6705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When debtors threaten corporate survival: </a:t>
            </a:r>
            <a:br>
              <a:rPr lang="en-GB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 debt equity swap with Chapter 11 bankruptcy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250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695377" y="5899666"/>
            <a:ext cx="769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Note X here is fiscal resources for debt service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66800" y="533400"/>
            <a:ext cx="7599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Daniel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Cohen’s model of Sovereign Debt and Taxes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35"/>
          <p:cNvGrpSpPr/>
          <p:nvPr/>
        </p:nvGrpSpPr>
        <p:grpSpPr>
          <a:xfrm>
            <a:off x="1524000" y="1382786"/>
            <a:ext cx="5840228" cy="3961503"/>
            <a:chOff x="-308898" y="0"/>
            <a:chExt cx="4557048" cy="3800475"/>
          </a:xfrm>
        </p:grpSpPr>
        <p:grpSp>
          <p:nvGrpSpPr>
            <p:cNvPr id="3" name="Group 36"/>
            <p:cNvGrpSpPr/>
            <p:nvPr/>
          </p:nvGrpSpPr>
          <p:grpSpPr>
            <a:xfrm>
              <a:off x="-308898" y="0"/>
              <a:ext cx="4557048" cy="3800475"/>
              <a:chOff x="-308898" y="0"/>
              <a:chExt cx="4557048" cy="3800475"/>
            </a:xfrm>
          </p:grpSpPr>
          <p:grpSp>
            <p:nvGrpSpPr>
              <p:cNvPr id="4" name="Group 38"/>
              <p:cNvGrpSpPr/>
              <p:nvPr/>
            </p:nvGrpSpPr>
            <p:grpSpPr>
              <a:xfrm>
                <a:off x="-308898" y="0"/>
                <a:ext cx="4557048" cy="3800475"/>
                <a:chOff x="-308898" y="0"/>
                <a:chExt cx="4557048" cy="3800475"/>
              </a:xfrm>
            </p:grpSpPr>
            <p:cxnSp>
              <p:nvCxnSpPr>
                <p:cNvPr id="41" name="Line 5"/>
                <p:cNvCxnSpPr>
                  <a:cxnSpLocks noChangeShapeType="1"/>
                </p:cNvCxnSpPr>
                <p:nvPr/>
              </p:nvCxnSpPr>
              <p:spPr bwMode="auto">
                <a:xfrm flipH="1">
                  <a:off x="714375" y="1533525"/>
                  <a:ext cx="2238375" cy="1931670"/>
                </a:xfrm>
                <a:prstGeom prst="line">
                  <a:avLst/>
                </a:prstGeom>
                <a:noFill/>
                <a:ln w="25400">
                  <a:solidFill>
                    <a:srgbClr val="007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2" name="Line 6"/>
                <p:cNvCxnSpPr>
                  <a:cxnSpLocks noChangeShapeType="1"/>
                </p:cNvCxnSpPr>
                <p:nvPr/>
              </p:nvCxnSpPr>
              <p:spPr bwMode="auto">
                <a:xfrm>
                  <a:off x="714375" y="2228850"/>
                  <a:ext cx="250952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5" name="Group 42"/>
                <p:cNvGrpSpPr/>
                <p:nvPr/>
              </p:nvGrpSpPr>
              <p:grpSpPr>
                <a:xfrm>
                  <a:off x="-308898" y="0"/>
                  <a:ext cx="4557048" cy="3800475"/>
                  <a:chOff x="-308898" y="0"/>
                  <a:chExt cx="4557048" cy="3800475"/>
                </a:xfrm>
              </p:grpSpPr>
              <p:sp>
                <p:nvSpPr>
                  <p:cNvPr id="44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3048" y="2275791"/>
                    <a:ext cx="650973" cy="2775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r-g</a:t>
                    </a:r>
                    <a:r>
                      <a:rPr lang="en-GB" dirty="0"/>
                      <a:t>-π</a:t>
                    </a:r>
                  </a:p>
                  <a:p>
                    <a:pPr>
                      <a:spcAft>
                        <a:spcPts val="0"/>
                      </a:spcAft>
                    </a:pP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45" name="Freeform 44"/>
                  <p:cNvSpPr>
                    <a:spLocks/>
                  </p:cNvSpPr>
                  <p:nvPr/>
                </p:nvSpPr>
                <p:spPr bwMode="auto">
                  <a:xfrm>
                    <a:off x="714375" y="2876550"/>
                    <a:ext cx="336550" cy="303530"/>
                  </a:xfrm>
                  <a:custGeom>
                    <a:avLst/>
                    <a:gdLst>
                      <a:gd name="T0" fmla="*/ 0 w 328"/>
                      <a:gd name="T1" fmla="*/ 0 h 360"/>
                      <a:gd name="T2" fmla="*/ 225741 w 328"/>
                      <a:gd name="T3" fmla="*/ 127738 h 360"/>
                      <a:gd name="T4" fmla="*/ 321927 w 328"/>
                      <a:gd name="T5" fmla="*/ 393040 h 3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28" h="360">
                        <a:moveTo>
                          <a:pt x="0" y="0"/>
                        </a:moveTo>
                        <a:cubicBezTo>
                          <a:pt x="38" y="19"/>
                          <a:pt x="175" y="57"/>
                          <a:pt x="230" y="117"/>
                        </a:cubicBezTo>
                        <a:cubicBezTo>
                          <a:pt x="285" y="177"/>
                          <a:pt x="308" y="310"/>
                          <a:pt x="328" y="36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GB"/>
                  </a:p>
                </p:txBody>
              </p:sp>
              <p:cxnSp>
                <p:nvCxnSpPr>
                  <p:cNvPr id="46" name="Line 4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714375" y="504825"/>
                    <a:ext cx="1655445" cy="2952115"/>
                  </a:xfrm>
                  <a:prstGeom prst="lin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7" name="Line 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14375" y="142875"/>
                    <a:ext cx="0" cy="332168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triangl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8" name="Line 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14375" y="3457575"/>
                    <a:ext cx="32296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49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2105025"/>
                    <a:ext cx="597535" cy="36957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r">
                      <a:spcAft>
                        <a:spcPts val="0"/>
                      </a:spcAft>
                    </a:pPr>
                    <a:r>
                      <a:rPr lang="en-GB">
                        <a:effectLst/>
                        <a:latin typeface="Times New Roman"/>
                        <a:ea typeface="Times New Roman"/>
                      </a:rPr>
                      <a:t>D(0)</a:t>
                    </a:r>
                  </a:p>
                </p:txBody>
              </p:sp>
              <p:sp>
                <p:nvSpPr>
                  <p:cNvPr id="50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308898" y="0"/>
                    <a:ext cx="982634" cy="7202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r">
                      <a:spcAft>
                        <a:spcPts val="0"/>
                      </a:spcAft>
                    </a:pP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Sovereign debt D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51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18027" y="3400425"/>
                    <a:ext cx="930123" cy="4000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X= </a:t>
                    </a:r>
                    <a:r>
                      <a:rPr lang="en-GB" dirty="0" err="1" smtClean="0">
                        <a:effectLst/>
                        <a:latin typeface="Times New Roman"/>
                        <a:ea typeface="Times New Roman"/>
                      </a:rPr>
                      <a:t>ΘτY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52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52650" y="876300"/>
                    <a:ext cx="1075690" cy="492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>
                        <a:effectLst/>
                        <a:latin typeface="Times New Roman"/>
                        <a:ea typeface="Times New Roman"/>
                      </a:rPr>
                      <a:t>“Growing out of debt”</a:t>
                    </a:r>
                  </a:p>
                </p:txBody>
              </p:sp>
              <p:sp>
                <p:nvSpPr>
                  <p:cNvPr id="53" name="Text Box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52500" y="427884"/>
                    <a:ext cx="956310" cy="4927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>
                        <a:effectLst/>
                        <a:latin typeface="Times New Roman"/>
                        <a:ea typeface="Times New Roman"/>
                      </a:rPr>
                      <a:t>“Drowning in Debt”</a:t>
                    </a:r>
                  </a:p>
                </p:txBody>
              </p:sp>
              <p:grpSp>
                <p:nvGrpSpPr>
                  <p:cNvPr id="6" name="Group 53"/>
                  <p:cNvGrpSpPr>
                    <a:grpSpLocks/>
                  </p:cNvGrpSpPr>
                  <p:nvPr/>
                </p:nvGrpSpPr>
                <p:grpSpPr bwMode="auto">
                  <a:xfrm>
                    <a:off x="1676400" y="1619250"/>
                    <a:ext cx="2031365" cy="1560830"/>
                    <a:chOff x="7920" y="4140"/>
                    <a:chExt cx="3060" cy="2283"/>
                  </a:xfrm>
                </p:grpSpPr>
                <p:sp>
                  <p:nvSpPr>
                    <p:cNvPr id="62" name="Freeform 61"/>
                    <p:cNvSpPr>
                      <a:spLocks/>
                    </p:cNvSpPr>
                    <p:nvPr/>
                  </p:nvSpPr>
                  <p:spPr bwMode="auto">
                    <a:xfrm>
                      <a:off x="7920" y="4140"/>
                      <a:ext cx="3060" cy="2283"/>
                    </a:xfrm>
                    <a:custGeom>
                      <a:avLst/>
                      <a:gdLst>
                        <a:gd name="T0" fmla="*/ 0 w 3060"/>
                        <a:gd name="T1" fmla="*/ 843 h 2283"/>
                        <a:gd name="T2" fmla="*/ 1607 w 3060"/>
                        <a:gd name="T3" fmla="*/ 240 h 2283"/>
                        <a:gd name="T4" fmla="*/ 3060 w 3060"/>
                        <a:gd name="T5" fmla="*/ 2283 h 228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060" h="2283">
                          <a:moveTo>
                            <a:pt x="0" y="843"/>
                          </a:moveTo>
                          <a:cubicBezTo>
                            <a:pt x="268" y="743"/>
                            <a:pt x="1097" y="0"/>
                            <a:pt x="1607" y="240"/>
                          </a:cubicBezTo>
                          <a:cubicBezTo>
                            <a:pt x="2117" y="480"/>
                            <a:pt x="2757" y="1858"/>
                            <a:pt x="3060" y="2283"/>
                          </a:cubicBezTo>
                        </a:path>
                      </a:pathLst>
                    </a:custGeom>
                    <a:noFill/>
                    <a:ln w="254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cxnSp>
                  <p:nvCxnSpPr>
                    <p:cNvPr id="63" name="Line 19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8432" y="4558"/>
                      <a:ext cx="183" cy="12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sp>
                  <p:nvSpPr>
                    <p:cNvPr id="64" name="Freeform 63"/>
                    <p:cNvSpPr>
                      <a:spLocks/>
                    </p:cNvSpPr>
                    <p:nvPr/>
                  </p:nvSpPr>
                  <p:spPr bwMode="auto">
                    <a:xfrm>
                      <a:off x="9888" y="4701"/>
                      <a:ext cx="119" cy="152"/>
                    </a:xfrm>
                    <a:custGeom>
                      <a:avLst/>
                      <a:gdLst>
                        <a:gd name="T0" fmla="*/ 0 w 104"/>
                        <a:gd name="T1" fmla="*/ 0 h 180"/>
                        <a:gd name="T2" fmla="*/ 119 w 104"/>
                        <a:gd name="T3" fmla="*/ 152 h 180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04" h="180">
                          <a:moveTo>
                            <a:pt x="0" y="0"/>
                          </a:moveTo>
                          <a:cubicBezTo>
                            <a:pt x="37" y="75"/>
                            <a:pt x="74" y="150"/>
                            <a:pt x="104" y="180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7" name="Group 54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1076325" y="1000125"/>
                    <a:ext cx="358140" cy="1230630"/>
                    <a:chOff x="5400" y="8640"/>
                    <a:chExt cx="540" cy="1800"/>
                  </a:xfrm>
                </p:grpSpPr>
                <p:sp>
                  <p:nvSpPr>
                    <p:cNvPr id="59" name="Freeform 58"/>
                    <p:cNvSpPr>
                      <a:spLocks/>
                    </p:cNvSpPr>
                    <p:nvPr/>
                  </p:nvSpPr>
                  <p:spPr bwMode="auto">
                    <a:xfrm>
                      <a:off x="5400" y="8640"/>
                      <a:ext cx="540" cy="1800"/>
                    </a:xfrm>
                    <a:custGeom>
                      <a:avLst/>
                      <a:gdLst>
                        <a:gd name="T0" fmla="*/ 540 w 540"/>
                        <a:gd name="T1" fmla="*/ 0 h 1800"/>
                        <a:gd name="T2" fmla="*/ 209 w 540"/>
                        <a:gd name="T3" fmla="*/ 938 h 1800"/>
                        <a:gd name="T4" fmla="*/ 0 w 540"/>
                        <a:gd name="T5" fmla="*/ 1800 h 18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0" h="1800">
                          <a:moveTo>
                            <a:pt x="540" y="0"/>
                          </a:moveTo>
                          <a:cubicBezTo>
                            <a:pt x="485" y="156"/>
                            <a:pt x="299" y="638"/>
                            <a:pt x="209" y="938"/>
                          </a:cubicBezTo>
                          <a:cubicBezTo>
                            <a:pt x="119" y="1238"/>
                            <a:pt x="44" y="1620"/>
                            <a:pt x="0" y="1800"/>
                          </a:cubicBezTo>
                        </a:path>
                      </a:pathLst>
                    </a:custGeom>
                    <a:noFill/>
                    <a:ln w="254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cxnSp>
                  <p:nvCxnSpPr>
                    <p:cNvPr id="60" name="Line 30"/>
                    <p:cNvCxnSpPr>
                      <a:cxnSpLocks noChangeShapeType="1"/>
                    </p:cNvCxnSpPr>
                    <p:nvPr/>
                  </p:nvCxnSpPr>
                  <p:spPr bwMode="auto">
                    <a:xfrm rot="10800000" flipV="1">
                      <a:off x="5665" y="9180"/>
                      <a:ext cx="95" cy="17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</p:grpSp>
              <p:sp>
                <p:nvSpPr>
                  <p:cNvPr id="56" name="Text Box 3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00075" y="3438525"/>
                    <a:ext cx="378460" cy="2476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>
                        <a:effectLst/>
                        <a:latin typeface="Times New Roman"/>
                        <a:ea typeface="Times New Roman"/>
                      </a:rPr>
                      <a:t>O</a:t>
                    </a:r>
                  </a:p>
                </p:txBody>
              </p:sp>
              <p:sp>
                <p:nvSpPr>
                  <p:cNvPr id="57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20925" y="276225"/>
                    <a:ext cx="1152525" cy="37084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Solvency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58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52750" y="1276350"/>
                    <a:ext cx="857250" cy="3429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Liquidity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p:grpSp>
          </p:grpSp>
          <p:sp>
            <p:nvSpPr>
              <p:cNvPr id="40" name="Freeform 39"/>
              <p:cNvSpPr/>
              <p:nvPr/>
            </p:nvSpPr>
            <p:spPr>
              <a:xfrm>
                <a:off x="712519" y="2600696"/>
                <a:ext cx="387820" cy="147103"/>
              </a:xfrm>
              <a:custGeom>
                <a:avLst/>
                <a:gdLst>
                  <a:gd name="connsiteX0" fmla="*/ 0 w 387820"/>
                  <a:gd name="connsiteY0" fmla="*/ 15458 h 147103"/>
                  <a:gd name="connsiteX1" fmla="*/ 224153 w 387820"/>
                  <a:gd name="connsiteY1" fmla="*/ 11900 h 147103"/>
                  <a:gd name="connsiteX2" fmla="*/ 387820 w 387820"/>
                  <a:gd name="connsiteY2" fmla="*/ 147103 h 147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7820" h="147103">
                    <a:moveTo>
                      <a:pt x="0" y="15458"/>
                    </a:moveTo>
                    <a:cubicBezTo>
                      <a:pt x="79758" y="2708"/>
                      <a:pt x="159516" y="-10041"/>
                      <a:pt x="224153" y="11900"/>
                    </a:cubicBezTo>
                    <a:cubicBezTo>
                      <a:pt x="288790" y="33841"/>
                      <a:pt x="338305" y="90472"/>
                      <a:pt x="387820" y="14710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38" name="Text Box 10"/>
            <p:cNvSpPr txBox="1">
              <a:spLocks noChangeArrowheads="1"/>
            </p:cNvSpPr>
            <p:nvPr/>
          </p:nvSpPr>
          <p:spPr bwMode="auto">
            <a:xfrm>
              <a:off x="676893" y="2885703"/>
              <a:ext cx="308610" cy="236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r</a:t>
              </a:r>
            </a:p>
          </p:txBody>
        </p:sp>
      </p:grp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54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0600" y="609599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Problems from excessive debt</a:t>
            </a:r>
          </a:p>
        </p:txBody>
      </p:sp>
      <p:grpSp>
        <p:nvGrpSpPr>
          <p:cNvPr id="2" name="Group 5"/>
          <p:cNvGrpSpPr/>
          <p:nvPr/>
        </p:nvGrpSpPr>
        <p:grpSpPr>
          <a:xfrm>
            <a:off x="1773452" y="1600124"/>
            <a:ext cx="6456148" cy="4572076"/>
            <a:chOff x="2154665" y="1501337"/>
            <a:chExt cx="4163754" cy="3562351"/>
          </a:xfrm>
        </p:grpSpPr>
        <p:grpSp>
          <p:nvGrpSpPr>
            <p:cNvPr id="3" name="Group 6"/>
            <p:cNvGrpSpPr/>
            <p:nvPr/>
          </p:nvGrpSpPr>
          <p:grpSpPr>
            <a:xfrm>
              <a:off x="2154665" y="1501337"/>
              <a:ext cx="4163754" cy="3562351"/>
              <a:chOff x="2228156" y="1438274"/>
              <a:chExt cx="4163754" cy="3562351"/>
            </a:xfrm>
          </p:grpSpPr>
          <p:sp>
            <p:nvSpPr>
              <p:cNvPr id="10" name="Text Box 32"/>
              <p:cNvSpPr txBox="1">
                <a:spLocks noChangeArrowheads="1"/>
              </p:cNvSpPr>
              <p:nvPr/>
            </p:nvSpPr>
            <p:spPr bwMode="auto">
              <a:xfrm>
                <a:off x="3631169" y="4600575"/>
                <a:ext cx="610553" cy="247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dirty="0" smtClean="0">
                    <a:latin typeface="Times New Roman"/>
                    <a:ea typeface="Times New Roman"/>
                  </a:rPr>
                  <a:t>X(0)</a:t>
                </a:r>
                <a:endParaRPr lang="en-GB" dirty="0">
                  <a:effectLst/>
                  <a:latin typeface="Times New Roman"/>
                  <a:ea typeface="Times New Roman"/>
                </a:endParaRPr>
              </a:p>
            </p:txBody>
          </p:sp>
          <p:grpSp>
            <p:nvGrpSpPr>
              <p:cNvPr id="4" name="Group 10"/>
              <p:cNvGrpSpPr/>
              <p:nvPr/>
            </p:nvGrpSpPr>
            <p:grpSpPr>
              <a:xfrm>
                <a:off x="2228156" y="1438274"/>
                <a:ext cx="4163754" cy="3562351"/>
                <a:chOff x="2228156" y="1438274"/>
                <a:chExt cx="4163754" cy="3562351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 flipV="1">
                  <a:off x="3820160" y="2438400"/>
                  <a:ext cx="0" cy="190373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4050917" y="4070756"/>
                  <a:ext cx="1154688" cy="4921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dirty="0" smtClean="0">
                      <a:effectLst/>
                      <a:latin typeface="Times New Roman"/>
                      <a:ea typeface="Times New Roman"/>
                    </a:rPr>
                    <a:t>No problem!</a:t>
                  </a:r>
                  <a:endParaRPr lang="en-GB" dirty="0">
                    <a:effectLst/>
                    <a:latin typeface="Times New Roman"/>
                    <a:ea typeface="Times New Roman"/>
                  </a:endParaRPr>
                </a:p>
              </p:txBody>
            </p:sp>
            <p:grpSp>
              <p:nvGrpSpPr>
                <p:cNvPr id="6" name="Group 13"/>
                <p:cNvGrpSpPr/>
                <p:nvPr/>
              </p:nvGrpSpPr>
              <p:grpSpPr>
                <a:xfrm>
                  <a:off x="2228156" y="1438274"/>
                  <a:ext cx="4163754" cy="3562351"/>
                  <a:chOff x="2228156" y="1438274"/>
                  <a:chExt cx="4163754" cy="3562351"/>
                </a:xfrm>
              </p:grpSpPr>
              <p:sp>
                <p:nvSpPr>
                  <p:cNvPr id="15" name="Freeform 14"/>
                  <p:cNvSpPr/>
                  <p:nvPr/>
                </p:nvSpPr>
                <p:spPr>
                  <a:xfrm>
                    <a:off x="3806456" y="4316819"/>
                    <a:ext cx="245973" cy="245656"/>
                  </a:xfrm>
                  <a:custGeom>
                    <a:avLst/>
                    <a:gdLst>
                      <a:gd name="connsiteX0" fmla="*/ 0 w 308344"/>
                      <a:gd name="connsiteY0" fmla="*/ 0 h 170121"/>
                      <a:gd name="connsiteX1" fmla="*/ 212651 w 308344"/>
                      <a:gd name="connsiteY1" fmla="*/ 74428 h 170121"/>
                      <a:gd name="connsiteX2" fmla="*/ 308344 w 308344"/>
                      <a:gd name="connsiteY2" fmla="*/ 170121 h 170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08344" h="170121">
                        <a:moveTo>
                          <a:pt x="0" y="0"/>
                        </a:moveTo>
                        <a:cubicBezTo>
                          <a:pt x="80630" y="23037"/>
                          <a:pt x="161260" y="46075"/>
                          <a:pt x="212651" y="74428"/>
                        </a:cubicBezTo>
                        <a:cubicBezTo>
                          <a:pt x="264042" y="102782"/>
                          <a:pt x="286193" y="136451"/>
                          <a:pt x="308344" y="170121"/>
                        </a:cubicBez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7" name="Group 15"/>
                  <p:cNvGrpSpPr/>
                  <p:nvPr/>
                </p:nvGrpSpPr>
                <p:grpSpPr>
                  <a:xfrm>
                    <a:off x="2228156" y="1438274"/>
                    <a:ext cx="4163754" cy="3562351"/>
                    <a:chOff x="2228156" y="1438274"/>
                    <a:chExt cx="4163754" cy="3562351"/>
                  </a:xfrm>
                </p:grpSpPr>
                <p:grpSp>
                  <p:nvGrpSpPr>
                    <p:cNvPr id="11" name="Group 16"/>
                    <p:cNvGrpSpPr/>
                    <p:nvPr/>
                  </p:nvGrpSpPr>
                  <p:grpSpPr>
                    <a:xfrm>
                      <a:off x="2228156" y="1438274"/>
                      <a:ext cx="4163754" cy="3562351"/>
                      <a:chOff x="84396" y="276224"/>
                      <a:chExt cx="4163754" cy="3562351"/>
                    </a:xfrm>
                  </p:grpSpPr>
                  <p:cxnSp>
                    <p:nvCxnSpPr>
                      <p:cNvPr id="19" name="Line 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>
                        <a:off x="714375" y="1533525"/>
                        <a:ext cx="2238375" cy="1931670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20" name="Line 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714375" y="2219325"/>
                        <a:ext cx="250952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grpSp>
                    <p:nvGrpSpPr>
                      <p:cNvPr id="14" name="Group 20"/>
                      <p:cNvGrpSpPr/>
                      <p:nvPr/>
                    </p:nvGrpSpPr>
                    <p:grpSpPr>
                      <a:xfrm>
                        <a:off x="84396" y="276224"/>
                        <a:ext cx="4163754" cy="3562351"/>
                        <a:chOff x="84396" y="276224"/>
                        <a:chExt cx="4163754" cy="3562351"/>
                      </a:xfrm>
                    </p:grpSpPr>
                    <p:cxnSp>
                      <p:nvCxnSpPr>
                        <p:cNvPr id="22" name="Line 4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 flipV="1">
                          <a:off x="714375" y="504825"/>
                          <a:ext cx="1655445" cy="2952115"/>
                        </a:xfrm>
                        <a:prstGeom prst="line">
                          <a:avLst/>
                        </a:prstGeom>
                        <a:noFill/>
                        <a:ln w="25400">
                          <a:solidFill>
                            <a:srgbClr val="C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23" name="Line 2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714375" y="504825"/>
                          <a:ext cx="0" cy="295973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 type="triangle" w="med" len="med"/>
                          <a:tailEnd type="none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24" name="Line 3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714375" y="3457575"/>
                          <a:ext cx="3229610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 type="none" w="med" len="med"/>
                          <a:tailEnd type="triangle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sp>
                      <p:nvSpPr>
                        <p:cNvPr id="26" name="Text Box 1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4396" y="350771"/>
                          <a:ext cx="597535" cy="3689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:r>
                            <a:rPr lang="en-GB" dirty="0" smtClean="0">
                              <a:effectLst/>
                              <a:latin typeface="Times New Roman"/>
                              <a:ea typeface="Times New Roman"/>
                            </a:rPr>
                            <a:t>Debt</a:t>
                          </a:r>
                          <a:endParaRPr lang="en-GB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sp>
                      <p:nvSpPr>
                        <p:cNvPr id="27" name="Text Box 14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581400" y="3438525"/>
                          <a:ext cx="666750" cy="4000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>
                              <a:effectLst/>
                              <a:latin typeface="Times New Roman"/>
                              <a:ea typeface="Times New Roman"/>
                            </a:rPr>
                            <a:t>X= </a:t>
                          </a:r>
                          <a:r>
                            <a:rPr lang="en-GB" dirty="0" err="1">
                              <a:effectLst/>
                              <a:latin typeface="Times New Roman"/>
                              <a:ea typeface="Times New Roman"/>
                            </a:rPr>
                            <a:t>ΘτY</a:t>
                          </a:r>
                          <a:endParaRPr lang="en-GB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sp>
                      <p:nvSpPr>
                        <p:cNvPr id="28" name="Text Box 15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152650" y="1090332"/>
                          <a:ext cx="1075690" cy="4921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b="1" dirty="0" smtClean="0">
                              <a:effectLst/>
                              <a:latin typeface="Times New Roman"/>
                              <a:ea typeface="Times New Roman"/>
                            </a:rPr>
                            <a:t>Illiquidity</a:t>
                          </a:r>
                          <a:endParaRPr lang="en-GB" b="1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sp>
                      <p:nvSpPr>
                        <p:cNvPr id="29" name="Text Box 16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38514" y="876300"/>
                          <a:ext cx="956310" cy="4927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b="1" dirty="0" smtClean="0">
                              <a:effectLst/>
                              <a:latin typeface="Times New Roman"/>
                              <a:ea typeface="Times New Roman"/>
                            </a:rPr>
                            <a:t>Insolvency</a:t>
                          </a:r>
                          <a:endParaRPr lang="en-GB" b="1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grpSp>
                      <p:nvGrpSpPr>
                        <p:cNvPr id="16" name="Group 2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676400" y="1619250"/>
                          <a:ext cx="2031365" cy="1560830"/>
                          <a:chOff x="7920" y="4140"/>
                          <a:chExt cx="3060" cy="2283"/>
                        </a:xfrm>
                      </p:grpSpPr>
                      <p:sp>
                        <p:nvSpPr>
                          <p:cNvPr id="35" name="Freeform 3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7920" y="4140"/>
                            <a:ext cx="3060" cy="2283"/>
                          </a:xfrm>
                          <a:custGeom>
                            <a:avLst/>
                            <a:gdLst>
                              <a:gd name="T0" fmla="*/ 0 w 3060"/>
                              <a:gd name="T1" fmla="*/ 843 h 2283"/>
                              <a:gd name="T2" fmla="*/ 1607 w 3060"/>
                              <a:gd name="T3" fmla="*/ 240 h 2283"/>
                              <a:gd name="T4" fmla="*/ 3060 w 3060"/>
                              <a:gd name="T5" fmla="*/ 2283 h 2283"/>
                              <a:gd name="T6" fmla="*/ 0 60000 65536"/>
                              <a:gd name="T7" fmla="*/ 0 60000 65536"/>
                              <a:gd name="T8" fmla="*/ 0 60000 65536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3060" h="2283">
                                <a:moveTo>
                                  <a:pt x="0" y="843"/>
                                </a:moveTo>
                                <a:cubicBezTo>
                                  <a:pt x="268" y="743"/>
                                  <a:pt x="1097" y="0"/>
                                  <a:pt x="1607" y="240"/>
                                </a:cubicBezTo>
                                <a:cubicBezTo>
                                  <a:pt x="2117" y="480"/>
                                  <a:pt x="2757" y="1858"/>
                                  <a:pt x="3060" y="2283"/>
                                </a:cubicBezTo>
                              </a:path>
                            </a:pathLst>
                          </a:custGeom>
                          <a:noFill/>
                          <a:ln w="2540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en-GB"/>
                          </a:p>
                        </p:txBody>
                      </p:sp>
                      <p:cxnSp>
                        <p:nvCxnSpPr>
                          <p:cNvPr id="36" name="Line 19"/>
                          <p:cNvCxnSpPr>
                            <a:cxnSpLocks noChangeShapeType="1"/>
                          </p:cNvCxnSpPr>
                          <p:nvPr/>
                        </p:nvCxnSpPr>
                        <p:spPr bwMode="auto">
                          <a:xfrm flipV="1">
                            <a:off x="8432" y="4558"/>
                            <a:ext cx="183" cy="128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 type="triangle" w="med" len="med"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</p:cxnSp>
                      <p:sp>
                        <p:nvSpPr>
                          <p:cNvPr id="37" name="Freeform 36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9888" y="4701"/>
                            <a:ext cx="119" cy="152"/>
                          </a:xfrm>
                          <a:custGeom>
                            <a:avLst/>
                            <a:gdLst>
                              <a:gd name="T0" fmla="*/ 0 w 104"/>
                              <a:gd name="T1" fmla="*/ 0 h 180"/>
                              <a:gd name="T2" fmla="*/ 119 w 104"/>
                              <a:gd name="T3" fmla="*/ 152 h 180"/>
                              <a:gd name="T4" fmla="*/ 0 60000 65536"/>
                              <a:gd name="T5" fmla="*/ 0 60000 65536"/>
                            </a:gdLst>
                            <a:ahLst/>
                            <a:cxnLst>
                              <a:cxn ang="T4">
                                <a:pos x="T0" y="T1"/>
                              </a:cxn>
                              <a:cxn ang="T5">
                                <a:pos x="T2" y="T3"/>
                              </a:cxn>
                            </a:cxnLst>
                            <a:rect l="0" t="0" r="r" b="b"/>
                            <a:pathLst>
                              <a:path w="104" h="180">
                                <a:moveTo>
                                  <a:pt x="0" y="0"/>
                                </a:moveTo>
                                <a:cubicBezTo>
                                  <a:pt x="37" y="75"/>
                                  <a:pt x="74" y="150"/>
                                  <a:pt x="104" y="180"/>
                                </a:cubicBezTo>
                              </a:path>
                            </a:pathLst>
                          </a:cu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 type="triangle" w="med" len="med"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31" name="Freeform 30"/>
                        <p:cNvSpPr>
                          <a:spLocks/>
                        </p:cNvSpPr>
                        <p:nvPr/>
                      </p:nvSpPr>
                      <p:spPr bwMode="auto">
                        <a:xfrm rot="10800000">
                          <a:off x="1675029" y="546860"/>
                          <a:ext cx="232128" cy="729490"/>
                        </a:xfrm>
                        <a:custGeom>
                          <a:avLst/>
                          <a:gdLst>
                            <a:gd name="T0" fmla="*/ 540 w 540"/>
                            <a:gd name="T1" fmla="*/ 0 h 1800"/>
                            <a:gd name="T2" fmla="*/ 209 w 540"/>
                            <a:gd name="T3" fmla="*/ 938 h 1800"/>
                            <a:gd name="T4" fmla="*/ 0 w 540"/>
                            <a:gd name="T5" fmla="*/ 1800 h 180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0" h="1800">
                              <a:moveTo>
                                <a:pt x="540" y="0"/>
                              </a:moveTo>
                              <a:cubicBezTo>
                                <a:pt x="485" y="156"/>
                                <a:pt x="299" y="638"/>
                                <a:pt x="209" y="938"/>
                              </a:cubicBezTo>
                              <a:cubicBezTo>
                                <a:pt x="119" y="1238"/>
                                <a:pt x="44" y="1620"/>
                                <a:pt x="0" y="1800"/>
                              </a:cubicBezTo>
                            </a:path>
                          </a:pathLst>
                        </a:custGeom>
                        <a:noFill/>
                        <a:ln w="25400">
                          <a:solidFill>
                            <a:srgbClr val="000000"/>
                          </a:solidFill>
                          <a:round/>
                          <a:headEnd/>
                          <a:tailEnd type="triangle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32" name="Text Box 3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00075" y="3438525"/>
                          <a:ext cx="378460" cy="247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>
                              <a:effectLst/>
                              <a:latin typeface="Times New Roman"/>
                              <a:ea typeface="Times New Roman"/>
                            </a:rPr>
                            <a:t>O</a:t>
                          </a:r>
                        </a:p>
                      </p:txBody>
                    </p:sp>
                    <p:sp>
                      <p:nvSpPr>
                        <p:cNvPr id="33" name="Text Box 33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320925" y="276224"/>
                          <a:ext cx="1152525" cy="4434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 smtClean="0">
                              <a:effectLst/>
                              <a:latin typeface="Times New Roman"/>
                              <a:ea typeface="Times New Roman"/>
                            </a:rPr>
                            <a:t>Solvency</a:t>
                          </a:r>
                          <a:endParaRPr lang="en-GB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sp>
                      <p:nvSpPr>
                        <p:cNvPr id="34" name="Text Box 33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952750" y="1276350"/>
                          <a:ext cx="857250" cy="342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 smtClean="0">
                              <a:effectLst/>
                              <a:latin typeface="Times New Roman"/>
                              <a:ea typeface="Times New Roman"/>
                            </a:rPr>
                            <a:t>Liquidity</a:t>
                          </a:r>
                          <a:endParaRPr lang="en-GB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8" name="Left Brace 17"/>
                    <p:cNvSpPr/>
                    <p:nvPr/>
                  </p:nvSpPr>
                  <p:spPr>
                    <a:xfrm>
                      <a:off x="2577840" y="2438400"/>
                      <a:ext cx="280295" cy="1903731"/>
                    </a:xfrm>
                    <a:prstGeom prst="leftBrac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cxnSp>
          <p:nvCxnSpPr>
            <p:cNvPr id="8" name="Straight Connector 7"/>
            <p:cNvCxnSpPr/>
            <p:nvPr/>
          </p:nvCxnSpPr>
          <p:spPr>
            <a:xfrm>
              <a:off x="3612366" y="2501463"/>
              <a:ext cx="29146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571489" y="4379882"/>
              <a:ext cx="29146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 Box 16"/>
          <p:cNvSpPr txBox="1">
            <a:spLocks noChangeArrowheads="1"/>
          </p:cNvSpPr>
          <p:nvPr/>
        </p:nvSpPr>
        <p:spPr bwMode="auto">
          <a:xfrm>
            <a:off x="1619400" y="2581369"/>
            <a:ext cx="886074" cy="632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US" dirty="0" smtClean="0">
                <a:latin typeface="Times New Roman"/>
                <a:ea typeface="Times New Roman"/>
              </a:rPr>
              <a:t>High</a:t>
            </a:r>
            <a:endParaRPr lang="en-GB" dirty="0">
              <a:effectLst/>
              <a:latin typeface="Times New Roman"/>
              <a:ea typeface="Times New Roman"/>
            </a:endParaRP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1718692" y="5021790"/>
            <a:ext cx="886074" cy="632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US" dirty="0" smtClean="0">
                <a:latin typeface="Times New Roman"/>
                <a:ea typeface="Times New Roman"/>
              </a:rPr>
              <a:t>Low</a:t>
            </a:r>
            <a:endParaRPr lang="en-GB" dirty="0">
              <a:effectLst/>
              <a:latin typeface="Times New Roman"/>
              <a:ea typeface="Times New Roman"/>
            </a:endParaRPr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4200526" y="4048125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35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" y="304800"/>
            <a:ext cx="77608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 self-fulfilling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rise in spreads can lead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to insolvency </a:t>
            </a:r>
            <a:br>
              <a:rPr lang="en-GB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and involuntary write down: multiple </a:t>
            </a:r>
            <a:r>
              <a:rPr lang="en-GB" sz="2000" b="1" dirty="0" err="1" smtClean="0">
                <a:latin typeface="Times New Roman" pitchFamily="18" charset="0"/>
                <a:cs typeface="Times New Roman" pitchFamily="18" charset="0"/>
              </a:rPr>
              <a:t>equilibria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890597" y="1547812"/>
            <a:ext cx="5808514" cy="4395788"/>
            <a:chOff x="-646496" y="0"/>
            <a:chExt cx="4002528" cy="3467100"/>
          </a:xfrm>
        </p:grpSpPr>
        <p:sp>
          <p:nvSpPr>
            <p:cNvPr id="56" name="Text Box 33"/>
            <p:cNvSpPr txBox="1">
              <a:spLocks noChangeArrowheads="1"/>
            </p:cNvSpPr>
            <p:nvPr/>
          </p:nvSpPr>
          <p:spPr bwMode="auto">
            <a:xfrm>
              <a:off x="1962150" y="133350"/>
              <a:ext cx="344805" cy="344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S’</a:t>
              </a:r>
            </a:p>
          </p:txBody>
        </p:sp>
        <p:sp>
          <p:nvSpPr>
            <p:cNvPr id="57" name="Text Box 33"/>
            <p:cNvSpPr txBox="1">
              <a:spLocks noChangeArrowheads="1"/>
            </p:cNvSpPr>
            <p:nvPr/>
          </p:nvSpPr>
          <p:spPr bwMode="auto">
            <a:xfrm>
              <a:off x="2305050" y="876300"/>
              <a:ext cx="344805" cy="344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L</a:t>
              </a:r>
            </a:p>
          </p:txBody>
        </p:sp>
        <p:sp>
          <p:nvSpPr>
            <p:cNvPr id="58" name="Text Box 33"/>
            <p:cNvSpPr txBox="1">
              <a:spLocks noChangeArrowheads="1"/>
            </p:cNvSpPr>
            <p:nvPr/>
          </p:nvSpPr>
          <p:spPr bwMode="auto">
            <a:xfrm>
              <a:off x="2647950" y="1209675"/>
              <a:ext cx="344805" cy="344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L’</a:t>
              </a: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-646496" y="0"/>
              <a:ext cx="4002528" cy="3467100"/>
              <a:chOff x="-351224" y="0"/>
              <a:chExt cx="4002528" cy="3467100"/>
            </a:xfrm>
          </p:grpSpPr>
          <p:sp>
            <p:nvSpPr>
              <p:cNvPr id="60" name="Text Box 11"/>
              <p:cNvSpPr txBox="1">
                <a:spLocks noChangeArrowheads="1"/>
              </p:cNvSpPr>
              <p:nvPr/>
            </p:nvSpPr>
            <p:spPr bwMode="auto">
              <a:xfrm>
                <a:off x="295275" y="2222679"/>
                <a:ext cx="332740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r">
                  <a:spcAft>
                    <a:spcPts val="0"/>
                  </a:spcAft>
                </a:pPr>
                <a:r>
                  <a:rPr lang="en-GB" dirty="0">
                    <a:effectLst/>
                    <a:latin typeface="Times New Roman"/>
                    <a:ea typeface="Times New Roman"/>
                  </a:rPr>
                  <a:t>D’</a:t>
                </a:r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-351224" y="0"/>
                <a:ext cx="4002528" cy="3467100"/>
                <a:chOff x="-227453" y="47625"/>
                <a:chExt cx="4002528" cy="3467100"/>
              </a:xfrm>
            </p:grpSpPr>
            <p:grpSp>
              <p:nvGrpSpPr>
                <p:cNvPr id="62" name="Group 61"/>
                <p:cNvGrpSpPr/>
                <p:nvPr/>
              </p:nvGrpSpPr>
              <p:grpSpPr>
                <a:xfrm>
                  <a:off x="-227453" y="47625"/>
                  <a:ext cx="4002528" cy="3392170"/>
                  <a:chOff x="-227453" y="47625"/>
                  <a:chExt cx="4002528" cy="3392170"/>
                </a:xfrm>
              </p:grpSpPr>
              <p:cxnSp>
                <p:nvCxnSpPr>
                  <p:cNvPr id="66" name="AutoShape 9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266950" y="1657350"/>
                    <a:ext cx="459105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grpSp>
                <p:nvGrpSpPr>
                  <p:cNvPr id="67" name="Group 66"/>
                  <p:cNvGrpSpPr/>
                  <p:nvPr/>
                </p:nvGrpSpPr>
                <p:grpSpPr>
                  <a:xfrm>
                    <a:off x="-227453" y="47625"/>
                    <a:ext cx="4002528" cy="3392170"/>
                    <a:chOff x="-227453" y="47625"/>
                    <a:chExt cx="4002528" cy="3392170"/>
                  </a:xfrm>
                </p:grpSpPr>
                <p:cxnSp>
                  <p:nvCxnSpPr>
                    <p:cNvPr id="68" name="Line 4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685800" y="466725"/>
                      <a:ext cx="1699260" cy="2741295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69" name="Line 5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676275" y="1209675"/>
                      <a:ext cx="2044065" cy="2006600"/>
                    </a:xfrm>
                    <a:prstGeom prst="line">
                      <a:avLst/>
                    </a:prstGeom>
                    <a:noFill/>
                    <a:ln w="25400">
                      <a:solidFill>
                        <a:srgbClr val="007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0" name="Line 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85800" y="2066925"/>
                      <a:ext cx="240030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sp>
                  <p:nvSpPr>
                    <p:cNvPr id="72" name="Text 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1222" y="1170770"/>
                      <a:ext cx="1038041" cy="457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b="1" dirty="0" smtClean="0">
                          <a:effectLst/>
                          <a:latin typeface="Times New Roman"/>
                          <a:ea typeface="Times New Roman"/>
                        </a:rPr>
                        <a:t>Insolvency</a:t>
                      </a:r>
                      <a:endParaRPr lang="en-GB" b="1" dirty="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  <p:grpSp>
                  <p:nvGrpSpPr>
                    <p:cNvPr id="73" name="Group 72"/>
                    <p:cNvGrpSpPr/>
                    <p:nvPr/>
                  </p:nvGrpSpPr>
                  <p:grpSpPr>
                    <a:xfrm>
                      <a:off x="419043" y="47625"/>
                      <a:ext cx="3356032" cy="3392170"/>
                      <a:chOff x="419043" y="47625"/>
                      <a:chExt cx="3356032" cy="3392170"/>
                    </a:xfrm>
                  </p:grpSpPr>
                  <p:sp>
                    <p:nvSpPr>
                      <p:cNvPr id="81" name="Text Box 1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19097" y="1891987"/>
                        <a:ext cx="238009" cy="21971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r">
                          <a:spcAft>
                            <a:spcPts val="0"/>
                          </a:spcAft>
                        </a:pPr>
                        <a:r>
                          <a:rPr lang="en-GB" dirty="0">
                            <a:effectLst/>
                            <a:latin typeface="Times New Roman"/>
                            <a:ea typeface="Times New Roman"/>
                          </a:rPr>
                          <a:t>D</a:t>
                        </a:r>
                      </a:p>
                    </p:txBody>
                  </p:sp>
                  <p:cxnSp>
                    <p:nvCxnSpPr>
                      <p:cNvPr id="82" name="Line 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685800" y="180975"/>
                        <a:ext cx="0" cy="302133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 type="triangle" w="med" len="med"/>
                        <a:tailEnd type="none" w="med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83" name="Line 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685800" y="3209925"/>
                        <a:ext cx="308927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 type="none" w="med" len="med"/>
                        <a:tailEnd type="triangle" w="med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sp>
                    <p:nvSpPr>
                      <p:cNvPr id="84" name="Text Box 1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19043" y="47625"/>
                        <a:ext cx="276222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r">
                          <a:spcAft>
                            <a:spcPts val="0"/>
                          </a:spcAft>
                        </a:pPr>
                        <a:r>
                          <a:rPr lang="en-GB" dirty="0">
                            <a:effectLst/>
                            <a:latin typeface="Times New Roman"/>
                            <a:ea typeface="Times New Roman"/>
                          </a:rPr>
                          <a:t>D</a:t>
                        </a:r>
                      </a:p>
                    </p:txBody>
                  </p:sp>
                  <p:sp>
                    <p:nvSpPr>
                      <p:cNvPr id="86" name="Text Box 3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581051" y="3209925"/>
                        <a:ext cx="361950" cy="2298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>
                          <a:spcAft>
                            <a:spcPts val="0"/>
                          </a:spcAft>
                        </a:pPr>
                        <a:r>
                          <a:rPr lang="en-GB">
                            <a:effectLst/>
                            <a:latin typeface="Times New Roman"/>
                            <a:ea typeface="Times New Roman"/>
                          </a:rPr>
                          <a:t>O</a:t>
                        </a:r>
                      </a:p>
                    </p:txBody>
                  </p:sp>
                </p:grpSp>
                <p:sp>
                  <p:nvSpPr>
                    <p:cNvPr id="74" name="Text Box 3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95426" y="523875"/>
                      <a:ext cx="345250" cy="34480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>
                          <a:effectLst/>
                          <a:latin typeface="Times New Roman"/>
                          <a:ea typeface="Times New Roman"/>
                        </a:rPr>
                        <a:t>S</a:t>
                      </a:r>
                    </a:p>
                  </p:txBody>
                </p:sp>
                <p:cxnSp>
                  <p:nvCxnSpPr>
                    <p:cNvPr id="75" name="AutoShape 105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686121" y="911851"/>
                      <a:ext cx="920115" cy="2286000"/>
                    </a:xfrm>
                    <a:prstGeom prst="straightConnector1">
                      <a:avLst/>
                    </a:pr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6" name="AutoShape 8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390650" y="1419225"/>
                      <a:ext cx="354330" cy="0"/>
                    </a:xfrm>
                    <a:prstGeom prst="straightConnector1">
                      <a:avLst/>
                    </a:prstGeom>
                    <a:noFill/>
                    <a:ln w="25400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7" name="AutoShape 89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685800" y="1485900"/>
                      <a:ext cx="2295525" cy="1716405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8" name="AutoShape 9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219200" y="2095500"/>
                      <a:ext cx="0" cy="199390"/>
                    </a:xfrm>
                    <a:prstGeom prst="straightConnector1">
                      <a:avLst/>
                    </a:prstGeom>
                    <a:noFill/>
                    <a:ln w="25400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sp>
                  <p:nvSpPr>
                    <p:cNvPr id="79" name="Text 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657350" y="1409700"/>
                      <a:ext cx="1171575" cy="457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dirty="0">
                          <a:effectLst/>
                          <a:latin typeface="Times New Roman"/>
                          <a:ea typeface="Times New Roman"/>
                        </a:rPr>
                        <a:t>Rising Spreads</a:t>
                      </a:r>
                    </a:p>
                  </p:txBody>
                </p:sp>
                <p:sp>
                  <p:nvSpPr>
                    <p:cNvPr id="80" name="Text 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-227453" y="2072292"/>
                      <a:ext cx="1171575" cy="457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dirty="0">
                          <a:effectLst/>
                          <a:latin typeface="Times New Roman"/>
                          <a:ea typeface="Times New Roman"/>
                        </a:rPr>
                        <a:t>Write Down</a:t>
                      </a:r>
                    </a:p>
                  </p:txBody>
                </p:sp>
              </p:grpSp>
            </p:grpSp>
            <p:cxnSp>
              <p:nvCxnSpPr>
                <p:cNvPr id="63" name="Straight Connector 62"/>
                <p:cNvCxnSpPr/>
                <p:nvPr/>
              </p:nvCxnSpPr>
              <p:spPr>
                <a:xfrm flipH="1" flipV="1">
                  <a:off x="676275" y="2305050"/>
                  <a:ext cx="542389" cy="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1219200" y="2305050"/>
                  <a:ext cx="0" cy="90487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1038225" y="3200400"/>
                  <a:ext cx="1009354" cy="3143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>
                      <a:effectLst/>
                      <a:latin typeface="Times New Roman"/>
                      <a:ea typeface="Times New Roman"/>
                    </a:rPr>
                    <a:t>X(0)</a:t>
                  </a:r>
                </a:p>
              </p:txBody>
            </p:sp>
          </p:grpSp>
        </p:grpSp>
      </p:grp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2952750" y="4071938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5867400" y="5579144"/>
            <a:ext cx="1428944" cy="440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effectLst/>
                <a:latin typeface="Times New Roman"/>
                <a:ea typeface="Times New Roman"/>
              </a:rPr>
              <a:t>X = </a:t>
            </a:r>
            <a:r>
              <a:rPr lang="en-GB" dirty="0" err="1">
                <a:effectLst/>
                <a:latin typeface="Times New Roman"/>
                <a:ea typeface="Times New Roman"/>
              </a:rPr>
              <a:t>ΘτY</a:t>
            </a:r>
            <a:endParaRPr lang="en-GB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1145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173570"/>
              </p:ext>
            </p:extLst>
          </p:nvPr>
        </p:nvGraphicFramePr>
        <p:xfrm>
          <a:off x="762000" y="2362200"/>
          <a:ext cx="7690167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590800"/>
                <a:gridCol w="2667000"/>
                <a:gridCol w="2432367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Output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stabilisation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Fiscal Austerity 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Output stabilisation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    1,1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-1,2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Fiscal Austerity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  2,-1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0,0</a:t>
                      </a:r>
                      <a:endParaRPr lang="en-GB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5257800" y="3109356"/>
            <a:ext cx="1443798" cy="726310"/>
            <a:chOff x="96290" y="104838"/>
            <a:chExt cx="533400" cy="268329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248690" y="104838"/>
              <a:ext cx="2667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48690" y="373167"/>
              <a:ext cx="2667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29690" y="104838"/>
              <a:ext cx="0" cy="257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96290" y="104838"/>
              <a:ext cx="0" cy="257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838200" y="4953000"/>
            <a:ext cx="76199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The Nash equilibrium for this game is fiscal austerity for everyone!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4406" y="769203"/>
            <a:ext cx="8162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Fiscal austerity as a way of pleasing creditors: </a:t>
            </a:r>
          </a:p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a prisoners dilemma?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62000" y="4114800"/>
            <a:ext cx="7162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Entries are growth rates for row and column countries respectively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320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 bond swap to solve a liquidity problem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5943600"/>
            <a:ext cx="579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*Replacing ‘plain vanilla’ debt by growth bonds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066800" y="1472898"/>
            <a:ext cx="6838730" cy="4186237"/>
            <a:chOff x="1066800" y="1472898"/>
            <a:chExt cx="6838730" cy="4186237"/>
          </a:xfrm>
        </p:grpSpPr>
        <p:grpSp>
          <p:nvGrpSpPr>
            <p:cNvPr id="5" name="Group 4"/>
            <p:cNvGrpSpPr/>
            <p:nvPr/>
          </p:nvGrpSpPr>
          <p:grpSpPr>
            <a:xfrm>
              <a:off x="1066800" y="1472898"/>
              <a:ext cx="6838730" cy="4186237"/>
              <a:chOff x="-61022" y="0"/>
              <a:chExt cx="4880672" cy="3800476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-61022" y="0"/>
                <a:ext cx="4880672" cy="3800476"/>
                <a:chOff x="-61022" y="0"/>
                <a:chExt cx="4880672" cy="3800476"/>
              </a:xfrm>
            </p:grpSpPr>
            <p:sp>
              <p:nvSpPr>
                <p:cNvPr id="8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809625" y="2219325"/>
                  <a:ext cx="349885" cy="36957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r">
                    <a:spcAft>
                      <a:spcPts val="0"/>
                    </a:spcAft>
                  </a:pPr>
                  <a:r>
                    <a:rPr lang="en-GB">
                      <a:effectLst/>
                      <a:latin typeface="Times New Roman"/>
                      <a:ea typeface="Times New Roman"/>
                    </a:rPr>
                    <a:t>D’</a:t>
                  </a:r>
                </a:p>
              </p:txBody>
            </p:sp>
            <p:grpSp>
              <p:nvGrpSpPr>
                <p:cNvPr id="9" name="Group 8"/>
                <p:cNvGrpSpPr/>
                <p:nvPr/>
              </p:nvGrpSpPr>
              <p:grpSpPr>
                <a:xfrm>
                  <a:off x="-61022" y="0"/>
                  <a:ext cx="4880672" cy="3800476"/>
                  <a:chOff x="-61022" y="0"/>
                  <a:chExt cx="4880672" cy="3800476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-61022" y="0"/>
                    <a:ext cx="4880672" cy="3800476"/>
                    <a:chOff x="-61022" y="0"/>
                    <a:chExt cx="4880672" cy="3800476"/>
                  </a:xfrm>
                </p:grpSpPr>
                <p:sp>
                  <p:nvSpPr>
                    <p:cNvPr id="13" name="Freeform 12"/>
                    <p:cNvSpPr/>
                    <p:nvPr/>
                  </p:nvSpPr>
                  <p:spPr>
                    <a:xfrm>
                      <a:off x="2476500" y="1514475"/>
                      <a:ext cx="914400" cy="238125"/>
                    </a:xfrm>
                    <a:custGeom>
                      <a:avLst/>
                      <a:gdLst>
                        <a:gd name="connsiteX0" fmla="*/ 0 w 914400"/>
                        <a:gd name="connsiteY0" fmla="*/ 238125 h 238125"/>
                        <a:gd name="connsiteX1" fmla="*/ 371475 w 914400"/>
                        <a:gd name="connsiteY1" fmla="*/ 66675 h 238125"/>
                        <a:gd name="connsiteX2" fmla="*/ 533400 w 914400"/>
                        <a:gd name="connsiteY2" fmla="*/ 19050 h 238125"/>
                        <a:gd name="connsiteX3" fmla="*/ 914400 w 914400"/>
                        <a:gd name="connsiteY3" fmla="*/ 0 h 238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14400" h="238125">
                          <a:moveTo>
                            <a:pt x="0" y="238125"/>
                          </a:moveTo>
                          <a:cubicBezTo>
                            <a:pt x="141287" y="170656"/>
                            <a:pt x="282575" y="103187"/>
                            <a:pt x="371475" y="66675"/>
                          </a:cubicBezTo>
                          <a:cubicBezTo>
                            <a:pt x="460375" y="30163"/>
                            <a:pt x="442913" y="30162"/>
                            <a:pt x="533400" y="19050"/>
                          </a:cubicBezTo>
                          <a:cubicBezTo>
                            <a:pt x="623887" y="7938"/>
                            <a:pt x="769143" y="3969"/>
                            <a:pt x="914400" y="0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14" name="Group 13"/>
                    <p:cNvGrpSpPr/>
                    <p:nvPr/>
                  </p:nvGrpSpPr>
                  <p:grpSpPr>
                    <a:xfrm>
                      <a:off x="-61022" y="0"/>
                      <a:ext cx="4880672" cy="3800476"/>
                      <a:chOff x="-61022" y="0"/>
                      <a:chExt cx="4880672" cy="3800476"/>
                    </a:xfrm>
                  </p:grpSpPr>
                  <p:grpSp>
                    <p:nvGrpSpPr>
                      <p:cNvPr id="15" name="Group 14"/>
                      <p:cNvGrpSpPr/>
                      <p:nvPr/>
                    </p:nvGrpSpPr>
                    <p:grpSpPr>
                      <a:xfrm>
                        <a:off x="-61022" y="0"/>
                        <a:ext cx="4880672" cy="3800476"/>
                        <a:chOff x="-61022" y="-1"/>
                        <a:chExt cx="4880672" cy="3800476"/>
                      </a:xfrm>
                    </p:grpSpPr>
                    <p:grpSp>
                      <p:nvGrpSpPr>
                        <p:cNvPr id="17" name="Group 16"/>
                        <p:cNvGrpSpPr/>
                        <p:nvPr/>
                      </p:nvGrpSpPr>
                      <p:grpSpPr>
                        <a:xfrm>
                          <a:off x="-61022" y="-1"/>
                          <a:ext cx="4880672" cy="3800476"/>
                          <a:chOff x="-61022" y="-1"/>
                          <a:chExt cx="4880672" cy="3800476"/>
                        </a:xfrm>
                      </p:grpSpPr>
                      <p:grpSp>
                        <p:nvGrpSpPr>
                          <p:cNvPr id="19" name="Group 18"/>
                          <p:cNvGrpSpPr/>
                          <p:nvPr/>
                        </p:nvGrpSpPr>
                        <p:grpSpPr>
                          <a:xfrm>
                            <a:off x="-61022" y="-1"/>
                            <a:ext cx="4880672" cy="3800476"/>
                            <a:chOff x="-61022" y="-1"/>
                            <a:chExt cx="4880672" cy="3800476"/>
                          </a:xfrm>
                        </p:grpSpPr>
                        <p:grpSp>
                          <p:nvGrpSpPr>
                            <p:cNvPr id="21" name="Group 20"/>
                            <p:cNvGrpSpPr/>
                            <p:nvPr/>
                          </p:nvGrpSpPr>
                          <p:grpSpPr>
                            <a:xfrm>
                              <a:off x="523875" y="-1"/>
                              <a:ext cx="4295775" cy="3800476"/>
                              <a:chOff x="0" y="-1"/>
                              <a:chExt cx="4295775" cy="3800476"/>
                            </a:xfrm>
                          </p:grpSpPr>
                          <p:grpSp>
                            <p:nvGrpSpPr>
                              <p:cNvPr id="27" name="Group 26"/>
                              <p:cNvGrpSpPr/>
                              <p:nvPr/>
                            </p:nvGrpSpPr>
                            <p:grpSpPr>
                              <a:xfrm>
                                <a:off x="0" y="-1"/>
                                <a:ext cx="4295775" cy="3800476"/>
                                <a:chOff x="76200" y="-1"/>
                                <a:chExt cx="4295775" cy="3800476"/>
                              </a:xfrm>
                            </p:grpSpPr>
                            <p:cxnSp>
                              <p:nvCxnSpPr>
                                <p:cNvPr id="29" name="Line 5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flipH="1">
                                  <a:off x="714376" y="1276350"/>
                                  <a:ext cx="2513964" cy="2188845"/>
                                </a:xfrm>
                                <a:prstGeom prst="line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cxnSp>
                              <p:nvCxnSpPr>
                                <p:cNvPr id="30" name="Line 6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flipV="1">
                                  <a:off x="714375" y="1752599"/>
                                  <a:ext cx="2000250" cy="1"/>
                                </a:xfrm>
                                <a:prstGeom prst="line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grpSp>
                              <p:nvGrpSpPr>
                                <p:cNvPr id="31" name="Group 30"/>
                                <p:cNvGrpSpPr/>
                                <p:nvPr/>
                              </p:nvGrpSpPr>
                              <p:grpSpPr>
                                <a:xfrm>
                                  <a:off x="76200" y="-1"/>
                                  <a:ext cx="4295775" cy="3800476"/>
                                  <a:chOff x="76200" y="-1"/>
                                  <a:chExt cx="4295775" cy="3800476"/>
                                </a:xfrm>
                              </p:grpSpPr>
                              <p:cxnSp>
                                <p:nvCxnSpPr>
                                  <p:cNvPr id="34" name="Line 4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 flipV="1">
                                    <a:off x="714375" y="314325"/>
                                    <a:ext cx="1381125" cy="3142617"/>
                                  </a:xfrm>
                                  <a:prstGeom prst="line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noFill/>
                                      </a14:hiddenFill>
                                    </a:ext>
                                  </a:extLst>
                                </p:spPr>
                              </p:cxnSp>
                              <p:cxnSp>
                                <p:nvCxnSpPr>
                                  <p:cNvPr id="35" name="Line 2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>
                                    <a:off x="714375" y="142875"/>
                                    <a:ext cx="0" cy="3321685"/>
                                  </a:xfrm>
                                  <a:prstGeom prst="line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 type="triangle" w="med" len="med"/>
                                    <a:tailEnd type="none" w="med" len="med"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noFill/>
                                      </a14:hiddenFill>
                                    </a:ext>
                                  </a:extLst>
                                </p:spPr>
                              </p:cxnSp>
                              <p:cxnSp>
                                <p:nvCxnSpPr>
                                  <p:cNvPr id="36" name="Line 3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>
                                    <a:off x="714375" y="3457575"/>
                                    <a:ext cx="3229610" cy="0"/>
                                  </a:xfrm>
                                  <a:prstGeom prst="line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 type="none" w="med" len="med"/>
                                    <a:tailEnd type="triangle" w="med" len="med"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noFill/>
                                      </a14:hiddenFill>
                                    </a:ext>
                                  </a:extLst>
                                </p:spPr>
                              </p:cxnSp>
                              <p:sp>
                                <p:nvSpPr>
                                  <p:cNvPr id="37" name="Text Box 11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27008" y="1619250"/>
                                    <a:ext cx="349885" cy="369570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rgbClr val="FFFFFF"/>
                                  </a:solidFill>
                                  <a:ln>
                                    <a:noFill/>
                                  </a:ln>
                                  <a:extLs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 algn="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D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8" name="Text Box 12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6200" y="0"/>
                                    <a:ext cx="597535" cy="36893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 algn="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D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9" name="Text Box 14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352165" y="3400425"/>
                                    <a:ext cx="1019810" cy="40005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 dirty="0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X = </a:t>
                                    </a:r>
                                    <a:r>
                                      <a:rPr lang="en-GB" dirty="0" err="1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ΘτY</a:t>
                                    </a:r>
                                    <a:endParaRPr lang="en-GB" dirty="0">
                                      <a:effectLst/>
                                      <a:latin typeface="Times New Roman"/>
                                      <a:ea typeface="Times New Roman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40" name="Text Box 15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2152650" y="876300"/>
                                    <a:ext cx="1075690" cy="49212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“Growing out of debt”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41" name="Text Box 32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600075" y="3438525"/>
                                    <a:ext cx="378460" cy="24765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O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42" name="Text Box 33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2095500" y="-1"/>
                                    <a:ext cx="1152525" cy="51476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Solvency Constraint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43" name="Text Box 33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312160" y="809625"/>
                                    <a:ext cx="857250" cy="46672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Liquidity Constraint</a:t>
                                    </a:r>
                                  </a:p>
                                </p:txBody>
                              </p:sp>
                            </p:grpSp>
                          </p:grpSp>
                          <p:cxnSp>
                            <p:nvCxnSpPr>
                              <p:cNvPr id="24" name="Line 6"/>
                              <p:cNvCxnSpPr>
                                <a:cxnSpLocks noChangeShapeType="1"/>
                              </p:cNvCxnSpPr>
                              <p:nvPr/>
                            </p:nvCxnSpPr>
                            <p:spPr bwMode="auto">
                              <a:xfrm>
                                <a:off x="638175" y="2343150"/>
                                <a:ext cx="1304925" cy="0"/>
                              </a:xfrm>
                              <a:prstGeom prst="line">
                                <a:avLst/>
                              </a:prstGeom>
                              <a:noFill/>
                              <a:ln w="9525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noFill/>
                                  </a14:hiddenFill>
                                </a:ext>
                              </a:extLst>
                            </p:spPr>
                          </p:cxnSp>
                        </p:grpSp>
                        <p:sp>
                          <p:nvSpPr>
                            <p:cNvPr id="22" name="Text Box 11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-61022" y="1838325"/>
                              <a:ext cx="1087650" cy="447675"/>
                            </a:xfrm>
                            <a:prstGeom prst="rect">
                              <a:avLst/>
                            </a:prstGeom>
                            <a:solidFill>
                              <a:srgbClr val="FFFFFF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rot="0" vert="horz" wrap="square" lIns="91440" tIns="45720" rIns="91440" bIns="45720" anchor="t" anchorCtr="0" upright="1">
                              <a:noAutofit/>
                            </a:bodyPr>
                            <a:lstStyle/>
                            <a:p>
                              <a:pPr>
                                <a:spcAft>
                                  <a:spcPts val="0"/>
                                </a:spcAft>
                              </a:pPr>
                              <a:r>
                                <a:rPr lang="en-GB" dirty="0" smtClean="0">
                                  <a:solidFill>
                                    <a:srgbClr val="7030A0"/>
                                  </a:solidFill>
                                  <a:effectLst/>
                                  <a:latin typeface="Times New Roman"/>
                                  <a:ea typeface="Times New Roman"/>
                                </a:rPr>
                                <a:t>‘Debt Equity’ Swap*</a:t>
                              </a:r>
                              <a:endParaRPr lang="en-GB" dirty="0">
                                <a:solidFill>
                                  <a:srgbClr val="7030A0"/>
                                </a:solidFill>
                                <a:effectLst/>
                                <a:latin typeface="Times New Roman"/>
                                <a:ea typeface="Times New Roman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0" name="Left Brace 19"/>
                          <p:cNvSpPr/>
                          <p:nvPr/>
                        </p:nvSpPr>
                        <p:spPr>
                          <a:xfrm>
                            <a:off x="1047750" y="1752600"/>
                            <a:ext cx="114300" cy="590550"/>
                          </a:xfrm>
                          <a:prstGeom prst="leftBrac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cxnSp>
                      <p:nvCxnSpPr>
                        <p:cNvPr id="18" name="Straight Connector 17"/>
                        <p:cNvCxnSpPr>
                          <a:stCxn id="45" idx="4"/>
                        </p:cNvCxnSpPr>
                        <p:nvPr/>
                      </p:nvCxnSpPr>
                      <p:spPr>
                        <a:xfrm rot="16200000" flipH="1">
                          <a:off x="1631268" y="2612342"/>
                          <a:ext cx="1681727" cy="873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6" name="Straight Connector 15"/>
                      <p:cNvCxnSpPr/>
                      <p:nvPr/>
                    </p:nvCxnSpPr>
                    <p:spPr>
                      <a:xfrm>
                        <a:off x="2466975" y="1752600"/>
                        <a:ext cx="9525" cy="590549"/>
                      </a:xfrm>
                      <a:prstGeom prst="line">
                        <a:avLst/>
                      </a:prstGeom>
                      <a:ln w="34925">
                        <a:solidFill>
                          <a:srgbClr val="7030A0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1" name="Straight Arrow Connector 10"/>
                  <p:cNvCxnSpPr/>
                  <p:nvPr/>
                </p:nvCxnSpPr>
                <p:spPr>
                  <a:xfrm flipH="1" flipV="1">
                    <a:off x="2743200" y="1752600"/>
                    <a:ext cx="333375" cy="590548"/>
                  </a:xfrm>
                  <a:prstGeom prst="straightConnector1">
                    <a:avLst/>
                  </a:prstGeom>
                  <a:ln>
                    <a:solidFill>
                      <a:srgbClr val="C0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09900" y="2271763"/>
                    <a:ext cx="1075690" cy="492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rPr>
                      <a:t>Liquidity Problem</a:t>
                    </a:r>
                  </a:p>
                </p:txBody>
              </p:sp>
            </p:grpSp>
          </p:grpSp>
          <p:sp>
            <p:nvSpPr>
              <p:cNvPr id="7" name="Text Box 14"/>
              <p:cNvSpPr txBox="1">
                <a:spLocks noChangeArrowheads="1"/>
              </p:cNvSpPr>
              <p:nvPr/>
            </p:nvSpPr>
            <p:spPr bwMode="auto">
              <a:xfrm>
                <a:off x="2333625" y="3400425"/>
                <a:ext cx="40957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>
                    <a:effectLst/>
                    <a:latin typeface="Times New Roman"/>
                    <a:ea typeface="Times New Roman"/>
                  </a:rPr>
                  <a:t>X</a:t>
                </a:r>
                <a:r>
                  <a:rPr lang="en-GB" baseline="-25000">
                    <a:effectLst/>
                    <a:latin typeface="Times New Roman"/>
                    <a:ea typeface="Times New Roman"/>
                  </a:rPr>
                  <a:t>0</a:t>
                </a:r>
                <a:endParaRPr lang="en-GB">
                  <a:effectLst/>
                  <a:latin typeface="Times New Roman"/>
                  <a:ea typeface="Times New Roman"/>
                </a:endParaRPr>
              </a:p>
            </p:txBody>
          </p:sp>
        </p:grpSp>
        <p:cxnSp>
          <p:nvCxnSpPr>
            <p:cNvPr id="46" name="Straight Connector 45"/>
            <p:cNvCxnSpPr/>
            <p:nvPr/>
          </p:nvCxnSpPr>
          <p:spPr>
            <a:xfrm>
              <a:off x="4615668" y="3403392"/>
              <a:ext cx="967606" cy="2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4572000" y="3352800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678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Problems with austerity as existing ‘solution’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to the liquidity problem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46"/>
          <p:cNvGrpSpPr/>
          <p:nvPr/>
        </p:nvGrpSpPr>
        <p:grpSpPr>
          <a:xfrm>
            <a:off x="1447800" y="1447800"/>
            <a:ext cx="6190849" cy="4680389"/>
            <a:chOff x="1886350" y="1447800"/>
            <a:chExt cx="6190849" cy="4680389"/>
          </a:xfrm>
        </p:grpSpPr>
        <p:grpSp>
          <p:nvGrpSpPr>
            <p:cNvPr id="5" name="Group 4"/>
            <p:cNvGrpSpPr/>
            <p:nvPr/>
          </p:nvGrpSpPr>
          <p:grpSpPr>
            <a:xfrm>
              <a:off x="1886350" y="1447800"/>
              <a:ext cx="6190849" cy="4680389"/>
              <a:chOff x="523875" y="-22785"/>
              <a:chExt cx="4418292" cy="4249092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523875" y="-22785"/>
                <a:ext cx="4418292" cy="4249092"/>
                <a:chOff x="523875" y="-22785"/>
                <a:chExt cx="4418292" cy="4249092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523875" y="-22785"/>
                  <a:ext cx="4418292" cy="4249092"/>
                  <a:chOff x="523875" y="-22786"/>
                  <a:chExt cx="4418292" cy="4249092"/>
                </a:xfrm>
              </p:grpSpPr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523875" y="-22786"/>
                    <a:ext cx="4418292" cy="4249092"/>
                    <a:chOff x="523875" y="-22786"/>
                    <a:chExt cx="4418292" cy="4249092"/>
                  </a:xfrm>
                </p:grpSpPr>
                <p:grpSp>
                  <p:nvGrpSpPr>
                    <p:cNvPr id="23" name="Group 26"/>
                    <p:cNvGrpSpPr/>
                    <p:nvPr/>
                  </p:nvGrpSpPr>
                  <p:grpSpPr>
                    <a:xfrm>
                      <a:off x="523875" y="-22786"/>
                      <a:ext cx="4418292" cy="3823261"/>
                      <a:chOff x="76200" y="-22786"/>
                      <a:chExt cx="4418292" cy="3823261"/>
                    </a:xfrm>
                  </p:grpSpPr>
                  <p:cxnSp>
                    <p:nvCxnSpPr>
                      <p:cNvPr id="29" name="Line 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>
                        <a:off x="714376" y="1276350"/>
                        <a:ext cx="2513964" cy="21888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30" name="Line 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V="1">
                        <a:off x="714375" y="1752599"/>
                        <a:ext cx="2000250" cy="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grpSp>
                    <p:nvGrpSpPr>
                      <p:cNvPr id="25" name="Group 30"/>
                      <p:cNvGrpSpPr/>
                      <p:nvPr/>
                    </p:nvGrpSpPr>
                    <p:grpSpPr>
                      <a:xfrm>
                        <a:off x="76200" y="-22786"/>
                        <a:ext cx="4418292" cy="3823261"/>
                        <a:chOff x="76200" y="-22786"/>
                        <a:chExt cx="4418292" cy="3823261"/>
                      </a:xfrm>
                    </p:grpSpPr>
                    <p:cxnSp>
                      <p:nvCxnSpPr>
                        <p:cNvPr id="34" name="Line 4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 flipV="1">
                          <a:off x="714375" y="314325"/>
                          <a:ext cx="1381125" cy="31426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35" name="Line 2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714375" y="142875"/>
                          <a:ext cx="0" cy="33216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 type="triangle" w="med" len="med"/>
                          <a:tailEnd type="none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36" name="Line 3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714375" y="3457575"/>
                          <a:ext cx="3229610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 type="none" w="med" len="med"/>
                          <a:tailEnd type="triangle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sp>
                      <p:nvSpPr>
                        <p:cNvPr id="37" name="Text Box 11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27008" y="1619250"/>
                          <a:ext cx="349885" cy="369570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:r>
                            <a:rPr lang="en-GB" dirty="0">
                              <a:effectLst/>
                              <a:latin typeface="Times New Roman"/>
                              <a:ea typeface="Times New Roman"/>
                            </a:rPr>
                            <a:t>D</a:t>
                          </a:r>
                        </a:p>
                      </p:txBody>
                    </p:sp>
                    <p:sp>
                      <p:nvSpPr>
                        <p:cNvPr id="38" name="Text Box 1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6200" y="0"/>
                          <a:ext cx="597535" cy="3689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:r>
                            <a:rPr lang="en-GB">
                              <a:effectLst/>
                              <a:latin typeface="Times New Roman"/>
                              <a:ea typeface="Times New Roman"/>
                            </a:rPr>
                            <a:t>D</a:t>
                          </a:r>
                        </a:p>
                      </p:txBody>
                    </p:sp>
                    <p:sp>
                      <p:nvSpPr>
                        <p:cNvPr id="39" name="Text Box 14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474682" y="3400425"/>
                          <a:ext cx="1019810" cy="4000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>
                              <a:effectLst/>
                              <a:latin typeface="Times New Roman"/>
                              <a:ea typeface="Times New Roman"/>
                            </a:rPr>
                            <a:t>X = </a:t>
                          </a:r>
                          <a:r>
                            <a:rPr lang="en-GB" dirty="0" err="1">
                              <a:effectLst/>
                              <a:latin typeface="Times New Roman"/>
                              <a:ea typeface="Times New Roman"/>
                            </a:rPr>
                            <a:t>ΘτY</a:t>
                          </a:r>
                          <a:endParaRPr lang="en-GB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sp>
                      <p:nvSpPr>
                        <p:cNvPr id="41" name="Text Box 3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00075" y="3438525"/>
                          <a:ext cx="378460" cy="247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>
                              <a:effectLst/>
                              <a:latin typeface="Times New Roman"/>
                              <a:ea typeface="Times New Roman"/>
                            </a:rPr>
                            <a:t>O</a:t>
                          </a:r>
                        </a:p>
                      </p:txBody>
                    </p:sp>
                    <p:sp>
                      <p:nvSpPr>
                        <p:cNvPr id="42" name="Text Box 33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5248" y="-22786"/>
                          <a:ext cx="924502" cy="51476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>
                              <a:effectLst/>
                              <a:latin typeface="Times New Roman"/>
                              <a:ea typeface="Times New Roman"/>
                            </a:rPr>
                            <a:t>Solvency Constraint</a:t>
                          </a:r>
                        </a:p>
                      </p:txBody>
                    </p:sp>
                    <p:sp>
                      <p:nvSpPr>
                        <p:cNvPr id="43" name="Text Box 33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12160" y="809625"/>
                          <a:ext cx="857250" cy="4667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>
                              <a:effectLst/>
                              <a:latin typeface="Times New Roman"/>
                              <a:ea typeface="Times New Roman"/>
                            </a:rPr>
                            <a:t>Liquidity Constraint</a:t>
                          </a:r>
                        </a:p>
                      </p:txBody>
                    </p:sp>
                  </p:grpSp>
                </p:grpSp>
                <p:sp>
                  <p:nvSpPr>
                    <p:cNvPr id="22" name="Text Box 1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201928" y="1914203"/>
                      <a:ext cx="1250221" cy="69848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Risk of increased spread due to creditor panic</a:t>
                      </a:r>
                      <a:endParaRPr lang="en-GB" sz="16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  <p:sp>
                  <p:nvSpPr>
                    <p:cNvPr id="50" name="Text Box 1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12485" y="3505301"/>
                      <a:ext cx="1413945" cy="69848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Aim is to i</a:t>
                      </a:r>
                      <a:r>
                        <a:rPr lang="en-GB" sz="1600" b="1" dirty="0" smtClean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ncrease taxes for debt service</a:t>
                      </a:r>
                      <a:endParaRPr lang="en-GB" sz="1600" b="1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  <p:sp>
                  <p:nvSpPr>
                    <p:cNvPr id="51" name="Text Box 1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298540" y="3527824"/>
                      <a:ext cx="1183105" cy="69848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Reduced output due to cuts</a:t>
                      </a:r>
                      <a:endParaRPr lang="en-GB" sz="16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p:grp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2466975" y="514761"/>
                    <a:ext cx="9525" cy="294281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" name="Straight Arrow Connector 10"/>
                <p:cNvCxnSpPr/>
                <p:nvPr/>
              </p:nvCxnSpPr>
              <p:spPr>
                <a:xfrm rot="5400000">
                  <a:off x="2625901" y="1339722"/>
                  <a:ext cx="530179" cy="295580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603720" y="668997"/>
                  <a:ext cx="1075690" cy="4921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dirty="0">
                      <a:solidFill>
                        <a:srgbClr val="C00000"/>
                      </a:solidFill>
                      <a:effectLst/>
                      <a:latin typeface="Times New Roman"/>
                      <a:ea typeface="Times New Roman"/>
                    </a:rPr>
                    <a:t>Liquidity Problem</a:t>
                  </a:r>
                </a:p>
              </p:txBody>
            </p:sp>
          </p:grpSp>
          <p:sp>
            <p:nvSpPr>
              <p:cNvPr id="7" name="Text Box 14"/>
              <p:cNvSpPr txBox="1">
                <a:spLocks noChangeArrowheads="1"/>
              </p:cNvSpPr>
              <p:nvPr/>
            </p:nvSpPr>
            <p:spPr bwMode="auto">
              <a:xfrm>
                <a:off x="2333625" y="3400425"/>
                <a:ext cx="40957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dirty="0">
                    <a:effectLst/>
                    <a:latin typeface="Times New Roman"/>
                    <a:ea typeface="Times New Roman"/>
                  </a:rPr>
                  <a:t>X</a:t>
                </a:r>
                <a:r>
                  <a:rPr lang="en-GB" baseline="-25000" dirty="0">
                    <a:effectLst/>
                    <a:latin typeface="Times New Roman"/>
                    <a:ea typeface="Times New Roman"/>
                  </a:rPr>
                  <a:t>0</a:t>
                </a:r>
                <a:endParaRPr lang="en-GB" dirty="0">
                  <a:effectLst/>
                  <a:latin typeface="Times New Roman"/>
                  <a:ea typeface="Times New Roman"/>
                </a:endParaRPr>
              </a:p>
            </p:txBody>
          </p:sp>
        </p:grpSp>
        <p:cxnSp>
          <p:nvCxnSpPr>
            <p:cNvPr id="46" name="Straight Connector 45"/>
            <p:cNvCxnSpPr/>
            <p:nvPr/>
          </p:nvCxnSpPr>
          <p:spPr>
            <a:xfrm>
              <a:off x="4615668" y="3403392"/>
              <a:ext cx="967606" cy="2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Arrow Connector 44"/>
          <p:cNvCxnSpPr/>
          <p:nvPr/>
        </p:nvCxnSpPr>
        <p:spPr>
          <a:xfrm>
            <a:off x="4209650" y="5105400"/>
            <a:ext cx="762000" cy="1588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390943" y="5105400"/>
            <a:ext cx="762000" cy="1588"/>
          </a:xfrm>
          <a:prstGeom prst="straightConnector1">
            <a:avLst/>
          </a:prstGeom>
          <a:ln w="31750">
            <a:solidFill>
              <a:srgbClr val="00206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5246324" y="3390198"/>
            <a:ext cx="762000" cy="1588"/>
          </a:xfrm>
          <a:prstGeom prst="straightConnector1">
            <a:avLst/>
          </a:prstGeom>
          <a:ln w="3175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678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Conclusion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824764" cy="183673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As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Miquel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Iceta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has emphasized: </a:t>
            </a:r>
          </a:p>
          <a:p>
            <a:pPr>
              <a:buNone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“No one can stop an idea whose idea has come”. Victor Hugo</a:t>
            </a:r>
          </a:p>
          <a:p>
            <a:pPr>
              <a:buNone/>
            </a:pPr>
            <a:r>
              <a:rPr lang="en-GB" smtClean="0">
                <a:latin typeface="Arial" pitchFamily="34" charset="0"/>
                <a:cs typeface="Arial" pitchFamily="34" charset="0"/>
              </a:rPr>
              <a:t>A key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idea is 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debt restructuring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Let the Growth and Stability Pact be enhanced by creating a European Growth and Stability Fund. </a:t>
            </a:r>
          </a:p>
          <a:p>
            <a:pPr>
              <a:buNone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Stability for creditors: growth for debtors</a:t>
            </a:r>
          </a:p>
          <a:p>
            <a:pPr>
              <a:buNone/>
            </a:pPr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710" y="4495800"/>
            <a:ext cx="82819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GB" sz="2800" dirty="0" smtClean="0">
                <a:latin typeface="Times New Roman" pitchFamily="18" charset="0"/>
                <a:cs typeface="Times New Roman" pitchFamily="18" charset="0"/>
              </a:rPr>
            </a:br>
            <a:endParaRPr lang="en-GB" sz="28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153400" cy="5257800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120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Cohen, D. &amp; 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Sachs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J. (1986), “Growth and external debt under risk of debt repudiation”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European Economics Review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30, pp. 529-500.</a:t>
            </a:r>
          </a:p>
          <a:p>
            <a:pPr>
              <a:spcAft>
                <a:spcPts val="1200"/>
              </a:spcAft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Griffith-Jones, S. &amp; Sharma, K. (2006), “GDP Bonds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– Making it Happen,”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DESA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Working Paper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21.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Miller, M. &amp; Stiglitz, J.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(2010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), “Leverage and Asset Bubbles: Averting Armageddon with Chapter 11?”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Economics </a:t>
            </a:r>
            <a:r>
              <a:rPr lang="nl-NL" i="1" dirty="0" smtClean="0">
                <a:latin typeface="Times New Roman" pitchFamily="18" charset="0"/>
                <a:cs typeface="Times New Roman" pitchFamily="18" charset="0"/>
              </a:rPr>
              <a:t>Journal</a:t>
            </a:r>
            <a:r>
              <a:rPr lang="nl-NL" dirty="0" smtClean="0">
                <a:latin typeface="Times New Roman" pitchFamily="18" charset="0"/>
                <a:cs typeface="Times New Roman" pitchFamily="18" charset="0"/>
              </a:rPr>
              <a:t>, 120, pp. </a:t>
            </a:r>
            <a:r>
              <a:rPr lang="nl-NL" dirty="0">
                <a:latin typeface="Times New Roman" pitchFamily="18" charset="0"/>
                <a:cs typeface="Times New Roman" pitchFamily="18" charset="0"/>
              </a:rPr>
              <a:t>500-518. </a:t>
            </a:r>
            <a:endParaRPr lang="en-GB" dirty="0">
              <a:latin typeface="Times New Roman" pitchFamily="18" charset="0"/>
              <a:cs typeface="Times New Roman" pitchFamily="18" charset="0"/>
              <a:hlinkClick r:id="rId2" tooltip="&quot;Leverage and Asset Bubbles: Averting Armageddon with Chapter 11?&quot;"/>
            </a:endParaRPr>
          </a:p>
          <a:p>
            <a:pPr>
              <a:spcAft>
                <a:spcPts val="1200"/>
              </a:spcAft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Miller, M.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Zhang, L.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(2012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“Issuing growth and stability bonds: a super Chapter 11 for Europe?”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(for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more information please email marcus.miller@warwick.ac.uk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en-GB" dirty="0" err="1">
                <a:latin typeface="Times New Roman" pitchFamily="18" charset="0"/>
                <a:cs typeface="Times New Roman" pitchFamily="18" charset="0"/>
              </a:rPr>
              <a:t>Rogoff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K.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(1999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“International institutions for reducing global financial instability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Journal of Economic Perspectives,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13(4), pp.21-42.</a:t>
            </a:r>
          </a:p>
          <a:p>
            <a:pPr>
              <a:spcAft>
                <a:spcPts val="1200"/>
              </a:spcAft>
            </a:pPr>
            <a:r>
              <a:rPr lang="en-GB" dirty="0" err="1">
                <a:latin typeface="Times New Roman" pitchFamily="18" charset="0"/>
                <a:cs typeface="Times New Roman" pitchFamily="18" charset="0"/>
              </a:rPr>
              <a:t>Shiller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R.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(2003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),  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The New Financial Order.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Princeton NJ:  Princeton University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Press.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250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7249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First some history: when Germany was  debtor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4666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After World War I, when Germany faced huge war debts,  a young UK Treasury official looked for principles for managing such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debts.He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concluded:</a:t>
            </a:r>
          </a:p>
          <a:p>
            <a:pPr algn="just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sz="2400" dirty="0" smtClean="0">
                <a:latin typeface="Arial" pitchFamily="34" charset="0"/>
                <a:cs typeface="Arial" pitchFamily="34" charset="0"/>
              </a:rPr>
              <a:t>There are limits to what debtor could pay; trying to enforce greater payment politically counterproductive. </a:t>
            </a:r>
          </a:p>
          <a:p>
            <a:pPr algn="just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sz="2400" dirty="0" smtClean="0">
                <a:latin typeface="Arial" pitchFamily="34" charset="0"/>
                <a:cs typeface="Arial" pitchFamily="34" charset="0"/>
              </a:rPr>
              <a:t>Both creditors and debtors should share the task of getting economies out of holes they had jointly dug. </a:t>
            </a:r>
          </a:p>
          <a:p>
            <a:pPr algn="just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sz="2400" dirty="0" smtClean="0">
                <a:latin typeface="Arial" pitchFamily="34" charset="0"/>
                <a:cs typeface="Arial" pitchFamily="34" charset="0"/>
              </a:rPr>
              <a:t>Recommended a round </a:t>
            </a:r>
            <a:r>
              <a:rPr lang="en-GB" sz="2400" dirty="0">
                <a:latin typeface="Arial" pitchFamily="34" charset="0"/>
                <a:cs typeface="Arial" pitchFamily="34" charset="0"/>
              </a:rPr>
              <a:t>of debt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cancellation. Plan was rejected. Allies insisted on debt repayments. </a:t>
            </a:r>
          </a:p>
          <a:p>
            <a:pPr algn="just"/>
            <a:r>
              <a:rPr lang="en-GB" sz="2400" dirty="0" smtClean="0">
                <a:latin typeface="Arial" pitchFamily="34" charset="0"/>
                <a:cs typeface="Arial" pitchFamily="34" charset="0"/>
              </a:rPr>
              <a:t>Official quit his job and wrote a book. </a:t>
            </a:r>
          </a:p>
          <a:p>
            <a:pPr marL="0" indent="0" algn="just">
              <a:buNone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43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was the book?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i="1" dirty="0" smtClean="0"/>
              <a:t>The Economic Consequences of the Peace</a:t>
            </a:r>
          </a:p>
          <a:p>
            <a:pPr>
              <a:buNone/>
            </a:pPr>
            <a:r>
              <a:rPr lang="en-GB" i="1" dirty="0" smtClean="0"/>
              <a:t>by</a:t>
            </a:r>
            <a:r>
              <a:rPr lang="en-GB" dirty="0" smtClean="0"/>
              <a:t> J.M Keynes (1919)</a:t>
            </a:r>
          </a:p>
          <a:p>
            <a:endParaRPr lang="en-GB" dirty="0" smtClean="0"/>
          </a:p>
          <a:p>
            <a:r>
              <a:rPr lang="en-GB" dirty="0" smtClean="0"/>
              <a:t>Since then much water has passed under the bridge.</a:t>
            </a:r>
          </a:p>
          <a:p>
            <a:r>
              <a:rPr lang="en-GB" dirty="0" smtClean="0"/>
              <a:t>What have we learned?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Today, the tables have turned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GB" dirty="0" smtClean="0">
                <a:latin typeface="Arial" pitchFamily="34" charset="0"/>
                <a:cs typeface="Arial" pitchFamily="34" charset="0"/>
              </a:rPr>
              <a:t>Now, of course, Germany is the creditor: so what is its advice to European debtors: Austerity (-just like David Cameron!)</a:t>
            </a:r>
          </a:p>
          <a:p>
            <a:pPr algn="just"/>
            <a:r>
              <a:rPr lang="en-GB" dirty="0" smtClean="0">
                <a:latin typeface="Arial" pitchFamily="34" charset="0"/>
                <a:cs typeface="Arial" pitchFamily="34" charset="0"/>
              </a:rPr>
              <a:t>Germany believes that resolving debt problems is the sole responsibility of the debtor. </a:t>
            </a:r>
            <a:endParaRPr lang="en-GB" sz="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dirty="0" smtClean="0">
                <a:latin typeface="Arial" pitchFamily="34" charset="0"/>
                <a:cs typeface="Arial" pitchFamily="34" charset="0"/>
              </a:rPr>
              <a:t>The results are clear: Europe has essentially stopped growing – and there is little hope of growth resuming in the near term. </a:t>
            </a:r>
          </a:p>
          <a:p>
            <a:pPr algn="just"/>
            <a:r>
              <a:rPr lang="en-GB" dirty="0" smtClean="0">
                <a:latin typeface="Arial" pitchFamily="34" charset="0"/>
                <a:cs typeface="Arial" pitchFamily="34" charset="0"/>
              </a:rPr>
              <a:t>Nor have the debt problems been solved.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Political risks of Austerity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European countries  have avoided a repeat of the Great Depression after the banking crisis 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But are now heading into the blind cul-de-sac that led to extremism in that earlier disaster. 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Germans remember the hyperinflation of 1920-23: 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But it was deflation and the Great Depression that brought Hitler to power in 1933. </a:t>
            </a: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of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GB" sz="4600" dirty="0" smtClean="0">
                <a:latin typeface="Arial" pitchFamily="34" charset="0"/>
                <a:cs typeface="Arial" pitchFamily="34" charset="0"/>
              </a:rPr>
              <a:t>Sovereign debts must be managed in ways that do not destroy either the economy or the political centre ground. </a:t>
            </a:r>
          </a:p>
          <a:p>
            <a:pPr algn="just"/>
            <a:endParaRPr lang="en-GB" sz="4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sz="4600" dirty="0" smtClean="0">
                <a:latin typeface="Arial" pitchFamily="34" charset="0"/>
                <a:cs typeface="Arial" pitchFamily="34" charset="0"/>
              </a:rPr>
              <a:t>Europe has plenty of financial expertise. </a:t>
            </a:r>
          </a:p>
          <a:p>
            <a:pPr algn="just"/>
            <a:r>
              <a:rPr lang="en-GB" sz="4600" smtClean="0">
                <a:latin typeface="Arial" pitchFamily="34" charset="0"/>
                <a:cs typeface="Arial" pitchFamily="34" charset="0"/>
              </a:rPr>
              <a:t>Let’s put </a:t>
            </a:r>
            <a:r>
              <a:rPr lang="en-GB" sz="4600" dirty="0" smtClean="0">
                <a:latin typeface="Arial" pitchFamily="34" charset="0"/>
                <a:cs typeface="Arial" pitchFamily="34" charset="0"/>
              </a:rPr>
              <a:t>this to use helping governments shake off their paper shackles to reduce debt without austerity. But how? </a:t>
            </a:r>
          </a:p>
          <a:p>
            <a:pPr algn="just"/>
            <a:endParaRPr lang="en-GB" sz="4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sz="4600" dirty="0" smtClean="0">
                <a:latin typeface="Arial" pitchFamily="34" charset="0"/>
                <a:cs typeface="Arial" pitchFamily="34" charset="0"/>
              </a:rPr>
              <a:t>Let’s consider debt restructuring.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anvas 70"/>
          <p:cNvGrpSpPr/>
          <p:nvPr/>
        </p:nvGrpSpPr>
        <p:grpSpPr>
          <a:xfrm>
            <a:off x="685800" y="381000"/>
            <a:ext cx="7848600" cy="5867400"/>
            <a:chOff x="0" y="-320357"/>
            <a:chExt cx="5274310" cy="3305492"/>
          </a:xfrm>
        </p:grpSpPr>
        <p:sp>
          <p:nvSpPr>
            <p:cNvPr id="5" name="Rectangle 4"/>
            <p:cNvSpPr/>
            <p:nvPr/>
          </p:nvSpPr>
          <p:spPr>
            <a:xfrm>
              <a:off x="0" y="-320357"/>
              <a:ext cx="5274310" cy="3164205"/>
            </a:xfrm>
            <a:prstGeom prst="rect">
              <a:avLst/>
            </a:prstGeom>
            <a:noFill/>
          </p:spPr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70915" y="1009015"/>
              <a:ext cx="2762250" cy="1619250"/>
            </a:xfrm>
            <a:custGeom>
              <a:avLst/>
              <a:gdLst>
                <a:gd name="T0" fmla="*/ 15 w 4351"/>
                <a:gd name="T1" fmla="*/ 0 h 2550"/>
                <a:gd name="T2" fmla="*/ 1 w 4351"/>
                <a:gd name="T3" fmla="*/ 1509 h 2550"/>
                <a:gd name="T4" fmla="*/ 1141 w 4351"/>
                <a:gd name="T5" fmla="*/ 2519 h 2550"/>
                <a:gd name="T6" fmla="*/ 4335 w 4351"/>
                <a:gd name="T7" fmla="*/ 2491 h 2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1" h="2550">
                  <a:moveTo>
                    <a:pt x="15" y="0"/>
                  </a:moveTo>
                  <a:cubicBezTo>
                    <a:pt x="0" y="1"/>
                    <a:pt x="1" y="1059"/>
                    <a:pt x="1" y="1509"/>
                  </a:cubicBezTo>
                  <a:cubicBezTo>
                    <a:pt x="16" y="2037"/>
                    <a:pt x="331" y="2534"/>
                    <a:pt x="1141" y="2519"/>
                  </a:cubicBezTo>
                  <a:cubicBezTo>
                    <a:pt x="1951" y="2550"/>
                    <a:pt x="4351" y="2491"/>
                    <a:pt x="4335" y="2491"/>
                  </a:cubicBezTo>
                </a:path>
              </a:pathLst>
            </a:custGeom>
            <a:noFill/>
            <a:ln w="152400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437640" y="876935"/>
              <a:ext cx="1106170" cy="866775"/>
            </a:xfrm>
            <a:custGeom>
              <a:avLst/>
              <a:gdLst>
                <a:gd name="T0" fmla="*/ 16 w 1742"/>
                <a:gd name="T1" fmla="*/ 0 h 1365"/>
                <a:gd name="T2" fmla="*/ 1 w 1742"/>
                <a:gd name="T3" fmla="*/ 689 h 1365"/>
                <a:gd name="T4" fmla="*/ 736 w 1742"/>
                <a:gd name="T5" fmla="*/ 1349 h 1365"/>
                <a:gd name="T6" fmla="*/ 1726 w 1742"/>
                <a:gd name="T7" fmla="*/ 1334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2" h="1365">
                  <a:moveTo>
                    <a:pt x="16" y="0"/>
                  </a:moveTo>
                  <a:cubicBezTo>
                    <a:pt x="1" y="1"/>
                    <a:pt x="0" y="665"/>
                    <a:pt x="1" y="689"/>
                  </a:cubicBezTo>
                  <a:cubicBezTo>
                    <a:pt x="16" y="1094"/>
                    <a:pt x="121" y="1319"/>
                    <a:pt x="736" y="1349"/>
                  </a:cubicBezTo>
                  <a:cubicBezTo>
                    <a:pt x="840" y="1365"/>
                    <a:pt x="1742" y="1334"/>
                    <a:pt x="1726" y="1334"/>
                  </a:cubicBezTo>
                </a:path>
              </a:pathLst>
            </a:custGeom>
            <a:noFill/>
            <a:ln w="152400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457200" y="228600"/>
              <a:ext cx="1638300" cy="999490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159635" y="1261745"/>
              <a:ext cx="1412240" cy="861060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3609975" y="2124075"/>
              <a:ext cx="1412240" cy="861060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1" name="Text Box 19"/>
            <p:cNvSpPr txBox="1">
              <a:spLocks noChangeArrowheads="1"/>
            </p:cNvSpPr>
            <p:nvPr/>
          </p:nvSpPr>
          <p:spPr bwMode="auto">
            <a:xfrm>
              <a:off x="644346" y="504362"/>
              <a:ext cx="1266825" cy="510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>
                  <a:effectLst/>
                  <a:latin typeface="Times New Roman"/>
                  <a:ea typeface="Times New Roman"/>
                </a:rPr>
                <a:t>Private </a:t>
              </a:r>
              <a:br>
                <a:rPr lang="en-GB" dirty="0">
                  <a:effectLst/>
                  <a:latin typeface="Times New Roman"/>
                  <a:ea typeface="Times New Roman"/>
                </a:rPr>
              </a:br>
              <a:r>
                <a:rPr lang="en-GB" dirty="0">
                  <a:effectLst/>
                  <a:latin typeface="Times New Roman"/>
                  <a:ea typeface="Times New Roman"/>
                </a:rPr>
                <a:t>Investors</a:t>
              </a:r>
            </a:p>
          </p:txBody>
        </p:sp>
        <p:sp>
          <p:nvSpPr>
            <p:cNvPr id="12" name="Text Box 20"/>
            <p:cNvSpPr txBox="1">
              <a:spLocks noChangeArrowheads="1"/>
            </p:cNvSpPr>
            <p:nvPr/>
          </p:nvSpPr>
          <p:spPr bwMode="auto">
            <a:xfrm>
              <a:off x="2256598" y="1499869"/>
              <a:ext cx="1266825" cy="412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 smtClean="0">
                  <a:effectLst/>
                  <a:latin typeface="Times New Roman"/>
                  <a:ea typeface="Times New Roman"/>
                </a:rPr>
                <a:t>Lucky</a:t>
              </a:r>
              <a:r>
                <a:rPr lang="en-GB" dirty="0">
                  <a:effectLst/>
                  <a:latin typeface="Times New Roman"/>
                  <a:ea typeface="Times New Roman"/>
                </a:rPr>
                <a:t/>
              </a:r>
              <a:br>
                <a:rPr lang="en-GB" dirty="0">
                  <a:effectLst/>
                  <a:latin typeface="Times New Roman"/>
                  <a:ea typeface="Times New Roman"/>
                </a:rPr>
              </a:br>
              <a:r>
                <a:rPr lang="en-GB" dirty="0">
                  <a:effectLst/>
                  <a:latin typeface="Times New Roman"/>
                  <a:ea typeface="Times New Roman"/>
                </a:rPr>
                <a:t>Sovereigns</a:t>
              </a:r>
            </a:p>
          </p:txBody>
        </p:sp>
        <p:sp>
          <p:nvSpPr>
            <p:cNvPr id="13" name="Text Box 21"/>
            <p:cNvSpPr txBox="1">
              <a:spLocks noChangeArrowheads="1"/>
            </p:cNvSpPr>
            <p:nvPr/>
          </p:nvSpPr>
          <p:spPr bwMode="auto">
            <a:xfrm>
              <a:off x="3682682" y="2351721"/>
              <a:ext cx="1266825" cy="534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 smtClean="0">
                  <a:effectLst/>
                  <a:latin typeface="Times New Roman"/>
                  <a:ea typeface="Times New Roman"/>
                </a:rPr>
                <a:t>Unlucky</a:t>
              </a:r>
              <a:r>
                <a:rPr lang="en-GB" dirty="0">
                  <a:effectLst/>
                  <a:latin typeface="Times New Roman"/>
                  <a:ea typeface="Times New Roman"/>
                </a:rPr>
                <a:t/>
              </a:r>
              <a:br>
                <a:rPr lang="en-GB" dirty="0">
                  <a:effectLst/>
                  <a:latin typeface="Times New Roman"/>
                  <a:ea typeface="Times New Roman"/>
                </a:rPr>
              </a:br>
              <a:r>
                <a:rPr lang="en-GB" dirty="0">
                  <a:effectLst/>
                  <a:latin typeface="Times New Roman"/>
                  <a:ea typeface="Times New Roman"/>
                </a:rPr>
                <a:t>Sovereigns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4" name="Text Box 22"/>
            <p:cNvSpPr txBox="1">
              <a:spLocks noChangeArrowheads="1"/>
            </p:cNvSpPr>
            <p:nvPr/>
          </p:nvSpPr>
          <p:spPr bwMode="auto">
            <a:xfrm>
              <a:off x="1143000" y="2009140"/>
              <a:ext cx="1622173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 smtClean="0">
                  <a:effectLst/>
                  <a:latin typeface="Times New Roman"/>
                  <a:ea typeface="Times New Roman"/>
                </a:rPr>
                <a:t>Unstable – multiple </a:t>
              </a:r>
              <a:r>
                <a:rPr lang="en-GB" dirty="0" err="1" smtClean="0">
                  <a:effectLst/>
                  <a:latin typeface="Times New Roman"/>
                  <a:ea typeface="Times New Roman"/>
                </a:rPr>
                <a:t>equilibria</a:t>
              </a:r>
              <a:endParaRPr lang="en-GB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5" name="AutoShape 23"/>
            <p:cNvCxnSpPr>
              <a:cxnSpLocks noChangeShapeType="1"/>
            </p:cNvCxnSpPr>
            <p:nvPr/>
          </p:nvCxnSpPr>
          <p:spPr bwMode="auto">
            <a:xfrm flipH="1">
              <a:off x="1075345" y="1712294"/>
              <a:ext cx="457200" cy="4572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" name="Rectangle 15"/>
          <p:cNvSpPr/>
          <p:nvPr/>
        </p:nvSpPr>
        <p:spPr>
          <a:xfrm>
            <a:off x="558194" y="381000"/>
            <a:ext cx="80524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Problem of multiple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equilibria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Investors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holding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sovereign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bonds are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prone to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switches driven by panic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13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19200" y="224118"/>
            <a:ext cx="7162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Evidence of self-fulfilling crises ( Multiple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Equilibria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Spreads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and debt to GDP ratio in Eurozone (2000Q1-2011Q3)</a:t>
            </a:r>
            <a:br>
              <a:rPr lang="en-US" sz="2000" dirty="0">
                <a:latin typeface="Times New Roman" pitchFamily="18" charset="0"/>
                <a:cs typeface="Times New Roman" pitchFamily="18" charset="0"/>
              </a:rPr>
            </a:b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23528" y="1719764"/>
            <a:ext cx="8287072" cy="4909636"/>
            <a:chOff x="323528" y="1124741"/>
            <a:chExt cx="8496944" cy="513823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3528" y="1124741"/>
              <a:ext cx="8496944" cy="5138236"/>
            </a:xfrm>
            <a:prstGeom prst="rect">
              <a:avLst/>
            </a:prstGeom>
          </p:spPr>
        </p:pic>
        <p:sp>
          <p:nvSpPr>
            <p:cNvPr id="8" name="Right Triangle 7"/>
            <p:cNvSpPr/>
            <p:nvPr/>
          </p:nvSpPr>
          <p:spPr>
            <a:xfrm rot="16200000">
              <a:off x="4932041" y="260646"/>
              <a:ext cx="2808311" cy="4536503"/>
            </a:xfrm>
            <a:prstGeom prst="rtTriangle">
              <a:avLst/>
            </a:prstGeom>
            <a:solidFill>
              <a:schemeClr val="accent1">
                <a:alpha val="0"/>
              </a:schemeClr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7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304800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An SPV to issue stability bonds and hold some growth bonds: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Canvas 136"/>
          <p:cNvGrpSpPr/>
          <p:nvPr/>
        </p:nvGrpSpPr>
        <p:grpSpPr>
          <a:xfrm>
            <a:off x="457200" y="-76200"/>
            <a:ext cx="8012430" cy="5919000"/>
            <a:chOff x="0" y="0"/>
            <a:chExt cx="5485765" cy="3830955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5274310" cy="3830955"/>
            </a:xfrm>
            <a:prstGeom prst="rect">
              <a:avLst/>
            </a:prstGeom>
            <a:noFill/>
          </p:spPr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761365" y="1199515"/>
              <a:ext cx="953770" cy="747395"/>
            </a:xfrm>
            <a:custGeom>
              <a:avLst/>
              <a:gdLst>
                <a:gd name="T0" fmla="*/ 16 w 1742"/>
                <a:gd name="T1" fmla="*/ 0 h 1365"/>
                <a:gd name="T2" fmla="*/ 1 w 1742"/>
                <a:gd name="T3" fmla="*/ 689 h 1365"/>
                <a:gd name="T4" fmla="*/ 736 w 1742"/>
                <a:gd name="T5" fmla="*/ 1349 h 1365"/>
                <a:gd name="T6" fmla="*/ 1726 w 1742"/>
                <a:gd name="T7" fmla="*/ 1334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2" h="1365">
                  <a:moveTo>
                    <a:pt x="16" y="0"/>
                  </a:moveTo>
                  <a:cubicBezTo>
                    <a:pt x="1" y="1"/>
                    <a:pt x="0" y="665"/>
                    <a:pt x="1" y="689"/>
                  </a:cubicBezTo>
                  <a:cubicBezTo>
                    <a:pt x="16" y="1094"/>
                    <a:pt x="121" y="1319"/>
                    <a:pt x="736" y="1349"/>
                  </a:cubicBezTo>
                  <a:cubicBezTo>
                    <a:pt x="840" y="1365"/>
                    <a:pt x="1742" y="1334"/>
                    <a:pt x="1726" y="1334"/>
                  </a:cubicBezTo>
                </a:path>
              </a:pathLst>
            </a:custGeom>
            <a:noFill/>
            <a:ln w="508000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99695" y="650240"/>
              <a:ext cx="1412240" cy="861695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973580" y="2127250"/>
              <a:ext cx="2381885" cy="1396365"/>
            </a:xfrm>
            <a:custGeom>
              <a:avLst/>
              <a:gdLst>
                <a:gd name="T0" fmla="*/ 15 w 4351"/>
                <a:gd name="T1" fmla="*/ 0 h 2550"/>
                <a:gd name="T2" fmla="*/ 1 w 4351"/>
                <a:gd name="T3" fmla="*/ 1509 h 2550"/>
                <a:gd name="T4" fmla="*/ 1141 w 4351"/>
                <a:gd name="T5" fmla="*/ 2519 h 2550"/>
                <a:gd name="T6" fmla="*/ 4335 w 4351"/>
                <a:gd name="T7" fmla="*/ 2491 h 2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1" h="2550">
                  <a:moveTo>
                    <a:pt x="15" y="0"/>
                  </a:moveTo>
                  <a:cubicBezTo>
                    <a:pt x="0" y="1"/>
                    <a:pt x="1" y="1059"/>
                    <a:pt x="1" y="1509"/>
                  </a:cubicBezTo>
                  <a:cubicBezTo>
                    <a:pt x="16" y="2037"/>
                    <a:pt x="331" y="2534"/>
                    <a:pt x="1141" y="2519"/>
                  </a:cubicBezTo>
                  <a:cubicBezTo>
                    <a:pt x="1951" y="2550"/>
                    <a:pt x="4351" y="2491"/>
                    <a:pt x="4335" y="2491"/>
                  </a:cubicBezTo>
                </a:path>
              </a:pathLst>
            </a:custGeom>
            <a:noFill/>
            <a:ln w="190500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376170" y="2013585"/>
              <a:ext cx="953770" cy="747395"/>
            </a:xfrm>
            <a:custGeom>
              <a:avLst/>
              <a:gdLst>
                <a:gd name="T0" fmla="*/ 16 w 1742"/>
                <a:gd name="T1" fmla="*/ 0 h 1365"/>
                <a:gd name="T2" fmla="*/ 1 w 1742"/>
                <a:gd name="T3" fmla="*/ 689 h 1365"/>
                <a:gd name="T4" fmla="*/ 736 w 1742"/>
                <a:gd name="T5" fmla="*/ 1349 h 1365"/>
                <a:gd name="T6" fmla="*/ 1726 w 1742"/>
                <a:gd name="T7" fmla="*/ 1334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2" h="1365">
                  <a:moveTo>
                    <a:pt x="16" y="0"/>
                  </a:moveTo>
                  <a:cubicBezTo>
                    <a:pt x="1" y="1"/>
                    <a:pt x="0" y="665"/>
                    <a:pt x="1" y="689"/>
                  </a:cubicBezTo>
                  <a:cubicBezTo>
                    <a:pt x="16" y="1094"/>
                    <a:pt x="121" y="1319"/>
                    <a:pt x="736" y="1349"/>
                  </a:cubicBezTo>
                  <a:cubicBezTo>
                    <a:pt x="840" y="1365"/>
                    <a:pt x="1742" y="1334"/>
                    <a:pt x="1726" y="1334"/>
                  </a:cubicBezTo>
                </a:path>
              </a:pathLst>
            </a:custGeom>
            <a:noFill/>
            <a:ln w="190500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1530985" y="1492885"/>
              <a:ext cx="1412240" cy="861695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2998470" y="2345055"/>
              <a:ext cx="1217930" cy="742315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4249420" y="3088640"/>
              <a:ext cx="1217295" cy="742315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4" name="Text Box 58"/>
            <p:cNvSpPr txBox="1">
              <a:spLocks noChangeArrowheads="1"/>
            </p:cNvSpPr>
            <p:nvPr/>
          </p:nvSpPr>
          <p:spPr bwMode="auto">
            <a:xfrm>
              <a:off x="1408613" y="1609725"/>
              <a:ext cx="1634393" cy="637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2400" dirty="0">
                  <a:solidFill>
                    <a:srgbClr val="FF0000"/>
                  </a:solidFill>
                  <a:effectLst/>
                  <a:latin typeface="Times New Roman"/>
                  <a:ea typeface="Times New Roman"/>
                </a:rPr>
                <a:t>Stability and Growth Fund</a:t>
              </a:r>
            </a:p>
          </p:txBody>
        </p:sp>
        <p:sp>
          <p:nvSpPr>
            <p:cNvPr id="15" name="Text Box 59"/>
            <p:cNvSpPr txBox="1">
              <a:spLocks noChangeArrowheads="1"/>
            </p:cNvSpPr>
            <p:nvPr/>
          </p:nvSpPr>
          <p:spPr bwMode="auto">
            <a:xfrm>
              <a:off x="2962275" y="2400935"/>
              <a:ext cx="1266825" cy="637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 smtClean="0">
                  <a:effectLst/>
                  <a:latin typeface="Times New Roman"/>
                  <a:ea typeface="Times New Roman"/>
                </a:rPr>
                <a:t>Lucky</a:t>
              </a:r>
              <a:r>
                <a:rPr lang="en-GB" dirty="0">
                  <a:effectLst/>
                  <a:latin typeface="Times New Roman"/>
                  <a:ea typeface="Times New Roman"/>
                </a:rPr>
                <a:t/>
              </a:r>
              <a:br>
                <a:rPr lang="en-GB" dirty="0">
                  <a:effectLst/>
                  <a:latin typeface="Times New Roman"/>
                  <a:ea typeface="Times New Roman"/>
                </a:rPr>
              </a:br>
              <a:r>
                <a:rPr lang="en-GB" dirty="0">
                  <a:effectLst/>
                  <a:latin typeface="Times New Roman"/>
                  <a:ea typeface="Times New Roman"/>
                </a:rPr>
                <a:t>Sovereigns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6" name="Text Box 60"/>
            <p:cNvSpPr txBox="1">
              <a:spLocks noChangeArrowheads="1"/>
            </p:cNvSpPr>
            <p:nvPr/>
          </p:nvSpPr>
          <p:spPr bwMode="auto">
            <a:xfrm>
              <a:off x="4218940" y="3155315"/>
              <a:ext cx="1266825" cy="637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 smtClean="0">
                  <a:effectLst/>
                  <a:latin typeface="Times New Roman"/>
                  <a:ea typeface="Times New Roman"/>
                </a:rPr>
                <a:t>Unlucky</a:t>
              </a:r>
              <a:r>
                <a:rPr lang="en-GB" dirty="0">
                  <a:effectLst/>
                  <a:latin typeface="Times New Roman"/>
                  <a:ea typeface="Times New Roman"/>
                </a:rPr>
                <a:t/>
              </a:r>
              <a:br>
                <a:rPr lang="en-GB" dirty="0">
                  <a:effectLst/>
                  <a:latin typeface="Times New Roman"/>
                  <a:ea typeface="Times New Roman"/>
                </a:rPr>
              </a:br>
              <a:r>
                <a:rPr lang="en-GB" dirty="0">
                  <a:effectLst/>
                  <a:latin typeface="Times New Roman"/>
                  <a:ea typeface="Times New Roman"/>
                </a:rPr>
                <a:t>Sovereigns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7" name="Text Box 61"/>
            <p:cNvSpPr txBox="1">
              <a:spLocks noChangeArrowheads="1"/>
            </p:cNvSpPr>
            <p:nvPr/>
          </p:nvSpPr>
          <p:spPr bwMode="auto">
            <a:xfrm>
              <a:off x="2246430" y="3352165"/>
              <a:ext cx="1565126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2800" b="1" i="1" dirty="0">
                  <a:effectLst/>
                  <a:latin typeface="Times New Roman"/>
                  <a:ea typeface="Times New Roman"/>
                </a:rPr>
                <a:t>Growth bonds</a:t>
              </a:r>
              <a:endParaRPr lang="en-GB" sz="2800" b="1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" name="Text Box 62"/>
            <p:cNvSpPr txBox="1">
              <a:spLocks noChangeArrowheads="1"/>
            </p:cNvSpPr>
            <p:nvPr/>
          </p:nvSpPr>
          <p:spPr bwMode="auto">
            <a:xfrm>
              <a:off x="118745" y="781685"/>
              <a:ext cx="1266825" cy="637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Private </a:t>
              </a:r>
              <a:br>
                <a:rPr lang="en-GB">
                  <a:effectLst/>
                  <a:latin typeface="Times New Roman"/>
                  <a:ea typeface="Times New Roman"/>
                </a:rPr>
              </a:br>
              <a:r>
                <a:rPr lang="en-GB">
                  <a:effectLst/>
                  <a:latin typeface="Times New Roman"/>
                  <a:ea typeface="Times New Roman"/>
                </a:rPr>
                <a:t>Investors</a:t>
              </a:r>
            </a:p>
            <a:p>
              <a:pPr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9" name="Text Box 63"/>
            <p:cNvSpPr txBox="1">
              <a:spLocks noChangeArrowheads="1"/>
            </p:cNvSpPr>
            <p:nvPr/>
          </p:nvSpPr>
          <p:spPr bwMode="auto">
            <a:xfrm>
              <a:off x="417367" y="1700315"/>
              <a:ext cx="1143635" cy="493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ts val="2500"/>
                </a:lnSpc>
                <a:spcAft>
                  <a:spcPts val="0"/>
                </a:spcAft>
              </a:pPr>
              <a:r>
                <a:rPr lang="en-GB" sz="2800" b="1" i="1" dirty="0">
                  <a:effectLst/>
                  <a:latin typeface="Times New Roman"/>
                  <a:ea typeface="Times New Roman"/>
                </a:rPr>
                <a:t>Stability </a:t>
              </a:r>
              <a:br>
                <a:rPr lang="en-GB" sz="2800" b="1" i="1" dirty="0">
                  <a:effectLst/>
                  <a:latin typeface="Times New Roman"/>
                  <a:ea typeface="Times New Roman"/>
                </a:rPr>
              </a:br>
              <a:r>
                <a:rPr lang="en-GB" sz="2800" b="1" i="1" dirty="0">
                  <a:effectLst/>
                  <a:latin typeface="Times New Roman"/>
                  <a:ea typeface="Times New Roman"/>
                </a:rPr>
                <a:t>bonds</a:t>
              </a:r>
              <a:endParaRPr lang="en-GB" sz="2800" b="1" dirty="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304800" y="594360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SGF pools sovereign debt to avoid multiple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equilibria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- and diversifies bonds available for sovereign debtors.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176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4474</TotalTime>
  <Words>771</Words>
  <Application>Microsoft Office PowerPoint</Application>
  <PresentationFormat>On-screen Show (4:3)</PresentationFormat>
  <Paragraphs>187</Paragraphs>
  <Slides>18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What went wrong? Is the euro crisis a crisis of success?</vt:lpstr>
      <vt:lpstr>First some history: when Germany was  debtor </vt:lpstr>
      <vt:lpstr>What was the book? </vt:lpstr>
      <vt:lpstr>Today, the tables have turned</vt:lpstr>
      <vt:lpstr>Political risks of Austerity</vt:lpstr>
      <vt:lpstr>Lessons of history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bond swap to solve a liquidity problem</vt:lpstr>
      <vt:lpstr>Problems with austerity as existing ‘solution’  to the liquidity problem</vt:lpstr>
      <vt:lpstr>Conclusion</vt:lpstr>
      <vt:lpstr>References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ecsax</dc:creator>
  <cp:lastModifiedBy>ecsax</cp:lastModifiedBy>
  <cp:revision>116</cp:revision>
  <cp:lastPrinted>2012-04-30T14:47:12Z</cp:lastPrinted>
  <dcterms:created xsi:type="dcterms:W3CDTF">2012-04-25T11:55:59Z</dcterms:created>
  <dcterms:modified xsi:type="dcterms:W3CDTF">2012-05-28T15:18:17Z</dcterms:modified>
</cp:coreProperties>
</file>