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72" r:id="rId3"/>
    <p:sldId id="276" r:id="rId4"/>
    <p:sldId id="265" r:id="rId5"/>
    <p:sldId id="266" r:id="rId6"/>
    <p:sldId id="273" r:id="rId7"/>
    <p:sldId id="264" r:id="rId8"/>
    <p:sldId id="256" r:id="rId9"/>
    <p:sldId id="259" r:id="rId10"/>
    <p:sldId id="258" r:id="rId11"/>
    <p:sldId id="277" r:id="rId12"/>
    <p:sldId id="275" r:id="rId13"/>
    <p:sldId id="278" r:id="rId14"/>
    <p:sldId id="279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D3949-A4EF-4271-9D98-DC6C12A40CA2}" type="datetimeFigureOut">
              <a:rPr lang="en-GB" smtClean="0"/>
              <a:pPr/>
              <a:t>24/04/2012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B5873-F30F-45C3-9245-B58D15EC3A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242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B5873-F30F-45C3-9245-B58D15EC3AE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D3F967-F9F8-417A-B8D5-816BA808CB29}" type="slidenum">
              <a:rPr lang="en-GB"/>
              <a:pPr/>
              <a:t>2</a:t>
            </a:fld>
            <a:endParaRPr lang="en-GB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B5873-F30F-45C3-9245-B58D15EC3AE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B5873-F30F-45C3-9245-B58D15EC3AE8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B5873-F30F-45C3-9245-B58D15EC3AE8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40D97-255A-41C2-ABE6-9871ACEF1C1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B5873-F30F-45C3-9245-B58D15EC3AE8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B5873-F30F-45C3-9245-B58D15EC3AE8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B5873-F30F-45C3-9245-B58D15EC3AE8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D3870-7E2E-402B-B47C-049F6FE0A12E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64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14B3-BDE4-4630-8385-531F1E712C80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69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5F09-5D62-4BDE-9796-B617FE275F76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11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9BAB-E1FB-404A-9F33-6ABB38C157C9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753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B510-04B3-412B-BE11-29C5F2264C91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666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C644-2F70-4A2B-B9D3-A6A5C2FEE8EF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62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87A52-B3FA-4377-ADA4-B24EB0429CC0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38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AE20B-FD93-4EE6-913F-4AF17599D7B6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659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BE93-E408-4DD5-93E0-B074D8E21971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675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41BE-E289-4655-A8F1-22186C7CBD7F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31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27E-CD1D-44B3-A807-792C648AE563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78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CDF63-110B-468F-8C71-3B1063D2EF41}" type="datetime1">
              <a:rPr lang="en-GB" smtClean="0"/>
              <a:pPr/>
              <a:t>24/04/2012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6E4EC-CC74-4DAE-973C-9B49C4F82D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68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27081"/>
            <a:ext cx="7772400" cy="1221572"/>
          </a:xfrm>
        </p:spPr>
        <p:txBody>
          <a:bodyPr/>
          <a:lstStyle/>
          <a:p>
            <a:r>
              <a:rPr lang="en-US" dirty="0" smtClean="0"/>
              <a:t>Copenhagen 2012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1422" y="5218569"/>
            <a:ext cx="6400800" cy="1295400"/>
          </a:xfrm>
        </p:spPr>
        <p:txBody>
          <a:bodyPr/>
          <a:lstStyle/>
          <a:p>
            <a:r>
              <a:rPr lang="en-US" dirty="0" smtClean="0"/>
              <a:t>Comments by Marcus Miller</a:t>
            </a:r>
          </a:p>
          <a:p>
            <a:r>
              <a:rPr lang="en-GB" dirty="0" smtClean="0"/>
              <a:t>University of Warwick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02722" y="1848653"/>
            <a:ext cx="845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The European Sovereign Debt Crisis: Background and Perspectives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762000" y="2971800"/>
            <a:ext cx="7696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i="1" dirty="0"/>
              <a:t>What is the Risk of European Sovereign Debt </a:t>
            </a:r>
            <a:r>
              <a:rPr lang="en-GB" sz="2800" b="1" i="1" dirty="0" smtClean="0"/>
              <a:t>Defaults? Fiscal </a:t>
            </a:r>
            <a:r>
              <a:rPr lang="en-GB" sz="2800" b="1" i="1" dirty="0"/>
              <a:t>Space, CDS Spreads and Market Pricing of </a:t>
            </a:r>
            <a:r>
              <a:rPr lang="en-GB" sz="2800" b="1" i="1" dirty="0" smtClean="0"/>
              <a:t>Risk</a:t>
            </a:r>
            <a:r>
              <a:rPr lang="en-GB" sz="2800" dirty="0" smtClean="0"/>
              <a:t> </a:t>
            </a:r>
          </a:p>
          <a:p>
            <a:pPr algn="ctr"/>
            <a:r>
              <a:rPr lang="en-GB" sz="2800" dirty="0" smtClean="0"/>
              <a:t>by J. </a:t>
            </a:r>
            <a:r>
              <a:rPr lang="en-GB" sz="2800" dirty="0" err="1" smtClean="0"/>
              <a:t>Aizenman</a:t>
            </a:r>
            <a:r>
              <a:rPr lang="en-GB" sz="2800" dirty="0" smtClean="0"/>
              <a:t>, M. Hutchison and Y. </a:t>
            </a:r>
            <a:r>
              <a:rPr lang="en-GB" sz="2800" dirty="0" err="1" smtClean="0"/>
              <a:t>Jinjarak</a:t>
            </a:r>
            <a:endParaRPr lang="en-GB" sz="2800" dirty="0"/>
          </a:p>
          <a:p>
            <a:pPr algn="ctr"/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135799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914400" y="1232171"/>
            <a:ext cx="7337306" cy="4958265"/>
            <a:chOff x="0" y="0"/>
            <a:chExt cx="5278396" cy="3433602"/>
          </a:xfrm>
        </p:grpSpPr>
        <p:sp>
          <p:nvSpPr>
            <p:cNvPr id="75" name="Text Box 12"/>
            <p:cNvSpPr txBox="1"/>
            <p:nvPr/>
          </p:nvSpPr>
          <p:spPr>
            <a:xfrm>
              <a:off x="0" y="0"/>
              <a:ext cx="972185" cy="349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US" sz="2000" dirty="0">
                  <a:effectLst/>
                  <a:ea typeface="MS Mincho"/>
                  <a:cs typeface="Times New Roman"/>
                </a:rPr>
                <a:t>Spreads</a:t>
              </a:r>
              <a:endParaRPr lang="en-GB" sz="2000" dirty="0">
                <a:effectLst/>
                <a:ea typeface="MS Mincho"/>
                <a:cs typeface="Times New Roman"/>
              </a:endParaRP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113651" y="250167"/>
              <a:ext cx="5164745" cy="3183435"/>
              <a:chOff x="18760" y="0"/>
              <a:chExt cx="5164745" cy="3183890"/>
            </a:xfrm>
          </p:grpSpPr>
          <p:sp>
            <p:nvSpPr>
              <p:cNvPr id="85" name="Text Box 13"/>
              <p:cNvSpPr txBox="1"/>
              <p:nvPr/>
            </p:nvSpPr>
            <p:spPr>
              <a:xfrm>
                <a:off x="4035711" y="2664489"/>
                <a:ext cx="583565" cy="3498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  </a:ext>
              </a:extLst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2000" dirty="0">
                    <a:effectLst/>
                    <a:ea typeface="MS Mincho"/>
                    <a:cs typeface="Times New Roman"/>
                  </a:rPr>
                  <a:t>FF</a:t>
                </a:r>
                <a:endParaRPr lang="en-GB" sz="2000" dirty="0">
                  <a:effectLst/>
                  <a:ea typeface="MS Mincho"/>
                  <a:cs typeface="Times New Roman"/>
                </a:endParaRPr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18760" y="0"/>
                <a:ext cx="5164745" cy="3183890"/>
                <a:chOff x="18760" y="0"/>
                <a:chExt cx="5164745" cy="3183890"/>
              </a:xfrm>
            </p:grpSpPr>
            <p:grpSp>
              <p:nvGrpSpPr>
                <p:cNvPr id="87" name="Group 86"/>
                <p:cNvGrpSpPr/>
                <p:nvPr/>
              </p:nvGrpSpPr>
              <p:grpSpPr>
                <a:xfrm>
                  <a:off x="18760" y="0"/>
                  <a:ext cx="5164745" cy="3183890"/>
                  <a:chOff x="18760" y="0"/>
                  <a:chExt cx="5164745" cy="3183890"/>
                </a:xfrm>
              </p:grpSpPr>
              <p:grpSp>
                <p:nvGrpSpPr>
                  <p:cNvPr id="90" name="Group 89"/>
                  <p:cNvGrpSpPr/>
                  <p:nvPr/>
                </p:nvGrpSpPr>
                <p:grpSpPr>
                  <a:xfrm>
                    <a:off x="18760" y="0"/>
                    <a:ext cx="4016951" cy="3183890"/>
                    <a:chOff x="18760" y="0"/>
                    <a:chExt cx="4016951" cy="3183890"/>
                  </a:xfrm>
                </p:grpSpPr>
                <p:grpSp>
                  <p:nvGrpSpPr>
                    <p:cNvPr id="92" name="Group 91"/>
                    <p:cNvGrpSpPr/>
                    <p:nvPr/>
                  </p:nvGrpSpPr>
                  <p:grpSpPr>
                    <a:xfrm>
                      <a:off x="326390" y="0"/>
                      <a:ext cx="3709321" cy="3183890"/>
                      <a:chOff x="0" y="0"/>
                      <a:chExt cx="3709321" cy="3183890"/>
                    </a:xfrm>
                  </p:grpSpPr>
                  <p:grpSp>
                    <p:nvGrpSpPr>
                      <p:cNvPr id="94" name="Group 93"/>
                      <p:cNvGrpSpPr/>
                      <p:nvPr/>
                    </p:nvGrpSpPr>
                    <p:grpSpPr>
                      <a:xfrm>
                        <a:off x="0" y="0"/>
                        <a:ext cx="3709321" cy="2835910"/>
                        <a:chOff x="0" y="0"/>
                        <a:chExt cx="3709321" cy="2835910"/>
                      </a:xfrm>
                    </p:grpSpPr>
                    <p:grpSp>
                      <p:nvGrpSpPr>
                        <p:cNvPr id="98" name="Group 97"/>
                        <p:cNvGrpSpPr/>
                        <p:nvPr/>
                      </p:nvGrpSpPr>
                      <p:grpSpPr>
                        <a:xfrm>
                          <a:off x="0" y="0"/>
                          <a:ext cx="3709321" cy="2833612"/>
                          <a:chOff x="0" y="0"/>
                          <a:chExt cx="3709321" cy="2833612"/>
                        </a:xfrm>
                      </p:grpSpPr>
                      <p:grpSp>
                        <p:nvGrpSpPr>
                          <p:cNvPr id="100" name="Group 99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3709321" cy="2833612"/>
                            <a:chOff x="0" y="695236"/>
                            <a:chExt cx="3709321" cy="2833612"/>
                          </a:xfrm>
                        </p:grpSpPr>
                        <p:cxnSp>
                          <p:nvCxnSpPr>
                            <p:cNvPr id="103" name="Straight Connector 102"/>
                            <p:cNvCxnSpPr/>
                            <p:nvPr/>
                          </p:nvCxnSpPr>
                          <p:spPr>
                            <a:xfrm flipV="1">
                              <a:off x="6562" y="3514725"/>
                              <a:ext cx="2148985" cy="3442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104" name="Group 103"/>
                            <p:cNvGrpSpPr/>
                            <p:nvPr/>
                          </p:nvGrpSpPr>
                          <p:grpSpPr>
                            <a:xfrm>
                              <a:off x="0" y="695236"/>
                              <a:ext cx="3709321" cy="2833612"/>
                              <a:chOff x="0" y="695236"/>
                              <a:chExt cx="3709321" cy="2833612"/>
                            </a:xfrm>
                          </p:grpSpPr>
                          <p:grpSp>
                            <p:nvGrpSpPr>
                              <p:cNvPr id="105" name="Group 104"/>
                              <p:cNvGrpSpPr/>
                              <p:nvPr/>
                            </p:nvGrpSpPr>
                            <p:grpSpPr>
                              <a:xfrm>
                                <a:off x="0" y="695236"/>
                                <a:ext cx="3709321" cy="2832823"/>
                                <a:chOff x="0" y="530453"/>
                                <a:chExt cx="3709321" cy="2161392"/>
                              </a:xfrm>
                            </p:grpSpPr>
                            <p:cxnSp>
                              <p:nvCxnSpPr>
                                <p:cNvPr id="110" name="Straight Arrow Connector 109"/>
                                <p:cNvCxnSpPr/>
                                <p:nvPr/>
                              </p:nvCxnSpPr>
                              <p:spPr>
                                <a:xfrm flipV="1">
                                  <a:off x="5343" y="530453"/>
                                  <a:ext cx="896" cy="2160493"/>
                                </a:xfrm>
                                <a:prstGeom prst="straightConnector1">
                                  <a:avLst/>
                                </a:prstGeom>
                                <a:ln w="12700">
                                  <a:solidFill>
                                    <a:schemeClr val="tx1"/>
                                  </a:solidFill>
                                  <a:tailEnd type="triangle"/>
                                </a:ln>
                              </p:spPr>
                              <p:style>
                                <a:lnRef idx="2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1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1" name="Straight Arrow Connector 110"/>
                                <p:cNvCxnSpPr/>
                                <p:nvPr/>
                              </p:nvCxnSpPr>
                              <p:spPr>
                                <a:xfrm>
                                  <a:off x="0" y="2691765"/>
                                  <a:ext cx="3709321" cy="80"/>
                                </a:xfrm>
                                <a:prstGeom prst="straightConnector1">
                                  <a:avLst/>
                                </a:prstGeom>
                                <a:ln w="12700">
                                  <a:solidFill>
                                    <a:schemeClr val="tx1"/>
                                  </a:solidFill>
                                  <a:tailEnd type="triangle"/>
                                </a:ln>
                              </p:spPr>
                              <p:style>
                                <a:lnRef idx="2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1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106" name="Straight Connector 105"/>
                              <p:cNvCxnSpPr/>
                              <p:nvPr/>
                            </p:nvCxnSpPr>
                            <p:spPr>
                              <a:xfrm flipH="1" flipV="1">
                                <a:off x="1106465" y="1922764"/>
                                <a:ext cx="6290" cy="1603726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rgbClr val="C00000"/>
                                </a:solidFill>
                                <a:prstDash val="dash"/>
                              </a:ln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7" name="Straight Connector 106"/>
                              <p:cNvCxnSpPr/>
                              <p:nvPr/>
                            </p:nvCxnSpPr>
                            <p:spPr>
                              <a:xfrm>
                                <a:off x="1106465" y="1965952"/>
                                <a:ext cx="1049082" cy="145106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rgbClr val="C00000"/>
                                </a:solidFill>
                              </a:ln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8" name="Straight Connector 107"/>
                              <p:cNvCxnSpPr/>
                              <p:nvPr/>
                            </p:nvCxnSpPr>
                            <p:spPr>
                              <a:xfrm flipH="1" flipV="1">
                                <a:off x="2129790" y="2111058"/>
                                <a:ext cx="25759" cy="141779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rgbClr val="C00000"/>
                                </a:solidFill>
                                <a:prstDash val="dash"/>
                              </a:ln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9" name="Straight Connector 108"/>
                              <p:cNvCxnSpPr/>
                              <p:nvPr/>
                            </p:nvCxnSpPr>
                            <p:spPr>
                              <a:xfrm flipV="1">
                                <a:off x="4445" y="2035175"/>
                                <a:ext cx="3541690" cy="1468192"/>
                              </a:xfrm>
                              <a:prstGeom prst="line">
                                <a:avLst/>
                              </a:prstGeom>
                              <a:ln w="12700">
                                <a:solidFill>
                                  <a:schemeClr val="tx1"/>
                                </a:solidFill>
                                <a:prstDash val="lgDash"/>
                              </a:ln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cxnSp>
                        <p:nvCxnSpPr>
                          <p:cNvPr id="101" name="Straight Connector 100"/>
                          <p:cNvCxnSpPr/>
                          <p:nvPr/>
                        </p:nvCxnSpPr>
                        <p:spPr>
                          <a:xfrm flipH="1">
                            <a:off x="3810" y="1263163"/>
                            <a:ext cx="1112907" cy="273"/>
                          </a:xfrm>
                          <a:prstGeom prst="line">
                            <a:avLst/>
                          </a:prstGeom>
                          <a:ln w="12700" cmpd="sng">
                            <a:solidFill>
                              <a:schemeClr val="tx1"/>
                            </a:solidFill>
                            <a:prstDash val="dash"/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02" name="Freeform 101"/>
                          <p:cNvSpPr/>
                          <p:nvPr/>
                        </p:nvSpPr>
                        <p:spPr>
                          <a:xfrm>
                            <a:off x="628015" y="2559685"/>
                            <a:ext cx="68668" cy="254271"/>
                          </a:xfrm>
                          <a:custGeom>
                            <a:avLst/>
                            <a:gdLst>
                              <a:gd name="connsiteX0" fmla="*/ 0 w 108940"/>
                              <a:gd name="connsiteY0" fmla="*/ 0 h 254271"/>
                              <a:gd name="connsiteX1" fmla="*/ 107576 w 108940"/>
                              <a:gd name="connsiteY1" fmla="*/ 117356 h 254271"/>
                              <a:gd name="connsiteX2" fmla="*/ 63567 w 108940"/>
                              <a:gd name="connsiteY2" fmla="*/ 254271 h 254271"/>
                              <a:gd name="connsiteX3" fmla="*/ 63567 w 108940"/>
                              <a:gd name="connsiteY3" fmla="*/ 254271 h 254271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</a:cxnLst>
                            <a:rect l="l" t="t" r="r" b="b"/>
                            <a:pathLst>
                              <a:path w="108940" h="254271">
                                <a:moveTo>
                                  <a:pt x="0" y="0"/>
                                </a:moveTo>
                                <a:cubicBezTo>
                                  <a:pt x="48491" y="37489"/>
                                  <a:pt x="96982" y="74978"/>
                                  <a:pt x="107576" y="117356"/>
                                </a:cubicBezTo>
                                <a:cubicBezTo>
                                  <a:pt x="118171" y="159735"/>
                                  <a:pt x="63567" y="254271"/>
                                  <a:pt x="63567" y="254271"/>
                                </a:cubicBezTo>
                                <a:lnTo>
                                  <a:pt x="63567" y="254271"/>
                                </a:lnTo>
                              </a:path>
                            </a:pathLst>
                          </a:custGeom>
                          <a:ln w="9525" cmpd="sng">
                            <a:solidFill>
                              <a:srgbClr val="000000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GB" sz="2000"/>
                          </a:p>
                        </p:txBody>
                      </p:sp>
                    </p:grpSp>
                    <p:sp>
                      <p:nvSpPr>
                        <p:cNvPr id="99" name="Text Box 17"/>
                        <p:cNvSpPr txBox="1"/>
                        <p:nvPr/>
                      </p:nvSpPr>
                      <p:spPr>
                        <a:xfrm>
                          <a:off x="655955" y="2538095"/>
                          <a:ext cx="327025" cy="2978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C572A759-6A51-4108-AA02-DFA0A04FC94B}">
            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            </a:ext>
                        </a:extLst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a typeface="MS Mincho"/>
                              <a:cs typeface="Times New Roman"/>
                            </a:rPr>
                            <a:t>β</a:t>
                          </a:r>
                          <a:endParaRPr lang="en-GB" sz="2000" dirty="0">
                            <a:effectLst/>
                            <a:ea typeface="MS Mincho"/>
                            <a:cs typeface="Times New Roman"/>
                          </a:endParaRPr>
                        </a:p>
                      </p:txBody>
                    </p:sp>
                  </p:grpSp>
                  <p:sp>
                    <p:nvSpPr>
                      <p:cNvPr id="95" name="Text Box 19"/>
                      <p:cNvSpPr txBox="1"/>
                      <p:nvPr/>
                    </p:nvSpPr>
                    <p:spPr>
                      <a:xfrm>
                        <a:off x="246380" y="2861310"/>
                        <a:ext cx="736600" cy="3098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C572A759-6A51-4108-AA02-DFA0A04FC94B}">
          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          </a:ext>
                      </a:extLst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spcAft>
                            <a:spcPts val="1000"/>
                          </a:spcAft>
                        </a:pPr>
                        <a:r>
                          <a:rPr lang="en-US" sz="2000" dirty="0">
                            <a:effectLst/>
                            <a:ea typeface="MS Mincho"/>
                            <a:cs typeface="Times New Roman"/>
                          </a:rPr>
                          <a:t>Good</a:t>
                        </a:r>
                        <a:endParaRPr lang="en-GB" sz="2000" dirty="0">
                          <a:effectLst/>
                          <a:ea typeface="MS Mincho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96" name="Text Box 20"/>
                      <p:cNvSpPr txBox="1"/>
                      <p:nvPr/>
                    </p:nvSpPr>
                    <p:spPr>
                      <a:xfrm>
                        <a:off x="1390015" y="2874010"/>
                        <a:ext cx="527050" cy="3098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C572A759-6A51-4108-AA02-DFA0A04FC94B}">
          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          </a:ext>
                      </a:extLst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spcAft>
                            <a:spcPts val="1000"/>
                          </a:spcAft>
                        </a:pPr>
                        <a:r>
                          <a:rPr lang="en-US" sz="2000">
                            <a:effectLst/>
                            <a:ea typeface="MS Mincho"/>
                            <a:cs typeface="Times New Roman"/>
                          </a:rPr>
                          <a:t>ME</a:t>
                        </a:r>
                        <a:endParaRPr lang="en-GB" sz="2000">
                          <a:effectLst/>
                          <a:ea typeface="MS Mincho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97" name="Text Box 21"/>
                      <p:cNvSpPr txBox="1"/>
                      <p:nvPr/>
                    </p:nvSpPr>
                    <p:spPr>
                      <a:xfrm>
                        <a:off x="2270788" y="2865503"/>
                        <a:ext cx="1410380" cy="3098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C572A759-6A51-4108-AA02-DFA0A04FC94B}">
          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          </a:ext>
                      </a:extLst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spcAft>
                            <a:spcPts val="1000"/>
                          </a:spcAft>
                        </a:pPr>
                        <a:r>
                          <a:rPr lang="en-US" sz="2000" dirty="0" smtClean="0">
                            <a:effectLst/>
                            <a:ea typeface="MS Mincho"/>
                            <a:cs typeface="Times New Roman"/>
                          </a:rPr>
                          <a:t>Bad - insolvent</a:t>
                        </a:r>
                        <a:endParaRPr lang="en-GB" sz="2000" dirty="0">
                          <a:effectLst/>
                          <a:ea typeface="MS Mincho"/>
                          <a:cs typeface="Times New Roman"/>
                        </a:endParaRPr>
                      </a:p>
                    </p:txBody>
                  </p: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93" name="Text Box 23"/>
                        <p:cNvSpPr txBox="1"/>
                        <p:nvPr/>
                      </p:nvSpPr>
                      <p:spPr>
                        <a:xfrm>
                          <a:off x="18760" y="1073269"/>
                          <a:ext cx="417830" cy="4648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C572A759-6A51-4108-AA02-DFA0A04FC94B}">
                            <ma14:wrappingTextBoxFlag xmlns="" xmlns:wpc="http://schemas.microsoft.com/office/word/2010/wordprocessingCanvas" xmlns:mo="http://schemas.microsoft.com/office/mac/office/2008/main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a14="http://schemas.microsoft.com/office/mac/drawingml/2011/main" xmlns:lc="http://schemas.openxmlformats.org/drawingml/2006/lockedCanvas"/>
                          </a:ext>
                        </a:extLst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2000" i="1">
                                        <a:effectLst/>
                                        <a:latin typeface="Cambria Math"/>
                                        <a:ea typeface="MS Mincho"/>
                                        <a:cs typeface="Times New Roman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/>
                                        <a:ea typeface="MS Mincho"/>
                                        <a:cs typeface="Times New Roman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/>
                                        <a:ea typeface="MS Mincho"/>
                                        <a:cs typeface="Times New Roman"/>
                                      </a:rPr>
                                      <m:t>𝑏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effectLst/>
                                        <a:latin typeface="Cambria Math"/>
                                        <a:ea typeface="MS Mincho"/>
                                        <a:cs typeface="Times New Roman"/>
                                      </a:rPr>
                                      <m:t>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2000" dirty="0">
                            <a:effectLst/>
                            <a:ea typeface="MS Mincho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93" name="Text Box 2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8760" y="1073269"/>
                          <a:ext cx="417830" cy="464820"/>
                        </a:xfrm>
                        <a:prstGeom prst="rect">
                          <a:avLst/>
                        </a:prstGeom>
                        <a:blipFill rotWithShape="1">
                          <a:blip r:embed="rId2" cstate="print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  <a:effectLst/>
                        <a:extLst>
                          <a:ext uri="{C572A759-6A51-4108-AA02-DFA0A04FC94B}">
            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 xmlns:a14="http://schemas.microsoft.com/office/drawing/2010/main"/>
                          </a:ext>
                        </a:extLst>
                      </p:spPr>
                      <p:txBody>
                        <a:bodyPr/>
                        <a:lstStyle/>
                        <a:p>
                          <a:r>
                            <a:rPr lang="en-GB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sp>
                <p:nvSpPr>
                  <p:cNvPr id="91" name="Text Box 25"/>
                  <p:cNvSpPr txBox="1"/>
                  <p:nvPr/>
                </p:nvSpPr>
                <p:spPr>
                  <a:xfrm>
                    <a:off x="3408045" y="1512073"/>
                    <a:ext cx="1775460" cy="67564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C572A759-6A51-4108-AA02-DFA0A04FC94B}">
      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      </a:ext>
                  </a:extLst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spcAft>
                        <a:spcPts val="1000"/>
                      </a:spcAft>
                    </a:pPr>
                    <a:r>
                      <a:rPr lang="en-US" sz="2000" dirty="0">
                        <a:effectLst/>
                        <a:ea typeface="MS Mincho"/>
                        <a:cs typeface="Times New Roman"/>
                      </a:rPr>
                      <a:t>Maintained hypothesis (</a:t>
                    </a:r>
                    <a:r>
                      <a:rPr lang="en-US" sz="2000" dirty="0" err="1">
                        <a:effectLst/>
                        <a:ea typeface="MS Mincho"/>
                        <a:cs typeface="Times New Roman"/>
                      </a:rPr>
                      <a:t>Aizenman</a:t>
                    </a:r>
                    <a:r>
                      <a:rPr lang="en-US" sz="2000" dirty="0">
                        <a:effectLst/>
                        <a:ea typeface="MS Mincho"/>
                        <a:cs typeface="Times New Roman"/>
                      </a:rPr>
                      <a:t> et al.)</a:t>
                    </a:r>
                    <a:endParaRPr lang="en-GB" sz="2000" dirty="0">
                      <a:effectLst/>
                      <a:ea typeface="MS Mincho"/>
                      <a:cs typeface="Times New Roman"/>
                    </a:endParaRPr>
                  </a:p>
                </p:txBody>
              </p:sp>
            </p:grpSp>
            <p:sp>
              <p:nvSpPr>
                <p:cNvPr id="88" name="Text Box 27"/>
                <p:cNvSpPr txBox="1"/>
                <p:nvPr/>
              </p:nvSpPr>
              <p:spPr>
                <a:xfrm>
                  <a:off x="1004260" y="271523"/>
                  <a:ext cx="1534894" cy="10895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1000"/>
                    </a:spcAft>
                  </a:pPr>
                  <a:r>
                    <a:rPr lang="en-US" sz="2000" dirty="0">
                      <a:effectLst/>
                      <a:ea typeface="MS Mincho"/>
                      <a:cs typeface="Times New Roman"/>
                    </a:rPr>
                    <a:t>Alternative hypothesis </a:t>
                  </a:r>
                  <a:r>
                    <a:rPr lang="en-US" sz="2000" dirty="0" smtClean="0">
                      <a:effectLst/>
                      <a:ea typeface="MS Mincho"/>
                      <a:cs typeface="Times New Roman"/>
                    </a:rPr>
                    <a:t> - multiple </a:t>
                  </a:r>
                  <a:r>
                    <a:rPr lang="en-US" sz="2000" dirty="0" err="1" smtClean="0">
                      <a:effectLst/>
                      <a:ea typeface="MS Mincho"/>
                      <a:cs typeface="Times New Roman"/>
                    </a:rPr>
                    <a:t>equilibria</a:t>
                  </a:r>
                  <a:r>
                    <a:rPr lang="en-US" sz="2000" dirty="0" smtClean="0">
                      <a:effectLst/>
                      <a:ea typeface="MS Mincho"/>
                      <a:cs typeface="Times New Roman"/>
                    </a:rPr>
                    <a:t> (</a:t>
                  </a:r>
                  <a:r>
                    <a:rPr lang="en-US" sz="2000" dirty="0" err="1" smtClean="0">
                      <a:effectLst/>
                      <a:ea typeface="MS Mincho"/>
                      <a:cs typeface="Times New Roman"/>
                    </a:rPr>
                    <a:t>Calvo</a:t>
                  </a:r>
                  <a:r>
                    <a:rPr lang="en-US" sz="2000" dirty="0">
                      <a:effectLst/>
                      <a:ea typeface="MS Mincho"/>
                      <a:cs typeface="Times New Roman"/>
                    </a:rPr>
                    <a:t>)</a:t>
                  </a:r>
                  <a:endParaRPr lang="en-GB" sz="2000" dirty="0">
                    <a:effectLst/>
                    <a:ea typeface="MS Mincho"/>
                    <a:cs typeface="Times New Roman"/>
                  </a:endParaRPr>
                </a:p>
              </p:txBody>
            </p:sp>
            <p:cxnSp>
              <p:nvCxnSpPr>
                <p:cNvPr id="89" name="Straight Arrow Connector 88"/>
                <p:cNvCxnSpPr/>
                <p:nvPr/>
              </p:nvCxnSpPr>
              <p:spPr>
                <a:xfrm flipV="1">
                  <a:off x="2457201" y="446449"/>
                  <a:ext cx="233198" cy="969373"/>
                </a:xfrm>
                <a:prstGeom prst="straightConnector1">
                  <a:avLst/>
                </a:prstGeom>
                <a:ln w="12700">
                  <a:solidFill>
                    <a:srgbClr val="C0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2" name="TextBox 111"/>
          <p:cNvSpPr txBox="1"/>
          <p:nvPr/>
        </p:nvSpPr>
        <p:spPr>
          <a:xfrm>
            <a:off x="1145938" y="332228"/>
            <a:ext cx="7021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Maintained and Alternative Hypothesis</a:t>
            </a:r>
          </a:p>
        </p:txBody>
      </p:sp>
      <p:sp>
        <p:nvSpPr>
          <p:cNvPr id="113" name="Slide Number Placeholder 1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2" name="Rectangle 28"/>
          <p:cNvSpPr>
            <a:spLocks noChangeArrowheads="1"/>
          </p:cNvSpPr>
          <p:nvPr/>
        </p:nvSpPr>
        <p:spPr bwMode="auto">
          <a:xfrm>
            <a:off x="6553200" y="4354252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Times New Roman" pitchFamily="18" charset="0"/>
              </a:rPr>
              <a:t>SS= ∝FF+ ε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077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Under the alternative hypothesis, there is of course the problem of ‘equilibrium selection’. Question: when will the market switch from the safe rate to one which reflects the partial default that it causes?</a:t>
            </a:r>
          </a:p>
          <a:p>
            <a:pPr marL="0" indent="0">
              <a:buNone/>
            </a:pPr>
            <a:r>
              <a:rPr lang="en-US" dirty="0" smtClean="0"/>
              <a:t>One idea is ‘sun spots’, i.e. exogenous randomness.</a:t>
            </a:r>
          </a:p>
          <a:p>
            <a:pPr marL="0" indent="0">
              <a:buNone/>
            </a:pPr>
            <a:r>
              <a:rPr lang="en-US" dirty="0" smtClean="0"/>
              <a:t>Another is that the switching reflects mixed strategies in a market game.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506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284320"/>
              </p:ext>
            </p:extLst>
          </p:nvPr>
        </p:nvGraphicFramePr>
        <p:xfrm>
          <a:off x="1447800" y="1600200"/>
          <a:ext cx="6500858" cy="4754880"/>
        </p:xfrm>
        <a:graphic>
          <a:graphicData uri="http://schemas.openxmlformats.org/drawingml/2006/table">
            <a:tbl>
              <a:tblPr/>
              <a:tblGrid>
                <a:gridCol w="1395433"/>
                <a:gridCol w="1676400"/>
                <a:gridCol w="1910035"/>
                <a:gridCol w="1518990"/>
              </a:tblGrid>
              <a:tr h="688660">
                <a:tc rowSpan="2"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Times New Roman"/>
                          <a:ea typeface="Calibri"/>
                          <a:cs typeface="Times New Roman"/>
                        </a:rPr>
                        <a:t>Payoffs : (Buyer, Seller)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Times New Roman"/>
                          <a:ea typeface="Calibri"/>
                          <a:cs typeface="Times New Roman"/>
                        </a:rPr>
                        <a:t>Probabilities in parentheses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Calibri"/>
                          <a:cs typeface="Times New Roman"/>
                        </a:rPr>
                        <a:t>(Nash Equilibrium p=2/3,  q=1/3 i.e. expected payoff is 1/3 for both players for either action)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Calibri"/>
                          <a:ea typeface="Calibri"/>
                          <a:cs typeface="Times New Roman"/>
                        </a:rPr>
                        <a:t>CDS seller (underwriter)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88660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Calibri"/>
                          <a:ea typeface="Calibri"/>
                          <a:cs typeface="Times New Roman"/>
                        </a:rPr>
                        <a:t>Willing to pay up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Calibri"/>
                          <a:ea typeface="Calibri"/>
                          <a:cs typeface="Times New Roman"/>
                        </a:rPr>
                        <a:t> (q )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b="0" dirty="0" smtClean="0">
                          <a:latin typeface="Times New Roman"/>
                          <a:ea typeface="Calibri"/>
                          <a:cs typeface="Times New Roman"/>
                        </a:rPr>
                        <a:t>Will not pay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b="0" dirty="0" smtClean="0">
                          <a:latin typeface="Times New Roman"/>
                          <a:ea typeface="Calibri"/>
                          <a:cs typeface="Times New Roman"/>
                        </a:rPr>
                        <a:t>(1-q)</a:t>
                      </a:r>
                      <a:endParaRPr lang="en-GB" sz="2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826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Calibri"/>
                          <a:ea typeface="Calibri"/>
                          <a:cs typeface="Times New Roman"/>
                        </a:rPr>
                        <a:t>CDS  buyer 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Calibri"/>
                          <a:ea typeface="Calibri"/>
                          <a:cs typeface="Times New Roman"/>
                        </a:rPr>
                        <a:t>Only  insures with ‘interest ‘ (p )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GB" sz="2000" i="1" dirty="0" smtClean="0">
                          <a:latin typeface="Times New Roman"/>
                          <a:ea typeface="Calibri"/>
                          <a:cs typeface="Times New Roman"/>
                        </a:rPr>
                        <a:t>Market works</a:t>
                      </a: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GB" sz="2000" dirty="0" smtClean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GB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1, 1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Calibri"/>
                          <a:cs typeface="Times New Roman"/>
                        </a:rPr>
                        <a:t>         </a:t>
                      </a:r>
                      <a:endParaRPr lang="en-GB" sz="20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latin typeface="Times New Roman"/>
                          <a:ea typeface="Calibri"/>
                          <a:cs typeface="Times New Roman"/>
                        </a:rPr>
                        <a:t>‘Market failure</a:t>
                      </a:r>
                      <a:r>
                        <a:rPr lang="en-GB" sz="2000" dirty="0" smtClean="0">
                          <a:latin typeface="Times New Roman"/>
                          <a:ea typeface="Calibri"/>
                          <a:cs typeface="Times New Roman"/>
                        </a:rPr>
                        <a:t>’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GB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0,0 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GB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515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Calibri"/>
                          <a:ea typeface="Calibri"/>
                          <a:cs typeface="Times New Roman"/>
                        </a:rPr>
                        <a:t>Goes ‘naked’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latin typeface="+mn-lt"/>
                          <a:ea typeface="Calibri"/>
                          <a:cs typeface="Times New Roman"/>
                        </a:rPr>
                        <a:t>(1-p)</a:t>
                      </a:r>
                      <a:endParaRPr lang="en-GB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latin typeface="Times New Roman"/>
                          <a:ea typeface="Calibri"/>
                          <a:cs typeface="Times New Roman"/>
                        </a:rPr>
                        <a:t>Explosive increase  in  market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3, -1    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latin typeface="Times New Roman"/>
                          <a:ea typeface="Calibri"/>
                          <a:cs typeface="Times New Roman"/>
                        </a:rPr>
                        <a:t>Market implosion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-1,1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00200" y="838200"/>
            <a:ext cx="6871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 CDS ‘market game’ with mixed strategy equilibrium </a:t>
            </a:r>
            <a:endParaRPr lang="en-GB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12</a:t>
            </a:fld>
            <a:endParaRPr lang="en-GB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248400" y="5334000"/>
            <a:ext cx="381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629400" y="4762500"/>
            <a:ext cx="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248400" y="4648200"/>
            <a:ext cx="3048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223000" y="4800600"/>
            <a:ext cx="0" cy="342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397750"/>
              </p:ext>
            </p:extLst>
          </p:nvPr>
        </p:nvGraphicFramePr>
        <p:xfrm>
          <a:off x="1371600" y="1752600"/>
          <a:ext cx="6553200" cy="2485316"/>
        </p:xfrm>
        <a:graphic>
          <a:graphicData uri="http://schemas.openxmlformats.org/drawingml/2006/table">
            <a:tbl>
              <a:tblPr/>
              <a:tblGrid>
                <a:gridCol w="3444631"/>
                <a:gridCol w="3108569"/>
              </a:tblGrid>
              <a:tr h="12801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+mj-lt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GB" sz="1800" i="1" dirty="0" smtClean="0">
                          <a:latin typeface="+mj-lt"/>
                          <a:ea typeface="Calibri"/>
                          <a:cs typeface="Times New Roman"/>
                        </a:rPr>
                        <a:t>Market works</a:t>
                      </a:r>
                      <a:endParaRPr lang="en-GB" sz="18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latin typeface="+mj-lt"/>
                          <a:ea typeface="Calibri"/>
                          <a:cs typeface="Times New Roman"/>
                        </a:rPr>
                        <a:t>2/9    </a:t>
                      </a:r>
                      <a:r>
                        <a:rPr lang="en-GB" sz="1800" dirty="0" smtClean="0">
                          <a:latin typeface="+mj-lt"/>
                          <a:ea typeface="Calibri"/>
                          <a:cs typeface="Times New Roman"/>
                        </a:rPr>
                        <a:t>     </a:t>
                      </a:r>
                      <a:endParaRPr lang="en-GB" sz="1800" i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i="1" dirty="0" smtClean="0">
                          <a:latin typeface="+mj-lt"/>
                          <a:ea typeface="Calibri"/>
                          <a:cs typeface="Times New Roman"/>
                        </a:rPr>
                        <a:t>‘Market failure</a:t>
                      </a:r>
                      <a:r>
                        <a:rPr lang="en-GB" sz="1800" dirty="0" smtClean="0">
                          <a:latin typeface="+mj-lt"/>
                          <a:ea typeface="Calibri"/>
                          <a:cs typeface="Times New Roman"/>
                        </a:rPr>
                        <a:t>’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+mj-lt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GB" sz="1800" b="1" dirty="0" smtClean="0">
                          <a:latin typeface="+mj-lt"/>
                          <a:ea typeface="Calibri"/>
                          <a:cs typeface="Times New Roman"/>
                        </a:rPr>
                        <a:t>4/9</a:t>
                      </a:r>
                      <a:endParaRPr lang="en-GB" sz="1800" dirty="0" smtClean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51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i="1" dirty="0" smtClean="0">
                          <a:latin typeface="+mj-lt"/>
                          <a:ea typeface="Calibri"/>
                          <a:cs typeface="Times New Roman"/>
                        </a:rPr>
                        <a:t>Explosive increase  in  market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+mj-lt"/>
                          <a:ea typeface="Calibri"/>
                          <a:cs typeface="Times New Roman"/>
                        </a:rPr>
                        <a:t>1/9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i="1" dirty="0" smtClean="0">
                          <a:latin typeface="+mj-lt"/>
                          <a:ea typeface="Calibri"/>
                          <a:cs typeface="Times New Roman"/>
                        </a:rPr>
                        <a:t>Market implosion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+mj-lt"/>
                          <a:ea typeface="Calibri"/>
                          <a:cs typeface="Times New Roman"/>
                        </a:rPr>
                        <a:t>2/9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81200" y="622300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Frequency distribution of outcomes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00953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he authors are effectively testing the efficiency of the CDS market in measuring risk of sovereign default. The results for 2008-2010 imply that sovereign </a:t>
            </a:r>
            <a:r>
              <a:rPr lang="en-US" dirty="0"/>
              <a:t>default risk was over-priced by a factor of 2.5 to 5 times </a:t>
            </a:r>
            <a:r>
              <a:rPr lang="en-US" sz="2000" dirty="0" smtClean="0"/>
              <a:t>(fundamentals greatly under-predict the actual spreads charged in the market).</a:t>
            </a:r>
            <a:endParaRPr lang="en-GB" sz="2000" dirty="0" smtClean="0"/>
          </a:p>
          <a:p>
            <a:pPr marL="0" indent="0">
              <a:buNone/>
            </a:pPr>
            <a:r>
              <a:rPr lang="en-US" dirty="0" smtClean="0"/>
              <a:t>The authors suggest that market price risk ‘follows waves of contagion’. Are they not verifying </a:t>
            </a:r>
            <a:r>
              <a:rPr lang="en-US" dirty="0" err="1" smtClean="0"/>
              <a:t>Calvo’s</a:t>
            </a:r>
            <a:r>
              <a:rPr lang="en-US" dirty="0" smtClean="0"/>
              <a:t> model of multiple </a:t>
            </a:r>
            <a:r>
              <a:rPr lang="en-US" dirty="0" err="1" smtClean="0"/>
              <a:t>equilibria</a:t>
            </a:r>
            <a:r>
              <a:rPr lang="en-US" dirty="0" smtClean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653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19256" cy="922114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GB" sz="3600" u="sng" dirty="0" smtClean="0">
                <a:latin typeface="Times New Roman" pitchFamily="18" charset="0"/>
                <a:cs typeface="Times New Roman" pitchFamily="18" charset="0"/>
              </a:rPr>
              <a:t>Numerical Example of </a:t>
            </a:r>
            <a:r>
              <a:rPr lang="en-GB" sz="3600" u="sng" dirty="0" err="1" smtClean="0">
                <a:latin typeface="Times New Roman" pitchFamily="18" charset="0"/>
                <a:cs typeface="Times New Roman" pitchFamily="18" charset="0"/>
              </a:rPr>
              <a:t>Calvo</a:t>
            </a:r>
            <a:r>
              <a:rPr lang="en-GB" sz="3600" u="sng" dirty="0" smtClean="0">
                <a:latin typeface="Times New Roman" pitchFamily="18" charset="0"/>
                <a:cs typeface="Times New Roman" pitchFamily="18" charset="0"/>
              </a:rPr>
              <a:t> Model</a:t>
            </a:r>
            <a:endParaRPr lang="en-GB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57403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For the case of a country like Italy where the ratio of government debt to GDP is about 100%, we choose the parameters such that the critical value of market rates, above which the government will choose to default, is 7%, and the time consistent equilibrium with default is 20%. This implies </a:t>
            </a:r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is about ¼ - i.e. You save ¾ by default!</a:t>
            </a:r>
          </a:p>
          <a:p>
            <a:pPr>
              <a:buNone/>
            </a:pP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		Parameters: b=1, g=0.38, R=1.03,  </a:t>
            </a:r>
            <a:r>
              <a:rPr lang="el-GR" sz="22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=0.235, c=0.684</a:t>
            </a:r>
          </a:p>
          <a:p>
            <a:pPr>
              <a:buNone/>
            </a:pPr>
            <a:endParaRPr lang="en-GB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For a country like Germany, where the ratio of government debt to GDP is close to the Maastricht criteria of 60%, we assume that the interest rate is 3% (with no default). If so, it turns out that the government will not choose to default until market rates reach 10%; and the time consistent equilibrium with default turns out to be over 30%.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4FD1B-174F-4150-A51D-ACB2F317EE5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438400" y="2286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u="sng" dirty="0">
                <a:latin typeface="Times New Roman" pitchFamily="18" charset="0"/>
                <a:cs typeface="Times New Roman" pitchFamily="18" charset="0"/>
              </a:rPr>
              <a:t>Appendix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195462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4FD1B-174F-4150-A51D-ACB2F317EE54}" type="slidenum">
              <a:rPr lang="en-GB" smtClean="0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699792" y="1268760"/>
            <a:ext cx="3870325" cy="3136900"/>
            <a:chOff x="1763688" y="717252"/>
            <a:chExt cx="3870325" cy="3136900"/>
          </a:xfrm>
        </p:grpSpPr>
        <p:grpSp>
          <p:nvGrpSpPr>
            <p:cNvPr id="21" name="Group 20"/>
            <p:cNvGrpSpPr/>
            <p:nvPr/>
          </p:nvGrpSpPr>
          <p:grpSpPr>
            <a:xfrm>
              <a:off x="1763688" y="717252"/>
              <a:ext cx="3870325" cy="3136900"/>
              <a:chOff x="1763688" y="717252"/>
              <a:chExt cx="3870325" cy="3136900"/>
            </a:xfrm>
          </p:grpSpPr>
          <p:cxnSp>
            <p:nvCxnSpPr>
              <p:cNvPr id="25602" name="AutoShape 2"/>
              <p:cNvCxnSpPr>
                <a:cxnSpLocks noChangeShapeType="1"/>
              </p:cNvCxnSpPr>
              <p:nvPr/>
            </p:nvCxnSpPr>
            <p:spPr bwMode="auto">
              <a:xfrm>
                <a:off x="1763688" y="717252"/>
                <a:ext cx="0" cy="31353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603" name="AutoShape 3"/>
              <p:cNvCxnSpPr>
                <a:cxnSpLocks noChangeShapeType="1"/>
              </p:cNvCxnSpPr>
              <p:nvPr/>
            </p:nvCxnSpPr>
            <p:spPr bwMode="auto">
              <a:xfrm flipH="1">
                <a:off x="1763688" y="3852565"/>
                <a:ext cx="3870325" cy="158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605" name="AutoShape 5"/>
              <p:cNvCxnSpPr>
                <a:cxnSpLocks noChangeShapeType="1"/>
              </p:cNvCxnSpPr>
              <p:nvPr/>
            </p:nvCxnSpPr>
            <p:spPr bwMode="auto">
              <a:xfrm>
                <a:off x="1763688" y="2511127"/>
                <a:ext cx="3443287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606" name="AutoShape 6"/>
              <p:cNvCxnSpPr>
                <a:cxnSpLocks noChangeShapeType="1"/>
              </p:cNvCxnSpPr>
              <p:nvPr/>
            </p:nvCxnSpPr>
            <p:spPr bwMode="auto">
              <a:xfrm flipV="1">
                <a:off x="1763688" y="1466552"/>
                <a:ext cx="3443287" cy="10445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607" name="AutoShape 7"/>
              <p:cNvCxnSpPr>
                <a:cxnSpLocks noChangeShapeType="1"/>
              </p:cNvCxnSpPr>
              <p:nvPr/>
            </p:nvCxnSpPr>
            <p:spPr bwMode="auto">
              <a:xfrm rot="10800000">
                <a:off x="1763688" y="1988840"/>
                <a:ext cx="2088232" cy="24556"/>
              </a:xfrm>
              <a:prstGeom prst="straightConnector1">
                <a:avLst/>
              </a:prstGeom>
              <a:noFill/>
              <a:ln w="19050">
                <a:solidFill>
                  <a:srgbClr val="00B0F0"/>
                </a:solidFill>
                <a:round/>
                <a:headEnd/>
                <a:tailEnd/>
              </a:ln>
            </p:spPr>
          </p:cxnSp>
          <p:cxnSp>
            <p:nvCxnSpPr>
              <p:cNvPr id="25608" name="AutoShape 8"/>
              <p:cNvCxnSpPr>
                <a:cxnSpLocks noChangeShapeType="1"/>
              </p:cNvCxnSpPr>
              <p:nvPr/>
            </p:nvCxnSpPr>
            <p:spPr bwMode="auto">
              <a:xfrm>
                <a:off x="1763688" y="1609427"/>
                <a:ext cx="2932112" cy="0"/>
              </a:xfrm>
              <a:prstGeom prst="straightConnector1">
                <a:avLst/>
              </a:prstGeom>
              <a:noFill/>
              <a:ln w="19050">
                <a:solidFill>
                  <a:srgbClr val="00B050"/>
                </a:solidFill>
                <a:round/>
                <a:headEnd/>
                <a:tailEnd/>
              </a:ln>
            </p:spPr>
          </p:cxnSp>
        </p:grpSp>
        <p:grpSp>
          <p:nvGrpSpPr>
            <p:cNvPr id="22" name="Group 21"/>
            <p:cNvGrpSpPr/>
            <p:nvPr/>
          </p:nvGrpSpPr>
          <p:grpSpPr>
            <a:xfrm>
              <a:off x="3419873" y="1609427"/>
              <a:ext cx="1277515" cy="2244725"/>
              <a:chOff x="3419873" y="1609427"/>
              <a:chExt cx="1277515" cy="2244725"/>
            </a:xfrm>
          </p:grpSpPr>
          <p:cxnSp>
            <p:nvCxnSpPr>
              <p:cNvPr id="25604" name="AutoShape 4"/>
              <p:cNvCxnSpPr>
                <a:cxnSpLocks noChangeShapeType="1"/>
              </p:cNvCxnSpPr>
              <p:nvPr/>
            </p:nvCxnSpPr>
            <p:spPr bwMode="auto">
              <a:xfrm rot="16200000" flipV="1">
                <a:off x="2509602" y="2923667"/>
                <a:ext cx="1839169" cy="1862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609" name="AutoShape 9"/>
              <p:cNvCxnSpPr>
                <a:cxnSpLocks noChangeShapeType="1"/>
              </p:cNvCxnSpPr>
              <p:nvPr/>
            </p:nvCxnSpPr>
            <p:spPr bwMode="auto">
              <a:xfrm>
                <a:off x="4695800" y="1609427"/>
                <a:ext cx="1588" cy="22447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  <p:sp>
        <p:nvSpPr>
          <p:cNvPr id="24" name="TextBox 23"/>
          <p:cNvSpPr txBox="1"/>
          <p:nvPr/>
        </p:nvSpPr>
        <p:spPr>
          <a:xfrm>
            <a:off x="6588224" y="414908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 (debt/GDP)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36096" y="45091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2.3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11960" y="450912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1.2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79712" y="285293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0.38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51720" y="191683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0.45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51720" y="23488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0.42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63688" y="8367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Tax as fraction of GDP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 flipH="1" flipV="1">
            <a:off x="2951820" y="3248980"/>
            <a:ext cx="223224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7" idx="3"/>
          </p:cNvCxnSpPr>
          <p:nvPr/>
        </p:nvCxnSpPr>
        <p:spPr>
          <a:xfrm flipV="1">
            <a:off x="2771800" y="1772816"/>
            <a:ext cx="2016224" cy="126478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923928" y="4509120"/>
            <a:ext cx="27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4860032" y="2420888"/>
            <a:ext cx="138545" cy="653899"/>
          </a:xfrm>
          <a:custGeom>
            <a:avLst/>
            <a:gdLst>
              <a:gd name="connsiteX0" fmla="*/ 0 w 138545"/>
              <a:gd name="connsiteY0" fmla="*/ 0 h 581891"/>
              <a:gd name="connsiteX1" fmla="*/ 118753 w 138545"/>
              <a:gd name="connsiteY1" fmla="*/ 237506 h 581891"/>
              <a:gd name="connsiteX2" fmla="*/ 118753 w 138545"/>
              <a:gd name="connsiteY2" fmla="*/ 581891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" h="581891">
                <a:moveTo>
                  <a:pt x="0" y="0"/>
                </a:moveTo>
                <a:cubicBezTo>
                  <a:pt x="49480" y="70262"/>
                  <a:pt x="98961" y="140524"/>
                  <a:pt x="118753" y="237506"/>
                </a:cubicBezTo>
                <a:cubicBezTo>
                  <a:pt x="138545" y="334488"/>
                  <a:pt x="128649" y="458189"/>
                  <a:pt x="118753" y="581891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32040" y="256490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0.03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3123210" y="2778826"/>
            <a:ext cx="55419" cy="285008"/>
          </a:xfrm>
          <a:custGeom>
            <a:avLst/>
            <a:gdLst>
              <a:gd name="connsiteX0" fmla="*/ 0 w 55419"/>
              <a:gd name="connsiteY0" fmla="*/ 0 h 285008"/>
              <a:gd name="connsiteX1" fmla="*/ 47502 w 55419"/>
              <a:gd name="connsiteY1" fmla="*/ 142504 h 285008"/>
              <a:gd name="connsiteX2" fmla="*/ 47502 w 55419"/>
              <a:gd name="connsiteY2" fmla="*/ 285008 h 28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419" h="285008">
                <a:moveTo>
                  <a:pt x="0" y="0"/>
                </a:moveTo>
                <a:cubicBezTo>
                  <a:pt x="19792" y="47501"/>
                  <a:pt x="39585" y="95003"/>
                  <a:pt x="47502" y="142504"/>
                </a:cubicBezTo>
                <a:cubicBezTo>
                  <a:pt x="55419" y="190005"/>
                  <a:pt x="51460" y="237506"/>
                  <a:pt x="47502" y="28500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03848" y="27089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0.07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56176" y="285293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28184" y="17728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g+rb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716016" y="15567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g+</a:t>
            </a:r>
            <a:r>
              <a:rPr lang="en-GB" u="sng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43808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“Italy”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699792" y="22048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“Greece”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572000" y="450912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1.6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 rot="5400000" flipH="1" flipV="1">
            <a:off x="3815916" y="3392996"/>
            <a:ext cx="19442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10800000">
            <a:off x="4355976" y="4365104"/>
            <a:ext cx="432048" cy="1588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851920" y="544522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Debt Write Down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 rot="5400000" flipH="1" flipV="1">
            <a:off x="4139952" y="4941168"/>
            <a:ext cx="10081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619672" y="332656"/>
            <a:ext cx="56166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Current Situation: A schematic outline.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99592" y="494116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Italy on the edge of default. 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Greece over the edge?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148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	What about a country like Greece where debt is 160% of GDP? If the tax take was as for Italy, namely 45% of GDP, then the sustainable level of debt turns out to  be much higher, if only interest rates stayed at German levels, but Greece collects a lot less tax than other European countries. If the tax take goes down from 45% to 42% of GDP, it turns out that debt is unsustainable, even at German rates and a write down of about 30% to reduce debt to 120% GDP is needed for sustainability.</a:t>
            </a:r>
          </a:p>
          <a:p>
            <a:pPr algn="just"/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(See diagram above)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4FD1B-174F-4150-A51D-ACB2F317EE5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028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196975"/>
            <a:ext cx="3359150" cy="446405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kind of market,</a:t>
            </a:r>
            <a:br>
              <a:rPr lang="en-GB" sz="4000" dirty="0" smtClean="0"/>
            </a:br>
            <a:r>
              <a:rPr lang="en-GB" sz="4000" dirty="0" smtClean="0"/>
              <a:t>friends, is this?</a:t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Fundamentally driven; </a:t>
            </a:r>
            <a:br>
              <a:rPr lang="en-GB" sz="4000" dirty="0" smtClean="0"/>
            </a:br>
            <a:r>
              <a:rPr lang="en-GB" sz="4000" dirty="0" smtClean="0"/>
              <a:t>or fancy free?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2052" name="Picture 4" descr="mag_HID13_graphic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5" y="86799"/>
            <a:ext cx="4369691" cy="6771201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AHJ </a:t>
            </a:r>
            <a:r>
              <a:rPr lang="en-US" dirty="0" err="1" smtClean="0"/>
              <a:t>analyse</a:t>
            </a:r>
            <a:r>
              <a:rPr lang="en-US" dirty="0" smtClean="0"/>
              <a:t> the sovereign debt component of the (largely OTC) CDS market</a:t>
            </a:r>
          </a:p>
          <a:p>
            <a:pPr marL="0" indent="0">
              <a:buNone/>
            </a:pPr>
            <a:r>
              <a:rPr lang="en-US" dirty="0" smtClean="0"/>
              <a:t>This amounts to $2.5 trillion in 2010 , which exceeds the total of US government-issued international debt ($2.2 </a:t>
            </a:r>
            <a:r>
              <a:rPr lang="en-US" dirty="0" err="1" smtClean="0"/>
              <a:t>tr</a:t>
            </a:r>
            <a:r>
              <a:rPr lang="en-US" dirty="0" smtClean="0"/>
              <a:t>) and US GDP ($1.5 </a:t>
            </a:r>
            <a:r>
              <a:rPr lang="en-US" dirty="0" err="1" smtClean="0"/>
              <a:t>tr</a:t>
            </a:r>
            <a:r>
              <a:rPr lang="en-US" dirty="0" smtClean="0"/>
              <a:t>)!</a:t>
            </a:r>
          </a:p>
          <a:p>
            <a:pPr marL="0" indent="0">
              <a:buNone/>
            </a:pPr>
            <a:r>
              <a:rPr lang="en-US" dirty="0" smtClean="0"/>
              <a:t>Regression analysis is used to relate sovereign spreads to fundamentals for 50 countries, over the period 2005-2011 for 3, 5 and 10 year CDS’ with the focus on the SWEAP* group in particular. </a:t>
            </a:r>
          </a:p>
          <a:p>
            <a:pPr marL="0" indent="0">
              <a:buNone/>
            </a:pPr>
            <a:r>
              <a:rPr lang="en-US" dirty="0" smtClean="0"/>
              <a:t>The fundamentals include two measures of ‘fiscal space’: debt to tax base and deficit to tax base.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900" dirty="0" smtClean="0"/>
              <a:t>*South-West Eurozone Periphery</a:t>
            </a: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207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All-too- brief summary of findings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5059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After </a:t>
            </a:r>
            <a:r>
              <a:rPr lang="en-US" smtClean="0"/>
              <a:t>a fascinatingh </a:t>
            </a:r>
            <a:r>
              <a:rPr lang="en-US" dirty="0" smtClean="0"/>
              <a:t>and well-documented empirical analysis, the authors conclude that: 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‘fiscal space is validated as an important determinant of market-based sovereign risk’, i.e. the fiscal fundamentals are statistically significant, but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are large prediction errors in pricing SWEAP risk, with under prediction before the crisis and over prediction during the crisis.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Two explanations of these prediction errors are suggested:</a:t>
            </a:r>
          </a:p>
          <a:p>
            <a:r>
              <a:rPr lang="en-US" dirty="0" smtClean="0"/>
              <a:t>Market failure (‘excessive pessimism and overreaction’)</a:t>
            </a:r>
          </a:p>
          <a:p>
            <a:r>
              <a:rPr lang="en-US" dirty="0" smtClean="0"/>
              <a:t>Expected future fundamentals.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319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3 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257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</a:t>
            </a:r>
            <a:r>
              <a:rPr lang="en-US" sz="2800" dirty="0" smtClean="0"/>
              <a:t>. </a:t>
            </a:r>
            <a:r>
              <a:rPr lang="en-US" sz="2800" dirty="0"/>
              <a:t>FF are treated as </a:t>
            </a:r>
            <a:r>
              <a:rPr lang="en-US" sz="2800" i="1" dirty="0"/>
              <a:t>exogenous</a:t>
            </a:r>
            <a:r>
              <a:rPr lang="en-US" sz="2800" dirty="0"/>
              <a:t>, but -if the deficit includes debt servicing costs-</a:t>
            </a:r>
            <a:r>
              <a:rPr lang="en-GB" sz="2800" dirty="0"/>
              <a:t> </a:t>
            </a:r>
            <a:r>
              <a:rPr lang="en-US" sz="2800" dirty="0"/>
              <a:t>are likely to be </a:t>
            </a:r>
            <a:r>
              <a:rPr lang="en-US" sz="2800" i="1" dirty="0"/>
              <a:t>endogenous</a:t>
            </a:r>
            <a:r>
              <a:rPr lang="en-US" sz="2800" dirty="0"/>
              <a:t>. Is there not a risk of bias? </a:t>
            </a:r>
          </a:p>
          <a:p>
            <a:r>
              <a:rPr lang="en-US" sz="2800" b="1" dirty="0"/>
              <a:t>B</a:t>
            </a:r>
            <a:r>
              <a:rPr lang="en-US" sz="2800" dirty="0" smtClean="0"/>
              <a:t>. Is there not a possibility of Type II error?      </a:t>
            </a:r>
          </a:p>
          <a:p>
            <a:pPr marL="0" indent="0">
              <a:buNone/>
            </a:pPr>
            <a:r>
              <a:rPr lang="en-US" sz="2800" dirty="0" smtClean="0"/>
              <a:t>The </a:t>
            </a:r>
            <a:r>
              <a:rPr lang="en-US" sz="2800" i="1" dirty="0" smtClean="0"/>
              <a:t>Maintained hypothesis </a:t>
            </a:r>
            <a:r>
              <a:rPr lang="en-US" sz="2800" dirty="0" smtClean="0"/>
              <a:t>is ‘spreads reflect current fiscal fundamentals (FF)’: what of </a:t>
            </a:r>
            <a:r>
              <a:rPr lang="en-US" sz="2800" i="1" dirty="0" smtClean="0"/>
              <a:t>Alternative hypothesis </a:t>
            </a:r>
            <a:r>
              <a:rPr lang="en-US" sz="2800" dirty="0" smtClean="0"/>
              <a:t>that ‘there are multiple </a:t>
            </a:r>
            <a:r>
              <a:rPr lang="en-US" sz="2800" dirty="0" err="1" smtClean="0"/>
              <a:t>equilibria</a:t>
            </a:r>
            <a:r>
              <a:rPr lang="en-US" sz="2800" dirty="0" smtClean="0"/>
              <a:t>’, </a:t>
            </a:r>
            <a:r>
              <a:rPr lang="en-US" sz="2800" dirty="0" err="1" smtClean="0"/>
              <a:t>Calvo</a:t>
            </a:r>
            <a:r>
              <a:rPr lang="en-US" sz="2800" dirty="0" smtClean="0"/>
              <a:t> (1988)? </a:t>
            </a:r>
          </a:p>
          <a:p>
            <a:r>
              <a:rPr lang="en-US" sz="2800" b="1" dirty="0" smtClean="0"/>
              <a:t>C</a:t>
            </a:r>
            <a:r>
              <a:rPr lang="en-US" sz="2800" dirty="0" smtClean="0"/>
              <a:t>. Need to add </a:t>
            </a:r>
            <a:r>
              <a:rPr lang="en-US" sz="2800" i="1" dirty="0" smtClean="0"/>
              <a:t>strategic</a:t>
            </a:r>
            <a:r>
              <a:rPr lang="en-US" sz="2800" dirty="0" smtClean="0"/>
              <a:t> aspects? 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Games between financial intermediaries. 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Interaction between markets and government.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640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Caveats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Definition of Fiscal Fundamentals (debt and deficits) not too clear from paper, in particular</a:t>
            </a:r>
          </a:p>
          <a:p>
            <a:r>
              <a:rPr lang="en-GB" sz="2800" dirty="0" smtClean="0"/>
              <a:t>Fiscal deficit: is this primary deficit, or does it include costs of debt service?</a:t>
            </a:r>
          </a:p>
          <a:p>
            <a:pPr>
              <a:buNone/>
            </a:pPr>
            <a:r>
              <a:rPr lang="en-GB" sz="2000" dirty="0" smtClean="0"/>
              <a:t>(Note that  text treats both fiscal fundamentals  as ‘risk increasing’ (p.13); but in regressions it’s the fiscal </a:t>
            </a:r>
            <a:r>
              <a:rPr lang="en-GB" sz="2000" u="sng" dirty="0" smtClean="0"/>
              <a:t>surplus</a:t>
            </a:r>
            <a:r>
              <a:rPr lang="en-GB" sz="2000" dirty="0" smtClean="0"/>
              <a:t> that is used, hence negative sign.) </a:t>
            </a:r>
          </a:p>
          <a:p>
            <a:r>
              <a:rPr lang="en-US" sz="2800" dirty="0"/>
              <a:t>N</a:t>
            </a:r>
            <a:r>
              <a:rPr lang="en-US" sz="2800" dirty="0" smtClean="0"/>
              <a:t>o </a:t>
            </a:r>
            <a:r>
              <a:rPr lang="en-US" sz="2800" dirty="0"/>
              <a:t>explicit account is taken of government </a:t>
            </a:r>
            <a:r>
              <a:rPr lang="en-US" sz="2800" dirty="0" smtClean="0"/>
              <a:t>action and reaction </a:t>
            </a:r>
            <a:r>
              <a:rPr lang="en-US" sz="2800" dirty="0"/>
              <a:t>at national or supranational </a:t>
            </a:r>
            <a:r>
              <a:rPr lang="en-US" sz="2800" dirty="0" smtClean="0"/>
              <a:t>level. </a:t>
            </a:r>
            <a:r>
              <a:rPr lang="en-US" sz="2000" dirty="0" smtClean="0"/>
              <a:t>(If </a:t>
            </a:r>
            <a:r>
              <a:rPr lang="en-US" sz="2000" dirty="0"/>
              <a:t>one is considering sovereign default, should variables not be included to reflect political </a:t>
            </a:r>
            <a:r>
              <a:rPr lang="en-US" sz="2000" dirty="0" smtClean="0"/>
              <a:t>economy </a:t>
            </a:r>
            <a:r>
              <a:rPr lang="en-US" sz="2000" dirty="0"/>
              <a:t>considerations</a:t>
            </a:r>
            <a:r>
              <a:rPr lang="en-US" sz="2000" dirty="0" smtClean="0"/>
              <a:t>?)</a:t>
            </a:r>
            <a:r>
              <a:rPr lang="en-US" sz="2800" dirty="0" smtClean="0"/>
              <a:t>.</a:t>
            </a:r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1106635" y="1375953"/>
            <a:ext cx="7104562" cy="4922272"/>
            <a:chOff x="0" y="0"/>
            <a:chExt cx="5261614" cy="3584448"/>
          </a:xfrm>
        </p:grpSpPr>
        <p:grpSp>
          <p:nvGrpSpPr>
            <p:cNvPr id="27" name="Group 26"/>
            <p:cNvGrpSpPr/>
            <p:nvPr/>
          </p:nvGrpSpPr>
          <p:grpSpPr>
            <a:xfrm>
              <a:off x="0" y="0"/>
              <a:ext cx="5261614" cy="3584448"/>
              <a:chOff x="0" y="0"/>
              <a:chExt cx="5261614" cy="3584448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818534" y="2574950"/>
                <a:ext cx="227330" cy="19177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600">
                  <a:latin typeface="+mj-lt"/>
                </a:endParaRPr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0" y="0"/>
                <a:ext cx="5261614" cy="3584448"/>
                <a:chOff x="0" y="0"/>
                <a:chExt cx="5261614" cy="3584448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0" y="0"/>
                  <a:ext cx="5261614" cy="3584448"/>
                  <a:chOff x="0" y="0"/>
                  <a:chExt cx="5261614" cy="3584883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0" y="0"/>
                    <a:ext cx="5261614" cy="3584883"/>
                    <a:chOff x="0" y="0"/>
                    <a:chExt cx="5261614" cy="3584883"/>
                  </a:xfrm>
                </p:grpSpPr>
                <p:sp>
                  <p:nvSpPr>
                    <p:cNvPr id="35" name="Text Box 22"/>
                    <p:cNvSpPr txBox="1"/>
                    <p:nvPr/>
                  </p:nvSpPr>
                  <p:spPr>
                    <a:xfrm>
                      <a:off x="2329132" y="1992702"/>
                      <a:ext cx="1569720" cy="284480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solidFill>
                        <a:schemeClr val="bg1"/>
                      </a:solidFill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j-lt"/>
                          <a:ea typeface="Times New Roman"/>
                        </a:rPr>
                        <a:t>Error vector</a:t>
                      </a:r>
                    </a:p>
                  </p:txBody>
                </p:sp>
                <p:grpSp>
                  <p:nvGrpSpPr>
                    <p:cNvPr id="36" name="Group 35"/>
                    <p:cNvGrpSpPr/>
                    <p:nvPr/>
                  </p:nvGrpSpPr>
                  <p:grpSpPr>
                    <a:xfrm>
                      <a:off x="0" y="0"/>
                      <a:ext cx="5261614" cy="3584883"/>
                      <a:chOff x="1110737" y="63272"/>
                      <a:chExt cx="2606710" cy="2922089"/>
                    </a:xfrm>
                  </p:grpSpPr>
                  <p:grpSp>
                    <p:nvGrpSpPr>
                      <p:cNvPr id="37" name="Group 36"/>
                      <p:cNvGrpSpPr/>
                      <p:nvPr/>
                    </p:nvGrpSpPr>
                    <p:grpSpPr>
                      <a:xfrm>
                        <a:off x="1110737" y="63272"/>
                        <a:ext cx="2606710" cy="2922089"/>
                        <a:chOff x="222217" y="63272"/>
                        <a:chExt cx="2606710" cy="2922089"/>
                      </a:xfrm>
                    </p:grpSpPr>
                    <p:grpSp>
                      <p:nvGrpSpPr>
                        <p:cNvPr id="39" name="Group 38"/>
                        <p:cNvGrpSpPr/>
                        <p:nvPr/>
                      </p:nvGrpSpPr>
                      <p:grpSpPr>
                        <a:xfrm>
                          <a:off x="222217" y="63272"/>
                          <a:ext cx="2606710" cy="2669767"/>
                          <a:chOff x="-79772" y="-221359"/>
                          <a:chExt cx="2607616" cy="2671268"/>
                        </a:xfrm>
                      </p:grpSpPr>
                      <p:sp>
                        <p:nvSpPr>
                          <p:cNvPr id="45" name="Text Box 10"/>
                          <p:cNvSpPr txBox="1"/>
                          <p:nvPr/>
                        </p:nvSpPr>
                        <p:spPr>
                          <a:xfrm>
                            <a:off x="-79772" y="-221359"/>
                            <a:ext cx="290692" cy="284672"/>
                          </a:xfrm>
                          <a:prstGeom prst="rect">
                            <a:avLst/>
                          </a:prstGeom>
                          <a:solidFill>
                            <a:schemeClr val="lt1"/>
                          </a:solidFill>
                          <a:ln w="6350">
                            <a:solidFill>
                              <a:schemeClr val="bg1"/>
                            </a:solidFill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spcAft>
                                <a:spcPts val="0"/>
                              </a:spcAft>
                            </a:pPr>
                            <a:r>
                              <a:rPr lang="en-GB" sz="1600">
                                <a:effectLst/>
                                <a:latin typeface="+mj-lt"/>
                                <a:ea typeface="Times New Roman"/>
                              </a:rPr>
                              <a:t>SS</a:t>
                            </a:r>
                          </a:p>
                        </p:txBody>
                      </p:sp>
                      <p:grpSp>
                        <p:nvGrpSpPr>
                          <p:cNvPr id="46" name="Group 45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2527844" cy="2449909"/>
                            <a:chOff x="0" y="0"/>
                            <a:chExt cx="2527844" cy="2449909"/>
                          </a:xfrm>
                        </p:grpSpPr>
                        <p:grpSp>
                          <p:nvGrpSpPr>
                            <p:cNvPr id="47" name="Group 46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2260120" cy="2035834"/>
                              <a:chOff x="0" y="0"/>
                              <a:chExt cx="2260120" cy="2035834"/>
                            </a:xfrm>
                          </p:grpSpPr>
                          <p:cxnSp>
                            <p:nvCxnSpPr>
                              <p:cNvPr id="49" name="Straight Arrow Connector 48"/>
                              <p:cNvCxnSpPr/>
                              <p:nvPr/>
                            </p:nvCxnSpPr>
                            <p:spPr>
                              <a:xfrm flipV="1">
                                <a:off x="0" y="0"/>
                                <a:ext cx="0" cy="2035834"/>
                              </a:xfrm>
                              <a:prstGeom prst="straightConnector1">
                                <a:avLst/>
                              </a:prstGeom>
                              <a:ln w="12700">
                                <a:solidFill>
                                  <a:schemeClr val="tx1"/>
                                </a:solidFill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50" name="Straight Arrow Connector 49"/>
                              <p:cNvCxnSpPr/>
                              <p:nvPr/>
                            </p:nvCxnSpPr>
                            <p:spPr>
                              <a:xfrm>
                                <a:off x="0" y="2035834"/>
                                <a:ext cx="2260120" cy="0"/>
                              </a:xfrm>
                              <a:prstGeom prst="straightConnector1">
                                <a:avLst/>
                              </a:prstGeom>
                              <a:ln w="12700">
                                <a:solidFill>
                                  <a:schemeClr val="tx1"/>
                                </a:solidFill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sp>
                          <p:nvSpPr>
                            <p:cNvPr id="48" name="Text Box 4"/>
                            <p:cNvSpPr txBox="1"/>
                            <p:nvPr/>
                          </p:nvSpPr>
                          <p:spPr>
                            <a:xfrm>
                              <a:off x="2096523" y="2122105"/>
                              <a:ext cx="431321" cy="327804"/>
                            </a:xfrm>
                            <a:prstGeom prst="rect">
                              <a:avLst/>
                            </a:prstGeom>
                            <a:solidFill>
                              <a:schemeClr val="lt1"/>
                            </a:solidFill>
                            <a:ln w="6350">
                              <a:solidFill>
                                <a:schemeClr val="bg1"/>
                              </a:solidFill>
                            </a:ln>
                            <a:effectLst/>
                          </p:spPr>
                          <p:style>
                            <a:lnRef idx="0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t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>
                                <a:spcAft>
                                  <a:spcPts val="0"/>
                                </a:spcAft>
                              </a:pPr>
                              <a:r>
                                <a:rPr lang="en-GB" sz="1600">
                                  <a:effectLst/>
                                  <a:latin typeface="+mj-lt"/>
                                  <a:ea typeface="Times New Roman"/>
                                </a:rPr>
                                <a:t>FF</a:t>
                              </a:r>
                            </a:p>
                          </p:txBody>
                        </p:sp>
                      </p:grpSp>
                    </p:grpSp>
                    <p:grpSp>
                      <p:nvGrpSpPr>
                        <p:cNvPr id="40" name="Group 39"/>
                        <p:cNvGrpSpPr/>
                        <p:nvPr/>
                      </p:nvGrpSpPr>
                      <p:grpSpPr>
                        <a:xfrm>
                          <a:off x="301961" y="390118"/>
                          <a:ext cx="2131755" cy="2595243"/>
                          <a:chOff x="37" y="105447"/>
                          <a:chExt cx="2131755" cy="2595243"/>
                        </a:xfrm>
                      </p:grpSpPr>
                      <p:sp>
                        <p:nvSpPr>
                          <p:cNvPr id="41" name="Text Box 15"/>
                          <p:cNvSpPr txBox="1"/>
                          <p:nvPr/>
                        </p:nvSpPr>
                        <p:spPr>
                          <a:xfrm>
                            <a:off x="1492904" y="105447"/>
                            <a:ext cx="638888" cy="284523"/>
                          </a:xfrm>
                          <a:prstGeom prst="rect">
                            <a:avLst/>
                          </a:prstGeom>
                          <a:solidFill>
                            <a:schemeClr val="lt1"/>
                          </a:solidFill>
                          <a:ln w="6350">
                            <a:solidFill>
                              <a:schemeClr val="bg1"/>
                            </a:solidFill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spcAft>
                                <a:spcPts val="0"/>
                              </a:spcAft>
                            </a:pPr>
                            <a:r>
                              <a:rPr lang="en-GB" sz="1600">
                                <a:effectLst/>
                                <a:latin typeface="+mj-lt"/>
                                <a:ea typeface="Times New Roman"/>
                              </a:rPr>
                              <a:t>Actual spread</a:t>
                            </a:r>
                          </a:p>
                        </p:txBody>
                      </p:sp>
                      <p:cxnSp>
                        <p:nvCxnSpPr>
                          <p:cNvPr id="42" name="Straight Connector 41"/>
                          <p:cNvCxnSpPr/>
                          <p:nvPr/>
                        </p:nvCxnSpPr>
                        <p:spPr>
                          <a:xfrm>
                            <a:off x="1812072" y="311809"/>
                            <a:ext cx="0" cy="1724660"/>
                          </a:xfrm>
                          <a:prstGeom prst="line">
                            <a:avLst/>
                          </a:prstGeom>
                          <a:ln w="15875">
                            <a:solidFill>
                              <a:schemeClr val="tx1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43" name="Text Box 16"/>
                              <p:cNvSpPr txBox="1"/>
                              <p:nvPr/>
                            </p:nvSpPr>
                            <p:spPr>
                              <a:xfrm>
                                <a:off x="1687637" y="2097462"/>
                                <a:ext cx="397321" cy="603228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lt1"/>
                              </a:solidFill>
                              <a:ln w="6350">
                                <a:solidFill>
                                  <a:schemeClr val="bg1"/>
                                </a:solidFill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spcAft>
                                    <a:spcPts val="0"/>
                                  </a:spcAft>
                                </a:pPr>
                                <a:r>
                                  <a:rPr lang="en-GB" sz="1600">
                                    <a:effectLst/>
                                    <a:latin typeface="+mj-lt"/>
                                    <a:ea typeface="Times New Roman"/>
                                  </a:rPr>
                                  <a:t>Predicted spread, </a:t>
                                </a:r>
                                <a14:m>
                                  <m:oMath xmlns:m="http://schemas.openxmlformats.org/officeDocument/2006/math">
                                    <m:acc>
                                      <m:accPr>
                                        <m:chr m:val="̂"/>
                                        <m:ctrlPr>
                                          <a:rPr lang="en-GB" sz="1600" i="1"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GB" sz="1600" i="1"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  <m:t>∝</m:t>
                                        </m:r>
                                      </m:e>
                                    </m:acc>
                                    <m:r>
                                      <a:rPr lang="en-GB" sz="16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𝐹𝐹</m:t>
                                    </m:r>
                                  </m:oMath>
                                </a14:m>
                                <a:r>
                                  <a:rPr lang="en-GB" sz="1600">
                                    <a:effectLst/>
                                    <a:latin typeface="+mj-lt"/>
                                    <a:ea typeface="Times New Roman"/>
                                  </a:rPr>
                                  <a:t> </a:t>
                                </a: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43" name="Text Box 16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1687637" y="2097462"/>
                                <a:ext cx="397321" cy="603228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" cstate="print"/>
                                <a:stretch>
                                  <a:fillRect l="-2793" t="-1786"/>
                                </a:stretch>
                              </a:blipFill>
                              <a:ln w="6350">
                                <a:solidFill>
                                  <a:schemeClr val="bg1"/>
                                </a:solidFill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GB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cxnSp>
                        <p:nvCxnSpPr>
                          <p:cNvPr id="44" name="Straight Arrow Connector 43"/>
                          <p:cNvCxnSpPr/>
                          <p:nvPr/>
                        </p:nvCxnSpPr>
                        <p:spPr>
                          <a:xfrm>
                            <a:off x="37" y="2030928"/>
                            <a:ext cx="1428766" cy="0"/>
                          </a:xfrm>
                          <a:prstGeom prst="straightConnector1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38" name="Straight Arrow Connector 37"/>
                      <p:cNvCxnSpPr/>
                      <p:nvPr/>
                    </p:nvCxnSpPr>
                    <p:spPr>
                      <a:xfrm flipV="1">
                        <a:off x="1190481" y="596329"/>
                        <a:ext cx="1812035" cy="1721770"/>
                      </a:xfrm>
                      <a:prstGeom prst="straightConnector1">
                        <a:avLst/>
                      </a:prstGeom>
                      <a:ln w="1905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34" name="Freeform 33"/>
                  <p:cNvSpPr/>
                  <p:nvPr/>
                </p:nvSpPr>
                <p:spPr>
                  <a:xfrm>
                    <a:off x="3138221" y="2509113"/>
                    <a:ext cx="97983" cy="258793"/>
                  </a:xfrm>
                  <a:custGeom>
                    <a:avLst/>
                    <a:gdLst>
                      <a:gd name="connsiteX0" fmla="*/ 0 w 97983"/>
                      <a:gd name="connsiteY0" fmla="*/ 0 h 258793"/>
                      <a:gd name="connsiteX1" fmla="*/ 86264 w 97983"/>
                      <a:gd name="connsiteY1" fmla="*/ 120770 h 258793"/>
                      <a:gd name="connsiteX2" fmla="*/ 94890 w 97983"/>
                      <a:gd name="connsiteY2" fmla="*/ 258793 h 258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7983" h="258793">
                        <a:moveTo>
                          <a:pt x="0" y="0"/>
                        </a:moveTo>
                        <a:cubicBezTo>
                          <a:pt x="35224" y="38819"/>
                          <a:pt x="70449" y="77638"/>
                          <a:pt x="86264" y="120770"/>
                        </a:cubicBezTo>
                        <a:cubicBezTo>
                          <a:pt x="102079" y="163902"/>
                          <a:pt x="98484" y="211347"/>
                          <a:pt x="94890" y="258793"/>
                        </a:cubicBezTo>
                      </a:path>
                    </a:pathLst>
                  </a:cu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 sz="1600">
                      <a:latin typeface="+mj-lt"/>
                    </a:endParaRPr>
                  </a:p>
                </p:txBody>
              </p:sp>
            </p:grpSp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3044911" y="653980"/>
                  <a:ext cx="773624" cy="2115293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Text Box 30"/>
            <p:cNvSpPr txBox="1"/>
            <p:nvPr/>
          </p:nvSpPr>
          <p:spPr>
            <a:xfrm>
              <a:off x="2465223" y="2874873"/>
              <a:ext cx="491490" cy="2757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bg1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600">
                  <a:effectLst/>
                  <a:latin typeface="+mj-lt"/>
                  <a:ea typeface="Times New Roman"/>
                </a:rPr>
                <a:t>αFF</a:t>
              </a:r>
            </a:p>
          </p:txBody>
        </p:sp>
      </p:grpSp>
      <p:sp>
        <p:nvSpPr>
          <p:cNvPr id="51" name="Rectangle 28"/>
          <p:cNvSpPr>
            <a:spLocks noChangeArrowheads="1"/>
          </p:cNvSpPr>
          <p:nvPr/>
        </p:nvSpPr>
        <p:spPr bwMode="auto">
          <a:xfrm>
            <a:off x="770798" y="5605046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Times New Roman" pitchFamily="18" charset="0"/>
              </a:rPr>
              <a:t>SS= ∝FF+ ε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" name="Rectangle 37"/>
          <p:cNvSpPr>
            <a:spLocks noChangeArrowheads="1"/>
          </p:cNvSpPr>
          <p:nvPr/>
        </p:nvSpPr>
        <p:spPr bwMode="auto">
          <a:xfrm>
            <a:off x="457200" y="5766207"/>
            <a:ext cx="7924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 If </a:t>
            </a: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ε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 positively correlated with fundamentals, OLS estimate of </a:t>
            </a: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∝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  will be biased upwards. 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6695" y="329146"/>
            <a:ext cx="7080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Is there a bias because actual market spreads affect fiscal fundamentals?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73219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728441" y="1735505"/>
            <a:ext cx="6709778" cy="4760634"/>
            <a:chOff x="98122" y="0"/>
            <a:chExt cx="3977306" cy="3170552"/>
          </a:xfrm>
        </p:grpSpPr>
        <p:grpSp>
          <p:nvGrpSpPr>
            <p:cNvPr id="45" name="Group 44"/>
            <p:cNvGrpSpPr/>
            <p:nvPr/>
          </p:nvGrpSpPr>
          <p:grpSpPr>
            <a:xfrm>
              <a:off x="98122" y="0"/>
              <a:ext cx="3977306" cy="3170552"/>
              <a:chOff x="98122" y="0"/>
              <a:chExt cx="3977306" cy="3170552"/>
            </a:xfrm>
          </p:grpSpPr>
          <p:cxnSp>
            <p:nvCxnSpPr>
              <p:cNvPr id="49" name="AutoShape 49"/>
              <p:cNvCxnSpPr>
                <a:cxnSpLocks noChangeShapeType="1"/>
              </p:cNvCxnSpPr>
              <p:nvPr/>
            </p:nvCxnSpPr>
            <p:spPr bwMode="auto">
              <a:xfrm>
                <a:off x="1525870" y="936839"/>
                <a:ext cx="0" cy="1915160"/>
              </a:xfrm>
              <a:prstGeom prst="straightConnector1">
                <a:avLst/>
              </a:prstGeom>
              <a:noFill/>
              <a:ln w="9525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50" name="Group 49"/>
              <p:cNvGrpSpPr/>
              <p:nvPr/>
            </p:nvGrpSpPr>
            <p:grpSpPr>
              <a:xfrm>
                <a:off x="98122" y="0"/>
                <a:ext cx="3977306" cy="3170552"/>
                <a:chOff x="98122" y="0"/>
                <a:chExt cx="3977306" cy="3170552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98122" y="0"/>
                  <a:ext cx="3977306" cy="3170552"/>
                  <a:chOff x="98122" y="0"/>
                  <a:chExt cx="3977306" cy="3170723"/>
                </a:xfrm>
              </p:grpSpPr>
              <p:grpSp>
                <p:nvGrpSpPr>
                  <p:cNvPr id="54" name="Group 53"/>
                  <p:cNvGrpSpPr/>
                  <p:nvPr/>
                </p:nvGrpSpPr>
                <p:grpSpPr>
                  <a:xfrm>
                    <a:off x="98122" y="0"/>
                    <a:ext cx="3977306" cy="3170723"/>
                    <a:chOff x="98122" y="0"/>
                    <a:chExt cx="3977306" cy="3170723"/>
                  </a:xfrm>
                </p:grpSpPr>
                <p:sp>
                  <p:nvSpPr>
                    <p:cNvPr id="57" name="Text Box 95"/>
                    <p:cNvSpPr txBox="1"/>
                    <p:nvPr/>
                  </p:nvSpPr>
                  <p:spPr>
                    <a:xfrm rot="19757021">
                      <a:off x="291710" y="1133182"/>
                      <a:ext cx="888365" cy="237490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solidFill>
                        <a:schemeClr val="bg1"/>
                      </a:solidFill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No default</a:t>
                      </a:r>
                    </a:p>
                  </p:txBody>
                </p:sp>
                <p:sp>
                  <p:nvSpPr>
                    <p:cNvPr id="58" name="Text Box 289"/>
                    <p:cNvSpPr txBox="1"/>
                    <p:nvPr/>
                  </p:nvSpPr>
                  <p:spPr>
                    <a:xfrm rot="20652688">
                      <a:off x="2182218" y="302930"/>
                      <a:ext cx="1289974" cy="237727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solidFill>
                        <a:schemeClr val="bg1"/>
                      </a:solidFill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Partial default</a:t>
                      </a:r>
                    </a:p>
                  </p:txBody>
                </p:sp>
                <p:sp>
                  <p:nvSpPr>
                    <p:cNvPr id="59" name="Text Box 94"/>
                    <p:cNvSpPr txBox="1"/>
                    <p:nvPr/>
                  </p:nvSpPr>
                  <p:spPr>
                    <a:xfrm rot="20597024">
                      <a:off x="3032372" y="419874"/>
                      <a:ext cx="888539" cy="237727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solidFill>
                        <a:schemeClr val="bg1"/>
                      </a:solidFill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Full default</a:t>
                      </a:r>
                    </a:p>
                  </p:txBody>
                </p:sp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98122" y="0"/>
                      <a:ext cx="3977306" cy="3170723"/>
                      <a:chOff x="98127" y="25879"/>
                      <a:chExt cx="3977483" cy="3171161"/>
                    </a:xfrm>
                  </p:grpSpPr>
                  <p:sp>
                    <p:nvSpPr>
                      <p:cNvPr id="61" name="Text Box 4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428015" y="2876225"/>
                        <a:ext cx="403860" cy="3187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GB" sz="2000" i="1" dirty="0">
                            <a:effectLst/>
                            <a:latin typeface="+mj-lt"/>
                            <a:ea typeface="Times New Roman"/>
                            <a:cs typeface="Times New Roman"/>
                          </a:rPr>
                          <a:t>R</a:t>
                        </a:r>
                        <a:endParaRPr lang="en-GB" sz="2000" dirty="0">
                          <a:effectLst/>
                          <a:latin typeface="+mj-lt"/>
                          <a:ea typeface="Times New Roman"/>
                          <a:cs typeface="Times New Roman"/>
                        </a:endParaRPr>
                      </a:p>
                    </p:txBody>
                  </p:sp>
                  <p:grpSp>
                    <p:nvGrpSpPr>
                      <p:cNvPr id="62" name="Group 61"/>
                      <p:cNvGrpSpPr/>
                      <p:nvPr/>
                    </p:nvGrpSpPr>
                    <p:grpSpPr>
                      <a:xfrm>
                        <a:off x="98127" y="25879"/>
                        <a:ext cx="3977483" cy="3171161"/>
                        <a:chOff x="98127" y="25879"/>
                        <a:chExt cx="3977483" cy="3171161"/>
                      </a:xfrm>
                    </p:grpSpPr>
                    <p:cxnSp>
                      <p:nvCxnSpPr>
                        <p:cNvPr id="63" name="AutoShape 69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flipH="1">
                          <a:off x="301925" y="793630"/>
                          <a:ext cx="1432560" cy="63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prstDash val="dash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grpSp>
                      <p:nvGrpSpPr>
                        <p:cNvPr id="64" name="Group 63"/>
                        <p:cNvGrpSpPr/>
                        <p:nvPr/>
                      </p:nvGrpSpPr>
                      <p:grpSpPr>
                        <a:xfrm>
                          <a:off x="98127" y="25879"/>
                          <a:ext cx="3977483" cy="3171161"/>
                          <a:chOff x="98127" y="25879"/>
                          <a:chExt cx="3977483" cy="3171161"/>
                        </a:xfrm>
                      </p:grpSpPr>
                      <p:cxnSp>
                        <p:nvCxnSpPr>
                          <p:cNvPr id="65" name="AutoShape 46"/>
                          <p:cNvCxnSpPr>
                            <a:cxnSpLocks noChangeShapeType="1"/>
                          </p:cNvCxnSpPr>
                          <p:nvPr/>
                        </p:nvCxnSpPr>
                        <p:spPr bwMode="auto">
                          <a:xfrm>
                            <a:off x="3139877" y="793560"/>
                            <a:ext cx="635" cy="2085911"/>
                          </a:xfrm>
                          <a:prstGeom prst="straightConnector1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prstDash val="dash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</p:cxnSp>
                      <p:grpSp>
                        <p:nvGrpSpPr>
                          <p:cNvPr id="66" name="Group 65"/>
                          <p:cNvGrpSpPr/>
                          <p:nvPr/>
                        </p:nvGrpSpPr>
                        <p:grpSpPr>
                          <a:xfrm>
                            <a:off x="98127" y="25879"/>
                            <a:ext cx="3977483" cy="3171161"/>
                            <a:chOff x="98127" y="0"/>
                            <a:chExt cx="3977483" cy="3171161"/>
                          </a:xfrm>
                        </p:grpSpPr>
                        <p:cxnSp>
                          <p:nvCxnSpPr>
                            <p:cNvPr id="67" name="AutoShape 40"/>
                            <p:cNvCxnSpPr>
                              <a:cxnSpLocks noChangeShapeType="1"/>
                            </p:cNvCxnSpPr>
                            <p:nvPr/>
                          </p:nvCxnSpPr>
                          <p:spPr bwMode="auto">
                            <a:xfrm flipV="1">
                              <a:off x="301925" y="224287"/>
                              <a:ext cx="635" cy="2628265"/>
                            </a:xfrm>
                            <a:prstGeom prst="straightConnector1">
                              <a:avLst/>
                            </a:prstGeom>
                            <a:noFill/>
                            <a:ln w="12700">
                              <a:solidFill>
                                <a:srgbClr val="000000"/>
                              </a:solidFill>
                              <a:round/>
                              <a:headEnd/>
                              <a:tailEnd type="triangle" w="med" len="med"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</p:cxnSp>
                        <p:grpSp>
                          <p:nvGrpSpPr>
                            <p:cNvPr id="68" name="Group 67"/>
                            <p:cNvGrpSpPr/>
                            <p:nvPr/>
                          </p:nvGrpSpPr>
                          <p:grpSpPr>
                            <a:xfrm>
                              <a:off x="98127" y="0"/>
                              <a:ext cx="3977483" cy="3171161"/>
                              <a:chOff x="98127" y="0"/>
                              <a:chExt cx="3977483" cy="3171161"/>
                            </a:xfrm>
                          </p:grpSpPr>
                          <p:cxnSp>
                            <p:nvCxnSpPr>
                              <p:cNvPr id="69" name="AutoShape 50"/>
                              <p:cNvCxnSpPr>
                                <a:cxnSpLocks noChangeShapeType="1"/>
                              </p:cNvCxnSpPr>
                              <p:nvPr/>
                            </p:nvCxnSpPr>
                            <p:spPr bwMode="auto">
                              <a:xfrm flipV="1">
                                <a:off x="3144832" y="511266"/>
                                <a:ext cx="825500" cy="259715"/>
                              </a:xfrm>
                              <a:prstGeom prst="straightConnector1">
                                <a:avLst/>
                              </a:prstGeom>
                              <a:noFill/>
                              <a:ln w="19050">
                                <a:solidFill>
                                  <a:srgbClr val="C00000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noFill/>
                                  </a14:hiddenFill>
                                </a:ext>
                              </a:extLst>
                            </p:spPr>
                          </p:cxnSp>
                          <p:grpSp>
                            <p:nvGrpSpPr>
                              <p:cNvPr id="70" name="Group 69"/>
                              <p:cNvGrpSpPr/>
                              <p:nvPr/>
                            </p:nvGrpSpPr>
                            <p:grpSpPr>
                              <a:xfrm>
                                <a:off x="98127" y="0"/>
                                <a:ext cx="3977483" cy="3171161"/>
                                <a:chOff x="98127" y="0"/>
                                <a:chExt cx="3977483" cy="3171161"/>
                              </a:xfrm>
                            </p:grpSpPr>
                            <p:cxnSp>
                              <p:nvCxnSpPr>
                                <p:cNvPr id="71" name="AutoShape 59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flipV="1">
                                  <a:off x="284672" y="776378"/>
                                  <a:ext cx="2849245" cy="895350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prstDash val="lgDash"/>
                                  <a:round/>
                                  <a:headEnd/>
                                  <a:tailEnd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grpSp>
                              <p:nvGrpSpPr>
                                <p:cNvPr id="72" name="Group 71"/>
                                <p:cNvGrpSpPr/>
                                <p:nvPr/>
                              </p:nvGrpSpPr>
                              <p:grpSpPr>
                                <a:xfrm>
                                  <a:off x="98127" y="0"/>
                                  <a:ext cx="3977483" cy="3171161"/>
                                  <a:chOff x="98127" y="0"/>
                                  <a:chExt cx="3977483" cy="3171161"/>
                                </a:xfrm>
                              </p:grpSpPr>
                              <p:cxnSp>
                                <p:nvCxnSpPr>
                                  <p:cNvPr id="73" name="AutoShape 53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284672" y="2855344"/>
                                    <a:ext cx="3239770" cy="635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12700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grpSp>
                                <p:nvGrpSpPr>
                                  <p:cNvPr id="74" name="Group 73"/>
                                  <p:cNvGrpSpPr/>
                                  <p:nvPr/>
                                </p:nvGrpSpPr>
                                <p:grpSpPr>
                                  <a:xfrm>
                                    <a:off x="98127" y="0"/>
                                    <a:ext cx="3977483" cy="3171161"/>
                                    <a:chOff x="98127" y="0"/>
                                    <a:chExt cx="3977483" cy="3171161"/>
                                  </a:xfrm>
                                </p:grpSpPr>
                                <p:sp>
                                  <p:nvSpPr>
                                    <p:cNvPr id="75" name="Text Box 57"/>
                                    <p:cNvSpPr txBox="1">
                                      <a:spLocks noChangeArrowheads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2018582" y="776378"/>
                                      <a:ext cx="403860" cy="318770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noFill/>
                                    </a:ln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solidFill>
                                            <a:srgbClr val="FFFFFF"/>
                                          </a:solidFill>
                                        </a14:hiddenFill>
                                      </a:ext>
                                      <a:ext uri="{91240B29-F687-4F45-9708-019B960494DF}">
                                        <a14:hiddenLine xmlns:a14="http://schemas.microsoft.com/office/drawing/2010/main" w="9525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14:hiddenLine>
                                      </a:ext>
                                    </a:extLst>
                                  </p:spPr>
                                  <p:txBody>
                                    <a:bodyPr rot="0" vert="horz" wrap="square" lIns="91440" tIns="45720" rIns="91440" bIns="45720" anchor="t" anchorCtr="0" upright="1">
                                      <a:noAutofit/>
                                    </a:bodyPr>
                                    <a:lstStyle/>
                                    <a:p>
                                      <a:pPr>
                                        <a:lnSpc>
                                          <a:spcPct val="115000"/>
                                        </a:lnSpc>
                                        <a:spcAft>
                                          <a:spcPts val="1000"/>
                                        </a:spcAft>
                                      </a:pPr>
                                      <a:r>
                                        <a:rPr lang="en-GB" sz="2000" i="1">
                                          <a:effectLst/>
                                          <a:latin typeface="+mj-lt"/>
                                          <a:ea typeface="Times New Roman"/>
                                          <a:cs typeface="Times New Roman"/>
                                        </a:rPr>
                                        <a:t>E</a:t>
                                      </a:r>
                                      <a:r>
                                        <a:rPr lang="en-GB" sz="2000" i="1" baseline="30000">
                                          <a:effectLst/>
                                          <a:latin typeface="+mj-lt"/>
                                          <a:ea typeface="Times New Roman"/>
                                          <a:cs typeface="Times New Roman"/>
                                        </a:rPr>
                                        <a:t>1</a:t>
                                      </a:r>
                                      <a:endParaRPr lang="en-GB" sz="2000">
                                        <a:effectLst/>
                                        <a:latin typeface="+mj-lt"/>
                                        <a:ea typeface="Times New Roman"/>
                                        <a:cs typeface="Times New Roman"/>
                                      </a:endParaRPr>
                                    </a:p>
                                  </p:txBody>
                                </p:sp>
                                <p:grpSp>
                                  <p:nvGrpSpPr>
                                    <p:cNvPr id="76" name="Group 75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98127" y="0"/>
                                      <a:ext cx="3977483" cy="3171161"/>
                                      <a:chOff x="98127" y="0"/>
                                      <a:chExt cx="3977483" cy="3171161"/>
                                    </a:xfrm>
                                  </p:grpSpPr>
                                  <p:sp>
                                    <p:nvSpPr>
                                      <p:cNvPr id="77" name="Text Box 56"/>
                                      <p:cNvSpPr txBox="1"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328468" y="940280"/>
                                        <a:ext cx="379095" cy="318770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>
                                        <a:noFill/>
                                      </a:ln>
                                      <a:extLst>
                                        <a:ext uri="{909E8E84-426E-40DD-AFC4-6F175D3DCCD1}">
                                          <a14:hiddenFill xmlns:a14="http://schemas.microsoft.com/office/drawing/2010/main">
                                            <a:solidFill>
                                              <a:srgbClr val="FFFFFF"/>
                                            </a:solidFill>
                                          </a14:hiddenFill>
                                        </a:ex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rot="0" vert="horz" wrap="square" lIns="91440" tIns="45720" rIns="91440" bIns="45720" anchor="t" anchorCtr="0" upright="1">
                                        <a:noAutofit/>
                                      </a:bodyPr>
                                      <a:lstStyle/>
                                      <a:p>
                                        <a:pPr>
                                          <a:lnSpc>
                                            <a:spcPct val="115000"/>
                                          </a:lnSpc>
                                          <a:spcAft>
                                            <a:spcPts val="1000"/>
                                          </a:spcAft>
                                        </a:pPr>
                                        <a:r>
                                          <a:rPr lang="en-GB" sz="2000" i="1">
                                            <a:effectLst/>
                                            <a:latin typeface="+mj-lt"/>
                                            <a:ea typeface="Times New Roman"/>
                                            <a:cs typeface="Times New Roman"/>
                                          </a:rPr>
                                          <a:t>E</a:t>
                                        </a:r>
                                        <a:r>
                                          <a:rPr lang="en-GB" sz="2000" i="1" baseline="30000">
                                            <a:effectLst/>
                                            <a:latin typeface="+mj-lt"/>
                                            <a:ea typeface="Times New Roman"/>
                                            <a:cs typeface="Times New Roman"/>
                                          </a:rPr>
                                          <a:t>0</a:t>
                                        </a:r>
                                        <a:endParaRPr lang="en-GB" sz="2000">
                                          <a:effectLst/>
                                          <a:latin typeface="+mj-lt"/>
                                          <a:ea typeface="Times New Roman"/>
                                          <a:cs typeface="Times New Roman"/>
                                        </a:endParaRPr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78" name="Group 77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98127" y="0"/>
                                        <a:ext cx="3977483" cy="3171161"/>
                                        <a:chOff x="98127" y="0"/>
                                        <a:chExt cx="3977483" cy="3171161"/>
                                      </a:xfrm>
                                    </p:grpSpPr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79" name="Text Box 43"/>
                                            <p:cNvSpPr txBox="1"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1976114" y="2852391"/>
                                              <a:ext cx="329865" cy="318770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  <a:ln>
                                              <a:noFill/>
                                            </a:ln>
                                            <a:extLst>
                                              <a:ext uri="{909E8E84-426E-40DD-AFC4-6F175D3DCCD1}">
                                                <a14:hiddenFill>
                                                  <a:solidFill>
                                                    <a:srgbClr val="FFFFFF"/>
                                                  </a:solidFill>
                                                </a14:hiddenFill>
                                              </a:ext>
                                              <a:ext uri="{91240B29-F687-4F45-9708-019B960494DF}">
                                                <a14:hiddenLine w="9525">
                                                  <a:solidFill>
                                                    <a:srgbClr val="000000"/>
                                                  </a:solidFill>
                                                  <a:miter lim="800000"/>
                                                  <a:headEnd/>
                                                  <a:tailEnd/>
                                                </a14:hiddenLine>
                                              </a:ext>
                                            </a:extLst>
                                          </p:spPr>
                                          <p:txBody>
                                            <a:bodyPr rot="0" vert="horz" wrap="square" lIns="91440" tIns="45720" rIns="91440" bIns="45720" anchor="t" anchorCtr="0" upright="1">
                                              <a:noAutofit/>
                                            </a:bodyPr>
                                            <a:lstStyle/>
                                            <a:p>
                                              <a:pPr>
                                                <a:lnSpc>
                                                  <a:spcPct val="115000"/>
                                                </a:lnSpc>
                                                <a:spcAft>
                                                  <a:spcPts val="1000"/>
                                                </a:spcAft>
                                              </a:pPr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sSubSup>
                                                      <m:sSubSupPr>
                                                        <m:ctrlPr>
                                                          <a:rPr lang="en-GB" sz="2000" i="1">
                                                            <a:effectLst/>
                                                            <a:latin typeface="Cambria Math"/>
                                                            <a:ea typeface="Times New Roman"/>
                                                            <a:cs typeface="Times New Roman"/>
                                                          </a:rPr>
                                                        </m:ctrlPr>
                                                      </m:sSubSupPr>
                                                      <m:e>
                                                        <m:r>
                                                          <a:rPr lang="en-GB" sz="2000" i="1">
                                                            <a:effectLst/>
                                                            <a:latin typeface="Cambria Math"/>
                                                            <a:ea typeface="Times New Roman"/>
                                                            <a:cs typeface="Times New Roman"/>
                                                          </a:rPr>
                                                          <m:t>𝑅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GB" sz="2000" i="1">
                                                            <a:effectLst/>
                                                            <a:latin typeface="Cambria Math"/>
                                                            <a:ea typeface="Times New Roman"/>
                                                            <a:cs typeface="Times New Roman"/>
                                                          </a:rPr>
                                                          <m:t>𝑏</m:t>
                                                        </m:r>
                                                      </m:sub>
                                                      <m:sup>
                                                        <m:r>
                                                          <a:rPr lang="en-GB" sz="2000" i="1">
                                                            <a:effectLst/>
                                                            <a:latin typeface="Cambria Math"/>
                                                            <a:ea typeface="Times New Roman"/>
                                                            <a:cs typeface="Times New Roman"/>
                                                          </a:rPr>
                                                          <m:t>1</m:t>
                                                        </m:r>
                                                      </m:sup>
                                                    </m:sSubSup>
                                                  </m:oMath>
                                                </m:oMathPara>
                                              </a14:m>
                                              <a:endParaRPr lang="en-GB" sz="2000" dirty="0">
                                                <a:effectLst/>
                                                <a:latin typeface="+mj-lt"/>
                                                <a:ea typeface="Times New Roman"/>
                                                <a:cs typeface="Times New Roman"/>
                                              </a:endParaRPr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79" name="Text Box 43"/>
                                            <p:cNvSpPr txBox="1"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1976114" y="2852391"/>
                                              <a:ext cx="329865" cy="318770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1">
                                              <a:blip r:embed="rId2" cstate="print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  <a:ln>
                                              <a:noFill/>
                                            </a:ln>
                                            <a:extLst>
                                              <a:ext uri="{909E8E84-426E-40DD-AFC4-6F175D3DCCD1}">
                                                <a14:hiddenFill xmlns:a14="http://schemas.microsoft.com/office/drawing/2010/main" xmlns="">
                                                  <a:solidFill>
                                                    <a:srgbClr val="FFFFFF"/>
                                                  </a:solidFill>
                                                </a14:hiddenFill>
                                              </a:ext>
                                              <a:ext uri="{91240B29-F687-4F45-9708-019B960494DF}">
                                                <a14:hiddenLine xmlns:a14="http://schemas.microsoft.com/office/drawing/2010/main" xmlns="" w="9525">
                                                  <a:solidFill>
                                                    <a:srgbClr val="000000"/>
                                                  </a:solidFill>
                                                  <a:miter lim="800000"/>
                                                  <a:headEnd/>
                                                  <a:tailEnd/>
                                                </a14:hiddenLine>
                                              </a:ext>
                                            </a:extLst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GB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  <p:cxnSp>
                                      <p:nvCxnSpPr>
                                        <p:cNvPr id="80" name="AutoShape 44"/>
                                        <p:cNvCxnSpPr>
                                          <a:cxnSpLocks noChangeShapeType="1"/>
                                        </p:cNvCxnSpPr>
                                        <p:nvPr/>
                                      </p:nvCxnSpPr>
                                      <p:spPr bwMode="auto">
                                        <a:xfrm flipV="1">
                                          <a:off x="2094566" y="756974"/>
                                          <a:ext cx="0" cy="2095417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9525">
                                          <a:solidFill>
                                            <a:srgbClr val="C00000"/>
                                          </a:solidFill>
                                          <a:prstDash val="dash"/>
                                          <a:round/>
                                          <a:headEnd/>
                                          <a:tailEnd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noFill/>
                                            </a14:hiddenFill>
                                          </a:ext>
                                        </a:extLst>
                                      </p:spPr>
                                    </p:cxnSp>
                                    <p:cxnSp>
                                      <p:nvCxnSpPr>
                                        <p:cNvPr id="81" name="AutoShape 47"/>
                                        <p:cNvCxnSpPr>
                                          <a:cxnSpLocks noChangeShapeType="1"/>
                                        </p:cNvCxnSpPr>
                                        <p:nvPr/>
                                      </p:nvCxnSpPr>
                                      <p:spPr bwMode="auto">
                                        <a:xfrm>
                                          <a:off x="1777042" y="776378"/>
                                          <a:ext cx="1367790" cy="635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19050">
                                          <a:solidFill>
                                            <a:srgbClr val="C00000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noFill/>
                                            </a14:hiddenFill>
                                          </a:ext>
                                        </a:extLst>
                                      </p:spPr>
                                    </p:cxnSp>
                                    <p:sp>
                                      <p:nvSpPr>
                                        <p:cNvPr id="82" name="Text Box 48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98127" y="627084"/>
                                          <a:ext cx="396124" cy="26795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>
                                          <a:noFill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solidFill>
                                                <a:srgbClr val="FFFFFF"/>
                                              </a:solidFill>
                                            </a14:hiddenFill>
                                          </a:ext>
                                          <a:ext uri="{91240B29-F687-4F45-9708-019B960494DF}">
                                            <a14:hiddenLine xmlns:a14="http://schemas.microsoft.com/office/drawing/2010/main" w="9525">
                                              <a:solidFill>
                                                <a:srgbClr val="000000"/>
                                              </a:solidFill>
                                              <a:miter lim="800000"/>
                                              <a:headEnd/>
                                              <a:tailEnd/>
                                            </a14:hiddenLine>
                                          </a:ext>
                                        </a:extLst>
                                      </p:spPr>
                                      <p:txBody>
                                        <a:bodyPr rot="0" vert="horz" wrap="square" lIns="91440" tIns="45720" rIns="91440" bIns="45720" anchor="t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15000"/>
                                            </a:lnSpc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en-GB" sz="2000" dirty="0" smtClean="0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x</a:t>
                                          </a:r>
                                          <a:r>
                                            <a:rPr lang="en-GB" sz="2000" dirty="0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*</a:t>
                                          </a:r>
                                        </a:p>
                                      </p:txBody>
                                    </p:sp>
                                    <p:cxnSp>
                                      <p:nvCxnSpPr>
                                        <p:cNvPr id="83" name="AutoShape 51"/>
                                        <p:cNvCxnSpPr>
                                          <a:cxnSpLocks noChangeShapeType="1"/>
                                        </p:cNvCxnSpPr>
                                        <p:nvPr/>
                                      </p:nvCxnSpPr>
                                      <p:spPr bwMode="auto">
                                        <a:xfrm flipV="1">
                                          <a:off x="1525937" y="241541"/>
                                          <a:ext cx="2267841" cy="699134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19050">
                                          <a:solidFill>
                                            <a:srgbClr val="000000"/>
                                          </a:solidFill>
                                          <a:prstDash val="dashDot"/>
                                          <a:round/>
                                          <a:headEnd/>
                                          <a:tailEnd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noFill/>
                                            </a14:hiddenFill>
                                          </a:ext>
                                        </a:extLst>
                                      </p:spPr>
                                    </p:cxnSp>
                                    <p:sp>
                                      <p:nvSpPr>
                                        <p:cNvPr id="84" name="Text Box 52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100630" y="1491867"/>
                                          <a:ext cx="403860" cy="318770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>
                                          <a:noFill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solidFill>
                                                <a:srgbClr val="FFFFFF"/>
                                              </a:solidFill>
                                            </a14:hiddenFill>
                                          </a:ext>
                                          <a:ext uri="{91240B29-F687-4F45-9708-019B960494DF}">
                                            <a14:hiddenLine xmlns:a14="http://schemas.microsoft.com/office/drawing/2010/main" w="9525">
                                              <a:solidFill>
                                                <a:srgbClr val="000000"/>
                                              </a:solidFill>
                                              <a:miter lim="800000"/>
                                              <a:headEnd/>
                                              <a:tailEnd/>
                                            </a14:hiddenLine>
                                          </a:ext>
                                        </a:extLst>
                                      </p:spPr>
                                      <p:txBody>
                                        <a:bodyPr rot="0" vert="horz" wrap="square" lIns="91440" tIns="45720" rIns="91440" bIns="45720" anchor="t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15000"/>
                                            </a:lnSpc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en-GB" sz="2000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g</a:t>
                                          </a:r>
                                        </a:p>
                                      </p:txBody>
                                    </p:sp>
                                    <p:cxnSp>
                                      <p:nvCxnSpPr>
                                        <p:cNvPr id="85" name="AutoShape 54"/>
                                        <p:cNvCxnSpPr>
                                          <a:cxnSpLocks noChangeShapeType="1"/>
                                        </p:cNvCxnSpPr>
                                        <p:nvPr/>
                                      </p:nvCxnSpPr>
                                      <p:spPr bwMode="auto">
                                        <a:xfrm flipV="1">
                                          <a:off x="301925" y="776378"/>
                                          <a:ext cx="1478280" cy="889635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19050">
                                          <a:solidFill>
                                            <a:srgbClr val="C00000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noFill/>
                                            </a14:hiddenFill>
                                          </a:ext>
                                        </a:extLst>
                                      </p:spPr>
                                    </p:cxnSp>
                                    <p:sp>
                                      <p:nvSpPr>
                                        <p:cNvPr id="86" name="Text Box 55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98127" y="120505"/>
                                          <a:ext cx="403860" cy="318770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>
                                          <a:noFill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solidFill>
                                                <a:srgbClr val="FFFFFF"/>
                                              </a:solidFill>
                                            </a14:hiddenFill>
                                          </a:ext>
                                          <a:ext uri="{91240B29-F687-4F45-9708-019B960494DF}">
                                            <a14:hiddenLine xmlns:a14="http://schemas.microsoft.com/office/drawing/2010/main" w="9525">
                                              <a:solidFill>
                                                <a:srgbClr val="000000"/>
                                              </a:solidFill>
                                              <a:miter lim="800000"/>
                                              <a:headEnd/>
                                              <a:tailEnd/>
                                            </a14:hiddenLine>
                                          </a:ext>
                                        </a:extLst>
                                      </p:spPr>
                                      <p:txBody>
                                        <a:bodyPr rot="0" vert="horz" wrap="square" lIns="91440" tIns="45720" rIns="91440" bIns="45720" anchor="t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15000"/>
                                            </a:lnSpc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en-GB" sz="2000" dirty="0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x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87" name="Text Box 58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2402829" y="0"/>
                                          <a:ext cx="694055" cy="336714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>
                                          <a:noFill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solidFill>
                                                <a:srgbClr val="FFFFFF"/>
                                              </a:solidFill>
                                            </a14:hiddenFill>
                                          </a:ext>
                                          <a:ext uri="{91240B29-F687-4F45-9708-019B960494DF}">
                                            <a14:hiddenLine xmlns:a14="http://schemas.microsoft.com/office/drawing/2010/main" w="9525">
                                              <a:solidFill>
                                                <a:srgbClr val="000000"/>
                                              </a:solidFill>
                                              <a:miter lim="800000"/>
                                              <a:headEnd/>
                                              <a:tailEnd/>
                                            </a14:hiddenLine>
                                          </a:ext>
                                        </a:extLst>
                                      </p:spPr>
                                      <p:txBody>
                                        <a:bodyPr rot="0" vert="horz" wrap="square" lIns="91440" tIns="45720" rIns="91440" bIns="45720" anchor="t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15000"/>
                                            </a:lnSpc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en-GB" sz="2000" dirty="0" err="1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g+bR</a:t>
                                          </a:r>
                                          <a:r>
                                            <a:rPr lang="en-GB" sz="2000" baseline="-25000" dirty="0" err="1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b</a:t>
                                          </a:r>
                                          <a:endParaRPr lang="en-GB" sz="2000" dirty="0">
                                            <a:effectLst/>
                                            <a:latin typeface="+mj-lt"/>
                                            <a:ea typeface="Times New Roman"/>
                                            <a:cs typeface="Times New Roman"/>
                                          </a:endParaRPr>
                                        </a:p>
                                      </p:txBody>
                                    </p:sp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89" name="Text Box 62"/>
                                            <p:cNvSpPr txBox="1"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2915729" y="2846178"/>
                                              <a:ext cx="514985" cy="318770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  <a:ln>
                                              <a:noFill/>
                                            </a:ln>
                                            <a:extLst>
                                              <a:ext uri="{909E8E84-426E-40DD-AFC4-6F175D3DCCD1}">
                                                <a14:hiddenFill>
                                                  <a:solidFill>
                                                    <a:srgbClr val="FFFFFF"/>
                                                  </a:solidFill>
                                                </a14:hiddenFill>
                                              </a:ext>
                                              <a:ext uri="{91240B29-F687-4F45-9708-019B960494DF}">
                                                <a14:hiddenLine w="9525">
                                                  <a:solidFill>
                                                    <a:srgbClr val="000000"/>
                                                  </a:solidFill>
                                                  <a:miter lim="800000"/>
                                                  <a:headEnd/>
                                                  <a:tailEnd/>
                                                </a14:hiddenLine>
                                              </a:ext>
                                            </a:extLst>
                                          </p:spPr>
                                          <p:txBody>
                                            <a:bodyPr rot="0" vert="horz" wrap="square" lIns="91440" tIns="45720" rIns="91440" bIns="45720" anchor="t" anchorCtr="0" upright="1">
                                              <a:noAutofit/>
                                            </a:bodyPr>
                                            <a:lstStyle/>
                                            <a:p>
                                              <a:pPr>
                                                <a:lnSpc>
                                                  <a:spcPct val="115000"/>
                                                </a:lnSpc>
                                                <a:spcAft>
                                                  <a:spcPts val="1000"/>
                                                </a:spcAft>
                                              </a:pPr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sSub>
                                                      <m:sSubPr>
                                                        <m:ctrlPr>
                                                          <a:rPr lang="en-GB" sz="2000" i="1">
                                                            <a:effectLst/>
                                                            <a:latin typeface="Cambria Math"/>
                                                            <a:ea typeface="Times New Roman"/>
                                                            <a:cs typeface="Times New Roman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bar>
                                                          <m:barPr>
                                                            <m:pos m:val="top"/>
                                                            <m:ctrlPr>
                                                              <a:rPr lang="en-GB" sz="2000" i="1">
                                                                <a:effectLst/>
                                                                <a:latin typeface="Cambria Math"/>
                                                                <a:ea typeface="Times New Roman"/>
                                                                <a:cs typeface="Times New Roman"/>
                                                              </a:rPr>
                                                            </m:ctrlPr>
                                                          </m:barPr>
                                                          <m:e>
                                                            <m:r>
                                                              <a:rPr lang="en-GB" sz="2000" i="1">
                                                                <a:effectLst/>
                                                                <a:latin typeface="Cambria Math"/>
                                                                <a:ea typeface="Times New Roman"/>
                                                                <a:cs typeface="Times New Roman"/>
                                                              </a:rPr>
                                                              <m:t>𝑅</m:t>
                                                            </m:r>
                                                          </m:e>
                                                        </m:bar>
                                                      </m:e>
                                                      <m:sub>
                                                        <m:r>
                                                          <a:rPr lang="en-GB" sz="2000" i="1">
                                                            <a:effectLst/>
                                                            <a:latin typeface="Cambria Math"/>
                                                            <a:ea typeface="Times New Roman"/>
                                                            <a:cs typeface="Times New Roman"/>
                                                          </a:rPr>
                                                          <m:t>𝑏</m:t>
                                                        </m:r>
                                                      </m:sub>
                                                    </m:sSub>
                                                  </m:oMath>
                                                </m:oMathPara>
                                              </a14:m>
                                              <a:endParaRPr lang="en-GB" sz="2000">
                                                <a:effectLst/>
                                                <a:latin typeface="+mj-lt"/>
                                                <a:ea typeface="Times New Roman"/>
                                                <a:cs typeface="Times New Roman"/>
                                              </a:endParaRPr>
                                            </a:p>
                                            <a:p>
                                              <a:pPr>
                                                <a:lnSpc>
                                                  <a:spcPct val="115000"/>
                                                </a:lnSpc>
                                                <a:spcAft>
                                                  <a:spcPts val="1000"/>
                                                </a:spcAft>
                                              </a:pPr>
                                              <a:r>
                                                <a:rPr lang="en-GB" sz="2000">
                                                  <a:effectLst/>
                                                  <a:latin typeface="+mj-lt"/>
                                                  <a:ea typeface="Times New Roman"/>
                                                  <a:cs typeface="Times New Roman"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89" name="Text Box 62"/>
                                            <p:cNvSpPr txBox="1"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2915729" y="2846178"/>
                                              <a:ext cx="514985" cy="318770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1">
                                              <a:blip r:embed="rId3" cstate="print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  <a:ln>
                                              <a:noFill/>
                                            </a:ln>
                                            <a:extLst>
                                              <a:ext uri="{909E8E84-426E-40DD-AFC4-6F175D3DCCD1}">
                                                <a14:hiddenFill xmlns:a14="http://schemas.microsoft.com/office/drawing/2010/main" xmlns="">
                                                  <a:solidFill>
                                                    <a:srgbClr val="FFFFFF"/>
                                                  </a:solidFill>
                                                </a14:hiddenFill>
                                              </a:ext>
                                              <a:ext uri="{91240B29-F687-4F45-9708-019B960494DF}">
                                                <a14:hiddenLine xmlns:a14="http://schemas.microsoft.com/office/drawing/2010/main" xmlns="" w="9525">
                                                  <a:solidFill>
                                                    <a:srgbClr val="000000"/>
                                                  </a:solidFill>
                                                  <a:miter lim="800000"/>
                                                  <a:headEnd/>
                                                  <a:tailEnd/>
                                                </a14:hiddenLine>
                                              </a:ext>
                                            </a:extLst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GB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  <p:sp>
                                      <p:nvSpPr>
                                        <p:cNvPr id="90" name="Text Box 65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18524" y="2698736"/>
                                          <a:ext cx="403860" cy="40449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>
                                          <a:noFill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solidFill>
                                                <a:srgbClr val="FFFFFF"/>
                                              </a:solidFill>
                                            </a14:hiddenFill>
                                          </a:ext>
                                          <a:ext uri="{91240B29-F687-4F45-9708-019B960494DF}">
                                            <a14:hiddenLine xmlns:a14="http://schemas.microsoft.com/office/drawing/2010/main" w="9525">
                                              <a:solidFill>
                                                <a:srgbClr val="000000"/>
                                              </a:solidFill>
                                              <a:miter lim="800000"/>
                                              <a:headEnd/>
                                              <a:tailEnd/>
                                            </a14:hiddenLine>
                                          </a:ext>
                                        </a:extLst>
                                      </p:spPr>
                                      <p:txBody>
                                        <a:bodyPr rot="0" vert="horz" wrap="square" lIns="91440" tIns="45720" rIns="91440" bIns="45720" anchor="t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15000"/>
                                            </a:lnSpc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en-GB" sz="2000" i="1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R</a:t>
                                          </a:r>
                                          <a:r>
                                            <a:rPr lang="en-GB" sz="2000" i="1" baseline="-25000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b</a:t>
                                          </a:r>
                                          <a:endParaRPr lang="en-GB" sz="2000">
                                            <a:effectLst/>
                                            <a:latin typeface="+mj-lt"/>
                                            <a:ea typeface="Times New Roman"/>
                                            <a:cs typeface="Times New Roman"/>
                                          </a:endParaRPr>
                                        </a:p>
                                        <a:p>
                                          <a:pPr>
                                            <a:lnSpc>
                                              <a:spcPct val="115000"/>
                                            </a:lnSpc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en-GB" sz="2000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91" name="Text Box 66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381555" y="681450"/>
                                          <a:ext cx="694055" cy="334065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>
                                          <a:noFill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solidFill>
                                                <a:srgbClr val="FFFFFF"/>
                                              </a:solidFill>
                                            </a14:hiddenFill>
                                          </a:ext>
                                          <a:ext uri="{91240B29-F687-4F45-9708-019B960494DF}">
                                            <a14:hiddenLine xmlns:a14="http://schemas.microsoft.com/office/drawing/2010/main" w="9525">
                                              <a:solidFill>
                                                <a:srgbClr val="000000"/>
                                              </a:solidFill>
                                              <a:miter lim="800000"/>
                                              <a:headEnd/>
                                              <a:tailEnd/>
                                            </a14:hiddenLine>
                                          </a:ext>
                                        </a:extLst>
                                      </p:spPr>
                                      <p:txBody>
                                        <a:bodyPr rot="0" vert="horz" wrap="square" lIns="91440" tIns="45720" rIns="91440" bIns="45720" anchor="t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15000"/>
                                            </a:lnSpc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en-GB" sz="2000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g+αbR</a:t>
                                          </a:r>
                                          <a:r>
                                            <a:rPr lang="en-GB" sz="2000" baseline="-25000">
                                              <a:effectLst/>
                                              <a:latin typeface="+mj-lt"/>
                                              <a:ea typeface="Times New Roman"/>
                                              <a:cs typeface="Times New Roman"/>
                                            </a:rPr>
                                            <a:t>b</a:t>
                                          </a:r>
                                          <a:endParaRPr lang="en-GB" sz="2000">
                                            <a:effectLst/>
                                            <a:latin typeface="+mj-lt"/>
                                            <a:ea typeface="Times New Roman"/>
                                            <a:cs typeface="Times New Roman"/>
                                          </a:endParaRPr>
                                        </a:p>
                                      </p:txBody>
                                    </p:sp>
                                    <p:cxnSp>
                                      <p:nvCxnSpPr>
                                        <p:cNvPr id="92" name="AutoShape 83"/>
                                        <p:cNvCxnSpPr>
                                          <a:cxnSpLocks noChangeShapeType="1"/>
                                        </p:cNvCxnSpPr>
                                        <p:nvPr/>
                                      </p:nvCxnSpPr>
                                      <p:spPr bwMode="auto">
                                        <a:xfrm flipV="1">
                                          <a:off x="1785668" y="250166"/>
                                          <a:ext cx="863600" cy="519430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12700">
                                          <a:solidFill>
                                            <a:srgbClr val="000000"/>
                                          </a:solidFill>
                                          <a:prstDash val="lgDash"/>
                                          <a:round/>
                                          <a:headEnd/>
                                          <a:tailEnd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noFill/>
                                            </a14:hiddenFill>
                                          </a:ext>
                                        </a:extLst>
                                      </p:spPr>
                                    </p:cxnSp>
                                  </p:grpSp>
                                </p:grpSp>
                              </p:grpSp>
                            </p:grpSp>
                          </p:grpSp>
                        </p:grpSp>
                      </p:grpSp>
                    </p:grpSp>
                  </p:grpSp>
                </p:grpSp>
              </p:grpSp>
              <p:sp>
                <p:nvSpPr>
                  <p:cNvPr id="55" name="Text Box 294"/>
                  <p:cNvSpPr txBox="1"/>
                  <p:nvPr/>
                </p:nvSpPr>
                <p:spPr>
                  <a:xfrm>
                    <a:off x="722472" y="2496368"/>
                    <a:ext cx="775349" cy="237490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solidFill>
                      <a:schemeClr val="bg1"/>
                    </a:solidFill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GB" sz="2000">
                        <a:effectLst/>
                        <a:latin typeface="+mj-lt"/>
                        <a:ea typeface="Times New Roman"/>
                        <a:cs typeface="Times New Roman"/>
                      </a:rPr>
                      <a:t>Safe rate</a:t>
                    </a:r>
                  </a:p>
                </p:txBody>
              </p:sp>
              <p:sp>
                <p:nvSpPr>
                  <p:cNvPr id="56" name="Text Box 295"/>
                  <p:cNvSpPr txBox="1"/>
                  <p:nvPr/>
                </p:nvSpPr>
                <p:spPr>
                  <a:xfrm>
                    <a:off x="2256155" y="2523589"/>
                    <a:ext cx="758768" cy="292085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solidFill>
                      <a:schemeClr val="bg1"/>
                    </a:solidFill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GB" sz="2000">
                        <a:effectLst/>
                        <a:latin typeface="+mj-lt"/>
                        <a:ea typeface="Times New Roman"/>
                        <a:cs typeface="Times New Roman"/>
                      </a:rPr>
                      <a:t>Risky rate</a:t>
                    </a:r>
                  </a:p>
                </p:txBody>
              </p:sp>
            </p:grpSp>
            <p:cxnSp>
              <p:nvCxnSpPr>
                <p:cNvPr id="52" name="Straight Arrow Connector 51"/>
                <p:cNvCxnSpPr/>
                <p:nvPr/>
              </p:nvCxnSpPr>
              <p:spPr>
                <a:xfrm>
                  <a:off x="1329526" y="2692711"/>
                  <a:ext cx="196850" cy="1524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/>
                <p:cNvCxnSpPr/>
                <p:nvPr/>
              </p:nvCxnSpPr>
              <p:spPr>
                <a:xfrm flipH="1">
                  <a:off x="2103681" y="2692711"/>
                  <a:ext cx="202195" cy="15147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6" name="Group 45"/>
            <p:cNvGrpSpPr/>
            <p:nvPr/>
          </p:nvGrpSpPr>
          <p:grpSpPr>
            <a:xfrm>
              <a:off x="1497821" y="757325"/>
              <a:ext cx="606421" cy="213994"/>
              <a:chOff x="0" y="0"/>
              <a:chExt cx="606700" cy="214013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0" y="168294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2000">
                  <a:latin typeface="+mj-lt"/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60981" y="0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2000">
                  <a:latin typeface="+mj-lt"/>
                </a:endParaRPr>
              </a:p>
            </p:txBody>
          </p:sp>
        </p:grpSp>
      </p:grpSp>
      <p:sp>
        <p:nvSpPr>
          <p:cNvPr id="94" name="TextBox 93"/>
          <p:cNvSpPr txBox="1"/>
          <p:nvPr/>
        </p:nvSpPr>
        <p:spPr>
          <a:xfrm>
            <a:off x="685800" y="1524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Endogenous Fiscal Fundamentals: </a:t>
            </a:r>
            <a:r>
              <a:rPr lang="en-US" sz="3200" dirty="0" err="1" smtClean="0"/>
              <a:t>Calvo’s</a:t>
            </a:r>
            <a:r>
              <a:rPr lang="en-US" sz="3200" dirty="0" smtClean="0"/>
              <a:t> self-fulfilling crisis for solvent sovereign (E</a:t>
            </a:r>
            <a:r>
              <a:rPr lang="en-US" sz="3200" baseline="30000" dirty="0" smtClean="0"/>
              <a:t>0 </a:t>
            </a:r>
            <a:r>
              <a:rPr lang="en-US" sz="3200" dirty="0" smtClean="0"/>
              <a:t>-&gt; E</a:t>
            </a:r>
            <a:r>
              <a:rPr lang="en-US" sz="3200" baseline="30000" dirty="0" smtClean="0"/>
              <a:t>1</a:t>
            </a:r>
            <a:r>
              <a:rPr lang="en-US" sz="3200" dirty="0" smtClean="0"/>
              <a:t>)</a:t>
            </a:r>
            <a:endParaRPr lang="en-GB" sz="3200" baseline="30000" dirty="0"/>
          </a:p>
        </p:txBody>
      </p:sp>
      <p:sp>
        <p:nvSpPr>
          <p:cNvPr id="95" name="Slide Number Placeholder 9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362765" y="1526582"/>
            <a:ext cx="25988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Government expenditure including cost of debt service at the safe rate R</a:t>
            </a:r>
            <a:endParaRPr lang="en-GB" dirty="0"/>
          </a:p>
        </p:txBody>
      </p:sp>
      <p:cxnSp>
        <p:nvCxnSpPr>
          <p:cNvPr id="4" name="Straight Arrow Connector 3"/>
          <p:cNvCxnSpPr>
            <a:endCxn id="47" idx="1"/>
          </p:cNvCxnSpPr>
          <p:nvPr/>
        </p:nvCxnSpPr>
        <p:spPr>
          <a:xfrm>
            <a:off x="3803955" y="2579369"/>
            <a:ext cx="297091" cy="5559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597" y="2374929"/>
            <a:ext cx="1499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‘Optimal’ </a:t>
            </a:r>
            <a:r>
              <a:rPr lang="en-GB" dirty="0">
                <a:ea typeface="Times New Roman"/>
                <a:cs typeface="Times New Roman"/>
              </a:rPr>
              <a:t>level of </a:t>
            </a:r>
            <a:r>
              <a:rPr lang="en-GB" dirty="0" smtClean="0">
                <a:ea typeface="Times New Roman"/>
                <a:cs typeface="Times New Roman"/>
              </a:rPr>
              <a:t>tax chosen by </a:t>
            </a:r>
            <a:r>
              <a:rPr lang="en-GB" dirty="0" err="1" smtClean="0">
                <a:ea typeface="Times New Roman"/>
                <a:cs typeface="Times New Roman"/>
              </a:rPr>
              <a:t>govt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380044" y="2969328"/>
            <a:ext cx="352619" cy="64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741605" y="5061762"/>
            <a:ext cx="1402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Market Rate, including sovereign spread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87167" y="3386352"/>
            <a:ext cx="2462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Government expenditure including legal costs of default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7086600" y="2857367"/>
            <a:ext cx="180789" cy="5289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763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Canvas 299"/>
          <p:cNvGrpSpPr/>
          <p:nvPr/>
        </p:nvGrpSpPr>
        <p:grpSpPr>
          <a:xfrm>
            <a:off x="609600" y="1295400"/>
            <a:ext cx="8701889" cy="6396919"/>
            <a:chOff x="0" y="35999"/>
            <a:chExt cx="6374130" cy="4908111"/>
          </a:xfrm>
        </p:grpSpPr>
        <p:sp>
          <p:nvSpPr>
            <p:cNvPr id="47" name="Rectangle 46"/>
            <p:cNvSpPr/>
            <p:nvPr/>
          </p:nvSpPr>
          <p:spPr>
            <a:xfrm>
              <a:off x="646430" y="991870"/>
              <a:ext cx="5727700" cy="3952240"/>
            </a:xfrm>
            <a:prstGeom prst="rect">
              <a:avLst/>
            </a:prstGeom>
            <a:noFill/>
          </p:spPr>
        </p:sp>
        <p:sp>
          <p:nvSpPr>
            <p:cNvPr id="48" name="Text Box 4"/>
            <p:cNvSpPr txBox="1">
              <a:spLocks noChangeArrowheads="1"/>
            </p:cNvSpPr>
            <p:nvPr/>
          </p:nvSpPr>
          <p:spPr bwMode="auto">
            <a:xfrm>
              <a:off x="4470400" y="1325588"/>
              <a:ext cx="1658620" cy="24257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+mj-lt"/>
                  <a:ea typeface="Times New Roman"/>
                  <a:cs typeface="Times New Roman"/>
                </a:rPr>
                <a:t>Government Reaction</a:t>
              </a:r>
            </a:p>
          </p:txBody>
        </p:sp>
        <p:cxnSp>
          <p:nvCxnSpPr>
            <p:cNvPr id="49" name="AutoShape 5"/>
            <p:cNvCxnSpPr>
              <a:cxnSpLocks noChangeShapeType="1"/>
            </p:cNvCxnSpPr>
            <p:nvPr/>
          </p:nvCxnSpPr>
          <p:spPr bwMode="auto">
            <a:xfrm flipV="1">
              <a:off x="2296795" y="271488"/>
              <a:ext cx="635" cy="334327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AutoShape 6"/>
            <p:cNvCxnSpPr>
              <a:cxnSpLocks noChangeShapeType="1"/>
            </p:cNvCxnSpPr>
            <p:nvPr/>
          </p:nvCxnSpPr>
          <p:spPr bwMode="auto">
            <a:xfrm>
              <a:off x="170180" y="2237448"/>
              <a:ext cx="5497830" cy="63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AutoShape 7"/>
            <p:cNvCxnSpPr>
              <a:cxnSpLocks noChangeShapeType="1"/>
            </p:cNvCxnSpPr>
            <p:nvPr/>
          </p:nvCxnSpPr>
          <p:spPr bwMode="auto">
            <a:xfrm flipH="1">
              <a:off x="1074420" y="963003"/>
              <a:ext cx="2498725" cy="24987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Text Box 8"/>
            <p:cNvSpPr txBox="1">
              <a:spLocks noChangeArrowheads="1"/>
            </p:cNvSpPr>
            <p:nvPr/>
          </p:nvSpPr>
          <p:spPr bwMode="auto">
            <a:xfrm>
              <a:off x="2158365" y="47968"/>
              <a:ext cx="287020" cy="318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i="1" dirty="0">
                  <a:effectLst/>
                  <a:latin typeface="+mj-lt"/>
                  <a:ea typeface="Times New Roman"/>
                  <a:cs typeface="Times New Roman"/>
                </a:rPr>
                <a:t>Θ</a:t>
              </a:r>
              <a:endParaRPr lang="en-GB" sz="1600" dirty="0">
                <a:effectLst/>
                <a:latin typeface="+mj-lt"/>
                <a:ea typeface="Times New Roman"/>
                <a:cs typeface="Times New Roman"/>
              </a:endParaRPr>
            </a:p>
          </p:txBody>
        </p:sp>
        <p:sp>
          <p:nvSpPr>
            <p:cNvPr id="53" name="Text Box 9"/>
            <p:cNvSpPr txBox="1">
              <a:spLocks noChangeArrowheads="1"/>
            </p:cNvSpPr>
            <p:nvPr/>
          </p:nvSpPr>
          <p:spPr bwMode="auto">
            <a:xfrm>
              <a:off x="3104515" y="2205698"/>
              <a:ext cx="287020" cy="318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+mj-lt"/>
                  <a:ea typeface="Times New Roman"/>
                  <a:cs typeface="Times New Roman"/>
                </a:rPr>
                <a:t>1</a:t>
              </a:r>
            </a:p>
          </p:txBody>
        </p:sp>
        <p:cxnSp>
          <p:nvCxnSpPr>
            <p:cNvPr id="54" name="AutoShape 11"/>
            <p:cNvCxnSpPr>
              <a:cxnSpLocks noChangeShapeType="1"/>
            </p:cNvCxnSpPr>
            <p:nvPr/>
          </p:nvCxnSpPr>
          <p:spPr bwMode="auto">
            <a:xfrm flipV="1">
              <a:off x="1733550" y="1699603"/>
              <a:ext cx="635" cy="1072515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1494790" y="1158583"/>
              <a:ext cx="557530" cy="1079500"/>
            </a:xfrm>
            <a:custGeom>
              <a:avLst/>
              <a:gdLst>
                <a:gd name="T0" fmla="*/ 878 w 878"/>
                <a:gd name="T1" fmla="*/ 1700 h 1700"/>
                <a:gd name="T2" fmla="*/ 351 w 878"/>
                <a:gd name="T3" fmla="*/ 839 h 1700"/>
                <a:gd name="T4" fmla="*/ 0 w 878"/>
                <a:gd name="T5" fmla="*/ 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8" h="1700">
                  <a:moveTo>
                    <a:pt x="878" y="1700"/>
                  </a:moveTo>
                  <a:cubicBezTo>
                    <a:pt x="790" y="1557"/>
                    <a:pt x="497" y="1122"/>
                    <a:pt x="351" y="839"/>
                  </a:cubicBezTo>
                  <a:cubicBezTo>
                    <a:pt x="205" y="556"/>
                    <a:pt x="73" y="175"/>
                    <a:pt x="0" y="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>
                <a:latin typeface="+mj-lt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551555" y="2243799"/>
              <a:ext cx="2176385" cy="826758"/>
            </a:xfrm>
            <a:custGeom>
              <a:avLst/>
              <a:gdLst>
                <a:gd name="T0" fmla="*/ 0 w 4462"/>
                <a:gd name="T1" fmla="*/ 0 h 1459"/>
                <a:gd name="T2" fmla="*/ 1219 w 4462"/>
                <a:gd name="T3" fmla="*/ 970 h 1459"/>
                <a:gd name="T4" fmla="*/ 4462 w 4462"/>
                <a:gd name="T5" fmla="*/ 1459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62" h="1459">
                  <a:moveTo>
                    <a:pt x="0" y="0"/>
                  </a:moveTo>
                  <a:cubicBezTo>
                    <a:pt x="425" y="455"/>
                    <a:pt x="599" y="685"/>
                    <a:pt x="1219" y="970"/>
                  </a:cubicBezTo>
                  <a:cubicBezTo>
                    <a:pt x="1839" y="1255"/>
                    <a:pt x="3761" y="1409"/>
                    <a:pt x="4462" y="1459"/>
                  </a:cubicBezTo>
                </a:path>
              </a:pathLst>
            </a:custGeom>
            <a:ln w="19050">
              <a:solidFill>
                <a:srgbClr val="FF0000"/>
              </a:solidFill>
              <a:headEnd/>
              <a:tailEnd/>
            </a:ln>
            <a:extLst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>
                <a:latin typeface="+mj-lt"/>
              </a:endParaRPr>
            </a:p>
          </p:txBody>
        </p:sp>
        <p:cxnSp>
          <p:nvCxnSpPr>
            <p:cNvPr id="57" name="AutoShape 15"/>
            <p:cNvCxnSpPr>
              <a:cxnSpLocks noChangeShapeType="1"/>
            </p:cNvCxnSpPr>
            <p:nvPr/>
          </p:nvCxnSpPr>
          <p:spPr bwMode="auto">
            <a:xfrm>
              <a:off x="1188085" y="3342348"/>
              <a:ext cx="219583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" name="Text Box 18"/>
            <p:cNvSpPr txBox="1">
              <a:spLocks noChangeArrowheads="1"/>
            </p:cNvSpPr>
            <p:nvPr/>
          </p:nvSpPr>
          <p:spPr bwMode="auto">
            <a:xfrm>
              <a:off x="949960" y="1998688"/>
              <a:ext cx="287020" cy="318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+mj-lt"/>
                  <a:ea typeface="Times New Roman"/>
                  <a:cs typeface="Times New Roman"/>
                </a:rPr>
                <a:t>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968012" y="2212518"/>
                  <a:ext cx="561142" cy="3187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SupPr>
                          <m:e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𝑏</m:t>
                            </m:r>
                          </m:sub>
                          <m:sup>
                            <m:r>
                              <a:rPr lang="en-GB" sz="1600" i="1" baseline="30000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GB" sz="1600" dirty="0">
                    <a:effectLst/>
                    <a:latin typeface="+mj-lt"/>
                    <a:ea typeface="Times New Roman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59" name="Text 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968012" y="2212518"/>
                  <a:ext cx="561142" cy="318770"/>
                </a:xfrm>
                <a:prstGeom prst="rect">
                  <a:avLst/>
                </a:prstGeom>
                <a:blipFill rotWithShape="1">
                  <a:blip r:embed="rId2" cstate="print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710055" y="2185702"/>
                  <a:ext cx="266065" cy="3187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bar>
                              <m:barPr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bar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𝛩</m:t>
                                </m:r>
                              </m:e>
                            </m:bar>
                          </m:e>
                          <m:sup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𝑒</m:t>
                            </m:r>
                          </m:sup>
                        </m:sSup>
                      </m:oMath>
                    </m:oMathPara>
                  </a14:m>
                  <a:endParaRPr lang="en-GB" sz="1600">
                    <a:effectLst/>
                    <a:latin typeface="+mj-lt"/>
                    <a:ea typeface="Times New Roman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60" name="Text 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10055" y="2185702"/>
                  <a:ext cx="266065" cy="318770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 Box 22"/>
            <p:cNvSpPr txBox="1">
              <a:spLocks noChangeArrowheads="1"/>
            </p:cNvSpPr>
            <p:nvPr/>
          </p:nvSpPr>
          <p:spPr bwMode="auto">
            <a:xfrm>
              <a:off x="2286000" y="3299168"/>
              <a:ext cx="287020" cy="318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+mj-lt"/>
                  <a:ea typeface="Times New Roman"/>
                  <a:cs typeface="Times New Roman"/>
                </a:rPr>
                <a:t>1</a:t>
              </a:r>
            </a:p>
          </p:txBody>
        </p:sp>
        <p:cxnSp>
          <p:nvCxnSpPr>
            <p:cNvPr id="62" name="AutoShape 23"/>
            <p:cNvCxnSpPr>
              <a:cxnSpLocks noChangeShapeType="1"/>
            </p:cNvCxnSpPr>
            <p:nvPr/>
          </p:nvCxnSpPr>
          <p:spPr bwMode="auto">
            <a:xfrm flipV="1">
              <a:off x="4145280" y="1699604"/>
              <a:ext cx="0" cy="1072514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3754120" y="1174458"/>
              <a:ext cx="1382395" cy="1063625"/>
            </a:xfrm>
            <a:custGeom>
              <a:avLst/>
              <a:gdLst>
                <a:gd name="T0" fmla="*/ 0 w 2177"/>
                <a:gd name="T1" fmla="*/ 1675 h 1675"/>
                <a:gd name="T2" fmla="*/ 1050 w 2177"/>
                <a:gd name="T3" fmla="*/ 488 h 1675"/>
                <a:gd name="T4" fmla="*/ 2177 w 2177"/>
                <a:gd name="T5" fmla="*/ 0 h 1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7" h="1675">
                  <a:moveTo>
                    <a:pt x="0" y="1675"/>
                  </a:moveTo>
                  <a:cubicBezTo>
                    <a:pt x="111" y="1452"/>
                    <a:pt x="336" y="951"/>
                    <a:pt x="1050" y="488"/>
                  </a:cubicBezTo>
                  <a:cubicBezTo>
                    <a:pt x="1411" y="213"/>
                    <a:pt x="1989" y="25"/>
                    <a:pt x="2177" y="0"/>
                  </a:cubicBezTo>
                </a:path>
              </a:pathLst>
            </a:cu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>
                <a:latin typeface="+mj-lt"/>
              </a:endParaRPr>
            </a:p>
          </p:txBody>
        </p:sp>
        <p:sp>
          <p:nvSpPr>
            <p:cNvPr id="64" name="Text Box 25"/>
            <p:cNvSpPr txBox="1">
              <a:spLocks noChangeArrowheads="1"/>
            </p:cNvSpPr>
            <p:nvPr/>
          </p:nvSpPr>
          <p:spPr bwMode="auto">
            <a:xfrm>
              <a:off x="3403600" y="1981543"/>
              <a:ext cx="403860" cy="318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  <a:t>R</a:t>
              </a:r>
              <a:endParaRPr lang="en-GB" sz="1600">
                <a:effectLst/>
                <a:latin typeface="+mj-lt"/>
                <a:ea typeface="Times New Roman"/>
                <a:cs typeface="Times New Roman"/>
              </a:endParaRPr>
            </a:p>
          </p:txBody>
        </p:sp>
        <p:sp>
          <p:nvSpPr>
            <p:cNvPr id="65" name="Text Box 26"/>
            <p:cNvSpPr txBox="1">
              <a:spLocks noChangeArrowheads="1"/>
            </p:cNvSpPr>
            <p:nvPr/>
          </p:nvSpPr>
          <p:spPr bwMode="auto">
            <a:xfrm>
              <a:off x="5668010" y="2119973"/>
              <a:ext cx="403860" cy="404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  <a:t>R</a:t>
              </a:r>
              <a:r>
                <a:rPr lang="en-GB" sz="1600" i="1" baseline="-25000">
                  <a:effectLst/>
                  <a:latin typeface="+mj-lt"/>
                  <a:ea typeface="Times New Roman"/>
                  <a:cs typeface="Times New Roman"/>
                </a:rPr>
                <a:t>b</a:t>
              </a:r>
              <a:endParaRPr lang="en-GB" sz="1600">
                <a:effectLst/>
                <a:latin typeface="+mj-lt"/>
                <a:ea typeface="Times New Roman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+mj-lt"/>
                  <a:ea typeface="Times New Roman"/>
                  <a:cs typeface="Times New Roman"/>
                </a:rPr>
                <a:t> </a:t>
              </a:r>
            </a:p>
          </p:txBody>
        </p:sp>
        <p:cxnSp>
          <p:nvCxnSpPr>
            <p:cNvPr id="66" name="AutoShape 28"/>
            <p:cNvCxnSpPr>
              <a:cxnSpLocks noChangeShapeType="1"/>
            </p:cNvCxnSpPr>
            <p:nvPr/>
          </p:nvCxnSpPr>
          <p:spPr bwMode="auto">
            <a:xfrm flipH="1" flipV="1">
              <a:off x="308610" y="271488"/>
              <a:ext cx="1977390" cy="19773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AutoShape 31"/>
            <p:cNvCxnSpPr>
              <a:cxnSpLocks noChangeShapeType="1"/>
            </p:cNvCxnSpPr>
            <p:nvPr/>
          </p:nvCxnSpPr>
          <p:spPr bwMode="auto">
            <a:xfrm>
              <a:off x="3391535" y="1179538"/>
              <a:ext cx="635" cy="21602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AutoShape 32"/>
            <p:cNvCxnSpPr>
              <a:cxnSpLocks noChangeShapeType="1"/>
            </p:cNvCxnSpPr>
            <p:nvPr/>
          </p:nvCxnSpPr>
          <p:spPr bwMode="auto">
            <a:xfrm>
              <a:off x="1200150" y="1168743"/>
              <a:ext cx="216027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AutoShape 33"/>
            <p:cNvCxnSpPr>
              <a:cxnSpLocks noChangeShapeType="1"/>
            </p:cNvCxnSpPr>
            <p:nvPr/>
          </p:nvCxnSpPr>
          <p:spPr bwMode="auto">
            <a:xfrm>
              <a:off x="1188085" y="1179538"/>
              <a:ext cx="635" cy="21602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" name="Text Box 34"/>
            <p:cNvSpPr txBox="1">
              <a:spLocks noChangeArrowheads="1"/>
            </p:cNvSpPr>
            <p:nvPr/>
          </p:nvSpPr>
          <p:spPr bwMode="auto">
            <a:xfrm>
              <a:off x="2297430" y="900773"/>
              <a:ext cx="287020" cy="318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+mj-lt"/>
                  <a:ea typeface="Times New Roman"/>
                  <a:cs typeface="Times New Roman"/>
                </a:rPr>
                <a:t>1</a:t>
              </a:r>
            </a:p>
          </p:txBody>
        </p:sp>
        <p:sp>
          <p:nvSpPr>
            <p:cNvPr id="71" name="Text Box 35"/>
            <p:cNvSpPr txBox="1">
              <a:spLocks noChangeArrowheads="1"/>
            </p:cNvSpPr>
            <p:nvPr/>
          </p:nvSpPr>
          <p:spPr bwMode="auto">
            <a:xfrm>
              <a:off x="2277110" y="366738"/>
              <a:ext cx="77470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+mj-lt"/>
                  <a:ea typeface="Times New Roman"/>
                  <a:cs typeface="Times New Roman"/>
                </a:rPr>
                <a:t>1/(1-α)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0" y="35999"/>
                  <a:ext cx="566420" cy="3981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45</m:t>
                            </m:r>
                          </m:e>
                          <m:sup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𝑜</m:t>
                            </m:r>
                          </m:sup>
                        </m:sSup>
                      </m:oMath>
                    </m:oMathPara>
                  </a14:m>
                  <a:endParaRPr lang="en-GB" sz="1600">
                    <a:effectLst/>
                    <a:latin typeface="+mj-lt"/>
                    <a:ea typeface="Times New Roman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72" name="Text 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0" y="35999"/>
                  <a:ext cx="566420" cy="398145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3" name="AutoShape 38"/>
            <p:cNvCxnSpPr>
              <a:cxnSpLocks noChangeShapeType="1"/>
            </p:cNvCxnSpPr>
            <p:nvPr/>
          </p:nvCxnSpPr>
          <p:spPr bwMode="auto">
            <a:xfrm>
              <a:off x="1735455" y="1698968"/>
              <a:ext cx="2408555" cy="635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4" name="Text Box 39"/>
            <p:cNvSpPr txBox="1">
              <a:spLocks noChangeArrowheads="1"/>
            </p:cNvSpPr>
            <p:nvPr/>
          </p:nvSpPr>
          <p:spPr bwMode="auto">
            <a:xfrm>
              <a:off x="108585" y="1300589"/>
              <a:ext cx="890270" cy="7145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+mj-lt"/>
                  <a:ea typeface="Times New Roman"/>
                  <a:cs typeface="Times New Roman"/>
                </a:rPr>
                <a:t>Default : actual  and expected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1150620" y="2187918"/>
                  <a:ext cx="514985" cy="3187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bar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𝛩</m:t>
                                </m:r>
                              </m:e>
                            </m:bar>
                          </m:e>
                          <m:sup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𝑒</m:t>
                            </m:r>
                          </m:sup>
                        </m:sSup>
                      </m:oMath>
                    </m:oMathPara>
                  </a14:m>
                  <a:endParaRPr lang="en-GB" sz="1600">
                    <a:effectLst/>
                    <a:latin typeface="+mj-lt"/>
                    <a:ea typeface="Times New Roman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75" name="Text 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50620" y="2187918"/>
                  <a:ext cx="514985" cy="318770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" name="Text Box 63"/>
            <p:cNvSpPr txBox="1">
              <a:spLocks noChangeArrowheads="1"/>
            </p:cNvSpPr>
            <p:nvPr/>
          </p:nvSpPr>
          <p:spPr bwMode="auto">
            <a:xfrm>
              <a:off x="4482465" y="2735923"/>
              <a:ext cx="1343025" cy="531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+mj-lt"/>
                  <a:ea typeface="Times New Roman"/>
                  <a:cs typeface="Times New Roman"/>
                </a:rPr>
                <a:t>Market expectation</a:t>
              </a:r>
            </a:p>
          </p:txBody>
        </p:sp>
        <p:sp>
          <p:nvSpPr>
            <p:cNvPr id="77" name="Text Box 67"/>
            <p:cNvSpPr txBox="1">
              <a:spLocks noChangeArrowheads="1"/>
            </p:cNvSpPr>
            <p:nvPr/>
          </p:nvSpPr>
          <p:spPr bwMode="auto">
            <a:xfrm>
              <a:off x="1557655" y="1219543"/>
              <a:ext cx="797560" cy="478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  <a:t>Partial</a:t>
              </a:r>
              <a:b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</a:br>
              <a: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  <a:t>  default</a:t>
              </a:r>
              <a:endParaRPr lang="en-GB" sz="1600">
                <a:effectLst/>
                <a:latin typeface="+mj-lt"/>
                <a:ea typeface="Times New Roman"/>
                <a:cs typeface="Times New Roman"/>
              </a:endParaRPr>
            </a:p>
          </p:txBody>
        </p:sp>
        <p:sp>
          <p:nvSpPr>
            <p:cNvPr id="78" name="Text Box 74"/>
            <p:cNvSpPr txBox="1">
              <a:spLocks noChangeArrowheads="1"/>
            </p:cNvSpPr>
            <p:nvPr/>
          </p:nvSpPr>
          <p:spPr bwMode="auto">
            <a:xfrm>
              <a:off x="2236470" y="1500213"/>
              <a:ext cx="403860" cy="318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  <a:t>Θ</a:t>
              </a:r>
              <a:r>
                <a:rPr lang="en-GB" sz="1600" i="1" baseline="30000">
                  <a:effectLst/>
                  <a:latin typeface="+mj-lt"/>
                  <a:ea typeface="Times New Roman"/>
                  <a:cs typeface="Times New Roman"/>
                </a:rPr>
                <a:t>1</a:t>
              </a:r>
              <a:endParaRPr lang="en-GB" sz="1600">
                <a:effectLst/>
                <a:latin typeface="+mj-lt"/>
                <a:ea typeface="Times New Roman"/>
                <a:cs typeface="Times New Roman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722630" y="3400768"/>
                  <a:ext cx="566420" cy="3981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45</m:t>
                            </m:r>
                          </m:e>
                          <m:sup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𝑜</m:t>
                            </m:r>
                          </m:sup>
                        </m:sSup>
                      </m:oMath>
                    </m:oMathPara>
                  </a14:m>
                  <a:endParaRPr lang="en-GB" sz="1600">
                    <a:effectLst/>
                    <a:latin typeface="+mj-lt"/>
                    <a:ea typeface="Times New Roman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79" name="Text 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2630" y="3400768"/>
                  <a:ext cx="566420" cy="398145"/>
                </a:xfrm>
                <a:prstGeom prst="rect">
                  <a:avLst/>
                </a:prstGeom>
                <a:blipFill rotWithShape="1">
                  <a:blip r:embed="rId6" cstate="print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Text Box 76"/>
            <p:cNvSpPr txBox="1">
              <a:spLocks noChangeArrowheads="1"/>
            </p:cNvSpPr>
            <p:nvPr/>
          </p:nvSpPr>
          <p:spPr bwMode="auto">
            <a:xfrm>
              <a:off x="1132205" y="944588"/>
              <a:ext cx="577850" cy="282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  <a:t>Full </a:t>
              </a:r>
              <a:endParaRPr lang="en-GB" sz="1600">
                <a:effectLst/>
                <a:latin typeface="+mj-lt"/>
                <a:ea typeface="Times New Roman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+mj-lt"/>
                <a:ea typeface="Times New Roman"/>
                <a:cs typeface="Times New Roman"/>
              </a:endParaRPr>
            </a:p>
          </p:txBody>
        </p:sp>
        <p:sp>
          <p:nvSpPr>
            <p:cNvPr id="81" name="Text Box 77"/>
            <p:cNvSpPr txBox="1">
              <a:spLocks noChangeArrowheads="1"/>
            </p:cNvSpPr>
            <p:nvPr/>
          </p:nvSpPr>
          <p:spPr bwMode="auto">
            <a:xfrm>
              <a:off x="1976120" y="2024723"/>
              <a:ext cx="572135" cy="282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  <a:t>No</a:t>
              </a:r>
              <a:endParaRPr lang="en-GB" sz="1600">
                <a:effectLst/>
                <a:latin typeface="+mj-lt"/>
                <a:ea typeface="Times New Roman"/>
                <a:cs typeface="Times New Roman"/>
              </a:endParaRPr>
            </a:p>
          </p:txBody>
        </p:sp>
        <p:cxnSp>
          <p:nvCxnSpPr>
            <p:cNvPr id="82" name="AutoShape 78"/>
            <p:cNvCxnSpPr>
              <a:cxnSpLocks noChangeShapeType="1"/>
            </p:cNvCxnSpPr>
            <p:nvPr/>
          </p:nvCxnSpPr>
          <p:spPr bwMode="auto">
            <a:xfrm>
              <a:off x="1734185" y="2786088"/>
              <a:ext cx="2408555" cy="635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3" name="Oval 82"/>
            <p:cNvSpPr>
              <a:spLocks noChangeAspect="1" noChangeArrowheads="1"/>
            </p:cNvSpPr>
            <p:nvPr/>
          </p:nvSpPr>
          <p:spPr bwMode="auto">
            <a:xfrm>
              <a:off x="1710689" y="1681187"/>
              <a:ext cx="62865" cy="62866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>
                <a:latin typeface="+mj-lt"/>
              </a:endParaRPr>
            </a:p>
          </p:txBody>
        </p:sp>
        <p:sp>
          <p:nvSpPr>
            <p:cNvPr id="84" name="Oval 83"/>
            <p:cNvSpPr>
              <a:spLocks noChangeAspect="1" noChangeArrowheads="1"/>
            </p:cNvSpPr>
            <p:nvPr/>
          </p:nvSpPr>
          <p:spPr bwMode="auto">
            <a:xfrm>
              <a:off x="2268328" y="2209616"/>
              <a:ext cx="67094" cy="67094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>
                <a:latin typeface="+mj-lt"/>
              </a:endParaRPr>
            </a:p>
          </p:txBody>
        </p:sp>
        <p:cxnSp>
          <p:nvCxnSpPr>
            <p:cNvPr id="85" name="AutoShape 81"/>
            <p:cNvCxnSpPr>
              <a:cxnSpLocks noChangeShapeType="1"/>
            </p:cNvCxnSpPr>
            <p:nvPr/>
          </p:nvCxnSpPr>
          <p:spPr bwMode="auto">
            <a:xfrm flipH="1">
              <a:off x="1196340" y="1165568"/>
              <a:ext cx="302260" cy="63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AutoShape 82"/>
            <p:cNvCxnSpPr>
              <a:cxnSpLocks noChangeShapeType="1"/>
            </p:cNvCxnSpPr>
            <p:nvPr/>
          </p:nvCxnSpPr>
          <p:spPr bwMode="auto">
            <a:xfrm flipH="1">
              <a:off x="2058670" y="2243163"/>
              <a:ext cx="230505" cy="63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7" name="Text Box 74"/>
            <p:cNvSpPr txBox="1">
              <a:spLocks noChangeArrowheads="1"/>
            </p:cNvSpPr>
            <p:nvPr/>
          </p:nvSpPr>
          <p:spPr bwMode="auto">
            <a:xfrm>
              <a:off x="2150194" y="3634036"/>
              <a:ext cx="403860" cy="318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i="1">
                  <a:effectLst/>
                  <a:latin typeface="+mj-lt"/>
                  <a:ea typeface="Times New Roman"/>
                  <a:cs typeface="Times New Roman"/>
                </a:rPr>
                <a:t>Θ</a:t>
              </a:r>
              <a:r>
                <a:rPr lang="en-GB" sz="1600" i="1" baseline="30000">
                  <a:effectLst/>
                  <a:latin typeface="+mj-lt"/>
                  <a:ea typeface="Times New Roman"/>
                  <a:cs typeface="Times New Roman"/>
                </a:rPr>
                <a:t>e</a:t>
              </a:r>
              <a:endParaRPr lang="en-GB" sz="1600">
                <a:effectLst/>
                <a:latin typeface="+mj-lt"/>
                <a:ea typeface="Times New Roman"/>
              </a:endParaRPr>
            </a:p>
          </p:txBody>
        </p:sp>
      </p:grpSp>
      <p:sp>
        <p:nvSpPr>
          <p:cNvPr id="88" name="Text Box 2"/>
          <p:cNvSpPr txBox="1">
            <a:spLocks noChangeArrowheads="1"/>
          </p:cNvSpPr>
          <p:nvPr/>
        </p:nvSpPr>
        <p:spPr bwMode="auto">
          <a:xfrm>
            <a:off x="1030911" y="152400"/>
            <a:ext cx="7398408" cy="99621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800" dirty="0" smtClean="0">
                <a:effectLst/>
                <a:latin typeface="+mj-lt"/>
                <a:ea typeface="SimSun"/>
                <a:cs typeface="Times New Roman"/>
              </a:rPr>
              <a:t>Market and government: Expected </a:t>
            </a:r>
            <a:r>
              <a:rPr lang="en-GB" sz="2800" dirty="0">
                <a:effectLst/>
                <a:latin typeface="+mj-lt"/>
                <a:ea typeface="SimSun"/>
                <a:cs typeface="Times New Roman"/>
              </a:rPr>
              <a:t>and actual </a:t>
            </a:r>
            <a:r>
              <a:rPr lang="en-GB" sz="2800" dirty="0" smtClean="0">
                <a:effectLst/>
                <a:latin typeface="+mj-lt"/>
                <a:ea typeface="SimSun"/>
                <a:cs typeface="Times New Roman"/>
              </a:rPr>
              <a:t>default - </a:t>
            </a:r>
            <a:r>
              <a:rPr lang="en-GB" sz="2800" dirty="0" err="1" smtClean="0">
                <a:effectLst/>
                <a:latin typeface="+mj-lt"/>
                <a:ea typeface="SimSun"/>
                <a:cs typeface="Times New Roman"/>
              </a:rPr>
              <a:t>Calvo</a:t>
            </a:r>
            <a:r>
              <a:rPr lang="en-GB" sz="2800" dirty="0" smtClean="0">
                <a:effectLst/>
                <a:latin typeface="+mj-lt"/>
                <a:ea typeface="SimSun"/>
                <a:cs typeface="Times New Roman"/>
              </a:rPr>
              <a:t> revisited</a:t>
            </a:r>
            <a:endParaRPr lang="en-GB" sz="2800" dirty="0">
              <a:effectLst/>
              <a:latin typeface="+mj-lt"/>
              <a:ea typeface="SimSun"/>
              <a:cs typeface="Times New Roman"/>
            </a:endParaRPr>
          </a:p>
        </p:txBody>
      </p:sp>
      <p:sp>
        <p:nvSpPr>
          <p:cNvPr id="89" name="Slide Number Placeholder 8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E4EC-CC74-4DAE-973C-9B49C4F82DF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214147" y="1370192"/>
            <a:ext cx="2578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ea typeface="Times New Roman"/>
                <a:cs typeface="Times New Roman"/>
              </a:rPr>
              <a:t>[</a:t>
            </a:r>
            <a:r>
              <a:rPr lang="en-GB" i="1" dirty="0" smtClean="0">
                <a:ea typeface="Times New Roman"/>
                <a:cs typeface="Times New Roman"/>
              </a:rPr>
              <a:t>Θ</a:t>
            </a:r>
            <a:r>
              <a:rPr lang="en-GB" dirty="0" smtClean="0"/>
              <a:t> = rate of default]</a:t>
            </a:r>
            <a:endParaRPr lang="en-GB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09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1094</Words>
  <Application>Microsoft Office PowerPoint</Application>
  <PresentationFormat>On-screen Show (4:3)</PresentationFormat>
  <Paragraphs>195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Copenhagen 2012</vt:lpstr>
      <vt:lpstr>What kind of market, friends, is this?  Fundamentally driven;  or fancy free? </vt:lpstr>
      <vt:lpstr>PowerPoint Presentation</vt:lpstr>
      <vt:lpstr>All-too- brief summary of findings</vt:lpstr>
      <vt:lpstr>3 Comments</vt:lpstr>
      <vt:lpstr>Caveats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Numerical Example of Calvo Model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ecsax</dc:creator>
  <cp:lastModifiedBy>ecsax</cp:lastModifiedBy>
  <cp:revision>84</cp:revision>
  <dcterms:created xsi:type="dcterms:W3CDTF">2012-04-05T12:52:06Z</dcterms:created>
  <dcterms:modified xsi:type="dcterms:W3CDTF">2012-04-24T16:09:44Z</dcterms:modified>
</cp:coreProperties>
</file>