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71" r:id="rId10"/>
    <p:sldId id="283" r:id="rId11"/>
    <p:sldId id="270" r:id="rId12"/>
    <p:sldId id="272" r:id="rId13"/>
    <p:sldId id="273" r:id="rId14"/>
    <p:sldId id="284" r:id="rId15"/>
    <p:sldId id="285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7" r:id="rId24"/>
    <p:sldId id="286" r:id="rId2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5" autoAdjust="0"/>
    <p:restoredTop sz="94820" autoAdjust="0"/>
  </p:normalViewPr>
  <p:slideViewPr>
    <p:cSldViewPr>
      <p:cViewPr>
        <p:scale>
          <a:sx n="70" d="100"/>
          <a:sy n="70" d="100"/>
        </p:scale>
        <p:origin x="-3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2309D-D47C-47F1-B8BE-0F4FE6A45CD9}" type="datetimeFigureOut">
              <a:rPr lang="en-GB" smtClean="0"/>
              <a:t>24/06/2013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54B3B-528B-4C7F-A5EE-2887053903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541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735C5-9471-40D0-8F66-5776A72FFBCD}" type="datetimeFigureOut">
              <a:rPr lang="en-GB" smtClean="0"/>
              <a:pPr/>
              <a:t>24/06/2013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9D358-5C0E-4302-B68A-BD4CFD9EB84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08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D358-5C0E-4302-B68A-BD4CFD9EB842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D358-5C0E-4302-B68A-BD4CFD9EB842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77D9-A2CF-4FEB-A73E-6F6F75F5C31F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689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7E48-6B3F-4DD6-9438-3B5B1C0BBDC2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69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17F3-6450-4550-83A4-994225BEDB5E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67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77407-FFC2-43AD-BF95-98A7E180395A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40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978C1-39A6-4ACF-B877-F9CDE0A9233C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567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91650-7391-44D0-A6C7-0FF03BA8D877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40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45A7E-6BB8-4D00-998F-FBB3166DA840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50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0F17D-A328-4894-BAC9-4E54C3F3D119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61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3547-A06A-42F6-B03B-139A5193B773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40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17B4-3DF4-4DD4-BD2C-B36966D4FB95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374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0DF6-A9DC-4116-89DC-F0469591D65A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86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2730D-A7F9-4B72-925F-3687744386A8}" type="datetime1">
              <a:rPr lang="en-GB" smtClean="0"/>
              <a:pPr/>
              <a:t>24/06/2013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9D9C1-C014-4553-9F32-701FAB29A4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2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.uk/url?sa=i&amp;rct=j&amp;q=&amp;source=images&amp;cd=&amp;cad=rja&amp;docid=ijbSUEh1-5zqjM&amp;tbnid=DrvgbYr20_u22M:&amp;ved=0CAUQjRw&amp;url=http://en.wikipedia.org/wiki/Great_Depression&amp;ei=X37BUbXfKqeU0AWtioDYDw&amp;bvm=bv.47883778,d.d2k&amp;psig=AFQjCNEvqVMpfS2E3JUNfcHTNOEQqotw0Q&amp;ust=137172169195140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wmf"/><Relationship Id="rId12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0.png"/><Relationship Id="rId5" Type="http://schemas.openxmlformats.org/officeDocument/2006/relationships/image" Target="../media/image17.wmf"/><Relationship Id="rId10" Type="http://schemas.openxmlformats.org/officeDocument/2006/relationships/image" Target="../media/image19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b="1" dirty="0"/>
              <a:t>Fiscal consolidation: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Dr </a:t>
            </a:r>
            <a:r>
              <a:rPr lang="en-GB" b="1" dirty="0" err="1"/>
              <a:t>Pangloss</a:t>
            </a:r>
            <a:r>
              <a:rPr lang="en-GB" b="1" dirty="0"/>
              <a:t> meets Mr </a:t>
            </a:r>
            <a:r>
              <a:rPr lang="en-GB" b="1" dirty="0" smtClean="0"/>
              <a:t>Keynes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5127104"/>
            <a:ext cx="6400800" cy="1752600"/>
          </a:xfrm>
        </p:spPr>
        <p:txBody>
          <a:bodyPr/>
          <a:lstStyle/>
          <a:p>
            <a:r>
              <a:rPr lang="en-GB" dirty="0" smtClean="0"/>
              <a:t>by</a:t>
            </a:r>
          </a:p>
          <a:p>
            <a:r>
              <a:rPr lang="en-GB" dirty="0" smtClean="0"/>
              <a:t>Marcus Miller and Lei Zhang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5720" y="2000240"/>
            <a:ext cx="3857652" cy="3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J-M-Keynes-by-Roger-Fry-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071934" y="2500306"/>
            <a:ext cx="4714876" cy="26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84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3547" y="734620"/>
            <a:ext cx="6135119" cy="6089938"/>
            <a:chOff x="583547" y="734620"/>
            <a:chExt cx="6135119" cy="608993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7273" y="3466685"/>
              <a:ext cx="1813827" cy="1116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5" name="Canvas 311"/>
            <p:cNvGrpSpPr/>
            <p:nvPr/>
          </p:nvGrpSpPr>
          <p:grpSpPr>
            <a:xfrm>
              <a:off x="583547" y="734620"/>
              <a:ext cx="6135119" cy="6089938"/>
              <a:chOff x="0" y="0"/>
              <a:chExt cx="4543425" cy="483167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0" y="0"/>
                <a:ext cx="4543425" cy="4829175"/>
              </a:xfrm>
              <a:prstGeom prst="rect">
                <a:avLst/>
              </a:prstGeom>
              <a:noFill/>
              <a:ln>
                <a:noFill/>
              </a:ln>
            </p:spPr>
          </p:sp>
          <p:sp>
            <p:nvSpPr>
              <p:cNvPr id="17" name="Text Box 639"/>
              <p:cNvSpPr txBox="1">
                <a:spLocks noChangeArrowheads="1"/>
              </p:cNvSpPr>
              <p:nvPr/>
            </p:nvSpPr>
            <p:spPr bwMode="auto">
              <a:xfrm>
                <a:off x="1749026" y="608772"/>
                <a:ext cx="271283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M</a:t>
                </a:r>
              </a:p>
            </p:txBody>
          </p:sp>
          <p:sp>
            <p:nvSpPr>
              <p:cNvPr id="18" name="Text Box 641"/>
              <p:cNvSpPr txBox="1">
                <a:spLocks noChangeArrowheads="1"/>
              </p:cNvSpPr>
              <p:nvPr/>
            </p:nvSpPr>
            <p:spPr bwMode="auto">
              <a:xfrm>
                <a:off x="2782115" y="4566071"/>
                <a:ext cx="352502" cy="2656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δ*</a:t>
                </a:r>
              </a:p>
            </p:txBody>
          </p:sp>
          <p:cxnSp>
            <p:nvCxnSpPr>
              <p:cNvPr id="19" name="AutoShape 100"/>
              <p:cNvCxnSpPr/>
              <p:nvPr/>
            </p:nvCxnSpPr>
            <p:spPr bwMode="auto">
              <a:xfrm flipH="1" flipV="1">
                <a:off x="257101" y="1981231"/>
                <a:ext cx="3029017" cy="2428838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" name="AutoShape 99"/>
              <p:cNvCxnSpPr/>
              <p:nvPr/>
            </p:nvCxnSpPr>
            <p:spPr bwMode="auto">
              <a:xfrm flipH="1" flipV="1">
                <a:off x="257101" y="428607"/>
                <a:ext cx="2295613" cy="3981462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AutoShape 98"/>
              <p:cNvCxnSpPr/>
              <p:nvPr/>
            </p:nvCxnSpPr>
            <p:spPr bwMode="auto">
              <a:xfrm>
                <a:off x="247601" y="4410769"/>
                <a:ext cx="3943422" cy="6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" name="Text Box 620"/>
              <p:cNvSpPr txBox="1">
                <a:spLocks noChangeArrowheads="1"/>
              </p:cNvSpPr>
              <p:nvPr/>
            </p:nvSpPr>
            <p:spPr bwMode="auto">
              <a:xfrm>
                <a:off x="10700" y="9500"/>
                <a:ext cx="179801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23" name="Text Box 102"/>
              <p:cNvSpPr txBox="1">
                <a:spLocks noChangeArrowheads="1"/>
              </p:cNvSpPr>
              <p:nvPr/>
            </p:nvSpPr>
            <p:spPr bwMode="auto">
              <a:xfrm>
                <a:off x="4029022" y="4429169"/>
                <a:ext cx="257201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24" name="Text Box 103"/>
              <p:cNvSpPr txBox="1">
                <a:spLocks noChangeArrowheads="1"/>
              </p:cNvSpPr>
              <p:nvPr/>
            </p:nvSpPr>
            <p:spPr bwMode="auto">
              <a:xfrm>
                <a:off x="2400313" y="4411369"/>
                <a:ext cx="257101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25" name="Text Box 111"/>
              <p:cNvSpPr txBox="1">
                <a:spLocks noChangeArrowheads="1"/>
              </p:cNvSpPr>
              <p:nvPr/>
            </p:nvSpPr>
            <p:spPr bwMode="auto">
              <a:xfrm>
                <a:off x="190501" y="1057216"/>
                <a:ext cx="428602" cy="28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26" name="Text Box 114"/>
              <p:cNvSpPr txBox="1">
                <a:spLocks noChangeArrowheads="1"/>
              </p:cNvSpPr>
              <p:nvPr/>
            </p:nvSpPr>
            <p:spPr bwMode="auto">
              <a:xfrm>
                <a:off x="1724009" y="4401868"/>
                <a:ext cx="428602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27" name="Text Box 118"/>
              <p:cNvSpPr txBox="1">
                <a:spLocks noChangeArrowheads="1"/>
              </p:cNvSpPr>
              <p:nvPr/>
            </p:nvSpPr>
            <p:spPr bwMode="auto">
              <a:xfrm>
                <a:off x="1026735" y="1142124"/>
                <a:ext cx="993574" cy="699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  <a:cs typeface="Times New Roman"/>
                  </a:rPr>
                  <a:t>Higher debt with lower tax take</a:t>
                </a:r>
                <a:endParaRPr lang="en-GB" sz="1600" dirty="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28" name="Arc 119"/>
              <p:cNvSpPr>
                <a:spLocks/>
              </p:cNvSpPr>
              <p:nvPr/>
            </p:nvSpPr>
            <p:spPr bwMode="auto">
              <a:xfrm rot="21382541" flipV="1">
                <a:off x="253301" y="2110733"/>
                <a:ext cx="178501" cy="113702"/>
              </a:xfrm>
              <a:custGeom>
                <a:avLst/>
                <a:gdLst>
                  <a:gd name="T0" fmla="*/ 0 w 21600"/>
                  <a:gd name="T1" fmla="*/ 0 h 21600"/>
                  <a:gd name="T2" fmla="*/ 1474608 w 21600"/>
                  <a:gd name="T3" fmla="*/ 597536 h 21600"/>
                  <a:gd name="T4" fmla="*/ 0 w 21600"/>
                  <a:gd name="T5" fmla="*/ 597536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29" name="Text Box 121"/>
              <p:cNvSpPr txBox="1">
                <a:spLocks noChangeArrowheads="1"/>
              </p:cNvSpPr>
              <p:nvPr/>
            </p:nvSpPr>
            <p:spPr bwMode="auto">
              <a:xfrm>
                <a:off x="216501" y="1990731"/>
                <a:ext cx="295302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r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30" name="AutoShape 128"/>
              <p:cNvCxnSpPr/>
              <p:nvPr/>
            </p:nvCxnSpPr>
            <p:spPr bwMode="auto">
              <a:xfrm flipH="1" flipV="1">
                <a:off x="238101" y="76201"/>
                <a:ext cx="9500" cy="433386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1" name="Text Box 131"/>
              <p:cNvSpPr txBox="1">
                <a:spLocks noChangeArrowheads="1"/>
              </p:cNvSpPr>
              <p:nvPr/>
            </p:nvSpPr>
            <p:spPr bwMode="auto">
              <a:xfrm>
                <a:off x="1838310" y="3089948"/>
                <a:ext cx="228601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E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2" name="Text Box 131"/>
              <p:cNvSpPr txBox="1">
                <a:spLocks noChangeArrowheads="1"/>
              </p:cNvSpPr>
              <p:nvPr/>
            </p:nvSpPr>
            <p:spPr bwMode="auto">
              <a:xfrm>
                <a:off x="2345663" y="2551724"/>
                <a:ext cx="245801" cy="228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</a:t>
                </a:r>
              </a:p>
            </p:txBody>
          </p:sp>
          <p:cxnSp>
            <p:nvCxnSpPr>
              <p:cNvPr id="33" name="AutoShape 99"/>
              <p:cNvCxnSpPr/>
              <p:nvPr/>
            </p:nvCxnSpPr>
            <p:spPr bwMode="auto">
              <a:xfrm flipV="1">
                <a:off x="2552714" y="2937546"/>
                <a:ext cx="600" cy="1472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" name="Arc 110"/>
              <p:cNvSpPr>
                <a:spLocks/>
              </p:cNvSpPr>
              <p:nvPr/>
            </p:nvSpPr>
            <p:spPr bwMode="auto">
              <a:xfrm rot="1440000" flipH="1">
                <a:off x="2334213" y="3910961"/>
                <a:ext cx="198101" cy="142902"/>
              </a:xfrm>
              <a:custGeom>
                <a:avLst/>
                <a:gdLst>
                  <a:gd name="T0" fmla="*/ 0 w 21600"/>
                  <a:gd name="T1" fmla="*/ 0 h 21600"/>
                  <a:gd name="T2" fmla="*/ 1814192 w 21600"/>
                  <a:gd name="T3" fmla="*/ 947427 h 21600"/>
                  <a:gd name="T4" fmla="*/ 0 w 21600"/>
                  <a:gd name="T5" fmla="*/ 94742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5" name="Text Box 111"/>
              <p:cNvSpPr txBox="1">
                <a:spLocks noChangeArrowheads="1"/>
              </p:cNvSpPr>
              <p:nvPr/>
            </p:nvSpPr>
            <p:spPr bwMode="auto">
              <a:xfrm>
                <a:off x="2184800" y="3697630"/>
                <a:ext cx="428602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 smtClean="0">
                    <a:effectLst/>
                    <a:latin typeface="Times New Roman"/>
                    <a:ea typeface="Times New Roman"/>
                  </a:rPr>
                  <a:t>r-γ-</a:t>
                </a:r>
                <a:r>
                  <a:rPr lang="el-GR" sz="1600" dirty="0" smtClean="0">
                    <a:effectLst/>
                    <a:latin typeface="Times New Roman"/>
                    <a:ea typeface="Times New Roman"/>
                  </a:rPr>
                  <a:t>π</a:t>
                </a:r>
                <a:endParaRPr lang="en-GB" sz="16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6" name="Text Box 638"/>
              <p:cNvSpPr txBox="1">
                <a:spLocks noChangeArrowheads="1"/>
              </p:cNvSpPr>
              <p:nvPr/>
            </p:nvSpPr>
            <p:spPr bwMode="auto">
              <a:xfrm>
                <a:off x="39300" y="1810328"/>
                <a:ext cx="179701" cy="28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37" name="Text Box 639"/>
              <p:cNvSpPr txBox="1">
                <a:spLocks noChangeArrowheads="1"/>
              </p:cNvSpPr>
              <p:nvPr/>
            </p:nvSpPr>
            <p:spPr bwMode="auto">
              <a:xfrm>
                <a:off x="77400" y="295205"/>
                <a:ext cx="179701" cy="28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38" name="Left Brace 37"/>
              <p:cNvSpPr>
                <a:spLocks/>
              </p:cNvSpPr>
              <p:nvPr/>
            </p:nvSpPr>
            <p:spPr bwMode="auto">
              <a:xfrm rot="16200000">
                <a:off x="2819915" y="4133968"/>
                <a:ext cx="189303" cy="705404"/>
              </a:xfrm>
              <a:prstGeom prst="leftBrace">
                <a:avLst>
                  <a:gd name="adj1" fmla="val 8453"/>
                  <a:gd name="adj2" fmla="val 50000"/>
                </a:avLst>
              </a:prstGeom>
              <a:noFill/>
              <a:ln w="9525">
                <a:solidFill>
                  <a:schemeClr val="dk1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847205" y="2175234"/>
                <a:ext cx="1572109" cy="1129918"/>
              </a:xfrm>
              <a:custGeom>
                <a:avLst/>
                <a:gdLst>
                  <a:gd name="T0" fmla="*/ 1099109 w 10247"/>
                  <a:gd name="T1" fmla="*/ 1129963 h 10000"/>
                  <a:gd name="T2" fmla="*/ 307 w 10247"/>
                  <a:gd name="T3" fmla="*/ 409951 h 10000"/>
                  <a:gd name="T4" fmla="*/ 448143 w 10247"/>
                  <a:gd name="T5" fmla="*/ 339 h 10000"/>
                  <a:gd name="T6" fmla="*/ 1572106 w 10247"/>
                  <a:gd name="T7" fmla="*/ 571761 h 100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247" h="10000">
                    <a:moveTo>
                      <a:pt x="7164" y="10000"/>
                    </a:moveTo>
                    <a:cubicBezTo>
                      <a:pt x="1555" y="6830"/>
                      <a:pt x="64" y="5060"/>
                      <a:pt x="2" y="3628"/>
                    </a:cubicBezTo>
                    <a:cubicBezTo>
                      <a:pt x="-61" y="2195"/>
                      <a:pt x="1059" y="87"/>
                      <a:pt x="2921" y="3"/>
                    </a:cubicBezTo>
                    <a:cubicBezTo>
                      <a:pt x="4784" y="-82"/>
                      <a:pt x="7764" y="2025"/>
                      <a:pt x="10247" y="5060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40" name="AutoShape 652"/>
              <p:cNvCxnSpPr>
                <a:cxnSpLocks noChangeShapeType="1"/>
              </p:cNvCxnSpPr>
              <p:nvPr/>
            </p:nvCxnSpPr>
            <p:spPr bwMode="auto">
              <a:xfrm>
                <a:off x="1915711" y="894522"/>
                <a:ext cx="0" cy="35168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1" name="Oval 40"/>
              <p:cNvSpPr>
                <a:spLocks noChangeAspect="1" noChangeArrowheads="1"/>
              </p:cNvSpPr>
              <p:nvPr/>
            </p:nvSpPr>
            <p:spPr bwMode="auto">
              <a:xfrm>
                <a:off x="2388400" y="2710219"/>
                <a:ext cx="50200" cy="51401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42" name="AutoShape 654"/>
              <p:cNvCxnSpPr>
                <a:cxnSpLocks noChangeShapeType="1"/>
              </p:cNvCxnSpPr>
              <p:nvPr/>
            </p:nvCxnSpPr>
            <p:spPr bwMode="auto">
              <a:xfrm flipH="1">
                <a:off x="238101" y="3312151"/>
                <a:ext cx="1673809" cy="6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3" name="Text Box 655"/>
              <p:cNvSpPr txBox="1">
                <a:spLocks noChangeArrowheads="1"/>
              </p:cNvSpPr>
              <p:nvPr/>
            </p:nvSpPr>
            <p:spPr bwMode="auto">
              <a:xfrm>
                <a:off x="66600" y="3162349"/>
                <a:ext cx="238201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45720" rIns="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44" name="AutoShape 657"/>
              <p:cNvCxnSpPr>
                <a:cxnSpLocks noChangeShapeType="1"/>
              </p:cNvCxnSpPr>
              <p:nvPr/>
            </p:nvCxnSpPr>
            <p:spPr bwMode="auto">
              <a:xfrm flipH="1" flipV="1">
                <a:off x="238101" y="1181118"/>
                <a:ext cx="1677609" cy="212403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5" name="Oval 44"/>
              <p:cNvSpPr>
                <a:spLocks noChangeAspect="1" noChangeArrowheads="1"/>
              </p:cNvSpPr>
              <p:nvPr/>
            </p:nvSpPr>
            <p:spPr bwMode="auto">
              <a:xfrm>
                <a:off x="1892910" y="3276651"/>
                <a:ext cx="50200" cy="51401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46" name="Text Box 103"/>
              <p:cNvSpPr txBox="1">
                <a:spLocks noChangeArrowheads="1"/>
              </p:cNvSpPr>
              <p:nvPr/>
            </p:nvSpPr>
            <p:spPr bwMode="auto">
              <a:xfrm>
                <a:off x="3181318" y="4391068"/>
                <a:ext cx="342902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θ′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47" name="AutoShape 662"/>
              <p:cNvCxnSpPr>
                <a:cxnSpLocks noChangeShapeType="1"/>
              </p:cNvCxnSpPr>
              <p:nvPr/>
            </p:nvCxnSpPr>
            <p:spPr bwMode="auto">
              <a:xfrm>
                <a:off x="1340224" y="1833282"/>
                <a:ext cx="0" cy="21775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48" name="Group 47"/>
              <p:cNvGrpSpPr>
                <a:grpSpLocks/>
              </p:cNvGrpSpPr>
              <p:nvPr/>
            </p:nvGrpSpPr>
            <p:grpSpPr bwMode="auto">
              <a:xfrm>
                <a:off x="357786" y="1384907"/>
                <a:ext cx="523803" cy="219003"/>
                <a:chOff x="0" y="0"/>
                <a:chExt cx="523875" cy="219075"/>
              </a:xfrm>
            </p:grpSpPr>
            <p:sp>
              <p:nvSpPr>
                <p:cNvPr id="62" name="Rectangle 6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3875" cy="219075"/>
                </a:xfrm>
                <a:prstGeom prst="rect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3" name="Text Box 1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208" y="17463"/>
                      <a:ext cx="368986" cy="172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𝑏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63" name="Text Box 1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5208" y="17463"/>
                      <a:ext cx="368986" cy="172777"/>
                    </a:xfrm>
                    <a:prstGeom prst="rect">
                      <a:avLst/>
                    </a:prstGeom>
                    <a:blipFill rotWithShape="1">
                      <a:blip r:embed="rId3" cstate="print"/>
                      <a:stretch>
                        <a:fillRect b="-5556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9" name="Group 48"/>
              <p:cNvGrpSpPr>
                <a:grpSpLocks/>
              </p:cNvGrpSpPr>
              <p:nvPr/>
            </p:nvGrpSpPr>
            <p:grpSpPr bwMode="auto">
              <a:xfrm>
                <a:off x="2769715" y="3994162"/>
                <a:ext cx="476303" cy="219103"/>
                <a:chOff x="0" y="0"/>
                <a:chExt cx="476250" cy="219075"/>
              </a:xfrm>
            </p:grpSpPr>
            <p:sp>
              <p:nvSpPr>
                <p:cNvPr id="60" name="Rectangle 5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76250" cy="219075"/>
                </a:xfrm>
                <a:prstGeom prst="rect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1" name="Text Box 1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𝑔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61" name="Text Box 1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blipFill rotWithShape="1">
                      <a:blip r:embed="rId4" cstate="print"/>
                      <a:stretch>
                        <a:fillRect b="-10526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50" name="Text Box 118"/>
              <p:cNvSpPr txBox="1">
                <a:spLocks noChangeArrowheads="1"/>
              </p:cNvSpPr>
              <p:nvPr/>
            </p:nvSpPr>
            <p:spPr bwMode="auto">
              <a:xfrm>
                <a:off x="2497714" y="2962946"/>
                <a:ext cx="886505" cy="65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Tax take at capacity output</a:t>
                </a:r>
              </a:p>
            </p:txBody>
          </p:sp>
          <p:sp>
            <p:nvSpPr>
              <p:cNvPr id="51" name="Text Box 639"/>
              <p:cNvSpPr txBox="1">
                <a:spLocks noChangeArrowheads="1"/>
              </p:cNvSpPr>
              <p:nvPr/>
            </p:nvSpPr>
            <p:spPr bwMode="auto">
              <a:xfrm>
                <a:off x="3179617" y="4191065"/>
                <a:ext cx="179701" cy="285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52" name="Text Box 638"/>
              <p:cNvSpPr txBox="1">
                <a:spLocks noChangeArrowheads="1"/>
              </p:cNvSpPr>
              <p:nvPr/>
            </p:nvSpPr>
            <p:spPr bwMode="auto">
              <a:xfrm>
                <a:off x="2286013" y="4190765"/>
                <a:ext cx="179701" cy="28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 rot="21179657">
                <a:off x="749625" y="2017257"/>
                <a:ext cx="1137753" cy="1355715"/>
              </a:xfrm>
              <a:custGeom>
                <a:avLst/>
                <a:gdLst>
                  <a:gd name="T0" fmla="*/ 1142895 w 10272"/>
                  <a:gd name="T1" fmla="*/ 1371883 h 10085"/>
                  <a:gd name="T2" fmla="*/ 118287 w 10272"/>
                  <a:gd name="T3" fmla="*/ 519778 h 10085"/>
                  <a:gd name="T4" fmla="*/ 277013 w 10272"/>
                  <a:gd name="T5" fmla="*/ 1904 h 10085"/>
                  <a:gd name="T6" fmla="*/ 1197086 w 10272"/>
                  <a:gd name="T7" fmla="*/ 410001 h 10085"/>
                  <a:gd name="T8" fmla="*/ 0 60000 65536"/>
                  <a:gd name="T9" fmla="*/ 0 60000 65536"/>
                  <a:gd name="T10" fmla="*/ 0 60000 65536"/>
                  <a:gd name="T11" fmla="*/ 0 60000 65536"/>
                  <a:gd name="connsiteX0" fmla="*/ 9534 w 9999"/>
                  <a:gd name="connsiteY0" fmla="*/ 10023 h 10023"/>
                  <a:gd name="connsiteX1" fmla="*/ 742 w 9999"/>
                  <a:gd name="connsiteY1" fmla="*/ 3759 h 10023"/>
                  <a:gd name="connsiteX2" fmla="*/ 2698 w 9999"/>
                  <a:gd name="connsiteY2" fmla="*/ 15 h 10023"/>
                  <a:gd name="connsiteX3" fmla="*/ 9999 w 9999"/>
                  <a:gd name="connsiteY3" fmla="*/ 2952 h 10023"/>
                  <a:gd name="connsiteX0" fmla="*/ 9502 w 9967"/>
                  <a:gd name="connsiteY0" fmla="*/ 10000 h 10000"/>
                  <a:gd name="connsiteX1" fmla="*/ 760 w 9967"/>
                  <a:gd name="connsiteY1" fmla="*/ 3806 h 10000"/>
                  <a:gd name="connsiteX2" fmla="*/ 2665 w 9967"/>
                  <a:gd name="connsiteY2" fmla="*/ 15 h 10000"/>
                  <a:gd name="connsiteX3" fmla="*/ 9967 w 9967"/>
                  <a:gd name="connsiteY3" fmla="*/ 2945 h 10000"/>
                  <a:gd name="connsiteX0" fmla="*/ 9329 w 9796"/>
                  <a:gd name="connsiteY0" fmla="*/ 9943 h 9943"/>
                  <a:gd name="connsiteX1" fmla="*/ 559 w 9796"/>
                  <a:gd name="connsiteY1" fmla="*/ 3749 h 9943"/>
                  <a:gd name="connsiteX2" fmla="*/ 3011 w 9796"/>
                  <a:gd name="connsiteY2" fmla="*/ 15 h 9943"/>
                  <a:gd name="connsiteX3" fmla="*/ 9796 w 9796"/>
                  <a:gd name="connsiteY3" fmla="*/ 2888 h 9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796" h="9943">
                    <a:moveTo>
                      <a:pt x="9329" y="9943"/>
                    </a:moveTo>
                    <a:cubicBezTo>
                      <a:pt x="4782" y="7272"/>
                      <a:pt x="1612" y="5404"/>
                      <a:pt x="559" y="3749"/>
                    </a:cubicBezTo>
                    <a:cubicBezTo>
                      <a:pt x="-494" y="2094"/>
                      <a:pt x="-257" y="-204"/>
                      <a:pt x="3011" y="15"/>
                    </a:cubicBezTo>
                    <a:cubicBezTo>
                      <a:pt x="6843" y="519"/>
                      <a:pt x="5439" y="609"/>
                      <a:pt x="9796" y="2888"/>
                    </a:cubicBezTo>
                  </a:path>
                </a:pathLst>
              </a:custGeom>
              <a:noFill/>
              <a:ln w="19050">
                <a:solidFill>
                  <a:srgbClr val="00B05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54" name="Text Box 639"/>
              <p:cNvSpPr txBox="1">
                <a:spLocks noChangeArrowheads="1"/>
              </p:cNvSpPr>
              <p:nvPr/>
            </p:nvSpPr>
            <p:spPr bwMode="auto">
              <a:xfrm>
                <a:off x="1648466" y="4158591"/>
                <a:ext cx="27114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M</a:t>
                </a:r>
              </a:p>
            </p:txBody>
          </p:sp>
          <p:sp>
            <p:nvSpPr>
              <p:cNvPr id="55" name="Text Box 118"/>
              <p:cNvSpPr txBox="1">
                <a:spLocks noChangeArrowheads="1"/>
              </p:cNvSpPr>
              <p:nvPr/>
            </p:nvSpPr>
            <p:spPr bwMode="auto">
              <a:xfrm>
                <a:off x="984818" y="798565"/>
                <a:ext cx="1120294" cy="304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b="1" dirty="0">
                    <a:effectLst/>
                    <a:latin typeface="Times New Roman"/>
                    <a:ea typeface="Times New Roman"/>
                  </a:rPr>
                  <a:t>Recession</a:t>
                </a:r>
              </a:p>
            </p:txBody>
          </p:sp>
          <p:sp>
            <p:nvSpPr>
              <p:cNvPr id="56" name="Text Box 118"/>
              <p:cNvSpPr txBox="1">
                <a:spLocks noChangeArrowheads="1"/>
              </p:cNvSpPr>
              <p:nvPr/>
            </p:nvSpPr>
            <p:spPr bwMode="auto">
              <a:xfrm>
                <a:off x="1973418" y="799129"/>
                <a:ext cx="1120140" cy="303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b="1" dirty="0">
                    <a:effectLst/>
                    <a:latin typeface="Times New Roman"/>
                    <a:ea typeface="Times New Roman"/>
                  </a:rPr>
                  <a:t>No Recession</a:t>
                </a:r>
              </a:p>
            </p:txBody>
          </p:sp>
          <p:sp>
            <p:nvSpPr>
              <p:cNvPr id="57" name="Oval 56"/>
              <p:cNvSpPr>
                <a:spLocks noChangeAspect="1" noChangeArrowheads="1"/>
              </p:cNvSpPr>
              <p:nvPr/>
            </p:nvSpPr>
            <p:spPr bwMode="auto">
              <a:xfrm flipV="1">
                <a:off x="1887122" y="2348008"/>
                <a:ext cx="45719" cy="46298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</a:p>
            </p:txBody>
          </p:sp>
          <p:sp>
            <p:nvSpPr>
              <p:cNvPr id="58" name="Text Box 131"/>
              <p:cNvSpPr txBox="1">
                <a:spLocks noChangeArrowheads="1"/>
              </p:cNvSpPr>
              <p:nvPr/>
            </p:nvSpPr>
            <p:spPr bwMode="auto">
              <a:xfrm>
                <a:off x="1674611" y="2093601"/>
                <a:ext cx="303627" cy="29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C</a:t>
                </a:r>
              </a:p>
            </p:txBody>
          </p:sp>
          <p:sp>
            <p:nvSpPr>
              <p:cNvPr id="59" name="Text Box 639"/>
              <p:cNvSpPr txBox="1">
                <a:spLocks noChangeArrowheads="1"/>
              </p:cNvSpPr>
              <p:nvPr/>
            </p:nvSpPr>
            <p:spPr bwMode="auto">
              <a:xfrm>
                <a:off x="62548" y="1118311"/>
                <a:ext cx="235413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B′</a:t>
                </a:r>
              </a:p>
            </p:txBody>
          </p:sp>
        </p:grpSp>
      </p:grpSp>
      <p:sp>
        <p:nvSpPr>
          <p:cNvPr id="14" name="Rectangle 13"/>
          <p:cNvSpPr/>
          <p:nvPr/>
        </p:nvSpPr>
        <p:spPr>
          <a:xfrm>
            <a:off x="2624187" y="213566"/>
            <a:ext cx="59466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Fiscal stabilisation works, but with temporary </a:t>
            </a:r>
            <a:r>
              <a:rPr lang="en-GB" sz="2800" dirty="0" smtClean="0"/>
              <a:t>recession</a:t>
            </a:r>
            <a:endParaRPr lang="en-GB" sz="2800" dirty="0"/>
          </a:p>
        </p:txBody>
      </p:sp>
      <p:sp>
        <p:nvSpPr>
          <p:cNvPr id="4096" name="Slide Number Placeholder 409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4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7624" y="314653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Simulation results which converge to full employment in the </a:t>
            </a:r>
            <a:r>
              <a:rPr lang="en-GB" sz="2800" dirty="0" smtClean="0"/>
              <a:t>long-run</a:t>
            </a:r>
            <a:endParaRPr lang="en-GB" sz="28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10" name="Canvas 137"/>
          <p:cNvGrpSpPr/>
          <p:nvPr/>
        </p:nvGrpSpPr>
        <p:grpSpPr>
          <a:xfrm>
            <a:off x="936153" y="1484784"/>
            <a:ext cx="7439138" cy="4889820"/>
            <a:chOff x="0" y="0"/>
            <a:chExt cx="5444490" cy="316166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5444490" cy="3161665"/>
            </a:xfrm>
            <a:prstGeom prst="rect">
              <a:avLst/>
            </a:prstGeom>
          </p:spPr>
        </p:sp>
        <p:pic>
          <p:nvPicPr>
            <p:cNvPr id="19" name="Picture 18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10" y="0"/>
              <a:ext cx="5433848" cy="31531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3253304" y="996303"/>
              <a:ext cx="1787214" cy="2806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solidFill>
                    <a:srgbClr val="0070C0"/>
                  </a:solidFill>
                  <a:effectLst/>
                  <a:ea typeface="Times New Roman"/>
                </a:rPr>
                <a:t>Not cyclically adjusted</a:t>
              </a:r>
              <a:endParaRPr lang="en-GB" sz="1600">
                <a:effectLst/>
                <a:ea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150072" y="531539"/>
              <a:ext cx="1197638" cy="4105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solidFill>
                    <a:srgbClr val="00B050"/>
                  </a:solidFill>
                  <a:effectLst/>
                  <a:ea typeface="Times New Roman"/>
                </a:rPr>
                <a:t>With endogenous </a:t>
              </a:r>
              <a:endParaRPr lang="en-GB" sz="1600">
                <a:effectLst/>
                <a:ea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600">
                  <a:solidFill>
                    <a:srgbClr val="00B050"/>
                  </a:solidFill>
                  <a:effectLst/>
                  <a:ea typeface="Times New Roman"/>
                </a:rPr>
                <a:t>taxes</a:t>
              </a:r>
              <a:endParaRPr lang="en-GB" sz="1600">
                <a:effectLst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ea typeface="Times New Roman"/>
                </a:rPr>
                <a:t> </a:t>
              </a: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1138424" y="1583870"/>
              <a:ext cx="1115400" cy="239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solidFill>
                    <a:srgbClr val="FF0000"/>
                  </a:solidFill>
                  <a:effectLst/>
                  <a:ea typeface="Times New Roman"/>
                </a:rPr>
                <a:t>Baseline case</a:t>
              </a:r>
              <a:endParaRPr lang="en-GB" sz="1600">
                <a:effectLst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ea typeface="Times New Roman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91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Rectangle 331"/>
          <p:cNvSpPr/>
          <p:nvPr/>
        </p:nvSpPr>
        <p:spPr>
          <a:xfrm>
            <a:off x="742017" y="818336"/>
            <a:ext cx="5772071" cy="5841405"/>
          </a:xfrm>
          <a:prstGeom prst="rect">
            <a:avLst/>
          </a:prstGeom>
          <a:noFill/>
        </p:spPr>
      </p:sp>
      <p:sp>
        <p:nvSpPr>
          <p:cNvPr id="1024" name="Rectangle 1023"/>
          <p:cNvSpPr/>
          <p:nvPr/>
        </p:nvSpPr>
        <p:spPr>
          <a:xfrm>
            <a:off x="1919306" y="296209"/>
            <a:ext cx="6526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Fiscal consolidation </a:t>
            </a:r>
            <a:r>
              <a:rPr lang="en-GB" sz="2800" dirty="0" smtClean="0"/>
              <a:t>– waiting and hoping</a:t>
            </a:r>
            <a:endParaRPr lang="en-GB" sz="2800" dirty="0"/>
          </a:p>
        </p:txBody>
      </p:sp>
      <p:sp>
        <p:nvSpPr>
          <p:cNvPr id="1028" name="Slide Number Placeholder 10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12</a:t>
            </a:fld>
            <a:endParaRPr lang="en-GB"/>
          </a:p>
        </p:txBody>
      </p:sp>
      <p:grpSp>
        <p:nvGrpSpPr>
          <p:cNvPr id="47" name="Canvas 47"/>
          <p:cNvGrpSpPr/>
          <p:nvPr/>
        </p:nvGrpSpPr>
        <p:grpSpPr>
          <a:xfrm>
            <a:off x="1197500" y="646732"/>
            <a:ext cx="7185868" cy="6225168"/>
            <a:chOff x="0" y="0"/>
            <a:chExt cx="5140325" cy="5000625"/>
          </a:xfrm>
        </p:grpSpPr>
        <p:sp>
          <p:nvSpPr>
            <p:cNvPr id="49" name="Rectangle 48"/>
            <p:cNvSpPr/>
            <p:nvPr/>
          </p:nvSpPr>
          <p:spPr>
            <a:xfrm>
              <a:off x="0" y="0"/>
              <a:ext cx="5140325" cy="5000625"/>
            </a:xfrm>
            <a:prstGeom prst="rect">
              <a:avLst/>
            </a:prstGeom>
          </p:spPr>
        </p:sp>
        <p:sp>
          <p:nvSpPr>
            <p:cNvPr id="50" name="Freeform 49"/>
            <p:cNvSpPr/>
            <p:nvPr/>
          </p:nvSpPr>
          <p:spPr>
            <a:xfrm>
              <a:off x="1258656" y="2657924"/>
              <a:ext cx="1666309" cy="719884"/>
            </a:xfrm>
            <a:custGeom>
              <a:avLst/>
              <a:gdLst>
                <a:gd name="connsiteX0" fmla="*/ 1620224 w 1620224"/>
                <a:gd name="connsiteY0" fmla="*/ 421987 h 773945"/>
                <a:gd name="connsiteX1" fmla="*/ 257250 w 1620224"/>
                <a:gd name="connsiteY1" fmla="*/ 1018 h 773945"/>
                <a:gd name="connsiteX2" fmla="*/ 26062 w 1620224"/>
                <a:gd name="connsiteY2" fmla="*/ 318470 h 773945"/>
                <a:gd name="connsiteX3" fmla="*/ 605757 w 1620224"/>
                <a:gd name="connsiteY3" fmla="*/ 773945 h 773945"/>
                <a:gd name="connsiteX0" fmla="*/ 1629743 w 1629743"/>
                <a:gd name="connsiteY0" fmla="*/ 409763 h 773736"/>
                <a:gd name="connsiteX1" fmla="*/ 257511 w 1629743"/>
                <a:gd name="connsiteY1" fmla="*/ 809 h 773736"/>
                <a:gd name="connsiteX2" fmla="*/ 26323 w 1629743"/>
                <a:gd name="connsiteY2" fmla="*/ 318261 h 773736"/>
                <a:gd name="connsiteX3" fmla="*/ 606018 w 1629743"/>
                <a:gd name="connsiteY3" fmla="*/ 773736 h 773736"/>
                <a:gd name="connsiteX0" fmla="*/ 1629743 w 1629743"/>
                <a:gd name="connsiteY0" fmla="*/ 409763 h 773736"/>
                <a:gd name="connsiteX1" fmla="*/ 257511 w 1629743"/>
                <a:gd name="connsiteY1" fmla="*/ 809 h 773736"/>
                <a:gd name="connsiteX2" fmla="*/ 26323 w 1629743"/>
                <a:gd name="connsiteY2" fmla="*/ 318261 h 773736"/>
                <a:gd name="connsiteX3" fmla="*/ 606018 w 1629743"/>
                <a:gd name="connsiteY3" fmla="*/ 773736 h 773736"/>
                <a:gd name="connsiteX0" fmla="*/ 1633069 w 1633069"/>
                <a:gd name="connsiteY0" fmla="*/ 379643 h 743616"/>
                <a:gd name="connsiteX1" fmla="*/ 248876 w 1633069"/>
                <a:gd name="connsiteY1" fmla="*/ 916 h 743616"/>
                <a:gd name="connsiteX2" fmla="*/ 29649 w 1633069"/>
                <a:gd name="connsiteY2" fmla="*/ 288141 h 743616"/>
                <a:gd name="connsiteX3" fmla="*/ 609344 w 1633069"/>
                <a:gd name="connsiteY3" fmla="*/ 743616 h 743616"/>
                <a:gd name="connsiteX0" fmla="*/ 1657853 w 1657853"/>
                <a:gd name="connsiteY0" fmla="*/ 381123 h 745096"/>
                <a:gd name="connsiteX1" fmla="*/ 273660 w 1657853"/>
                <a:gd name="connsiteY1" fmla="*/ 2396 h 745096"/>
                <a:gd name="connsiteX2" fmla="*/ 24784 w 1657853"/>
                <a:gd name="connsiteY2" fmla="*/ 245405 h 745096"/>
                <a:gd name="connsiteX3" fmla="*/ 634128 w 1657853"/>
                <a:gd name="connsiteY3" fmla="*/ 745096 h 745096"/>
                <a:gd name="connsiteX0" fmla="*/ 1641946 w 1641946"/>
                <a:gd name="connsiteY0" fmla="*/ 381074 h 745047"/>
                <a:gd name="connsiteX1" fmla="*/ 257753 w 1641946"/>
                <a:gd name="connsiteY1" fmla="*/ 2347 h 745047"/>
                <a:gd name="connsiteX2" fmla="*/ 8877 w 1641946"/>
                <a:gd name="connsiteY2" fmla="*/ 245356 h 745047"/>
                <a:gd name="connsiteX3" fmla="*/ 618221 w 1641946"/>
                <a:gd name="connsiteY3" fmla="*/ 745047 h 745047"/>
                <a:gd name="connsiteX0" fmla="*/ 1633132 w 1633132"/>
                <a:gd name="connsiteY0" fmla="*/ 381074 h 745047"/>
                <a:gd name="connsiteX1" fmla="*/ 248939 w 1633132"/>
                <a:gd name="connsiteY1" fmla="*/ 2347 h 745047"/>
                <a:gd name="connsiteX2" fmla="*/ 63 w 1633132"/>
                <a:gd name="connsiteY2" fmla="*/ 245356 h 745047"/>
                <a:gd name="connsiteX3" fmla="*/ 609407 w 1633132"/>
                <a:gd name="connsiteY3" fmla="*/ 745047 h 745047"/>
                <a:gd name="connsiteX0" fmla="*/ 1633194 w 1633194"/>
                <a:gd name="connsiteY0" fmla="*/ 379932 h 743905"/>
                <a:gd name="connsiteX1" fmla="*/ 249001 w 1633194"/>
                <a:gd name="connsiteY1" fmla="*/ 1205 h 743905"/>
                <a:gd name="connsiteX2" fmla="*/ 62 w 1633194"/>
                <a:gd name="connsiteY2" fmla="*/ 276329 h 743905"/>
                <a:gd name="connsiteX3" fmla="*/ 609469 w 1633194"/>
                <a:gd name="connsiteY3" fmla="*/ 743905 h 743905"/>
                <a:gd name="connsiteX0" fmla="*/ 1633185 w 1633185"/>
                <a:gd name="connsiteY0" fmla="*/ 379932 h 743905"/>
                <a:gd name="connsiteX1" fmla="*/ 248992 w 1633185"/>
                <a:gd name="connsiteY1" fmla="*/ 1205 h 743905"/>
                <a:gd name="connsiteX2" fmla="*/ 53 w 1633185"/>
                <a:gd name="connsiteY2" fmla="*/ 276329 h 743905"/>
                <a:gd name="connsiteX3" fmla="*/ 609460 w 1633185"/>
                <a:gd name="connsiteY3" fmla="*/ 743905 h 743905"/>
                <a:gd name="connsiteX0" fmla="*/ 1640611 w 1640611"/>
                <a:gd name="connsiteY0" fmla="*/ 380028 h 744001"/>
                <a:gd name="connsiteX1" fmla="*/ 256418 w 1640611"/>
                <a:gd name="connsiteY1" fmla="*/ 1301 h 744001"/>
                <a:gd name="connsiteX2" fmla="*/ 7479 w 1640611"/>
                <a:gd name="connsiteY2" fmla="*/ 276425 h 744001"/>
                <a:gd name="connsiteX3" fmla="*/ 616886 w 1640611"/>
                <a:gd name="connsiteY3" fmla="*/ 744001 h 744001"/>
                <a:gd name="connsiteX0" fmla="*/ 1633185 w 1633185"/>
                <a:gd name="connsiteY0" fmla="*/ 379868 h 743841"/>
                <a:gd name="connsiteX1" fmla="*/ 248992 w 1633185"/>
                <a:gd name="connsiteY1" fmla="*/ 1141 h 743841"/>
                <a:gd name="connsiteX2" fmla="*/ 53 w 1633185"/>
                <a:gd name="connsiteY2" fmla="*/ 276265 h 743841"/>
                <a:gd name="connsiteX3" fmla="*/ 609460 w 1633185"/>
                <a:gd name="connsiteY3" fmla="*/ 743841 h 743841"/>
                <a:gd name="connsiteX0" fmla="*/ 1652059 w 1652059"/>
                <a:gd name="connsiteY0" fmla="*/ 380281 h 744254"/>
                <a:gd name="connsiteX1" fmla="*/ 267866 w 1652059"/>
                <a:gd name="connsiteY1" fmla="*/ 1554 h 744254"/>
                <a:gd name="connsiteX2" fmla="*/ 50 w 1652059"/>
                <a:gd name="connsiteY2" fmla="*/ 262405 h 744254"/>
                <a:gd name="connsiteX3" fmla="*/ 628334 w 1652059"/>
                <a:gd name="connsiteY3" fmla="*/ 744254 h 744254"/>
                <a:gd name="connsiteX0" fmla="*/ 1652296 w 1652296"/>
                <a:gd name="connsiteY0" fmla="*/ 380038 h 744011"/>
                <a:gd name="connsiteX1" fmla="*/ 268103 w 1652296"/>
                <a:gd name="connsiteY1" fmla="*/ 1311 h 744011"/>
                <a:gd name="connsiteX2" fmla="*/ 287 w 1652296"/>
                <a:gd name="connsiteY2" fmla="*/ 262162 h 744011"/>
                <a:gd name="connsiteX3" fmla="*/ 628571 w 1652296"/>
                <a:gd name="connsiteY3" fmla="*/ 744011 h 744011"/>
                <a:gd name="connsiteX0" fmla="*/ 1652017 w 1652017"/>
                <a:gd name="connsiteY0" fmla="*/ 380149 h 744122"/>
                <a:gd name="connsiteX1" fmla="*/ 267824 w 1652017"/>
                <a:gd name="connsiteY1" fmla="*/ 1422 h 744122"/>
                <a:gd name="connsiteX2" fmla="*/ 8 w 1652017"/>
                <a:gd name="connsiteY2" fmla="*/ 262273 h 744122"/>
                <a:gd name="connsiteX3" fmla="*/ 628292 w 1652017"/>
                <a:gd name="connsiteY3" fmla="*/ 744122 h 744122"/>
                <a:gd name="connsiteX0" fmla="*/ 1666309 w 1666309"/>
                <a:gd name="connsiteY0" fmla="*/ 380406 h 744379"/>
                <a:gd name="connsiteX1" fmla="*/ 326974 w 1666309"/>
                <a:gd name="connsiteY1" fmla="*/ 1679 h 744379"/>
                <a:gd name="connsiteX2" fmla="*/ 14300 w 1666309"/>
                <a:gd name="connsiteY2" fmla="*/ 262530 h 744379"/>
                <a:gd name="connsiteX3" fmla="*/ 642584 w 1666309"/>
                <a:gd name="connsiteY3" fmla="*/ 744379 h 74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309" h="744379">
                  <a:moveTo>
                    <a:pt x="1666309" y="380406"/>
                  </a:moveTo>
                  <a:cubicBezTo>
                    <a:pt x="1114218" y="199959"/>
                    <a:pt x="602309" y="21325"/>
                    <a:pt x="326974" y="1679"/>
                  </a:cubicBezTo>
                  <a:cubicBezTo>
                    <a:pt x="51639" y="-17967"/>
                    <a:pt x="-38302" y="138747"/>
                    <a:pt x="14300" y="262530"/>
                  </a:cubicBezTo>
                  <a:cubicBezTo>
                    <a:pt x="66902" y="386313"/>
                    <a:pt x="450790" y="623871"/>
                    <a:pt x="642584" y="744379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6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562994" y="2235872"/>
              <a:ext cx="251340" cy="147163"/>
            </a:xfrm>
            <a:custGeom>
              <a:avLst/>
              <a:gdLst>
                <a:gd name="connsiteX0" fmla="*/ 305033 w 305033"/>
                <a:gd name="connsiteY0" fmla="*/ 58615 h 181476"/>
                <a:gd name="connsiteX1" fmla="*/ 105740 w 305033"/>
                <a:gd name="connsiteY1" fmla="*/ 0 h 181476"/>
                <a:gd name="connsiteX2" fmla="*/ 19771 w 305033"/>
                <a:gd name="connsiteY2" fmla="*/ 58615 h 181476"/>
                <a:gd name="connsiteX3" fmla="*/ 11956 w 305033"/>
                <a:gd name="connsiteY3" fmla="*/ 168030 h 181476"/>
                <a:gd name="connsiteX4" fmla="*/ 160448 w 305033"/>
                <a:gd name="connsiteY4" fmla="*/ 175846 h 181476"/>
                <a:gd name="connsiteX0" fmla="*/ 312848 w 312848"/>
                <a:gd name="connsiteY0" fmla="*/ 58655 h 181476"/>
                <a:gd name="connsiteX1" fmla="*/ 105740 w 312848"/>
                <a:gd name="connsiteY1" fmla="*/ 0 h 181476"/>
                <a:gd name="connsiteX2" fmla="*/ 19771 w 312848"/>
                <a:gd name="connsiteY2" fmla="*/ 58615 h 181476"/>
                <a:gd name="connsiteX3" fmla="*/ 11956 w 312848"/>
                <a:gd name="connsiteY3" fmla="*/ 168030 h 181476"/>
                <a:gd name="connsiteX4" fmla="*/ 160448 w 312848"/>
                <a:gd name="connsiteY4" fmla="*/ 175846 h 181476"/>
                <a:gd name="connsiteX0" fmla="*/ 303788 w 303788"/>
                <a:gd name="connsiteY0" fmla="*/ 58655 h 176975"/>
                <a:gd name="connsiteX1" fmla="*/ 96680 w 303788"/>
                <a:gd name="connsiteY1" fmla="*/ 0 h 176975"/>
                <a:gd name="connsiteX2" fmla="*/ 10711 w 303788"/>
                <a:gd name="connsiteY2" fmla="*/ 58615 h 176975"/>
                <a:gd name="connsiteX3" fmla="*/ 16874 w 303788"/>
                <a:gd name="connsiteY3" fmla="*/ 144270 h 176975"/>
                <a:gd name="connsiteX4" fmla="*/ 151388 w 303788"/>
                <a:gd name="connsiteY4" fmla="*/ 175846 h 176975"/>
                <a:gd name="connsiteX0" fmla="*/ 304266 w 304266"/>
                <a:gd name="connsiteY0" fmla="*/ 58655 h 152126"/>
                <a:gd name="connsiteX1" fmla="*/ 97158 w 304266"/>
                <a:gd name="connsiteY1" fmla="*/ 0 h 152126"/>
                <a:gd name="connsiteX2" fmla="*/ 11189 w 304266"/>
                <a:gd name="connsiteY2" fmla="*/ 58615 h 152126"/>
                <a:gd name="connsiteX3" fmla="*/ 17352 w 304266"/>
                <a:gd name="connsiteY3" fmla="*/ 144270 h 152126"/>
                <a:gd name="connsiteX4" fmla="*/ 159685 w 304266"/>
                <a:gd name="connsiteY4" fmla="*/ 144270 h 152126"/>
                <a:gd name="connsiteX0" fmla="*/ 308956 w 308956"/>
                <a:gd name="connsiteY0" fmla="*/ 58655 h 152126"/>
                <a:gd name="connsiteX1" fmla="*/ 172190 w 308956"/>
                <a:gd name="connsiteY1" fmla="*/ 0 h 152126"/>
                <a:gd name="connsiteX2" fmla="*/ 15879 w 308956"/>
                <a:gd name="connsiteY2" fmla="*/ 58615 h 152126"/>
                <a:gd name="connsiteX3" fmla="*/ 22042 w 308956"/>
                <a:gd name="connsiteY3" fmla="*/ 144270 h 152126"/>
                <a:gd name="connsiteX4" fmla="*/ 164375 w 308956"/>
                <a:gd name="connsiteY4" fmla="*/ 144270 h 152126"/>
                <a:gd name="connsiteX0" fmla="*/ 306644 w 306644"/>
                <a:gd name="connsiteY0" fmla="*/ 39116 h 132587"/>
                <a:gd name="connsiteX1" fmla="*/ 135965 w 306644"/>
                <a:gd name="connsiteY1" fmla="*/ 1 h 132587"/>
                <a:gd name="connsiteX2" fmla="*/ 13567 w 306644"/>
                <a:gd name="connsiteY2" fmla="*/ 39076 h 132587"/>
                <a:gd name="connsiteX3" fmla="*/ 19730 w 306644"/>
                <a:gd name="connsiteY3" fmla="*/ 124731 h 132587"/>
                <a:gd name="connsiteX4" fmla="*/ 162063 w 306644"/>
                <a:gd name="connsiteY4" fmla="*/ 124731 h 132587"/>
                <a:gd name="connsiteX0" fmla="*/ 292894 w 292894"/>
                <a:gd name="connsiteY0" fmla="*/ 39116 h 132570"/>
                <a:gd name="connsiteX1" fmla="*/ 122215 w 292894"/>
                <a:gd name="connsiteY1" fmla="*/ 1 h 132570"/>
                <a:gd name="connsiteX2" fmla="*/ 36074 w 292894"/>
                <a:gd name="connsiteY2" fmla="*/ 39317 h 132570"/>
                <a:gd name="connsiteX3" fmla="*/ 5980 w 292894"/>
                <a:gd name="connsiteY3" fmla="*/ 124731 h 132570"/>
                <a:gd name="connsiteX4" fmla="*/ 148313 w 292894"/>
                <a:gd name="connsiteY4" fmla="*/ 124731 h 132570"/>
                <a:gd name="connsiteX0" fmla="*/ 260817 w 260817"/>
                <a:gd name="connsiteY0" fmla="*/ 39116 h 132571"/>
                <a:gd name="connsiteX1" fmla="*/ 90138 w 260817"/>
                <a:gd name="connsiteY1" fmla="*/ 1 h 132571"/>
                <a:gd name="connsiteX2" fmla="*/ 3997 w 260817"/>
                <a:gd name="connsiteY2" fmla="*/ 39317 h 132571"/>
                <a:gd name="connsiteX3" fmla="*/ 24704 w 260817"/>
                <a:gd name="connsiteY3" fmla="*/ 124732 h 132571"/>
                <a:gd name="connsiteX4" fmla="*/ 116236 w 260817"/>
                <a:gd name="connsiteY4" fmla="*/ 124731 h 132571"/>
                <a:gd name="connsiteX0" fmla="*/ 260817 w 260817"/>
                <a:gd name="connsiteY0" fmla="*/ 39116 h 136840"/>
                <a:gd name="connsiteX1" fmla="*/ 90138 w 260817"/>
                <a:gd name="connsiteY1" fmla="*/ 1 h 136840"/>
                <a:gd name="connsiteX2" fmla="*/ 3997 w 260817"/>
                <a:gd name="connsiteY2" fmla="*/ 39317 h 136840"/>
                <a:gd name="connsiteX3" fmla="*/ 24704 w 260817"/>
                <a:gd name="connsiteY3" fmla="*/ 124732 h 136840"/>
                <a:gd name="connsiteX4" fmla="*/ 116238 w 260817"/>
                <a:gd name="connsiteY4" fmla="*/ 132571 h 136840"/>
                <a:gd name="connsiteX0" fmla="*/ 260817 w 260817"/>
                <a:gd name="connsiteY0" fmla="*/ 25497 h 138319"/>
                <a:gd name="connsiteX1" fmla="*/ 90138 w 260817"/>
                <a:gd name="connsiteY1" fmla="*/ 1480 h 138319"/>
                <a:gd name="connsiteX2" fmla="*/ 3997 w 260817"/>
                <a:gd name="connsiteY2" fmla="*/ 40796 h 138319"/>
                <a:gd name="connsiteX3" fmla="*/ 24704 w 260817"/>
                <a:gd name="connsiteY3" fmla="*/ 126211 h 138319"/>
                <a:gd name="connsiteX4" fmla="*/ 116238 w 260817"/>
                <a:gd name="connsiteY4" fmla="*/ 134050 h 138319"/>
                <a:gd name="connsiteX0" fmla="*/ 260817 w 260817"/>
                <a:gd name="connsiteY0" fmla="*/ 24637 h 137459"/>
                <a:gd name="connsiteX1" fmla="*/ 90138 w 260817"/>
                <a:gd name="connsiteY1" fmla="*/ 620 h 137459"/>
                <a:gd name="connsiteX2" fmla="*/ 3997 w 260817"/>
                <a:gd name="connsiteY2" fmla="*/ 39936 h 137459"/>
                <a:gd name="connsiteX3" fmla="*/ 24704 w 260817"/>
                <a:gd name="connsiteY3" fmla="*/ 125351 h 137459"/>
                <a:gd name="connsiteX4" fmla="*/ 116238 w 260817"/>
                <a:gd name="connsiteY4" fmla="*/ 133190 h 137459"/>
                <a:gd name="connsiteX0" fmla="*/ 261816 w 261816"/>
                <a:gd name="connsiteY0" fmla="*/ 25217 h 138039"/>
                <a:gd name="connsiteX1" fmla="*/ 105209 w 261816"/>
                <a:gd name="connsiteY1" fmla="*/ 580 h 138039"/>
                <a:gd name="connsiteX2" fmla="*/ 4996 w 261816"/>
                <a:gd name="connsiteY2" fmla="*/ 40516 h 138039"/>
                <a:gd name="connsiteX3" fmla="*/ 25703 w 261816"/>
                <a:gd name="connsiteY3" fmla="*/ 125931 h 138039"/>
                <a:gd name="connsiteX4" fmla="*/ 117237 w 261816"/>
                <a:gd name="connsiteY4" fmla="*/ 133770 h 138039"/>
                <a:gd name="connsiteX0" fmla="*/ 261816 w 261816"/>
                <a:gd name="connsiteY0" fmla="*/ 25765 h 138587"/>
                <a:gd name="connsiteX1" fmla="*/ 105208 w 261816"/>
                <a:gd name="connsiteY1" fmla="*/ 548 h 138587"/>
                <a:gd name="connsiteX2" fmla="*/ 4996 w 261816"/>
                <a:gd name="connsiteY2" fmla="*/ 41064 h 138587"/>
                <a:gd name="connsiteX3" fmla="*/ 25703 w 261816"/>
                <a:gd name="connsiteY3" fmla="*/ 126479 h 138587"/>
                <a:gd name="connsiteX4" fmla="*/ 117237 w 261816"/>
                <a:gd name="connsiteY4" fmla="*/ 134318 h 138587"/>
                <a:gd name="connsiteX0" fmla="*/ 262134 w 262134"/>
                <a:gd name="connsiteY0" fmla="*/ 25765 h 161768"/>
                <a:gd name="connsiteX1" fmla="*/ 105526 w 262134"/>
                <a:gd name="connsiteY1" fmla="*/ 548 h 161768"/>
                <a:gd name="connsiteX2" fmla="*/ 5314 w 262134"/>
                <a:gd name="connsiteY2" fmla="*/ 41064 h 161768"/>
                <a:gd name="connsiteX3" fmla="*/ 26021 w 262134"/>
                <a:gd name="connsiteY3" fmla="*/ 126479 h 161768"/>
                <a:gd name="connsiteX4" fmla="*/ 129518 w 262134"/>
                <a:gd name="connsiteY4" fmla="*/ 160738 h 161768"/>
                <a:gd name="connsiteX0" fmla="*/ 262134 w 262134"/>
                <a:gd name="connsiteY0" fmla="*/ 25765 h 160738"/>
                <a:gd name="connsiteX1" fmla="*/ 105526 w 262134"/>
                <a:gd name="connsiteY1" fmla="*/ 548 h 160738"/>
                <a:gd name="connsiteX2" fmla="*/ 5314 w 262134"/>
                <a:gd name="connsiteY2" fmla="*/ 41064 h 160738"/>
                <a:gd name="connsiteX3" fmla="*/ 26021 w 262134"/>
                <a:gd name="connsiteY3" fmla="*/ 126479 h 160738"/>
                <a:gd name="connsiteX4" fmla="*/ 129518 w 262134"/>
                <a:gd name="connsiteY4" fmla="*/ 160738 h 160738"/>
                <a:gd name="connsiteX0" fmla="*/ 261590 w 261590"/>
                <a:gd name="connsiteY0" fmla="*/ 25986 h 160959"/>
                <a:gd name="connsiteX1" fmla="*/ 104982 w 261590"/>
                <a:gd name="connsiteY1" fmla="*/ 769 h 160959"/>
                <a:gd name="connsiteX2" fmla="*/ 5422 w 261590"/>
                <a:gd name="connsiteY2" fmla="*/ 45396 h 160959"/>
                <a:gd name="connsiteX3" fmla="*/ 25477 w 261590"/>
                <a:gd name="connsiteY3" fmla="*/ 126700 h 160959"/>
                <a:gd name="connsiteX4" fmla="*/ 128974 w 261590"/>
                <a:gd name="connsiteY4" fmla="*/ 160959 h 1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590" h="160959">
                  <a:moveTo>
                    <a:pt x="261590" y="25986"/>
                  </a:moveTo>
                  <a:cubicBezTo>
                    <a:pt x="165774" y="4227"/>
                    <a:pt x="147677" y="-2466"/>
                    <a:pt x="104982" y="769"/>
                  </a:cubicBezTo>
                  <a:cubicBezTo>
                    <a:pt x="62287" y="4004"/>
                    <a:pt x="18673" y="24408"/>
                    <a:pt x="5422" y="45396"/>
                  </a:cubicBezTo>
                  <a:cubicBezTo>
                    <a:pt x="-7829" y="66384"/>
                    <a:pt x="4885" y="107440"/>
                    <a:pt x="25477" y="126700"/>
                  </a:cubicBezTo>
                  <a:cubicBezTo>
                    <a:pt x="46069" y="145960"/>
                    <a:pt x="74429" y="147948"/>
                    <a:pt x="128974" y="160959"/>
                  </a:cubicBezTo>
                </a:path>
              </a:pathLst>
            </a:cu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60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0" y="1"/>
              <a:ext cx="4274288" cy="4965395"/>
              <a:chOff x="0" y="0"/>
              <a:chExt cx="5426327" cy="5795031"/>
            </a:xfrm>
          </p:grpSpPr>
          <p:sp>
            <p:nvSpPr>
              <p:cNvPr id="72" name="Text Box 102"/>
              <p:cNvSpPr txBox="1">
                <a:spLocks noChangeArrowheads="1"/>
              </p:cNvSpPr>
              <p:nvPr/>
            </p:nvSpPr>
            <p:spPr bwMode="auto">
              <a:xfrm>
                <a:off x="5099925" y="5269988"/>
                <a:ext cx="326402" cy="337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g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73" name="Text Box 103"/>
              <p:cNvSpPr txBox="1">
                <a:spLocks noChangeArrowheads="1"/>
              </p:cNvSpPr>
              <p:nvPr/>
            </p:nvSpPr>
            <p:spPr bwMode="auto">
              <a:xfrm>
                <a:off x="3032715" y="5281417"/>
                <a:ext cx="326403" cy="34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θ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74" name="Text Box 114"/>
              <p:cNvSpPr txBox="1">
                <a:spLocks noChangeArrowheads="1"/>
              </p:cNvSpPr>
              <p:nvPr/>
            </p:nvSpPr>
            <p:spPr bwMode="auto">
              <a:xfrm>
                <a:off x="2229138" y="5269988"/>
                <a:ext cx="544003" cy="342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g*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75" name="Text Box 45"/>
              <p:cNvSpPr txBox="1">
                <a:spLocks noChangeArrowheads="1"/>
              </p:cNvSpPr>
              <p:nvPr/>
            </p:nvSpPr>
            <p:spPr bwMode="auto">
              <a:xfrm>
                <a:off x="3539310" y="5508460"/>
                <a:ext cx="447291" cy="2865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δ*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76" name="Text Box 103"/>
              <p:cNvSpPr txBox="1">
                <a:spLocks noChangeArrowheads="1"/>
              </p:cNvSpPr>
              <p:nvPr/>
            </p:nvSpPr>
            <p:spPr bwMode="auto">
              <a:xfrm>
                <a:off x="4057670" y="5280655"/>
                <a:ext cx="373713" cy="34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θ'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0" y="0"/>
                <a:ext cx="5305438" cy="5505817"/>
                <a:chOff x="0" y="0"/>
                <a:chExt cx="5305438" cy="5505817"/>
              </a:xfrm>
            </p:grpSpPr>
            <p:sp>
              <p:nvSpPr>
                <p:cNvPr id="78" name="Freeform 77"/>
                <p:cNvSpPr>
                  <a:spLocks/>
                </p:cNvSpPr>
                <p:nvPr/>
              </p:nvSpPr>
              <p:spPr bwMode="auto">
                <a:xfrm>
                  <a:off x="1293678" y="2906737"/>
                  <a:ext cx="1113124" cy="1034490"/>
                </a:xfrm>
                <a:custGeom>
                  <a:avLst/>
                  <a:gdLst>
                    <a:gd name="T0" fmla="*/ 1655 w 2400"/>
                    <a:gd name="T1" fmla="*/ 1794 h 1794"/>
                    <a:gd name="T2" fmla="*/ 15 w 2400"/>
                    <a:gd name="T3" fmla="*/ 540 h 1794"/>
                    <a:gd name="T4" fmla="*/ 630 w 2400"/>
                    <a:gd name="T5" fmla="*/ 15 h 1794"/>
                    <a:gd name="T6" fmla="*/ 2400 w 2400"/>
                    <a:gd name="T7" fmla="*/ 915 h 1794"/>
                    <a:gd name="connsiteX0" fmla="*/ 6837 w 6837"/>
                    <a:gd name="connsiteY0" fmla="*/ 10331 h 10331"/>
                    <a:gd name="connsiteX1" fmla="*/ 4 w 6837"/>
                    <a:gd name="connsiteY1" fmla="*/ 3341 h 10331"/>
                    <a:gd name="connsiteX2" fmla="*/ 2566 w 6837"/>
                    <a:gd name="connsiteY2" fmla="*/ 415 h 10331"/>
                    <a:gd name="connsiteX3" fmla="*/ 2777 w 6837"/>
                    <a:gd name="connsiteY3" fmla="*/ 1905 h 10331"/>
                    <a:gd name="connsiteX0" fmla="*/ 11725 w 11725"/>
                    <a:gd name="connsiteY0" fmla="*/ 10574 h 10574"/>
                    <a:gd name="connsiteX1" fmla="*/ 1731 w 11725"/>
                    <a:gd name="connsiteY1" fmla="*/ 3808 h 10574"/>
                    <a:gd name="connsiteX2" fmla="*/ 1647 w 11725"/>
                    <a:gd name="connsiteY2" fmla="*/ 82 h 10574"/>
                    <a:gd name="connsiteX3" fmla="*/ 5787 w 11725"/>
                    <a:gd name="connsiteY3" fmla="*/ 2418 h 10574"/>
                    <a:gd name="connsiteX0" fmla="*/ 10958 w 10958"/>
                    <a:gd name="connsiteY0" fmla="*/ 10574 h 10574"/>
                    <a:gd name="connsiteX1" fmla="*/ 964 w 10958"/>
                    <a:gd name="connsiteY1" fmla="*/ 3808 h 10574"/>
                    <a:gd name="connsiteX2" fmla="*/ 880 w 10958"/>
                    <a:gd name="connsiteY2" fmla="*/ 82 h 10574"/>
                    <a:gd name="connsiteX3" fmla="*/ 5020 w 10958"/>
                    <a:gd name="connsiteY3" fmla="*/ 2418 h 10574"/>
                    <a:gd name="connsiteX0" fmla="*/ 10580 w 10580"/>
                    <a:gd name="connsiteY0" fmla="*/ 9719 h 9719"/>
                    <a:gd name="connsiteX1" fmla="*/ 586 w 10580"/>
                    <a:gd name="connsiteY1" fmla="*/ 2953 h 9719"/>
                    <a:gd name="connsiteX2" fmla="*/ 1572 w 10580"/>
                    <a:gd name="connsiteY2" fmla="*/ 771 h 9719"/>
                    <a:gd name="connsiteX3" fmla="*/ 4642 w 10580"/>
                    <a:gd name="connsiteY3" fmla="*/ 1563 h 9719"/>
                    <a:gd name="connsiteX0" fmla="*/ 10000 w 10000"/>
                    <a:gd name="connsiteY0" fmla="*/ 9880 h 9880"/>
                    <a:gd name="connsiteX1" fmla="*/ 554 w 10000"/>
                    <a:gd name="connsiteY1" fmla="*/ 2918 h 9880"/>
                    <a:gd name="connsiteX2" fmla="*/ 1486 w 10000"/>
                    <a:gd name="connsiteY2" fmla="*/ 673 h 9880"/>
                    <a:gd name="connsiteX3" fmla="*/ 4388 w 10000"/>
                    <a:gd name="connsiteY3" fmla="*/ 1488 h 9880"/>
                    <a:gd name="connsiteX0" fmla="*/ 10000 w 10000"/>
                    <a:gd name="connsiteY0" fmla="*/ 9933 h 9933"/>
                    <a:gd name="connsiteX1" fmla="*/ 554 w 10000"/>
                    <a:gd name="connsiteY1" fmla="*/ 2886 h 9933"/>
                    <a:gd name="connsiteX2" fmla="*/ 1486 w 10000"/>
                    <a:gd name="connsiteY2" fmla="*/ 614 h 9933"/>
                    <a:gd name="connsiteX3" fmla="*/ 4388 w 10000"/>
                    <a:gd name="connsiteY3" fmla="*/ 1439 h 9933"/>
                    <a:gd name="connsiteX0" fmla="*/ 9575 w 9575"/>
                    <a:gd name="connsiteY0" fmla="*/ 10000 h 10000"/>
                    <a:gd name="connsiteX1" fmla="*/ 3555 w 9575"/>
                    <a:gd name="connsiteY1" fmla="*/ 6939 h 10000"/>
                    <a:gd name="connsiteX2" fmla="*/ 129 w 9575"/>
                    <a:gd name="connsiteY2" fmla="*/ 2905 h 10000"/>
                    <a:gd name="connsiteX3" fmla="*/ 1061 w 9575"/>
                    <a:gd name="connsiteY3" fmla="*/ 618 h 10000"/>
                    <a:gd name="connsiteX4" fmla="*/ 3963 w 9575"/>
                    <a:gd name="connsiteY4" fmla="*/ 1449 h 10000"/>
                    <a:gd name="connsiteX0" fmla="*/ 10000 w 10000"/>
                    <a:gd name="connsiteY0" fmla="*/ 10000 h 10000"/>
                    <a:gd name="connsiteX1" fmla="*/ 3713 w 10000"/>
                    <a:gd name="connsiteY1" fmla="*/ 6939 h 10000"/>
                    <a:gd name="connsiteX2" fmla="*/ 135 w 10000"/>
                    <a:gd name="connsiteY2" fmla="*/ 2820 h 10000"/>
                    <a:gd name="connsiteX3" fmla="*/ 1108 w 10000"/>
                    <a:gd name="connsiteY3" fmla="*/ 618 h 10000"/>
                    <a:gd name="connsiteX4" fmla="*/ 4139 w 10000"/>
                    <a:gd name="connsiteY4" fmla="*/ 1449 h 10000"/>
                    <a:gd name="connsiteX0" fmla="*/ 9867 w 9867"/>
                    <a:gd name="connsiteY0" fmla="*/ 10000 h 10000"/>
                    <a:gd name="connsiteX1" fmla="*/ 3580 w 9867"/>
                    <a:gd name="connsiteY1" fmla="*/ 6939 h 10000"/>
                    <a:gd name="connsiteX2" fmla="*/ 2 w 9867"/>
                    <a:gd name="connsiteY2" fmla="*/ 2820 h 10000"/>
                    <a:gd name="connsiteX3" fmla="*/ 975 w 9867"/>
                    <a:gd name="connsiteY3" fmla="*/ 618 h 10000"/>
                    <a:gd name="connsiteX4" fmla="*/ 4006 w 9867"/>
                    <a:gd name="connsiteY4" fmla="*/ 1449 h 10000"/>
                    <a:gd name="connsiteX0" fmla="*/ 10445 w 10445"/>
                    <a:gd name="connsiteY0" fmla="*/ 10000 h 10000"/>
                    <a:gd name="connsiteX1" fmla="*/ 4073 w 10445"/>
                    <a:gd name="connsiteY1" fmla="*/ 6939 h 10000"/>
                    <a:gd name="connsiteX2" fmla="*/ 447 w 10445"/>
                    <a:gd name="connsiteY2" fmla="*/ 2820 h 10000"/>
                    <a:gd name="connsiteX3" fmla="*/ 531 w 10445"/>
                    <a:gd name="connsiteY3" fmla="*/ 618 h 10000"/>
                    <a:gd name="connsiteX4" fmla="*/ 4505 w 10445"/>
                    <a:gd name="connsiteY4" fmla="*/ 1449 h 10000"/>
                    <a:gd name="connsiteX0" fmla="*/ 10445 w 10445"/>
                    <a:gd name="connsiteY0" fmla="*/ 10163 h 10163"/>
                    <a:gd name="connsiteX1" fmla="*/ 4073 w 10445"/>
                    <a:gd name="connsiteY1" fmla="*/ 7102 h 10163"/>
                    <a:gd name="connsiteX2" fmla="*/ 447 w 10445"/>
                    <a:gd name="connsiteY2" fmla="*/ 2983 h 10163"/>
                    <a:gd name="connsiteX3" fmla="*/ 531 w 10445"/>
                    <a:gd name="connsiteY3" fmla="*/ 781 h 10163"/>
                    <a:gd name="connsiteX4" fmla="*/ 4505 w 10445"/>
                    <a:gd name="connsiteY4" fmla="*/ 1612 h 10163"/>
                    <a:gd name="connsiteX0" fmla="*/ 10316 w 10316"/>
                    <a:gd name="connsiteY0" fmla="*/ 10163 h 10163"/>
                    <a:gd name="connsiteX1" fmla="*/ 3944 w 10316"/>
                    <a:gd name="connsiteY1" fmla="*/ 7102 h 10163"/>
                    <a:gd name="connsiteX2" fmla="*/ 318 w 10316"/>
                    <a:gd name="connsiteY2" fmla="*/ 2983 h 10163"/>
                    <a:gd name="connsiteX3" fmla="*/ 402 w 10316"/>
                    <a:gd name="connsiteY3" fmla="*/ 781 h 10163"/>
                    <a:gd name="connsiteX4" fmla="*/ 4376 w 10316"/>
                    <a:gd name="connsiteY4" fmla="*/ 1612 h 10163"/>
                    <a:gd name="connsiteX0" fmla="*/ 10212 w 10212"/>
                    <a:gd name="connsiteY0" fmla="*/ 10163 h 10163"/>
                    <a:gd name="connsiteX1" fmla="*/ 3840 w 10212"/>
                    <a:gd name="connsiteY1" fmla="*/ 7102 h 10163"/>
                    <a:gd name="connsiteX2" fmla="*/ 290 w 10212"/>
                    <a:gd name="connsiteY2" fmla="*/ 4291 h 10163"/>
                    <a:gd name="connsiteX3" fmla="*/ 214 w 10212"/>
                    <a:gd name="connsiteY3" fmla="*/ 2983 h 10163"/>
                    <a:gd name="connsiteX4" fmla="*/ 298 w 10212"/>
                    <a:gd name="connsiteY4" fmla="*/ 781 h 10163"/>
                    <a:gd name="connsiteX5" fmla="*/ 4272 w 10212"/>
                    <a:gd name="connsiteY5" fmla="*/ 1612 h 10163"/>
                    <a:gd name="connsiteX0" fmla="*/ 10082 w 10082"/>
                    <a:gd name="connsiteY0" fmla="*/ 10163 h 10163"/>
                    <a:gd name="connsiteX1" fmla="*/ 3710 w 10082"/>
                    <a:gd name="connsiteY1" fmla="*/ 7102 h 10163"/>
                    <a:gd name="connsiteX2" fmla="*/ 160 w 10082"/>
                    <a:gd name="connsiteY2" fmla="*/ 4291 h 10163"/>
                    <a:gd name="connsiteX3" fmla="*/ 84 w 10082"/>
                    <a:gd name="connsiteY3" fmla="*/ 2983 h 10163"/>
                    <a:gd name="connsiteX4" fmla="*/ 168 w 10082"/>
                    <a:gd name="connsiteY4" fmla="*/ 781 h 10163"/>
                    <a:gd name="connsiteX5" fmla="*/ 4142 w 10082"/>
                    <a:gd name="connsiteY5" fmla="*/ 1612 h 10163"/>
                    <a:gd name="connsiteX0" fmla="*/ 10063 w 10063"/>
                    <a:gd name="connsiteY0" fmla="*/ 10049 h 10049"/>
                    <a:gd name="connsiteX1" fmla="*/ 3691 w 10063"/>
                    <a:gd name="connsiteY1" fmla="*/ 6988 h 10049"/>
                    <a:gd name="connsiteX2" fmla="*/ 141 w 10063"/>
                    <a:gd name="connsiteY2" fmla="*/ 4177 h 10049"/>
                    <a:gd name="connsiteX3" fmla="*/ 65 w 10063"/>
                    <a:gd name="connsiteY3" fmla="*/ 2869 h 10049"/>
                    <a:gd name="connsiteX4" fmla="*/ 177 w 10063"/>
                    <a:gd name="connsiteY4" fmla="*/ 1008 h 10049"/>
                    <a:gd name="connsiteX5" fmla="*/ 4123 w 10063"/>
                    <a:gd name="connsiteY5" fmla="*/ 1498 h 10049"/>
                    <a:gd name="connsiteX0" fmla="*/ 10063 w 10063"/>
                    <a:gd name="connsiteY0" fmla="*/ 10117 h 10117"/>
                    <a:gd name="connsiteX1" fmla="*/ 3691 w 10063"/>
                    <a:gd name="connsiteY1" fmla="*/ 7056 h 10117"/>
                    <a:gd name="connsiteX2" fmla="*/ 141 w 10063"/>
                    <a:gd name="connsiteY2" fmla="*/ 4245 h 10117"/>
                    <a:gd name="connsiteX3" fmla="*/ 65 w 10063"/>
                    <a:gd name="connsiteY3" fmla="*/ 2937 h 10117"/>
                    <a:gd name="connsiteX4" fmla="*/ 177 w 10063"/>
                    <a:gd name="connsiteY4" fmla="*/ 1076 h 10117"/>
                    <a:gd name="connsiteX5" fmla="*/ 4123 w 10063"/>
                    <a:gd name="connsiteY5" fmla="*/ 1566 h 10117"/>
                    <a:gd name="connsiteX0" fmla="*/ 10063 w 10063"/>
                    <a:gd name="connsiteY0" fmla="*/ 10035 h 10035"/>
                    <a:gd name="connsiteX1" fmla="*/ 3691 w 10063"/>
                    <a:gd name="connsiteY1" fmla="*/ 6974 h 10035"/>
                    <a:gd name="connsiteX2" fmla="*/ 141 w 10063"/>
                    <a:gd name="connsiteY2" fmla="*/ 4163 h 10035"/>
                    <a:gd name="connsiteX3" fmla="*/ 65 w 10063"/>
                    <a:gd name="connsiteY3" fmla="*/ 2855 h 10035"/>
                    <a:gd name="connsiteX4" fmla="*/ 177 w 10063"/>
                    <a:gd name="connsiteY4" fmla="*/ 994 h 10035"/>
                    <a:gd name="connsiteX5" fmla="*/ 3954 w 10063"/>
                    <a:gd name="connsiteY5" fmla="*/ 1612 h 10035"/>
                    <a:gd name="connsiteX0" fmla="*/ 10018 w 10018"/>
                    <a:gd name="connsiteY0" fmla="*/ 9858 h 9858"/>
                    <a:gd name="connsiteX1" fmla="*/ 3646 w 10018"/>
                    <a:gd name="connsiteY1" fmla="*/ 6797 h 9858"/>
                    <a:gd name="connsiteX2" fmla="*/ 96 w 10018"/>
                    <a:gd name="connsiteY2" fmla="*/ 3986 h 9858"/>
                    <a:gd name="connsiteX3" fmla="*/ 20 w 10018"/>
                    <a:gd name="connsiteY3" fmla="*/ 2678 h 9858"/>
                    <a:gd name="connsiteX4" fmla="*/ 329 w 10018"/>
                    <a:gd name="connsiteY4" fmla="*/ 1371 h 9858"/>
                    <a:gd name="connsiteX5" fmla="*/ 3909 w 10018"/>
                    <a:gd name="connsiteY5" fmla="*/ 1435 h 9858"/>
                    <a:gd name="connsiteX0" fmla="*/ 10000 w 10000"/>
                    <a:gd name="connsiteY0" fmla="*/ 10155 h 10155"/>
                    <a:gd name="connsiteX1" fmla="*/ 3639 w 10000"/>
                    <a:gd name="connsiteY1" fmla="*/ 7050 h 10155"/>
                    <a:gd name="connsiteX2" fmla="*/ 96 w 10000"/>
                    <a:gd name="connsiteY2" fmla="*/ 4198 h 10155"/>
                    <a:gd name="connsiteX3" fmla="*/ 20 w 10000"/>
                    <a:gd name="connsiteY3" fmla="*/ 2872 h 10155"/>
                    <a:gd name="connsiteX4" fmla="*/ 328 w 10000"/>
                    <a:gd name="connsiteY4" fmla="*/ 1546 h 10155"/>
                    <a:gd name="connsiteX5" fmla="*/ 3902 w 10000"/>
                    <a:gd name="connsiteY5" fmla="*/ 1611 h 10155"/>
                    <a:gd name="connsiteX0" fmla="*/ 10193 w 10193"/>
                    <a:gd name="connsiteY0" fmla="*/ 10215 h 10215"/>
                    <a:gd name="connsiteX1" fmla="*/ 3832 w 10193"/>
                    <a:gd name="connsiteY1" fmla="*/ 7110 h 10215"/>
                    <a:gd name="connsiteX2" fmla="*/ 289 w 10193"/>
                    <a:gd name="connsiteY2" fmla="*/ 4258 h 10215"/>
                    <a:gd name="connsiteX3" fmla="*/ 213 w 10193"/>
                    <a:gd name="connsiteY3" fmla="*/ 2932 h 10215"/>
                    <a:gd name="connsiteX4" fmla="*/ 127 w 10193"/>
                    <a:gd name="connsiteY4" fmla="*/ 1433 h 10215"/>
                    <a:gd name="connsiteX5" fmla="*/ 4095 w 10193"/>
                    <a:gd name="connsiteY5" fmla="*/ 1671 h 10215"/>
                    <a:gd name="connsiteX0" fmla="*/ 10296 w 10296"/>
                    <a:gd name="connsiteY0" fmla="*/ 10215 h 10215"/>
                    <a:gd name="connsiteX1" fmla="*/ 3935 w 10296"/>
                    <a:gd name="connsiteY1" fmla="*/ 7110 h 10215"/>
                    <a:gd name="connsiteX2" fmla="*/ 392 w 10296"/>
                    <a:gd name="connsiteY2" fmla="*/ 4258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296 w 10296"/>
                    <a:gd name="connsiteY0" fmla="*/ 10215 h 10215"/>
                    <a:gd name="connsiteX1" fmla="*/ 3935 w 10296"/>
                    <a:gd name="connsiteY1" fmla="*/ 7110 h 10215"/>
                    <a:gd name="connsiteX2" fmla="*/ 392 w 10296"/>
                    <a:gd name="connsiteY2" fmla="*/ 4949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296 w 10296"/>
                    <a:gd name="connsiteY0" fmla="*/ 10215 h 10215"/>
                    <a:gd name="connsiteX1" fmla="*/ 3935 w 10296"/>
                    <a:gd name="connsiteY1" fmla="*/ 7110 h 10215"/>
                    <a:gd name="connsiteX2" fmla="*/ 392 w 10296"/>
                    <a:gd name="connsiteY2" fmla="*/ 4949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296 w 10296"/>
                    <a:gd name="connsiteY0" fmla="*/ 10215 h 10215"/>
                    <a:gd name="connsiteX1" fmla="*/ 3541 w 10296"/>
                    <a:gd name="connsiteY1" fmla="*/ 7715 h 10215"/>
                    <a:gd name="connsiteX2" fmla="*/ 392 w 10296"/>
                    <a:gd name="connsiteY2" fmla="*/ 4949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296 w 10296"/>
                    <a:gd name="connsiteY0" fmla="*/ 10215 h 10215"/>
                    <a:gd name="connsiteX1" fmla="*/ 3541 w 10296"/>
                    <a:gd name="connsiteY1" fmla="*/ 7715 h 10215"/>
                    <a:gd name="connsiteX2" fmla="*/ 392 w 10296"/>
                    <a:gd name="connsiteY2" fmla="*/ 4949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352 w 10352"/>
                    <a:gd name="connsiteY0" fmla="*/ 10431 h 10431"/>
                    <a:gd name="connsiteX1" fmla="*/ 3541 w 10352"/>
                    <a:gd name="connsiteY1" fmla="*/ 7715 h 10431"/>
                    <a:gd name="connsiteX2" fmla="*/ 392 w 10352"/>
                    <a:gd name="connsiteY2" fmla="*/ 4949 h 10431"/>
                    <a:gd name="connsiteX3" fmla="*/ 35 w 10352"/>
                    <a:gd name="connsiteY3" fmla="*/ 3753 h 10431"/>
                    <a:gd name="connsiteX4" fmla="*/ 230 w 10352"/>
                    <a:gd name="connsiteY4" fmla="*/ 1433 h 10431"/>
                    <a:gd name="connsiteX5" fmla="*/ 4198 w 10352"/>
                    <a:gd name="connsiteY5" fmla="*/ 1671 h 10431"/>
                    <a:gd name="connsiteX0" fmla="*/ 10352 w 10352"/>
                    <a:gd name="connsiteY0" fmla="*/ 10431 h 10431"/>
                    <a:gd name="connsiteX1" fmla="*/ 3541 w 10352"/>
                    <a:gd name="connsiteY1" fmla="*/ 7715 h 10431"/>
                    <a:gd name="connsiteX2" fmla="*/ 392 w 10352"/>
                    <a:gd name="connsiteY2" fmla="*/ 4949 h 10431"/>
                    <a:gd name="connsiteX3" fmla="*/ 35 w 10352"/>
                    <a:gd name="connsiteY3" fmla="*/ 3753 h 10431"/>
                    <a:gd name="connsiteX4" fmla="*/ 230 w 10352"/>
                    <a:gd name="connsiteY4" fmla="*/ 1433 h 10431"/>
                    <a:gd name="connsiteX5" fmla="*/ 4198 w 10352"/>
                    <a:gd name="connsiteY5" fmla="*/ 1671 h 10431"/>
                    <a:gd name="connsiteX0" fmla="*/ 10746 w 10746"/>
                    <a:gd name="connsiteY0" fmla="*/ 10215 h 10215"/>
                    <a:gd name="connsiteX1" fmla="*/ 3541 w 10746"/>
                    <a:gd name="connsiteY1" fmla="*/ 7715 h 10215"/>
                    <a:gd name="connsiteX2" fmla="*/ 392 w 10746"/>
                    <a:gd name="connsiteY2" fmla="*/ 4949 h 10215"/>
                    <a:gd name="connsiteX3" fmla="*/ 35 w 10746"/>
                    <a:gd name="connsiteY3" fmla="*/ 3753 h 10215"/>
                    <a:gd name="connsiteX4" fmla="*/ 230 w 10746"/>
                    <a:gd name="connsiteY4" fmla="*/ 1433 h 10215"/>
                    <a:gd name="connsiteX5" fmla="*/ 4198 w 10746"/>
                    <a:gd name="connsiteY5" fmla="*/ 1671 h 10215"/>
                    <a:gd name="connsiteX0" fmla="*/ 10735 w 10735"/>
                    <a:gd name="connsiteY0" fmla="*/ 10114 h 10114"/>
                    <a:gd name="connsiteX1" fmla="*/ 3530 w 10735"/>
                    <a:gd name="connsiteY1" fmla="*/ 7614 h 10114"/>
                    <a:gd name="connsiteX2" fmla="*/ 381 w 10735"/>
                    <a:gd name="connsiteY2" fmla="*/ 4848 h 10114"/>
                    <a:gd name="connsiteX3" fmla="*/ 24 w 10735"/>
                    <a:gd name="connsiteY3" fmla="*/ 3652 h 10114"/>
                    <a:gd name="connsiteX4" fmla="*/ 247 w 10735"/>
                    <a:gd name="connsiteY4" fmla="*/ 1634 h 10114"/>
                    <a:gd name="connsiteX5" fmla="*/ 4187 w 10735"/>
                    <a:gd name="connsiteY5" fmla="*/ 1570 h 10114"/>
                    <a:gd name="connsiteX0" fmla="*/ 10911 w 10911"/>
                    <a:gd name="connsiteY0" fmla="*/ 10101 h 10101"/>
                    <a:gd name="connsiteX1" fmla="*/ 3706 w 10911"/>
                    <a:gd name="connsiteY1" fmla="*/ 7601 h 10101"/>
                    <a:gd name="connsiteX2" fmla="*/ 557 w 10911"/>
                    <a:gd name="connsiteY2" fmla="*/ 4835 h 10101"/>
                    <a:gd name="connsiteX3" fmla="*/ 200 w 10911"/>
                    <a:gd name="connsiteY3" fmla="*/ 3639 h 10101"/>
                    <a:gd name="connsiteX4" fmla="*/ 142 w 10911"/>
                    <a:gd name="connsiteY4" fmla="*/ 1664 h 10101"/>
                    <a:gd name="connsiteX5" fmla="*/ 4363 w 10911"/>
                    <a:gd name="connsiteY5" fmla="*/ 1557 h 10101"/>
                    <a:gd name="connsiteX0" fmla="*/ 10855 w 10855"/>
                    <a:gd name="connsiteY0" fmla="*/ 10101 h 10101"/>
                    <a:gd name="connsiteX1" fmla="*/ 3650 w 10855"/>
                    <a:gd name="connsiteY1" fmla="*/ 7601 h 10101"/>
                    <a:gd name="connsiteX2" fmla="*/ 501 w 10855"/>
                    <a:gd name="connsiteY2" fmla="*/ 4835 h 10101"/>
                    <a:gd name="connsiteX3" fmla="*/ 510 w 10855"/>
                    <a:gd name="connsiteY3" fmla="*/ 5324 h 10101"/>
                    <a:gd name="connsiteX4" fmla="*/ 86 w 10855"/>
                    <a:gd name="connsiteY4" fmla="*/ 1664 h 10101"/>
                    <a:gd name="connsiteX5" fmla="*/ 4307 w 10855"/>
                    <a:gd name="connsiteY5" fmla="*/ 1557 h 10101"/>
                    <a:gd name="connsiteX0" fmla="*/ 10919 w 10919"/>
                    <a:gd name="connsiteY0" fmla="*/ 10101 h 10101"/>
                    <a:gd name="connsiteX1" fmla="*/ 3714 w 10919"/>
                    <a:gd name="connsiteY1" fmla="*/ 7601 h 10101"/>
                    <a:gd name="connsiteX2" fmla="*/ 3350 w 10919"/>
                    <a:gd name="connsiteY2" fmla="*/ 7341 h 10101"/>
                    <a:gd name="connsiteX3" fmla="*/ 574 w 10919"/>
                    <a:gd name="connsiteY3" fmla="*/ 5324 h 10101"/>
                    <a:gd name="connsiteX4" fmla="*/ 150 w 10919"/>
                    <a:gd name="connsiteY4" fmla="*/ 1664 h 10101"/>
                    <a:gd name="connsiteX5" fmla="*/ 4371 w 10919"/>
                    <a:gd name="connsiteY5" fmla="*/ 1557 h 10101"/>
                    <a:gd name="connsiteX0" fmla="*/ 10919 w 10919"/>
                    <a:gd name="connsiteY0" fmla="*/ 10101 h 10101"/>
                    <a:gd name="connsiteX1" fmla="*/ 6330 w 10919"/>
                    <a:gd name="connsiteY1" fmla="*/ 8941 h 10101"/>
                    <a:gd name="connsiteX2" fmla="*/ 3350 w 10919"/>
                    <a:gd name="connsiteY2" fmla="*/ 7341 h 10101"/>
                    <a:gd name="connsiteX3" fmla="*/ 574 w 10919"/>
                    <a:gd name="connsiteY3" fmla="*/ 5324 h 10101"/>
                    <a:gd name="connsiteX4" fmla="*/ 150 w 10919"/>
                    <a:gd name="connsiteY4" fmla="*/ 1664 h 10101"/>
                    <a:gd name="connsiteX5" fmla="*/ 4371 w 10919"/>
                    <a:gd name="connsiteY5" fmla="*/ 1557 h 10101"/>
                    <a:gd name="connsiteX0" fmla="*/ 10919 w 10919"/>
                    <a:gd name="connsiteY0" fmla="*/ 10101 h 10101"/>
                    <a:gd name="connsiteX1" fmla="*/ 6330 w 10919"/>
                    <a:gd name="connsiteY1" fmla="*/ 8941 h 10101"/>
                    <a:gd name="connsiteX2" fmla="*/ 3350 w 10919"/>
                    <a:gd name="connsiteY2" fmla="*/ 7341 h 10101"/>
                    <a:gd name="connsiteX3" fmla="*/ 574 w 10919"/>
                    <a:gd name="connsiteY3" fmla="*/ 5324 h 10101"/>
                    <a:gd name="connsiteX4" fmla="*/ 150 w 10919"/>
                    <a:gd name="connsiteY4" fmla="*/ 1664 h 10101"/>
                    <a:gd name="connsiteX5" fmla="*/ 4371 w 10919"/>
                    <a:gd name="connsiteY5" fmla="*/ 1557 h 10101"/>
                    <a:gd name="connsiteX0" fmla="*/ 10919 w 10919"/>
                    <a:gd name="connsiteY0" fmla="*/ 10101 h 10101"/>
                    <a:gd name="connsiteX1" fmla="*/ 6330 w 10919"/>
                    <a:gd name="connsiteY1" fmla="*/ 8941 h 10101"/>
                    <a:gd name="connsiteX2" fmla="*/ 3350 w 10919"/>
                    <a:gd name="connsiteY2" fmla="*/ 7341 h 10101"/>
                    <a:gd name="connsiteX3" fmla="*/ 574 w 10919"/>
                    <a:gd name="connsiteY3" fmla="*/ 5324 h 10101"/>
                    <a:gd name="connsiteX4" fmla="*/ 150 w 10919"/>
                    <a:gd name="connsiteY4" fmla="*/ 1664 h 10101"/>
                    <a:gd name="connsiteX5" fmla="*/ 4371 w 10919"/>
                    <a:gd name="connsiteY5" fmla="*/ 1557 h 10101"/>
                    <a:gd name="connsiteX0" fmla="*/ 10834 w 10834"/>
                    <a:gd name="connsiteY0" fmla="*/ 9800 h 9800"/>
                    <a:gd name="connsiteX1" fmla="*/ 6245 w 10834"/>
                    <a:gd name="connsiteY1" fmla="*/ 8640 h 9800"/>
                    <a:gd name="connsiteX2" fmla="*/ 3265 w 10834"/>
                    <a:gd name="connsiteY2" fmla="*/ 7040 h 9800"/>
                    <a:gd name="connsiteX3" fmla="*/ 489 w 10834"/>
                    <a:gd name="connsiteY3" fmla="*/ 5023 h 9800"/>
                    <a:gd name="connsiteX4" fmla="*/ 178 w 10834"/>
                    <a:gd name="connsiteY4" fmla="*/ 2530 h 9800"/>
                    <a:gd name="connsiteX5" fmla="*/ 4286 w 10834"/>
                    <a:gd name="connsiteY5" fmla="*/ 1256 h 9800"/>
                    <a:gd name="connsiteX0" fmla="*/ 10000 w 10000"/>
                    <a:gd name="connsiteY0" fmla="*/ 8718 h 8718"/>
                    <a:gd name="connsiteX1" fmla="*/ 5764 w 10000"/>
                    <a:gd name="connsiteY1" fmla="*/ 7534 h 8718"/>
                    <a:gd name="connsiteX2" fmla="*/ 3014 w 10000"/>
                    <a:gd name="connsiteY2" fmla="*/ 5902 h 8718"/>
                    <a:gd name="connsiteX3" fmla="*/ 451 w 10000"/>
                    <a:gd name="connsiteY3" fmla="*/ 3844 h 8718"/>
                    <a:gd name="connsiteX4" fmla="*/ 164 w 10000"/>
                    <a:gd name="connsiteY4" fmla="*/ 1300 h 8718"/>
                    <a:gd name="connsiteX5" fmla="*/ 3956 w 10000"/>
                    <a:gd name="connsiteY5" fmla="*/ 0 h 8718"/>
                    <a:gd name="connsiteX0" fmla="*/ 9971 w 9971"/>
                    <a:gd name="connsiteY0" fmla="*/ 10140 h 10140"/>
                    <a:gd name="connsiteX1" fmla="*/ 5735 w 9971"/>
                    <a:gd name="connsiteY1" fmla="*/ 8782 h 10140"/>
                    <a:gd name="connsiteX2" fmla="*/ 2985 w 9971"/>
                    <a:gd name="connsiteY2" fmla="*/ 6910 h 10140"/>
                    <a:gd name="connsiteX3" fmla="*/ 422 w 9971"/>
                    <a:gd name="connsiteY3" fmla="*/ 4549 h 10140"/>
                    <a:gd name="connsiteX4" fmla="*/ 135 w 9971"/>
                    <a:gd name="connsiteY4" fmla="*/ 1631 h 10140"/>
                    <a:gd name="connsiteX5" fmla="*/ 3088 w 9971"/>
                    <a:gd name="connsiteY5" fmla="*/ 82 h 10140"/>
                    <a:gd name="connsiteX6" fmla="*/ 3927 w 9971"/>
                    <a:gd name="connsiteY6" fmla="*/ 140 h 10140"/>
                    <a:gd name="connsiteX0" fmla="*/ 10000 w 10000"/>
                    <a:gd name="connsiteY0" fmla="*/ 9920 h 9920"/>
                    <a:gd name="connsiteX1" fmla="*/ 5752 w 10000"/>
                    <a:gd name="connsiteY1" fmla="*/ 8581 h 9920"/>
                    <a:gd name="connsiteX2" fmla="*/ 2994 w 10000"/>
                    <a:gd name="connsiteY2" fmla="*/ 6735 h 9920"/>
                    <a:gd name="connsiteX3" fmla="*/ 423 w 10000"/>
                    <a:gd name="connsiteY3" fmla="*/ 4406 h 9920"/>
                    <a:gd name="connsiteX4" fmla="*/ 135 w 10000"/>
                    <a:gd name="connsiteY4" fmla="*/ 1528 h 9920"/>
                    <a:gd name="connsiteX5" fmla="*/ 2446 w 10000"/>
                    <a:gd name="connsiteY5" fmla="*/ 101 h 9920"/>
                    <a:gd name="connsiteX6" fmla="*/ 3938 w 10000"/>
                    <a:gd name="connsiteY6" fmla="*/ 58 h 9920"/>
                    <a:gd name="connsiteX0" fmla="*/ 10000 w 10000"/>
                    <a:gd name="connsiteY0" fmla="*/ 10000 h 10000"/>
                    <a:gd name="connsiteX1" fmla="*/ 5752 w 10000"/>
                    <a:gd name="connsiteY1" fmla="*/ 8650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00 h 10000"/>
                    <a:gd name="connsiteX1" fmla="*/ 5752 w 10000"/>
                    <a:gd name="connsiteY1" fmla="*/ 8650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00 h 10000"/>
                    <a:gd name="connsiteX1" fmla="*/ 5752 w 10000"/>
                    <a:gd name="connsiteY1" fmla="*/ 8650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00 h 10000"/>
                    <a:gd name="connsiteX1" fmla="*/ 5752 w 10000"/>
                    <a:gd name="connsiteY1" fmla="*/ 8464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00 h 10000"/>
                    <a:gd name="connsiteX1" fmla="*/ 5752 w 10000"/>
                    <a:gd name="connsiteY1" fmla="*/ 8464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15 h 10015"/>
                    <a:gd name="connsiteX1" fmla="*/ 5752 w 10000"/>
                    <a:gd name="connsiteY1" fmla="*/ 8479 h 10015"/>
                    <a:gd name="connsiteX2" fmla="*/ 2994 w 10000"/>
                    <a:gd name="connsiteY2" fmla="*/ 6804 h 10015"/>
                    <a:gd name="connsiteX3" fmla="*/ 423 w 10000"/>
                    <a:gd name="connsiteY3" fmla="*/ 4457 h 10015"/>
                    <a:gd name="connsiteX4" fmla="*/ 135 w 10000"/>
                    <a:gd name="connsiteY4" fmla="*/ 1555 h 10015"/>
                    <a:gd name="connsiteX5" fmla="*/ 2446 w 10000"/>
                    <a:gd name="connsiteY5" fmla="*/ 117 h 10015"/>
                    <a:gd name="connsiteX6" fmla="*/ 4940 w 10000"/>
                    <a:gd name="connsiteY6" fmla="*/ 11 h 10015"/>
                    <a:gd name="connsiteX0" fmla="*/ 9847 w 9847"/>
                    <a:gd name="connsiteY0" fmla="*/ 10015 h 10015"/>
                    <a:gd name="connsiteX1" fmla="*/ 5599 w 9847"/>
                    <a:gd name="connsiteY1" fmla="*/ 8479 h 10015"/>
                    <a:gd name="connsiteX2" fmla="*/ 2841 w 9847"/>
                    <a:gd name="connsiteY2" fmla="*/ 6804 h 10015"/>
                    <a:gd name="connsiteX3" fmla="*/ 270 w 9847"/>
                    <a:gd name="connsiteY3" fmla="*/ 4457 h 10015"/>
                    <a:gd name="connsiteX4" fmla="*/ 233 w 9847"/>
                    <a:gd name="connsiteY4" fmla="*/ 1555 h 10015"/>
                    <a:gd name="connsiteX5" fmla="*/ 2293 w 9847"/>
                    <a:gd name="connsiteY5" fmla="*/ 117 h 10015"/>
                    <a:gd name="connsiteX6" fmla="*/ 4787 w 9847"/>
                    <a:gd name="connsiteY6" fmla="*/ 11 h 10015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7606 w 10168"/>
                    <a:gd name="connsiteY6" fmla="*/ 3206 h 10130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8075 w 10168"/>
                    <a:gd name="connsiteY6" fmla="*/ 3206 h 10130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7181 w 10168"/>
                    <a:gd name="connsiteY6" fmla="*/ 3015 h 10130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7181 w 10168"/>
                    <a:gd name="connsiteY6" fmla="*/ 3015 h 10130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7137 w 10168"/>
                    <a:gd name="connsiteY6" fmla="*/ 2350 h 10130"/>
                    <a:gd name="connsiteX0" fmla="*/ 9819 w 9819"/>
                    <a:gd name="connsiteY0" fmla="*/ 10130 h 10130"/>
                    <a:gd name="connsiteX1" fmla="*/ 5505 w 9819"/>
                    <a:gd name="connsiteY1" fmla="*/ 8596 h 10130"/>
                    <a:gd name="connsiteX2" fmla="*/ 2704 w 9819"/>
                    <a:gd name="connsiteY2" fmla="*/ 6924 h 10130"/>
                    <a:gd name="connsiteX3" fmla="*/ 93 w 9819"/>
                    <a:gd name="connsiteY3" fmla="*/ 4580 h 10130"/>
                    <a:gd name="connsiteX4" fmla="*/ 2148 w 9819"/>
                    <a:gd name="connsiteY4" fmla="*/ 247 h 10130"/>
                    <a:gd name="connsiteX5" fmla="*/ 6788 w 9819"/>
                    <a:gd name="connsiteY5" fmla="*/ 2350 h 10130"/>
                    <a:gd name="connsiteX0" fmla="*/ 8505 w 8505"/>
                    <a:gd name="connsiteY0" fmla="*/ 10000 h 10000"/>
                    <a:gd name="connsiteX1" fmla="*/ 4111 w 8505"/>
                    <a:gd name="connsiteY1" fmla="*/ 8486 h 10000"/>
                    <a:gd name="connsiteX2" fmla="*/ 1259 w 8505"/>
                    <a:gd name="connsiteY2" fmla="*/ 6835 h 10000"/>
                    <a:gd name="connsiteX3" fmla="*/ 693 w 8505"/>
                    <a:gd name="connsiteY3" fmla="*/ 244 h 10000"/>
                    <a:gd name="connsiteX4" fmla="*/ 5418 w 8505"/>
                    <a:gd name="connsiteY4" fmla="*/ 2320 h 10000"/>
                    <a:gd name="connsiteX0" fmla="*/ 9954 w 9954"/>
                    <a:gd name="connsiteY0" fmla="*/ 10000 h 10000"/>
                    <a:gd name="connsiteX1" fmla="*/ 4788 w 9954"/>
                    <a:gd name="connsiteY1" fmla="*/ 8486 h 10000"/>
                    <a:gd name="connsiteX2" fmla="*/ 1434 w 9954"/>
                    <a:gd name="connsiteY2" fmla="*/ 6835 h 10000"/>
                    <a:gd name="connsiteX3" fmla="*/ 769 w 9954"/>
                    <a:gd name="connsiteY3" fmla="*/ 244 h 10000"/>
                    <a:gd name="connsiteX4" fmla="*/ 6324 w 9954"/>
                    <a:gd name="connsiteY4" fmla="*/ 2320 h 10000"/>
                    <a:gd name="connsiteX0" fmla="*/ 10000 w 10000"/>
                    <a:gd name="connsiteY0" fmla="*/ 11135 h 11135"/>
                    <a:gd name="connsiteX1" fmla="*/ 4810 w 10000"/>
                    <a:gd name="connsiteY1" fmla="*/ 9621 h 11135"/>
                    <a:gd name="connsiteX2" fmla="*/ 1441 w 10000"/>
                    <a:gd name="connsiteY2" fmla="*/ 7970 h 11135"/>
                    <a:gd name="connsiteX3" fmla="*/ 773 w 10000"/>
                    <a:gd name="connsiteY3" fmla="*/ 1379 h 11135"/>
                    <a:gd name="connsiteX4" fmla="*/ 6353 w 10000"/>
                    <a:gd name="connsiteY4" fmla="*/ 3455 h 11135"/>
                    <a:gd name="connsiteX0" fmla="*/ 10161 w 10161"/>
                    <a:gd name="connsiteY0" fmla="*/ 11135 h 11135"/>
                    <a:gd name="connsiteX1" fmla="*/ 4971 w 10161"/>
                    <a:gd name="connsiteY1" fmla="*/ 9621 h 11135"/>
                    <a:gd name="connsiteX2" fmla="*/ 1602 w 10161"/>
                    <a:gd name="connsiteY2" fmla="*/ 7970 h 11135"/>
                    <a:gd name="connsiteX3" fmla="*/ 934 w 10161"/>
                    <a:gd name="connsiteY3" fmla="*/ 1379 h 11135"/>
                    <a:gd name="connsiteX4" fmla="*/ 6514 w 10161"/>
                    <a:gd name="connsiteY4" fmla="*/ 3455 h 11135"/>
                    <a:gd name="connsiteX0" fmla="*/ 10084 w 10084"/>
                    <a:gd name="connsiteY0" fmla="*/ 11135 h 11135"/>
                    <a:gd name="connsiteX1" fmla="*/ 4894 w 10084"/>
                    <a:gd name="connsiteY1" fmla="*/ 9621 h 11135"/>
                    <a:gd name="connsiteX2" fmla="*/ 1525 w 10084"/>
                    <a:gd name="connsiteY2" fmla="*/ 7970 h 11135"/>
                    <a:gd name="connsiteX3" fmla="*/ 857 w 10084"/>
                    <a:gd name="connsiteY3" fmla="*/ 1379 h 11135"/>
                    <a:gd name="connsiteX4" fmla="*/ 6437 w 10084"/>
                    <a:gd name="connsiteY4" fmla="*/ 3455 h 11135"/>
                    <a:gd name="connsiteX0" fmla="*/ 9580 w 9580"/>
                    <a:gd name="connsiteY0" fmla="*/ 10750 h 10750"/>
                    <a:gd name="connsiteX1" fmla="*/ 4390 w 9580"/>
                    <a:gd name="connsiteY1" fmla="*/ 9236 h 10750"/>
                    <a:gd name="connsiteX2" fmla="*/ 1021 w 9580"/>
                    <a:gd name="connsiteY2" fmla="*/ 7585 h 10750"/>
                    <a:gd name="connsiteX3" fmla="*/ 857 w 9580"/>
                    <a:gd name="connsiteY3" fmla="*/ 1379 h 10750"/>
                    <a:gd name="connsiteX4" fmla="*/ 5933 w 9580"/>
                    <a:gd name="connsiteY4" fmla="*/ 3070 h 10750"/>
                    <a:gd name="connsiteX0" fmla="*/ 10080 w 10080"/>
                    <a:gd name="connsiteY0" fmla="*/ 10000 h 10000"/>
                    <a:gd name="connsiteX1" fmla="*/ 4662 w 10080"/>
                    <a:gd name="connsiteY1" fmla="*/ 8592 h 10000"/>
                    <a:gd name="connsiteX2" fmla="*/ 1146 w 10080"/>
                    <a:gd name="connsiteY2" fmla="*/ 7056 h 10000"/>
                    <a:gd name="connsiteX3" fmla="*/ 975 w 10080"/>
                    <a:gd name="connsiteY3" fmla="*/ 1283 h 10000"/>
                    <a:gd name="connsiteX4" fmla="*/ 6273 w 10080"/>
                    <a:gd name="connsiteY4" fmla="*/ 2856 h 10000"/>
                    <a:gd name="connsiteX0" fmla="*/ 10080 w 10080"/>
                    <a:gd name="connsiteY0" fmla="*/ 10914 h 10914"/>
                    <a:gd name="connsiteX1" fmla="*/ 4662 w 10080"/>
                    <a:gd name="connsiteY1" fmla="*/ 9506 h 10914"/>
                    <a:gd name="connsiteX2" fmla="*/ 1146 w 10080"/>
                    <a:gd name="connsiteY2" fmla="*/ 7970 h 10914"/>
                    <a:gd name="connsiteX3" fmla="*/ 975 w 10080"/>
                    <a:gd name="connsiteY3" fmla="*/ 2197 h 10914"/>
                    <a:gd name="connsiteX4" fmla="*/ 6273 w 10080"/>
                    <a:gd name="connsiteY4" fmla="*/ 3770 h 10914"/>
                    <a:gd name="connsiteX0" fmla="*/ 9637 w 9637"/>
                    <a:gd name="connsiteY0" fmla="*/ 10914 h 10914"/>
                    <a:gd name="connsiteX1" fmla="*/ 4219 w 9637"/>
                    <a:gd name="connsiteY1" fmla="*/ 9506 h 10914"/>
                    <a:gd name="connsiteX2" fmla="*/ 703 w 9637"/>
                    <a:gd name="connsiteY2" fmla="*/ 7970 h 10914"/>
                    <a:gd name="connsiteX3" fmla="*/ 532 w 9637"/>
                    <a:gd name="connsiteY3" fmla="*/ 2197 h 10914"/>
                    <a:gd name="connsiteX4" fmla="*/ 5830 w 9637"/>
                    <a:gd name="connsiteY4" fmla="*/ 3770 h 10914"/>
                    <a:gd name="connsiteX0" fmla="*/ 10000 w 10000"/>
                    <a:gd name="connsiteY0" fmla="*/ 10000 h 10000"/>
                    <a:gd name="connsiteX1" fmla="*/ 4378 w 10000"/>
                    <a:gd name="connsiteY1" fmla="*/ 8710 h 10000"/>
                    <a:gd name="connsiteX2" fmla="*/ 729 w 10000"/>
                    <a:gd name="connsiteY2" fmla="*/ 7303 h 10000"/>
                    <a:gd name="connsiteX3" fmla="*/ 552 w 10000"/>
                    <a:gd name="connsiteY3" fmla="*/ 2013 h 10000"/>
                    <a:gd name="connsiteX4" fmla="*/ 6050 w 10000"/>
                    <a:gd name="connsiteY4" fmla="*/ 3454 h 10000"/>
                    <a:gd name="connsiteX0" fmla="*/ 10059 w 10059"/>
                    <a:gd name="connsiteY0" fmla="*/ 8467 h 8467"/>
                    <a:gd name="connsiteX1" fmla="*/ 4437 w 10059"/>
                    <a:gd name="connsiteY1" fmla="*/ 7177 h 8467"/>
                    <a:gd name="connsiteX2" fmla="*/ 2444 w 10059"/>
                    <a:gd name="connsiteY2" fmla="*/ 4803 h 8467"/>
                    <a:gd name="connsiteX3" fmla="*/ 611 w 10059"/>
                    <a:gd name="connsiteY3" fmla="*/ 480 h 8467"/>
                    <a:gd name="connsiteX4" fmla="*/ 6109 w 10059"/>
                    <a:gd name="connsiteY4" fmla="*/ 1921 h 8467"/>
                    <a:gd name="connsiteX0" fmla="*/ 9670 w 9670"/>
                    <a:gd name="connsiteY0" fmla="*/ 10000 h 10000"/>
                    <a:gd name="connsiteX1" fmla="*/ 4081 w 9670"/>
                    <a:gd name="connsiteY1" fmla="*/ 8476 h 10000"/>
                    <a:gd name="connsiteX2" fmla="*/ 277 w 9670"/>
                    <a:gd name="connsiteY2" fmla="*/ 567 h 10000"/>
                    <a:gd name="connsiteX3" fmla="*/ 5743 w 9670"/>
                    <a:gd name="connsiteY3" fmla="*/ 2269 h 10000"/>
                    <a:gd name="connsiteX0" fmla="*/ 10000 w 10000"/>
                    <a:gd name="connsiteY0" fmla="*/ 10000 h 10048"/>
                    <a:gd name="connsiteX1" fmla="*/ 4220 w 10000"/>
                    <a:gd name="connsiteY1" fmla="*/ 8476 h 10048"/>
                    <a:gd name="connsiteX2" fmla="*/ 286 w 10000"/>
                    <a:gd name="connsiteY2" fmla="*/ 567 h 10048"/>
                    <a:gd name="connsiteX3" fmla="*/ 5939 w 10000"/>
                    <a:gd name="connsiteY3" fmla="*/ 2269 h 10048"/>
                    <a:gd name="connsiteX0" fmla="*/ 11918 w 11918"/>
                    <a:gd name="connsiteY0" fmla="*/ 10000 h 10048"/>
                    <a:gd name="connsiteX1" fmla="*/ 6138 w 11918"/>
                    <a:gd name="connsiteY1" fmla="*/ 8476 h 10048"/>
                    <a:gd name="connsiteX2" fmla="*/ 2204 w 11918"/>
                    <a:gd name="connsiteY2" fmla="*/ 567 h 10048"/>
                    <a:gd name="connsiteX3" fmla="*/ 7857 w 11918"/>
                    <a:gd name="connsiteY3" fmla="*/ 2269 h 10048"/>
                    <a:gd name="connsiteX0" fmla="*/ 11918 w 11918"/>
                    <a:gd name="connsiteY0" fmla="*/ 10000 h 10048"/>
                    <a:gd name="connsiteX1" fmla="*/ 6138 w 11918"/>
                    <a:gd name="connsiteY1" fmla="*/ 8476 h 10048"/>
                    <a:gd name="connsiteX2" fmla="*/ 2204 w 11918"/>
                    <a:gd name="connsiteY2" fmla="*/ 567 h 10048"/>
                    <a:gd name="connsiteX3" fmla="*/ 7857 w 11918"/>
                    <a:gd name="connsiteY3" fmla="*/ 2269 h 10048"/>
                    <a:gd name="connsiteX0" fmla="*/ 11918 w 11918"/>
                    <a:gd name="connsiteY0" fmla="*/ 10001 h 10049"/>
                    <a:gd name="connsiteX1" fmla="*/ 6138 w 11918"/>
                    <a:gd name="connsiteY1" fmla="*/ 8477 h 10049"/>
                    <a:gd name="connsiteX2" fmla="*/ 2833 w 11918"/>
                    <a:gd name="connsiteY2" fmla="*/ 567 h 10049"/>
                    <a:gd name="connsiteX3" fmla="*/ 7857 w 11918"/>
                    <a:gd name="connsiteY3" fmla="*/ 2270 h 10049"/>
                    <a:gd name="connsiteX0" fmla="*/ 11918 w 11918"/>
                    <a:gd name="connsiteY0" fmla="*/ 10001 h 10049"/>
                    <a:gd name="connsiteX1" fmla="*/ 6138 w 11918"/>
                    <a:gd name="connsiteY1" fmla="*/ 8477 h 10049"/>
                    <a:gd name="connsiteX2" fmla="*/ 2833 w 11918"/>
                    <a:gd name="connsiteY2" fmla="*/ 567 h 10049"/>
                    <a:gd name="connsiteX3" fmla="*/ 7857 w 11918"/>
                    <a:gd name="connsiteY3" fmla="*/ 2270 h 10049"/>
                    <a:gd name="connsiteX0" fmla="*/ 11918 w 11918"/>
                    <a:gd name="connsiteY0" fmla="*/ 11841 h 11889"/>
                    <a:gd name="connsiteX1" fmla="*/ 6138 w 11918"/>
                    <a:gd name="connsiteY1" fmla="*/ 10317 h 11889"/>
                    <a:gd name="connsiteX2" fmla="*/ 2833 w 11918"/>
                    <a:gd name="connsiteY2" fmla="*/ 2407 h 11889"/>
                    <a:gd name="connsiteX3" fmla="*/ 7857 w 11918"/>
                    <a:gd name="connsiteY3" fmla="*/ 4110 h 11889"/>
                    <a:gd name="connsiteX0" fmla="*/ 10826 w 10826"/>
                    <a:gd name="connsiteY0" fmla="*/ 11841 h 11841"/>
                    <a:gd name="connsiteX1" fmla="*/ 6138 w 10826"/>
                    <a:gd name="connsiteY1" fmla="*/ 10067 h 11841"/>
                    <a:gd name="connsiteX2" fmla="*/ 1741 w 10826"/>
                    <a:gd name="connsiteY2" fmla="*/ 2407 h 11841"/>
                    <a:gd name="connsiteX3" fmla="*/ 6765 w 10826"/>
                    <a:gd name="connsiteY3" fmla="*/ 4110 h 11841"/>
                    <a:gd name="connsiteX0" fmla="*/ 9532 w 9532"/>
                    <a:gd name="connsiteY0" fmla="*/ 11841 h 11841"/>
                    <a:gd name="connsiteX1" fmla="*/ 4844 w 9532"/>
                    <a:gd name="connsiteY1" fmla="*/ 10067 h 11841"/>
                    <a:gd name="connsiteX2" fmla="*/ 447 w 9532"/>
                    <a:gd name="connsiteY2" fmla="*/ 2407 h 11841"/>
                    <a:gd name="connsiteX3" fmla="*/ 5471 w 9532"/>
                    <a:gd name="connsiteY3" fmla="*/ 4110 h 11841"/>
                    <a:gd name="connsiteX0" fmla="*/ 10000 w 10000"/>
                    <a:gd name="connsiteY0" fmla="*/ 10000 h 10000"/>
                    <a:gd name="connsiteX1" fmla="*/ 5082 w 10000"/>
                    <a:gd name="connsiteY1" fmla="*/ 8502 h 10000"/>
                    <a:gd name="connsiteX2" fmla="*/ 469 w 10000"/>
                    <a:gd name="connsiteY2" fmla="*/ 2033 h 10000"/>
                    <a:gd name="connsiteX3" fmla="*/ 5740 w 10000"/>
                    <a:gd name="connsiteY3" fmla="*/ 3471 h 10000"/>
                    <a:gd name="connsiteX0" fmla="*/ 10000 w 10000"/>
                    <a:gd name="connsiteY0" fmla="*/ 10000 h 10000"/>
                    <a:gd name="connsiteX1" fmla="*/ 5082 w 10000"/>
                    <a:gd name="connsiteY1" fmla="*/ 8502 h 10000"/>
                    <a:gd name="connsiteX2" fmla="*/ 469 w 10000"/>
                    <a:gd name="connsiteY2" fmla="*/ 2033 h 10000"/>
                    <a:gd name="connsiteX3" fmla="*/ 5740 w 10000"/>
                    <a:gd name="connsiteY3" fmla="*/ 3471 h 10000"/>
                    <a:gd name="connsiteX0" fmla="*/ 10000 w 10000"/>
                    <a:gd name="connsiteY0" fmla="*/ 10000 h 10000"/>
                    <a:gd name="connsiteX1" fmla="*/ 5082 w 10000"/>
                    <a:gd name="connsiteY1" fmla="*/ 8502 h 10000"/>
                    <a:gd name="connsiteX2" fmla="*/ 469 w 10000"/>
                    <a:gd name="connsiteY2" fmla="*/ 2033 h 10000"/>
                    <a:gd name="connsiteX3" fmla="*/ 5194 w 10000"/>
                    <a:gd name="connsiteY3" fmla="*/ 2337 h 10000"/>
                    <a:gd name="connsiteX0" fmla="*/ 10000 w 10000"/>
                    <a:gd name="connsiteY0" fmla="*/ 10000 h 10000"/>
                    <a:gd name="connsiteX1" fmla="*/ 5082 w 10000"/>
                    <a:gd name="connsiteY1" fmla="*/ 8502 h 10000"/>
                    <a:gd name="connsiteX2" fmla="*/ 469 w 10000"/>
                    <a:gd name="connsiteY2" fmla="*/ 2033 h 10000"/>
                    <a:gd name="connsiteX3" fmla="*/ 5194 w 10000"/>
                    <a:gd name="connsiteY3" fmla="*/ 2337 h 10000"/>
                    <a:gd name="connsiteX0" fmla="*/ 9849 w 9849"/>
                    <a:gd name="connsiteY0" fmla="*/ 8393 h 8393"/>
                    <a:gd name="connsiteX1" fmla="*/ 4931 w 9849"/>
                    <a:gd name="connsiteY1" fmla="*/ 6895 h 8393"/>
                    <a:gd name="connsiteX2" fmla="*/ 37 w 9849"/>
                    <a:gd name="connsiteY2" fmla="*/ 1244 h 8393"/>
                    <a:gd name="connsiteX3" fmla="*/ 5043 w 9849"/>
                    <a:gd name="connsiteY3" fmla="*/ 730 h 8393"/>
                    <a:gd name="connsiteX0" fmla="*/ 10000 w 10000"/>
                    <a:gd name="connsiteY0" fmla="*/ 10294 h 10294"/>
                    <a:gd name="connsiteX1" fmla="*/ 5007 w 10000"/>
                    <a:gd name="connsiteY1" fmla="*/ 8509 h 10294"/>
                    <a:gd name="connsiteX2" fmla="*/ 38 w 10000"/>
                    <a:gd name="connsiteY2" fmla="*/ 1289 h 10294"/>
                    <a:gd name="connsiteX3" fmla="*/ 5120 w 10000"/>
                    <a:gd name="connsiteY3" fmla="*/ 1164 h 10294"/>
                    <a:gd name="connsiteX0" fmla="*/ 10000 w 10000"/>
                    <a:gd name="connsiteY0" fmla="*/ 10294 h 10294"/>
                    <a:gd name="connsiteX1" fmla="*/ 5007 w 10000"/>
                    <a:gd name="connsiteY1" fmla="*/ 8509 h 10294"/>
                    <a:gd name="connsiteX2" fmla="*/ 38 w 10000"/>
                    <a:gd name="connsiteY2" fmla="*/ 1289 h 10294"/>
                    <a:gd name="connsiteX3" fmla="*/ 5120 w 10000"/>
                    <a:gd name="connsiteY3" fmla="*/ 1164 h 10294"/>
                    <a:gd name="connsiteX0" fmla="*/ 10000 w 10000"/>
                    <a:gd name="connsiteY0" fmla="*/ 10294 h 10294"/>
                    <a:gd name="connsiteX1" fmla="*/ 5102 w 10000"/>
                    <a:gd name="connsiteY1" fmla="*/ 8022 h 10294"/>
                    <a:gd name="connsiteX2" fmla="*/ 38 w 10000"/>
                    <a:gd name="connsiteY2" fmla="*/ 1289 h 10294"/>
                    <a:gd name="connsiteX3" fmla="*/ 5120 w 10000"/>
                    <a:gd name="connsiteY3" fmla="*/ 1164 h 10294"/>
                    <a:gd name="connsiteX0" fmla="*/ 10457 w 10457"/>
                    <a:gd name="connsiteY0" fmla="*/ 9514 h 9514"/>
                    <a:gd name="connsiteX1" fmla="*/ 5559 w 10457"/>
                    <a:gd name="connsiteY1" fmla="*/ 7242 h 9514"/>
                    <a:gd name="connsiteX2" fmla="*/ 34 w 10457"/>
                    <a:gd name="connsiteY2" fmla="*/ 2166 h 9514"/>
                    <a:gd name="connsiteX3" fmla="*/ 5577 w 10457"/>
                    <a:gd name="connsiteY3" fmla="*/ 384 h 9514"/>
                    <a:gd name="connsiteX0" fmla="*/ 9968 w 9968"/>
                    <a:gd name="connsiteY0" fmla="*/ 10010 h 10010"/>
                    <a:gd name="connsiteX1" fmla="*/ 5284 w 9968"/>
                    <a:gd name="connsiteY1" fmla="*/ 7622 h 10010"/>
                    <a:gd name="connsiteX2" fmla="*/ 1 w 9968"/>
                    <a:gd name="connsiteY2" fmla="*/ 2287 h 10010"/>
                    <a:gd name="connsiteX3" fmla="*/ 5301 w 9968"/>
                    <a:gd name="connsiteY3" fmla="*/ 414 h 10010"/>
                    <a:gd name="connsiteX0" fmla="*/ 10000 w 10000"/>
                    <a:gd name="connsiteY0" fmla="*/ 10000 h 10000"/>
                    <a:gd name="connsiteX1" fmla="*/ 5301 w 10000"/>
                    <a:gd name="connsiteY1" fmla="*/ 7614 h 10000"/>
                    <a:gd name="connsiteX2" fmla="*/ 1 w 10000"/>
                    <a:gd name="connsiteY2" fmla="*/ 2285 h 10000"/>
                    <a:gd name="connsiteX3" fmla="*/ 5318 w 10000"/>
                    <a:gd name="connsiteY3" fmla="*/ 414 h 10000"/>
                    <a:gd name="connsiteX0" fmla="*/ 10000 w 10000"/>
                    <a:gd name="connsiteY0" fmla="*/ 10000 h 10000"/>
                    <a:gd name="connsiteX1" fmla="*/ 5166 w 10000"/>
                    <a:gd name="connsiteY1" fmla="*/ 7688 h 10000"/>
                    <a:gd name="connsiteX2" fmla="*/ 1 w 10000"/>
                    <a:gd name="connsiteY2" fmla="*/ 2285 h 10000"/>
                    <a:gd name="connsiteX3" fmla="*/ 5318 w 10000"/>
                    <a:gd name="connsiteY3" fmla="*/ 414 h 10000"/>
                    <a:gd name="connsiteX0" fmla="*/ 10000 w 10000"/>
                    <a:gd name="connsiteY0" fmla="*/ 10000 h 10000"/>
                    <a:gd name="connsiteX1" fmla="*/ 5166 w 10000"/>
                    <a:gd name="connsiteY1" fmla="*/ 7688 h 10000"/>
                    <a:gd name="connsiteX2" fmla="*/ 1 w 10000"/>
                    <a:gd name="connsiteY2" fmla="*/ 2285 h 10000"/>
                    <a:gd name="connsiteX3" fmla="*/ 5318 w 10000"/>
                    <a:gd name="connsiteY3" fmla="*/ 414 h 10000"/>
                    <a:gd name="connsiteX0" fmla="*/ 10000 w 10090"/>
                    <a:gd name="connsiteY0" fmla="*/ 10000 h 10167"/>
                    <a:gd name="connsiteX1" fmla="*/ 9606 w 10090"/>
                    <a:gd name="connsiteY1" fmla="*/ 9997 h 10167"/>
                    <a:gd name="connsiteX2" fmla="*/ 5166 w 10090"/>
                    <a:gd name="connsiteY2" fmla="*/ 7688 h 10167"/>
                    <a:gd name="connsiteX3" fmla="*/ 1 w 10090"/>
                    <a:gd name="connsiteY3" fmla="*/ 2285 h 10167"/>
                    <a:gd name="connsiteX4" fmla="*/ 5318 w 10090"/>
                    <a:gd name="connsiteY4" fmla="*/ 414 h 10167"/>
                    <a:gd name="connsiteX0" fmla="*/ 10000 w 10090"/>
                    <a:gd name="connsiteY0" fmla="*/ 10000 h 10167"/>
                    <a:gd name="connsiteX1" fmla="*/ 9606 w 10090"/>
                    <a:gd name="connsiteY1" fmla="*/ 9997 h 10167"/>
                    <a:gd name="connsiteX2" fmla="*/ 5166 w 10090"/>
                    <a:gd name="connsiteY2" fmla="*/ 7688 h 10167"/>
                    <a:gd name="connsiteX3" fmla="*/ 1 w 10090"/>
                    <a:gd name="connsiteY3" fmla="*/ 2285 h 10167"/>
                    <a:gd name="connsiteX4" fmla="*/ 5318 w 10090"/>
                    <a:gd name="connsiteY4" fmla="*/ 414 h 10167"/>
                    <a:gd name="connsiteX0" fmla="*/ 10000 w 10000"/>
                    <a:gd name="connsiteY0" fmla="*/ 10000 h 10000"/>
                    <a:gd name="connsiteX1" fmla="*/ 9077 w 10000"/>
                    <a:gd name="connsiteY1" fmla="*/ 9661 h 10000"/>
                    <a:gd name="connsiteX2" fmla="*/ 5166 w 10000"/>
                    <a:gd name="connsiteY2" fmla="*/ 7688 h 10000"/>
                    <a:gd name="connsiteX3" fmla="*/ 1 w 10000"/>
                    <a:gd name="connsiteY3" fmla="*/ 2285 h 10000"/>
                    <a:gd name="connsiteX4" fmla="*/ 5318 w 10000"/>
                    <a:gd name="connsiteY4" fmla="*/ 414 h 10000"/>
                    <a:gd name="connsiteX0" fmla="*/ 10000 w 10000"/>
                    <a:gd name="connsiteY0" fmla="*/ 10000 h 10000"/>
                    <a:gd name="connsiteX1" fmla="*/ 9077 w 10000"/>
                    <a:gd name="connsiteY1" fmla="*/ 9661 h 10000"/>
                    <a:gd name="connsiteX2" fmla="*/ 5166 w 10000"/>
                    <a:gd name="connsiteY2" fmla="*/ 7688 h 10000"/>
                    <a:gd name="connsiteX3" fmla="*/ 1 w 10000"/>
                    <a:gd name="connsiteY3" fmla="*/ 2285 h 10000"/>
                    <a:gd name="connsiteX4" fmla="*/ 5318 w 10000"/>
                    <a:gd name="connsiteY4" fmla="*/ 414 h 10000"/>
                    <a:gd name="connsiteX0" fmla="*/ 10000 w 10000"/>
                    <a:gd name="connsiteY0" fmla="*/ 10000 h 10000"/>
                    <a:gd name="connsiteX1" fmla="*/ 9077 w 10000"/>
                    <a:gd name="connsiteY1" fmla="*/ 9661 h 10000"/>
                    <a:gd name="connsiteX2" fmla="*/ 5166 w 10000"/>
                    <a:gd name="connsiteY2" fmla="*/ 7688 h 10000"/>
                    <a:gd name="connsiteX3" fmla="*/ 1 w 10000"/>
                    <a:gd name="connsiteY3" fmla="*/ 2285 h 10000"/>
                    <a:gd name="connsiteX4" fmla="*/ 5318 w 10000"/>
                    <a:gd name="connsiteY4" fmla="*/ 414 h 10000"/>
                    <a:gd name="connsiteX0" fmla="*/ 10000 w 10000"/>
                    <a:gd name="connsiteY0" fmla="*/ 9861 h 9903"/>
                    <a:gd name="connsiteX1" fmla="*/ 9077 w 10000"/>
                    <a:gd name="connsiteY1" fmla="*/ 9661 h 9903"/>
                    <a:gd name="connsiteX2" fmla="*/ 5166 w 10000"/>
                    <a:gd name="connsiteY2" fmla="*/ 7688 h 9903"/>
                    <a:gd name="connsiteX3" fmla="*/ 1 w 10000"/>
                    <a:gd name="connsiteY3" fmla="*/ 2285 h 9903"/>
                    <a:gd name="connsiteX4" fmla="*/ 5318 w 10000"/>
                    <a:gd name="connsiteY4" fmla="*/ 414 h 9903"/>
                    <a:gd name="connsiteX0" fmla="*/ 10000 w 10000"/>
                    <a:gd name="connsiteY0" fmla="*/ 10044 h 10086"/>
                    <a:gd name="connsiteX1" fmla="*/ 9077 w 10000"/>
                    <a:gd name="connsiteY1" fmla="*/ 9842 h 10086"/>
                    <a:gd name="connsiteX2" fmla="*/ 5166 w 10000"/>
                    <a:gd name="connsiteY2" fmla="*/ 7849 h 10086"/>
                    <a:gd name="connsiteX3" fmla="*/ 1 w 10000"/>
                    <a:gd name="connsiteY3" fmla="*/ 2393 h 10086"/>
                    <a:gd name="connsiteX4" fmla="*/ 5633 w 10000"/>
                    <a:gd name="connsiteY4" fmla="*/ 387 h 10086"/>
                    <a:gd name="connsiteX0" fmla="*/ 10000 w 10000"/>
                    <a:gd name="connsiteY0" fmla="*/ 9941 h 9983"/>
                    <a:gd name="connsiteX1" fmla="*/ 9077 w 10000"/>
                    <a:gd name="connsiteY1" fmla="*/ 9739 h 9983"/>
                    <a:gd name="connsiteX2" fmla="*/ 5166 w 10000"/>
                    <a:gd name="connsiteY2" fmla="*/ 7746 h 9983"/>
                    <a:gd name="connsiteX3" fmla="*/ 1 w 10000"/>
                    <a:gd name="connsiteY3" fmla="*/ 2290 h 9983"/>
                    <a:gd name="connsiteX4" fmla="*/ 5633 w 10000"/>
                    <a:gd name="connsiteY4" fmla="*/ 284 h 9983"/>
                    <a:gd name="connsiteX0" fmla="*/ 10000 w 10000"/>
                    <a:gd name="connsiteY0" fmla="*/ 10026 h 10068"/>
                    <a:gd name="connsiteX1" fmla="*/ 9077 w 10000"/>
                    <a:gd name="connsiteY1" fmla="*/ 9824 h 10068"/>
                    <a:gd name="connsiteX2" fmla="*/ 5166 w 10000"/>
                    <a:gd name="connsiteY2" fmla="*/ 7827 h 10068"/>
                    <a:gd name="connsiteX3" fmla="*/ 1 w 10000"/>
                    <a:gd name="connsiteY3" fmla="*/ 2362 h 10068"/>
                    <a:gd name="connsiteX4" fmla="*/ 5633 w 10000"/>
                    <a:gd name="connsiteY4" fmla="*/ 352 h 1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0068">
                      <a:moveTo>
                        <a:pt x="10000" y="10026"/>
                      </a:moveTo>
                      <a:cubicBezTo>
                        <a:pt x="9959" y="10021"/>
                        <a:pt x="9883" y="10212"/>
                        <a:pt x="9077" y="9824"/>
                      </a:cubicBezTo>
                      <a:cubicBezTo>
                        <a:pt x="8271" y="9434"/>
                        <a:pt x="6944" y="8892"/>
                        <a:pt x="5166" y="7827"/>
                      </a:cubicBezTo>
                      <a:cubicBezTo>
                        <a:pt x="3388" y="6763"/>
                        <a:pt x="265" y="5237"/>
                        <a:pt x="1" y="2362"/>
                      </a:cubicBezTo>
                      <a:cubicBezTo>
                        <a:pt x="-64" y="-258"/>
                        <a:pt x="4283" y="-304"/>
                        <a:pt x="5633" y="352"/>
                      </a:cubicBezTo>
                    </a:path>
                  </a:pathLst>
                </a:custGeom>
                <a:noFill/>
                <a:ln w="1587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79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235581" y="2351599"/>
                  <a:ext cx="37475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r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80" name="AutoShape 100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12701" y="2365667"/>
                  <a:ext cx="3844285" cy="2914227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1" name="AutoShape 99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12701" y="502846"/>
                  <a:ext cx="2913437" cy="4777046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2" name="AutoShape 98"/>
                <p:cNvCxnSpPr>
                  <a:cxnSpLocks noChangeShapeType="1"/>
                </p:cNvCxnSpPr>
                <p:nvPr/>
              </p:nvCxnSpPr>
              <p:spPr bwMode="auto">
                <a:xfrm>
                  <a:off x="300612" y="5280654"/>
                  <a:ext cx="5004826" cy="76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8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228078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4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228078" y="1257118"/>
                  <a:ext cx="544003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5" name="Arc 119"/>
                <p:cNvSpPr>
                  <a:spLocks/>
                </p:cNvSpPr>
                <p:nvPr/>
              </p:nvSpPr>
              <p:spPr bwMode="auto">
                <a:xfrm rot="21382541" flipV="1">
                  <a:off x="308681" y="2536143"/>
                  <a:ext cx="217219" cy="112200"/>
                </a:xfrm>
                <a:custGeom>
                  <a:avLst/>
                  <a:gdLst>
                    <a:gd name="T0" fmla="*/ 0 w 21600"/>
                    <a:gd name="T1" fmla="*/ 0 h 21600"/>
                    <a:gd name="T2" fmla="*/ 178505 w 21600"/>
                    <a:gd name="T3" fmla="*/ 113551 h 21600"/>
                    <a:gd name="T4" fmla="*/ 0 w 21600"/>
                    <a:gd name="T5" fmla="*/ 11355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86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2464534" y="3695924"/>
                  <a:ext cx="290135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E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7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3581917" y="3236956"/>
                  <a:ext cx="311895" cy="274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A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8" name="Arc 110"/>
                <p:cNvSpPr>
                  <a:spLocks/>
                </p:cNvSpPr>
                <p:nvPr/>
              </p:nvSpPr>
              <p:spPr bwMode="auto">
                <a:xfrm rot="1440000" flipH="1">
                  <a:off x="2948898" y="4681048"/>
                  <a:ext cx="251451" cy="171425"/>
                </a:xfrm>
                <a:custGeom>
                  <a:avLst/>
                  <a:gdLst>
                    <a:gd name="T0" fmla="*/ 0 w 21600"/>
                    <a:gd name="T1" fmla="*/ 0 h 21600"/>
                    <a:gd name="T2" fmla="*/ 197792 w 21600"/>
                    <a:gd name="T3" fmla="*/ 143233 h 21600"/>
                    <a:gd name="T4" fmla="*/ 0 w 21600"/>
                    <a:gd name="T5" fmla="*/ 14323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9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2753153" y="4420929"/>
                  <a:ext cx="544003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 dirty="0" smtClean="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r-γ-</a:t>
                  </a:r>
                  <a:r>
                    <a:rPr lang="el-GR" sz="1600" kern="1200" dirty="0" smtClean="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π</a:t>
                  </a:r>
                  <a:endParaRPr lang="en-GB" sz="1600" dirty="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0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1832850" y="2698566"/>
                  <a:ext cx="567375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A'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1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5003" y="2160717"/>
                  <a:ext cx="228079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F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2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9171" y="342850"/>
                  <a:ext cx="22807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3" name="Left Brace 92"/>
                <p:cNvSpPr>
                  <a:spLocks/>
                </p:cNvSpPr>
                <p:nvPr/>
              </p:nvSpPr>
              <p:spPr bwMode="auto">
                <a:xfrm rot="16200000">
                  <a:off x="3583886" y="4932714"/>
                  <a:ext cx="227043" cy="919164"/>
                </a:xfrm>
                <a:prstGeom prst="leftBrace">
                  <a:avLst>
                    <a:gd name="adj1" fmla="val 8336"/>
                    <a:gd name="adj2" fmla="val 50000"/>
                  </a:avLst>
                </a:prstGeom>
                <a:noFill/>
                <a:ln w="9525">
                  <a:solidFill>
                    <a:schemeClr val="dk1">
                      <a:lumMod val="95000"/>
                      <a:lumOff val="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94" name="Text Box 225"/>
                <p:cNvSpPr txBox="1">
                  <a:spLocks noChangeArrowheads="1"/>
                </p:cNvSpPr>
                <p:nvPr/>
              </p:nvSpPr>
              <p:spPr bwMode="auto">
                <a:xfrm>
                  <a:off x="47191" y="3761058"/>
                  <a:ext cx="302224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0" tIns="45720" rIns="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b*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5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3144429" y="2376678"/>
                  <a:ext cx="1542310" cy="7770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Tax take at capacity output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6" name="Rectangle 95"/>
                <p:cNvSpPr>
                  <a:spLocks noChangeArrowheads="1"/>
                </p:cNvSpPr>
                <p:nvPr/>
              </p:nvSpPr>
              <p:spPr bwMode="auto">
                <a:xfrm>
                  <a:off x="590747" y="1782821"/>
                  <a:ext cx="664892" cy="26285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grpSp>
              <p:nvGrpSpPr>
                <p:cNvPr id="97" name="Group 96"/>
                <p:cNvGrpSpPr/>
                <p:nvPr/>
              </p:nvGrpSpPr>
              <p:grpSpPr>
                <a:xfrm>
                  <a:off x="3515870" y="4788207"/>
                  <a:ext cx="604449" cy="262851"/>
                  <a:chOff x="3515870" y="4788207"/>
                  <a:chExt cx="476250" cy="219075"/>
                </a:xfrm>
              </p:grpSpPr>
              <p:sp>
                <p:nvSpPr>
                  <p:cNvPr id="110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3515870" y="4788207"/>
                    <a:ext cx="476250" cy="219075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/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GB" sz="1600">
                        <a:effectLst/>
                        <a:latin typeface="Calibri"/>
                        <a:ea typeface="Times New Roman"/>
                        <a:cs typeface="Times New Roman"/>
                      </a:rPr>
                      <a:t> </a:t>
                    </a: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1" name="Text Box 12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567907" y="4798468"/>
                        <a:ext cx="379198" cy="1853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none" lIns="0" tIns="0" rIns="0" bIns="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600" i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𝑔</m:t>
                                  </m:r>
                                </m:e>
                              </m:acc>
                              <m:r>
                                <a:rPr lang="en-GB" sz="1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=0</m:t>
                              </m:r>
                            </m:oMath>
                          </m:oMathPara>
                        </a14:m>
                        <a:endParaRPr lang="en-GB" sz="1600">
                          <a:effectLst/>
                          <a:latin typeface="Times New Roman"/>
                          <a:ea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1" name="Text Box 1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567907" y="4798468"/>
                        <a:ext cx="379198" cy="185301"/>
                      </a:xfrm>
                      <a:prstGeom prst="rect">
                        <a:avLst/>
                      </a:prstGeom>
                      <a:blipFill rotWithShape="1">
                        <a:blip r:embed="rId2" cstate="print"/>
                        <a:stretch>
                          <a:fillRect b="-10256"/>
                        </a:stretch>
                      </a:blip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98" name="Straight Connector 97"/>
                <p:cNvCxnSpPr/>
                <p:nvPr/>
              </p:nvCxnSpPr>
              <p:spPr>
                <a:xfrm flipH="1" flipV="1">
                  <a:off x="3229371" y="2371778"/>
                  <a:ext cx="221" cy="2904322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 flipV="1">
                  <a:off x="303530" y="35116"/>
                  <a:ext cx="2462" cy="5246301"/>
                </a:xfrm>
                <a:prstGeom prst="line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804637" y="5004985"/>
                  <a:ext cx="22807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01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4066512" y="5021400"/>
                  <a:ext cx="228079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F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102" name="Straight Connector 101"/>
                <p:cNvCxnSpPr/>
                <p:nvPr/>
              </p:nvCxnSpPr>
              <p:spPr>
                <a:xfrm flipH="1" flipV="1">
                  <a:off x="1002051" y="2629690"/>
                  <a:ext cx="1770770" cy="622777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Oval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1857335" y="2904431"/>
                  <a:ext cx="63667" cy="61713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04" name="Oval 10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8776" y="3919921"/>
                  <a:ext cx="63667" cy="61713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105" name="Oval 104"/>
                <p:cNvSpPr>
                  <a:spLocks noChangeAspect="1" noChangeArrowheads="1"/>
                </p:cNvSpPr>
                <p:nvPr/>
              </p:nvSpPr>
              <p:spPr bwMode="auto">
                <a:xfrm>
                  <a:off x="3658359" y="3486148"/>
                  <a:ext cx="64394" cy="62416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106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1635950" y="314256"/>
                  <a:ext cx="1723113" cy="5715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Regime switches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720715" y="2921403"/>
                  <a:ext cx="534926" cy="381256"/>
                </a:xfrm>
                <a:prstGeom prst="rect">
                  <a:avLst/>
                </a:prstGeom>
              </p:spPr>
              <p:txBody>
                <a:bodyPr wrap="square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E</a:t>
                  </a: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'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08" name="Oval 107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830074" y="2739956"/>
                  <a:ext cx="71438" cy="69246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9" name="Text Box 1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82511" y="1803020"/>
                      <a:ext cx="468373" cy="2215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𝑏</m:t>
                                </m:r>
                              </m:e>
                            </m:acc>
                            <m:r>
                              <a:rPr lang="en-GB" sz="16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09" name="Text Box 1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682511" y="1803020"/>
                      <a:ext cx="468373" cy="221588"/>
                    </a:xfrm>
                    <a:prstGeom prst="rect">
                      <a:avLst/>
                    </a:prstGeom>
                    <a:blipFill rotWithShape="1">
                      <a:blip r:embed="rId3" cstate="print"/>
                      <a:stretch>
                        <a:fillRect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53" name="AutoShape 652"/>
            <p:cNvCxnSpPr>
              <a:cxnSpLocks noChangeShapeType="1"/>
            </p:cNvCxnSpPr>
            <p:nvPr/>
          </p:nvCxnSpPr>
          <p:spPr bwMode="auto">
            <a:xfrm>
              <a:off x="2194206" y="984266"/>
              <a:ext cx="0" cy="35387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Text Box 43"/>
            <p:cNvSpPr txBox="1">
              <a:spLocks noChangeArrowheads="1"/>
            </p:cNvSpPr>
            <p:nvPr/>
          </p:nvSpPr>
          <p:spPr bwMode="auto">
            <a:xfrm>
              <a:off x="1975920" y="3840906"/>
              <a:ext cx="208468" cy="326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X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58" name="Oval 57"/>
            <p:cNvSpPr>
              <a:spLocks noChangeAspect="1" noChangeArrowheads="1"/>
            </p:cNvSpPr>
            <p:nvPr/>
          </p:nvSpPr>
          <p:spPr bwMode="auto">
            <a:xfrm>
              <a:off x="2167918" y="3878406"/>
              <a:ext cx="50165" cy="5334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59" name="Oval 58"/>
            <p:cNvSpPr>
              <a:spLocks noChangeAspect="1" noChangeArrowheads="1"/>
            </p:cNvSpPr>
            <p:nvPr/>
          </p:nvSpPr>
          <p:spPr bwMode="auto">
            <a:xfrm>
              <a:off x="2167910" y="2763143"/>
              <a:ext cx="50165" cy="5334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1" name="Text Box 131"/>
            <p:cNvSpPr txBox="1">
              <a:spLocks noChangeArrowheads="1"/>
            </p:cNvSpPr>
            <p:nvPr/>
          </p:nvSpPr>
          <p:spPr bwMode="auto">
            <a:xfrm>
              <a:off x="2143743" y="2603149"/>
              <a:ext cx="245110" cy="23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C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2" name="Text Box 43"/>
            <p:cNvSpPr txBox="1">
              <a:spLocks noChangeArrowheads="1"/>
            </p:cNvSpPr>
            <p:nvPr/>
          </p:nvSpPr>
          <p:spPr bwMode="auto">
            <a:xfrm>
              <a:off x="2080154" y="751390"/>
              <a:ext cx="335851" cy="325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 dirty="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M</a:t>
              </a:r>
              <a:endParaRPr lang="en-GB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3" name="Text Box 43"/>
            <p:cNvSpPr txBox="1">
              <a:spLocks noChangeArrowheads="1"/>
            </p:cNvSpPr>
            <p:nvPr/>
          </p:nvSpPr>
          <p:spPr bwMode="auto">
            <a:xfrm>
              <a:off x="1941301" y="4295969"/>
              <a:ext cx="335280" cy="325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M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64" name="AutoShape 652"/>
            <p:cNvCxnSpPr>
              <a:cxnSpLocks noChangeShapeType="1"/>
            </p:cNvCxnSpPr>
            <p:nvPr/>
          </p:nvCxnSpPr>
          <p:spPr bwMode="auto">
            <a:xfrm>
              <a:off x="1490714" y="1011651"/>
              <a:ext cx="0" cy="35159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" name="Oval 64"/>
            <p:cNvSpPr>
              <a:spLocks noChangeAspect="1" noChangeArrowheads="1"/>
            </p:cNvSpPr>
            <p:nvPr/>
          </p:nvSpPr>
          <p:spPr bwMode="auto">
            <a:xfrm>
              <a:off x="1871110" y="4497925"/>
              <a:ext cx="50165" cy="5334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6" name="Oval 65"/>
            <p:cNvSpPr>
              <a:spLocks noChangeAspect="1" noChangeArrowheads="1"/>
            </p:cNvSpPr>
            <p:nvPr/>
          </p:nvSpPr>
          <p:spPr bwMode="auto">
            <a:xfrm>
              <a:off x="223340" y="3375398"/>
              <a:ext cx="50165" cy="5334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7" name="Text Box 43"/>
            <p:cNvSpPr txBox="1">
              <a:spLocks noChangeArrowheads="1"/>
            </p:cNvSpPr>
            <p:nvPr/>
          </p:nvSpPr>
          <p:spPr bwMode="auto">
            <a:xfrm>
              <a:off x="1353708" y="752018"/>
              <a:ext cx="335280" cy="325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D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8" name="Text Box 43"/>
            <p:cNvSpPr txBox="1">
              <a:spLocks noChangeArrowheads="1"/>
            </p:cNvSpPr>
            <p:nvPr/>
          </p:nvSpPr>
          <p:spPr bwMode="auto">
            <a:xfrm>
              <a:off x="1255694" y="4293233"/>
              <a:ext cx="334645" cy="324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D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9" name="Text Box 118"/>
            <p:cNvSpPr txBox="1">
              <a:spLocks noChangeArrowheads="1"/>
            </p:cNvSpPr>
            <p:nvPr/>
          </p:nvSpPr>
          <p:spPr bwMode="auto">
            <a:xfrm>
              <a:off x="1365718" y="1055366"/>
              <a:ext cx="957035" cy="489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Temporary recession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0" name="Text Box 118"/>
            <p:cNvSpPr txBox="1">
              <a:spLocks noChangeArrowheads="1"/>
            </p:cNvSpPr>
            <p:nvPr/>
          </p:nvSpPr>
          <p:spPr bwMode="auto">
            <a:xfrm>
              <a:off x="2288535" y="1076976"/>
              <a:ext cx="189046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No recession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71" name="Straight Connector 70"/>
            <p:cNvCxnSpPr>
              <a:endCxn id="58" idx="5"/>
            </p:cNvCxnSpPr>
            <p:nvPr/>
          </p:nvCxnSpPr>
          <p:spPr>
            <a:xfrm>
              <a:off x="710092" y="2406611"/>
              <a:ext cx="1500645" cy="151732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915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39552" y="548679"/>
            <a:ext cx="8242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Simulations during the period of waiting and </a:t>
            </a:r>
            <a:r>
              <a:rPr lang="en-GB" sz="2800" dirty="0" smtClean="0"/>
              <a:t>hoping</a:t>
            </a:r>
            <a:endParaRPr lang="en-GB" sz="2800" dirty="0"/>
          </a:p>
        </p:txBody>
      </p:sp>
      <p:grpSp>
        <p:nvGrpSpPr>
          <p:cNvPr id="15" name="Canvas 537"/>
          <p:cNvGrpSpPr/>
          <p:nvPr/>
        </p:nvGrpSpPr>
        <p:grpSpPr>
          <a:xfrm>
            <a:off x="886165" y="1268760"/>
            <a:ext cx="7549294" cy="5129459"/>
            <a:chOff x="0" y="0"/>
            <a:chExt cx="5277678" cy="313753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5276215" cy="3137535"/>
            </a:xfrm>
            <a:prstGeom prst="rect">
              <a:avLst/>
            </a:prstGeom>
          </p:spPr>
        </p:sp>
        <p:pic>
          <p:nvPicPr>
            <p:cNvPr id="17" name="Picture 1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939"/>
              <a:ext cx="5277678" cy="31208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 Box 2"/>
            <p:cNvSpPr txBox="1">
              <a:spLocks noChangeArrowheads="1"/>
            </p:cNvSpPr>
            <p:nvPr/>
          </p:nvSpPr>
          <p:spPr bwMode="auto">
            <a:xfrm>
              <a:off x="660849" y="523380"/>
              <a:ext cx="1232546" cy="4621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36000" tIns="36000" rIns="36000" bIns="3600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00B050"/>
                  </a:solidFill>
                  <a:effectLst/>
                  <a:ea typeface="Times New Roman"/>
                </a:rPr>
                <a:t>With endogenous taxes</a:t>
              </a:r>
              <a:endParaRPr lang="en-GB" sz="1600">
                <a:effectLst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ea typeface="Times New Roman"/>
                </a:rPr>
                <a:t> </a:t>
              </a: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414929" y="2460568"/>
              <a:ext cx="1039208" cy="2676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FF0000"/>
                  </a:solidFill>
                  <a:effectLst/>
                  <a:ea typeface="Times New Roman"/>
                </a:rPr>
                <a:t>Baseline case</a:t>
              </a:r>
              <a:endParaRPr lang="en-GB" sz="1600">
                <a:effectLst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ea typeface="Times New Roman"/>
                </a:rPr>
                <a:t> </a:t>
              </a: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3110255" y="1401735"/>
              <a:ext cx="1651000" cy="3068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0070C0"/>
                  </a:solidFill>
                  <a:effectLst/>
                  <a:ea typeface="Times New Roman"/>
                </a:rPr>
                <a:t>Not-cyclically adjusted</a:t>
              </a:r>
              <a:r>
                <a:rPr lang="en-GB" sz="1600" kern="1200">
                  <a:solidFill>
                    <a:srgbClr val="FF0000"/>
                  </a:solidFill>
                  <a:effectLst/>
                  <a:ea typeface="Times New Roman"/>
                </a:rPr>
                <a:t> </a:t>
              </a:r>
              <a:endParaRPr lang="en-GB" sz="1600">
                <a:effectLst/>
                <a:ea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ea typeface="Times New Roman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601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14</a:t>
            </a:fld>
            <a:endParaRPr lang="en-GB"/>
          </a:p>
        </p:txBody>
      </p:sp>
      <p:grpSp>
        <p:nvGrpSpPr>
          <p:cNvPr id="5" name="Canvas 563"/>
          <p:cNvGrpSpPr/>
          <p:nvPr/>
        </p:nvGrpSpPr>
        <p:grpSpPr>
          <a:xfrm>
            <a:off x="393149" y="623098"/>
            <a:ext cx="7056956" cy="6205419"/>
            <a:chOff x="0" y="0"/>
            <a:chExt cx="5138420" cy="4999355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5138420" cy="4999355"/>
            </a:xfrm>
            <a:prstGeom prst="rect">
              <a:avLst/>
            </a:prstGeom>
          </p:spPr>
        </p:sp>
        <p:grpSp>
          <p:nvGrpSpPr>
            <p:cNvPr id="7" name="Group 6"/>
            <p:cNvGrpSpPr/>
            <p:nvPr/>
          </p:nvGrpSpPr>
          <p:grpSpPr>
            <a:xfrm>
              <a:off x="0" y="1"/>
              <a:ext cx="4274288" cy="4965395"/>
              <a:chOff x="0" y="0"/>
              <a:chExt cx="5426327" cy="5795031"/>
            </a:xfrm>
          </p:grpSpPr>
          <p:sp>
            <p:nvSpPr>
              <p:cNvPr id="25" name="Text Box 102"/>
              <p:cNvSpPr txBox="1">
                <a:spLocks noChangeArrowheads="1"/>
              </p:cNvSpPr>
              <p:nvPr/>
            </p:nvSpPr>
            <p:spPr bwMode="auto">
              <a:xfrm>
                <a:off x="5099925" y="5269988"/>
                <a:ext cx="326402" cy="337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g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6" name="Text Box 103"/>
              <p:cNvSpPr txBox="1">
                <a:spLocks noChangeArrowheads="1"/>
              </p:cNvSpPr>
              <p:nvPr/>
            </p:nvSpPr>
            <p:spPr bwMode="auto">
              <a:xfrm>
                <a:off x="3032715" y="5281417"/>
                <a:ext cx="326403" cy="34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θ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7" name="Text Box 45"/>
              <p:cNvSpPr txBox="1">
                <a:spLocks noChangeArrowheads="1"/>
              </p:cNvSpPr>
              <p:nvPr/>
            </p:nvSpPr>
            <p:spPr bwMode="auto">
              <a:xfrm>
                <a:off x="3539310" y="5508460"/>
                <a:ext cx="447291" cy="2865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δ*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8" name="Text Box 103"/>
              <p:cNvSpPr txBox="1">
                <a:spLocks noChangeArrowheads="1"/>
              </p:cNvSpPr>
              <p:nvPr/>
            </p:nvSpPr>
            <p:spPr bwMode="auto">
              <a:xfrm>
                <a:off x="4057670" y="5280655"/>
                <a:ext cx="373713" cy="34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θ'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0" y="0"/>
                <a:ext cx="5305438" cy="5505817"/>
                <a:chOff x="0" y="0"/>
                <a:chExt cx="5305438" cy="5505817"/>
              </a:xfrm>
            </p:grpSpPr>
            <p:sp>
              <p:nvSpPr>
                <p:cNvPr id="30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2341226" y="3647325"/>
                  <a:ext cx="419352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E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1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254129" y="2365661"/>
                  <a:ext cx="37475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r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32" name="AutoShape 100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12701" y="2365667"/>
                  <a:ext cx="3844285" cy="2914227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3" name="AutoShape 99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12701" y="502846"/>
                  <a:ext cx="2913437" cy="4777046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4" name="AutoShape 98"/>
                <p:cNvCxnSpPr>
                  <a:cxnSpLocks noChangeShapeType="1"/>
                </p:cNvCxnSpPr>
                <p:nvPr/>
              </p:nvCxnSpPr>
              <p:spPr bwMode="auto">
                <a:xfrm>
                  <a:off x="300612" y="5280654"/>
                  <a:ext cx="5004826" cy="76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5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228078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6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228078" y="1257118"/>
                  <a:ext cx="544003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7" name="Arc 119"/>
                <p:cNvSpPr>
                  <a:spLocks/>
                </p:cNvSpPr>
                <p:nvPr/>
              </p:nvSpPr>
              <p:spPr bwMode="auto">
                <a:xfrm rot="21382541" flipV="1">
                  <a:off x="308681" y="2536143"/>
                  <a:ext cx="217219" cy="112200"/>
                </a:xfrm>
                <a:custGeom>
                  <a:avLst/>
                  <a:gdLst>
                    <a:gd name="T0" fmla="*/ 0 w 21600"/>
                    <a:gd name="T1" fmla="*/ 0 h 21600"/>
                    <a:gd name="T2" fmla="*/ 178505 w 21600"/>
                    <a:gd name="T3" fmla="*/ 113551 h 21600"/>
                    <a:gd name="T4" fmla="*/ 0 w 21600"/>
                    <a:gd name="T5" fmla="*/ 11355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38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5003" y="2160717"/>
                  <a:ext cx="228079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F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9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9171" y="342850"/>
                  <a:ext cx="22807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40" name="Left Brace 39"/>
                <p:cNvSpPr>
                  <a:spLocks/>
                </p:cNvSpPr>
                <p:nvPr/>
              </p:nvSpPr>
              <p:spPr bwMode="auto">
                <a:xfrm rot="16200000">
                  <a:off x="3583886" y="4932714"/>
                  <a:ext cx="227043" cy="919164"/>
                </a:xfrm>
                <a:prstGeom prst="leftBrace">
                  <a:avLst>
                    <a:gd name="adj1" fmla="val 8336"/>
                    <a:gd name="adj2" fmla="val 50000"/>
                  </a:avLst>
                </a:prstGeom>
                <a:noFill/>
                <a:ln w="9525">
                  <a:solidFill>
                    <a:schemeClr val="dk1">
                      <a:lumMod val="95000"/>
                      <a:lumOff val="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41" name="Text Box 225"/>
                <p:cNvSpPr txBox="1">
                  <a:spLocks noChangeArrowheads="1"/>
                </p:cNvSpPr>
                <p:nvPr/>
              </p:nvSpPr>
              <p:spPr bwMode="auto">
                <a:xfrm>
                  <a:off x="57388" y="3765115"/>
                  <a:ext cx="302224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0" tIns="45720" rIns="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b*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42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3226138" y="2365667"/>
                  <a:ext cx="1150033" cy="7677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 dirty="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Tax take at capacity output</a:t>
                  </a:r>
                  <a:endParaRPr lang="en-GB" sz="1600" dirty="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43" name="Straight Connector 42"/>
                <p:cNvCxnSpPr/>
                <p:nvPr/>
              </p:nvCxnSpPr>
              <p:spPr>
                <a:xfrm flipH="1" flipV="1">
                  <a:off x="3229371" y="2371778"/>
                  <a:ext cx="221" cy="2904322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flipH="1" flipV="1">
                  <a:off x="303530" y="35116"/>
                  <a:ext cx="2462" cy="5246301"/>
                </a:xfrm>
                <a:prstGeom prst="line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300611" y="3944479"/>
                  <a:ext cx="2916851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725763" y="5003893"/>
                  <a:ext cx="30688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M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47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4066512" y="5021400"/>
                  <a:ext cx="228079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F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48" name="Oval 4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8776" y="3919921"/>
                  <a:ext cx="63667" cy="61713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</p:grpSp>
        </p:grpSp>
        <p:cxnSp>
          <p:nvCxnSpPr>
            <p:cNvPr id="8" name="AutoShape 99"/>
            <p:cNvCxnSpPr>
              <a:cxnSpLocks noChangeShapeType="1"/>
            </p:cNvCxnSpPr>
            <p:nvPr/>
          </p:nvCxnSpPr>
          <p:spPr bwMode="auto">
            <a:xfrm flipH="1" flipV="1">
              <a:off x="246327" y="1721796"/>
              <a:ext cx="2028061" cy="23443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 Box 43"/>
            <p:cNvSpPr txBox="1">
              <a:spLocks noChangeArrowheads="1"/>
            </p:cNvSpPr>
            <p:nvPr/>
          </p:nvSpPr>
          <p:spPr bwMode="auto">
            <a:xfrm>
              <a:off x="9140" y="1586503"/>
              <a:ext cx="321021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B</a:t>
              </a: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  <a:cs typeface="Times New Roman"/>
                </a:rPr>
                <a:t>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0" name="Text Box 43"/>
            <p:cNvSpPr txBox="1">
              <a:spLocks noChangeArrowheads="1"/>
            </p:cNvSpPr>
            <p:nvPr/>
          </p:nvSpPr>
          <p:spPr bwMode="auto">
            <a:xfrm>
              <a:off x="1944389" y="3994204"/>
              <a:ext cx="332722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B</a:t>
              </a: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  <a:cs typeface="Times New Roman"/>
                </a:rPr>
                <a:t>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" name="Text Box 42"/>
            <p:cNvSpPr txBox="1">
              <a:spLocks noChangeArrowheads="1"/>
            </p:cNvSpPr>
            <p:nvPr/>
          </p:nvSpPr>
          <p:spPr bwMode="auto">
            <a:xfrm>
              <a:off x="12585" y="2071783"/>
              <a:ext cx="347863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F</a:t>
              </a: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  <a:cs typeface="Times New Roman"/>
                </a:rPr>
                <a:t>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" name="Text Box 42"/>
            <p:cNvSpPr txBox="1">
              <a:spLocks noChangeArrowheads="1"/>
            </p:cNvSpPr>
            <p:nvPr/>
          </p:nvSpPr>
          <p:spPr bwMode="auto">
            <a:xfrm>
              <a:off x="2671252" y="4303552"/>
              <a:ext cx="347345" cy="29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F'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" name="Oval 12"/>
            <p:cNvSpPr>
              <a:spLocks noChangeAspect="1" noChangeArrowheads="1"/>
            </p:cNvSpPr>
            <p:nvPr/>
          </p:nvSpPr>
          <p:spPr bwMode="auto">
            <a:xfrm>
              <a:off x="1649764" y="3350002"/>
              <a:ext cx="49530" cy="5270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" name="Text Box 131"/>
            <p:cNvSpPr txBox="1">
              <a:spLocks noChangeArrowheads="1"/>
            </p:cNvSpPr>
            <p:nvPr/>
          </p:nvSpPr>
          <p:spPr bwMode="auto">
            <a:xfrm>
              <a:off x="1456333" y="3418935"/>
              <a:ext cx="387836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E</a:t>
              </a:r>
              <a:r>
                <a:rPr lang="en-GB" sz="1600" kern="1200" baseline="-25000">
                  <a:solidFill>
                    <a:srgbClr val="000000"/>
                  </a:solidFill>
                  <a:effectLst/>
                  <a:latin typeface="Times New Roman"/>
                  <a:ea typeface="Times New Roman"/>
                  <a:cs typeface="Times New Roman"/>
                </a:rPr>
                <a:t>D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5" name="Text Box 131"/>
            <p:cNvSpPr txBox="1">
              <a:spLocks noChangeArrowheads="1"/>
            </p:cNvSpPr>
            <p:nvPr/>
          </p:nvSpPr>
          <p:spPr bwMode="auto">
            <a:xfrm>
              <a:off x="1056142" y="2538352"/>
              <a:ext cx="387350" cy="29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E'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6" name="Oval 15"/>
            <p:cNvSpPr>
              <a:spLocks noChangeAspect="1" noChangeArrowheads="1"/>
            </p:cNvSpPr>
            <p:nvPr/>
          </p:nvSpPr>
          <p:spPr bwMode="auto">
            <a:xfrm>
              <a:off x="1056147" y="2694599"/>
              <a:ext cx="48895" cy="5207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388852" y="768865"/>
              <a:ext cx="0" cy="3746663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AutoShape 100"/>
            <p:cNvCxnSpPr>
              <a:cxnSpLocks noChangeShapeType="1"/>
            </p:cNvCxnSpPr>
            <p:nvPr/>
          </p:nvCxnSpPr>
          <p:spPr bwMode="auto">
            <a:xfrm flipH="1" flipV="1">
              <a:off x="241018" y="2177459"/>
              <a:ext cx="2842454" cy="234777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Text Box 43"/>
            <p:cNvSpPr txBox="1">
              <a:spLocks noChangeArrowheads="1"/>
            </p:cNvSpPr>
            <p:nvPr/>
          </p:nvSpPr>
          <p:spPr bwMode="auto">
            <a:xfrm>
              <a:off x="2268249" y="475495"/>
              <a:ext cx="262456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M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0" name="Text Box 43"/>
            <p:cNvSpPr txBox="1">
              <a:spLocks noChangeArrowheads="1"/>
            </p:cNvSpPr>
            <p:nvPr/>
          </p:nvSpPr>
          <p:spPr bwMode="auto">
            <a:xfrm>
              <a:off x="2518535" y="4303552"/>
              <a:ext cx="262255" cy="29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 dirty="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B</a:t>
              </a:r>
              <a:endParaRPr lang="en-GB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1" name="Text Box 225"/>
            <p:cNvSpPr txBox="1">
              <a:spLocks noChangeArrowheads="1"/>
            </p:cNvSpPr>
            <p:nvPr/>
          </p:nvSpPr>
          <p:spPr bwMode="auto">
            <a:xfrm>
              <a:off x="1937002" y="4520765"/>
              <a:ext cx="237490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g*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2" name="Text Box 225"/>
            <p:cNvSpPr txBox="1">
              <a:spLocks noChangeArrowheads="1"/>
            </p:cNvSpPr>
            <p:nvPr/>
          </p:nvSpPr>
          <p:spPr bwMode="auto">
            <a:xfrm>
              <a:off x="1617531" y="4536322"/>
              <a:ext cx="236855" cy="29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g</a:t>
              </a:r>
              <a:r>
                <a:rPr lang="en-GB" sz="1600" kern="1200" baseline="-250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D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" name="Text Box 118"/>
            <p:cNvSpPr txBox="1">
              <a:spLocks noChangeArrowheads="1"/>
            </p:cNvSpPr>
            <p:nvPr/>
          </p:nvSpPr>
          <p:spPr bwMode="auto">
            <a:xfrm>
              <a:off x="1483341" y="837221"/>
              <a:ext cx="905510" cy="65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Recession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4" name="Text Box 118"/>
            <p:cNvSpPr txBox="1">
              <a:spLocks noChangeArrowheads="1"/>
            </p:cNvSpPr>
            <p:nvPr/>
          </p:nvSpPr>
          <p:spPr bwMode="auto">
            <a:xfrm>
              <a:off x="2493792" y="839757"/>
              <a:ext cx="1225758" cy="656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No Recession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1195304" y="314124"/>
            <a:ext cx="76640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Tightening fiscal policy to hit the debt target, b*</a:t>
            </a:r>
          </a:p>
        </p:txBody>
      </p:sp>
      <p:pic>
        <p:nvPicPr>
          <p:cNvPr id="50" name="Picture 8" descr="http://upload.wikimedia.org/wikipedia/commons/thumb/5/54/Lange-MigrantMother02.jpg/260px-Lange-MigrantMother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230" y="1465054"/>
            <a:ext cx="24765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43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286527" y="260039"/>
            <a:ext cx="62926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Simulations showing the effect of the tightening of structural </a:t>
            </a:r>
            <a:r>
              <a:rPr lang="en-GB" sz="2800" dirty="0" smtClean="0"/>
              <a:t>deficits</a:t>
            </a:r>
            <a:endParaRPr lang="en-GB" sz="2800" dirty="0"/>
          </a:p>
        </p:txBody>
      </p:sp>
      <p:grpSp>
        <p:nvGrpSpPr>
          <p:cNvPr id="16" name="Canvas 49"/>
          <p:cNvGrpSpPr/>
          <p:nvPr/>
        </p:nvGrpSpPr>
        <p:grpSpPr>
          <a:xfrm>
            <a:off x="1043608" y="1497849"/>
            <a:ext cx="7632848" cy="4669560"/>
            <a:chOff x="0" y="0"/>
            <a:chExt cx="5697220" cy="2822713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5697220" cy="2822575"/>
            </a:xfrm>
            <a:prstGeom prst="rect">
              <a:avLst/>
            </a:prstGeom>
          </p:spPr>
        </p:sp>
        <p:pic>
          <p:nvPicPr>
            <p:cNvPr id="18" name="Picture 17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95122" cy="28227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268762" y="829430"/>
              <a:ext cx="1651000" cy="2785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00B050"/>
                  </a:solidFill>
                  <a:effectLst/>
                  <a:ea typeface="Times New Roman"/>
                </a:rPr>
                <a:t>With endogenous taxes</a:t>
              </a:r>
              <a:endParaRPr lang="en-GB" sz="1600">
                <a:effectLst/>
                <a:ea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ea typeface="Times New Roman"/>
                </a:rPr>
                <a:t> </a:t>
              </a: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2875754" y="2375208"/>
              <a:ext cx="1058250" cy="2677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FF0000"/>
                  </a:solidFill>
                  <a:effectLst/>
                  <a:ea typeface="Times New Roman"/>
                </a:rPr>
                <a:t>Baseline case</a:t>
              </a:r>
              <a:endParaRPr lang="en-GB" sz="1600">
                <a:effectLst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ea typeface="Times New Roman"/>
                </a:rPr>
                <a:t> </a:t>
              </a: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2646939" y="1459363"/>
              <a:ext cx="1651000" cy="279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0070C0"/>
                  </a:solidFill>
                  <a:effectLst/>
                  <a:ea typeface="Times New Roman"/>
                </a:rPr>
                <a:t>Not cyclically adjusted</a:t>
              </a:r>
              <a:r>
                <a:rPr lang="en-GB" sz="1600" kern="1200">
                  <a:solidFill>
                    <a:srgbClr val="FF0000"/>
                  </a:solidFill>
                  <a:effectLst/>
                  <a:ea typeface="Times New Roman"/>
                </a:rPr>
                <a:t> </a:t>
              </a:r>
              <a:endParaRPr lang="en-GB" sz="1600">
                <a:effectLst/>
                <a:ea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ea typeface="Times New Roman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88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742750" y="431730"/>
            <a:ext cx="6192403" cy="6397946"/>
            <a:chOff x="2312135" y="804119"/>
            <a:chExt cx="4551680" cy="4831080"/>
          </a:xfrm>
        </p:grpSpPr>
        <p:grpSp>
          <p:nvGrpSpPr>
            <p:cNvPr id="4" name="Canvas 58"/>
            <p:cNvGrpSpPr/>
            <p:nvPr/>
          </p:nvGrpSpPr>
          <p:grpSpPr>
            <a:xfrm>
              <a:off x="2312135" y="804119"/>
              <a:ext cx="4551680" cy="4831080"/>
              <a:chOff x="0" y="0"/>
              <a:chExt cx="4551680" cy="483108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0" y="0"/>
                <a:ext cx="4551680" cy="4831080"/>
              </a:xfrm>
              <a:prstGeom prst="rect">
                <a:avLst/>
              </a:prstGeom>
              <a:noFill/>
            </p:spPr>
          </p:sp>
          <p:cxnSp>
            <p:nvCxnSpPr>
              <p:cNvPr id="6" name="AutoShape 56"/>
              <p:cNvCxnSpPr/>
              <p:nvPr/>
            </p:nvCxnSpPr>
            <p:spPr bwMode="auto">
              <a:xfrm>
                <a:off x="249937" y="2552542"/>
                <a:ext cx="3286391" cy="169872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" name="Straight Connector 6"/>
              <p:cNvCxnSpPr/>
              <p:nvPr/>
            </p:nvCxnSpPr>
            <p:spPr bwMode="auto">
              <a:xfrm>
                <a:off x="1341500" y="1720028"/>
                <a:ext cx="1316297" cy="2691345"/>
              </a:xfrm>
              <a:prstGeom prst="line">
                <a:avLst/>
              </a:prstGeom>
              <a:noFill/>
              <a:ln w="19050">
                <a:solidFill>
                  <a:schemeClr val="accent1">
                    <a:lumMod val="7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" name="Straight Connector 7"/>
              <p:cNvCxnSpPr/>
              <p:nvPr/>
            </p:nvCxnSpPr>
            <p:spPr bwMode="auto">
              <a:xfrm>
                <a:off x="410861" y="2977949"/>
                <a:ext cx="3319796" cy="1062318"/>
              </a:xfrm>
              <a:prstGeom prst="line">
                <a:avLst/>
              </a:prstGeom>
              <a:noFill/>
              <a:ln w="19050">
                <a:solidFill>
                  <a:schemeClr val="accent1">
                    <a:lumMod val="100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516390" y="1762728"/>
                <a:ext cx="1217766" cy="1465257"/>
              </a:xfrm>
              <a:custGeom>
                <a:avLst/>
                <a:gdLst>
                  <a:gd name="T0" fmla="*/ 0 w 1330906"/>
                  <a:gd name="T1" fmla="*/ 1105711 h 1664792"/>
                  <a:gd name="T2" fmla="*/ 1301963 w 1330906"/>
                  <a:gd name="T3" fmla="*/ 1365240 h 1664792"/>
                  <a:gd name="T4" fmla="*/ 814070 w 1330906"/>
                  <a:gd name="T5" fmla="*/ 0 h 1664792"/>
                  <a:gd name="T6" fmla="*/ 0 60000 65536"/>
                  <a:gd name="T7" fmla="*/ 0 60000 65536"/>
                  <a:gd name="T8" fmla="*/ 0 60000 65536"/>
                  <a:gd name="connsiteX0" fmla="*/ 0 w 1351635"/>
                  <a:gd name="connsiteY0" fmla="*/ 1232927 h 1664803"/>
                  <a:gd name="connsiteX1" fmla="*/ 1351164 w 1351635"/>
                  <a:gd name="connsiteY1" fmla="*/ 1522247 h 1664803"/>
                  <a:gd name="connsiteX2" fmla="*/ 852607 w 1351635"/>
                  <a:gd name="connsiteY2" fmla="*/ 0 h 1664803"/>
                  <a:gd name="connsiteX0" fmla="*/ 0 w 1351653"/>
                  <a:gd name="connsiteY0" fmla="*/ 1232927 h 1658513"/>
                  <a:gd name="connsiteX1" fmla="*/ 1351164 w 1351653"/>
                  <a:gd name="connsiteY1" fmla="*/ 1522247 h 1658513"/>
                  <a:gd name="connsiteX2" fmla="*/ 852607 w 1351653"/>
                  <a:gd name="connsiteY2" fmla="*/ 0 h 1658513"/>
                  <a:gd name="connsiteX0" fmla="*/ 0 w 1351659"/>
                  <a:gd name="connsiteY0" fmla="*/ 1232927 h 1649870"/>
                  <a:gd name="connsiteX1" fmla="*/ 1351164 w 1351659"/>
                  <a:gd name="connsiteY1" fmla="*/ 1522247 h 1649870"/>
                  <a:gd name="connsiteX2" fmla="*/ 852607 w 1351659"/>
                  <a:gd name="connsiteY2" fmla="*/ 0 h 1649870"/>
                  <a:gd name="connsiteX0" fmla="*/ 0 w 1351659"/>
                  <a:gd name="connsiteY0" fmla="*/ 1232927 h 1655530"/>
                  <a:gd name="connsiteX1" fmla="*/ 1351164 w 1351659"/>
                  <a:gd name="connsiteY1" fmla="*/ 1522247 h 1655530"/>
                  <a:gd name="connsiteX2" fmla="*/ 852607 w 1351659"/>
                  <a:gd name="connsiteY2" fmla="*/ 0 h 1655530"/>
                  <a:gd name="connsiteX0" fmla="*/ 0 w 1351665"/>
                  <a:gd name="connsiteY0" fmla="*/ 1232927 h 1661603"/>
                  <a:gd name="connsiteX1" fmla="*/ 1351164 w 1351665"/>
                  <a:gd name="connsiteY1" fmla="*/ 1522247 h 1661603"/>
                  <a:gd name="connsiteX2" fmla="*/ 852607 w 1351665"/>
                  <a:gd name="connsiteY2" fmla="*/ 0 h 1661603"/>
                  <a:gd name="connsiteX0" fmla="*/ 0 w 1351678"/>
                  <a:gd name="connsiteY0" fmla="*/ 1232927 h 1666445"/>
                  <a:gd name="connsiteX1" fmla="*/ 1351164 w 1351678"/>
                  <a:gd name="connsiteY1" fmla="*/ 1522247 h 1666445"/>
                  <a:gd name="connsiteX2" fmla="*/ 852607 w 1351678"/>
                  <a:gd name="connsiteY2" fmla="*/ 0 h 1666445"/>
                  <a:gd name="connsiteX0" fmla="*/ 0 w 1351678"/>
                  <a:gd name="connsiteY0" fmla="*/ 1232928 h 1666445"/>
                  <a:gd name="connsiteX1" fmla="*/ 1351164 w 1351678"/>
                  <a:gd name="connsiteY1" fmla="*/ 1522247 h 1666445"/>
                  <a:gd name="connsiteX2" fmla="*/ 852607 w 1351678"/>
                  <a:gd name="connsiteY2" fmla="*/ 0 h 1666445"/>
                  <a:gd name="connsiteX0" fmla="*/ 0 w 1351684"/>
                  <a:gd name="connsiteY0" fmla="*/ 1232928 h 1661602"/>
                  <a:gd name="connsiteX1" fmla="*/ 1351164 w 1351684"/>
                  <a:gd name="connsiteY1" fmla="*/ 1522247 h 1661602"/>
                  <a:gd name="connsiteX2" fmla="*/ 852607 w 1351684"/>
                  <a:gd name="connsiteY2" fmla="*/ 0 h 1661602"/>
                  <a:gd name="connsiteX0" fmla="*/ 0 w 1351671"/>
                  <a:gd name="connsiteY0" fmla="*/ 1232928 h 1663188"/>
                  <a:gd name="connsiteX1" fmla="*/ 1351164 w 1351671"/>
                  <a:gd name="connsiteY1" fmla="*/ 1522247 h 1663188"/>
                  <a:gd name="connsiteX2" fmla="*/ 852607 w 1351671"/>
                  <a:gd name="connsiteY2" fmla="*/ 0 h 1663188"/>
                  <a:gd name="connsiteX0" fmla="*/ 0 w 1351849"/>
                  <a:gd name="connsiteY0" fmla="*/ 1232928 h 1535225"/>
                  <a:gd name="connsiteX1" fmla="*/ 1351342 w 1351849"/>
                  <a:gd name="connsiteY1" fmla="*/ 1355028 h 1535225"/>
                  <a:gd name="connsiteX2" fmla="*/ 852607 w 1351849"/>
                  <a:gd name="connsiteY2" fmla="*/ 0 h 1535225"/>
                  <a:gd name="connsiteX0" fmla="*/ 0 w 1351849"/>
                  <a:gd name="connsiteY0" fmla="*/ 1232928 h 1636492"/>
                  <a:gd name="connsiteX1" fmla="*/ 1351342 w 1351849"/>
                  <a:gd name="connsiteY1" fmla="*/ 1489060 h 1636492"/>
                  <a:gd name="connsiteX2" fmla="*/ 852607 w 1351849"/>
                  <a:gd name="connsiteY2" fmla="*/ 0 h 1636492"/>
                  <a:gd name="connsiteX0" fmla="*/ 0 w 1351849"/>
                  <a:gd name="connsiteY0" fmla="*/ 1232928 h 1629233"/>
                  <a:gd name="connsiteX1" fmla="*/ 1351342 w 1351849"/>
                  <a:gd name="connsiteY1" fmla="*/ 1479915 h 1629233"/>
                  <a:gd name="connsiteX2" fmla="*/ 852607 w 1351849"/>
                  <a:gd name="connsiteY2" fmla="*/ 0 h 1629233"/>
                  <a:gd name="connsiteX0" fmla="*/ 0 w 1415975"/>
                  <a:gd name="connsiteY0" fmla="*/ 1232928 h 1629233"/>
                  <a:gd name="connsiteX1" fmla="*/ 1415510 w 1415975"/>
                  <a:gd name="connsiteY1" fmla="*/ 1479915 h 1629233"/>
                  <a:gd name="connsiteX2" fmla="*/ 916775 w 1415975"/>
                  <a:gd name="connsiteY2" fmla="*/ 0 h 1629233"/>
                  <a:gd name="connsiteX0" fmla="*/ 0 w 1415975"/>
                  <a:gd name="connsiteY0" fmla="*/ 1232928 h 1629233"/>
                  <a:gd name="connsiteX1" fmla="*/ 1415510 w 1415975"/>
                  <a:gd name="connsiteY1" fmla="*/ 1479915 h 1629233"/>
                  <a:gd name="connsiteX2" fmla="*/ 968061 w 1415975"/>
                  <a:gd name="connsiteY2" fmla="*/ 0 h 1629233"/>
                  <a:gd name="connsiteX0" fmla="*/ 0 w 1415975"/>
                  <a:gd name="connsiteY0" fmla="*/ 1232928 h 1629233"/>
                  <a:gd name="connsiteX1" fmla="*/ 1415510 w 1415975"/>
                  <a:gd name="connsiteY1" fmla="*/ 1479915 h 1629233"/>
                  <a:gd name="connsiteX2" fmla="*/ 968061 w 1415975"/>
                  <a:gd name="connsiteY2" fmla="*/ 0 h 1629233"/>
                  <a:gd name="connsiteX0" fmla="*/ 0 w 1244126"/>
                  <a:gd name="connsiteY0" fmla="*/ 1279538 h 1639569"/>
                  <a:gd name="connsiteX1" fmla="*/ 1243528 w 1244126"/>
                  <a:gd name="connsiteY1" fmla="*/ 1479915 h 1639569"/>
                  <a:gd name="connsiteX2" fmla="*/ 796079 w 1244126"/>
                  <a:gd name="connsiteY2" fmla="*/ 0 h 1639569"/>
                  <a:gd name="connsiteX0" fmla="*/ 0 w 1244136"/>
                  <a:gd name="connsiteY0" fmla="*/ 1279538 h 1633829"/>
                  <a:gd name="connsiteX1" fmla="*/ 1243528 w 1244136"/>
                  <a:gd name="connsiteY1" fmla="*/ 1479915 h 1633829"/>
                  <a:gd name="connsiteX2" fmla="*/ 796079 w 1244136"/>
                  <a:gd name="connsiteY2" fmla="*/ 0 h 1633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4136" h="1633829">
                    <a:moveTo>
                      <a:pt x="0" y="1279538"/>
                    </a:moveTo>
                    <a:cubicBezTo>
                      <a:pt x="702199" y="1470462"/>
                      <a:pt x="1265264" y="1845174"/>
                      <a:pt x="1243528" y="1479915"/>
                    </a:cubicBezTo>
                    <a:cubicBezTo>
                      <a:pt x="1221792" y="1114656"/>
                      <a:pt x="1048235" y="673643"/>
                      <a:pt x="796079" y="0"/>
                    </a:cubicBezTo>
                  </a:path>
                </a:pathLst>
              </a:custGeom>
              <a:noFill/>
              <a:ln w="9525">
                <a:solidFill>
                  <a:schemeClr val="accent2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2548181" y="3825163"/>
                <a:ext cx="909836" cy="584909"/>
              </a:xfrm>
              <a:custGeom>
                <a:avLst/>
                <a:gdLst>
                  <a:gd name="T0" fmla="*/ 235445 w 1116038"/>
                  <a:gd name="T1" fmla="*/ 576331 h 799705"/>
                  <a:gd name="T2" fmla="*/ 37671 w 1116038"/>
                  <a:gd name="T3" fmla="*/ 11302 h 799705"/>
                  <a:gd name="T4" fmla="*/ 989824 w 1116038"/>
                  <a:gd name="T5" fmla="*/ 239036 h 799705"/>
                  <a:gd name="T6" fmla="*/ 0 60000 65536"/>
                  <a:gd name="T7" fmla="*/ 0 60000 65536"/>
                  <a:gd name="T8" fmla="*/ 0 60000 65536"/>
                  <a:gd name="connsiteX0" fmla="*/ 265927 w 1115978"/>
                  <a:gd name="connsiteY0" fmla="*/ 854100 h 854100"/>
                  <a:gd name="connsiteX1" fmla="*/ 42414 w 1115978"/>
                  <a:gd name="connsiteY1" fmla="*/ 15683 h 854100"/>
                  <a:gd name="connsiteX2" fmla="*/ 1115978 w 1115978"/>
                  <a:gd name="connsiteY2" fmla="*/ 331682 h 854100"/>
                  <a:gd name="connsiteX0" fmla="*/ 263957 w 1114008"/>
                  <a:gd name="connsiteY0" fmla="*/ 854100 h 854100"/>
                  <a:gd name="connsiteX1" fmla="*/ 40444 w 1114008"/>
                  <a:gd name="connsiteY1" fmla="*/ 15683 h 854100"/>
                  <a:gd name="connsiteX2" fmla="*/ 1114008 w 1114008"/>
                  <a:gd name="connsiteY2" fmla="*/ 331682 h 8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4008" h="854100">
                    <a:moveTo>
                      <a:pt x="263957" y="854100"/>
                    </a:moveTo>
                    <a:cubicBezTo>
                      <a:pt x="167586" y="537675"/>
                      <a:pt x="-101318" y="93687"/>
                      <a:pt x="40444" y="15683"/>
                    </a:cubicBezTo>
                    <a:cubicBezTo>
                      <a:pt x="182206" y="-62321"/>
                      <a:pt x="680176" y="167598"/>
                      <a:pt x="1114008" y="331682"/>
                    </a:cubicBezTo>
                  </a:path>
                </a:pathLst>
              </a:custGeom>
              <a:noFill/>
              <a:ln w="9525">
                <a:solidFill>
                  <a:schemeClr val="accent2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1600239" y="1981233"/>
                <a:ext cx="2068509" cy="1919731"/>
              </a:xfrm>
              <a:custGeom>
                <a:avLst/>
                <a:gdLst>
                  <a:gd name="T0" fmla="*/ 2029586 w 1992310"/>
                  <a:gd name="T1" fmla="*/ 1843986 h 1720610"/>
                  <a:gd name="T2" fmla="*/ 796243 w 1992310"/>
                  <a:gd name="T3" fmla="*/ 1148812 h 1720610"/>
                  <a:gd name="T4" fmla="*/ 0 w 1992310"/>
                  <a:gd name="T5" fmla="*/ 0 h 1720610"/>
                  <a:gd name="T6" fmla="*/ 0 60000 65536"/>
                  <a:gd name="T7" fmla="*/ 0 60000 65536"/>
                  <a:gd name="T8" fmla="*/ 0 60000 65536"/>
                  <a:gd name="connsiteX0" fmla="*/ 1992310 w 1992310"/>
                  <a:gd name="connsiteY0" fmla="*/ 1791341 h 1791341"/>
                  <a:gd name="connsiteX1" fmla="*/ 781619 w 1992310"/>
                  <a:gd name="connsiteY1" fmla="*/ 1071948 h 1791341"/>
                  <a:gd name="connsiteX2" fmla="*/ 0 w 1992310"/>
                  <a:gd name="connsiteY2" fmla="*/ 0 h 1791341"/>
                  <a:gd name="connsiteX0" fmla="*/ 1992310 w 1992310"/>
                  <a:gd name="connsiteY0" fmla="*/ 1791341 h 1791341"/>
                  <a:gd name="connsiteX1" fmla="*/ 781619 w 1992310"/>
                  <a:gd name="connsiteY1" fmla="*/ 1071948 h 1791341"/>
                  <a:gd name="connsiteX2" fmla="*/ 0 w 1992310"/>
                  <a:gd name="connsiteY2" fmla="*/ 0 h 1791341"/>
                  <a:gd name="connsiteX0" fmla="*/ 1992310 w 1992310"/>
                  <a:gd name="connsiteY0" fmla="*/ 1791341 h 1791341"/>
                  <a:gd name="connsiteX1" fmla="*/ 781619 w 1992310"/>
                  <a:gd name="connsiteY1" fmla="*/ 1071948 h 1791341"/>
                  <a:gd name="connsiteX2" fmla="*/ 0 w 1992310"/>
                  <a:gd name="connsiteY2" fmla="*/ 0 h 1791341"/>
                  <a:gd name="connsiteX0" fmla="*/ 2030201 w 2030201"/>
                  <a:gd name="connsiteY0" fmla="*/ 1791341 h 1791341"/>
                  <a:gd name="connsiteX1" fmla="*/ 819510 w 2030201"/>
                  <a:gd name="connsiteY1" fmla="*/ 1071948 h 1791341"/>
                  <a:gd name="connsiteX2" fmla="*/ 0 w 2030201"/>
                  <a:gd name="connsiteY2" fmla="*/ 0 h 1791341"/>
                  <a:gd name="connsiteX0" fmla="*/ 2030201 w 2030201"/>
                  <a:gd name="connsiteY0" fmla="*/ 1791341 h 1791341"/>
                  <a:gd name="connsiteX1" fmla="*/ 819510 w 2030201"/>
                  <a:gd name="connsiteY1" fmla="*/ 1071948 h 1791341"/>
                  <a:gd name="connsiteX2" fmla="*/ 0 w 2030201"/>
                  <a:gd name="connsiteY2" fmla="*/ 0 h 1791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0201" h="1791341">
                    <a:moveTo>
                      <a:pt x="2030201" y="1791341"/>
                    </a:moveTo>
                    <a:cubicBezTo>
                      <a:pt x="1583161" y="1582359"/>
                      <a:pt x="1151562" y="1358716"/>
                      <a:pt x="819510" y="1071948"/>
                    </a:cubicBezTo>
                    <a:cubicBezTo>
                      <a:pt x="487458" y="785180"/>
                      <a:pt x="292165" y="416309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accent2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12" name="Text Box 641"/>
              <p:cNvSpPr txBox="1">
                <a:spLocks noChangeArrowheads="1"/>
              </p:cNvSpPr>
              <p:nvPr/>
            </p:nvSpPr>
            <p:spPr bwMode="auto">
              <a:xfrm>
                <a:off x="2782316" y="4566276"/>
                <a:ext cx="352453" cy="2382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δ*</a:t>
                </a:r>
              </a:p>
            </p:txBody>
          </p:sp>
          <p:cxnSp>
            <p:nvCxnSpPr>
              <p:cNvPr id="13" name="AutoShape 100"/>
              <p:cNvCxnSpPr/>
              <p:nvPr/>
            </p:nvCxnSpPr>
            <p:spPr bwMode="auto">
              <a:xfrm flipH="1" flipV="1">
                <a:off x="257138" y="1981233"/>
                <a:ext cx="3029453" cy="242884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" name="AutoShape 98"/>
              <p:cNvCxnSpPr/>
              <p:nvPr/>
            </p:nvCxnSpPr>
            <p:spPr bwMode="auto">
              <a:xfrm>
                <a:off x="247637" y="4410773"/>
                <a:ext cx="3943989" cy="6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" name="Text Box 620"/>
              <p:cNvSpPr txBox="1">
                <a:spLocks noChangeArrowheads="1"/>
              </p:cNvSpPr>
              <p:nvPr/>
            </p:nvSpPr>
            <p:spPr bwMode="auto">
              <a:xfrm>
                <a:off x="36705" y="377200"/>
                <a:ext cx="179827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  <a:cs typeface="Times New Roman"/>
                  </a:rPr>
                  <a:t>b</a:t>
                </a:r>
                <a:endParaRPr lang="en-GB" sz="1600" dirty="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16" name="Text Box 102"/>
              <p:cNvSpPr txBox="1">
                <a:spLocks noChangeArrowheads="1"/>
              </p:cNvSpPr>
              <p:nvPr/>
            </p:nvSpPr>
            <p:spPr bwMode="auto">
              <a:xfrm>
                <a:off x="4029602" y="4429173"/>
                <a:ext cx="257238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17" name="Text Box 103"/>
              <p:cNvSpPr txBox="1">
                <a:spLocks noChangeArrowheads="1"/>
              </p:cNvSpPr>
              <p:nvPr/>
            </p:nvSpPr>
            <p:spPr bwMode="auto">
              <a:xfrm>
                <a:off x="2400659" y="4463274"/>
                <a:ext cx="257138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18" name="Text Box 118"/>
              <p:cNvSpPr txBox="1">
                <a:spLocks noChangeArrowheads="1"/>
              </p:cNvSpPr>
              <p:nvPr/>
            </p:nvSpPr>
            <p:spPr bwMode="auto">
              <a:xfrm>
                <a:off x="2126018" y="1762729"/>
                <a:ext cx="2127818" cy="2953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Explosive path of debt 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19" name="Arc 119"/>
              <p:cNvSpPr>
                <a:spLocks/>
              </p:cNvSpPr>
              <p:nvPr/>
            </p:nvSpPr>
            <p:spPr bwMode="auto">
              <a:xfrm rot="21382541" flipV="1">
                <a:off x="253338" y="2110735"/>
                <a:ext cx="178527" cy="113702"/>
              </a:xfrm>
              <a:custGeom>
                <a:avLst/>
                <a:gdLst>
                  <a:gd name="T0" fmla="*/ 0 w 21600"/>
                  <a:gd name="T1" fmla="*/ 0 h 21600"/>
                  <a:gd name="T2" fmla="*/ 12181559 w 21600"/>
                  <a:gd name="T3" fmla="*/ 3144395 h 21600"/>
                  <a:gd name="T4" fmla="*/ 0 w 21600"/>
                  <a:gd name="T5" fmla="*/ 3144395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20" name="Text Box 121"/>
              <p:cNvSpPr txBox="1">
                <a:spLocks noChangeArrowheads="1"/>
              </p:cNvSpPr>
              <p:nvPr/>
            </p:nvSpPr>
            <p:spPr bwMode="auto">
              <a:xfrm>
                <a:off x="216532" y="1990733"/>
                <a:ext cx="295344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r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21" name="AutoShape 128"/>
              <p:cNvCxnSpPr/>
              <p:nvPr/>
            </p:nvCxnSpPr>
            <p:spPr bwMode="auto">
              <a:xfrm flipH="1" flipV="1">
                <a:off x="238136" y="520053"/>
                <a:ext cx="9501" cy="389002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" name="Text Box 131"/>
              <p:cNvSpPr txBox="1">
                <a:spLocks noChangeArrowheads="1"/>
              </p:cNvSpPr>
              <p:nvPr/>
            </p:nvSpPr>
            <p:spPr bwMode="auto">
              <a:xfrm>
                <a:off x="2657797" y="3116758"/>
                <a:ext cx="245837" cy="228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</a:t>
                </a:r>
              </a:p>
            </p:txBody>
          </p:sp>
          <p:sp>
            <p:nvSpPr>
              <p:cNvPr id="23" name="Text Box 638"/>
              <p:cNvSpPr txBox="1">
                <a:spLocks noChangeArrowheads="1"/>
              </p:cNvSpPr>
              <p:nvPr/>
            </p:nvSpPr>
            <p:spPr bwMode="auto">
              <a:xfrm>
                <a:off x="38195" y="1811492"/>
                <a:ext cx="179727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24" name="Left Brace 23"/>
              <p:cNvSpPr>
                <a:spLocks/>
              </p:cNvSpPr>
              <p:nvPr/>
            </p:nvSpPr>
            <p:spPr bwMode="auto">
              <a:xfrm rot="16200000">
                <a:off x="2819834" y="4187023"/>
                <a:ext cx="189803" cy="704905"/>
              </a:xfrm>
              <a:prstGeom prst="leftBrace">
                <a:avLst>
                  <a:gd name="adj1" fmla="val 8424"/>
                  <a:gd name="adj2" fmla="val 50000"/>
                </a:avLst>
              </a:prstGeom>
              <a:noFill/>
              <a:ln w="9525">
                <a:solidFill>
                  <a:schemeClr val="dk1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25" name="Oval 24"/>
              <p:cNvSpPr>
                <a:spLocks noChangeAspect="1" noChangeArrowheads="1"/>
              </p:cNvSpPr>
              <p:nvPr/>
            </p:nvSpPr>
            <p:spPr bwMode="auto">
              <a:xfrm>
                <a:off x="2657797" y="3295755"/>
                <a:ext cx="50208" cy="51401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26" name="Text Box 103"/>
              <p:cNvSpPr txBox="1">
                <a:spLocks noChangeArrowheads="1"/>
              </p:cNvSpPr>
              <p:nvPr/>
            </p:nvSpPr>
            <p:spPr bwMode="auto">
              <a:xfrm>
                <a:off x="3181775" y="4454674"/>
                <a:ext cx="342951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θ′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27" name="AutoShape 662"/>
              <p:cNvCxnSpPr/>
              <p:nvPr/>
            </p:nvCxnSpPr>
            <p:spPr bwMode="auto">
              <a:xfrm flipH="1">
                <a:off x="1968494" y="2098035"/>
                <a:ext cx="279442" cy="49530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8" name="Group 27"/>
              <p:cNvGrpSpPr>
                <a:grpSpLocks/>
              </p:cNvGrpSpPr>
              <p:nvPr/>
            </p:nvGrpSpPr>
            <p:grpSpPr bwMode="auto">
              <a:xfrm>
                <a:off x="431164" y="2593343"/>
                <a:ext cx="523978" cy="219104"/>
                <a:chOff x="0" y="0"/>
                <a:chExt cx="523875" cy="219075"/>
              </a:xfrm>
            </p:grpSpPr>
            <p:sp>
              <p:nvSpPr>
                <p:cNvPr id="44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3875" cy="219075"/>
                </a:xfrm>
                <a:prstGeom prst="rect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5" name="Text Box 1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208" y="17463"/>
                      <a:ext cx="368935" cy="17234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𝑏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45" name="Text Box 1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5208" y="17463"/>
                      <a:ext cx="368935" cy="172349"/>
                    </a:xfrm>
                    <a:prstGeom prst="rect">
                      <a:avLst/>
                    </a:prstGeom>
                    <a:blipFill rotWithShape="1">
                      <a:blip r:embed="rId2" cstate="print"/>
                      <a:stretch>
                        <a:fillRect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9" name="Group 28"/>
              <p:cNvGrpSpPr>
                <a:grpSpLocks/>
              </p:cNvGrpSpPr>
              <p:nvPr/>
            </p:nvGrpSpPr>
            <p:grpSpPr bwMode="auto">
              <a:xfrm>
                <a:off x="585487" y="2058034"/>
                <a:ext cx="476271" cy="219104"/>
                <a:chOff x="0" y="0"/>
                <a:chExt cx="476250" cy="219075"/>
              </a:xfrm>
            </p:grpSpPr>
            <p:sp>
              <p:nvSpPr>
                <p:cNvPr id="42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76250" cy="219075"/>
                </a:xfrm>
                <a:prstGeom prst="rect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Text Box 1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𝑔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43" name="Text Box 1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blipFill rotWithShape="1">
                      <a:blip r:embed="rId3" cstate="print"/>
                      <a:stretch>
                        <a:fillRect b="-5000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30" name="Text Box 131"/>
              <p:cNvSpPr txBox="1">
                <a:spLocks noChangeArrowheads="1"/>
              </p:cNvSpPr>
              <p:nvPr/>
            </p:nvSpPr>
            <p:spPr bwMode="auto">
              <a:xfrm>
                <a:off x="2126018" y="3295755"/>
                <a:ext cx="331550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600">
                    <a:effectLst/>
                    <a:latin typeface="Times New Roman"/>
                    <a:ea typeface="Times New Roman"/>
                  </a:rPr>
                  <a:t>E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1" name="Oval 30"/>
              <p:cNvSpPr>
                <a:spLocks noChangeAspect="1" noChangeArrowheads="1"/>
              </p:cNvSpPr>
              <p:nvPr/>
            </p:nvSpPr>
            <p:spPr bwMode="auto">
              <a:xfrm>
                <a:off x="2216931" y="3538959"/>
                <a:ext cx="50107" cy="51401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</a:p>
            </p:txBody>
          </p:sp>
          <p:sp>
            <p:nvSpPr>
              <p:cNvPr id="32" name="Text Box 638"/>
              <p:cNvSpPr txBox="1">
                <a:spLocks noChangeArrowheads="1"/>
              </p:cNvSpPr>
              <p:nvPr/>
            </p:nvSpPr>
            <p:spPr bwMode="auto">
              <a:xfrm>
                <a:off x="3202378" y="4182509"/>
                <a:ext cx="179727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33" name="Text Box 638"/>
              <p:cNvSpPr txBox="1">
                <a:spLocks noChangeArrowheads="1"/>
              </p:cNvSpPr>
              <p:nvPr/>
            </p:nvSpPr>
            <p:spPr bwMode="auto">
              <a:xfrm>
                <a:off x="1194278" y="1492725"/>
                <a:ext cx="219533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U</a:t>
                </a:r>
              </a:p>
            </p:txBody>
          </p:sp>
          <p:sp>
            <p:nvSpPr>
              <p:cNvPr id="34" name="Text Box 638"/>
              <p:cNvSpPr txBox="1">
                <a:spLocks noChangeArrowheads="1"/>
              </p:cNvSpPr>
              <p:nvPr/>
            </p:nvSpPr>
            <p:spPr bwMode="auto">
              <a:xfrm>
                <a:off x="2346951" y="4186569"/>
                <a:ext cx="219133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U</a:t>
                </a:r>
              </a:p>
            </p:txBody>
          </p:sp>
          <p:sp>
            <p:nvSpPr>
              <p:cNvPr id="35" name="Text Box 638"/>
              <p:cNvSpPr txBox="1">
                <a:spLocks noChangeArrowheads="1"/>
              </p:cNvSpPr>
              <p:nvPr/>
            </p:nvSpPr>
            <p:spPr bwMode="auto">
              <a:xfrm>
                <a:off x="212032" y="2812447"/>
                <a:ext cx="219133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S</a:t>
                </a:r>
              </a:p>
            </p:txBody>
          </p:sp>
          <p:sp>
            <p:nvSpPr>
              <p:cNvPr id="36" name="Text Box 638"/>
              <p:cNvSpPr txBox="1">
                <a:spLocks noChangeArrowheads="1"/>
              </p:cNvSpPr>
              <p:nvPr/>
            </p:nvSpPr>
            <p:spPr bwMode="auto">
              <a:xfrm>
                <a:off x="3668748" y="3900965"/>
                <a:ext cx="219133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S</a:t>
                </a:r>
              </a:p>
            </p:txBody>
          </p:sp>
          <p:sp>
            <p:nvSpPr>
              <p:cNvPr id="37" name="Text Box 639"/>
              <p:cNvSpPr txBox="1">
                <a:spLocks noChangeArrowheads="1"/>
              </p:cNvSpPr>
              <p:nvPr/>
            </p:nvSpPr>
            <p:spPr bwMode="auto">
              <a:xfrm>
                <a:off x="8501" y="2384839"/>
                <a:ext cx="339551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B′</a:t>
                </a:r>
              </a:p>
            </p:txBody>
          </p:sp>
          <p:sp>
            <p:nvSpPr>
              <p:cNvPr id="41" name="Text Box 639"/>
              <p:cNvSpPr txBox="1">
                <a:spLocks noChangeArrowheads="1"/>
              </p:cNvSpPr>
              <p:nvPr/>
            </p:nvSpPr>
            <p:spPr bwMode="auto">
              <a:xfrm>
                <a:off x="3458017" y="4143369"/>
                <a:ext cx="339151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B′</a:t>
                </a:r>
              </a:p>
            </p:txBody>
          </p:sp>
        </p:grp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581" y="2794852"/>
              <a:ext cx="2384425" cy="2060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7" name="Rectangle 46"/>
          <p:cNvSpPr/>
          <p:nvPr/>
        </p:nvSpPr>
        <p:spPr>
          <a:xfrm>
            <a:off x="792686" y="322039"/>
            <a:ext cx="75346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Fiscal consolidation </a:t>
            </a:r>
            <a:r>
              <a:rPr lang="en-GB" sz="2800" dirty="0" smtClean="0"/>
              <a:t>defeated </a:t>
            </a:r>
            <a:r>
              <a:rPr lang="en-GB" sz="2800" dirty="0"/>
              <a:t>by high interest rates</a:t>
            </a: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02" y="935285"/>
            <a:ext cx="2683678" cy="2981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59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116904" y="287358"/>
            <a:ext cx="4176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Failed attempts to </a:t>
            </a:r>
            <a:r>
              <a:rPr lang="en-GB" sz="2800" dirty="0" smtClean="0"/>
              <a:t>stabilise</a:t>
            </a:r>
            <a:endParaRPr lang="en-GB" sz="2800" dirty="0"/>
          </a:p>
        </p:txBody>
      </p:sp>
      <p:grpSp>
        <p:nvGrpSpPr>
          <p:cNvPr id="52" name="Canvas 257"/>
          <p:cNvGrpSpPr/>
          <p:nvPr/>
        </p:nvGrpSpPr>
        <p:grpSpPr>
          <a:xfrm>
            <a:off x="718558" y="790043"/>
            <a:ext cx="6733762" cy="5889596"/>
            <a:chOff x="0" y="0"/>
            <a:chExt cx="4472940" cy="4827270"/>
          </a:xfrm>
        </p:grpSpPr>
        <p:sp>
          <p:nvSpPr>
            <p:cNvPr id="53" name="Rectangle 52"/>
            <p:cNvSpPr/>
            <p:nvPr/>
          </p:nvSpPr>
          <p:spPr>
            <a:xfrm>
              <a:off x="0" y="0"/>
              <a:ext cx="4472940" cy="4827270"/>
            </a:xfrm>
            <a:prstGeom prst="rect">
              <a:avLst/>
            </a:prstGeom>
            <a:noFill/>
          </p:spPr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845382" y="782063"/>
              <a:ext cx="725072" cy="707131"/>
            </a:xfrm>
            <a:custGeom>
              <a:avLst/>
              <a:gdLst>
                <a:gd name="T0" fmla="*/ 2029586 w 1992310"/>
                <a:gd name="T1" fmla="*/ 1843986 h 1720610"/>
                <a:gd name="T2" fmla="*/ 796243 w 1992310"/>
                <a:gd name="T3" fmla="*/ 1148812 h 1720610"/>
                <a:gd name="T4" fmla="*/ 0 w 1992310"/>
                <a:gd name="T5" fmla="*/ 0 h 1720610"/>
                <a:gd name="T6" fmla="*/ 0 60000 65536"/>
                <a:gd name="T7" fmla="*/ 0 60000 65536"/>
                <a:gd name="T8" fmla="*/ 0 60000 65536"/>
                <a:gd name="connsiteX0" fmla="*/ 1992310 w 1992310"/>
                <a:gd name="connsiteY0" fmla="*/ 1791341 h 1791341"/>
                <a:gd name="connsiteX1" fmla="*/ 781619 w 1992310"/>
                <a:gd name="connsiteY1" fmla="*/ 1071948 h 1791341"/>
                <a:gd name="connsiteX2" fmla="*/ 0 w 1992310"/>
                <a:gd name="connsiteY2" fmla="*/ 0 h 1791341"/>
                <a:gd name="connsiteX0" fmla="*/ 1992310 w 1992310"/>
                <a:gd name="connsiteY0" fmla="*/ 1791341 h 1791341"/>
                <a:gd name="connsiteX1" fmla="*/ 781619 w 1992310"/>
                <a:gd name="connsiteY1" fmla="*/ 1071948 h 1791341"/>
                <a:gd name="connsiteX2" fmla="*/ 0 w 1992310"/>
                <a:gd name="connsiteY2" fmla="*/ 0 h 1791341"/>
                <a:gd name="connsiteX0" fmla="*/ 1992310 w 1992310"/>
                <a:gd name="connsiteY0" fmla="*/ 1791341 h 1791341"/>
                <a:gd name="connsiteX1" fmla="*/ 781619 w 1992310"/>
                <a:gd name="connsiteY1" fmla="*/ 1071948 h 1791341"/>
                <a:gd name="connsiteX2" fmla="*/ 0 w 1992310"/>
                <a:gd name="connsiteY2" fmla="*/ 0 h 1791341"/>
                <a:gd name="connsiteX0" fmla="*/ 2030201 w 2030201"/>
                <a:gd name="connsiteY0" fmla="*/ 1791341 h 1791341"/>
                <a:gd name="connsiteX1" fmla="*/ 819510 w 2030201"/>
                <a:gd name="connsiteY1" fmla="*/ 1071948 h 1791341"/>
                <a:gd name="connsiteX2" fmla="*/ 0 w 2030201"/>
                <a:gd name="connsiteY2" fmla="*/ 0 h 1791341"/>
                <a:gd name="connsiteX0" fmla="*/ 2030201 w 2030201"/>
                <a:gd name="connsiteY0" fmla="*/ 1791341 h 1791341"/>
                <a:gd name="connsiteX1" fmla="*/ 819510 w 2030201"/>
                <a:gd name="connsiteY1" fmla="*/ 1071948 h 1791341"/>
                <a:gd name="connsiteX2" fmla="*/ 0 w 2030201"/>
                <a:gd name="connsiteY2" fmla="*/ 0 h 1791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30201" h="1791341">
                  <a:moveTo>
                    <a:pt x="2030201" y="1791341"/>
                  </a:moveTo>
                  <a:cubicBezTo>
                    <a:pt x="1583161" y="1582359"/>
                    <a:pt x="1151562" y="1358716"/>
                    <a:pt x="819510" y="1071948"/>
                  </a:cubicBezTo>
                  <a:cubicBezTo>
                    <a:pt x="487458" y="785180"/>
                    <a:pt x="292165" y="416309"/>
                    <a:pt x="0" y="0"/>
                  </a:cubicBezTo>
                </a:path>
              </a:pathLst>
            </a:custGeom>
            <a:noFill/>
            <a:ln w="9525">
              <a:solidFill>
                <a:schemeClr val="accent2">
                  <a:lumMod val="95000"/>
                  <a:lumOff val="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>
              <a:off x="526408" y="1821847"/>
              <a:ext cx="2165920" cy="1162513"/>
            </a:xfrm>
            <a:prstGeom prst="line">
              <a:avLst/>
            </a:prstGeom>
            <a:noFill/>
            <a:ln w="19050">
              <a:solidFill>
                <a:schemeClr val="accent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Straight Connector 56"/>
            <p:cNvCxnSpPr/>
            <p:nvPr/>
          </p:nvCxnSpPr>
          <p:spPr>
            <a:xfrm flipV="1">
              <a:off x="247609" y="2371554"/>
              <a:ext cx="282235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AutoShape 56"/>
            <p:cNvCxnSpPr>
              <a:endCxn id="85" idx="5"/>
            </p:cNvCxnSpPr>
            <p:nvPr/>
          </p:nvCxnSpPr>
          <p:spPr bwMode="auto">
            <a:xfrm>
              <a:off x="247604" y="1268148"/>
              <a:ext cx="1329609" cy="11182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" name="Text Box 641"/>
            <p:cNvSpPr txBox="1">
              <a:spLocks noChangeArrowheads="1"/>
            </p:cNvSpPr>
            <p:nvPr/>
          </p:nvSpPr>
          <p:spPr bwMode="auto">
            <a:xfrm>
              <a:off x="2892882" y="4566276"/>
              <a:ext cx="352453" cy="2382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δ*</a:t>
              </a:r>
            </a:p>
          </p:txBody>
        </p:sp>
        <p:cxnSp>
          <p:nvCxnSpPr>
            <p:cNvPr id="64" name="AutoShape 100"/>
            <p:cNvCxnSpPr/>
            <p:nvPr/>
          </p:nvCxnSpPr>
          <p:spPr bwMode="auto">
            <a:xfrm flipH="1" flipV="1">
              <a:off x="247585" y="361951"/>
              <a:ext cx="2655750" cy="40481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AutoShape 98"/>
            <p:cNvCxnSpPr/>
            <p:nvPr/>
          </p:nvCxnSpPr>
          <p:spPr bwMode="auto">
            <a:xfrm flipV="1">
              <a:off x="247559" y="4407017"/>
              <a:ext cx="3867241" cy="375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6" name="Text Box 620"/>
            <p:cNvSpPr txBox="1">
              <a:spLocks noChangeArrowheads="1"/>
            </p:cNvSpPr>
            <p:nvPr/>
          </p:nvSpPr>
          <p:spPr bwMode="auto">
            <a:xfrm>
              <a:off x="10702" y="9500"/>
              <a:ext cx="179827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67" name="Text Box 102"/>
            <p:cNvSpPr txBox="1">
              <a:spLocks noChangeArrowheads="1"/>
            </p:cNvSpPr>
            <p:nvPr/>
          </p:nvSpPr>
          <p:spPr bwMode="auto">
            <a:xfrm>
              <a:off x="4003272" y="4445197"/>
              <a:ext cx="257238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68" name="Text Box 103"/>
            <p:cNvSpPr txBox="1">
              <a:spLocks noChangeArrowheads="1"/>
            </p:cNvSpPr>
            <p:nvPr/>
          </p:nvSpPr>
          <p:spPr bwMode="auto">
            <a:xfrm>
              <a:off x="2752772" y="4436499"/>
              <a:ext cx="257138" cy="261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69" name="AutoShape 128"/>
            <p:cNvCxnSpPr/>
            <p:nvPr/>
          </p:nvCxnSpPr>
          <p:spPr bwMode="auto">
            <a:xfrm flipH="1" flipV="1">
              <a:off x="238136" y="76201"/>
              <a:ext cx="9501" cy="43338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" name="Text Box 638"/>
            <p:cNvSpPr txBox="1">
              <a:spLocks noChangeArrowheads="1"/>
            </p:cNvSpPr>
            <p:nvPr/>
          </p:nvSpPr>
          <p:spPr bwMode="auto">
            <a:xfrm>
              <a:off x="64870" y="238829"/>
              <a:ext cx="179727" cy="285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dirty="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71" name="Left Brace 70"/>
            <p:cNvSpPr>
              <a:spLocks/>
            </p:cNvSpPr>
            <p:nvPr/>
          </p:nvSpPr>
          <p:spPr bwMode="auto">
            <a:xfrm rot="16200000">
              <a:off x="2943469" y="4394643"/>
              <a:ext cx="121678" cy="202534"/>
            </a:xfrm>
            <a:prstGeom prst="leftBrace">
              <a:avLst>
                <a:gd name="adj1" fmla="val 8424"/>
                <a:gd name="adj2" fmla="val 50000"/>
              </a:avLst>
            </a:prstGeom>
            <a:noFill/>
            <a:ln w="9525">
              <a:solidFill>
                <a:schemeClr val="dk1">
                  <a:lumMod val="9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72" name="Text Box 103"/>
            <p:cNvSpPr txBox="1">
              <a:spLocks noChangeArrowheads="1"/>
            </p:cNvSpPr>
            <p:nvPr/>
          </p:nvSpPr>
          <p:spPr bwMode="auto">
            <a:xfrm>
              <a:off x="3010325" y="4445149"/>
              <a:ext cx="342951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θ′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grpSp>
          <p:nvGrpSpPr>
            <p:cNvPr id="73" name="Group 72"/>
            <p:cNvGrpSpPr>
              <a:grpSpLocks/>
            </p:cNvGrpSpPr>
            <p:nvPr/>
          </p:nvGrpSpPr>
          <p:grpSpPr bwMode="auto">
            <a:xfrm>
              <a:off x="72229" y="964568"/>
              <a:ext cx="523978" cy="219104"/>
              <a:chOff x="0" y="0"/>
              <a:chExt cx="523875" cy="219075"/>
            </a:xfrm>
          </p:grpSpPr>
          <p:sp>
            <p:nvSpPr>
              <p:cNvPr id="103" name="Rectangle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23875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Text Box 1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208" y="17463"/>
                    <a:ext cx="368935" cy="17234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𝑏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04" name="Text Box 1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208" y="17463"/>
                    <a:ext cx="368935" cy="172349"/>
                  </a:xfrm>
                  <a:prstGeom prst="rect">
                    <a:avLst/>
                  </a:prstGeom>
                  <a:blipFill rotWithShape="1">
                    <a:blip r:embed="rId3" cstate="print"/>
                    <a:stretch>
                      <a:fillRect b="-8571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4" name="Group 73"/>
            <p:cNvGrpSpPr>
              <a:grpSpLocks/>
            </p:cNvGrpSpPr>
            <p:nvPr/>
          </p:nvGrpSpPr>
          <p:grpSpPr bwMode="auto">
            <a:xfrm>
              <a:off x="410879" y="543143"/>
              <a:ext cx="476271" cy="219104"/>
              <a:chOff x="0" y="0"/>
              <a:chExt cx="476250" cy="219075"/>
            </a:xfrm>
          </p:grpSpPr>
          <p:sp>
            <p:nvSpPr>
              <p:cNvPr id="101" name="Rectangle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250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2" name="Text Box 1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𝑔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02" name="Text Box 1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blipFill rotWithShape="1">
                    <a:blip r:embed="rId4" cstate="print"/>
                    <a:stretch>
                      <a:fillRect b="-13514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75" name="Text Box 131"/>
            <p:cNvSpPr txBox="1">
              <a:spLocks noChangeArrowheads="1"/>
            </p:cNvSpPr>
            <p:nvPr/>
          </p:nvSpPr>
          <p:spPr bwMode="auto">
            <a:xfrm>
              <a:off x="1312163" y="2371724"/>
              <a:ext cx="331550" cy="285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600">
                  <a:effectLst/>
                  <a:latin typeface="Times New Roman"/>
                  <a:ea typeface="Times New Roman"/>
                </a:rPr>
                <a:t>E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6" name="Oval 75"/>
            <p:cNvSpPr>
              <a:spLocks noChangeAspect="1" noChangeArrowheads="1"/>
            </p:cNvSpPr>
            <p:nvPr/>
          </p:nvSpPr>
          <p:spPr bwMode="auto">
            <a:xfrm>
              <a:off x="1544717" y="1456473"/>
              <a:ext cx="50107" cy="51401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77" name="Text Box 638"/>
            <p:cNvSpPr txBox="1">
              <a:spLocks noChangeArrowheads="1"/>
            </p:cNvSpPr>
            <p:nvPr/>
          </p:nvSpPr>
          <p:spPr bwMode="auto">
            <a:xfrm>
              <a:off x="2573050" y="4205747"/>
              <a:ext cx="179727" cy="285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78" name="Text Box 638"/>
            <p:cNvSpPr txBox="1">
              <a:spLocks noChangeArrowheads="1"/>
            </p:cNvSpPr>
            <p:nvPr/>
          </p:nvSpPr>
          <p:spPr bwMode="auto">
            <a:xfrm>
              <a:off x="327359" y="1619621"/>
              <a:ext cx="219133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S</a:t>
              </a:r>
            </a:p>
          </p:txBody>
        </p:sp>
        <p:sp>
          <p:nvSpPr>
            <p:cNvPr id="79" name="Text Box 638"/>
            <p:cNvSpPr txBox="1">
              <a:spLocks noChangeArrowheads="1"/>
            </p:cNvSpPr>
            <p:nvPr/>
          </p:nvSpPr>
          <p:spPr bwMode="auto">
            <a:xfrm>
              <a:off x="2632596" y="2856287"/>
              <a:ext cx="219133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S</a:t>
              </a:r>
            </a:p>
          </p:txBody>
        </p:sp>
        <p:sp>
          <p:nvSpPr>
            <p:cNvPr id="80" name="Text Box 639"/>
            <p:cNvSpPr txBox="1">
              <a:spLocks noChangeArrowheads="1"/>
            </p:cNvSpPr>
            <p:nvPr/>
          </p:nvSpPr>
          <p:spPr bwMode="auto">
            <a:xfrm>
              <a:off x="10702" y="1151355"/>
              <a:ext cx="339551" cy="285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B′</a:t>
              </a:r>
            </a:p>
          </p:txBody>
        </p:sp>
        <p:cxnSp>
          <p:nvCxnSpPr>
            <p:cNvPr id="81" name="Straight Connector 80"/>
            <p:cNvCxnSpPr/>
            <p:nvPr/>
          </p:nvCxnSpPr>
          <p:spPr bwMode="auto">
            <a:xfrm flipV="1">
              <a:off x="3070316" y="885825"/>
              <a:ext cx="0" cy="3521192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2" name="Text Box 102"/>
            <p:cNvSpPr txBox="1">
              <a:spLocks noChangeArrowheads="1"/>
            </p:cNvSpPr>
            <p:nvPr/>
          </p:nvSpPr>
          <p:spPr bwMode="auto">
            <a:xfrm>
              <a:off x="1408579" y="4434103"/>
              <a:ext cx="427525" cy="26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g*</a:t>
              </a:r>
            </a:p>
          </p:txBody>
        </p:sp>
        <p:sp>
          <p:nvSpPr>
            <p:cNvPr id="83" name="Text Box 639"/>
            <p:cNvSpPr txBox="1">
              <a:spLocks noChangeArrowheads="1"/>
            </p:cNvSpPr>
            <p:nvPr/>
          </p:nvSpPr>
          <p:spPr bwMode="auto">
            <a:xfrm>
              <a:off x="10701" y="2228254"/>
              <a:ext cx="33909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b*</a:t>
              </a: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 rot="1326387">
              <a:off x="2507675" y="3288053"/>
              <a:ext cx="512946" cy="537644"/>
            </a:xfrm>
            <a:custGeom>
              <a:avLst/>
              <a:gdLst>
                <a:gd name="T0" fmla="*/ 0 w 715"/>
                <a:gd name="T1" fmla="*/ 669 h 669"/>
                <a:gd name="T2" fmla="*/ 715 w 715"/>
                <a:gd name="T3" fmla="*/ 0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5" h="669">
                  <a:moveTo>
                    <a:pt x="0" y="669"/>
                  </a:moveTo>
                  <a:cubicBezTo>
                    <a:pt x="25" y="375"/>
                    <a:pt x="340" y="30"/>
                    <a:pt x="715" y="0"/>
                  </a:cubicBezTo>
                </a:path>
              </a:pathLst>
            </a:custGeom>
            <a:ln>
              <a:headEnd/>
              <a:tailEnd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85" name="Oval 84"/>
            <p:cNvSpPr/>
            <p:nvPr/>
          </p:nvSpPr>
          <p:spPr>
            <a:xfrm>
              <a:off x="1538189" y="2347405"/>
              <a:ext cx="45719" cy="457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600"/>
            </a:p>
          </p:txBody>
        </p:sp>
        <p:sp>
          <p:nvSpPr>
            <p:cNvPr id="86" name="Text Box 131"/>
            <p:cNvSpPr txBox="1">
              <a:spLocks noChangeArrowheads="1"/>
            </p:cNvSpPr>
            <p:nvPr/>
          </p:nvSpPr>
          <p:spPr bwMode="auto">
            <a:xfrm>
              <a:off x="1544717" y="1242607"/>
              <a:ext cx="33147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600" dirty="0">
                  <a:effectLst/>
                  <a:latin typeface="Times New Roman"/>
                  <a:ea typeface="Times New Roman"/>
                </a:rPr>
                <a:t>A</a:t>
              </a:r>
              <a:endParaRPr lang="en-GB" sz="1600" dirty="0">
                <a:effectLst/>
                <a:latin typeface="Times New Roman"/>
                <a:ea typeface="Times New Roman"/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1107574" y="1300675"/>
              <a:ext cx="450889" cy="708526"/>
              <a:chOff x="2093908" y="949873"/>
              <a:chExt cx="249304" cy="540136"/>
            </a:xfrm>
          </p:grpSpPr>
          <p:grpSp>
            <p:nvGrpSpPr>
              <p:cNvPr id="97" name="Group 96"/>
              <p:cNvGrpSpPr/>
              <p:nvPr/>
            </p:nvGrpSpPr>
            <p:grpSpPr>
              <a:xfrm rot="10800000">
                <a:off x="2197350" y="1154280"/>
                <a:ext cx="145862" cy="335729"/>
                <a:chOff x="1588686" y="924128"/>
                <a:chExt cx="145862" cy="335729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 rot="10800000" flipH="1" flipV="1">
                  <a:off x="1588686" y="924128"/>
                  <a:ext cx="103629" cy="33560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rot="10800000" flipV="1">
                  <a:off x="1692588" y="1128999"/>
                  <a:ext cx="41960" cy="13085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8" name="Straight Connector 97"/>
              <p:cNvCxnSpPr/>
              <p:nvPr/>
            </p:nvCxnSpPr>
            <p:spPr>
              <a:xfrm flipH="1" flipV="1">
                <a:off x="2093908" y="949873"/>
                <a:ext cx="103437" cy="3352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8" name="Straight Arrow Connector 87"/>
            <p:cNvCxnSpPr/>
            <p:nvPr/>
          </p:nvCxnSpPr>
          <p:spPr>
            <a:xfrm>
              <a:off x="1059415" y="2110029"/>
              <a:ext cx="92530" cy="450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 flipV="1">
              <a:off x="2032325" y="2617592"/>
              <a:ext cx="94342" cy="639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244597" y="1483082"/>
              <a:ext cx="28219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 Box 639"/>
                <p:cNvSpPr txBox="1">
                  <a:spLocks noChangeArrowheads="1"/>
                </p:cNvSpPr>
                <p:nvPr/>
              </p:nvSpPr>
              <p:spPr bwMode="auto">
                <a:xfrm>
                  <a:off x="14352" y="1320805"/>
                  <a:ext cx="237912" cy="285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𝑏</m:t>
                            </m:r>
                          </m:e>
                          <m:sub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6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91" name="Text Box 6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352" y="1320805"/>
                  <a:ext cx="237912" cy="285750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2" name="Straight Connector 91"/>
            <p:cNvCxnSpPr/>
            <p:nvPr/>
          </p:nvCxnSpPr>
          <p:spPr>
            <a:xfrm flipV="1">
              <a:off x="1558567" y="660517"/>
              <a:ext cx="0" cy="3746500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3" name="Text Box 639"/>
            <p:cNvSpPr txBox="1">
              <a:spLocks noChangeArrowheads="1"/>
            </p:cNvSpPr>
            <p:nvPr/>
          </p:nvSpPr>
          <p:spPr bwMode="auto">
            <a:xfrm>
              <a:off x="1408522" y="390857"/>
              <a:ext cx="33909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sp>
          <p:nvSpPr>
            <p:cNvPr id="94" name="Text Box 639"/>
            <p:cNvSpPr txBox="1">
              <a:spLocks noChangeArrowheads="1"/>
            </p:cNvSpPr>
            <p:nvPr/>
          </p:nvSpPr>
          <p:spPr bwMode="auto">
            <a:xfrm>
              <a:off x="1497648" y="4160081"/>
              <a:ext cx="338455" cy="285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sp>
          <p:nvSpPr>
            <p:cNvPr id="95" name="Text Box 131"/>
            <p:cNvSpPr txBox="1">
              <a:spLocks noChangeArrowheads="1"/>
            </p:cNvSpPr>
            <p:nvPr/>
          </p:nvSpPr>
          <p:spPr bwMode="auto">
            <a:xfrm>
              <a:off x="1508537" y="1900385"/>
              <a:ext cx="330835" cy="285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600">
                  <a:effectLst/>
                  <a:latin typeface="Times New Roman"/>
                  <a:ea typeface="Times New Roman"/>
                </a:rPr>
                <a:t>Z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6" name="Text Box 131"/>
            <p:cNvSpPr txBox="1">
              <a:spLocks noChangeArrowheads="1"/>
            </p:cNvSpPr>
            <p:nvPr/>
          </p:nvSpPr>
          <p:spPr bwMode="auto">
            <a:xfrm>
              <a:off x="918828" y="1093478"/>
              <a:ext cx="330200" cy="284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600">
                  <a:effectLst/>
                  <a:latin typeface="Times New Roman"/>
                  <a:ea typeface="Times New Roman"/>
                </a:rPr>
                <a:t>Z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4311552" y="5129671"/>
                <a:ext cx="1162306" cy="6135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/>
                          </m:ctrlPr>
                        </m:fPr>
                        <m:num>
                          <m:r>
                            <a:rPr lang="en-GB" i="1"/>
                            <m:t>𝑟</m:t>
                          </m:r>
                          <m:r>
                            <a:rPr lang="en-GB" i="1"/>
                            <m:t>−</m:t>
                          </m:r>
                          <m:r>
                            <a:rPr lang="en-GB" i="1"/>
                            <m:t>𝜋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i="1">
                              <a:latin typeface="Cambria Math"/>
                            </a:rPr>
                            <m:t>𝛾</m:t>
                          </m:r>
                        </m:num>
                        <m:den>
                          <m:r>
                            <a:rPr lang="en-GB" i="1"/>
                            <m:t>1−</m:t>
                          </m:r>
                          <m:r>
                            <a:rPr lang="en-GB" i="1"/>
                            <m:t>𝜑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1552" y="5129671"/>
                <a:ext cx="1162306" cy="61356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51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/>
          <p:cNvSpPr/>
          <p:nvPr/>
        </p:nvSpPr>
        <p:spPr>
          <a:xfrm>
            <a:off x="899592" y="331725"/>
            <a:ext cx="734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DeLong and Summers: stabilisation delays fiscal </a:t>
            </a:r>
            <a:r>
              <a:rPr lang="en-GB" sz="2800" dirty="0" smtClean="0"/>
              <a:t>consolidation, with higher taxes to cover debt interest</a:t>
            </a:r>
            <a:endParaRPr lang="en-GB" sz="2800" dirty="0"/>
          </a:p>
        </p:txBody>
      </p:sp>
      <p:sp>
        <p:nvSpPr>
          <p:cNvPr id="110" name="Slide Number Placeholder 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523" y="3234670"/>
            <a:ext cx="3111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8" name="Canvas 859"/>
          <p:cNvGrpSpPr/>
          <p:nvPr/>
        </p:nvGrpSpPr>
        <p:grpSpPr>
          <a:xfrm>
            <a:off x="451715" y="1007016"/>
            <a:ext cx="7249545" cy="5778316"/>
            <a:chOff x="0" y="0"/>
            <a:chExt cx="4548505" cy="4827270"/>
          </a:xfrm>
        </p:grpSpPr>
        <p:sp>
          <p:nvSpPr>
            <p:cNvPr id="169" name="Rectangle 168"/>
            <p:cNvSpPr/>
            <p:nvPr/>
          </p:nvSpPr>
          <p:spPr>
            <a:xfrm>
              <a:off x="0" y="0"/>
              <a:ext cx="4548505" cy="4827270"/>
            </a:xfrm>
            <a:prstGeom prst="rect">
              <a:avLst/>
            </a:prstGeom>
            <a:noFill/>
          </p:spPr>
        </p:sp>
        <p:cxnSp>
          <p:nvCxnSpPr>
            <p:cNvPr id="170" name="AutoShape 99"/>
            <p:cNvCxnSpPr/>
            <p:nvPr/>
          </p:nvCxnSpPr>
          <p:spPr bwMode="auto">
            <a:xfrm flipV="1">
              <a:off x="2201841" y="821032"/>
              <a:ext cx="0" cy="35908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1" name="Text Box 529"/>
            <p:cNvSpPr txBox="1">
              <a:spLocks noChangeArrowheads="1"/>
            </p:cNvSpPr>
            <p:nvPr/>
          </p:nvSpPr>
          <p:spPr bwMode="auto">
            <a:xfrm>
              <a:off x="2791233" y="4563033"/>
              <a:ext cx="352455" cy="2382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δ*</a:t>
              </a:r>
            </a:p>
          </p:txBody>
        </p:sp>
        <p:cxnSp>
          <p:nvCxnSpPr>
            <p:cNvPr id="172" name="AutoShape 100"/>
            <p:cNvCxnSpPr/>
            <p:nvPr/>
          </p:nvCxnSpPr>
          <p:spPr bwMode="auto">
            <a:xfrm flipH="1" flipV="1">
              <a:off x="1761673" y="3032521"/>
              <a:ext cx="1724967" cy="137809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" name="AutoShape 99"/>
            <p:cNvCxnSpPr/>
            <p:nvPr/>
          </p:nvCxnSpPr>
          <p:spPr bwMode="auto">
            <a:xfrm flipH="1" flipV="1">
              <a:off x="257140" y="428659"/>
              <a:ext cx="2295956" cy="398195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" name="AutoShape 98"/>
            <p:cNvCxnSpPr/>
            <p:nvPr/>
          </p:nvCxnSpPr>
          <p:spPr bwMode="auto">
            <a:xfrm>
              <a:off x="247638" y="4411312"/>
              <a:ext cx="3944011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5" name="AutoShape 100"/>
            <p:cNvCxnSpPr/>
            <p:nvPr/>
          </p:nvCxnSpPr>
          <p:spPr bwMode="auto">
            <a:xfrm flipH="1" flipV="1">
              <a:off x="257140" y="1981475"/>
              <a:ext cx="3029470" cy="242913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6" name="Text Box 508"/>
            <p:cNvSpPr txBox="1">
              <a:spLocks noChangeArrowheads="1"/>
            </p:cNvSpPr>
            <p:nvPr/>
          </p:nvSpPr>
          <p:spPr bwMode="auto">
            <a:xfrm>
              <a:off x="10702" y="9501"/>
              <a:ext cx="179828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77" name="Text Box 102"/>
            <p:cNvSpPr txBox="1">
              <a:spLocks noChangeArrowheads="1"/>
            </p:cNvSpPr>
            <p:nvPr/>
          </p:nvSpPr>
          <p:spPr bwMode="auto">
            <a:xfrm>
              <a:off x="4029625" y="4391610"/>
              <a:ext cx="257240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78" name="Text Box 103"/>
            <p:cNvSpPr txBox="1">
              <a:spLocks noChangeArrowheads="1"/>
            </p:cNvSpPr>
            <p:nvPr/>
          </p:nvSpPr>
          <p:spPr bwMode="auto">
            <a:xfrm>
              <a:off x="2372068" y="4383308"/>
              <a:ext cx="257240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79" name="Text Box 114"/>
            <p:cNvSpPr txBox="1">
              <a:spLocks noChangeArrowheads="1"/>
            </p:cNvSpPr>
            <p:nvPr/>
          </p:nvSpPr>
          <p:spPr bwMode="auto">
            <a:xfrm>
              <a:off x="1761573" y="4383708"/>
              <a:ext cx="410463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80" name="Arc 119"/>
            <p:cNvSpPr>
              <a:spLocks/>
            </p:cNvSpPr>
            <p:nvPr/>
          </p:nvSpPr>
          <p:spPr bwMode="auto">
            <a:xfrm rot="21382541" flipV="1">
              <a:off x="253339" y="2110993"/>
              <a:ext cx="178528" cy="113716"/>
            </a:xfrm>
            <a:custGeom>
              <a:avLst/>
              <a:gdLst>
                <a:gd name="T0" fmla="*/ 0 w 21600"/>
                <a:gd name="T1" fmla="*/ 0 h 21600"/>
                <a:gd name="T2" fmla="*/ 1474608 w 21600"/>
                <a:gd name="T3" fmla="*/ 597536 h 21600"/>
                <a:gd name="T4" fmla="*/ 0 w 21600"/>
                <a:gd name="T5" fmla="*/ 597536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181" name="Text Box 121"/>
            <p:cNvSpPr txBox="1">
              <a:spLocks noChangeArrowheads="1"/>
            </p:cNvSpPr>
            <p:nvPr/>
          </p:nvSpPr>
          <p:spPr bwMode="auto">
            <a:xfrm>
              <a:off x="216534" y="1990976"/>
              <a:ext cx="295346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r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182" name="AutoShape 128"/>
            <p:cNvCxnSpPr/>
            <p:nvPr/>
          </p:nvCxnSpPr>
          <p:spPr bwMode="auto">
            <a:xfrm flipH="1" flipV="1">
              <a:off x="245038" y="76211"/>
              <a:ext cx="2600" cy="43344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3" name="Text Box 131"/>
            <p:cNvSpPr txBox="1">
              <a:spLocks noChangeArrowheads="1"/>
            </p:cNvSpPr>
            <p:nvPr/>
          </p:nvSpPr>
          <p:spPr bwMode="auto">
            <a:xfrm>
              <a:off x="1673759" y="3330362"/>
              <a:ext cx="130520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E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84" name="Text Box 131"/>
            <p:cNvSpPr txBox="1">
              <a:spLocks noChangeArrowheads="1"/>
            </p:cNvSpPr>
            <p:nvPr/>
          </p:nvSpPr>
          <p:spPr bwMode="auto">
            <a:xfrm>
              <a:off x="2154834" y="2699675"/>
              <a:ext cx="245838" cy="228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cxnSp>
          <p:nvCxnSpPr>
            <p:cNvPr id="185" name="AutoShape 99"/>
            <p:cNvCxnSpPr/>
            <p:nvPr/>
          </p:nvCxnSpPr>
          <p:spPr bwMode="auto">
            <a:xfrm flipV="1">
              <a:off x="2553096" y="2810190"/>
              <a:ext cx="600" cy="16004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6" name="Arc 110"/>
            <p:cNvSpPr>
              <a:spLocks/>
            </p:cNvSpPr>
            <p:nvPr/>
          </p:nvSpPr>
          <p:spPr bwMode="auto">
            <a:xfrm rot="1440000" flipH="1">
              <a:off x="2331369" y="3931444"/>
              <a:ext cx="211656" cy="125842"/>
            </a:xfrm>
            <a:custGeom>
              <a:avLst/>
              <a:gdLst>
                <a:gd name="T0" fmla="*/ 0 w 21600"/>
                <a:gd name="T1" fmla="*/ 0 h 21600"/>
                <a:gd name="T2" fmla="*/ 1814192 w 21600"/>
                <a:gd name="T3" fmla="*/ 947427 h 21600"/>
                <a:gd name="T4" fmla="*/ 0 w 21600"/>
                <a:gd name="T5" fmla="*/ 94742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87" name="Text Box 111"/>
            <p:cNvSpPr txBox="1">
              <a:spLocks noChangeArrowheads="1"/>
            </p:cNvSpPr>
            <p:nvPr/>
          </p:nvSpPr>
          <p:spPr bwMode="auto">
            <a:xfrm>
              <a:off x="2209205" y="3681854"/>
              <a:ext cx="428666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dirty="0" smtClean="0">
                  <a:effectLst/>
                  <a:latin typeface="Times New Roman"/>
                  <a:ea typeface="Times New Roman"/>
                </a:rPr>
                <a:t>r-γ-</a:t>
              </a:r>
              <a:r>
                <a:rPr lang="el-GR" sz="1600" dirty="0" smtClean="0">
                  <a:effectLst/>
                  <a:latin typeface="Times New Roman"/>
                  <a:ea typeface="Times New Roman"/>
                </a:rPr>
                <a:t>π</a:t>
              </a:r>
              <a:endParaRPr lang="en-GB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8" name="Text Box 526"/>
            <p:cNvSpPr txBox="1">
              <a:spLocks noChangeArrowheads="1"/>
            </p:cNvSpPr>
            <p:nvPr/>
          </p:nvSpPr>
          <p:spPr bwMode="auto">
            <a:xfrm>
              <a:off x="78033" y="1829830"/>
              <a:ext cx="179728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dirty="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189" name="Text Box 527"/>
            <p:cNvSpPr txBox="1">
              <a:spLocks noChangeArrowheads="1"/>
            </p:cNvSpPr>
            <p:nvPr/>
          </p:nvSpPr>
          <p:spPr bwMode="auto">
            <a:xfrm>
              <a:off x="77412" y="295241"/>
              <a:ext cx="179728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190" name="Left Brace 189"/>
            <p:cNvSpPr>
              <a:spLocks/>
            </p:cNvSpPr>
            <p:nvPr/>
          </p:nvSpPr>
          <p:spPr bwMode="auto">
            <a:xfrm rot="16200000">
              <a:off x="2815438" y="4148970"/>
              <a:ext cx="189226" cy="695408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9525">
              <a:solidFill>
                <a:schemeClr val="dk1">
                  <a:lumMod val="9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GB" sz="1600"/>
            </a:p>
          </p:txBody>
        </p:sp>
        <p:cxnSp>
          <p:nvCxnSpPr>
            <p:cNvPr id="191" name="AutoShape 530"/>
            <p:cNvCxnSpPr>
              <a:cxnSpLocks noChangeShapeType="1"/>
            </p:cNvCxnSpPr>
            <p:nvPr/>
          </p:nvCxnSpPr>
          <p:spPr bwMode="auto">
            <a:xfrm>
              <a:off x="1906095" y="3316360"/>
              <a:ext cx="600" cy="10955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2" name="AutoShape 531"/>
            <p:cNvCxnSpPr>
              <a:cxnSpLocks noChangeShapeType="1"/>
            </p:cNvCxnSpPr>
            <p:nvPr/>
          </p:nvCxnSpPr>
          <p:spPr bwMode="auto">
            <a:xfrm flipH="1">
              <a:off x="245038" y="3312560"/>
              <a:ext cx="1674059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3" name="Text Box 532"/>
            <p:cNvSpPr txBox="1">
              <a:spLocks noChangeArrowheads="1"/>
            </p:cNvSpPr>
            <p:nvPr/>
          </p:nvSpPr>
          <p:spPr bwMode="auto">
            <a:xfrm>
              <a:off x="77412" y="3149337"/>
              <a:ext cx="238137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194" name="AutoShape 535"/>
            <p:cNvCxnSpPr>
              <a:cxnSpLocks noChangeShapeType="1"/>
            </p:cNvCxnSpPr>
            <p:nvPr/>
          </p:nvCxnSpPr>
          <p:spPr bwMode="auto">
            <a:xfrm>
              <a:off x="238137" y="1823953"/>
              <a:ext cx="600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" name="Oval 194"/>
            <p:cNvSpPr>
              <a:spLocks noChangeAspect="1" noChangeArrowheads="1"/>
            </p:cNvSpPr>
            <p:nvPr/>
          </p:nvSpPr>
          <p:spPr bwMode="auto">
            <a:xfrm>
              <a:off x="1884892" y="3278955"/>
              <a:ext cx="50208" cy="51407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196" name="Text Box 131"/>
            <p:cNvSpPr txBox="1">
              <a:spLocks noChangeArrowheads="1"/>
            </p:cNvSpPr>
            <p:nvPr/>
          </p:nvSpPr>
          <p:spPr bwMode="auto">
            <a:xfrm>
              <a:off x="2172037" y="2352927"/>
              <a:ext cx="245738" cy="228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</a:p>
          </p:txBody>
        </p:sp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1533738" y="1943370"/>
              <a:ext cx="668704" cy="448362"/>
            </a:xfrm>
            <a:custGeom>
              <a:avLst/>
              <a:gdLst>
                <a:gd name="T0" fmla="*/ 668655 w 1053"/>
                <a:gd name="T1" fmla="*/ 448310 h 706"/>
                <a:gd name="T2" fmla="*/ 409575 w 1053"/>
                <a:gd name="T3" fmla="*/ 123825 h 706"/>
                <a:gd name="T4" fmla="*/ 0 w 1053"/>
                <a:gd name="T5" fmla="*/ 19050 h 7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53" h="706">
                  <a:moveTo>
                    <a:pt x="1053" y="706"/>
                  </a:moveTo>
                  <a:cubicBezTo>
                    <a:pt x="985" y="621"/>
                    <a:pt x="820" y="308"/>
                    <a:pt x="645" y="195"/>
                  </a:cubicBezTo>
                  <a:cubicBezTo>
                    <a:pt x="315" y="0"/>
                    <a:pt x="134" y="64"/>
                    <a:pt x="0" y="3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198" name="Text Box 131"/>
            <p:cNvSpPr txBox="1">
              <a:spLocks noChangeArrowheads="1"/>
            </p:cNvSpPr>
            <p:nvPr/>
          </p:nvSpPr>
          <p:spPr bwMode="auto">
            <a:xfrm>
              <a:off x="1266996" y="1824553"/>
              <a:ext cx="320350" cy="316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C</a:t>
              </a:r>
            </a:p>
          </p:txBody>
        </p:sp>
        <p:sp>
          <p:nvSpPr>
            <p:cNvPr id="199" name="Oval 198"/>
            <p:cNvSpPr>
              <a:spLocks noChangeAspect="1" noChangeArrowheads="1"/>
            </p:cNvSpPr>
            <p:nvPr/>
          </p:nvSpPr>
          <p:spPr bwMode="auto">
            <a:xfrm>
              <a:off x="2172037" y="2372029"/>
              <a:ext cx="50108" cy="51407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201" name="Text Box 131"/>
            <p:cNvSpPr txBox="1">
              <a:spLocks noChangeArrowheads="1"/>
            </p:cNvSpPr>
            <p:nvPr/>
          </p:nvSpPr>
          <p:spPr bwMode="auto">
            <a:xfrm>
              <a:off x="2201771" y="1298853"/>
              <a:ext cx="457272" cy="241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D</a:t>
              </a:r>
            </a:p>
          </p:txBody>
        </p:sp>
        <p:sp>
          <p:nvSpPr>
            <p:cNvPr id="202" name="Text Box 547"/>
            <p:cNvSpPr txBox="1">
              <a:spLocks noChangeArrowheads="1"/>
            </p:cNvSpPr>
            <p:nvPr/>
          </p:nvSpPr>
          <p:spPr bwMode="auto">
            <a:xfrm>
              <a:off x="0" y="2857897"/>
              <a:ext cx="238137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b**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203" name="AutoShape 105"/>
            <p:cNvCxnSpPr/>
            <p:nvPr/>
          </p:nvCxnSpPr>
          <p:spPr bwMode="auto">
            <a:xfrm flipV="1">
              <a:off x="247638" y="3048523"/>
              <a:ext cx="0" cy="253235"/>
            </a:xfrm>
            <a:prstGeom prst="straightConnector1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" name="Oval 203"/>
            <p:cNvSpPr>
              <a:spLocks noChangeAspect="1" noChangeArrowheads="1"/>
            </p:cNvSpPr>
            <p:nvPr/>
          </p:nvSpPr>
          <p:spPr bwMode="auto">
            <a:xfrm>
              <a:off x="1754072" y="3023420"/>
              <a:ext cx="50208" cy="51407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05" name="Text Box 103"/>
            <p:cNvSpPr txBox="1">
              <a:spLocks noChangeArrowheads="1"/>
            </p:cNvSpPr>
            <p:nvPr/>
          </p:nvSpPr>
          <p:spPr bwMode="auto">
            <a:xfrm>
              <a:off x="3162790" y="4401111"/>
              <a:ext cx="400062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θ′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06" name="Text Box 103"/>
            <p:cNvSpPr txBox="1">
              <a:spLocks noChangeArrowheads="1"/>
            </p:cNvSpPr>
            <p:nvPr/>
          </p:nvSpPr>
          <p:spPr bwMode="auto">
            <a:xfrm>
              <a:off x="3400927" y="4401111"/>
              <a:ext cx="400062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θ′′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07" name="Text Box 526"/>
            <p:cNvSpPr txBox="1">
              <a:spLocks noChangeArrowheads="1"/>
            </p:cNvSpPr>
            <p:nvPr/>
          </p:nvSpPr>
          <p:spPr bwMode="auto">
            <a:xfrm>
              <a:off x="1754072" y="2838794"/>
              <a:ext cx="341753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E´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grpSp>
          <p:nvGrpSpPr>
            <p:cNvPr id="208" name="Group 207"/>
            <p:cNvGrpSpPr>
              <a:grpSpLocks/>
            </p:cNvGrpSpPr>
            <p:nvPr/>
          </p:nvGrpSpPr>
          <p:grpSpPr bwMode="auto">
            <a:xfrm>
              <a:off x="476574" y="1492307"/>
              <a:ext cx="523981" cy="219030"/>
              <a:chOff x="0" y="0"/>
              <a:chExt cx="523875" cy="219075"/>
            </a:xfrm>
          </p:grpSpPr>
          <p:sp>
            <p:nvSpPr>
              <p:cNvPr id="219" name="Rectangle 2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23875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0" name="Text Box 1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208" y="17463"/>
                    <a:ext cx="368935" cy="17234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𝑏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20" name="Text Box 1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208" y="17463"/>
                    <a:ext cx="368935" cy="172349"/>
                  </a:xfrm>
                  <a:prstGeom prst="rect">
                    <a:avLst/>
                  </a:prstGeom>
                  <a:blipFill rotWithShape="1">
                    <a:blip r:embed="rId3" cstate="print"/>
                    <a:stretch>
                      <a:fillRect b="-12121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09" name="Group 208"/>
            <p:cNvGrpSpPr>
              <a:grpSpLocks/>
            </p:cNvGrpSpPr>
            <p:nvPr/>
          </p:nvGrpSpPr>
          <p:grpSpPr bwMode="auto">
            <a:xfrm>
              <a:off x="2755927" y="3982553"/>
              <a:ext cx="476374" cy="219130"/>
              <a:chOff x="0" y="0"/>
              <a:chExt cx="476250" cy="219075"/>
            </a:xfrm>
          </p:grpSpPr>
          <p:sp>
            <p:nvSpPr>
              <p:cNvPr id="217" name="Rectangle 2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250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8" name="Text Box 1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𝑔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18" name="Text Box 1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blipFill rotWithShape="1">
                    <a:blip r:embed="rId4" cstate="print"/>
                    <a:stretch>
                      <a:fillRect b="-16216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10" name="AutoShape 531"/>
            <p:cNvCxnSpPr/>
            <p:nvPr/>
          </p:nvCxnSpPr>
          <p:spPr bwMode="auto">
            <a:xfrm flipH="1">
              <a:off x="249939" y="1816252"/>
              <a:ext cx="8095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531"/>
            <p:cNvCxnSpPr/>
            <p:nvPr/>
          </p:nvCxnSpPr>
          <p:spPr bwMode="auto">
            <a:xfrm flipH="1">
              <a:off x="249939" y="2391732"/>
              <a:ext cx="194980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531"/>
            <p:cNvCxnSpPr/>
            <p:nvPr/>
          </p:nvCxnSpPr>
          <p:spPr bwMode="auto">
            <a:xfrm flipH="1">
              <a:off x="245038" y="3049223"/>
              <a:ext cx="15166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3" name="Text Box 527"/>
            <p:cNvSpPr txBox="1">
              <a:spLocks noChangeArrowheads="1"/>
            </p:cNvSpPr>
            <p:nvPr/>
          </p:nvSpPr>
          <p:spPr bwMode="auto">
            <a:xfrm>
              <a:off x="2238047" y="4176429"/>
              <a:ext cx="179728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214" name="Text Box 526"/>
            <p:cNvSpPr txBox="1">
              <a:spLocks noChangeArrowheads="1"/>
            </p:cNvSpPr>
            <p:nvPr/>
          </p:nvSpPr>
          <p:spPr bwMode="auto">
            <a:xfrm>
              <a:off x="3163990" y="4201683"/>
              <a:ext cx="179728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215" name="Text Box 131"/>
            <p:cNvSpPr txBox="1">
              <a:spLocks noChangeArrowheads="1"/>
            </p:cNvSpPr>
            <p:nvPr/>
          </p:nvSpPr>
          <p:spPr bwMode="auto">
            <a:xfrm>
              <a:off x="2090120" y="578577"/>
              <a:ext cx="45720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sp>
          <p:nvSpPr>
            <p:cNvPr id="216" name="Text Box 131"/>
            <p:cNvSpPr txBox="1">
              <a:spLocks noChangeArrowheads="1"/>
            </p:cNvSpPr>
            <p:nvPr/>
          </p:nvSpPr>
          <p:spPr bwMode="auto">
            <a:xfrm>
              <a:off x="1935199" y="4176429"/>
              <a:ext cx="302848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cxnSp>
          <p:nvCxnSpPr>
            <p:cNvPr id="200" name="AutoShape 105"/>
            <p:cNvCxnSpPr>
              <a:endCxn id="201" idx="1"/>
            </p:cNvCxnSpPr>
            <p:nvPr/>
          </p:nvCxnSpPr>
          <p:spPr bwMode="auto">
            <a:xfrm flipH="1" flipV="1">
              <a:off x="2201771" y="1419720"/>
              <a:ext cx="70" cy="952310"/>
            </a:xfrm>
            <a:prstGeom prst="straightConnector1">
              <a:avLst/>
            </a:prstGeom>
            <a:noFill/>
            <a:ln w="28575">
              <a:solidFill>
                <a:srgbClr val="00B0F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1482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788634"/>
              </p:ext>
            </p:extLst>
          </p:nvPr>
        </p:nvGraphicFramePr>
        <p:xfrm>
          <a:off x="1043608" y="1700808"/>
          <a:ext cx="7416824" cy="3685606"/>
        </p:xfrm>
        <a:graphic>
          <a:graphicData uri="http://schemas.openxmlformats.org/drawingml/2006/table">
            <a:tbl>
              <a:tblPr firstRow="1" firstCol="1" bandRow="1"/>
              <a:tblGrid>
                <a:gridCol w="3833708"/>
                <a:gridCol w="358311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Name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Concept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Euro-bonds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Issue of common bonds to replace all debt 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“Blue bonds”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Issue of common bonds up to 60% of GDP 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“Elite” bonds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Common bonds only for AAA rated countries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Debt retirement fund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New entity that pools all debts above 60% of GDP, issues its own common bonds. Countries have a credible commitment to amortise the debt in a certain time frame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979712" y="629855"/>
            <a:ext cx="5020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Different types of stability </a:t>
            </a:r>
            <a:r>
              <a:rPr lang="en-GB" sz="2800" dirty="0" smtClean="0"/>
              <a:t>bonds</a:t>
            </a:r>
            <a:endParaRPr lang="en-GB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3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Debt unsustainability and measure to correct this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567738"/>
              </p:ext>
            </p:extLst>
          </p:nvPr>
        </p:nvGraphicFramePr>
        <p:xfrm>
          <a:off x="971600" y="2636912"/>
          <a:ext cx="7416824" cy="27736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40160"/>
                <a:gridCol w="59766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Parameter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Definition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b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Level of debt/</a:t>
                      </a:r>
                      <a:r>
                        <a:rPr lang="en-GB" sz="2000" baseline="0" dirty="0" smtClean="0"/>
                        <a:t>capacity </a:t>
                      </a:r>
                      <a:r>
                        <a:rPr lang="en-GB" sz="2000" baseline="0" dirty="0" smtClean="0"/>
                        <a:t>output - endogenous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Government expenditure/</a:t>
                      </a:r>
                      <a:r>
                        <a:rPr lang="en-GB" sz="2000" baseline="0" dirty="0" smtClean="0"/>
                        <a:t>capacity </a:t>
                      </a:r>
                      <a:r>
                        <a:rPr lang="en-GB" sz="2000" baseline="0" dirty="0" smtClean="0"/>
                        <a:t>output - endogenous</a:t>
                      </a:r>
                      <a:endParaRPr lang="en-GB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θ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Tax revenue as a fraction of </a:t>
                      </a:r>
                      <a:r>
                        <a:rPr lang="en-GB" sz="2000" baseline="0" dirty="0" smtClean="0"/>
                        <a:t>capacity output</a:t>
                      </a:r>
                      <a:endParaRPr lang="en-GB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Cost of debt service as a fraction of </a:t>
                      </a:r>
                      <a:r>
                        <a:rPr lang="en-GB" sz="2000" baseline="0" dirty="0" smtClean="0"/>
                        <a:t>capacity output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γ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Rate of capacity growth</a:t>
                      </a:r>
                      <a:r>
                        <a:rPr lang="en-GB" sz="2000" dirty="0" smtClean="0"/>
                        <a:t>,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/>
                        <a:t>π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Rate</a:t>
                      </a:r>
                      <a:r>
                        <a:rPr lang="en-GB" sz="2000" baseline="0" dirty="0" smtClean="0"/>
                        <a:t> of inflation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1957482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Variables used are defined as follows:</a:t>
            </a:r>
            <a:endParaRPr lang="en-GB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1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anvas 873"/>
          <p:cNvGrpSpPr/>
          <p:nvPr/>
        </p:nvGrpSpPr>
        <p:grpSpPr>
          <a:xfrm>
            <a:off x="1699769" y="1796168"/>
            <a:ext cx="6333141" cy="3910014"/>
            <a:chOff x="0" y="0"/>
            <a:chExt cx="4631055" cy="2755392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4631055" cy="2754630"/>
            </a:xfrm>
            <a:prstGeom prst="rect">
              <a:avLst/>
            </a:prstGeom>
          </p:spPr>
        </p:sp>
        <p:grpSp>
          <p:nvGrpSpPr>
            <p:cNvPr id="6" name="Group 5"/>
            <p:cNvGrpSpPr/>
            <p:nvPr/>
          </p:nvGrpSpPr>
          <p:grpSpPr>
            <a:xfrm>
              <a:off x="40293" y="39060"/>
              <a:ext cx="4263288" cy="2716332"/>
              <a:chOff x="377236" y="2"/>
              <a:chExt cx="6461648" cy="4523225"/>
            </a:xfrm>
          </p:grpSpPr>
          <p:grpSp>
            <p:nvGrpSpPr>
              <p:cNvPr id="7" name="Canvas 70"/>
              <p:cNvGrpSpPr/>
              <p:nvPr/>
            </p:nvGrpSpPr>
            <p:grpSpPr>
              <a:xfrm>
                <a:off x="377236" y="2"/>
                <a:ext cx="6461648" cy="4523225"/>
                <a:chOff x="390001" y="1"/>
                <a:chExt cx="4557163" cy="2781407"/>
              </a:xfrm>
            </p:grpSpPr>
            <p:sp>
              <p:nvSpPr>
                <p:cNvPr id="9" name="Freeform 8"/>
                <p:cNvSpPr>
                  <a:spLocks/>
                </p:cNvSpPr>
                <p:nvPr/>
              </p:nvSpPr>
              <p:spPr bwMode="auto">
                <a:xfrm>
                  <a:off x="882320" y="777126"/>
                  <a:ext cx="2762251" cy="1619250"/>
                </a:xfrm>
                <a:custGeom>
                  <a:avLst/>
                  <a:gdLst>
                    <a:gd name="T0" fmla="*/ 15 w 4351"/>
                    <a:gd name="T1" fmla="*/ 0 h 2550"/>
                    <a:gd name="T2" fmla="*/ 1 w 4351"/>
                    <a:gd name="T3" fmla="*/ 1509 h 2550"/>
                    <a:gd name="T4" fmla="*/ 1141 w 4351"/>
                    <a:gd name="T5" fmla="*/ 2519 h 2550"/>
                    <a:gd name="T6" fmla="*/ 4335 w 4351"/>
                    <a:gd name="T7" fmla="*/ 2491 h 25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51" h="2550">
                      <a:moveTo>
                        <a:pt x="15" y="0"/>
                      </a:moveTo>
                      <a:cubicBezTo>
                        <a:pt x="0" y="1"/>
                        <a:pt x="1" y="1059"/>
                        <a:pt x="1" y="1509"/>
                      </a:cubicBezTo>
                      <a:cubicBezTo>
                        <a:pt x="16" y="2037"/>
                        <a:pt x="331" y="2534"/>
                        <a:pt x="1141" y="2519"/>
                      </a:cubicBezTo>
                      <a:cubicBezTo>
                        <a:pt x="1951" y="2550"/>
                        <a:pt x="4351" y="2491"/>
                        <a:pt x="4335" y="2491"/>
                      </a:cubicBezTo>
                    </a:path>
                  </a:pathLst>
                </a:custGeom>
                <a:noFill/>
                <a:ln w="152400">
                  <a:solidFill>
                    <a:schemeClr val="accent1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0" name="Oval 9"/>
                <p:cNvSpPr>
                  <a:spLocks noChangeArrowheads="1"/>
                </p:cNvSpPr>
                <p:nvPr/>
              </p:nvSpPr>
              <p:spPr bwMode="auto">
                <a:xfrm>
                  <a:off x="3534924" y="1920347"/>
                  <a:ext cx="1412240" cy="861061"/>
                </a:xfrm>
                <a:prstGeom prst="ellipse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9525">
                  <a:solidFill>
                    <a:schemeClr val="tx1">
                      <a:lumMod val="100000"/>
                      <a:lumOff val="0"/>
                    </a:schemeClr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1" name="Freeform 10"/>
                <p:cNvSpPr>
                  <a:spLocks/>
                </p:cNvSpPr>
                <p:nvPr/>
              </p:nvSpPr>
              <p:spPr bwMode="auto">
                <a:xfrm>
                  <a:off x="1342662" y="461686"/>
                  <a:ext cx="1106171" cy="866774"/>
                </a:xfrm>
                <a:custGeom>
                  <a:avLst/>
                  <a:gdLst>
                    <a:gd name="T0" fmla="*/ 16 w 1742"/>
                    <a:gd name="T1" fmla="*/ 0 h 1365"/>
                    <a:gd name="T2" fmla="*/ 1 w 1742"/>
                    <a:gd name="T3" fmla="*/ 689 h 1365"/>
                    <a:gd name="T4" fmla="*/ 736 w 1742"/>
                    <a:gd name="T5" fmla="*/ 1349 h 1365"/>
                    <a:gd name="T6" fmla="*/ 1726 w 1742"/>
                    <a:gd name="T7" fmla="*/ 1334 h 1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42" h="1365">
                      <a:moveTo>
                        <a:pt x="16" y="0"/>
                      </a:moveTo>
                      <a:cubicBezTo>
                        <a:pt x="1" y="1"/>
                        <a:pt x="0" y="665"/>
                        <a:pt x="1" y="689"/>
                      </a:cubicBezTo>
                      <a:cubicBezTo>
                        <a:pt x="16" y="1094"/>
                        <a:pt x="121" y="1319"/>
                        <a:pt x="736" y="1349"/>
                      </a:cubicBezTo>
                      <a:cubicBezTo>
                        <a:pt x="840" y="1365"/>
                        <a:pt x="1742" y="1334"/>
                        <a:pt x="1726" y="1334"/>
                      </a:cubicBezTo>
                    </a:path>
                  </a:pathLst>
                </a:custGeom>
                <a:noFill/>
                <a:ln w="152400">
                  <a:solidFill>
                    <a:schemeClr val="accent1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2" name="Oval 11"/>
                <p:cNvSpPr>
                  <a:spLocks noChangeArrowheads="1"/>
                </p:cNvSpPr>
                <p:nvPr/>
              </p:nvSpPr>
              <p:spPr bwMode="auto">
                <a:xfrm>
                  <a:off x="390001" y="1"/>
                  <a:ext cx="1412240" cy="847518"/>
                </a:xfrm>
                <a:prstGeom prst="ellipse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9525">
                  <a:solidFill>
                    <a:schemeClr val="tx1">
                      <a:lumMod val="100000"/>
                      <a:lumOff val="0"/>
                    </a:schemeClr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3" name="Oval 12"/>
                <p:cNvSpPr>
                  <a:spLocks noChangeArrowheads="1"/>
                </p:cNvSpPr>
                <p:nvPr/>
              </p:nvSpPr>
              <p:spPr bwMode="auto">
                <a:xfrm>
                  <a:off x="2361113" y="870023"/>
                  <a:ext cx="1412240" cy="861060"/>
                </a:xfrm>
                <a:prstGeom prst="ellipse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9525">
                  <a:solidFill>
                    <a:schemeClr val="tx1">
                      <a:lumMod val="100000"/>
                      <a:lumOff val="0"/>
                    </a:schemeClr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4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485017" y="181240"/>
                  <a:ext cx="1266825" cy="489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Private </a:t>
                  </a:r>
                  <a:b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</a:b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Investors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174092" y="1690654"/>
                  <a:ext cx="1830275" cy="4649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   “Flight to safety”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16" name="AutoShape 23"/>
                <p:cNvCxnSpPr>
                  <a:cxnSpLocks noChangeShapeType="1"/>
                </p:cNvCxnSpPr>
                <p:nvPr/>
              </p:nvCxnSpPr>
              <p:spPr bwMode="auto">
                <a:xfrm flipH="1">
                  <a:off x="1018455" y="1455090"/>
                  <a:ext cx="457201" cy="45720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448833" y="1014992"/>
                  <a:ext cx="1266825" cy="5202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Lucky</a:t>
                  </a:r>
                  <a:b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</a:b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Sovereigns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  <a:p>
                  <a:pPr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8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616382" y="2087747"/>
                  <a:ext cx="1266825" cy="5395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Unlucky</a:t>
                  </a:r>
                  <a:b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</a:b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Sovereigns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</p:grpSp>
          <p:sp>
            <p:nvSpPr>
              <p:cNvPr id="8" name="TextBox 17"/>
              <p:cNvSpPr txBox="1"/>
              <p:nvPr/>
            </p:nvSpPr>
            <p:spPr>
              <a:xfrm>
                <a:off x="1104421" y="4036184"/>
                <a:ext cx="3961349" cy="48682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Unlucky sovereigns face high spreads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1302094" y="548680"/>
            <a:ext cx="70143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BEFORE: Investors holds sovereign bonds - but are prone to switch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58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anvas 894"/>
          <p:cNvGrpSpPr/>
          <p:nvPr/>
        </p:nvGrpSpPr>
        <p:grpSpPr>
          <a:xfrm>
            <a:off x="992216" y="1460563"/>
            <a:ext cx="7531351" cy="4742978"/>
            <a:chOff x="0" y="0"/>
            <a:chExt cx="6127115" cy="3512185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6127115" cy="3512185"/>
            </a:xfrm>
            <a:prstGeom prst="rect">
              <a:avLst/>
            </a:prstGeom>
          </p:spPr>
        </p:sp>
        <p:grpSp>
          <p:nvGrpSpPr>
            <p:cNvPr id="6" name="Group 5"/>
            <p:cNvGrpSpPr/>
            <p:nvPr/>
          </p:nvGrpSpPr>
          <p:grpSpPr>
            <a:xfrm>
              <a:off x="724054" y="674434"/>
              <a:ext cx="3715040" cy="2651487"/>
              <a:chOff x="670339" y="901568"/>
              <a:chExt cx="4396467" cy="305686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861993" y="901568"/>
                <a:ext cx="4204813" cy="3056861"/>
                <a:chOff x="861993" y="932732"/>
                <a:chExt cx="3496483" cy="2416271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861993" y="932732"/>
                  <a:ext cx="3496483" cy="2213943"/>
                  <a:chOff x="861993" y="932732"/>
                  <a:chExt cx="3496483" cy="2213943"/>
                </a:xfrm>
              </p:grpSpPr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2512850" y="1816798"/>
                    <a:ext cx="953770" cy="572661"/>
                  </a:xfrm>
                  <a:custGeom>
                    <a:avLst/>
                    <a:gdLst>
                      <a:gd name="T0" fmla="*/ 16 w 1742"/>
                      <a:gd name="T1" fmla="*/ 0 h 1365"/>
                      <a:gd name="T2" fmla="*/ 1 w 1742"/>
                      <a:gd name="T3" fmla="*/ 689 h 1365"/>
                      <a:gd name="T4" fmla="*/ 736 w 1742"/>
                      <a:gd name="T5" fmla="*/ 1349 h 1365"/>
                      <a:gd name="T6" fmla="*/ 1726 w 1742"/>
                      <a:gd name="T7" fmla="*/ 1334 h 13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742" h="1365">
                        <a:moveTo>
                          <a:pt x="16" y="0"/>
                        </a:moveTo>
                        <a:cubicBezTo>
                          <a:pt x="1" y="1"/>
                          <a:pt x="0" y="665"/>
                          <a:pt x="1" y="689"/>
                        </a:cubicBezTo>
                        <a:cubicBezTo>
                          <a:pt x="16" y="1094"/>
                          <a:pt x="121" y="1319"/>
                          <a:pt x="736" y="1349"/>
                        </a:cubicBezTo>
                        <a:cubicBezTo>
                          <a:pt x="840" y="1365"/>
                          <a:pt x="1742" y="1334"/>
                          <a:pt x="1726" y="1334"/>
                        </a:cubicBezTo>
                      </a:path>
                    </a:pathLst>
                  </a:custGeom>
                  <a:noFill/>
                  <a:ln w="190500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>
                        <a:effectLst/>
                        <a:latin typeface="Times New Roman"/>
                        <a:ea typeface="Times New Roman"/>
                      </a:rPr>
                      <a:t> </a:t>
                    </a:r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1976591" y="1817732"/>
                    <a:ext cx="2381885" cy="1328943"/>
                  </a:xfrm>
                  <a:custGeom>
                    <a:avLst/>
                    <a:gdLst>
                      <a:gd name="T0" fmla="*/ 15 w 4351"/>
                      <a:gd name="T1" fmla="*/ 0 h 2550"/>
                      <a:gd name="T2" fmla="*/ 1 w 4351"/>
                      <a:gd name="T3" fmla="*/ 1509 h 2550"/>
                      <a:gd name="T4" fmla="*/ 1141 w 4351"/>
                      <a:gd name="T5" fmla="*/ 2519 h 2550"/>
                      <a:gd name="T6" fmla="*/ 4335 w 4351"/>
                      <a:gd name="T7" fmla="*/ 2491 h 25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351" h="2550">
                        <a:moveTo>
                          <a:pt x="15" y="0"/>
                        </a:moveTo>
                        <a:cubicBezTo>
                          <a:pt x="0" y="1"/>
                          <a:pt x="1" y="1059"/>
                          <a:pt x="1" y="1509"/>
                        </a:cubicBezTo>
                        <a:cubicBezTo>
                          <a:pt x="16" y="2037"/>
                          <a:pt x="331" y="2534"/>
                          <a:pt x="1141" y="2519"/>
                        </a:cubicBezTo>
                        <a:cubicBezTo>
                          <a:pt x="1951" y="2550"/>
                          <a:pt x="4351" y="2491"/>
                          <a:pt x="4335" y="2491"/>
                        </a:cubicBezTo>
                      </a:path>
                    </a:pathLst>
                  </a:custGeom>
                  <a:noFill/>
                  <a:ln w="190500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>
                        <a:effectLst/>
                        <a:latin typeface="Times New Roman"/>
                        <a:ea typeface="Times New Roman"/>
                      </a:rPr>
                      <a:t> </a:t>
                    </a:r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861993" y="932732"/>
                    <a:ext cx="953770" cy="747395"/>
                  </a:xfrm>
                  <a:custGeom>
                    <a:avLst/>
                    <a:gdLst>
                      <a:gd name="T0" fmla="*/ 16 w 1742"/>
                      <a:gd name="T1" fmla="*/ 0 h 1365"/>
                      <a:gd name="T2" fmla="*/ 1 w 1742"/>
                      <a:gd name="T3" fmla="*/ 689 h 1365"/>
                      <a:gd name="T4" fmla="*/ 736 w 1742"/>
                      <a:gd name="T5" fmla="*/ 1349 h 1365"/>
                      <a:gd name="T6" fmla="*/ 1726 w 1742"/>
                      <a:gd name="T7" fmla="*/ 1334 h 13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742" h="1365">
                        <a:moveTo>
                          <a:pt x="16" y="0"/>
                        </a:moveTo>
                        <a:cubicBezTo>
                          <a:pt x="1" y="1"/>
                          <a:pt x="0" y="665"/>
                          <a:pt x="1" y="689"/>
                        </a:cubicBezTo>
                        <a:cubicBezTo>
                          <a:pt x="16" y="1094"/>
                          <a:pt x="121" y="1319"/>
                          <a:pt x="736" y="1349"/>
                        </a:cubicBezTo>
                        <a:cubicBezTo>
                          <a:pt x="840" y="1365"/>
                          <a:pt x="1742" y="1334"/>
                          <a:pt x="1726" y="1334"/>
                        </a:cubicBezTo>
                      </a:path>
                    </a:pathLst>
                  </a:custGeom>
                  <a:noFill/>
                  <a:ln w="381000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>
                        <a:effectLst/>
                        <a:latin typeface="Times New Roman"/>
                        <a:ea typeface="Times New Roman"/>
                      </a:rPr>
                      <a:t> </a:t>
                    </a:r>
                  </a:p>
                </p:txBody>
              </p:sp>
            </p:grpSp>
            <p:sp>
              <p:nvSpPr>
                <p:cNvPr id="22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2769677" y="3006103"/>
                  <a:ext cx="126682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1600" i="1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Growth bonds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  <p:sp>
            <p:nvSpPr>
              <p:cNvPr id="20" name="Text Box 63"/>
              <p:cNvSpPr txBox="1">
                <a:spLocks noChangeArrowheads="1"/>
              </p:cNvSpPr>
              <p:nvPr/>
            </p:nvSpPr>
            <p:spPr bwMode="auto">
              <a:xfrm>
                <a:off x="670339" y="1695460"/>
                <a:ext cx="1346355" cy="649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ts val="1300"/>
                  </a:lnSpc>
                  <a:spcAft>
                    <a:spcPts val="0"/>
                  </a:spcAft>
                </a:pPr>
                <a:r>
                  <a:rPr lang="en-GB" sz="1600" i="1" kern="1200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Stability </a:t>
                </a:r>
                <a:br>
                  <a:rPr lang="en-GB" sz="1600" i="1" kern="1200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</a:br>
                <a:r>
                  <a:rPr lang="en-GB" sz="1600" i="1" kern="1200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bonds</a:t>
                </a:r>
                <a:endParaRPr lang="en-GB" sz="1600" dirty="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456600" y="1821015"/>
              <a:ext cx="1320800" cy="840740"/>
              <a:chOff x="0" y="0"/>
              <a:chExt cx="1320800" cy="840740"/>
            </a:xfrm>
          </p:grpSpPr>
          <p:sp>
            <p:nvSpPr>
              <p:cNvPr id="17" name="Oval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0800" cy="840740"/>
              </a:xfrm>
              <a:prstGeom prst="ellipse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</p:txBody>
          </p:sp>
          <p:sp>
            <p:nvSpPr>
              <p:cNvPr id="18" name="Text Box 59"/>
              <p:cNvSpPr txBox="1">
                <a:spLocks noChangeArrowheads="1"/>
              </p:cNvSpPr>
              <p:nvPr/>
            </p:nvSpPr>
            <p:spPr bwMode="auto">
              <a:xfrm>
                <a:off x="209550" y="190499"/>
                <a:ext cx="925097" cy="447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Lucky</a:t>
                </a:r>
                <a:b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</a:b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Sovereigns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135914" y="2661755"/>
              <a:ext cx="1320800" cy="840740"/>
              <a:chOff x="0" y="0"/>
              <a:chExt cx="1320800" cy="840740"/>
            </a:xfrm>
          </p:grpSpPr>
          <p:sp>
            <p:nvSpPr>
              <p:cNvPr id="15" name="Oval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0800" cy="840740"/>
              </a:xfrm>
              <a:prstGeom prst="ellipse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</p:txBody>
          </p:sp>
          <p:sp>
            <p:nvSpPr>
              <p:cNvPr id="16" name="Text Box 59"/>
              <p:cNvSpPr txBox="1">
                <a:spLocks noChangeArrowheads="1"/>
              </p:cNvSpPr>
              <p:nvPr/>
            </p:nvSpPr>
            <p:spPr bwMode="auto">
              <a:xfrm>
                <a:off x="209550" y="190499"/>
                <a:ext cx="925097" cy="447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Unlucky</a:t>
                </a:r>
                <a:b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</a:b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Sovereigns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75250" y="36000"/>
              <a:ext cx="1320800" cy="840740"/>
              <a:chOff x="0" y="0"/>
              <a:chExt cx="1320800" cy="840740"/>
            </a:xfrm>
          </p:grpSpPr>
          <p:sp>
            <p:nvSpPr>
              <p:cNvPr id="13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0800" cy="840740"/>
              </a:xfrm>
              <a:prstGeom prst="ellipse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</p:txBody>
          </p:sp>
          <p:sp>
            <p:nvSpPr>
              <p:cNvPr id="14" name="Text Box 59"/>
              <p:cNvSpPr txBox="1">
                <a:spLocks noChangeArrowheads="1"/>
              </p:cNvSpPr>
              <p:nvPr/>
            </p:nvSpPr>
            <p:spPr bwMode="auto">
              <a:xfrm>
                <a:off x="209550" y="190499"/>
                <a:ext cx="925097" cy="447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Private </a:t>
                </a:r>
                <a:b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</a:b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Investors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726319" y="1108922"/>
              <a:ext cx="1186815" cy="704850"/>
              <a:chOff x="0" y="419100"/>
              <a:chExt cx="1186815" cy="70485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8575" y="419100"/>
                <a:ext cx="1143000" cy="704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</p:txBody>
          </p:sp>
          <p:sp>
            <p:nvSpPr>
              <p:cNvPr id="12" name="Text Box 58"/>
              <p:cNvSpPr txBox="1">
                <a:spLocks noChangeArrowheads="1"/>
              </p:cNvSpPr>
              <p:nvPr/>
            </p:nvSpPr>
            <p:spPr bwMode="auto">
              <a:xfrm>
                <a:off x="0" y="548658"/>
                <a:ext cx="1186815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600" kern="1200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 Stability and Growth Fund</a:t>
                </a:r>
                <a:endParaRPr lang="en-GB" sz="1600" dirty="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26" name="Rectangle 25"/>
          <p:cNvSpPr/>
          <p:nvPr/>
        </p:nvSpPr>
        <p:spPr>
          <a:xfrm>
            <a:off x="827584" y="33265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AFTER: Stability and growth fund pools sovereign debt - and diversifies types of bond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32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571838"/>
              </p:ext>
            </p:extLst>
          </p:nvPr>
        </p:nvGraphicFramePr>
        <p:xfrm>
          <a:off x="1619672" y="2420888"/>
          <a:ext cx="6541944" cy="1560894"/>
        </p:xfrm>
        <a:graphic>
          <a:graphicData uri="http://schemas.openxmlformats.org/drawingml/2006/table">
            <a:tbl>
              <a:tblPr firstRow="1" firstCol="1" bandRow="1"/>
              <a:tblGrid>
                <a:gridCol w="3261548"/>
                <a:gridCol w="328039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Assets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Liabilities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Sovereign bonds: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buFont typeface="+mj-lt"/>
                        <a:buAutoNum type="alphaLcParenBoth"/>
                      </a:pPr>
                      <a:r>
                        <a:rPr lang="en-GB" sz="1800" dirty="0" smtClean="0">
                          <a:effectLst/>
                          <a:latin typeface="Times New Roman"/>
                        </a:rPr>
                        <a:t>    Plain vanilla</a:t>
                      </a:r>
                    </a:p>
                    <a:p>
                      <a:pPr marL="0" lvl="0" indent="0" algn="l">
                        <a:buFont typeface="+mj-lt"/>
                        <a:buNone/>
                      </a:pPr>
                      <a:endParaRPr lang="en-GB" sz="1800" dirty="0">
                        <a:effectLst/>
                        <a:latin typeface="Times New Roman"/>
                      </a:endParaRPr>
                    </a:p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GB" sz="1800" dirty="0" smtClean="0">
                          <a:effectLst/>
                          <a:latin typeface="Times New Roman"/>
                        </a:rPr>
                        <a:t>(b)     Growth </a:t>
                      </a:r>
                      <a:r>
                        <a:rPr lang="en-GB" sz="1800" dirty="0">
                          <a:effectLst/>
                          <a:latin typeface="Times New Roman"/>
                        </a:rPr>
                        <a:t>and GDP-linked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248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6248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Euro </a:t>
                      </a: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stability </a:t>
                      </a:r>
                      <a:r>
                        <a:rPr lang="en-GB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bonds</a:t>
                      </a:r>
                    </a:p>
                    <a:p>
                      <a:pPr indent="6248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6248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Equity </a:t>
                      </a: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base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854158" y="1124744"/>
            <a:ext cx="3225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Balance sheet of SPV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16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Have used simple multiplier to capture private sector reaction to public sector consolidation.</a:t>
            </a:r>
          </a:p>
          <a:p>
            <a:r>
              <a:rPr lang="en-GB" dirty="0" smtClean="0"/>
              <a:t>Far preferable explicitly to model private and public sector behaviour  as they engage in a dance of deleveraging, but…</a:t>
            </a:r>
          </a:p>
          <a:p>
            <a:r>
              <a:rPr lang="en-GB" dirty="0" smtClean="0"/>
              <a:t>Koo warns of balance sheet recession that will result. </a:t>
            </a:r>
          </a:p>
          <a:p>
            <a:r>
              <a:rPr lang="en-GB" dirty="0" smtClean="0"/>
              <a:t>Is it true that credibility rules out state contingent policy?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Keyn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28662" y="1714488"/>
            <a:ext cx="2995123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6" name="Picture 5" descr="J-M-Keynes-by-Roger-Fry-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2857496"/>
            <a:ext cx="4381500" cy="26289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anvas 3"/>
          <p:cNvGrpSpPr/>
          <p:nvPr/>
        </p:nvGrpSpPr>
        <p:grpSpPr>
          <a:xfrm>
            <a:off x="560090" y="731066"/>
            <a:ext cx="5587057" cy="5916557"/>
            <a:chOff x="0" y="0"/>
            <a:chExt cx="4549140" cy="472313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4549140" cy="4723130"/>
            </a:xfrm>
            <a:prstGeom prst="rect">
              <a:avLst/>
            </a:prstGeom>
            <a:noFill/>
          </p:spPr>
        </p:sp>
        <p:cxnSp>
          <p:nvCxnSpPr>
            <p:cNvPr id="6" name="AutoShape 99"/>
            <p:cNvCxnSpPr>
              <a:cxnSpLocks noChangeShapeType="1"/>
            </p:cNvCxnSpPr>
            <p:nvPr/>
          </p:nvCxnSpPr>
          <p:spPr bwMode="auto">
            <a:xfrm flipH="1" flipV="1">
              <a:off x="257175" y="428625"/>
              <a:ext cx="2295525" cy="398145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98"/>
            <p:cNvCxnSpPr>
              <a:cxnSpLocks noChangeShapeType="1"/>
            </p:cNvCxnSpPr>
            <p:nvPr/>
          </p:nvCxnSpPr>
          <p:spPr bwMode="auto">
            <a:xfrm>
              <a:off x="247650" y="4410710"/>
              <a:ext cx="394335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10795" y="9525"/>
              <a:ext cx="17970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9" name="Text Box 102"/>
            <p:cNvSpPr txBox="1">
              <a:spLocks noChangeArrowheads="1"/>
            </p:cNvSpPr>
            <p:nvPr/>
          </p:nvSpPr>
          <p:spPr bwMode="auto">
            <a:xfrm>
              <a:off x="4029075" y="4401820"/>
              <a:ext cx="257175" cy="281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0" name="Text Box 103"/>
            <p:cNvSpPr txBox="1">
              <a:spLocks noChangeArrowheads="1"/>
            </p:cNvSpPr>
            <p:nvPr/>
          </p:nvSpPr>
          <p:spPr bwMode="auto">
            <a:xfrm>
              <a:off x="2400300" y="4411345"/>
              <a:ext cx="25717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1" name="Text Box 111"/>
            <p:cNvSpPr txBox="1">
              <a:spLocks noChangeArrowheads="1"/>
            </p:cNvSpPr>
            <p:nvPr/>
          </p:nvSpPr>
          <p:spPr bwMode="auto">
            <a:xfrm>
              <a:off x="190500" y="1057275"/>
              <a:ext cx="4286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2" name="Text Box 114"/>
            <p:cNvSpPr txBox="1">
              <a:spLocks noChangeArrowheads="1"/>
            </p:cNvSpPr>
            <p:nvPr/>
          </p:nvSpPr>
          <p:spPr bwMode="auto">
            <a:xfrm>
              <a:off x="1767155" y="4401820"/>
              <a:ext cx="4286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3" name="Text Box 131"/>
            <p:cNvSpPr txBox="1">
              <a:spLocks noChangeArrowheads="1"/>
            </p:cNvSpPr>
            <p:nvPr/>
          </p:nvSpPr>
          <p:spPr bwMode="auto">
            <a:xfrm>
              <a:off x="1892935" y="3108629"/>
              <a:ext cx="22860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E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4" name="Arc 110"/>
            <p:cNvSpPr>
              <a:spLocks/>
            </p:cNvSpPr>
            <p:nvPr/>
          </p:nvSpPr>
          <p:spPr bwMode="auto">
            <a:xfrm rot="1440000" flipH="1">
              <a:off x="2334260" y="3910965"/>
              <a:ext cx="198120" cy="142875"/>
            </a:xfrm>
            <a:custGeom>
              <a:avLst/>
              <a:gdLst>
                <a:gd name="T0" fmla="*/ 0 w 21600"/>
                <a:gd name="T1" fmla="*/ 0 h 21600"/>
                <a:gd name="T2" fmla="*/ 197792 w 21600"/>
                <a:gd name="T3" fmla="*/ 143233 h 21600"/>
                <a:gd name="T4" fmla="*/ 0 w 21600"/>
                <a:gd name="T5" fmla="*/ 14323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5" name="Text Box 111"/>
            <p:cNvSpPr txBox="1">
              <a:spLocks noChangeArrowheads="1"/>
            </p:cNvSpPr>
            <p:nvPr/>
          </p:nvSpPr>
          <p:spPr bwMode="auto">
            <a:xfrm>
              <a:off x="2145486" y="3639676"/>
              <a:ext cx="592212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dirty="0" smtClean="0">
                  <a:effectLst/>
                  <a:latin typeface="Times New Roman"/>
                  <a:ea typeface="Times New Roman"/>
                </a:rPr>
                <a:t>r-γ-</a:t>
              </a:r>
              <a:r>
                <a:rPr lang="el-GR" sz="1600" dirty="0" smtClean="0">
                  <a:effectLst/>
                  <a:latin typeface="Times New Roman"/>
                  <a:ea typeface="Times New Roman"/>
                </a:rPr>
                <a:t>π</a:t>
              </a:r>
              <a:endParaRPr lang="en-GB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6" name="Text Box 43"/>
            <p:cNvSpPr txBox="1">
              <a:spLocks noChangeArrowheads="1"/>
            </p:cNvSpPr>
            <p:nvPr/>
          </p:nvSpPr>
          <p:spPr bwMode="auto">
            <a:xfrm>
              <a:off x="33779" y="285750"/>
              <a:ext cx="17970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dirty="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95350" y="2165985"/>
              <a:ext cx="1499870" cy="1146176"/>
            </a:xfrm>
            <a:custGeom>
              <a:avLst/>
              <a:gdLst>
                <a:gd name="T0" fmla="*/ 1655 w 2400"/>
                <a:gd name="T1" fmla="*/ 1794 h 1794"/>
                <a:gd name="T2" fmla="*/ 15 w 2400"/>
                <a:gd name="T3" fmla="*/ 540 h 1794"/>
                <a:gd name="T4" fmla="*/ 630 w 2400"/>
                <a:gd name="T5" fmla="*/ 15 h 1794"/>
                <a:gd name="T6" fmla="*/ 2400 w 2400"/>
                <a:gd name="T7" fmla="*/ 915 h 1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0" h="1794">
                  <a:moveTo>
                    <a:pt x="1655" y="1794"/>
                  </a:moveTo>
                  <a:cubicBezTo>
                    <a:pt x="300" y="1230"/>
                    <a:pt x="30" y="795"/>
                    <a:pt x="15" y="540"/>
                  </a:cubicBezTo>
                  <a:cubicBezTo>
                    <a:pt x="0" y="285"/>
                    <a:pt x="180" y="30"/>
                    <a:pt x="630" y="15"/>
                  </a:cubicBezTo>
                  <a:cubicBezTo>
                    <a:pt x="1080" y="0"/>
                    <a:pt x="1800" y="375"/>
                    <a:pt x="2400" y="915"/>
                  </a:cubicBez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cxnSp>
          <p:nvCxnSpPr>
            <p:cNvPr id="18" name="AutoShape 219"/>
            <p:cNvCxnSpPr>
              <a:cxnSpLocks noChangeShapeType="1"/>
            </p:cNvCxnSpPr>
            <p:nvPr/>
          </p:nvCxnSpPr>
          <p:spPr bwMode="auto">
            <a:xfrm>
              <a:off x="1906534" y="3315970"/>
              <a:ext cx="635" cy="10953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Oval 18"/>
            <p:cNvSpPr>
              <a:spLocks noChangeAspect="1" noChangeArrowheads="1"/>
            </p:cNvSpPr>
            <p:nvPr/>
          </p:nvSpPr>
          <p:spPr bwMode="auto">
            <a:xfrm>
              <a:off x="2310551" y="2673350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20" name="Oval 19"/>
            <p:cNvSpPr>
              <a:spLocks noChangeAspect="1" noChangeArrowheads="1"/>
            </p:cNvSpPr>
            <p:nvPr/>
          </p:nvSpPr>
          <p:spPr bwMode="auto">
            <a:xfrm>
              <a:off x="1892935" y="3276600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21" name="Oval 20"/>
            <p:cNvSpPr>
              <a:spLocks noChangeAspect="1" noChangeArrowheads="1"/>
            </p:cNvSpPr>
            <p:nvPr/>
          </p:nvSpPr>
          <p:spPr bwMode="auto">
            <a:xfrm>
              <a:off x="961972" y="2673350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22" name="AutoShape 222"/>
            <p:cNvCxnSpPr>
              <a:cxnSpLocks noChangeShapeType="1"/>
            </p:cNvCxnSpPr>
            <p:nvPr/>
          </p:nvCxnSpPr>
          <p:spPr bwMode="auto">
            <a:xfrm flipH="1" flipV="1">
              <a:off x="257174" y="2694968"/>
              <a:ext cx="3430243" cy="124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 Box 225"/>
            <p:cNvSpPr txBox="1">
              <a:spLocks noChangeArrowheads="1"/>
            </p:cNvSpPr>
            <p:nvPr/>
          </p:nvSpPr>
          <p:spPr bwMode="auto">
            <a:xfrm>
              <a:off x="94422" y="3176505"/>
              <a:ext cx="2381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4" name="Text Box 118"/>
            <p:cNvSpPr txBox="1">
              <a:spLocks noChangeArrowheads="1"/>
            </p:cNvSpPr>
            <p:nvPr/>
          </p:nvSpPr>
          <p:spPr bwMode="auto">
            <a:xfrm>
              <a:off x="2488403" y="1990725"/>
              <a:ext cx="886460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Tax take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76250" y="1495425"/>
              <a:ext cx="523875" cy="219075"/>
              <a:chOff x="476250" y="1495425"/>
              <a:chExt cx="523875" cy="219075"/>
            </a:xfrm>
          </p:grpSpPr>
          <p:sp>
            <p:nvSpPr>
              <p:cNvPr id="40" name="Rectangle 39"/>
              <p:cNvSpPr>
                <a:spLocks noChangeArrowheads="1"/>
              </p:cNvSpPr>
              <p:nvPr/>
            </p:nvSpPr>
            <p:spPr bwMode="auto">
              <a:xfrm>
                <a:off x="476250" y="1495425"/>
                <a:ext cx="523875" cy="21907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 Box 1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1458" y="1512888"/>
                    <a:ext cx="368935" cy="17234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𝑏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Calibri"/>
                      <a:ea typeface="Times New Roman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41" name="Text Box 1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61458" y="1512888"/>
                    <a:ext cx="368935" cy="172349"/>
                  </a:xfrm>
                  <a:prstGeom prst="rect">
                    <a:avLst/>
                  </a:prstGeom>
                  <a:blipFill rotWithShape="1">
                    <a:blip r:embed="rId2" cstate="print"/>
                    <a:stretch>
                      <a:fillRect r="-5333" b="-8571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6" name="Straight Connector 25"/>
            <p:cNvCxnSpPr/>
            <p:nvPr/>
          </p:nvCxnSpPr>
          <p:spPr>
            <a:xfrm flipH="1" flipV="1">
              <a:off x="2555247" y="1986294"/>
              <a:ext cx="175" cy="242062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249950" y="38793"/>
              <a:ext cx="1939" cy="4372553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57175" y="3312160"/>
              <a:ext cx="164477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 Box 43"/>
            <p:cNvSpPr txBox="1">
              <a:spLocks noChangeArrowheads="1"/>
            </p:cNvSpPr>
            <p:nvPr/>
          </p:nvSpPr>
          <p:spPr bwMode="auto">
            <a:xfrm>
              <a:off x="2229999" y="4196920"/>
              <a:ext cx="17970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30" name="Text Box 42"/>
            <p:cNvSpPr txBox="1">
              <a:spLocks noChangeArrowheads="1"/>
            </p:cNvSpPr>
            <p:nvPr/>
          </p:nvSpPr>
          <p:spPr bwMode="auto">
            <a:xfrm>
              <a:off x="79115" y="2572805"/>
              <a:ext cx="208202" cy="224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  <a:r>
                <a:rPr lang="en-GB" sz="1600" baseline="-25000">
                  <a:effectLst/>
                  <a:latin typeface="Times New Roman"/>
                  <a:ea typeface="Times New Roman"/>
                </a:rPr>
                <a:t>0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1" name="Text Box 42"/>
            <p:cNvSpPr txBox="1">
              <a:spLocks noChangeArrowheads="1"/>
            </p:cNvSpPr>
            <p:nvPr/>
          </p:nvSpPr>
          <p:spPr bwMode="auto">
            <a:xfrm>
              <a:off x="2280758" y="2504793"/>
              <a:ext cx="207645" cy="22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  <a:r>
                <a:rPr lang="en-GB" sz="1600" baseline="-25000">
                  <a:effectLst/>
                  <a:latin typeface="Times New Roman"/>
                  <a:ea typeface="Times New Roman"/>
                </a:rPr>
                <a:t>1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2" name="Text Box 42"/>
            <p:cNvSpPr txBox="1">
              <a:spLocks noChangeArrowheads="1"/>
            </p:cNvSpPr>
            <p:nvPr/>
          </p:nvSpPr>
          <p:spPr bwMode="auto">
            <a:xfrm>
              <a:off x="2894835" y="2495489"/>
              <a:ext cx="207010" cy="223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  <a:r>
                <a:rPr lang="en-GB" sz="1600" baseline="-25000">
                  <a:effectLst/>
                  <a:latin typeface="Times New Roman"/>
                  <a:ea typeface="Times New Roman"/>
                </a:rPr>
                <a:t>2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3" name="Text Box 42"/>
            <p:cNvSpPr txBox="1">
              <a:spLocks noChangeArrowheads="1"/>
            </p:cNvSpPr>
            <p:nvPr/>
          </p:nvSpPr>
          <p:spPr bwMode="auto">
            <a:xfrm>
              <a:off x="1560780" y="2516664"/>
              <a:ext cx="206375" cy="22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</a:p>
          </p:txBody>
        </p:sp>
        <p:sp>
          <p:nvSpPr>
            <p:cNvPr id="34" name="Text Box 42"/>
            <p:cNvSpPr txBox="1">
              <a:spLocks noChangeArrowheads="1"/>
            </p:cNvSpPr>
            <p:nvPr/>
          </p:nvSpPr>
          <p:spPr bwMode="auto">
            <a:xfrm>
              <a:off x="993135" y="2501264"/>
              <a:ext cx="207010" cy="223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  <a:r>
                <a:rPr lang="en-GB" sz="1600" baseline="-25000">
                  <a:effectLst/>
                  <a:latin typeface="Times New Roman"/>
                  <a:ea typeface="Times New Roman"/>
                </a:rPr>
                <a:t>0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35" name="AutoShape 124"/>
            <p:cNvCxnSpPr>
              <a:cxnSpLocks noChangeShapeType="1"/>
            </p:cNvCxnSpPr>
            <p:nvPr/>
          </p:nvCxnSpPr>
          <p:spPr bwMode="auto">
            <a:xfrm>
              <a:off x="1016812" y="2264409"/>
              <a:ext cx="0" cy="1860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108"/>
            <p:cNvCxnSpPr>
              <a:cxnSpLocks noChangeShapeType="1"/>
            </p:cNvCxnSpPr>
            <p:nvPr/>
          </p:nvCxnSpPr>
          <p:spPr bwMode="auto">
            <a:xfrm>
              <a:off x="1111489" y="2851785"/>
              <a:ext cx="0" cy="185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105"/>
            <p:cNvCxnSpPr>
              <a:cxnSpLocks noChangeShapeType="1"/>
            </p:cNvCxnSpPr>
            <p:nvPr/>
          </p:nvCxnSpPr>
          <p:spPr bwMode="auto">
            <a:xfrm flipV="1">
              <a:off x="1943100" y="2215507"/>
              <a:ext cx="0" cy="2013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Oval 37"/>
            <p:cNvSpPr>
              <a:spLocks noChangeAspect="1" noChangeArrowheads="1"/>
            </p:cNvSpPr>
            <p:nvPr/>
          </p:nvSpPr>
          <p:spPr bwMode="auto">
            <a:xfrm>
              <a:off x="2878212" y="2667574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39" name="Oval 38"/>
            <p:cNvSpPr>
              <a:spLocks noChangeAspect="1" noChangeArrowheads="1"/>
            </p:cNvSpPr>
            <p:nvPr/>
          </p:nvSpPr>
          <p:spPr bwMode="auto">
            <a:xfrm>
              <a:off x="1541660" y="2666246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/>
              <p:cNvSpPr/>
              <p:nvPr/>
            </p:nvSpPr>
            <p:spPr>
              <a:xfrm>
                <a:off x="3665961" y="2056485"/>
                <a:ext cx="4741300" cy="385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/>
                  <a:t>Bond Accumulation</a:t>
                </a:r>
                <a:r>
                  <a:rPr lang="en-GB" dirty="0" smtClean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/>
                        </m:ctrlPr>
                      </m:accPr>
                      <m:e>
                        <m:r>
                          <a:rPr lang="en-GB" i="1"/>
                          <m:t>𝑏</m:t>
                        </m:r>
                      </m:e>
                    </m:acc>
                    <m:r>
                      <a:rPr lang="en-GB" i="1"/>
                      <m:t>=(</m:t>
                    </m:r>
                    <m:r>
                      <a:rPr lang="en-GB" i="1"/>
                      <m:t>𝑟</m:t>
                    </m:r>
                    <m:r>
                      <a:rPr lang="en-GB" i="1"/>
                      <m:t>−</m:t>
                    </m:r>
                    <m:r>
                      <a:rPr lang="en-GB" i="1"/>
                      <m:t>𝜋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r>
                      <a:rPr lang="en-GB" i="1">
                        <a:latin typeface="Cambria Math"/>
                      </a:rPr>
                      <m:t>𝛾</m:t>
                    </m:r>
                    <m:r>
                      <a:rPr lang="en-GB" i="1"/>
                      <m:t>)</m:t>
                    </m:r>
                    <m:r>
                      <a:rPr lang="en-GB" i="1"/>
                      <m:t>𝑏</m:t>
                    </m:r>
                    <m:r>
                      <a:rPr lang="en-GB" i="1"/>
                      <m:t>+</m:t>
                    </m:r>
                    <m:r>
                      <a:rPr lang="en-GB" i="1"/>
                      <m:t>𝑔</m:t>
                    </m:r>
                    <m:r>
                      <a:rPr lang="en-GB" i="1"/>
                      <m:t>−</m:t>
                    </m:r>
                    <m:r>
                      <a:rPr lang="en-GB" i="1"/>
                      <m:t>𝜃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5961" y="2056485"/>
                <a:ext cx="4741300" cy="385362"/>
              </a:xfrm>
              <a:prstGeom prst="rect">
                <a:avLst/>
              </a:prstGeom>
              <a:blipFill rotWithShape="1">
                <a:blip r:embed="rId3"/>
                <a:stretch>
                  <a:fillRect l="-1028" t="-3125" b="-23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453490" y="444920"/>
            <a:ext cx="55687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Debt sustainability and government </a:t>
            </a:r>
            <a:r>
              <a:rPr lang="en-GB" sz="2800" dirty="0" smtClean="0"/>
              <a:t>expenditure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8248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1620" y="836712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From a point such as A</a:t>
            </a:r>
            <a:r>
              <a:rPr lang="en-GB" sz="2000" baseline="-25000" dirty="0" smtClean="0"/>
              <a:t>1</a:t>
            </a:r>
            <a:r>
              <a:rPr lang="en-GB" sz="2000" dirty="0" smtClean="0"/>
              <a:t>, where the </a:t>
            </a:r>
            <a:r>
              <a:rPr lang="en-GB" sz="2000" dirty="0"/>
              <a:t>sum of expenditure and </a:t>
            </a:r>
            <a:r>
              <a:rPr lang="en-GB" sz="2000" dirty="0" smtClean="0"/>
              <a:t>interest </a:t>
            </a:r>
            <a:r>
              <a:rPr lang="en-GB" sz="2000" dirty="0"/>
              <a:t>charges </a:t>
            </a:r>
            <a:r>
              <a:rPr lang="en-GB" sz="2000" dirty="0" smtClean="0"/>
              <a:t>(adjusted for growth and inflation) exceeds </a:t>
            </a:r>
            <a:r>
              <a:rPr lang="en-GB" sz="2000" dirty="0"/>
              <a:t>the tax base, debt will grow unsustainably unless some action is taken. Such action may include</a:t>
            </a:r>
            <a:r>
              <a:rPr lang="en-GB" sz="2000" dirty="0" smtClean="0"/>
              <a:t>:</a:t>
            </a:r>
          </a:p>
          <a:p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reducing expenditure or raising tax rates;  </a:t>
            </a:r>
            <a:endParaRPr lang="en-GB" sz="2000" dirty="0" smtClean="0"/>
          </a:p>
          <a:p>
            <a:pPr marL="342900" lvl="0" indent="-342900">
              <a:buFont typeface="Arial" pitchFamily="34" charset="0"/>
              <a:buChar char="•"/>
            </a:pPr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debt reduction via inflation or explicit repudiation</a:t>
            </a:r>
            <a:r>
              <a:rPr lang="en-GB" sz="2000" dirty="0" smtClean="0"/>
              <a:t>;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financial repression, i.e. lowering the rate of interest paid</a:t>
            </a:r>
            <a:r>
              <a:rPr lang="en-GB" sz="2000" dirty="0" smtClean="0"/>
              <a:t>;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increasing the growth </a:t>
            </a:r>
            <a:r>
              <a:rPr lang="en-GB" sz="2000" dirty="0" smtClean="0"/>
              <a:t>rate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a debt equity swap</a:t>
            </a:r>
          </a:p>
          <a:p>
            <a:endParaRPr lang="en-GB" sz="2000" dirty="0"/>
          </a:p>
          <a:p>
            <a:r>
              <a:rPr lang="en-GB" sz="2000" dirty="0" smtClean="0"/>
              <a:t>or some combination of the above.</a:t>
            </a:r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00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5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837150" y="836712"/>
                <a:ext cx="7455566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Let the plan for fiscal consolidation be to adjust the structural deficit, S, so as to hit a target of </a:t>
                </a:r>
                <a:r>
                  <a:rPr lang="el-GR" sz="2000" dirty="0" smtClean="0"/>
                  <a:t>δ</a:t>
                </a:r>
                <a:r>
                  <a:rPr lang="en-GB" sz="2000" dirty="0" smtClean="0"/>
                  <a:t>*, where S is defined as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</a:rPr>
                      <m:t>𝑟𝑏</m:t>
                    </m:r>
                    <m:r>
                      <a:rPr lang="en-GB" sz="2000" i="1" smtClean="0">
                        <a:latin typeface="Cambria Math"/>
                      </a:rPr>
                      <m:t>+</m:t>
                    </m:r>
                    <m:r>
                      <a:rPr lang="en-GB" sz="2000" i="1" smtClean="0">
                        <a:latin typeface="Cambria Math"/>
                      </a:rPr>
                      <m:t>𝑔</m:t>
                    </m:r>
                    <m:r>
                      <a:rPr lang="en-GB" sz="2000" i="1" smtClean="0">
                        <a:latin typeface="Cambria Math"/>
                      </a:rPr>
                      <m:t>−</m:t>
                    </m:r>
                    <m:r>
                      <a:rPr lang="en-GB" sz="2000" i="1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GB" sz="2000" dirty="0" smtClean="0"/>
                  <a:t>.</a:t>
                </a:r>
              </a:p>
              <a:p>
                <a:endParaRPr lang="en-GB" sz="2000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Let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this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target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be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chosen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to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be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consistent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with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a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debt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target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of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 smtClean="0"/>
                  <a:t> b*; so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𝛿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/>
                  <a:t> </a:t>
                </a:r>
                <a14:m>
                  <m:oMath xmlns:m="http://schemas.openxmlformats.org/officeDocument/2006/math">
                    <m:r>
                      <a:rPr lang="en-GB" sz="2000" i="1"/>
                      <m:t>=(</m:t>
                    </m:r>
                    <m:r>
                      <a:rPr lang="en-GB" sz="2000" i="1"/>
                      <m:t>𝛾</m:t>
                    </m:r>
                    <m:sSup>
                      <m:sSupPr>
                        <m:ctrlPr>
                          <a:rPr lang="en-GB" sz="2000" i="1"/>
                        </m:ctrlPr>
                      </m:sSupPr>
                      <m:e>
                        <m:r>
                          <a:rPr lang="en-GB" sz="2000" i="1"/>
                          <m:t>+</m:t>
                        </m:r>
                        <m:r>
                          <a:rPr lang="en-GB" sz="2000" i="1"/>
                          <m:t>𝜋</m:t>
                        </m:r>
                        <m:r>
                          <a:rPr lang="en-GB" sz="2000" i="1"/>
                          <m:t>)</m:t>
                        </m:r>
                        <m:r>
                          <a:rPr lang="en-GB" sz="2000" i="1"/>
                          <m:t>𝑏</m:t>
                        </m:r>
                      </m:e>
                      <m:sup>
                        <m:r>
                          <a:rPr lang="en-GB" sz="2000" i="1"/>
                          <m:t>∗</m:t>
                        </m:r>
                      </m:sup>
                    </m:sSup>
                  </m:oMath>
                </a14:m>
                <a:endParaRPr lang="en-GB" sz="2000" i="1" dirty="0" smtClean="0"/>
              </a:p>
              <a:p>
                <a:endParaRPr lang="en-GB" sz="2000" i="1" dirty="0"/>
              </a:p>
              <a:p>
                <a:r>
                  <a:rPr lang="en-GB" sz="2000" dirty="0" smtClean="0"/>
                  <a:t>The baseline model can then be summarised in two equations:</a:t>
                </a:r>
                <a:endParaRPr lang="en-GB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150" y="836712"/>
                <a:ext cx="7455566" cy="2246769"/>
              </a:xfrm>
              <a:prstGeom prst="rect">
                <a:avLst/>
              </a:prstGeom>
              <a:blipFill rotWithShape="1">
                <a:blip r:embed="rId3"/>
                <a:stretch>
                  <a:fillRect l="-818" t="-1355" b="-3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893268" y="3108299"/>
                <a:ext cx="7418312" cy="1956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/>
                  <a:t>FC   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000" i="1">
                            <a:latin typeface="Cambria Math"/>
                          </a:rPr>
                        </m:ctrlPr>
                      </m:accPr>
                      <m:e>
                        <m:r>
                          <a:rPr lang="en-GB" sz="2000" i="1">
                            <a:latin typeface="Cambria Math"/>
                          </a:rPr>
                          <m:t>𝑔</m:t>
                        </m:r>
                      </m:e>
                    </m:acc>
                    <m:r>
                      <a:rPr lang="en-GB" sz="2000" i="1">
                        <a:latin typeface="Cambria Math"/>
                      </a:rPr>
                      <m:t>=−</m:t>
                    </m:r>
                    <m:r>
                      <a:rPr lang="en-GB" sz="2000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𝑆</m:t>
                        </m:r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GB" sz="2000" i="1">
                        <a:latin typeface="Cambria Math"/>
                      </a:rPr>
                      <m:t>=−</m:t>
                    </m:r>
                    <m:r>
                      <a:rPr lang="es-ES" sz="2000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𝑟𝑏</m:t>
                        </m:r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r>
                          <a:rPr lang="en-GB" sz="2000" i="1">
                            <a:latin typeface="Cambria Math"/>
                          </a:rPr>
                          <m:t>𝑔</m:t>
                        </m:r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r>
                          <a:rPr lang="en-GB" sz="2000" i="1">
                            <a:latin typeface="Cambria Math"/>
                          </a:rPr>
                          <m:t>𝜃</m:t>
                        </m:r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GB" sz="2000" i="1">
                        <a:latin typeface="Cambria Math"/>
                      </a:rPr>
                      <m:t>=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</a:rPr>
                      <m:t>−</m:t>
                    </m:r>
                    <m:r>
                      <a:rPr lang="es-ES" sz="2000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𝑟𝑏</m:t>
                        </m:r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r>
                          <a:rPr lang="en-GB" sz="2000" i="1">
                            <a:latin typeface="Cambria Math"/>
                          </a:rPr>
                          <m:t>𝑔</m:t>
                        </m:r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𝜃</m:t>
                            </m:r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2000" dirty="0"/>
                  <a:t> </a:t>
                </a:r>
                <a:r>
                  <a:rPr lang="en-GB" sz="2000" dirty="0" smtClean="0"/>
                  <a:t>          </a:t>
                </a:r>
              </a:p>
              <a:p>
                <a:endParaRPr lang="en-GB" sz="2000" dirty="0"/>
              </a:p>
              <a:p>
                <a:r>
                  <a:rPr lang="en-GB" sz="2000" dirty="0" smtClean="0"/>
                  <a:t> B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A</m:t>
                    </m:r>
                    <m:r>
                      <a:rPr lang="en-GB" sz="2000" b="0" i="0" smtClean="0">
                        <a:latin typeface="Cambria Math"/>
                      </a:rPr>
                      <m:t>   </m:t>
                    </m:r>
                    <m:acc>
                      <m:accPr>
                        <m:chr m:val="̇"/>
                        <m:ctrlPr>
                          <a:rPr lang="en-GB" sz="2000" i="1"/>
                        </m:ctrlPr>
                      </m:accPr>
                      <m:e>
                        <m:r>
                          <a:rPr lang="en-GB" sz="2000" i="1"/>
                          <m:t>𝑏</m:t>
                        </m:r>
                      </m:e>
                    </m:acc>
                    <m:r>
                      <a:rPr lang="en-GB" sz="2000" i="1"/>
                      <m:t>=(</m:t>
                    </m:r>
                    <m:r>
                      <a:rPr lang="en-GB" sz="2000" i="1"/>
                      <m:t>𝑟</m:t>
                    </m:r>
                    <m:r>
                      <a:rPr lang="en-GB" sz="2000" i="1"/>
                      <m:t>−</m:t>
                    </m:r>
                    <m:r>
                      <a:rPr lang="en-GB" sz="2000" i="1"/>
                      <m:t>𝜋</m:t>
                    </m:r>
                    <m:r>
                      <a:rPr lang="en-GB" sz="2000" b="0" i="1" smtClean="0">
                        <a:latin typeface="Cambria Math"/>
                      </a:rPr>
                      <m:t>−</m:t>
                    </m:r>
                    <m:r>
                      <a:rPr lang="en-GB" sz="2000" i="1">
                        <a:latin typeface="Cambria Math"/>
                      </a:rPr>
                      <m:t>𝛾</m:t>
                    </m:r>
                    <m:r>
                      <a:rPr lang="en-GB" sz="2000" i="1"/>
                      <m:t>)</m:t>
                    </m:r>
                    <m:r>
                      <a:rPr lang="en-GB" sz="2000" i="1"/>
                      <m:t>𝑏</m:t>
                    </m:r>
                    <m:r>
                      <a:rPr lang="en-GB" sz="2000" i="1"/>
                      <m:t>+</m:t>
                    </m:r>
                    <m:r>
                      <a:rPr lang="en-GB" sz="2000" i="1"/>
                      <m:t>𝑔</m:t>
                    </m:r>
                    <m:r>
                      <a:rPr lang="en-GB" sz="2000" i="1"/>
                      <m:t>−</m:t>
                    </m:r>
                    <m:r>
                      <a:rPr lang="en-GB" sz="2000" i="1"/>
                      <m:t>𝜃</m:t>
                    </m:r>
                  </m:oMath>
                </a14:m>
                <a:endParaRPr lang="en-GB" sz="2000" dirty="0" smtClean="0"/>
              </a:p>
              <a:p>
                <a:r>
                  <a:rPr lang="en-GB" sz="2000" dirty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𝜃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sz="2000" i="1">
                        <a:latin typeface="Cambria Math"/>
                      </a:rPr>
                      <m:t>=</m:t>
                    </m:r>
                    <m:r>
                      <a:rPr lang="en-GB" sz="2000" i="1">
                        <a:latin typeface="Cambria Math"/>
                      </a:rPr>
                      <m:t>𝜃</m:t>
                    </m:r>
                    <m:r>
                      <a:rPr lang="en-GB" sz="20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GB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𝛿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/>
                  <a:t>. </a:t>
                </a:r>
                <a:endParaRPr lang="en-GB" sz="2000" dirty="0" smtClean="0"/>
              </a:p>
              <a:p>
                <a:endParaRPr lang="en-GB" sz="2000" dirty="0"/>
              </a:p>
              <a:p>
                <a:r>
                  <a:rPr lang="en-GB" sz="2000" dirty="0" smtClean="0"/>
                  <a:t>Or in matrix form:</a:t>
                </a:r>
                <a:endParaRPr lang="en-GB" sz="20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268" y="3108299"/>
                <a:ext cx="7418312" cy="1956882"/>
              </a:xfrm>
              <a:prstGeom prst="rect">
                <a:avLst/>
              </a:prstGeom>
              <a:blipFill rotWithShape="1">
                <a:blip r:embed="rId4"/>
                <a:stretch>
                  <a:fillRect l="-905" t="-1558" b="-46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915193" y="5373216"/>
                <a:ext cx="7390794" cy="6939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000" i="1" smtClean="0"/>
                        </m:ctrlPr>
                      </m:dPr>
                      <m:e>
                        <m:eqArr>
                          <m:eqArrPr>
                            <m:ctrlPr>
                              <a:rPr lang="en-GB" sz="2000" i="1"/>
                            </m:ctrlPr>
                          </m:eqArrPr>
                          <m:e>
                            <m:acc>
                              <m:accPr>
                                <m:chr m:val="̇"/>
                                <m:ctrlPr>
                                  <a:rPr lang="en-GB" sz="2000" i="1"/>
                                </m:ctrlPr>
                              </m:accPr>
                              <m:e>
                                <m:r>
                                  <a:rPr lang="en-GB" sz="2000" i="1"/>
                                  <m:t>𝑔</m:t>
                                </m:r>
                              </m:e>
                            </m:acc>
                          </m:e>
                          <m:e>
                            <m:acc>
                              <m:accPr>
                                <m:chr m:val="̇"/>
                                <m:ctrlPr>
                                  <a:rPr lang="en-GB" sz="2000" i="1"/>
                                </m:ctrlPr>
                              </m:accPr>
                              <m:e>
                                <m:r>
                                  <a:rPr lang="en-GB" sz="2000" i="1"/>
                                  <m:t>𝑏</m:t>
                                </m:r>
                              </m:e>
                            </m:acc>
                          </m:e>
                        </m:eqArr>
                      </m:e>
                    </m:d>
                    <m:r>
                      <a:rPr lang="en-GB" sz="2000" i="1"/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i="1"/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/>
                            </m:ctrlPr>
                          </m:mPr>
                          <m:mr>
                            <m:e>
                              <m:r>
                                <a:rPr lang="en-GB" sz="2000" i="1"/>
                                <m:t>−</m:t>
                              </m:r>
                              <m:r>
                                <a:rPr lang="en-GB" sz="2000" i="1"/>
                                <m:t>𝛼</m:t>
                              </m:r>
                            </m:e>
                            <m:e>
                              <m:r>
                                <a:rPr lang="en-GB" sz="2000" i="1"/>
                                <m:t>−</m:t>
                              </m:r>
                              <m:r>
                                <a:rPr lang="en-GB" sz="2000" i="1"/>
                                <m:t>𝛼</m:t>
                              </m:r>
                              <m:r>
                                <a:rPr lang="en-GB" sz="2000" i="1"/>
                                <m:t>𝑟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/>
                                <m:t>1</m:t>
                              </m:r>
                            </m:e>
                            <m:e>
                              <m:r>
                                <a:rPr lang="en-GB" sz="2000" i="1"/>
                                <m:t>𝑟</m:t>
                              </m:r>
                              <m:r>
                                <a:rPr lang="en-GB" sz="2000" i="1"/>
                                <m:t>−</m:t>
                              </m:r>
                              <m:r>
                                <a:rPr lang="en-GB" sz="2000" i="1"/>
                                <m:t>𝜋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/>
                                </a:rPr>
                                <m:t>𝛾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i="1"/>
                        </m:ctrlPr>
                      </m:dPr>
                      <m:e>
                        <m:eqArr>
                          <m:eqArrPr>
                            <m:ctrlPr>
                              <a:rPr lang="en-GB" sz="2000" i="1"/>
                            </m:ctrlPr>
                          </m:eqArrPr>
                          <m:e>
                            <m:r>
                              <a:rPr lang="en-GB" sz="2000" i="1"/>
                              <m:t>𝑔</m:t>
                            </m:r>
                          </m:e>
                          <m:e>
                            <m:r>
                              <a:rPr lang="en-GB" sz="2000" i="1"/>
                              <m:t>𝑏</m:t>
                            </m:r>
                          </m:e>
                        </m:eqArr>
                      </m:e>
                    </m:d>
                    <m:r>
                      <a:rPr lang="en-GB" sz="2000" i="1"/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sz="2000" i="1"/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/>
                            </m:ctrlPr>
                          </m:mPr>
                          <m:mr>
                            <m:e>
                              <m:r>
                                <a:rPr lang="en-GB" sz="2000" i="1"/>
                                <m:t>𝛼</m:t>
                              </m:r>
                              <m:sSup>
                                <m:sSupPr>
                                  <m:ctrlPr>
                                    <a:rPr lang="en-GB" sz="2000" i="1"/>
                                  </m:ctrlPr>
                                </m:sSupPr>
                                <m:e>
                                  <m:r>
                                    <a:rPr lang="en-GB" sz="2000" i="1"/>
                                    <m:t>𝜃</m:t>
                                  </m:r>
                                </m:e>
                                <m:sup>
                                  <m:r>
                                    <a:rPr lang="en-GB" sz="2000" i="1"/>
                                    <m:t>′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r>
                                <a:rPr lang="en-GB" sz="2000" i="1"/>
                                <m:t>−</m:t>
                              </m:r>
                              <m:r>
                                <a:rPr lang="en-GB" sz="2000" i="1"/>
                                <m:t>𝜃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sz="2000" dirty="0"/>
                  <a:t>			</a:t>
                </a:r>
                <a:r>
                  <a:rPr lang="en-GB" sz="2000" dirty="0" smtClean="0"/>
                  <a:t>         </a:t>
                </a:r>
                <a:endParaRPr lang="en-GB" sz="2000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193" y="5373216"/>
                <a:ext cx="7390794" cy="6939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73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024"/>
          <p:cNvGrpSpPr/>
          <p:nvPr/>
        </p:nvGrpSpPr>
        <p:grpSpPr>
          <a:xfrm>
            <a:off x="1240583" y="714718"/>
            <a:ext cx="5772071" cy="5841405"/>
            <a:chOff x="2351504" y="789716"/>
            <a:chExt cx="4547870" cy="4868545"/>
          </a:xfrm>
        </p:grpSpPr>
        <p:grpSp>
          <p:nvGrpSpPr>
            <p:cNvPr id="331" name="Canvas 3"/>
            <p:cNvGrpSpPr/>
            <p:nvPr/>
          </p:nvGrpSpPr>
          <p:grpSpPr>
            <a:xfrm>
              <a:off x="2351504" y="789716"/>
              <a:ext cx="4547870" cy="4868545"/>
              <a:chOff x="0" y="0"/>
              <a:chExt cx="4547870" cy="4868545"/>
            </a:xfrm>
          </p:grpSpPr>
          <p:sp>
            <p:nvSpPr>
              <p:cNvPr id="332" name="Rectangle 331"/>
              <p:cNvSpPr/>
              <p:nvPr/>
            </p:nvSpPr>
            <p:spPr>
              <a:xfrm>
                <a:off x="0" y="0"/>
                <a:ext cx="4547870" cy="4868545"/>
              </a:xfrm>
              <a:prstGeom prst="rect">
                <a:avLst/>
              </a:prstGeom>
              <a:noFill/>
            </p:spPr>
          </p:sp>
          <p:sp>
            <p:nvSpPr>
              <p:cNvPr id="333" name="Text Box 121"/>
              <p:cNvSpPr txBox="1">
                <a:spLocks noChangeArrowheads="1"/>
              </p:cNvSpPr>
              <p:nvPr/>
            </p:nvSpPr>
            <p:spPr bwMode="auto">
              <a:xfrm>
                <a:off x="196412" y="1969476"/>
                <a:ext cx="2952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r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334" name="AutoShape 100"/>
              <p:cNvCxnSpPr>
                <a:cxnSpLocks noChangeShapeType="1"/>
              </p:cNvCxnSpPr>
              <p:nvPr/>
            </p:nvCxnSpPr>
            <p:spPr bwMode="auto">
              <a:xfrm flipH="1" flipV="1">
                <a:off x="257175" y="1981200"/>
                <a:ext cx="3028950" cy="242887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5" name="AutoShape 99"/>
              <p:cNvCxnSpPr>
                <a:cxnSpLocks noChangeShapeType="1"/>
              </p:cNvCxnSpPr>
              <p:nvPr/>
            </p:nvCxnSpPr>
            <p:spPr bwMode="auto">
              <a:xfrm flipH="1" flipV="1">
                <a:off x="257175" y="428625"/>
                <a:ext cx="2295525" cy="398145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6" name="AutoShape 98"/>
              <p:cNvCxnSpPr>
                <a:cxnSpLocks noChangeShapeType="1"/>
              </p:cNvCxnSpPr>
              <p:nvPr/>
            </p:nvCxnSpPr>
            <p:spPr bwMode="auto">
              <a:xfrm>
                <a:off x="247650" y="4410710"/>
                <a:ext cx="3943350" cy="6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37" name="Text Box 9"/>
              <p:cNvSpPr txBox="1">
                <a:spLocks noChangeArrowheads="1"/>
              </p:cNvSpPr>
              <p:nvPr/>
            </p:nvSpPr>
            <p:spPr bwMode="auto">
              <a:xfrm>
                <a:off x="10795" y="952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38" name="Text Box 102"/>
              <p:cNvSpPr txBox="1">
                <a:spLocks noChangeArrowheads="1"/>
              </p:cNvSpPr>
              <p:nvPr/>
            </p:nvSpPr>
            <p:spPr bwMode="auto">
              <a:xfrm>
                <a:off x="4029075" y="4401820"/>
                <a:ext cx="257175" cy="2813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39" name="Text Box 103"/>
              <p:cNvSpPr txBox="1">
                <a:spLocks noChangeArrowheads="1"/>
              </p:cNvSpPr>
              <p:nvPr/>
            </p:nvSpPr>
            <p:spPr bwMode="auto">
              <a:xfrm>
                <a:off x="2400300" y="4411345"/>
                <a:ext cx="2571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0" name="Text Box 111"/>
              <p:cNvSpPr txBox="1">
                <a:spLocks noChangeArrowheads="1"/>
              </p:cNvSpPr>
              <p:nvPr/>
            </p:nvSpPr>
            <p:spPr bwMode="auto">
              <a:xfrm>
                <a:off x="190500" y="1057275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1" name="Text Box 114"/>
              <p:cNvSpPr txBox="1">
                <a:spLocks noChangeArrowheads="1"/>
              </p:cNvSpPr>
              <p:nvPr/>
            </p:nvSpPr>
            <p:spPr bwMode="auto">
              <a:xfrm>
                <a:off x="1767155" y="4401820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2" name="Arc 119"/>
              <p:cNvSpPr>
                <a:spLocks/>
              </p:cNvSpPr>
              <p:nvPr/>
            </p:nvSpPr>
            <p:spPr bwMode="auto">
              <a:xfrm rot="21382541" flipV="1">
                <a:off x="254009" y="2123285"/>
                <a:ext cx="171149" cy="93514"/>
              </a:xfrm>
              <a:custGeom>
                <a:avLst/>
                <a:gdLst>
                  <a:gd name="T0" fmla="*/ 0 w 21600"/>
                  <a:gd name="T1" fmla="*/ 0 h 21600"/>
                  <a:gd name="T2" fmla="*/ 178505 w 21600"/>
                  <a:gd name="T3" fmla="*/ 113551 h 21600"/>
                  <a:gd name="T4" fmla="*/ 0 w 21600"/>
                  <a:gd name="T5" fmla="*/ 11355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343" name="Text Box 131"/>
              <p:cNvSpPr txBox="1">
                <a:spLocks noChangeArrowheads="1"/>
              </p:cNvSpPr>
              <p:nvPr/>
            </p:nvSpPr>
            <p:spPr bwMode="auto">
              <a:xfrm>
                <a:off x="1952625" y="3089910"/>
                <a:ext cx="228600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E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4" name="Text Box 131"/>
              <p:cNvSpPr txBox="1">
                <a:spLocks noChangeArrowheads="1"/>
              </p:cNvSpPr>
              <p:nvPr/>
            </p:nvSpPr>
            <p:spPr bwMode="auto">
              <a:xfrm>
                <a:off x="2286000" y="2467610"/>
                <a:ext cx="24574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</a:t>
                </a:r>
              </a:p>
            </p:txBody>
          </p:sp>
          <p:sp>
            <p:nvSpPr>
              <p:cNvPr id="345" name="Arc 110"/>
              <p:cNvSpPr>
                <a:spLocks/>
              </p:cNvSpPr>
              <p:nvPr/>
            </p:nvSpPr>
            <p:spPr bwMode="auto">
              <a:xfrm rot="1440000" flipH="1">
                <a:off x="2334260" y="3910965"/>
                <a:ext cx="198120" cy="142875"/>
              </a:xfrm>
              <a:custGeom>
                <a:avLst/>
                <a:gdLst>
                  <a:gd name="T0" fmla="*/ 0 w 21600"/>
                  <a:gd name="T1" fmla="*/ 0 h 21600"/>
                  <a:gd name="T2" fmla="*/ 197792 w 21600"/>
                  <a:gd name="T3" fmla="*/ 143233 h 21600"/>
                  <a:gd name="T4" fmla="*/ 0 w 21600"/>
                  <a:gd name="T5" fmla="*/ 14323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6" name="Text Box 111"/>
              <p:cNvSpPr txBox="1">
                <a:spLocks noChangeArrowheads="1"/>
              </p:cNvSpPr>
              <p:nvPr/>
            </p:nvSpPr>
            <p:spPr bwMode="auto">
              <a:xfrm>
                <a:off x="2163860" y="3702600"/>
                <a:ext cx="865876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 smtClean="0">
                    <a:effectLst/>
                    <a:latin typeface="Times New Roman"/>
                    <a:ea typeface="Times New Roman"/>
                  </a:rPr>
                  <a:t>r-γ-</a:t>
                </a:r>
                <a:r>
                  <a:rPr lang="el-GR" sz="1600" dirty="0" smtClean="0">
                    <a:effectLst/>
                    <a:latin typeface="Times New Roman"/>
                    <a:ea typeface="Times New Roman"/>
                  </a:rPr>
                  <a:t>π</a:t>
                </a:r>
                <a:endParaRPr lang="en-GB" sz="16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47" name="Text Box 131"/>
              <p:cNvSpPr txBox="1">
                <a:spLocks noChangeArrowheads="1"/>
              </p:cNvSpPr>
              <p:nvPr/>
            </p:nvSpPr>
            <p:spPr bwMode="auto">
              <a:xfrm>
                <a:off x="1095375" y="2477135"/>
                <a:ext cx="447040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A'</a:t>
                </a:r>
              </a:p>
            </p:txBody>
          </p:sp>
          <p:sp>
            <p:nvSpPr>
              <p:cNvPr id="348" name="Text Box 42"/>
              <p:cNvSpPr txBox="1">
                <a:spLocks noChangeArrowheads="1"/>
              </p:cNvSpPr>
              <p:nvPr/>
            </p:nvSpPr>
            <p:spPr bwMode="auto">
              <a:xfrm>
                <a:off x="30496" y="181038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349" name="Text Box 43"/>
              <p:cNvSpPr txBox="1">
                <a:spLocks noChangeArrowheads="1"/>
              </p:cNvSpPr>
              <p:nvPr/>
            </p:nvSpPr>
            <p:spPr bwMode="auto">
              <a:xfrm>
                <a:off x="33779" y="29527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350" name="Left Brace 349"/>
              <p:cNvSpPr>
                <a:spLocks/>
              </p:cNvSpPr>
              <p:nvPr/>
            </p:nvSpPr>
            <p:spPr bwMode="auto">
              <a:xfrm rot="16200000">
                <a:off x="2829403" y="4141650"/>
                <a:ext cx="189230" cy="724218"/>
              </a:xfrm>
              <a:prstGeom prst="leftBrace">
                <a:avLst>
                  <a:gd name="adj1" fmla="val 8336"/>
                  <a:gd name="adj2" fmla="val 50000"/>
                </a:avLst>
              </a:prstGeom>
              <a:noFill/>
              <a:ln w="9525">
                <a:solidFill>
                  <a:schemeClr val="dk1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351" name="Text Box 45"/>
              <p:cNvSpPr txBox="1">
                <a:spLocks noChangeArrowheads="1"/>
              </p:cNvSpPr>
              <p:nvPr/>
            </p:nvSpPr>
            <p:spPr bwMode="auto">
              <a:xfrm>
                <a:off x="2799451" y="4600575"/>
                <a:ext cx="352425" cy="23884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δ*</a:t>
                </a:r>
              </a:p>
            </p:txBody>
          </p:sp>
          <p:sp>
            <p:nvSpPr>
              <p:cNvPr id="352" name="Freeform 351"/>
              <p:cNvSpPr>
                <a:spLocks/>
              </p:cNvSpPr>
              <p:nvPr/>
            </p:nvSpPr>
            <p:spPr bwMode="auto">
              <a:xfrm>
                <a:off x="895350" y="2165985"/>
                <a:ext cx="1499870" cy="1146176"/>
              </a:xfrm>
              <a:custGeom>
                <a:avLst/>
                <a:gdLst>
                  <a:gd name="T0" fmla="*/ 1655 w 2400"/>
                  <a:gd name="T1" fmla="*/ 1794 h 1794"/>
                  <a:gd name="T2" fmla="*/ 15 w 2400"/>
                  <a:gd name="T3" fmla="*/ 540 h 1794"/>
                  <a:gd name="T4" fmla="*/ 630 w 2400"/>
                  <a:gd name="T5" fmla="*/ 15 h 1794"/>
                  <a:gd name="T6" fmla="*/ 2400 w 2400"/>
                  <a:gd name="T7" fmla="*/ 915 h 1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0" h="1794">
                    <a:moveTo>
                      <a:pt x="1655" y="1794"/>
                    </a:moveTo>
                    <a:cubicBezTo>
                      <a:pt x="300" y="1230"/>
                      <a:pt x="30" y="795"/>
                      <a:pt x="15" y="540"/>
                    </a:cubicBezTo>
                    <a:cubicBezTo>
                      <a:pt x="0" y="285"/>
                      <a:pt x="180" y="30"/>
                      <a:pt x="630" y="15"/>
                    </a:cubicBezTo>
                    <a:cubicBezTo>
                      <a:pt x="1080" y="0"/>
                      <a:pt x="1800" y="375"/>
                      <a:pt x="2400" y="915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353" name="AutoShape 219"/>
              <p:cNvCxnSpPr>
                <a:cxnSpLocks noChangeShapeType="1"/>
              </p:cNvCxnSpPr>
              <p:nvPr/>
            </p:nvCxnSpPr>
            <p:spPr bwMode="auto">
              <a:xfrm>
                <a:off x="1906534" y="3315970"/>
                <a:ext cx="635" cy="10953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54" name="Oval 353"/>
              <p:cNvSpPr>
                <a:spLocks noChangeAspect="1" noChangeArrowheads="1"/>
              </p:cNvSpPr>
              <p:nvPr/>
            </p:nvSpPr>
            <p:spPr bwMode="auto">
              <a:xfrm>
                <a:off x="2310551" y="267335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355" name="Oval 354"/>
              <p:cNvSpPr>
                <a:spLocks noChangeAspect="1" noChangeArrowheads="1"/>
              </p:cNvSpPr>
              <p:nvPr/>
            </p:nvSpPr>
            <p:spPr bwMode="auto">
              <a:xfrm>
                <a:off x="1892935" y="327660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356" name="Oval 355"/>
              <p:cNvSpPr>
                <a:spLocks noChangeAspect="1" noChangeArrowheads="1"/>
              </p:cNvSpPr>
              <p:nvPr/>
            </p:nvSpPr>
            <p:spPr bwMode="auto">
              <a:xfrm>
                <a:off x="1130935" y="267335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357" name="AutoShape 222"/>
              <p:cNvCxnSpPr>
                <a:cxnSpLocks noChangeShapeType="1"/>
              </p:cNvCxnSpPr>
              <p:nvPr/>
            </p:nvCxnSpPr>
            <p:spPr bwMode="auto">
              <a:xfrm flipH="1">
                <a:off x="1192530" y="2696210"/>
                <a:ext cx="1133475" cy="6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58" name="Text Box 225"/>
              <p:cNvSpPr txBox="1">
                <a:spLocks noChangeArrowheads="1"/>
              </p:cNvSpPr>
              <p:nvPr/>
            </p:nvSpPr>
            <p:spPr bwMode="auto">
              <a:xfrm>
                <a:off x="94422" y="3176505"/>
                <a:ext cx="2381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45720" rIns="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59" name="Text Box 118"/>
              <p:cNvSpPr txBox="1">
                <a:spLocks noChangeArrowheads="1"/>
              </p:cNvSpPr>
              <p:nvPr/>
            </p:nvSpPr>
            <p:spPr bwMode="auto">
              <a:xfrm>
                <a:off x="2488403" y="1990725"/>
                <a:ext cx="886460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Tax take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60" name="Text Box 103"/>
              <p:cNvSpPr txBox="1">
                <a:spLocks noChangeArrowheads="1"/>
              </p:cNvSpPr>
              <p:nvPr/>
            </p:nvSpPr>
            <p:spPr bwMode="auto">
              <a:xfrm>
                <a:off x="3207872" y="4410710"/>
                <a:ext cx="294453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θ'</a:t>
                </a:r>
              </a:p>
            </p:txBody>
          </p:sp>
          <p:grpSp>
            <p:nvGrpSpPr>
              <p:cNvPr id="361" name="Group 360"/>
              <p:cNvGrpSpPr/>
              <p:nvPr/>
            </p:nvGrpSpPr>
            <p:grpSpPr>
              <a:xfrm>
                <a:off x="476250" y="1495425"/>
                <a:ext cx="523875" cy="219075"/>
                <a:chOff x="476250" y="1495425"/>
                <a:chExt cx="523875" cy="219075"/>
              </a:xfrm>
            </p:grpSpPr>
            <p:sp>
              <p:nvSpPr>
                <p:cNvPr id="370" name="Rectangle 369"/>
                <p:cNvSpPr>
                  <a:spLocks noChangeArrowheads="1"/>
                </p:cNvSpPr>
                <p:nvPr/>
              </p:nvSpPr>
              <p:spPr bwMode="auto">
                <a:xfrm>
                  <a:off x="476250" y="1495425"/>
                  <a:ext cx="523875" cy="219075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 sz="160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1" name="Text Box 1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1458" y="1512888"/>
                      <a:ext cx="368935" cy="17234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𝑏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371" name="Text Box 1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61458" y="1512888"/>
                      <a:ext cx="368935" cy="172349"/>
                    </a:xfrm>
                    <a:prstGeom prst="rect">
                      <a:avLst/>
                    </a:prstGeom>
                    <a:blipFill rotWithShape="1">
                      <a:blip r:embed="rId2" cstate="print"/>
                      <a:stretch>
                        <a:fillRect r="-2632" b="-11765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362" name="Group 361"/>
              <p:cNvGrpSpPr/>
              <p:nvPr/>
            </p:nvGrpSpPr>
            <p:grpSpPr>
              <a:xfrm>
                <a:off x="2780983" y="4000277"/>
                <a:ext cx="476250" cy="219075"/>
                <a:chOff x="2780983" y="3963035"/>
                <a:chExt cx="476250" cy="219075"/>
              </a:xfrm>
            </p:grpSpPr>
            <p:sp>
              <p:nvSpPr>
                <p:cNvPr id="368" name="Rectangle 367"/>
                <p:cNvSpPr>
                  <a:spLocks noChangeArrowheads="1"/>
                </p:cNvSpPr>
                <p:nvPr/>
              </p:nvSpPr>
              <p:spPr bwMode="auto">
                <a:xfrm>
                  <a:off x="2780983" y="3963035"/>
                  <a:ext cx="476250" cy="219075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 sz="160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9" name="Text Box 1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33483" y="3974120"/>
                      <a:ext cx="379095" cy="18478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𝑔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369" name="Text Box 1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833483" y="3974120"/>
                      <a:ext cx="379095" cy="184785"/>
                    </a:xfrm>
                    <a:prstGeom prst="rect">
                      <a:avLst/>
                    </a:prstGeom>
                    <a:blipFill rotWithShape="1">
                      <a:blip r:embed="rId3" cstate="print"/>
                      <a:stretch>
                        <a:fillRect r="-1266" b="-16667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363" name="Straight Connector 362"/>
              <p:cNvCxnSpPr/>
              <p:nvPr/>
            </p:nvCxnSpPr>
            <p:spPr>
              <a:xfrm flipH="1" flipV="1">
                <a:off x="2555247" y="1986294"/>
                <a:ext cx="175" cy="242062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3"/>
              <p:cNvCxnSpPr/>
              <p:nvPr/>
            </p:nvCxnSpPr>
            <p:spPr>
              <a:xfrm flipH="1" flipV="1">
                <a:off x="249950" y="38793"/>
                <a:ext cx="1939" cy="4372553"/>
              </a:xfrm>
              <a:prstGeom prst="line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/>
              <p:cNvCxnSpPr/>
              <p:nvPr/>
            </p:nvCxnSpPr>
            <p:spPr>
              <a:xfrm>
                <a:off x="257175" y="3312160"/>
                <a:ext cx="1644779" cy="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6" name="Text Box 43"/>
              <p:cNvSpPr txBox="1">
                <a:spLocks noChangeArrowheads="1"/>
              </p:cNvSpPr>
              <p:nvPr/>
            </p:nvSpPr>
            <p:spPr bwMode="auto">
              <a:xfrm>
                <a:off x="2229999" y="4196920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367" name="Text Box 42"/>
              <p:cNvSpPr txBox="1">
                <a:spLocks noChangeArrowheads="1"/>
              </p:cNvSpPr>
              <p:nvPr/>
            </p:nvSpPr>
            <p:spPr bwMode="auto">
              <a:xfrm>
                <a:off x="3214840" y="4194634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2725" y="2925945"/>
              <a:ext cx="1322387" cy="908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24" name="Rectangle 1023"/>
          <p:cNvSpPr/>
          <p:nvPr/>
        </p:nvSpPr>
        <p:spPr>
          <a:xfrm>
            <a:off x="1791112" y="296209"/>
            <a:ext cx="65268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Fiscal consolidation with capacity </a:t>
            </a:r>
            <a:r>
              <a:rPr lang="en-GB" sz="2800" dirty="0" smtClean="0"/>
              <a:t>output</a:t>
            </a:r>
            <a:r>
              <a:rPr lang="en-GB" sz="2800" dirty="0"/>
              <a:t>: the baseline model</a:t>
            </a:r>
          </a:p>
        </p:txBody>
      </p:sp>
      <p:sp>
        <p:nvSpPr>
          <p:cNvPr id="1028" name="Slide Number Placeholder 10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1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3227" y="548680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Different speeds of </a:t>
            </a:r>
            <a:r>
              <a:rPr lang="en-GB" sz="2800" dirty="0" smtClean="0"/>
              <a:t>consolidation</a:t>
            </a:r>
            <a:endParaRPr lang="en-GB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6" name="Canvas 354"/>
          <p:cNvGrpSpPr/>
          <p:nvPr/>
        </p:nvGrpSpPr>
        <p:grpSpPr>
          <a:xfrm>
            <a:off x="1182537" y="1410111"/>
            <a:ext cx="6914706" cy="4608512"/>
            <a:chOff x="0" y="0"/>
            <a:chExt cx="5275385" cy="3076575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5274310" cy="3076575"/>
            </a:xfrm>
            <a:prstGeom prst="rect">
              <a:avLst/>
            </a:prstGeom>
          </p:spPr>
        </p:sp>
        <p:pic>
          <p:nvPicPr>
            <p:cNvPr id="9" name="Picture 8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145"/>
              <a:ext cx="5275385" cy="304465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" name="Group 9"/>
            <p:cNvGrpSpPr/>
            <p:nvPr/>
          </p:nvGrpSpPr>
          <p:grpSpPr>
            <a:xfrm>
              <a:off x="3405521" y="108105"/>
              <a:ext cx="1111250" cy="363855"/>
              <a:chOff x="0" y="0"/>
              <a:chExt cx="1111291" cy="364421"/>
            </a:xfrm>
          </p:grpSpPr>
          <p:sp>
            <p:nvSpPr>
              <p:cNvPr id="17" name="Text Box 2"/>
              <p:cNvSpPr txBox="1">
                <a:spLocks noChangeArrowheads="1"/>
              </p:cNvSpPr>
              <p:nvPr/>
            </p:nvSpPr>
            <p:spPr bwMode="auto">
              <a:xfrm>
                <a:off x="426127" y="0"/>
                <a:ext cx="685164" cy="25040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>
                    <a:solidFill>
                      <a:srgbClr val="FF0000"/>
                    </a:solidFill>
                    <a:effectLst/>
                    <a:ea typeface="Times New Roman"/>
                  </a:rPr>
                  <a:t>α = 0.4</a:t>
                </a:r>
                <a:endParaRPr lang="en-GB">
                  <a:effectLst/>
                  <a:ea typeface="Times New Roman"/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flipV="1">
                <a:off x="0" y="250364"/>
                <a:ext cx="425959" cy="11405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2551004" y="563628"/>
              <a:ext cx="984885" cy="405131"/>
              <a:chOff x="0" y="0"/>
              <a:chExt cx="985542" cy="405842"/>
            </a:xfrm>
          </p:grpSpPr>
          <p:sp>
            <p:nvSpPr>
              <p:cNvPr id="15" name="Text Box 2"/>
              <p:cNvSpPr txBox="1">
                <a:spLocks noChangeArrowheads="1"/>
              </p:cNvSpPr>
              <p:nvPr/>
            </p:nvSpPr>
            <p:spPr bwMode="auto">
              <a:xfrm>
                <a:off x="426102" y="155434"/>
                <a:ext cx="559440" cy="25040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>
                    <a:solidFill>
                      <a:srgbClr val="0070C0"/>
                    </a:solidFill>
                    <a:effectLst/>
                    <a:ea typeface="Times New Roman"/>
                  </a:rPr>
                  <a:t>α = 1</a:t>
                </a:r>
                <a:endParaRPr lang="en-GB">
                  <a:effectLst/>
                  <a:ea typeface="Times New Roman"/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0"/>
                <a:ext cx="425933" cy="15546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405899" y="443698"/>
              <a:ext cx="982980" cy="457200"/>
              <a:chOff x="0" y="0"/>
              <a:chExt cx="984202" cy="458562"/>
            </a:xfrm>
          </p:grpSpPr>
          <p:sp>
            <p:nvSpPr>
              <p:cNvPr id="13" name="Text Box 2"/>
              <p:cNvSpPr txBox="1">
                <a:spLocks noChangeArrowheads="1"/>
              </p:cNvSpPr>
              <p:nvPr/>
            </p:nvSpPr>
            <p:spPr bwMode="auto">
              <a:xfrm>
                <a:off x="299038" y="208154"/>
                <a:ext cx="685164" cy="25040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>
                    <a:solidFill>
                      <a:srgbClr val="00B050"/>
                    </a:solidFill>
                    <a:effectLst/>
                    <a:ea typeface="Times New Roman"/>
                  </a:rPr>
                  <a:t>α = 0.5</a:t>
                </a:r>
                <a:endParaRPr lang="en-GB">
                  <a:effectLst/>
                  <a:ea typeface="Times New Roman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0" y="0"/>
                <a:ext cx="298113" cy="20767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628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Group 2047"/>
          <p:cNvGrpSpPr/>
          <p:nvPr/>
        </p:nvGrpSpPr>
        <p:grpSpPr>
          <a:xfrm>
            <a:off x="873046" y="679689"/>
            <a:ext cx="6140853" cy="6049752"/>
            <a:chOff x="2308225" y="486319"/>
            <a:chExt cx="4549140" cy="4831080"/>
          </a:xfrm>
        </p:grpSpPr>
        <p:grpSp>
          <p:nvGrpSpPr>
            <p:cNvPr id="64" name="Canvas 690"/>
            <p:cNvGrpSpPr/>
            <p:nvPr/>
          </p:nvGrpSpPr>
          <p:grpSpPr>
            <a:xfrm>
              <a:off x="2308225" y="486319"/>
              <a:ext cx="4549140" cy="4831080"/>
              <a:chOff x="0" y="0"/>
              <a:chExt cx="4549140" cy="4831080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0" y="0"/>
                <a:ext cx="4549140" cy="4831080"/>
              </a:xfrm>
              <a:prstGeom prst="rect">
                <a:avLst/>
              </a:prstGeom>
              <a:noFill/>
            </p:spPr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1068774" y="2199254"/>
                <a:ext cx="1347402" cy="562996"/>
              </a:xfrm>
              <a:custGeom>
                <a:avLst/>
                <a:gdLst>
                  <a:gd name="T0" fmla="*/ 0 w 2163"/>
                  <a:gd name="T1" fmla="*/ 0 h 930"/>
                  <a:gd name="T2" fmla="*/ 2163 w 2163"/>
                  <a:gd name="T3" fmla="*/ 930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163" h="930">
                    <a:moveTo>
                      <a:pt x="0" y="0"/>
                    </a:moveTo>
                    <a:cubicBezTo>
                      <a:pt x="753" y="30"/>
                      <a:pt x="1443" y="315"/>
                      <a:pt x="2163" y="93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</a:p>
            </p:txBody>
          </p:sp>
          <p:sp>
            <p:nvSpPr>
              <p:cNvPr id="67" name="Text Box 131"/>
              <p:cNvSpPr txBox="1">
                <a:spLocks noChangeArrowheads="1"/>
              </p:cNvSpPr>
              <p:nvPr/>
            </p:nvSpPr>
            <p:spPr bwMode="auto">
              <a:xfrm>
                <a:off x="2388235" y="2156460"/>
                <a:ext cx="22796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45720" rIns="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A'</a:t>
                </a:r>
              </a:p>
            </p:txBody>
          </p:sp>
          <p:sp>
            <p:nvSpPr>
              <p:cNvPr id="68" name="Text Box 254"/>
              <p:cNvSpPr txBox="1">
                <a:spLocks noChangeArrowheads="1"/>
              </p:cNvSpPr>
              <p:nvPr/>
            </p:nvSpPr>
            <p:spPr bwMode="auto">
              <a:xfrm>
                <a:off x="2790825" y="4564947"/>
                <a:ext cx="352425" cy="2381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δ*</a:t>
                </a:r>
              </a:p>
            </p:txBody>
          </p:sp>
          <p:cxnSp>
            <p:nvCxnSpPr>
              <p:cNvPr id="69" name="AutoShape 99"/>
              <p:cNvCxnSpPr/>
              <p:nvPr/>
            </p:nvCxnSpPr>
            <p:spPr bwMode="auto">
              <a:xfrm flipH="1" flipV="1">
                <a:off x="257175" y="428625"/>
                <a:ext cx="2295525" cy="398145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AutoShape 98"/>
              <p:cNvCxnSpPr/>
              <p:nvPr/>
            </p:nvCxnSpPr>
            <p:spPr bwMode="auto">
              <a:xfrm>
                <a:off x="247650" y="4410710"/>
                <a:ext cx="3943350" cy="6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" name="AutoShape 100"/>
              <p:cNvCxnSpPr/>
              <p:nvPr/>
            </p:nvCxnSpPr>
            <p:spPr bwMode="auto">
              <a:xfrm flipH="1" flipV="1">
                <a:off x="257175" y="1981200"/>
                <a:ext cx="3028950" cy="242887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2" name="Text Box 232"/>
              <p:cNvSpPr txBox="1">
                <a:spLocks noChangeArrowheads="1"/>
              </p:cNvSpPr>
              <p:nvPr/>
            </p:nvSpPr>
            <p:spPr bwMode="auto">
              <a:xfrm>
                <a:off x="10795" y="952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3" name="Text Box 102"/>
              <p:cNvSpPr txBox="1">
                <a:spLocks noChangeArrowheads="1"/>
              </p:cNvSpPr>
              <p:nvPr/>
            </p:nvSpPr>
            <p:spPr bwMode="auto">
              <a:xfrm>
                <a:off x="4029075" y="4429125"/>
                <a:ext cx="2571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4" name="Text Box 103"/>
              <p:cNvSpPr txBox="1">
                <a:spLocks noChangeArrowheads="1"/>
              </p:cNvSpPr>
              <p:nvPr/>
            </p:nvSpPr>
            <p:spPr bwMode="auto">
              <a:xfrm>
                <a:off x="2400300" y="4411345"/>
                <a:ext cx="2571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5" name="Text Box 111"/>
              <p:cNvSpPr txBox="1">
                <a:spLocks noChangeArrowheads="1"/>
              </p:cNvSpPr>
              <p:nvPr/>
            </p:nvSpPr>
            <p:spPr bwMode="auto">
              <a:xfrm>
                <a:off x="190500" y="1057275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6" name="Text Box 114"/>
              <p:cNvSpPr txBox="1">
                <a:spLocks noChangeArrowheads="1"/>
              </p:cNvSpPr>
              <p:nvPr/>
            </p:nvSpPr>
            <p:spPr bwMode="auto">
              <a:xfrm>
                <a:off x="1771529" y="4389944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7" name="Text Box 118"/>
              <p:cNvSpPr txBox="1">
                <a:spLocks noChangeArrowheads="1"/>
              </p:cNvSpPr>
              <p:nvPr/>
            </p:nvSpPr>
            <p:spPr bwMode="auto">
              <a:xfrm>
                <a:off x="1133475" y="334645"/>
                <a:ext cx="3237230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“Fiscal fatigue” of Barr et al.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8" name="Arc 119"/>
              <p:cNvSpPr>
                <a:spLocks/>
              </p:cNvSpPr>
              <p:nvPr/>
            </p:nvSpPr>
            <p:spPr bwMode="auto">
              <a:xfrm rot="21382541" flipV="1">
                <a:off x="250804" y="2118166"/>
                <a:ext cx="166391" cy="97335"/>
              </a:xfrm>
              <a:custGeom>
                <a:avLst/>
                <a:gdLst>
                  <a:gd name="T0" fmla="*/ 0 w 21600"/>
                  <a:gd name="T1" fmla="*/ 0 h 21600"/>
                  <a:gd name="T2" fmla="*/ 178505 w 21600"/>
                  <a:gd name="T3" fmla="*/ 113551 h 21600"/>
                  <a:gd name="T4" fmla="*/ 0 w 21600"/>
                  <a:gd name="T5" fmla="*/ 11355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79" name="Text Box 121"/>
              <p:cNvSpPr txBox="1">
                <a:spLocks noChangeArrowheads="1"/>
              </p:cNvSpPr>
              <p:nvPr/>
            </p:nvSpPr>
            <p:spPr bwMode="auto">
              <a:xfrm>
                <a:off x="196655" y="1969135"/>
                <a:ext cx="2952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r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80" name="AutoShape 128"/>
              <p:cNvCxnSpPr/>
              <p:nvPr/>
            </p:nvCxnSpPr>
            <p:spPr bwMode="auto">
              <a:xfrm flipV="1">
                <a:off x="247650" y="76200"/>
                <a:ext cx="635" cy="43338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1" name="Text Box 131"/>
              <p:cNvSpPr txBox="1">
                <a:spLocks noChangeArrowheads="1"/>
              </p:cNvSpPr>
              <p:nvPr/>
            </p:nvSpPr>
            <p:spPr bwMode="auto">
              <a:xfrm>
                <a:off x="1876425" y="3075709"/>
                <a:ext cx="228600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E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82" name="Text Box 131"/>
              <p:cNvSpPr txBox="1">
                <a:spLocks noChangeArrowheads="1"/>
              </p:cNvSpPr>
              <p:nvPr/>
            </p:nvSpPr>
            <p:spPr bwMode="auto">
              <a:xfrm>
                <a:off x="2218758" y="2444750"/>
                <a:ext cx="24574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</a:t>
                </a:r>
              </a:p>
            </p:txBody>
          </p:sp>
          <p:cxnSp>
            <p:nvCxnSpPr>
              <p:cNvPr id="83" name="AutoShape 99"/>
              <p:cNvCxnSpPr/>
              <p:nvPr/>
            </p:nvCxnSpPr>
            <p:spPr bwMode="auto">
              <a:xfrm flipV="1">
                <a:off x="2552700" y="1527810"/>
                <a:ext cx="635" cy="28822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4" name="Arc 110"/>
              <p:cNvSpPr>
                <a:spLocks/>
              </p:cNvSpPr>
              <p:nvPr/>
            </p:nvSpPr>
            <p:spPr bwMode="auto">
              <a:xfrm rot="1440000" flipH="1">
                <a:off x="2334260" y="3910965"/>
                <a:ext cx="198120" cy="142875"/>
              </a:xfrm>
              <a:custGeom>
                <a:avLst/>
                <a:gdLst>
                  <a:gd name="T0" fmla="*/ 0 w 21600"/>
                  <a:gd name="T1" fmla="*/ 0 h 21600"/>
                  <a:gd name="T2" fmla="*/ 197792 w 21600"/>
                  <a:gd name="T3" fmla="*/ 143233 h 21600"/>
                  <a:gd name="T4" fmla="*/ 0 w 21600"/>
                  <a:gd name="T5" fmla="*/ 14323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85" name="Text Box 111"/>
              <p:cNvSpPr txBox="1">
                <a:spLocks noChangeArrowheads="1"/>
              </p:cNvSpPr>
              <p:nvPr/>
            </p:nvSpPr>
            <p:spPr bwMode="auto">
              <a:xfrm>
                <a:off x="2184231" y="3703818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 smtClean="0">
                    <a:effectLst/>
                    <a:latin typeface="Times New Roman"/>
                    <a:ea typeface="Times New Roman"/>
                  </a:rPr>
                  <a:t>r-γ-</a:t>
                </a:r>
                <a:r>
                  <a:rPr lang="el-GR" sz="1600" dirty="0" smtClean="0">
                    <a:effectLst/>
                    <a:latin typeface="Times New Roman"/>
                    <a:ea typeface="Times New Roman"/>
                  </a:rPr>
                  <a:t>π</a:t>
                </a:r>
                <a:endParaRPr lang="en-GB" sz="16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86" name="Text Box 251"/>
              <p:cNvSpPr txBox="1">
                <a:spLocks noChangeArrowheads="1"/>
              </p:cNvSpPr>
              <p:nvPr/>
            </p:nvSpPr>
            <p:spPr bwMode="auto">
              <a:xfrm>
                <a:off x="47321" y="182308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87" name="Text Box 252"/>
              <p:cNvSpPr txBox="1">
                <a:spLocks noChangeArrowheads="1"/>
              </p:cNvSpPr>
              <p:nvPr/>
            </p:nvSpPr>
            <p:spPr bwMode="auto">
              <a:xfrm>
                <a:off x="39589" y="29527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88" name="Left Brace 87"/>
              <p:cNvSpPr>
                <a:spLocks/>
              </p:cNvSpPr>
              <p:nvPr/>
            </p:nvSpPr>
            <p:spPr bwMode="auto">
              <a:xfrm rot="16200000">
                <a:off x="2825375" y="4129980"/>
                <a:ext cx="189230" cy="732275"/>
              </a:xfrm>
              <a:prstGeom prst="leftBrace">
                <a:avLst>
                  <a:gd name="adj1" fmla="val 8336"/>
                  <a:gd name="adj2" fmla="val 50000"/>
                </a:avLst>
              </a:prstGeom>
              <a:noFill/>
              <a:ln w="9525">
                <a:solidFill>
                  <a:schemeClr val="dk1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89" name="AutoShape 265"/>
              <p:cNvCxnSpPr>
                <a:cxnSpLocks noChangeShapeType="1"/>
              </p:cNvCxnSpPr>
              <p:nvPr/>
            </p:nvCxnSpPr>
            <p:spPr bwMode="auto">
              <a:xfrm>
                <a:off x="1915160" y="3315970"/>
                <a:ext cx="635" cy="10953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0" name="Oval 89"/>
              <p:cNvSpPr>
                <a:spLocks noChangeAspect="1" noChangeArrowheads="1"/>
              </p:cNvSpPr>
              <p:nvPr/>
            </p:nvSpPr>
            <p:spPr bwMode="auto">
              <a:xfrm>
                <a:off x="2306955" y="267335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91" name="AutoShape 270"/>
              <p:cNvCxnSpPr>
                <a:cxnSpLocks noChangeShapeType="1"/>
              </p:cNvCxnSpPr>
              <p:nvPr/>
            </p:nvCxnSpPr>
            <p:spPr bwMode="auto">
              <a:xfrm flipH="1">
                <a:off x="244063" y="3312160"/>
                <a:ext cx="1673860" cy="6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2" name="Text Box 271"/>
              <p:cNvSpPr txBox="1">
                <a:spLocks noChangeArrowheads="1"/>
              </p:cNvSpPr>
              <p:nvPr/>
            </p:nvSpPr>
            <p:spPr bwMode="auto">
              <a:xfrm>
                <a:off x="95054" y="3148965"/>
                <a:ext cx="2381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45720" rIns="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93" name="Text Box 118"/>
              <p:cNvSpPr txBox="1">
                <a:spLocks noChangeArrowheads="1"/>
              </p:cNvSpPr>
              <p:nvPr/>
            </p:nvSpPr>
            <p:spPr bwMode="auto">
              <a:xfrm>
                <a:off x="2513965" y="1676400"/>
                <a:ext cx="886460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Tax take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94" name="Straight Connector 93"/>
              <p:cNvCxnSpPr/>
              <p:nvPr/>
            </p:nvCxnSpPr>
            <p:spPr bwMode="auto">
              <a:xfrm flipH="1">
                <a:off x="244063" y="1823085"/>
                <a:ext cx="800100" cy="635"/>
              </a:xfrm>
              <a:prstGeom prst="line">
                <a:avLst/>
              </a:prstGeom>
              <a:noFill/>
              <a:ln w="9525">
                <a:solidFill>
                  <a:schemeClr val="dk1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1055370" y="1832610"/>
                <a:ext cx="1373505" cy="590550"/>
              </a:xfrm>
              <a:custGeom>
                <a:avLst/>
                <a:gdLst>
                  <a:gd name="T0" fmla="*/ 0 w 2163"/>
                  <a:gd name="T1" fmla="*/ 0 h 930"/>
                  <a:gd name="T2" fmla="*/ 2163 w 2163"/>
                  <a:gd name="T3" fmla="*/ 930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163" h="930">
                    <a:moveTo>
                      <a:pt x="0" y="0"/>
                    </a:moveTo>
                    <a:cubicBezTo>
                      <a:pt x="753" y="30"/>
                      <a:pt x="1443" y="315"/>
                      <a:pt x="2163" y="93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606236" y="1832610"/>
                <a:ext cx="470089" cy="422275"/>
              </a:xfrm>
              <a:custGeom>
                <a:avLst/>
                <a:gdLst>
                  <a:gd name="T0" fmla="*/ 0 w 715"/>
                  <a:gd name="T1" fmla="*/ 669 h 669"/>
                  <a:gd name="T2" fmla="*/ 715 w 715"/>
                  <a:gd name="T3" fmla="*/ 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15" h="669">
                    <a:moveTo>
                      <a:pt x="0" y="669"/>
                    </a:moveTo>
                    <a:cubicBezTo>
                      <a:pt x="25" y="375"/>
                      <a:pt x="340" y="30"/>
                      <a:pt x="715" y="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97" name="AutoShape 115"/>
              <p:cNvCxnSpPr>
                <a:cxnSpLocks noChangeShapeType="1"/>
              </p:cNvCxnSpPr>
              <p:nvPr/>
            </p:nvCxnSpPr>
            <p:spPr bwMode="auto">
              <a:xfrm>
                <a:off x="1054100" y="335531"/>
                <a:ext cx="635" cy="4067175"/>
              </a:xfrm>
              <a:prstGeom prst="straightConnector1">
                <a:avLst/>
              </a:prstGeom>
              <a:noFill/>
              <a:ln w="1905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8" name="Oval 97"/>
              <p:cNvSpPr>
                <a:spLocks noChangeAspect="1" noChangeArrowheads="1"/>
              </p:cNvSpPr>
              <p:nvPr/>
            </p:nvSpPr>
            <p:spPr bwMode="auto">
              <a:xfrm>
                <a:off x="1890584" y="3282538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99" name="Oval 98"/>
              <p:cNvSpPr>
                <a:spLocks noChangeAspect="1" noChangeArrowheads="1"/>
              </p:cNvSpPr>
              <p:nvPr/>
            </p:nvSpPr>
            <p:spPr bwMode="auto">
              <a:xfrm>
                <a:off x="2359660" y="235331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0" name="Text Box 28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589" y="1633849"/>
                    <a:ext cx="257175" cy="2857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pos m:val="top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lang="en-GB" sz="1600">
                                  <a:effectLst/>
                                  <a:latin typeface="Cambria Math"/>
                                  <a:ea typeface="Times New Roman"/>
                                </a:rPr>
                                <m:t>b</m:t>
                              </m:r>
                            </m:e>
                          </m:bar>
                        </m:oMath>
                      </m:oMathPara>
                    </a14:m>
                    <a:endParaRPr lang="en-GB" sz="1600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00" name="Text Box 28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9589" y="1633849"/>
                    <a:ext cx="257175" cy="285750"/>
                  </a:xfrm>
                  <a:prstGeom prst="rect">
                    <a:avLst/>
                  </a:prstGeom>
                  <a:blipFill rotWithShape="1">
                    <a:blip r:embed="rId2" cstate="print"/>
                    <a:stretch>
                      <a:fillRect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01" name="AutoShape 282"/>
              <p:cNvCxnSpPr>
                <a:cxnSpLocks noChangeShapeType="1"/>
              </p:cNvCxnSpPr>
              <p:nvPr/>
            </p:nvCxnSpPr>
            <p:spPr bwMode="auto">
              <a:xfrm flipV="1">
                <a:off x="1053276" y="898525"/>
                <a:ext cx="635" cy="158750"/>
              </a:xfrm>
              <a:prstGeom prst="straightConnector1">
                <a:avLst/>
              </a:prstGeom>
              <a:noFill/>
              <a:ln w="15875">
                <a:solidFill>
                  <a:srgbClr val="0070C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" name="AutoShape 283"/>
              <p:cNvCxnSpPr>
                <a:cxnSpLocks noChangeShapeType="1"/>
              </p:cNvCxnSpPr>
              <p:nvPr/>
            </p:nvCxnSpPr>
            <p:spPr bwMode="auto">
              <a:xfrm flipV="1">
                <a:off x="1053276" y="2353310"/>
                <a:ext cx="635" cy="158750"/>
              </a:xfrm>
              <a:prstGeom prst="straightConnector1">
                <a:avLst/>
              </a:prstGeom>
              <a:noFill/>
              <a:ln w="15875">
                <a:solidFill>
                  <a:srgbClr val="0070C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1054100" y="2622550"/>
                <a:ext cx="848359" cy="674370"/>
              </a:xfrm>
              <a:custGeom>
                <a:avLst/>
                <a:gdLst>
                  <a:gd name="T0" fmla="*/ 1346 w 1346"/>
                  <a:gd name="T1" fmla="*/ 1062 h 1062"/>
                  <a:gd name="T2" fmla="*/ 0 w 1346"/>
                  <a:gd name="T3" fmla="*/ 0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46" h="1062">
                    <a:moveTo>
                      <a:pt x="1346" y="1062"/>
                    </a:moveTo>
                    <a:cubicBezTo>
                      <a:pt x="1080" y="976"/>
                      <a:pt x="0" y="540"/>
                      <a:pt x="0" y="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104" name="Text Box 103"/>
              <p:cNvSpPr txBox="1">
                <a:spLocks noChangeArrowheads="1"/>
              </p:cNvSpPr>
              <p:nvPr/>
            </p:nvSpPr>
            <p:spPr bwMode="auto">
              <a:xfrm>
                <a:off x="3179502" y="4429125"/>
                <a:ext cx="355324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θ'</a:t>
                </a:r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812800" y="2205614"/>
                <a:ext cx="187325" cy="217546"/>
              </a:xfrm>
              <a:custGeom>
                <a:avLst/>
                <a:gdLst>
                  <a:gd name="T0" fmla="*/ 0 w 715"/>
                  <a:gd name="T1" fmla="*/ 669 h 669"/>
                  <a:gd name="T2" fmla="*/ 715 w 715"/>
                  <a:gd name="T3" fmla="*/ 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15" h="669">
                    <a:moveTo>
                      <a:pt x="0" y="669"/>
                    </a:moveTo>
                    <a:cubicBezTo>
                      <a:pt x="25" y="375"/>
                      <a:pt x="340" y="30"/>
                      <a:pt x="715" y="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Text Box 1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12800" y="4333112"/>
                    <a:ext cx="463550" cy="39941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lang="en-GB" sz="1600">
                                  <a:effectLst/>
                                  <a:latin typeface="Cambria Math"/>
                                  <a:ea typeface="Times New Roman"/>
                                </a:rPr>
                                <m:t>g</m:t>
                              </m:r>
                            </m:e>
                          </m:bar>
                        </m:oMath>
                      </m:oMathPara>
                    </a14:m>
                    <a:endParaRPr lang="en-GB" sz="1600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06" name="Text Box 1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12800" y="4333112"/>
                    <a:ext cx="463550" cy="399414"/>
                  </a:xfrm>
                  <a:prstGeom prst="rect">
                    <a:avLst/>
                  </a:prstGeom>
                  <a:blipFill rotWithShape="1">
                    <a:blip r:embed="rId3" cstate="print"/>
                    <a:stretch>
                      <a:fillRect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07" name="Group 106"/>
              <p:cNvGrpSpPr/>
              <p:nvPr/>
            </p:nvGrpSpPr>
            <p:grpSpPr>
              <a:xfrm>
                <a:off x="2780983" y="4000467"/>
                <a:ext cx="476250" cy="219075"/>
                <a:chOff x="0" y="0"/>
                <a:chExt cx="476250" cy="219075"/>
              </a:xfrm>
            </p:grpSpPr>
            <p:sp>
              <p:nvSpPr>
                <p:cNvPr id="113" name="Rectangle 1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76250" cy="219075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4" name="Text Box 1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𝑔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14" name="Text Box 1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blipFill rotWithShape="1">
                      <a:blip r:embed="rId4" cstate="print"/>
                      <a:stretch>
                        <a:fillRect b="-10526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08" name="Group 107"/>
              <p:cNvGrpSpPr/>
              <p:nvPr/>
            </p:nvGrpSpPr>
            <p:grpSpPr>
              <a:xfrm>
                <a:off x="479543" y="1497499"/>
                <a:ext cx="523875" cy="219075"/>
                <a:chOff x="0" y="0"/>
                <a:chExt cx="523875" cy="219075"/>
              </a:xfrm>
            </p:grpSpPr>
            <p:sp>
              <p:nvSpPr>
                <p:cNvPr id="111" name="Rectangle 1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3875" cy="219075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2" name="Text Box 1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208" y="17463"/>
                      <a:ext cx="368935" cy="17234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𝑏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12" name="Text Box 1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5208" y="17463"/>
                      <a:ext cx="368935" cy="172349"/>
                    </a:xfrm>
                    <a:prstGeom prst="rect">
                      <a:avLst/>
                    </a:prstGeom>
                    <a:blipFill rotWithShape="1">
                      <a:blip r:embed="rId5" cstate="print"/>
                      <a:stretch>
                        <a:fillRect b="-5714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9" name="Text Box 252"/>
              <p:cNvSpPr txBox="1">
                <a:spLocks noChangeArrowheads="1"/>
              </p:cNvSpPr>
              <p:nvPr/>
            </p:nvSpPr>
            <p:spPr bwMode="auto">
              <a:xfrm>
                <a:off x="2255132" y="4197110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110" name="Text Box 251"/>
              <p:cNvSpPr txBox="1">
                <a:spLocks noChangeArrowheads="1"/>
              </p:cNvSpPr>
              <p:nvPr/>
            </p:nvSpPr>
            <p:spPr bwMode="auto">
              <a:xfrm>
                <a:off x="3219982" y="4181474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</p:grp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8350" y="2625068"/>
              <a:ext cx="1189037" cy="1023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49" name="Rectangle 2048"/>
          <p:cNvSpPr/>
          <p:nvPr/>
        </p:nvSpPr>
        <p:spPr>
          <a:xfrm>
            <a:off x="2051968" y="249139"/>
            <a:ext cx="61859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Fiscal fatigue defines an upper debt </a:t>
            </a:r>
            <a:r>
              <a:rPr lang="en-GB" sz="2800" dirty="0" smtClean="0"/>
              <a:t>limit</a:t>
            </a:r>
            <a:endParaRPr lang="en-GB" sz="2800" dirty="0"/>
          </a:p>
        </p:txBody>
      </p:sp>
      <p:sp>
        <p:nvSpPr>
          <p:cNvPr id="2052" name="Slide Number Placeholder 20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3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228601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Fiscal consolidation with endogenous </a:t>
            </a:r>
            <a:br>
              <a:rPr lang="en-GB" sz="3200" dirty="0" smtClean="0"/>
            </a:br>
            <a:r>
              <a:rPr lang="en-GB" sz="3200" dirty="0" smtClean="0"/>
              <a:t>income and taxation: </a:t>
            </a:r>
            <a:br>
              <a:rPr lang="en-GB" sz="3200" dirty="0" smtClean="0"/>
            </a:br>
            <a:r>
              <a:rPr lang="en-GB" sz="3200" dirty="0" smtClean="0"/>
              <a:t> BB flatter to left of MM; </a:t>
            </a:r>
            <a:r>
              <a:rPr lang="en-GB" sz="3200" dirty="0" err="1" smtClean="0"/>
              <a:t>equil</a:t>
            </a:r>
            <a:r>
              <a:rPr lang="en-GB" sz="3200" dirty="0" smtClean="0"/>
              <a:t> shifts up FF.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"/>
          </p:nvPr>
        </p:nvGraphicFramePr>
        <p:xfrm>
          <a:off x="3265488" y="1830388"/>
          <a:ext cx="2613025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" name="Equation" r:id="rId4" imgW="114102" imgH="177492" progId="Equation.DSMT4">
                  <p:embed/>
                </p:oleObj>
              </mc:Choice>
              <mc:Fallback>
                <p:oleObj name="Equation" r:id="rId4" imgW="114102" imgH="177492" progId="Equation.DSMT4">
                  <p:embed/>
                  <p:pic>
                    <p:nvPicPr>
                      <p:cNvPr id="0" name="Picture 10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5488" y="1830388"/>
                        <a:ext cx="2613025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216400" y="3397250"/>
          <a:ext cx="711200" cy="6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" name="Equation" r:id="rId6" imgW="710891" imgH="63472" progId="Equation.DSMT4">
                  <p:embed/>
                </p:oleObj>
              </mc:Choice>
              <mc:Fallback>
                <p:oleObj name="Equation" r:id="rId6" imgW="710891" imgH="63472" progId="Equation.DSMT4">
                  <p:embed/>
                  <p:pic>
                    <p:nvPicPr>
                      <p:cNvPr id="0" name="Picture 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400" y="3397250"/>
                        <a:ext cx="711200" cy="6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514850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2" name="Equation" r:id="rId8" imgW="114102" imgH="177492" progId="Equation.DSMT4">
                  <p:embed/>
                </p:oleObj>
              </mc:Choice>
              <mc:Fallback>
                <p:oleObj name="Equation" r:id="rId8" imgW="114102" imgH="177492" progId="Equation.DSMT4">
                  <p:embed/>
                  <p:pic>
                    <p:nvPicPr>
                      <p:cNvPr id="0" name="Picture 1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40100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216400" y="3397250"/>
          <a:ext cx="711200" cy="6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" name="Equation" r:id="rId9" imgW="710891" imgH="63472" progId="Equation.DSMT4">
                  <p:embed/>
                </p:oleObj>
              </mc:Choice>
              <mc:Fallback>
                <p:oleObj name="Equation" r:id="rId9" imgW="710891" imgH="63472" progId="Equation.DSMT4">
                  <p:embed/>
                  <p:pic>
                    <p:nvPicPr>
                      <p:cNvPr id="0" name="Picture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400" y="3397250"/>
                        <a:ext cx="711200" cy="6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812733" y="4509120"/>
                <a:ext cx="5775812" cy="914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400" i="1" smtClean="0"/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/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GB" sz="2400" i="1"/>
                                    </m:ctrlPr>
                                  </m:accPr>
                                  <m:e>
                                    <m:r>
                                      <a:rPr lang="en-GB" sz="2400" i="1"/>
                                      <m:t>𝑔</m:t>
                                    </m:r>
                                  </m:e>
                                </m:acc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GB" sz="2400" i="1"/>
                                    </m:ctrlPr>
                                  </m:accPr>
                                  <m:e>
                                    <m:r>
                                      <a:rPr lang="en-GB" sz="2400" i="1"/>
                                      <m:t>𝑏</m:t>
                                    </m:r>
                                  </m:e>
                                </m:acc>
                              </m:e>
                            </m:mr>
                          </m:m>
                        </m:e>
                      </m:d>
                      <m:r>
                        <a:rPr lang="en-GB" sz="2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/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/>
                              </m:ctrlPr>
                            </m:mPr>
                            <m:mr>
                              <m:e>
                                <m:r>
                                  <a:rPr lang="en-GB" sz="2400" i="1"/>
                                  <m:t>−∝</m:t>
                                </m:r>
                              </m:e>
                              <m:e>
                                <m:r>
                                  <a:rPr lang="en-GB" sz="2400" i="1"/>
                                  <m:t>−</m:t>
                                </m:r>
                                <m:r>
                                  <a:rPr lang="en-GB" sz="2400" i="1"/>
                                  <m:t>𝛼</m:t>
                                </m:r>
                                <m:r>
                                  <a:rPr lang="en-GB" sz="2400" i="1"/>
                                  <m:t>𝑟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/>
                                  <m:t>1−</m:t>
                                </m:r>
                                <m:r>
                                  <a:rPr lang="en-GB" sz="2400" i="1"/>
                                  <m:t>𝜙</m:t>
                                </m:r>
                              </m:e>
                              <m:e>
                                <m:r>
                                  <a:rPr lang="en-GB" sz="2400" i="1"/>
                                  <m:t>𝑟</m:t>
                                </m:r>
                                <m:r>
                                  <a:rPr lang="en-GB" sz="2400" i="1"/>
                                  <m:t>−</m:t>
                                </m:r>
                                <m:r>
                                  <a:rPr lang="en-GB" sz="2400" i="1"/>
                                  <m:t>𝜋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𝛾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2400" i="1"/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/>
                              </m:ctrlPr>
                            </m:mPr>
                            <m:mr>
                              <m:e>
                                <m:r>
                                  <a:rPr lang="en-GB" sz="2400" i="1"/>
                                  <m:t>𝑔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/>
                                  <m:t>𝑏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400" i="1"/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/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/>
                              </m:ctrlPr>
                            </m:mPr>
                            <m:mr>
                              <m:e>
                                <m:r>
                                  <a:rPr lang="en-GB" sz="2400" i="1"/>
                                  <m:t>𝛼𝜃</m:t>
                                </m:r>
                                <m:r>
                                  <a:rPr lang="en-GB" sz="2400" i="1"/>
                                  <m:t>′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/>
                                    </m:ctrlPr>
                                  </m:sSubPr>
                                  <m:e>
                                    <m:r>
                                      <a:rPr lang="en-GB" sz="2400" i="1"/>
                                      <m:t>𝜙</m:t>
                                    </m:r>
                                    <m:acc>
                                      <m:accPr>
                                        <m:chr m:val="̂"/>
                                        <m:ctrlPr>
                                          <a:rPr lang="en-GB" sz="2400" i="1"/>
                                        </m:ctrlPr>
                                      </m:accPr>
                                      <m:e>
                                        <m:r>
                                          <a:rPr lang="en-GB" sz="2400" i="1"/>
                                          <m:t>𝑔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2400" i="1"/>
                                      <m:t>0</m:t>
                                    </m:r>
                                  </m:sub>
                                </m:sSub>
                                <m:r>
                                  <a:rPr lang="en-GB" sz="2400" i="1"/>
                                  <m:t>−</m:t>
                                </m:r>
                                <m:r>
                                  <a:rPr lang="en-GB" sz="2400" i="1"/>
                                  <m:t>𝜃</m:t>
                                </m:r>
                              </m:e>
                            </m:mr>
                          </m:m>
                        </m:e>
                      </m:d>
                      <m:r>
                        <m:rPr>
                          <m:nor/>
                        </m:rPr>
                        <a:rPr lang="en-GB" sz="2400"/>
                        <m:t>	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2733" y="4509120"/>
                <a:ext cx="5775812" cy="91422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1403648" y="3284984"/>
                <a:ext cx="7051802" cy="6782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3200" i="1" smtClean="0"/>
                          </m:ctrlPr>
                        </m:accPr>
                        <m:e>
                          <m:r>
                            <a:rPr lang="en-GB" sz="3200" i="1"/>
                            <m:t>𝑏</m:t>
                          </m:r>
                        </m:e>
                      </m:acc>
                      <m:r>
                        <a:rPr lang="en-GB" sz="3200" i="1"/>
                        <m:t>=</m:t>
                      </m:r>
                      <m:d>
                        <m:dPr>
                          <m:ctrlPr>
                            <a:rPr lang="en-GB" sz="3200" i="1"/>
                          </m:ctrlPr>
                        </m:dPr>
                        <m:e>
                          <m:r>
                            <a:rPr lang="en-GB" sz="3200" i="1"/>
                            <m:t>𝑟</m:t>
                          </m:r>
                          <m:r>
                            <a:rPr lang="en-GB" sz="3200" i="1"/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sz="3200"/>
                            <m:t>π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sz="3200">
                              <a:latin typeface="Cambria Math"/>
                            </a:rPr>
                            <m:t>γ</m:t>
                          </m:r>
                        </m:e>
                      </m:d>
                      <m:r>
                        <a:rPr lang="en-GB" sz="3200" i="1"/>
                        <m:t>𝑏</m:t>
                      </m:r>
                      <m:r>
                        <a:rPr lang="en-GB" sz="3200" i="1"/>
                        <m:t>+</m:t>
                      </m:r>
                      <m:r>
                        <a:rPr lang="en-GB" sz="3200" i="1"/>
                        <m:t>𝑔</m:t>
                      </m:r>
                      <m:r>
                        <a:rPr lang="en-GB" sz="3200" i="1"/>
                        <m:t>−</m:t>
                      </m:r>
                      <m:r>
                        <a:rPr lang="en-GB" sz="3200" i="1"/>
                        <m:t>𝜃</m:t>
                      </m:r>
                      <m:r>
                        <a:rPr lang="en-GB" sz="3200" i="1"/>
                        <m:t>+ </m:t>
                      </m:r>
                      <m:r>
                        <a:rPr lang="en-GB" sz="3200" i="1"/>
                        <m:t>𝜑</m:t>
                      </m:r>
                      <m:r>
                        <a:rPr lang="en-GB" sz="3200" i="1"/>
                        <m:t>(</m:t>
                      </m:r>
                      <m:sSub>
                        <m:sSubPr>
                          <m:ctrlPr>
                            <a:rPr lang="en-GB" sz="3200" i="1"/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i="1"/>
                              </m:ctrlPr>
                            </m:accPr>
                            <m:e>
                              <m:r>
                                <a:rPr lang="en-GB" sz="3200" i="1"/>
                                <m:t>𝑔</m:t>
                              </m:r>
                            </m:e>
                          </m:acc>
                        </m:e>
                        <m:sub>
                          <m:r>
                            <a:rPr lang="en-GB" sz="3200" i="1"/>
                            <m:t>0</m:t>
                          </m:r>
                        </m:sub>
                      </m:sSub>
                      <m:r>
                        <a:rPr lang="en-GB" sz="3200" i="1"/>
                        <m:t>−</m:t>
                      </m:r>
                      <m:r>
                        <a:rPr lang="en-GB" sz="3200" i="1"/>
                        <m:t>𝑔</m:t>
                      </m:r>
                      <m:r>
                        <a:rPr lang="en-GB" sz="3200" i="1"/>
                        <m:t>)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3284984"/>
                <a:ext cx="7051802" cy="67826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277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3639</TotalTime>
  <Words>1136</Words>
  <Application>Microsoft Office PowerPoint</Application>
  <PresentationFormat>On-screen Show (4:3)</PresentationFormat>
  <Paragraphs>438</Paragraphs>
  <Slides>24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Equation</vt:lpstr>
      <vt:lpstr>Fiscal consolidation:  Dr Pangloss meets Mr Keynes</vt:lpstr>
      <vt:lpstr>Debt unsustainability and measure to correct this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Fiscal consolidation with endogenous  income and taxation:   BB flatter to left of MM; equil shifts up FF.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Marcus</dc:creator>
  <cp:lastModifiedBy>Miller, Marcus</cp:lastModifiedBy>
  <cp:revision>75</cp:revision>
  <cp:lastPrinted>2013-06-24T17:33:12Z</cp:lastPrinted>
  <dcterms:created xsi:type="dcterms:W3CDTF">2013-06-19T09:34:33Z</dcterms:created>
  <dcterms:modified xsi:type="dcterms:W3CDTF">2013-06-25T13:27:37Z</dcterms:modified>
</cp:coreProperties>
</file>