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66" r:id="rId6"/>
    <p:sldId id="267" r:id="rId7"/>
    <p:sldId id="270" r:id="rId8"/>
    <p:sldId id="260" r:id="rId9"/>
    <p:sldId id="269" r:id="rId10"/>
    <p:sldId id="276" r:id="rId11"/>
    <p:sldId id="278" r:id="rId12"/>
    <p:sldId id="268" r:id="rId13"/>
    <p:sldId id="277" r:id="rId14"/>
    <p:sldId id="272" r:id="rId15"/>
    <p:sldId id="273" r:id="rId16"/>
    <p:sldId id="274" r:id="rId17"/>
    <p:sldId id="27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6" d="100"/>
          <a:sy n="96" d="100"/>
        </p:scale>
        <p:origin x="-82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5952A4-7DFC-418E-A36B-A11541BC3EA5}" type="datetimeFigureOut">
              <a:rPr lang="en-GB" smtClean="0"/>
              <a:pPr/>
              <a:t>14/11/2012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2EB109-4DB7-487D-8623-72806C604CB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5952A4-7DFC-418E-A36B-A11541BC3EA5}" type="datetimeFigureOut">
              <a:rPr lang="en-GB" smtClean="0"/>
              <a:pPr/>
              <a:t>14/11/2012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2EB109-4DB7-487D-8623-72806C604CB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PowerPoint_Slide1.sldx"/></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276872"/>
            <a:ext cx="4896544" cy="3312368"/>
          </a:xfrm>
        </p:spPr>
        <p:txBody>
          <a:bodyPr>
            <a:normAutofit/>
          </a:bodyPr>
          <a:lstStyle/>
          <a:p>
            <a:r>
              <a:rPr lang="en-GB" b="1" dirty="0"/>
              <a:t>Target zones and </a:t>
            </a:r>
            <a:r>
              <a:rPr lang="en-GB" b="1" dirty="0" smtClean="0"/>
              <a:t>monitoring bands : </a:t>
            </a:r>
            <a:br>
              <a:rPr lang="en-GB" b="1" dirty="0" smtClean="0"/>
            </a:br>
            <a:r>
              <a:rPr lang="en-GB" b="1" dirty="0" smtClean="0"/>
              <a:t>a </a:t>
            </a:r>
            <a:r>
              <a:rPr lang="en-GB" b="1" dirty="0"/>
              <a:t>bird’s eye </a:t>
            </a:r>
            <a:r>
              <a:rPr lang="en-GB" b="1" dirty="0" smtClean="0"/>
              <a:t>view</a:t>
            </a:r>
            <a:endParaRPr lang="en-GB" dirty="0"/>
          </a:p>
        </p:txBody>
      </p:sp>
      <p:sp>
        <p:nvSpPr>
          <p:cNvPr id="3" name="Subtitle 2"/>
          <p:cNvSpPr>
            <a:spLocks noGrp="1"/>
          </p:cNvSpPr>
          <p:nvPr>
            <p:ph type="subTitle" idx="1"/>
          </p:nvPr>
        </p:nvSpPr>
        <p:spPr>
          <a:xfrm>
            <a:off x="1187624" y="5373216"/>
            <a:ext cx="6400800" cy="1752600"/>
          </a:xfrm>
        </p:spPr>
        <p:txBody>
          <a:bodyPr/>
          <a:lstStyle/>
          <a:p>
            <a:r>
              <a:rPr lang="en-GB" dirty="0" smtClean="0"/>
              <a:t>Marcus Miller</a:t>
            </a:r>
          </a:p>
          <a:p>
            <a:r>
              <a:rPr lang="en-GB" b="1" dirty="0"/>
              <a:t>University of Warwick</a:t>
            </a:r>
            <a:endParaRPr lang="en-GB" dirty="0"/>
          </a:p>
          <a:p>
            <a:endParaRPr lang="en-GB" dirty="0"/>
          </a:p>
        </p:txBody>
      </p:sp>
      <p:pic>
        <p:nvPicPr>
          <p:cNvPr id="4" name="Picture 3" descr="ojiro_l.jpg"/>
          <p:cNvPicPr>
            <a:picLocks noChangeAspect="1"/>
          </p:cNvPicPr>
          <p:nvPr/>
        </p:nvPicPr>
        <p:blipFill>
          <a:blip r:embed="rId2" cstate="print"/>
          <a:stretch>
            <a:fillRect/>
          </a:stretch>
        </p:blipFill>
        <p:spPr>
          <a:xfrm>
            <a:off x="5292080" y="476672"/>
            <a:ext cx="3419872" cy="256490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14202"/>
          </a:xfrm>
        </p:spPr>
        <p:txBody>
          <a:bodyPr>
            <a:normAutofit/>
          </a:bodyPr>
          <a:lstStyle/>
          <a:p>
            <a:r>
              <a:rPr lang="en-GB" dirty="0" smtClean="0"/>
              <a:t>Joe Gagnon rejects false dilemma: </a:t>
            </a:r>
            <a:br>
              <a:rPr lang="en-GB" dirty="0" smtClean="0"/>
            </a:br>
            <a:r>
              <a:rPr lang="en-GB" dirty="0" smtClean="0"/>
              <a:t>endorses Monitoring Bands </a:t>
            </a:r>
            <a:endParaRPr lang="en-GB" dirty="0"/>
          </a:p>
        </p:txBody>
      </p:sp>
      <p:sp>
        <p:nvSpPr>
          <p:cNvPr id="3" name="Content Placeholder 2"/>
          <p:cNvSpPr>
            <a:spLocks noGrp="1"/>
          </p:cNvSpPr>
          <p:nvPr>
            <p:ph idx="1"/>
          </p:nvPr>
        </p:nvSpPr>
        <p:spPr/>
        <p:txBody>
          <a:bodyPr>
            <a:normAutofit lnSpcReduction="10000"/>
          </a:bodyPr>
          <a:lstStyle/>
          <a:p>
            <a:endParaRPr lang="en-GB" dirty="0" smtClean="0"/>
          </a:p>
          <a:p>
            <a:r>
              <a:rPr lang="en-GB" dirty="0" smtClean="0"/>
              <a:t>Sterilized exchange rate intervention is seen as a separate policy tool. </a:t>
            </a:r>
          </a:p>
          <a:p>
            <a:r>
              <a:rPr lang="en-GB" dirty="0" smtClean="0"/>
              <a:t> “As long as monetary policy is free to pursue the stabilisation of output and inflation”, the logic goes, ”there is no reason not to use this policy lever to do some good.” </a:t>
            </a:r>
          </a:p>
          <a:p>
            <a:r>
              <a:rPr lang="en-GB" dirty="0" smtClean="0"/>
              <a:t>Monitoring zone proposal ‘ helpful in reducing and stabilizing volatile risk premiums’ </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19256" cy="850106"/>
          </a:xfrm>
        </p:spPr>
        <p:txBody>
          <a:bodyPr>
            <a:normAutofit fontScale="90000"/>
          </a:bodyPr>
          <a:lstStyle/>
          <a:p>
            <a:r>
              <a:rPr kumimoji="0" lang="en-GB"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Finally: the future of macroeconomics?</a:t>
            </a:r>
            <a:endParaRPr lang="en-GB" dirty="0"/>
          </a:p>
        </p:txBody>
      </p:sp>
      <p:graphicFrame>
        <p:nvGraphicFramePr>
          <p:cNvPr id="4" name="Table 3"/>
          <p:cNvGraphicFramePr>
            <a:graphicFrameLocks noGrp="1"/>
          </p:cNvGraphicFramePr>
          <p:nvPr/>
        </p:nvGraphicFramePr>
        <p:xfrm>
          <a:off x="683568" y="1628800"/>
          <a:ext cx="7416825" cy="4015384"/>
        </p:xfrm>
        <a:graphic>
          <a:graphicData uri="http://schemas.openxmlformats.org/drawingml/2006/table">
            <a:tbl>
              <a:tblPr/>
              <a:tblGrid>
                <a:gridCol w="453366"/>
                <a:gridCol w="3128561"/>
                <a:gridCol w="1416368"/>
                <a:gridCol w="2418530"/>
              </a:tblGrid>
              <a:tr h="673186">
                <a:tc>
                  <a:txBody>
                    <a:bodyPr/>
                    <a:lstStyle/>
                    <a:p>
                      <a:pPr>
                        <a:lnSpc>
                          <a:spcPct val="115000"/>
                        </a:lnSpc>
                        <a:spcAft>
                          <a:spcPts val="0"/>
                        </a:spcAft>
                      </a:pPr>
                      <a:endParaRPr lang="en-GB" sz="1700" dirty="0">
                        <a:latin typeface="Calibri"/>
                        <a:ea typeface="Calibri"/>
                        <a:cs typeface="Times New Roman"/>
                      </a:endParaRP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2400" dirty="0" smtClean="0">
                          <a:latin typeface="Calibri"/>
                          <a:ea typeface="Calibri"/>
                          <a:cs typeface="Times New Roman"/>
                        </a:rPr>
                        <a:t>Possible developments</a:t>
                      </a:r>
                      <a:endParaRPr lang="en-GB" sz="2400" dirty="0">
                        <a:latin typeface="Calibri"/>
                        <a:ea typeface="Calibri"/>
                        <a:cs typeface="Times New Roman"/>
                      </a:endParaRP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2400" dirty="0">
                          <a:latin typeface="Calibri"/>
                          <a:ea typeface="Calibri"/>
                          <a:cs typeface="Times New Roman"/>
                        </a:rPr>
                        <a:t>John’s </a:t>
                      </a:r>
                      <a:r>
                        <a:rPr lang="en-GB" sz="2400" dirty="0" smtClean="0">
                          <a:latin typeface="Calibri"/>
                          <a:ea typeface="Calibri"/>
                          <a:cs typeface="Times New Roman"/>
                        </a:rPr>
                        <a:t>score?</a:t>
                      </a:r>
                      <a:endParaRPr lang="en-GB" sz="2400" dirty="0">
                        <a:latin typeface="Calibri"/>
                        <a:ea typeface="Calibri"/>
                        <a:cs typeface="Times New Roman"/>
                      </a:endParaRP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2400" dirty="0" smtClean="0">
                          <a:latin typeface="Calibri"/>
                          <a:ea typeface="Calibri"/>
                          <a:cs typeface="Times New Roman"/>
                        </a:rPr>
                        <a:t>Why</a:t>
                      </a:r>
                      <a:endParaRPr lang="en-GB" sz="2400" dirty="0">
                        <a:latin typeface="Calibri"/>
                        <a:ea typeface="Calibri"/>
                        <a:cs typeface="Times New Roman"/>
                      </a:endParaRP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30960">
                <a:tc>
                  <a:txBody>
                    <a:bodyPr/>
                    <a:lstStyle/>
                    <a:p>
                      <a:pPr>
                        <a:lnSpc>
                          <a:spcPct val="115000"/>
                        </a:lnSpc>
                        <a:spcAft>
                          <a:spcPts val="0"/>
                        </a:spcAft>
                      </a:pPr>
                      <a:r>
                        <a:rPr lang="en-GB" sz="1700">
                          <a:latin typeface="Calibri"/>
                          <a:ea typeface="Calibri"/>
                          <a:cs typeface="Times New Roman"/>
                        </a:rPr>
                        <a:t>1</a:t>
                      </a:r>
                      <a:endParaRPr lang="en-GB" sz="1000">
                        <a:latin typeface="Calibri"/>
                        <a:ea typeface="Calibri"/>
                        <a:cs typeface="Times New Roman"/>
                      </a:endParaRP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2400" dirty="0">
                          <a:latin typeface="Calibri"/>
                          <a:ea typeface="Calibri"/>
                          <a:cs typeface="Times New Roman"/>
                        </a:rPr>
                        <a:t>More eclectic theory, </a:t>
                      </a:r>
                    </a:p>
                    <a:p>
                      <a:pPr>
                        <a:lnSpc>
                          <a:spcPct val="115000"/>
                        </a:lnSpc>
                        <a:spcAft>
                          <a:spcPts val="0"/>
                        </a:spcAft>
                      </a:pPr>
                      <a:r>
                        <a:rPr lang="en-GB" sz="2400" dirty="0">
                          <a:latin typeface="Calibri"/>
                          <a:ea typeface="Calibri"/>
                          <a:cs typeface="Times New Roman"/>
                        </a:rPr>
                        <a:t>not just DSGE* </a:t>
                      </a: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4000" dirty="0">
                          <a:solidFill>
                            <a:srgbClr val="00B050"/>
                          </a:solidFill>
                          <a:latin typeface="Calibri"/>
                          <a:ea typeface="Calibri"/>
                          <a:cs typeface="Times New Roman"/>
                        </a:rPr>
                        <a:t>****</a:t>
                      </a: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2400" dirty="0">
                          <a:latin typeface="Calibri"/>
                          <a:ea typeface="Calibri"/>
                          <a:cs typeface="Times New Roman"/>
                        </a:rPr>
                        <a:t>Rejection of </a:t>
                      </a:r>
                    </a:p>
                    <a:p>
                      <a:pPr>
                        <a:lnSpc>
                          <a:spcPct val="115000"/>
                        </a:lnSpc>
                        <a:spcAft>
                          <a:spcPts val="0"/>
                        </a:spcAft>
                      </a:pPr>
                      <a:r>
                        <a:rPr lang="en-GB" sz="2400" dirty="0">
                          <a:latin typeface="Calibri"/>
                          <a:ea typeface="Calibri"/>
                          <a:cs typeface="Times New Roman"/>
                        </a:rPr>
                        <a:t>Efficient Markets</a:t>
                      </a: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9345">
                <a:tc>
                  <a:txBody>
                    <a:bodyPr/>
                    <a:lstStyle/>
                    <a:p>
                      <a:pPr>
                        <a:lnSpc>
                          <a:spcPct val="115000"/>
                        </a:lnSpc>
                        <a:spcAft>
                          <a:spcPts val="0"/>
                        </a:spcAft>
                      </a:pPr>
                      <a:r>
                        <a:rPr lang="en-GB" sz="1700">
                          <a:latin typeface="Calibri"/>
                          <a:ea typeface="Calibri"/>
                          <a:cs typeface="Times New Roman"/>
                        </a:rPr>
                        <a:t>2</a:t>
                      </a:r>
                      <a:endParaRPr lang="en-GB" sz="1000">
                        <a:latin typeface="Calibri"/>
                        <a:ea typeface="Calibri"/>
                        <a:cs typeface="Times New Roman"/>
                      </a:endParaRP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2400" dirty="0">
                          <a:latin typeface="Calibri"/>
                          <a:ea typeface="Calibri"/>
                          <a:cs typeface="Times New Roman"/>
                        </a:rPr>
                        <a:t>Attention to facts rather than prior assumptions</a:t>
                      </a: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4000" dirty="0">
                          <a:solidFill>
                            <a:srgbClr val="00B050"/>
                          </a:solidFill>
                          <a:latin typeface="Calibri"/>
                          <a:ea typeface="Calibri"/>
                          <a:cs typeface="Times New Roman"/>
                        </a:rPr>
                        <a:t>****</a:t>
                      </a: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2400" dirty="0">
                          <a:latin typeface="Calibri"/>
                          <a:ea typeface="Calibri"/>
                          <a:cs typeface="Times New Roman"/>
                        </a:rPr>
                        <a:t>Focus on markets and </a:t>
                      </a:r>
                      <a:r>
                        <a:rPr lang="en-GB" sz="2400" dirty="0" smtClean="0">
                          <a:latin typeface="Calibri"/>
                          <a:ea typeface="Calibri"/>
                          <a:cs typeface="Times New Roman"/>
                        </a:rPr>
                        <a:t>institutions</a:t>
                      </a:r>
                      <a:endParaRPr lang="en-GB" sz="2400" dirty="0">
                        <a:latin typeface="Calibri"/>
                        <a:ea typeface="Calibri"/>
                        <a:cs typeface="Times New Roman"/>
                      </a:endParaRP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3831">
                <a:tc>
                  <a:txBody>
                    <a:bodyPr/>
                    <a:lstStyle/>
                    <a:p>
                      <a:pPr>
                        <a:lnSpc>
                          <a:spcPct val="115000"/>
                        </a:lnSpc>
                        <a:spcAft>
                          <a:spcPts val="0"/>
                        </a:spcAft>
                      </a:pPr>
                      <a:r>
                        <a:rPr lang="en-GB" sz="1700">
                          <a:latin typeface="Calibri"/>
                          <a:ea typeface="Calibri"/>
                          <a:cs typeface="Times New Roman"/>
                        </a:rPr>
                        <a:t>3</a:t>
                      </a:r>
                      <a:endParaRPr lang="en-GB" sz="1000">
                        <a:latin typeface="Calibri"/>
                        <a:ea typeface="Calibri"/>
                        <a:cs typeface="Times New Roman"/>
                      </a:endParaRP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2400" dirty="0" smtClean="0">
                          <a:latin typeface="Calibri"/>
                          <a:ea typeface="Calibri"/>
                          <a:cs typeface="Times New Roman"/>
                        </a:rPr>
                        <a:t>Use of other </a:t>
                      </a:r>
                      <a:r>
                        <a:rPr lang="en-GB" sz="2400" dirty="0">
                          <a:latin typeface="Calibri"/>
                          <a:ea typeface="Calibri"/>
                          <a:cs typeface="Times New Roman"/>
                        </a:rPr>
                        <a:t>disciplines</a:t>
                      </a: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4000" dirty="0">
                          <a:solidFill>
                            <a:srgbClr val="FF0000"/>
                          </a:solidFill>
                          <a:latin typeface="Calibri"/>
                          <a:ea typeface="Calibri"/>
                          <a:cs typeface="Times New Roman"/>
                        </a:rPr>
                        <a:t>*****</a:t>
                      </a: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2400" smtClean="0">
                          <a:latin typeface="Calibri"/>
                          <a:ea typeface="Calibri"/>
                          <a:cs typeface="Times New Roman"/>
                        </a:rPr>
                        <a:t>Study of </a:t>
                      </a:r>
                      <a:r>
                        <a:rPr lang="en-GB" sz="2400" dirty="0" smtClean="0">
                          <a:latin typeface="Calibri"/>
                          <a:ea typeface="Calibri"/>
                          <a:cs typeface="Times New Roman"/>
                        </a:rPr>
                        <a:t>actual behaviour  </a:t>
                      </a:r>
                      <a:endParaRPr lang="en-GB" sz="2400" dirty="0">
                        <a:latin typeface="Calibri"/>
                        <a:ea typeface="Calibri"/>
                        <a:cs typeface="Times New Roman"/>
                      </a:endParaRPr>
                    </a:p>
                  </a:txBody>
                  <a:tcPr marL="63106" marR="631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itle 1"/>
          <p:cNvSpPr txBox="1">
            <a:spLocks/>
          </p:cNvSpPr>
          <p:nvPr/>
        </p:nvSpPr>
        <p:spPr>
          <a:xfrm>
            <a:off x="395536" y="5715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chemeClr val="tx1"/>
                </a:solidFill>
                <a:effectLst/>
                <a:uLnTx/>
                <a:uFillTx/>
                <a:latin typeface="Calibri" pitchFamily="34" charset="0"/>
                <a:ea typeface="Calibri" pitchFamily="34" charset="0"/>
                <a:cs typeface="Times New Roman" pitchFamily="18" charset="0"/>
              </a:rPr>
              <a:t>* DSGE = Rational Expectations + Representative Agent  + Efficient  Markets</a:t>
            </a:r>
            <a:endParaRPr kumimoji="0" lang="en-GB" sz="28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611560" y="332656"/>
            <a:ext cx="7632848" cy="604867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 target zone to ‘stop loss stoppers’</a:t>
            </a:r>
            <a:endParaRPr lang="en-GB" dirty="0"/>
          </a:p>
        </p:txBody>
      </p:sp>
      <p:grpSp>
        <p:nvGrpSpPr>
          <p:cNvPr id="3" name="Canvas 333"/>
          <p:cNvGrpSpPr>
            <a:grpSpLocks/>
          </p:cNvGrpSpPr>
          <p:nvPr/>
        </p:nvGrpSpPr>
        <p:grpSpPr bwMode="auto">
          <a:xfrm>
            <a:off x="899592" y="1484784"/>
            <a:ext cx="6768752" cy="5040560"/>
            <a:chOff x="0" y="0"/>
            <a:chExt cx="57181" cy="39027"/>
          </a:xfrm>
        </p:grpSpPr>
        <p:sp>
          <p:nvSpPr>
            <p:cNvPr id="3075" name="AutoShape 3"/>
            <p:cNvSpPr>
              <a:spLocks noChangeAspect="1" noChangeArrowheads="1"/>
            </p:cNvSpPr>
            <p:nvPr/>
          </p:nvSpPr>
          <p:spPr bwMode="auto">
            <a:xfrm>
              <a:off x="0" y="0"/>
              <a:ext cx="57181" cy="39027"/>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76" name="Picture 176"/>
            <p:cNvPicPr>
              <a:picLocks noChangeAspect="1" noChangeArrowheads="1"/>
            </p:cNvPicPr>
            <p:nvPr/>
          </p:nvPicPr>
          <p:blipFill>
            <a:blip r:embed="rId2" cstate="print"/>
            <a:srcRect r="3" b="10954"/>
            <a:stretch>
              <a:fillRect/>
            </a:stretch>
          </p:blipFill>
          <p:spPr bwMode="auto">
            <a:xfrm>
              <a:off x="4354" y="0"/>
              <a:ext cx="47135" cy="35596"/>
            </a:xfrm>
            <a:prstGeom prst="rect">
              <a:avLst/>
            </a:prstGeom>
            <a:noFill/>
          </p:spPr>
        </p:pic>
        <p:sp>
          <p:nvSpPr>
            <p:cNvPr id="177" name="Text Box 2"/>
            <p:cNvSpPr txBox="1">
              <a:spLocks noChangeArrowheads="1"/>
            </p:cNvSpPr>
            <p:nvPr/>
          </p:nvSpPr>
          <p:spPr bwMode="auto">
            <a:xfrm>
              <a:off x="1197" y="35720"/>
              <a:ext cx="34398" cy="298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1" i="0" u="none" strike="noStrike" cap="none" normalizeH="0" baseline="0" smtClean="0">
                  <a:ln>
                    <a:noFill/>
                  </a:ln>
                  <a:solidFill>
                    <a:schemeClr val="tx1"/>
                  </a:solidFill>
                  <a:effectLst/>
                  <a:latin typeface="Calibri" pitchFamily="34" charset="0"/>
                </a:rPr>
                <a:t>Figure 2</a:t>
              </a:r>
              <a:r>
                <a:rPr kumimoji="0" lang="en-GB" sz="1100" b="0" i="0" u="none" strike="noStrike" cap="none" normalizeH="0" baseline="0" smtClean="0">
                  <a:ln>
                    <a:noFill/>
                  </a:ln>
                  <a:solidFill>
                    <a:schemeClr val="tx1"/>
                  </a:solidFill>
                  <a:effectLst/>
                  <a:latin typeface="Calibri" pitchFamily="34" charset="0"/>
                </a:rPr>
                <a:t>. Target Zone with Informed Investors.</a:t>
              </a:r>
              <a:endParaRPr kumimoji="0" lang="en-US" sz="1800" b="0" i="0" u="none" strike="noStrike" cap="none" normalizeH="0" baseline="0" smtClean="0">
                <a:ln>
                  <a:noFill/>
                </a:ln>
                <a:solidFill>
                  <a:schemeClr val="tx1"/>
                </a:solidFill>
                <a:effectLst/>
                <a:latin typeface="Arial" pitchFamily="34" charset="0"/>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Bulls, Bears and excess volatility</a:t>
            </a:r>
            <a:endParaRPr lang="en-GB" dirty="0"/>
          </a:p>
        </p:txBody>
      </p:sp>
      <p:grpSp>
        <p:nvGrpSpPr>
          <p:cNvPr id="3" name="Canvas 355"/>
          <p:cNvGrpSpPr>
            <a:grpSpLocks/>
          </p:cNvGrpSpPr>
          <p:nvPr/>
        </p:nvGrpSpPr>
        <p:grpSpPr bwMode="auto">
          <a:xfrm>
            <a:off x="539552" y="1916832"/>
            <a:ext cx="6696744" cy="4464496"/>
            <a:chOff x="0" y="0"/>
            <a:chExt cx="56362" cy="38207"/>
          </a:xfrm>
        </p:grpSpPr>
        <p:sp>
          <p:nvSpPr>
            <p:cNvPr id="5123" name="AutoShape 3"/>
            <p:cNvSpPr>
              <a:spLocks noChangeAspect="1" noChangeArrowheads="1"/>
            </p:cNvSpPr>
            <p:nvPr/>
          </p:nvSpPr>
          <p:spPr bwMode="auto">
            <a:xfrm>
              <a:off x="0" y="0"/>
              <a:ext cx="56362" cy="38207"/>
            </a:xfrm>
            <a:prstGeom prst="rect">
              <a:avLst/>
            </a:prstGeom>
            <a:noFill/>
          </p:spPr>
          <p:txBody>
            <a:bodyPr vert="horz" wrap="square" lIns="91440" tIns="45720" rIns="91440" bIns="45720" numCol="1" anchor="t" anchorCtr="0" compatLnSpc="1">
              <a:prstTxWarp prst="textNoShape">
                <a:avLst/>
              </a:prstTxWarp>
            </a:bodyPr>
            <a:lstStyle/>
            <a:p>
              <a:endParaRPr lang="en-GB"/>
            </a:p>
          </p:txBody>
        </p:sp>
        <p:grpSp>
          <p:nvGrpSpPr>
            <p:cNvPr id="4" name="Group 363"/>
            <p:cNvGrpSpPr>
              <a:grpSpLocks/>
            </p:cNvGrpSpPr>
            <p:nvPr/>
          </p:nvGrpSpPr>
          <p:grpSpPr bwMode="auto">
            <a:xfrm>
              <a:off x="851" y="0"/>
              <a:ext cx="52084" cy="36986"/>
              <a:chOff x="1685" y="7308"/>
              <a:chExt cx="52083" cy="36986"/>
            </a:xfrm>
          </p:grpSpPr>
          <p:grpSp>
            <p:nvGrpSpPr>
              <p:cNvPr id="5" name="Group 362"/>
              <p:cNvGrpSpPr>
                <a:grpSpLocks/>
              </p:cNvGrpSpPr>
              <p:nvPr/>
            </p:nvGrpSpPr>
            <p:grpSpPr bwMode="auto">
              <a:xfrm>
                <a:off x="1685" y="7308"/>
                <a:ext cx="52084" cy="36987"/>
                <a:chOff x="1685" y="7308"/>
                <a:chExt cx="52083" cy="36986"/>
              </a:xfrm>
            </p:grpSpPr>
            <p:grpSp>
              <p:nvGrpSpPr>
                <p:cNvPr id="6" name="Group 361"/>
                <p:cNvGrpSpPr>
                  <a:grpSpLocks/>
                </p:cNvGrpSpPr>
                <p:nvPr/>
              </p:nvGrpSpPr>
              <p:grpSpPr bwMode="auto">
                <a:xfrm>
                  <a:off x="1685" y="7308"/>
                  <a:ext cx="52084" cy="36987"/>
                  <a:chOff x="1685" y="7308"/>
                  <a:chExt cx="52083" cy="36986"/>
                </a:xfrm>
              </p:grpSpPr>
              <p:grpSp>
                <p:nvGrpSpPr>
                  <p:cNvPr id="7" name="Group 228"/>
                  <p:cNvGrpSpPr>
                    <a:grpSpLocks/>
                  </p:cNvGrpSpPr>
                  <p:nvPr/>
                </p:nvGrpSpPr>
                <p:grpSpPr bwMode="auto">
                  <a:xfrm>
                    <a:off x="1685" y="7308"/>
                    <a:ext cx="52084" cy="36987"/>
                    <a:chOff x="0" y="-2154"/>
                    <a:chExt cx="54450" cy="41958"/>
                  </a:xfrm>
                </p:grpSpPr>
                <p:grpSp>
                  <p:nvGrpSpPr>
                    <p:cNvPr id="8" name="Group 233"/>
                    <p:cNvGrpSpPr>
                      <a:grpSpLocks/>
                    </p:cNvGrpSpPr>
                    <p:nvPr/>
                  </p:nvGrpSpPr>
                  <p:grpSpPr bwMode="auto">
                    <a:xfrm>
                      <a:off x="9980" y="-2154"/>
                      <a:ext cx="44470" cy="37041"/>
                      <a:chOff x="9980" y="-2154"/>
                      <a:chExt cx="44469" cy="37043"/>
                    </a:xfrm>
                  </p:grpSpPr>
                  <p:sp>
                    <p:nvSpPr>
                      <p:cNvPr id="234" name="Text Box 2"/>
                      <p:cNvSpPr txBox="1">
                        <a:spLocks noChangeArrowheads="1"/>
                      </p:cNvSpPr>
                      <p:nvPr/>
                    </p:nvSpPr>
                    <p:spPr bwMode="auto">
                      <a:xfrm>
                        <a:off x="22819" y="32085"/>
                        <a:ext cx="3434" cy="280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235" name="Text Box 2"/>
                      <p:cNvSpPr txBox="1">
                        <a:spLocks noChangeArrowheads="1"/>
                      </p:cNvSpPr>
                      <p:nvPr/>
                    </p:nvSpPr>
                    <p:spPr bwMode="auto">
                      <a:xfrm>
                        <a:off x="49149" y="9680"/>
                        <a:ext cx="3435" cy="280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grpSp>
                    <p:nvGrpSpPr>
                      <p:cNvPr id="9" name="Group 239"/>
                      <p:cNvGrpSpPr>
                        <a:grpSpLocks/>
                      </p:cNvGrpSpPr>
                      <p:nvPr/>
                    </p:nvGrpSpPr>
                    <p:grpSpPr bwMode="auto">
                      <a:xfrm>
                        <a:off x="9980" y="-2154"/>
                        <a:ext cx="44470" cy="36805"/>
                        <a:chOff x="9980" y="-2154"/>
                        <a:chExt cx="44470" cy="36807"/>
                      </a:xfrm>
                    </p:grpSpPr>
                    <p:sp>
                      <p:nvSpPr>
                        <p:cNvPr id="240" name="Text Box 2"/>
                        <p:cNvSpPr txBox="1">
                          <a:spLocks noChangeArrowheads="1"/>
                        </p:cNvSpPr>
                        <p:nvPr/>
                      </p:nvSpPr>
                      <p:spPr bwMode="auto">
                        <a:xfrm>
                          <a:off x="38697" y="-1435"/>
                          <a:ext cx="3429" cy="279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O</a:t>
                          </a:r>
                          <a:endParaRPr kumimoji="0" lang="en-US" sz="1800" b="0" i="0" u="none" strike="noStrike" cap="none" normalizeH="0" baseline="0" smtClean="0">
                            <a:ln>
                              <a:noFill/>
                            </a:ln>
                            <a:solidFill>
                              <a:schemeClr val="tx1"/>
                            </a:solidFill>
                            <a:effectLst/>
                            <a:latin typeface="Arial" pitchFamily="34" charset="0"/>
                          </a:endParaRPr>
                        </a:p>
                      </p:txBody>
                    </p:sp>
                    <p:sp>
                      <p:nvSpPr>
                        <p:cNvPr id="241" name="Text Box 2"/>
                        <p:cNvSpPr txBox="1">
                          <a:spLocks noChangeArrowheads="1"/>
                        </p:cNvSpPr>
                        <p:nvPr/>
                      </p:nvSpPr>
                      <p:spPr bwMode="auto">
                        <a:xfrm>
                          <a:off x="12730" y="18989"/>
                          <a:ext cx="2403" cy="28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O</a:t>
                          </a:r>
                          <a:endParaRPr kumimoji="0" lang="en-US" sz="1800" b="0" i="0" u="none" strike="noStrike" cap="none" normalizeH="0" baseline="0" smtClean="0">
                            <a:ln>
                              <a:noFill/>
                            </a:ln>
                            <a:solidFill>
                              <a:schemeClr val="tx1"/>
                            </a:solidFill>
                            <a:effectLst/>
                            <a:latin typeface="Arial" pitchFamily="34" charset="0"/>
                          </a:endParaRPr>
                        </a:p>
                      </p:txBody>
                    </p:sp>
                    <p:grpSp>
                      <p:nvGrpSpPr>
                        <p:cNvPr id="10" name="Group 242"/>
                        <p:cNvGrpSpPr>
                          <a:grpSpLocks/>
                        </p:cNvGrpSpPr>
                        <p:nvPr/>
                      </p:nvGrpSpPr>
                      <p:grpSpPr bwMode="auto">
                        <a:xfrm>
                          <a:off x="9980" y="-2154"/>
                          <a:ext cx="44471" cy="36807"/>
                          <a:chOff x="9980" y="-2154"/>
                          <a:chExt cx="44470" cy="36807"/>
                        </a:xfrm>
                      </p:grpSpPr>
                      <p:sp>
                        <p:nvSpPr>
                          <p:cNvPr id="243" name="Text Box 2"/>
                          <p:cNvSpPr txBox="1">
                            <a:spLocks noChangeArrowheads="1"/>
                          </p:cNvSpPr>
                          <p:nvPr/>
                        </p:nvSpPr>
                        <p:spPr bwMode="auto">
                          <a:xfrm>
                            <a:off x="44091" y="18284"/>
                            <a:ext cx="10360" cy="321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200" b="0" i="0" u="none" strike="noStrike" cap="none" normalizeH="0" baseline="0" smtClean="0">
                                <a:ln>
                                  <a:noFill/>
                                </a:ln>
                                <a:solidFill>
                                  <a:schemeClr val="tx1"/>
                                </a:solidFill>
                                <a:effectLst/>
                                <a:latin typeface="Times New Roman" pitchFamily="18" charset="0"/>
                              </a:rPr>
                              <a:t>Fundamental</a:t>
                            </a:r>
                            <a:endParaRPr kumimoji="0" lang="en-US" sz="1800" b="0" i="0" u="none" strike="noStrike" cap="none" normalizeH="0" baseline="0" smtClean="0">
                              <a:ln>
                                <a:noFill/>
                              </a:ln>
                              <a:solidFill>
                                <a:schemeClr val="tx1"/>
                              </a:solidFill>
                              <a:effectLst/>
                              <a:latin typeface="Arial" pitchFamily="34" charset="0"/>
                            </a:endParaRPr>
                          </a:p>
                        </p:txBody>
                      </p:sp>
                      <p:grpSp>
                        <p:nvGrpSpPr>
                          <p:cNvPr id="11" name="Group 244"/>
                          <p:cNvGrpSpPr>
                            <a:grpSpLocks/>
                          </p:cNvGrpSpPr>
                          <p:nvPr/>
                        </p:nvGrpSpPr>
                        <p:grpSpPr bwMode="auto">
                          <a:xfrm>
                            <a:off x="9980" y="-2154"/>
                            <a:ext cx="42003" cy="36807"/>
                            <a:chOff x="9980" y="-2154"/>
                            <a:chExt cx="42002" cy="36807"/>
                          </a:xfrm>
                        </p:grpSpPr>
                        <p:sp>
                          <p:nvSpPr>
                            <p:cNvPr id="245" name="Text Box 2"/>
                            <p:cNvSpPr txBox="1">
                              <a:spLocks noChangeArrowheads="1"/>
                            </p:cNvSpPr>
                            <p:nvPr/>
                          </p:nvSpPr>
                          <p:spPr bwMode="auto">
                            <a:xfrm>
                              <a:off x="22153" y="-2154"/>
                              <a:ext cx="12934" cy="323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rPr>
                                <a:t>Exchange Rate</a:t>
                              </a:r>
                              <a:endParaRPr kumimoji="0" lang="en-GB" sz="12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200" b="0" i="0" u="none" strike="noStrike" cap="none" normalizeH="0" baseline="0" dirty="0" smtClean="0">
                                  <a:ln>
                                    <a:noFill/>
                                  </a:ln>
                                  <a:solidFill>
                                    <a:schemeClr val="tx1"/>
                                  </a:solidFill>
                                  <a:effectLst/>
                                  <a:latin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grpSp>
                          <p:nvGrpSpPr>
                            <p:cNvPr id="12" name="Group 253"/>
                            <p:cNvGrpSpPr>
                              <a:grpSpLocks/>
                            </p:cNvGrpSpPr>
                            <p:nvPr/>
                          </p:nvGrpSpPr>
                          <p:grpSpPr bwMode="auto">
                            <a:xfrm>
                              <a:off x="9980" y="1133"/>
                              <a:ext cx="42003" cy="33520"/>
                              <a:chOff x="9980" y="1133"/>
                              <a:chExt cx="42002" cy="33520"/>
                            </a:xfrm>
                          </p:grpSpPr>
                          <p:sp>
                            <p:nvSpPr>
                              <p:cNvPr id="254" name="Text Box 2"/>
                              <p:cNvSpPr txBox="1">
                                <a:spLocks noChangeArrowheads="1"/>
                              </p:cNvSpPr>
                              <p:nvPr/>
                            </p:nvSpPr>
                            <p:spPr bwMode="auto">
                              <a:xfrm rot="-2370574">
                                <a:off x="30949" y="6181"/>
                                <a:ext cx="7112" cy="280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0" u="none" strike="noStrike" cap="none" normalizeH="0" baseline="0" smtClean="0">
                                    <a:ln>
                                      <a:noFill/>
                                    </a:ln>
                                    <a:solidFill>
                                      <a:schemeClr val="tx1"/>
                                    </a:solidFill>
                                    <a:effectLst/>
                                    <a:latin typeface="Calibri" pitchFamily="34" charset="0"/>
                                  </a:rPr>
                                  <a:t>Bulls</a:t>
                                </a:r>
                                <a:endParaRPr kumimoji="0" lang="en-US" sz="1800" b="0" i="0" u="none" strike="noStrike" cap="none" normalizeH="0" baseline="0" smtClean="0">
                                  <a:ln>
                                    <a:noFill/>
                                  </a:ln>
                                  <a:solidFill>
                                    <a:schemeClr val="tx1"/>
                                  </a:solidFill>
                                  <a:effectLst/>
                                  <a:latin typeface="Arial" pitchFamily="34" charset="0"/>
                                </a:endParaRPr>
                              </a:p>
                            </p:txBody>
                          </p:sp>
                          <p:grpSp>
                            <p:nvGrpSpPr>
                              <p:cNvPr id="13" name="Group 255"/>
                              <p:cNvGrpSpPr>
                                <a:grpSpLocks/>
                              </p:cNvGrpSpPr>
                              <p:nvPr/>
                            </p:nvGrpSpPr>
                            <p:grpSpPr bwMode="auto">
                              <a:xfrm>
                                <a:off x="9980" y="1133"/>
                                <a:ext cx="42003" cy="33520"/>
                                <a:chOff x="9980" y="1133"/>
                                <a:chExt cx="42002" cy="33520"/>
                              </a:xfrm>
                            </p:grpSpPr>
                            <p:sp>
                              <p:nvSpPr>
                                <p:cNvPr id="256" name="Text Box 2"/>
                                <p:cNvSpPr txBox="1">
                                  <a:spLocks noChangeArrowheads="1"/>
                                </p:cNvSpPr>
                                <p:nvPr/>
                              </p:nvSpPr>
                              <p:spPr bwMode="auto">
                                <a:xfrm rot="-2370574">
                                  <a:off x="38080" y="12616"/>
                                  <a:ext cx="7111" cy="280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0" u="none" strike="noStrike" cap="none" normalizeH="0" baseline="0" smtClean="0">
                                      <a:ln>
                                        <a:noFill/>
                                      </a:ln>
                                      <a:solidFill>
                                        <a:schemeClr val="tx1"/>
                                      </a:solidFill>
                                      <a:effectLst/>
                                      <a:latin typeface="Calibri" pitchFamily="34" charset="0"/>
                                    </a:rPr>
                                    <a:t>Bears</a:t>
                                  </a:r>
                                  <a:endParaRPr kumimoji="0" lang="en-US" sz="1800" b="0" i="0" u="none" strike="noStrike" cap="none" normalizeH="0" baseline="0" smtClean="0">
                                    <a:ln>
                                      <a:noFill/>
                                    </a:ln>
                                    <a:solidFill>
                                      <a:schemeClr val="tx1"/>
                                    </a:solidFill>
                                    <a:effectLst/>
                                    <a:latin typeface="Arial" pitchFamily="34" charset="0"/>
                                  </a:endParaRPr>
                                </a:p>
                              </p:txBody>
                            </p:sp>
                            <p:grpSp>
                              <p:nvGrpSpPr>
                                <p:cNvPr id="14" name="Group 268"/>
                                <p:cNvGrpSpPr>
                                  <a:grpSpLocks/>
                                </p:cNvGrpSpPr>
                                <p:nvPr/>
                              </p:nvGrpSpPr>
                              <p:grpSpPr bwMode="auto">
                                <a:xfrm>
                                  <a:off x="9980" y="1133"/>
                                  <a:ext cx="42003" cy="33520"/>
                                  <a:chOff x="9980" y="1133"/>
                                  <a:chExt cx="42002" cy="33520"/>
                                </a:xfrm>
                              </p:grpSpPr>
                              <p:grpSp>
                                <p:nvGrpSpPr>
                                  <p:cNvPr id="15" name="Group 269"/>
                                  <p:cNvGrpSpPr>
                                    <a:grpSpLocks/>
                                  </p:cNvGrpSpPr>
                                  <p:nvPr/>
                                </p:nvGrpSpPr>
                                <p:grpSpPr bwMode="auto">
                                  <a:xfrm>
                                    <a:off x="9980" y="1134"/>
                                    <a:ext cx="42003" cy="33519"/>
                                    <a:chOff x="9980" y="1134"/>
                                    <a:chExt cx="42002" cy="33519"/>
                                  </a:xfrm>
                                </p:grpSpPr>
                                <p:cxnSp>
                                  <p:nvCxnSpPr>
                                    <p:cNvPr id="273" name="Straight Arrow Connector 273"/>
                                    <p:cNvCxnSpPr>
                                      <a:cxnSpLocks noChangeShapeType="1"/>
                                    </p:cNvCxnSpPr>
                                    <p:nvPr/>
                                  </p:nvCxnSpPr>
                                  <p:spPr bwMode="auto">
                                    <a:xfrm flipV="1">
                                      <a:off x="30057" y="1134"/>
                                      <a:ext cx="0" cy="33519"/>
                                    </a:xfrm>
                                    <a:prstGeom prst="straightConnector1">
                                      <a:avLst/>
                                    </a:prstGeom>
                                    <a:noFill/>
                                    <a:ln w="9525">
                                      <a:solidFill>
                                        <a:srgbClr val="000000"/>
                                      </a:solidFill>
                                      <a:round/>
                                      <a:headEnd/>
                                      <a:tailEnd type="triangle" w="med" len="sm"/>
                                    </a:ln>
                                  </p:spPr>
                                </p:cxnSp>
                                <p:cxnSp>
                                  <p:nvCxnSpPr>
                                    <p:cNvPr id="274" name="Straight Arrow Connector 274"/>
                                    <p:cNvCxnSpPr>
                                      <a:cxnSpLocks noChangeShapeType="1"/>
                                    </p:cNvCxnSpPr>
                                    <p:nvPr/>
                                  </p:nvCxnSpPr>
                                  <p:spPr bwMode="auto">
                                    <a:xfrm>
                                      <a:off x="9980" y="18749"/>
                                      <a:ext cx="42003" cy="0"/>
                                    </a:xfrm>
                                    <a:prstGeom prst="straightConnector1">
                                      <a:avLst/>
                                    </a:prstGeom>
                                    <a:noFill/>
                                    <a:ln w="9525">
                                      <a:solidFill>
                                        <a:srgbClr val="000000"/>
                                      </a:solidFill>
                                      <a:round/>
                                      <a:headEnd/>
                                      <a:tailEnd type="triangle" w="med" len="sm"/>
                                    </a:ln>
                                  </p:spPr>
                                </p:cxnSp>
                              </p:grpSp>
                              <p:sp>
                                <p:nvSpPr>
                                  <p:cNvPr id="270" name="Straight Connector 270"/>
                                  <p:cNvSpPr>
                                    <a:spLocks noChangeShapeType="1"/>
                                  </p:cNvSpPr>
                                  <p:nvPr/>
                                </p:nvSpPr>
                                <p:spPr bwMode="auto">
                                  <a:xfrm flipV="1">
                                    <a:off x="19658" y="7526"/>
                                    <a:ext cx="23452" cy="19664"/>
                                  </a:xfrm>
                                  <a:prstGeom prst="line">
                                    <a:avLst/>
                                  </a:prstGeom>
                                  <a:noFill/>
                                  <a:ln w="9525">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en-GB"/>
                                  </a:p>
                                </p:txBody>
                              </p:sp>
                              <p:sp>
                                <p:nvSpPr>
                                  <p:cNvPr id="271" name="Straight Connector 271"/>
                                  <p:cNvSpPr>
                                    <a:spLocks noChangeShapeType="1"/>
                                  </p:cNvSpPr>
                                  <p:nvPr/>
                                </p:nvSpPr>
                                <p:spPr bwMode="auto">
                                  <a:xfrm flipV="1">
                                    <a:off x="15133" y="1133"/>
                                    <a:ext cx="23564" cy="1930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72" name="Straight Connector 272"/>
                                  <p:cNvSpPr>
                                    <a:spLocks noChangeShapeType="1"/>
                                  </p:cNvSpPr>
                                  <p:nvPr/>
                                </p:nvSpPr>
                                <p:spPr bwMode="auto">
                                  <a:xfrm flipV="1">
                                    <a:off x="25360" y="12231"/>
                                    <a:ext cx="23785" cy="200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grpSp>
                          </p:grpSp>
                        </p:grpSp>
                      </p:grpSp>
                    </p:grpSp>
                  </p:grpSp>
                </p:grpSp>
                <p:sp>
                  <p:nvSpPr>
                    <p:cNvPr id="230" name="Text Box 2"/>
                    <p:cNvSpPr txBox="1">
                      <a:spLocks noChangeArrowheads="1"/>
                    </p:cNvSpPr>
                    <p:nvPr/>
                  </p:nvSpPr>
                  <p:spPr bwMode="auto">
                    <a:xfrm>
                      <a:off x="0" y="36169"/>
                      <a:ext cx="44090" cy="3635"/>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rPr>
                        <a:t>Figure 4. </a:t>
                      </a:r>
                      <a:r>
                        <a:rPr kumimoji="0" lang="en-GB" sz="1100" b="0" i="0" u="none" strike="noStrike" cap="none" normalizeH="0" baseline="0" smtClean="0">
                          <a:ln>
                            <a:noFill/>
                          </a:ln>
                          <a:solidFill>
                            <a:schemeClr val="tx1"/>
                          </a:solidFill>
                          <a:effectLst/>
                          <a:latin typeface="Calibri" pitchFamily="34" charset="0"/>
                        </a:rPr>
                        <a:t>Excess volatility with repeated switching.</a:t>
                      </a:r>
                      <a:endParaRPr kumimoji="0" lang="en-US" sz="1800" b="0" i="0" u="none" strike="noStrike" cap="none" normalizeH="0" baseline="0" smtClean="0">
                        <a:ln>
                          <a:noFill/>
                        </a:ln>
                        <a:solidFill>
                          <a:schemeClr val="tx1"/>
                        </a:solidFill>
                        <a:effectLst/>
                        <a:latin typeface="Arial" pitchFamily="34" charset="0"/>
                      </a:endParaRPr>
                    </a:p>
                  </p:txBody>
                </p:sp>
              </p:grpSp>
              <p:sp>
                <p:nvSpPr>
                  <p:cNvPr id="359" name="Freeform 359"/>
                  <p:cNvSpPr>
                    <a:spLocks/>
                  </p:cNvSpPr>
                  <p:nvPr/>
                </p:nvSpPr>
                <p:spPr bwMode="auto">
                  <a:xfrm>
                    <a:off x="27068" y="18446"/>
                    <a:ext cx="6308" cy="13387"/>
                  </a:xfrm>
                  <a:custGeom>
                    <a:avLst/>
                    <a:gdLst>
                      <a:gd name="T0" fmla="*/ 0 w 630777"/>
                      <a:gd name="T1" fmla="*/ 1338700 h 1338700"/>
                      <a:gd name="T2" fmla="*/ 13613 w 630777"/>
                      <a:gd name="T3" fmla="*/ 1166257 h 1338700"/>
                      <a:gd name="T4" fmla="*/ 70338 w 630777"/>
                      <a:gd name="T5" fmla="*/ 880365 h 1338700"/>
                      <a:gd name="T6" fmla="*/ 156559 w 630777"/>
                      <a:gd name="T7" fmla="*/ 623970 h 1338700"/>
                      <a:gd name="T8" fmla="*/ 297236 w 630777"/>
                      <a:gd name="T9" fmla="*/ 347154 h 1338700"/>
                      <a:gd name="T10" fmla="*/ 417492 w 630777"/>
                      <a:gd name="T11" fmla="*/ 183787 h 1338700"/>
                      <a:gd name="T12" fmla="*/ 630777 w 630777"/>
                      <a:gd name="T13" fmla="*/ 0 h 13387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30777" h="1338700">
                        <a:moveTo>
                          <a:pt x="0" y="1338700"/>
                        </a:moveTo>
                        <a:cubicBezTo>
                          <a:pt x="945" y="1290673"/>
                          <a:pt x="1890" y="1242646"/>
                          <a:pt x="13613" y="1166257"/>
                        </a:cubicBezTo>
                        <a:cubicBezTo>
                          <a:pt x="25336" y="1089868"/>
                          <a:pt x="46514" y="970746"/>
                          <a:pt x="70338" y="880365"/>
                        </a:cubicBezTo>
                        <a:cubicBezTo>
                          <a:pt x="94162" y="789984"/>
                          <a:pt x="118743" y="712838"/>
                          <a:pt x="156559" y="623970"/>
                        </a:cubicBezTo>
                        <a:cubicBezTo>
                          <a:pt x="194375" y="535101"/>
                          <a:pt x="253747" y="420518"/>
                          <a:pt x="297236" y="347154"/>
                        </a:cubicBezTo>
                        <a:cubicBezTo>
                          <a:pt x="340725" y="273790"/>
                          <a:pt x="361902" y="241646"/>
                          <a:pt x="417492" y="183787"/>
                        </a:cubicBezTo>
                        <a:cubicBezTo>
                          <a:pt x="473082" y="125928"/>
                          <a:pt x="551929" y="62964"/>
                          <a:pt x="630777" y="0"/>
                        </a:cubicBezTo>
                      </a:path>
                    </a:pathLst>
                  </a:custGeom>
                  <a:noFill/>
                  <a:ln w="2857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GB"/>
                  </a:p>
                </p:txBody>
              </p:sp>
            </p:grpSp>
            <p:sp>
              <p:nvSpPr>
                <p:cNvPr id="360" name="Freeform 360"/>
                <p:cNvSpPr>
                  <a:spLocks/>
                </p:cNvSpPr>
                <p:nvPr/>
              </p:nvSpPr>
              <p:spPr bwMode="auto">
                <a:xfrm>
                  <a:off x="27091" y="18537"/>
                  <a:ext cx="6331" cy="13206"/>
                </a:xfrm>
                <a:custGeom>
                  <a:avLst/>
                  <a:gdLst>
                    <a:gd name="T0" fmla="*/ 0 w 633046"/>
                    <a:gd name="T1" fmla="*/ 1320548 h 1320548"/>
                    <a:gd name="T2" fmla="*/ 145214 w 633046"/>
                    <a:gd name="T3" fmla="*/ 1161719 h 1320548"/>
                    <a:gd name="T4" fmla="*/ 260933 w 633046"/>
                    <a:gd name="T5" fmla="*/ 1021042 h 1320548"/>
                    <a:gd name="T6" fmla="*/ 363037 w 633046"/>
                    <a:gd name="T7" fmla="*/ 857675 h 1320548"/>
                    <a:gd name="T8" fmla="*/ 462872 w 633046"/>
                    <a:gd name="T9" fmla="*/ 617163 h 1320548"/>
                    <a:gd name="T10" fmla="*/ 521866 w 633046"/>
                    <a:gd name="T11" fmla="*/ 428838 h 1320548"/>
                    <a:gd name="T12" fmla="*/ 567245 w 633046"/>
                    <a:gd name="T13" fmla="*/ 260933 h 1320548"/>
                    <a:gd name="T14" fmla="*/ 633046 w 633046"/>
                    <a:gd name="T15" fmla="*/ 0 h 13205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3046" h="1320548">
                      <a:moveTo>
                        <a:pt x="0" y="1320548"/>
                      </a:moveTo>
                      <a:cubicBezTo>
                        <a:pt x="50862" y="1266092"/>
                        <a:pt x="101725" y="1211637"/>
                        <a:pt x="145214" y="1161719"/>
                      </a:cubicBezTo>
                      <a:cubicBezTo>
                        <a:pt x="188703" y="1111801"/>
                        <a:pt x="224629" y="1071716"/>
                        <a:pt x="260933" y="1021042"/>
                      </a:cubicBezTo>
                      <a:cubicBezTo>
                        <a:pt x="297237" y="970368"/>
                        <a:pt x="329381" y="924988"/>
                        <a:pt x="363037" y="857675"/>
                      </a:cubicBezTo>
                      <a:cubicBezTo>
                        <a:pt x="396693" y="790362"/>
                        <a:pt x="436401" y="688636"/>
                        <a:pt x="462872" y="617163"/>
                      </a:cubicBezTo>
                      <a:cubicBezTo>
                        <a:pt x="489343" y="545690"/>
                        <a:pt x="504471" y="488210"/>
                        <a:pt x="521866" y="428838"/>
                      </a:cubicBezTo>
                      <a:cubicBezTo>
                        <a:pt x="539261" y="369466"/>
                        <a:pt x="548715" y="332406"/>
                        <a:pt x="567245" y="260933"/>
                      </a:cubicBezTo>
                      <a:cubicBezTo>
                        <a:pt x="585775" y="189460"/>
                        <a:pt x="609410" y="94730"/>
                        <a:pt x="633046" y="0"/>
                      </a:cubicBezTo>
                    </a:path>
                  </a:pathLst>
                </a:custGeom>
                <a:noFill/>
                <a:ln w="2857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GB"/>
                </a:p>
              </p:txBody>
            </p:sp>
          </p:grpSp>
          <p:sp>
            <p:nvSpPr>
              <p:cNvPr id="278" name="Straight Connector 278"/>
              <p:cNvSpPr>
                <a:spLocks noChangeShapeType="1"/>
              </p:cNvSpPr>
              <p:nvPr/>
            </p:nvSpPr>
            <p:spPr bwMode="auto">
              <a:xfrm flipV="1">
                <a:off x="18271" y="12774"/>
                <a:ext cx="22525" cy="17184"/>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77" name="Straight Connector 277"/>
              <p:cNvSpPr>
                <a:spLocks noChangeShapeType="1"/>
              </p:cNvSpPr>
              <p:nvPr/>
            </p:nvSpPr>
            <p:spPr bwMode="auto">
              <a:xfrm flipV="1">
                <a:off x="22418" y="17740"/>
                <a:ext cx="22746" cy="17647"/>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gr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Bulls and bears in a  monitoring band</a:t>
            </a:r>
            <a:endParaRPr lang="en-GB" dirty="0"/>
          </a:p>
        </p:txBody>
      </p:sp>
      <p:grpSp>
        <p:nvGrpSpPr>
          <p:cNvPr id="3" name="Canvas 332"/>
          <p:cNvGrpSpPr>
            <a:grpSpLocks/>
          </p:cNvGrpSpPr>
          <p:nvPr/>
        </p:nvGrpSpPr>
        <p:grpSpPr bwMode="auto">
          <a:xfrm>
            <a:off x="395536" y="1772816"/>
            <a:ext cx="6720260" cy="4834557"/>
            <a:chOff x="0" y="0"/>
            <a:chExt cx="60731" cy="37547"/>
          </a:xfrm>
        </p:grpSpPr>
        <p:sp>
          <p:nvSpPr>
            <p:cNvPr id="6147" name="AutoShape 3"/>
            <p:cNvSpPr>
              <a:spLocks noChangeAspect="1" noChangeArrowheads="1"/>
            </p:cNvSpPr>
            <p:nvPr/>
          </p:nvSpPr>
          <p:spPr bwMode="auto">
            <a:xfrm>
              <a:off x="0" y="0"/>
              <a:ext cx="60731" cy="37547"/>
            </a:xfrm>
            <a:prstGeom prst="rect">
              <a:avLst/>
            </a:prstGeom>
            <a:noFill/>
          </p:spPr>
          <p:txBody>
            <a:bodyPr vert="horz" wrap="square" lIns="91440" tIns="45720" rIns="91440" bIns="45720" numCol="1" anchor="t" anchorCtr="0" compatLnSpc="1">
              <a:prstTxWarp prst="textNoShape">
                <a:avLst/>
              </a:prstTxWarp>
            </a:bodyPr>
            <a:lstStyle/>
            <a:p>
              <a:endParaRPr lang="en-GB"/>
            </a:p>
          </p:txBody>
        </p:sp>
        <p:grpSp>
          <p:nvGrpSpPr>
            <p:cNvPr id="4" name="Group 126"/>
            <p:cNvGrpSpPr>
              <a:grpSpLocks/>
            </p:cNvGrpSpPr>
            <p:nvPr/>
          </p:nvGrpSpPr>
          <p:grpSpPr bwMode="auto">
            <a:xfrm>
              <a:off x="2523" y="164"/>
              <a:ext cx="57791" cy="37190"/>
              <a:chOff x="-5126" y="-1437"/>
              <a:chExt cx="59246" cy="41242"/>
            </a:xfrm>
          </p:grpSpPr>
          <p:grpSp>
            <p:nvGrpSpPr>
              <p:cNvPr id="5" name="Group 127"/>
              <p:cNvGrpSpPr>
                <a:grpSpLocks/>
              </p:cNvGrpSpPr>
              <p:nvPr/>
            </p:nvGrpSpPr>
            <p:grpSpPr bwMode="auto">
              <a:xfrm>
                <a:off x="469" y="-1437"/>
                <a:ext cx="53650" cy="36495"/>
                <a:chOff x="469" y="-1437"/>
                <a:chExt cx="53650" cy="36497"/>
              </a:xfrm>
            </p:grpSpPr>
            <p:sp>
              <p:nvSpPr>
                <p:cNvPr id="129" name="Text Box 2"/>
                <p:cNvSpPr txBox="1">
                  <a:spLocks noChangeArrowheads="1"/>
                </p:cNvSpPr>
                <p:nvPr/>
              </p:nvSpPr>
              <p:spPr bwMode="auto">
                <a:xfrm>
                  <a:off x="469" y="9705"/>
                  <a:ext cx="11999" cy="598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500"/>
                    </a:spcAft>
                    <a:buClrTx/>
                    <a:buSzTx/>
                    <a:buFontTx/>
                    <a:buNone/>
                    <a:tabLst/>
                  </a:pPr>
                  <a:r>
                    <a:rPr kumimoji="0" lang="en-GB" sz="1200" b="0" i="0" u="none" strike="noStrike" cap="none" normalizeH="0" baseline="0" smtClean="0">
                      <a:ln>
                        <a:noFill/>
                      </a:ln>
                      <a:solidFill>
                        <a:schemeClr val="tx1"/>
                      </a:solidFill>
                      <a:effectLst/>
                      <a:latin typeface="Times New Roman" pitchFamily="18" charset="0"/>
                    </a:rPr>
                    <a:t>Upper Edge </a:t>
                  </a:r>
                </a:p>
                <a:p>
                  <a:pPr marL="0" marR="0" lvl="0" indent="0" algn="l" defTabSz="914400" rtl="0" eaLnBrk="1" fontAlgn="base" latinLnBrk="0" hangingPunct="1">
                    <a:lnSpc>
                      <a:spcPct val="100000"/>
                    </a:lnSpc>
                    <a:spcBef>
                      <a:spcPts val="500"/>
                    </a:spcBef>
                    <a:spcAft>
                      <a:spcPts val="500"/>
                    </a:spcAft>
                    <a:buClrTx/>
                    <a:buSzTx/>
                    <a:buFontTx/>
                    <a:buNone/>
                    <a:tabLst/>
                  </a:pPr>
                  <a:r>
                    <a:rPr kumimoji="0" lang="en-GB" sz="1200" b="0" i="0" u="none" strike="noStrike" cap="none" normalizeH="0" baseline="0" smtClean="0">
                      <a:ln>
                        <a:noFill/>
                      </a:ln>
                      <a:solidFill>
                        <a:schemeClr val="tx1"/>
                      </a:solidFill>
                      <a:effectLst/>
                      <a:latin typeface="Times New Roman" pitchFamily="18" charset="0"/>
                    </a:rPr>
                    <a:t>of band</a:t>
                  </a:r>
                  <a:endParaRPr kumimoji="0" lang="en-US" sz="1800" b="0" i="0" u="none" strike="noStrike" cap="none" normalizeH="0" baseline="0" smtClean="0">
                    <a:ln>
                      <a:noFill/>
                    </a:ln>
                    <a:solidFill>
                      <a:schemeClr val="tx1"/>
                    </a:solidFill>
                    <a:effectLst/>
                    <a:latin typeface="Arial" pitchFamily="34" charset="0"/>
                  </a:endParaRPr>
                </a:p>
              </p:txBody>
            </p:sp>
            <p:sp>
              <p:nvSpPr>
                <p:cNvPr id="130" name="Text Box 2"/>
                <p:cNvSpPr txBox="1">
                  <a:spLocks noChangeArrowheads="1"/>
                </p:cNvSpPr>
                <p:nvPr/>
              </p:nvSpPr>
              <p:spPr bwMode="auto">
                <a:xfrm>
                  <a:off x="43104" y="21180"/>
                  <a:ext cx="11015" cy="903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200" b="0" i="0" u="none" strike="noStrike" cap="none" normalizeH="0" baseline="0" smtClean="0">
                      <a:ln>
                        <a:noFill/>
                      </a:ln>
                      <a:solidFill>
                        <a:schemeClr val="tx1"/>
                      </a:solidFill>
                      <a:effectLst/>
                      <a:latin typeface="Times New Roman" pitchFamily="18" charset="0"/>
                    </a:rPr>
                    <a:t>Lower Edge of Band</a:t>
                  </a:r>
                  <a:endParaRPr kumimoji="0" lang="en-US" sz="1800" b="0" i="0" u="none" strike="noStrike" cap="none" normalizeH="0" baseline="0" smtClean="0">
                    <a:ln>
                      <a:noFill/>
                    </a:ln>
                    <a:solidFill>
                      <a:schemeClr val="tx1"/>
                    </a:solidFill>
                    <a:effectLst/>
                    <a:latin typeface="Arial" pitchFamily="34" charset="0"/>
                  </a:endParaRPr>
                </a:p>
              </p:txBody>
            </p:sp>
            <p:grpSp>
              <p:nvGrpSpPr>
                <p:cNvPr id="6" name="Group 131"/>
                <p:cNvGrpSpPr>
                  <a:grpSpLocks/>
                </p:cNvGrpSpPr>
                <p:nvPr/>
              </p:nvGrpSpPr>
              <p:grpSpPr bwMode="auto">
                <a:xfrm>
                  <a:off x="2452" y="-1437"/>
                  <a:ext cx="46871" cy="36497"/>
                  <a:chOff x="2452" y="-1437"/>
                  <a:chExt cx="46871" cy="36497"/>
                </a:xfrm>
              </p:grpSpPr>
              <p:sp>
                <p:nvSpPr>
                  <p:cNvPr id="133" name="Text Box 2"/>
                  <p:cNvSpPr txBox="1">
                    <a:spLocks noChangeArrowheads="1"/>
                  </p:cNvSpPr>
                  <p:nvPr/>
                </p:nvSpPr>
                <p:spPr bwMode="auto">
                  <a:xfrm>
                    <a:off x="12881" y="32255"/>
                    <a:ext cx="3435" cy="280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134" name="Text Box 2"/>
                  <p:cNvSpPr txBox="1">
                    <a:spLocks noChangeArrowheads="1"/>
                  </p:cNvSpPr>
                  <p:nvPr/>
                </p:nvSpPr>
                <p:spPr bwMode="auto">
                  <a:xfrm>
                    <a:off x="44023" y="6900"/>
                    <a:ext cx="3434" cy="280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grpSp>
                <p:nvGrpSpPr>
                  <p:cNvPr id="7" name="Group 136"/>
                  <p:cNvGrpSpPr>
                    <a:grpSpLocks/>
                  </p:cNvGrpSpPr>
                  <p:nvPr/>
                </p:nvGrpSpPr>
                <p:grpSpPr bwMode="auto">
                  <a:xfrm>
                    <a:off x="2452" y="-1437"/>
                    <a:ext cx="46871" cy="36092"/>
                    <a:chOff x="2452" y="-1437"/>
                    <a:chExt cx="46871" cy="36092"/>
                  </a:xfrm>
                </p:grpSpPr>
                <p:sp>
                  <p:nvSpPr>
                    <p:cNvPr id="137" name="Text Box 2"/>
                    <p:cNvSpPr txBox="1">
                      <a:spLocks noChangeArrowheads="1"/>
                    </p:cNvSpPr>
                    <p:nvPr/>
                  </p:nvSpPr>
                  <p:spPr bwMode="auto">
                    <a:xfrm>
                      <a:off x="8912" y="28624"/>
                      <a:ext cx="3429" cy="280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F</a:t>
                      </a:r>
                      <a:endParaRPr kumimoji="0" lang="en-US" sz="1800" b="0" i="0" u="none" strike="noStrike" cap="none" normalizeH="0" baseline="0" smtClean="0">
                        <a:ln>
                          <a:noFill/>
                        </a:ln>
                        <a:solidFill>
                          <a:schemeClr val="tx1"/>
                        </a:solidFill>
                        <a:effectLst/>
                        <a:latin typeface="Arial" pitchFamily="34" charset="0"/>
                      </a:endParaRPr>
                    </a:p>
                  </p:txBody>
                </p:sp>
                <p:sp>
                  <p:nvSpPr>
                    <p:cNvPr id="138" name="Text Box 2"/>
                    <p:cNvSpPr txBox="1">
                      <a:spLocks noChangeArrowheads="1"/>
                    </p:cNvSpPr>
                    <p:nvPr/>
                  </p:nvSpPr>
                  <p:spPr bwMode="auto">
                    <a:xfrm>
                      <a:off x="40320" y="3478"/>
                      <a:ext cx="3429" cy="280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F</a:t>
                      </a:r>
                      <a:endParaRPr kumimoji="0" lang="en-US" sz="1800" b="0" i="0" u="none" strike="noStrike" cap="none" normalizeH="0" baseline="0" smtClean="0">
                        <a:ln>
                          <a:noFill/>
                        </a:ln>
                        <a:solidFill>
                          <a:schemeClr val="tx1"/>
                        </a:solidFill>
                        <a:effectLst/>
                        <a:latin typeface="Arial" pitchFamily="34" charset="0"/>
                      </a:endParaRPr>
                    </a:p>
                  </p:txBody>
                </p:sp>
                <p:grpSp>
                  <p:nvGrpSpPr>
                    <p:cNvPr id="8" name="Group 139"/>
                    <p:cNvGrpSpPr>
                      <a:grpSpLocks/>
                    </p:cNvGrpSpPr>
                    <p:nvPr/>
                  </p:nvGrpSpPr>
                  <p:grpSpPr bwMode="auto">
                    <a:xfrm>
                      <a:off x="2452" y="-1437"/>
                      <a:ext cx="46871" cy="36092"/>
                      <a:chOff x="2452" y="-1438"/>
                      <a:chExt cx="46872" cy="36095"/>
                    </a:xfrm>
                  </p:grpSpPr>
                  <p:sp>
                    <p:nvSpPr>
                      <p:cNvPr id="140" name="Text Box 2"/>
                      <p:cNvSpPr txBox="1">
                        <a:spLocks noChangeArrowheads="1"/>
                      </p:cNvSpPr>
                      <p:nvPr/>
                    </p:nvSpPr>
                    <p:spPr bwMode="auto">
                      <a:xfrm>
                        <a:off x="35535" y="0"/>
                        <a:ext cx="3429" cy="28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O</a:t>
                        </a:r>
                        <a:endParaRPr kumimoji="0" lang="en-US" sz="1800" b="0" i="0" u="none" strike="noStrike" cap="none" normalizeH="0" baseline="0" smtClean="0">
                          <a:ln>
                            <a:noFill/>
                          </a:ln>
                          <a:solidFill>
                            <a:schemeClr val="tx1"/>
                          </a:solidFill>
                          <a:effectLst/>
                          <a:latin typeface="Arial" pitchFamily="34" charset="0"/>
                        </a:endParaRPr>
                      </a:p>
                    </p:txBody>
                  </p:sp>
                  <p:sp>
                    <p:nvSpPr>
                      <p:cNvPr id="141" name="Text Box 2"/>
                      <p:cNvSpPr txBox="1">
                        <a:spLocks noChangeArrowheads="1"/>
                      </p:cNvSpPr>
                      <p:nvPr/>
                    </p:nvSpPr>
                    <p:spPr bwMode="auto">
                      <a:xfrm>
                        <a:off x="2452" y="26955"/>
                        <a:ext cx="2403" cy="280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O</a:t>
                        </a:r>
                        <a:endParaRPr kumimoji="0" lang="en-US" sz="1800" b="0" i="0" u="none" strike="noStrike" cap="none" normalizeH="0" baseline="0" smtClean="0">
                          <a:ln>
                            <a:noFill/>
                          </a:ln>
                          <a:solidFill>
                            <a:schemeClr val="tx1"/>
                          </a:solidFill>
                          <a:effectLst/>
                          <a:latin typeface="Arial" pitchFamily="34" charset="0"/>
                        </a:endParaRPr>
                      </a:p>
                    </p:txBody>
                  </p:sp>
                  <p:grpSp>
                    <p:nvGrpSpPr>
                      <p:cNvPr id="9" name="Group 142"/>
                      <p:cNvGrpSpPr>
                        <a:grpSpLocks/>
                      </p:cNvGrpSpPr>
                      <p:nvPr/>
                    </p:nvGrpSpPr>
                    <p:grpSpPr bwMode="auto">
                      <a:xfrm>
                        <a:off x="4855" y="-1438"/>
                        <a:ext cx="44470" cy="36095"/>
                        <a:chOff x="4855" y="-1438"/>
                        <a:chExt cx="44470" cy="36095"/>
                      </a:xfrm>
                    </p:grpSpPr>
                    <p:sp>
                      <p:nvSpPr>
                        <p:cNvPr id="143" name="Text Box 2"/>
                        <p:cNvSpPr txBox="1">
                          <a:spLocks noChangeArrowheads="1"/>
                        </p:cNvSpPr>
                        <p:nvPr/>
                      </p:nvSpPr>
                      <p:spPr bwMode="auto">
                        <a:xfrm>
                          <a:off x="38964" y="18284"/>
                          <a:ext cx="10361" cy="321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200" b="0" i="0" u="none" strike="noStrike" cap="none" normalizeH="0" baseline="0" smtClean="0">
                              <a:ln>
                                <a:noFill/>
                              </a:ln>
                              <a:solidFill>
                                <a:schemeClr val="tx1"/>
                              </a:solidFill>
                              <a:effectLst/>
                              <a:latin typeface="Times New Roman" pitchFamily="18" charset="0"/>
                            </a:rPr>
                            <a:t>Fundamental</a:t>
                          </a:r>
                          <a:endParaRPr kumimoji="0" lang="en-US" sz="1800" b="0" i="0" u="none" strike="noStrike" cap="none" normalizeH="0" baseline="0" smtClean="0">
                            <a:ln>
                              <a:noFill/>
                            </a:ln>
                            <a:solidFill>
                              <a:schemeClr val="tx1"/>
                            </a:solidFill>
                            <a:effectLst/>
                            <a:latin typeface="Arial" pitchFamily="34" charset="0"/>
                          </a:endParaRPr>
                        </a:p>
                      </p:txBody>
                    </p:sp>
                    <p:grpSp>
                      <p:nvGrpSpPr>
                        <p:cNvPr id="10" name="Group 144"/>
                        <p:cNvGrpSpPr>
                          <a:grpSpLocks/>
                        </p:cNvGrpSpPr>
                        <p:nvPr/>
                      </p:nvGrpSpPr>
                      <p:grpSpPr bwMode="auto">
                        <a:xfrm>
                          <a:off x="4855" y="-1438"/>
                          <a:ext cx="42005" cy="36095"/>
                          <a:chOff x="4855" y="-1438"/>
                          <a:chExt cx="42005" cy="36095"/>
                        </a:xfrm>
                      </p:grpSpPr>
                      <p:sp>
                        <p:nvSpPr>
                          <p:cNvPr id="145" name="Text Box 2"/>
                          <p:cNvSpPr txBox="1">
                            <a:spLocks noChangeArrowheads="1"/>
                          </p:cNvSpPr>
                          <p:nvPr/>
                        </p:nvSpPr>
                        <p:spPr bwMode="auto">
                          <a:xfrm>
                            <a:off x="18329" y="-1438"/>
                            <a:ext cx="12935" cy="323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0" u="none" strike="noStrike" cap="none" normalizeH="0" baseline="0" smtClean="0">
                                <a:ln>
                                  <a:noFill/>
                                </a:ln>
                                <a:solidFill>
                                  <a:schemeClr val="tx1"/>
                                </a:solidFill>
                                <a:effectLst/>
                                <a:latin typeface="Calibri" pitchFamily="34" charset="0"/>
                              </a:rPr>
                              <a:t>Exchange Rate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pSp>
                        <p:nvGrpSpPr>
                          <p:cNvPr id="11" name="Group 153"/>
                          <p:cNvGrpSpPr>
                            <a:grpSpLocks/>
                          </p:cNvGrpSpPr>
                          <p:nvPr/>
                        </p:nvGrpSpPr>
                        <p:grpSpPr bwMode="auto">
                          <a:xfrm>
                            <a:off x="4855" y="1795"/>
                            <a:ext cx="42005" cy="32862"/>
                            <a:chOff x="4855" y="1795"/>
                            <a:chExt cx="42005" cy="32861"/>
                          </a:xfrm>
                        </p:grpSpPr>
                        <p:sp>
                          <p:nvSpPr>
                            <p:cNvPr id="154" name="Text Box 2"/>
                            <p:cNvSpPr txBox="1">
                              <a:spLocks noChangeArrowheads="1"/>
                            </p:cNvSpPr>
                            <p:nvPr/>
                          </p:nvSpPr>
                          <p:spPr bwMode="auto">
                            <a:xfrm rot="-2370574">
                              <a:off x="24940" y="5664"/>
                              <a:ext cx="7111" cy="280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0" u="none" strike="noStrike" cap="none" normalizeH="0" baseline="0" smtClean="0">
                                  <a:ln>
                                    <a:noFill/>
                                  </a:ln>
                                  <a:solidFill>
                                    <a:schemeClr val="tx1"/>
                                  </a:solidFill>
                                  <a:effectLst/>
                                  <a:latin typeface="Calibri" pitchFamily="34" charset="0"/>
                                </a:rPr>
                                <a:t>Bulls</a:t>
                              </a:r>
                              <a:endParaRPr kumimoji="0" lang="en-US" sz="1800" b="0" i="0" u="none" strike="noStrike" cap="none" normalizeH="0" baseline="0" smtClean="0">
                                <a:ln>
                                  <a:noFill/>
                                </a:ln>
                                <a:solidFill>
                                  <a:schemeClr val="tx1"/>
                                </a:solidFill>
                                <a:effectLst/>
                                <a:latin typeface="Arial" pitchFamily="34" charset="0"/>
                              </a:endParaRPr>
                            </a:p>
                          </p:txBody>
                        </p:sp>
                        <p:grpSp>
                          <p:nvGrpSpPr>
                            <p:cNvPr id="12" name="Group 155"/>
                            <p:cNvGrpSpPr>
                              <a:grpSpLocks/>
                            </p:cNvGrpSpPr>
                            <p:nvPr/>
                          </p:nvGrpSpPr>
                          <p:grpSpPr bwMode="auto">
                            <a:xfrm>
                              <a:off x="4855" y="1795"/>
                              <a:ext cx="42005" cy="32862"/>
                              <a:chOff x="4855" y="1795"/>
                              <a:chExt cx="42005" cy="32861"/>
                            </a:xfrm>
                          </p:grpSpPr>
                          <p:sp>
                            <p:nvSpPr>
                              <p:cNvPr id="156" name="Text Box 2"/>
                              <p:cNvSpPr txBox="1">
                                <a:spLocks noChangeArrowheads="1"/>
                              </p:cNvSpPr>
                              <p:nvPr/>
                            </p:nvSpPr>
                            <p:spPr bwMode="auto">
                              <a:xfrm rot="-2370574">
                                <a:off x="28040" y="19217"/>
                                <a:ext cx="7111" cy="280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0" u="none" strike="noStrike" cap="none" normalizeH="0" baseline="0" smtClean="0">
                                    <a:ln>
                                      <a:noFill/>
                                    </a:ln>
                                    <a:solidFill>
                                      <a:schemeClr val="tx1"/>
                                    </a:solidFill>
                                    <a:effectLst/>
                                    <a:latin typeface="Calibri" pitchFamily="34" charset="0"/>
                                  </a:rPr>
                                  <a:t>Bears</a:t>
                                </a:r>
                                <a:endParaRPr kumimoji="0" lang="en-US" sz="1800" b="0" i="0" u="none" strike="noStrike" cap="none" normalizeH="0" baseline="0" smtClean="0">
                                  <a:ln>
                                    <a:noFill/>
                                  </a:ln>
                                  <a:solidFill>
                                    <a:schemeClr val="tx1"/>
                                  </a:solidFill>
                                  <a:effectLst/>
                                  <a:latin typeface="Arial" pitchFamily="34" charset="0"/>
                                </a:endParaRPr>
                              </a:p>
                            </p:txBody>
                          </p:sp>
                          <p:grpSp>
                            <p:nvGrpSpPr>
                              <p:cNvPr id="13" name="Group 160"/>
                              <p:cNvGrpSpPr>
                                <a:grpSpLocks/>
                              </p:cNvGrpSpPr>
                              <p:nvPr/>
                            </p:nvGrpSpPr>
                            <p:grpSpPr bwMode="auto">
                              <a:xfrm>
                                <a:off x="4855" y="1795"/>
                                <a:ext cx="42005" cy="32862"/>
                                <a:chOff x="4855" y="1795"/>
                                <a:chExt cx="42005" cy="32861"/>
                              </a:xfrm>
                            </p:grpSpPr>
                            <p:grpSp>
                              <p:nvGrpSpPr>
                                <p:cNvPr id="14" name="Group 162"/>
                                <p:cNvGrpSpPr>
                                  <a:grpSpLocks/>
                                </p:cNvGrpSpPr>
                                <p:nvPr/>
                              </p:nvGrpSpPr>
                              <p:grpSpPr bwMode="auto">
                                <a:xfrm>
                                  <a:off x="4855" y="1795"/>
                                  <a:ext cx="42005" cy="32862"/>
                                  <a:chOff x="4855" y="1795"/>
                                  <a:chExt cx="42005" cy="32861"/>
                                </a:xfrm>
                              </p:grpSpPr>
                              <p:grpSp>
                                <p:nvGrpSpPr>
                                  <p:cNvPr id="15" name="Group 165"/>
                                  <p:cNvGrpSpPr>
                                    <a:grpSpLocks/>
                                  </p:cNvGrpSpPr>
                                  <p:nvPr/>
                                </p:nvGrpSpPr>
                                <p:grpSpPr bwMode="auto">
                                  <a:xfrm>
                                    <a:off x="4855" y="1795"/>
                                    <a:ext cx="42005" cy="32862"/>
                                    <a:chOff x="4855" y="1795"/>
                                    <a:chExt cx="42005" cy="32861"/>
                                  </a:xfrm>
                                </p:grpSpPr>
                                <p:sp>
                                  <p:nvSpPr>
                                    <p:cNvPr id="167" name="Freeform 167"/>
                                    <p:cNvSpPr>
                                      <a:spLocks/>
                                    </p:cNvSpPr>
                                    <p:nvPr/>
                                  </p:nvSpPr>
                                  <p:spPr bwMode="auto">
                                    <a:xfrm>
                                      <a:off x="6629" y="12587"/>
                                      <a:ext cx="31139" cy="15716"/>
                                    </a:xfrm>
                                    <a:custGeom>
                                      <a:avLst/>
                                      <a:gdLst>
                                        <a:gd name="T0" fmla="*/ 0 w 3152775"/>
                                        <a:gd name="T1" fmla="*/ 1571625 h 1571625"/>
                                        <a:gd name="T2" fmla="*/ 561851 w 3152775"/>
                                        <a:gd name="T3" fmla="*/ 1092755 h 1571625"/>
                                        <a:gd name="T4" fmla="*/ 959545 w 3152775"/>
                                        <a:gd name="T5" fmla="*/ 771525 h 1571625"/>
                                        <a:gd name="T6" fmla="*/ 1121237 w 3152775"/>
                                        <a:gd name="T7" fmla="*/ 642606 h 1571625"/>
                                        <a:gd name="T8" fmla="*/ 1345246 w 3152775"/>
                                        <a:gd name="T9" fmla="*/ 485775 h 1571625"/>
                                        <a:gd name="T10" fmla="*/ 1533391 w 3152775"/>
                                        <a:gd name="T11" fmla="*/ 375760 h 1571625"/>
                                        <a:gd name="T12" fmla="*/ 1665094 w 3152775"/>
                                        <a:gd name="T13" fmla="*/ 314325 h 1571625"/>
                                        <a:gd name="T14" fmla="*/ 1834425 w 3152775"/>
                                        <a:gd name="T15" fmla="*/ 247650 h 1571625"/>
                                        <a:gd name="T16" fmla="*/ 2116644 w 3152775"/>
                                        <a:gd name="T17" fmla="*/ 161925 h 1571625"/>
                                        <a:gd name="T18" fmla="*/ 2361234 w 3152775"/>
                                        <a:gd name="T19" fmla="*/ 104775 h 1571625"/>
                                        <a:gd name="T20" fmla="*/ 2662268 w 3152775"/>
                                        <a:gd name="T21" fmla="*/ 57150 h 1571625"/>
                                        <a:gd name="T22" fmla="*/ 3113819 w 3152775"/>
                                        <a:gd name="T23" fmla="*/ 0 h 15716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52775"/>
                                        <a:gd name="T37" fmla="*/ 0 h 1571625"/>
                                        <a:gd name="T38" fmla="*/ 3152775 w 3152775"/>
                                        <a:gd name="T39" fmla="*/ 1571625 h 15716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52775" h="1571625">
                                          <a:moveTo>
                                            <a:pt x="0" y="1571625"/>
                                          </a:moveTo>
                                          <a:lnTo>
                                            <a:pt x="568880" y="1092755"/>
                                          </a:lnTo>
                                          <a:cubicBezTo>
                                            <a:pt x="730805" y="959405"/>
                                            <a:pt x="877153" y="846550"/>
                                            <a:pt x="971550" y="771525"/>
                                          </a:cubicBezTo>
                                          <a:cubicBezTo>
                                            <a:pt x="1026121" y="728552"/>
                                            <a:pt x="1070176" y="690231"/>
                                            <a:pt x="1135264" y="642606"/>
                                          </a:cubicBezTo>
                                          <a:cubicBezTo>
                                            <a:pt x="1200352" y="594981"/>
                                            <a:pt x="1292524" y="530249"/>
                                            <a:pt x="1362076" y="485775"/>
                                          </a:cubicBezTo>
                                          <a:cubicBezTo>
                                            <a:pt x="1431628" y="441301"/>
                                            <a:pt x="1498600" y="404335"/>
                                            <a:pt x="1552575" y="375760"/>
                                          </a:cubicBezTo>
                                          <a:cubicBezTo>
                                            <a:pt x="1606550" y="347185"/>
                                            <a:pt x="1635125" y="335677"/>
                                            <a:pt x="1685925" y="314325"/>
                                          </a:cubicBezTo>
                                          <a:cubicBezTo>
                                            <a:pt x="1736725" y="292973"/>
                                            <a:pt x="1781175" y="273050"/>
                                            <a:pt x="1857375" y="247650"/>
                                          </a:cubicBezTo>
                                          <a:cubicBezTo>
                                            <a:pt x="1933575" y="222250"/>
                                            <a:pt x="2054225" y="185737"/>
                                            <a:pt x="2143125" y="161925"/>
                                          </a:cubicBezTo>
                                          <a:cubicBezTo>
                                            <a:pt x="2232025" y="138112"/>
                                            <a:pt x="2298700" y="122237"/>
                                            <a:pt x="2390775" y="104775"/>
                                          </a:cubicBezTo>
                                          <a:cubicBezTo>
                                            <a:pt x="2482850" y="87313"/>
                                            <a:pt x="2568575" y="74612"/>
                                            <a:pt x="2695575" y="57150"/>
                                          </a:cubicBezTo>
                                          <a:cubicBezTo>
                                            <a:pt x="2822575" y="39687"/>
                                            <a:pt x="2987675" y="19843"/>
                                            <a:pt x="3152775" y="0"/>
                                          </a:cubicBezTo>
                                        </a:path>
                                      </a:pathLst>
                                    </a:custGeom>
                                    <a:noFill/>
                                    <a:ln w="2857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pSp>
                                  <p:nvGrpSpPr>
                                    <p:cNvPr id="16" name="Group 168"/>
                                    <p:cNvGrpSpPr>
                                      <a:grpSpLocks/>
                                    </p:cNvGrpSpPr>
                                    <p:nvPr/>
                                  </p:nvGrpSpPr>
                                  <p:grpSpPr bwMode="auto">
                                    <a:xfrm>
                                      <a:off x="4855" y="1795"/>
                                      <a:ext cx="42005" cy="32862"/>
                                      <a:chOff x="4855" y="1795"/>
                                      <a:chExt cx="42005" cy="32861"/>
                                    </a:xfrm>
                                  </p:grpSpPr>
                                  <p:grpSp>
                                    <p:nvGrpSpPr>
                                      <p:cNvPr id="17" name="Group 169"/>
                                      <p:cNvGrpSpPr>
                                        <a:grpSpLocks/>
                                      </p:cNvGrpSpPr>
                                      <p:nvPr/>
                                    </p:nvGrpSpPr>
                                    <p:grpSpPr bwMode="auto">
                                      <a:xfrm>
                                        <a:off x="6379" y="1795"/>
                                        <a:ext cx="40481" cy="32862"/>
                                        <a:chOff x="6379" y="1795"/>
                                        <a:chExt cx="40481" cy="32861"/>
                                      </a:xfrm>
                                    </p:grpSpPr>
                                    <p:cxnSp>
                                      <p:nvCxnSpPr>
                                        <p:cNvPr id="173" name="Straight Arrow Connector 173"/>
                                        <p:cNvCxnSpPr>
                                          <a:cxnSpLocks noChangeShapeType="1"/>
                                        </p:cNvCxnSpPr>
                                        <p:nvPr/>
                                      </p:nvCxnSpPr>
                                      <p:spPr bwMode="auto">
                                        <a:xfrm flipV="1">
                                          <a:off x="24762" y="1795"/>
                                          <a:ext cx="0" cy="32862"/>
                                        </a:xfrm>
                                        <a:prstGeom prst="straightConnector1">
                                          <a:avLst/>
                                        </a:prstGeom>
                                        <a:noFill/>
                                        <a:ln w="9525">
                                          <a:solidFill>
                                            <a:srgbClr val="000000"/>
                                          </a:solidFill>
                                          <a:round/>
                                          <a:headEnd/>
                                          <a:tailEnd type="triangle" w="med" len="sm"/>
                                        </a:ln>
                                      </p:spPr>
                                    </p:cxnSp>
                                    <p:cxnSp>
                                      <p:nvCxnSpPr>
                                        <p:cNvPr id="174" name="Straight Arrow Connector 174"/>
                                        <p:cNvCxnSpPr>
                                          <a:cxnSpLocks noChangeShapeType="1"/>
                                        </p:cNvCxnSpPr>
                                        <p:nvPr/>
                                      </p:nvCxnSpPr>
                                      <p:spPr bwMode="auto">
                                        <a:xfrm flipV="1">
                                          <a:off x="6379" y="18750"/>
                                          <a:ext cx="40481" cy="0"/>
                                        </a:xfrm>
                                        <a:prstGeom prst="straightConnector1">
                                          <a:avLst/>
                                        </a:prstGeom>
                                        <a:noFill/>
                                        <a:ln w="9525">
                                          <a:solidFill>
                                            <a:srgbClr val="000000"/>
                                          </a:solidFill>
                                          <a:round/>
                                          <a:headEnd/>
                                          <a:tailEnd type="triangle" w="med" len="sm"/>
                                        </a:ln>
                                      </p:spPr>
                                    </p:cxnSp>
                                  </p:grpSp>
                                  <p:sp>
                                    <p:nvSpPr>
                                      <p:cNvPr id="170" name="Straight Connector 170"/>
                                      <p:cNvSpPr>
                                        <a:spLocks noChangeShapeType="1"/>
                                      </p:cNvSpPr>
                                      <p:nvPr/>
                                    </p:nvSpPr>
                                    <p:spPr bwMode="auto">
                                      <a:xfrm flipV="1">
                                        <a:off x="11236" y="5605"/>
                                        <a:ext cx="29718" cy="23813"/>
                                      </a:xfrm>
                                      <a:prstGeom prst="line">
                                        <a:avLst/>
                                      </a:prstGeom>
                                      <a:noFill/>
                                      <a:ln w="9525">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en-GB"/>
                                      </a:p>
                                    </p:txBody>
                                  </p:sp>
                                  <p:sp>
                                    <p:nvSpPr>
                                      <p:cNvPr id="171" name="Straight Connector 171"/>
                                      <p:cNvSpPr>
                                        <a:spLocks noChangeShapeType="1"/>
                                      </p:cNvSpPr>
                                      <p:nvPr/>
                                    </p:nvSpPr>
                                    <p:spPr bwMode="auto">
                                      <a:xfrm flipV="1">
                                        <a:off x="4855" y="1795"/>
                                        <a:ext cx="31432" cy="26099"/>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72" name="Straight Connector 172"/>
                                      <p:cNvSpPr>
                                        <a:spLocks noChangeShapeType="1"/>
                                      </p:cNvSpPr>
                                      <p:nvPr/>
                                    </p:nvSpPr>
                                    <p:spPr bwMode="auto">
                                      <a:xfrm flipV="1">
                                        <a:off x="15046" y="8653"/>
                                        <a:ext cx="29528" cy="24384"/>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grpSp>
                              </p:grpSp>
                              <p:sp>
                                <p:nvSpPr>
                                  <p:cNvPr id="166" name="Freeform 166"/>
                                  <p:cNvSpPr>
                                    <a:spLocks/>
                                  </p:cNvSpPr>
                                  <p:nvPr/>
                                </p:nvSpPr>
                                <p:spPr bwMode="auto">
                                  <a:xfrm rot="10800000">
                                    <a:off x="12502" y="7498"/>
                                    <a:ext cx="31248" cy="15716"/>
                                  </a:xfrm>
                                  <a:custGeom>
                                    <a:avLst/>
                                    <a:gdLst>
                                      <a:gd name="T0" fmla="*/ 0 w 3152775"/>
                                      <a:gd name="T1" fmla="*/ 1571626 h 1571625"/>
                                      <a:gd name="T2" fmla="*/ 563831 w 3152775"/>
                                      <a:gd name="T3" fmla="*/ 1092756 h 1571625"/>
                                      <a:gd name="T4" fmla="*/ 962927 w 3152775"/>
                                      <a:gd name="T5" fmla="*/ 771525 h 1571625"/>
                                      <a:gd name="T6" fmla="*/ 1125188 w 3152775"/>
                                      <a:gd name="T7" fmla="*/ 642606 h 1571625"/>
                                      <a:gd name="T8" fmla="*/ 1349987 w 3152775"/>
                                      <a:gd name="T9" fmla="*/ 485775 h 1571625"/>
                                      <a:gd name="T10" fmla="*/ 1538795 w 3152775"/>
                                      <a:gd name="T11" fmla="*/ 375760 h 1571625"/>
                                      <a:gd name="T12" fmla="*/ 1670961 w 3152775"/>
                                      <a:gd name="T13" fmla="*/ 314325 h 1571625"/>
                                      <a:gd name="T14" fmla="*/ 1840890 w 3152775"/>
                                      <a:gd name="T15" fmla="*/ 247650 h 1571625"/>
                                      <a:gd name="T16" fmla="*/ 2124103 w 3152775"/>
                                      <a:gd name="T17" fmla="*/ 161925 h 1571625"/>
                                      <a:gd name="T18" fmla="*/ 2369555 w 3152775"/>
                                      <a:gd name="T19" fmla="*/ 104775 h 1571625"/>
                                      <a:gd name="T20" fmla="*/ 2671650 w 3152775"/>
                                      <a:gd name="T21" fmla="*/ 57150 h 1571625"/>
                                      <a:gd name="T22" fmla="*/ 3124792 w 3152775"/>
                                      <a:gd name="T23" fmla="*/ 0 h 15716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52775"/>
                                      <a:gd name="T37" fmla="*/ 0 h 1571625"/>
                                      <a:gd name="T38" fmla="*/ 3152775 w 3152775"/>
                                      <a:gd name="T39" fmla="*/ 1571625 h 15716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52775" h="1571625">
                                        <a:moveTo>
                                          <a:pt x="0" y="1571625"/>
                                        </a:moveTo>
                                        <a:lnTo>
                                          <a:pt x="568880" y="1092755"/>
                                        </a:lnTo>
                                        <a:cubicBezTo>
                                          <a:pt x="730805" y="959405"/>
                                          <a:pt x="877153" y="846550"/>
                                          <a:pt x="971550" y="771525"/>
                                        </a:cubicBezTo>
                                        <a:cubicBezTo>
                                          <a:pt x="1026121" y="728552"/>
                                          <a:pt x="1070176" y="690231"/>
                                          <a:pt x="1135264" y="642606"/>
                                        </a:cubicBezTo>
                                        <a:cubicBezTo>
                                          <a:pt x="1200352" y="594981"/>
                                          <a:pt x="1292524" y="530249"/>
                                          <a:pt x="1362076" y="485775"/>
                                        </a:cubicBezTo>
                                        <a:cubicBezTo>
                                          <a:pt x="1431628" y="441301"/>
                                          <a:pt x="1498600" y="404335"/>
                                          <a:pt x="1552575" y="375760"/>
                                        </a:cubicBezTo>
                                        <a:cubicBezTo>
                                          <a:pt x="1606550" y="347185"/>
                                          <a:pt x="1635125" y="335677"/>
                                          <a:pt x="1685925" y="314325"/>
                                        </a:cubicBezTo>
                                        <a:cubicBezTo>
                                          <a:pt x="1736725" y="292973"/>
                                          <a:pt x="1781175" y="273050"/>
                                          <a:pt x="1857375" y="247650"/>
                                        </a:cubicBezTo>
                                        <a:cubicBezTo>
                                          <a:pt x="1933575" y="222250"/>
                                          <a:pt x="2054225" y="185737"/>
                                          <a:pt x="2143125" y="161925"/>
                                        </a:cubicBezTo>
                                        <a:cubicBezTo>
                                          <a:pt x="2232025" y="138112"/>
                                          <a:pt x="2298700" y="122237"/>
                                          <a:pt x="2390775" y="104775"/>
                                        </a:cubicBezTo>
                                        <a:cubicBezTo>
                                          <a:pt x="2482850" y="87313"/>
                                          <a:pt x="2568575" y="74612"/>
                                          <a:pt x="2695575" y="57150"/>
                                        </a:cubicBezTo>
                                        <a:cubicBezTo>
                                          <a:pt x="2822575" y="39687"/>
                                          <a:pt x="2987675" y="19843"/>
                                          <a:pt x="3152775" y="0"/>
                                        </a:cubicBezTo>
                                      </a:path>
                                    </a:pathLst>
                                  </a:custGeom>
                                  <a:noFill/>
                                  <a:ln w="28575">
                                    <a:solidFill>
                                      <a:srgbClr val="000000"/>
                                    </a:solidFill>
                                    <a:miter lim="800000"/>
                                    <a:headEnd/>
                                    <a:tailEnd/>
                                  </a:ln>
                                </p:spPr>
                                <p:txBody>
                                  <a:bodyPr rot="10800000"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pSp>
                            <p:cxnSp>
                              <p:nvCxnSpPr>
                                <p:cNvPr id="163" name="Straight Arrow Connector 163"/>
                                <p:cNvCxnSpPr>
                                  <a:cxnSpLocks noChangeShapeType="1"/>
                                </p:cNvCxnSpPr>
                                <p:nvPr/>
                              </p:nvCxnSpPr>
                              <p:spPr bwMode="auto">
                                <a:xfrm>
                                  <a:off x="8479" y="12587"/>
                                  <a:ext cx="35238" cy="0"/>
                                </a:xfrm>
                                <a:prstGeom prst="straightConnector1">
                                  <a:avLst/>
                                </a:prstGeom>
                                <a:noFill/>
                                <a:ln w="9525">
                                  <a:solidFill>
                                    <a:srgbClr val="000000"/>
                                  </a:solidFill>
                                  <a:prstDash val="sysDash"/>
                                  <a:round/>
                                  <a:headEnd/>
                                  <a:tailEnd type="none" w="med" len="sm"/>
                                </a:ln>
                              </p:spPr>
                            </p:cxnSp>
                            <p:cxnSp>
                              <p:nvCxnSpPr>
                                <p:cNvPr id="164" name="Straight Arrow Connector 164"/>
                                <p:cNvCxnSpPr>
                                  <a:cxnSpLocks noChangeShapeType="1"/>
                                </p:cNvCxnSpPr>
                                <p:nvPr/>
                              </p:nvCxnSpPr>
                              <p:spPr bwMode="auto">
                                <a:xfrm>
                                  <a:off x="8479" y="23214"/>
                                  <a:ext cx="35238" cy="0"/>
                                </a:xfrm>
                                <a:prstGeom prst="straightConnector1">
                                  <a:avLst/>
                                </a:prstGeom>
                                <a:noFill/>
                                <a:ln w="9525">
                                  <a:solidFill>
                                    <a:srgbClr val="000000"/>
                                  </a:solidFill>
                                  <a:prstDash val="sysDash"/>
                                  <a:round/>
                                  <a:headEnd/>
                                  <a:tailEnd type="none" w="med" len="sm"/>
                                </a:ln>
                              </p:spPr>
                            </p:cxnSp>
                          </p:grpSp>
                        </p:grpSp>
                      </p:grpSp>
                    </p:grpSp>
                  </p:grpSp>
                </p:grpSp>
              </p:grpSp>
            </p:grpSp>
          </p:grpSp>
          <p:sp>
            <p:nvSpPr>
              <p:cNvPr id="128" name="Text Box 2"/>
              <p:cNvSpPr txBox="1">
                <a:spLocks noChangeArrowheads="1"/>
              </p:cNvSpPr>
              <p:nvPr/>
            </p:nvSpPr>
            <p:spPr bwMode="auto">
              <a:xfrm>
                <a:off x="-5126" y="36169"/>
                <a:ext cx="44089" cy="3635"/>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rPr>
                  <a:t>Figure 5. </a:t>
                </a:r>
                <a:r>
                  <a:rPr kumimoji="0" lang="en-US" sz="1100" b="0" i="0" u="none" strike="noStrike" cap="none" normalizeH="0" baseline="0" smtClean="0">
                    <a:ln>
                      <a:noFill/>
                    </a:ln>
                    <a:solidFill>
                      <a:schemeClr val="tx1"/>
                    </a:solidFill>
                    <a:effectLst/>
                    <a:latin typeface="Calibri" pitchFamily="34" charset="0"/>
                  </a:rPr>
                  <a:t>Bulls and bears in a monitoring band. </a:t>
                </a:r>
                <a:endParaRPr kumimoji="0" lang="en-US" sz="1800" b="0" i="0" u="none" strike="noStrike" cap="none" normalizeH="0" baseline="0" smtClean="0">
                  <a:ln>
                    <a:noFill/>
                  </a:ln>
                  <a:solidFill>
                    <a:schemeClr val="tx1"/>
                  </a:solidFill>
                  <a:effectLst/>
                  <a:latin typeface="Arial" pitchFamily="34" charset="0"/>
                </a:endParaRPr>
              </a:p>
            </p:txBody>
          </p:sp>
        </p:gr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36" name="Picture 35" descr="6-5-2012%202-55-35%20PM%20spy.png"/>
          <p:cNvPicPr>
            <a:picLocks noChangeAspect="1"/>
          </p:cNvPicPr>
          <p:nvPr/>
        </p:nvPicPr>
        <p:blipFill>
          <a:blip r:embed="rId2" cstate="print"/>
          <a:stretch>
            <a:fillRect/>
          </a:stretch>
        </p:blipFill>
        <p:spPr>
          <a:xfrm>
            <a:off x="1547664" y="1556792"/>
            <a:ext cx="4000000" cy="3361905"/>
          </a:xfrm>
          <a:prstGeom prst="rect">
            <a:avLst/>
          </a:prstGeom>
        </p:spPr>
      </p:pic>
      <p:pic>
        <p:nvPicPr>
          <p:cNvPr id="37" name="Picture 36" descr="The-bull-and-bear-statues-006.jpg"/>
          <p:cNvPicPr>
            <a:picLocks noChangeAspect="1"/>
          </p:cNvPicPr>
          <p:nvPr/>
        </p:nvPicPr>
        <p:blipFill>
          <a:blip r:embed="rId3" cstate="print"/>
          <a:stretch>
            <a:fillRect/>
          </a:stretch>
        </p:blipFill>
        <p:spPr>
          <a:xfrm>
            <a:off x="4283968" y="3861048"/>
            <a:ext cx="4381500" cy="26289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395536" y="980728"/>
          <a:ext cx="8179682" cy="5645956"/>
        </p:xfrm>
        <a:graphic>
          <a:graphicData uri="http://schemas.openxmlformats.org/presentationml/2006/ole">
            <mc:AlternateContent xmlns:mc="http://schemas.openxmlformats.org/markup-compatibility/2006">
              <mc:Choice xmlns:v="urn:schemas-microsoft-com:vml" Requires="v">
                <p:oleObj spid="_x0000_s1027" name="Slide" r:id="rId4" imgW="3743313" imgH="2809951" progId="PowerPoint.Slide.12">
                  <p:embed/>
                </p:oleObj>
              </mc:Choice>
              <mc:Fallback>
                <p:oleObj name="Slide" r:id="rId4" imgW="3743313" imgH="2809951" progId="PowerPoint.Slide.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980728"/>
                        <a:ext cx="8179682" cy="56459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539552" y="332656"/>
            <a:ext cx="5400600" cy="523220"/>
          </a:xfrm>
          <a:prstGeom prst="rect">
            <a:avLst/>
          </a:prstGeom>
          <a:noFill/>
        </p:spPr>
        <p:txBody>
          <a:bodyPr wrap="square" rtlCol="0">
            <a:spAutoFit/>
          </a:bodyPr>
          <a:lstStyle/>
          <a:p>
            <a:r>
              <a:rPr lang="en-GB" sz="2800" b="1" dirty="0" smtClean="0"/>
              <a:t>A short history of time  …</a:t>
            </a:r>
            <a:endParaRPr lang="en-GB" sz="28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Exchange Rates in a Target Zone: </a:t>
            </a:r>
            <a:br>
              <a:rPr lang="en-GB" dirty="0" smtClean="0"/>
            </a:br>
            <a:r>
              <a:rPr lang="en-GB" dirty="0" smtClean="0"/>
              <a:t>Paul </a:t>
            </a:r>
            <a:r>
              <a:rPr lang="en-GB" dirty="0" err="1" smtClean="0"/>
              <a:t>Krugman’s</a:t>
            </a:r>
            <a:r>
              <a:rPr lang="en-GB" dirty="0" smtClean="0"/>
              <a:t> opening Shot </a:t>
            </a:r>
            <a:endParaRPr lang="en-GB" dirty="0"/>
          </a:p>
        </p:txBody>
      </p:sp>
      <p:grpSp>
        <p:nvGrpSpPr>
          <p:cNvPr id="2051" name="Canvas 328"/>
          <p:cNvGrpSpPr>
            <a:grpSpLocks/>
          </p:cNvGrpSpPr>
          <p:nvPr/>
        </p:nvGrpSpPr>
        <p:grpSpPr bwMode="auto">
          <a:xfrm>
            <a:off x="-180528" y="1412776"/>
            <a:ext cx="8784976" cy="5445224"/>
            <a:chOff x="0" y="0"/>
            <a:chExt cx="48691" cy="32004"/>
          </a:xfrm>
        </p:grpSpPr>
        <p:sp>
          <p:nvSpPr>
            <p:cNvPr id="2052" name="AutoShape 4"/>
            <p:cNvSpPr>
              <a:spLocks noChangeAspect="1" noChangeArrowheads="1"/>
            </p:cNvSpPr>
            <p:nvPr/>
          </p:nvSpPr>
          <p:spPr bwMode="auto">
            <a:xfrm>
              <a:off x="0" y="0"/>
              <a:ext cx="48691" cy="32004"/>
            </a:xfrm>
            <a:prstGeom prst="rect">
              <a:avLst/>
            </a:prstGeom>
            <a:noFill/>
          </p:spPr>
          <p:txBody>
            <a:bodyPr vert="horz" wrap="square" lIns="91440" tIns="45720" rIns="91440" bIns="45720" numCol="1" anchor="t" anchorCtr="0" compatLnSpc="1">
              <a:prstTxWarp prst="textNoShape">
                <a:avLst/>
              </a:prstTxWarp>
            </a:bodyPr>
            <a:lstStyle/>
            <a:p>
              <a:endParaRPr lang="en-GB"/>
            </a:p>
          </p:txBody>
        </p:sp>
        <p:cxnSp>
          <p:nvCxnSpPr>
            <p:cNvPr id="98" name="AutoShape 97"/>
            <p:cNvCxnSpPr>
              <a:cxnSpLocks noChangeShapeType="1"/>
            </p:cNvCxnSpPr>
            <p:nvPr/>
          </p:nvCxnSpPr>
          <p:spPr bwMode="auto">
            <a:xfrm>
              <a:off x="29807" y="3968"/>
              <a:ext cx="7" cy="20346"/>
            </a:xfrm>
            <a:prstGeom prst="straightConnector1">
              <a:avLst/>
            </a:prstGeom>
            <a:noFill/>
            <a:ln w="9525">
              <a:solidFill>
                <a:srgbClr val="000000"/>
              </a:solidFill>
              <a:round/>
              <a:headEnd/>
              <a:tailEnd/>
            </a:ln>
          </p:spPr>
        </p:cxnSp>
        <p:cxnSp>
          <p:nvCxnSpPr>
            <p:cNvPr id="99" name="AutoShape 98"/>
            <p:cNvCxnSpPr>
              <a:cxnSpLocks noChangeShapeType="1"/>
            </p:cNvCxnSpPr>
            <p:nvPr/>
          </p:nvCxnSpPr>
          <p:spPr bwMode="auto">
            <a:xfrm>
              <a:off x="12960" y="14992"/>
              <a:ext cx="33631" cy="0"/>
            </a:xfrm>
            <a:prstGeom prst="straightConnector1">
              <a:avLst/>
            </a:prstGeom>
            <a:noFill/>
            <a:ln w="9525">
              <a:solidFill>
                <a:srgbClr val="000000"/>
              </a:solidFill>
              <a:round/>
              <a:headEnd/>
              <a:tailEnd/>
            </a:ln>
          </p:spPr>
        </p:cxnSp>
        <p:cxnSp>
          <p:nvCxnSpPr>
            <p:cNvPr id="100" name="AutoShape 99"/>
            <p:cNvCxnSpPr>
              <a:cxnSpLocks noChangeShapeType="1"/>
            </p:cNvCxnSpPr>
            <p:nvPr/>
          </p:nvCxnSpPr>
          <p:spPr bwMode="auto">
            <a:xfrm>
              <a:off x="12960" y="10515"/>
              <a:ext cx="33199" cy="7"/>
            </a:xfrm>
            <a:prstGeom prst="straightConnector1">
              <a:avLst/>
            </a:prstGeom>
            <a:noFill/>
            <a:ln w="9525">
              <a:solidFill>
                <a:srgbClr val="000000"/>
              </a:solidFill>
              <a:prstDash val="dash"/>
              <a:round/>
              <a:headEnd/>
              <a:tailEnd/>
            </a:ln>
          </p:spPr>
        </p:cxnSp>
        <p:cxnSp>
          <p:nvCxnSpPr>
            <p:cNvPr id="101" name="AutoShape 100"/>
            <p:cNvCxnSpPr>
              <a:cxnSpLocks noChangeShapeType="1"/>
            </p:cNvCxnSpPr>
            <p:nvPr/>
          </p:nvCxnSpPr>
          <p:spPr bwMode="auto">
            <a:xfrm>
              <a:off x="13570" y="19469"/>
              <a:ext cx="32589" cy="0"/>
            </a:xfrm>
            <a:prstGeom prst="straightConnector1">
              <a:avLst/>
            </a:prstGeom>
            <a:noFill/>
            <a:ln w="9525">
              <a:solidFill>
                <a:srgbClr val="000000"/>
              </a:solidFill>
              <a:prstDash val="dash"/>
              <a:round/>
              <a:headEnd/>
              <a:tailEnd/>
            </a:ln>
          </p:spPr>
        </p:cxnSp>
        <p:sp>
          <p:nvSpPr>
            <p:cNvPr id="4" name="Freeform 101"/>
            <p:cNvSpPr>
              <a:spLocks/>
            </p:cNvSpPr>
            <p:nvPr/>
          </p:nvSpPr>
          <p:spPr bwMode="auto">
            <a:xfrm>
              <a:off x="14674" y="10515"/>
              <a:ext cx="28303" cy="8954"/>
            </a:xfrm>
            <a:custGeom>
              <a:avLst/>
              <a:gdLst>
                <a:gd name="T0" fmla="*/ 0 w 6930"/>
                <a:gd name="T1" fmla="*/ 365916591 h 2191"/>
                <a:gd name="T2" fmla="*/ 617966048 w 6930"/>
                <a:gd name="T3" fmla="*/ 183041667 h 2191"/>
                <a:gd name="T4" fmla="*/ 1155871649 w 6930"/>
                <a:gd name="T5" fmla="*/ 0 h 2191"/>
                <a:gd name="T6" fmla="*/ 0 60000 65536"/>
                <a:gd name="T7" fmla="*/ 0 60000 65536"/>
                <a:gd name="T8" fmla="*/ 0 60000 65536"/>
              </a:gdLst>
              <a:ahLst/>
              <a:cxnLst>
                <a:cxn ang="T6">
                  <a:pos x="T0" y="T1"/>
                </a:cxn>
                <a:cxn ang="T7">
                  <a:pos x="T2" y="T3"/>
                </a:cxn>
                <a:cxn ang="T8">
                  <a:pos x="T4" y="T5"/>
                </a:cxn>
              </a:cxnLst>
              <a:rect l="0" t="0" r="r" b="b"/>
              <a:pathLst>
                <a:path w="6930" h="2191">
                  <a:moveTo>
                    <a:pt x="0" y="2191"/>
                  </a:moveTo>
                  <a:cubicBezTo>
                    <a:pt x="1935" y="2176"/>
                    <a:pt x="2445" y="1681"/>
                    <a:pt x="3705" y="1096"/>
                  </a:cubicBezTo>
                  <a:cubicBezTo>
                    <a:pt x="4965" y="511"/>
                    <a:pt x="5370" y="16"/>
                    <a:pt x="6930" y="0"/>
                  </a:cubicBezTo>
                </a:path>
              </a:pathLst>
            </a:custGeom>
            <a:noFill/>
            <a:ln w="222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dirty="0">
                <a:solidFill>
                  <a:srgbClr val="FF0000"/>
                </a:solidFill>
              </a:endParaRPr>
            </a:p>
          </p:txBody>
        </p:sp>
        <p:cxnSp>
          <p:nvCxnSpPr>
            <p:cNvPr id="103" name="AutoShape 102"/>
            <p:cNvCxnSpPr>
              <a:cxnSpLocks noChangeShapeType="1"/>
            </p:cNvCxnSpPr>
            <p:nvPr/>
          </p:nvCxnSpPr>
          <p:spPr bwMode="auto">
            <a:xfrm flipH="1">
              <a:off x="20498" y="4946"/>
              <a:ext cx="19406" cy="19368"/>
            </a:xfrm>
            <a:prstGeom prst="straightConnector1">
              <a:avLst/>
            </a:prstGeom>
            <a:noFill/>
            <a:ln w="9525">
              <a:solidFill>
                <a:srgbClr val="000000"/>
              </a:solidFill>
              <a:prstDash val="lgDash"/>
              <a:round/>
              <a:headEnd/>
              <a:tailEnd/>
            </a:ln>
          </p:spPr>
        </p:cxnSp>
        <p:sp>
          <p:nvSpPr>
            <p:cNvPr id="104" name="Text Box 103"/>
            <p:cNvSpPr txBox="1">
              <a:spLocks noChangeArrowheads="1"/>
            </p:cNvSpPr>
            <p:nvPr/>
          </p:nvSpPr>
          <p:spPr bwMode="auto">
            <a:xfrm>
              <a:off x="38691" y="2102"/>
              <a:ext cx="2800" cy="28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200" b="0" i="0" u="none" strike="noStrike" cap="none" normalizeH="0" baseline="0" smtClean="0">
                  <a:ln>
                    <a:noFill/>
                  </a:ln>
                  <a:solidFill>
                    <a:schemeClr val="tx1"/>
                  </a:solidFill>
                  <a:effectLst/>
                  <a:latin typeface="Calibri" pitchFamily="34" charset="0"/>
                </a:rPr>
                <a:t>F</a:t>
              </a:r>
              <a:endParaRPr kumimoji="0" lang="en-US" sz="1800" b="0" i="0" u="none" strike="noStrike" cap="none" normalizeH="0" baseline="0" smtClean="0">
                <a:ln>
                  <a:noFill/>
                </a:ln>
                <a:solidFill>
                  <a:schemeClr val="tx1"/>
                </a:solidFill>
                <a:effectLst/>
                <a:latin typeface="Arial" pitchFamily="34" charset="0"/>
              </a:endParaRPr>
            </a:p>
          </p:txBody>
        </p:sp>
        <p:sp>
          <p:nvSpPr>
            <p:cNvPr id="105" name="Text Box 104"/>
            <p:cNvSpPr txBox="1">
              <a:spLocks noChangeArrowheads="1"/>
            </p:cNvSpPr>
            <p:nvPr/>
          </p:nvSpPr>
          <p:spPr bwMode="auto">
            <a:xfrm>
              <a:off x="18905" y="21774"/>
              <a:ext cx="4921" cy="32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200" b="0" i="0" u="none" strike="noStrike" cap="none" normalizeH="0" baseline="0" smtClean="0">
                  <a:ln>
                    <a:noFill/>
                  </a:ln>
                  <a:solidFill>
                    <a:schemeClr val="tx1"/>
                  </a:solidFill>
                  <a:effectLst/>
                  <a:latin typeface="Calibri" pitchFamily="34" charset="0"/>
                </a:rPr>
                <a:t>F</a:t>
              </a:r>
              <a:endParaRPr kumimoji="0" lang="en-US" sz="1800" b="0" i="0" u="none" strike="noStrike" cap="none" normalizeH="0" baseline="0" smtClean="0">
                <a:ln>
                  <a:noFill/>
                </a:ln>
                <a:solidFill>
                  <a:schemeClr val="tx1"/>
                </a:solidFill>
                <a:effectLst/>
                <a:latin typeface="Arial" pitchFamily="34" charset="0"/>
              </a:endParaRPr>
            </a:p>
          </p:txBody>
        </p:sp>
        <p:sp>
          <p:nvSpPr>
            <p:cNvPr id="106" name="Text Box 105"/>
            <p:cNvSpPr txBox="1">
              <a:spLocks noChangeArrowheads="1"/>
            </p:cNvSpPr>
            <p:nvPr/>
          </p:nvSpPr>
          <p:spPr bwMode="auto">
            <a:xfrm>
              <a:off x="31395" y="4470"/>
              <a:ext cx="9271" cy="26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200" b="0" i="0" u="none" strike="noStrike" cap="none" normalizeH="0" baseline="0" smtClean="0">
                  <a:ln>
                    <a:noFill/>
                  </a:ln>
                  <a:solidFill>
                    <a:schemeClr val="tx1"/>
                  </a:solidFill>
                  <a:effectLst/>
                  <a:latin typeface="Calibri" pitchFamily="34" charset="0"/>
                </a:rPr>
                <a:t>Free float</a:t>
              </a:r>
              <a:endParaRPr kumimoji="0" lang="en-US" sz="1800" b="0" i="0" u="none" strike="noStrike" cap="none" normalizeH="0" baseline="0" smtClean="0">
                <a:ln>
                  <a:noFill/>
                </a:ln>
                <a:solidFill>
                  <a:schemeClr val="tx1"/>
                </a:solidFill>
                <a:effectLst/>
                <a:latin typeface="Arial" pitchFamily="34" charset="0"/>
              </a:endParaRPr>
            </a:p>
          </p:txBody>
        </p:sp>
        <p:sp>
          <p:nvSpPr>
            <p:cNvPr id="107" name="Text Box 106"/>
            <p:cNvSpPr txBox="1">
              <a:spLocks noChangeArrowheads="1"/>
            </p:cNvSpPr>
            <p:nvPr/>
          </p:nvSpPr>
          <p:spPr bwMode="auto">
            <a:xfrm>
              <a:off x="12153" y="7582"/>
              <a:ext cx="19337" cy="31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200" b="0" i="0" u="none" strike="noStrike" cap="none" normalizeH="0" baseline="0" smtClean="0">
                  <a:ln>
                    <a:noFill/>
                  </a:ln>
                  <a:solidFill>
                    <a:schemeClr val="tx1"/>
                  </a:solidFill>
                  <a:effectLst/>
                  <a:latin typeface="Calibri" pitchFamily="34" charset="0"/>
                </a:rPr>
                <a:t>Upper limit of target zone </a:t>
              </a:r>
              <a:endParaRPr kumimoji="0" lang="en-US" sz="1800" b="0" i="0" u="none" strike="noStrike" cap="none" normalizeH="0" baseline="0" smtClean="0">
                <a:ln>
                  <a:noFill/>
                </a:ln>
                <a:solidFill>
                  <a:schemeClr val="tx1"/>
                </a:solidFill>
                <a:effectLst/>
                <a:latin typeface="Arial" pitchFamily="34" charset="0"/>
              </a:endParaRPr>
            </a:p>
          </p:txBody>
        </p:sp>
        <p:sp>
          <p:nvSpPr>
            <p:cNvPr id="108" name="Text Box 107"/>
            <p:cNvSpPr txBox="1">
              <a:spLocks noChangeArrowheads="1"/>
            </p:cNvSpPr>
            <p:nvPr/>
          </p:nvSpPr>
          <p:spPr bwMode="auto">
            <a:xfrm>
              <a:off x="38323" y="12154"/>
              <a:ext cx="10350" cy="32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200" b="0" i="0" u="none" strike="noStrike" cap="none" normalizeH="0" baseline="0" smtClean="0">
                  <a:ln>
                    <a:noFill/>
                  </a:ln>
                  <a:solidFill>
                    <a:schemeClr val="tx1"/>
                  </a:solidFill>
                  <a:effectLst/>
                  <a:latin typeface="Calibri" pitchFamily="34" charset="0"/>
                </a:rPr>
                <a:t>Fundamental</a:t>
              </a:r>
              <a:r>
                <a:rPr kumimoji="0" lang="en-GB" sz="1400" b="0" i="0" u="none" strike="noStrike" cap="none" normalizeH="0" baseline="0" smtClean="0">
                  <a:ln>
                    <a:noFill/>
                  </a:ln>
                  <a:solidFill>
                    <a:schemeClr val="tx1"/>
                  </a:solidFill>
                  <a:effectLst/>
                  <a:latin typeface="Calibri" pitchFamily="34"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109" name="Text Box 108"/>
            <p:cNvSpPr txBox="1">
              <a:spLocks noChangeArrowheads="1"/>
            </p:cNvSpPr>
            <p:nvPr/>
          </p:nvSpPr>
          <p:spPr bwMode="auto">
            <a:xfrm>
              <a:off x="32132" y="16649"/>
              <a:ext cx="16541" cy="3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200" b="0" i="0" u="none" strike="noStrike" cap="none" normalizeH="0" baseline="0" smtClean="0">
                  <a:ln>
                    <a:noFill/>
                  </a:ln>
                  <a:solidFill>
                    <a:schemeClr val="tx1"/>
                  </a:solidFill>
                  <a:effectLst/>
                  <a:latin typeface="Calibri" pitchFamily="34" charset="0"/>
                </a:rPr>
                <a:t>Lower limit of target zone </a:t>
              </a:r>
              <a:endParaRPr kumimoji="0" lang="en-US" sz="1800" b="0" i="0" u="none" strike="noStrike" cap="none" normalizeH="0" baseline="0" smtClean="0">
                <a:ln>
                  <a:noFill/>
                </a:ln>
                <a:solidFill>
                  <a:schemeClr val="tx1"/>
                </a:solidFill>
                <a:effectLst/>
                <a:latin typeface="Arial" pitchFamily="34" charset="0"/>
              </a:endParaRPr>
            </a:p>
          </p:txBody>
        </p:sp>
        <p:sp>
          <p:nvSpPr>
            <p:cNvPr id="110" name="Text Box 109"/>
            <p:cNvSpPr txBox="1">
              <a:spLocks noChangeArrowheads="1"/>
            </p:cNvSpPr>
            <p:nvPr/>
          </p:nvSpPr>
          <p:spPr bwMode="auto">
            <a:xfrm>
              <a:off x="16491" y="15900"/>
              <a:ext cx="8713" cy="33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200" b="0" i="0" u="none" strike="noStrike" cap="none" normalizeH="0" baseline="0" smtClean="0">
                  <a:ln>
                    <a:noFill/>
                  </a:ln>
                  <a:solidFill>
                    <a:schemeClr val="tx1"/>
                  </a:solidFill>
                  <a:effectLst/>
                  <a:latin typeface="Calibri" pitchFamily="34" charset="0"/>
                </a:rPr>
                <a:t>S curve</a:t>
              </a:r>
              <a:endParaRPr kumimoji="0" lang="en-US" sz="1800" b="0" i="0" u="none" strike="noStrike" cap="none" normalizeH="0" baseline="0" smtClean="0">
                <a:ln>
                  <a:noFill/>
                </a:ln>
                <a:solidFill>
                  <a:schemeClr val="tx1"/>
                </a:solidFill>
                <a:effectLst/>
                <a:latin typeface="Arial" pitchFamily="34" charset="0"/>
              </a:endParaRPr>
            </a:p>
          </p:txBody>
        </p:sp>
        <p:sp>
          <p:nvSpPr>
            <p:cNvPr id="116" name="Text Box 106"/>
            <p:cNvSpPr txBox="1">
              <a:spLocks noChangeArrowheads="1"/>
            </p:cNvSpPr>
            <p:nvPr/>
          </p:nvSpPr>
          <p:spPr bwMode="auto">
            <a:xfrm>
              <a:off x="23826" y="1288"/>
              <a:ext cx="11865" cy="31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200" b="0" i="0" u="none" strike="noStrike" cap="none" normalizeH="0" baseline="0" smtClean="0">
                  <a:ln>
                    <a:noFill/>
                  </a:ln>
                  <a:solidFill>
                    <a:schemeClr val="tx1"/>
                  </a:solidFill>
                  <a:effectLst/>
                  <a:latin typeface="Calibri" pitchFamily="34" charset="0"/>
                </a:rPr>
                <a:t>Exchange rate </a:t>
              </a:r>
              <a:endParaRPr kumimoji="0" lang="en-US" sz="1800" b="0" i="0" u="none" strike="noStrike" cap="none" normalizeH="0" baseline="0" smtClean="0">
                <a:ln>
                  <a:noFill/>
                </a:ln>
                <a:solidFill>
                  <a:schemeClr val="tx1"/>
                </a:solidFill>
                <a:effectLst/>
                <a:latin typeface="Arial" pitchFamily="34" charset="0"/>
              </a:endParaRPr>
            </a:p>
          </p:txBody>
        </p:sp>
        <p:sp>
          <p:nvSpPr>
            <p:cNvPr id="121" name="Text Box 106"/>
            <p:cNvSpPr txBox="1">
              <a:spLocks noChangeArrowheads="1"/>
            </p:cNvSpPr>
            <p:nvPr/>
          </p:nvSpPr>
          <p:spPr bwMode="auto">
            <a:xfrm>
              <a:off x="4789" y="22854"/>
              <a:ext cx="42950" cy="69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2400" b="1" dirty="0" smtClean="0"/>
                <a:t>John Williamson’s reaction:  “If one believes the market is forward-looking and rational, then one would not want to intervene at all: free floating is the preferred policy”</a:t>
              </a:r>
              <a:endParaRPr kumimoji="0" lang="en-US" sz="2400" b="1" i="0" u="none" strike="noStrike" cap="none" normalizeH="0" baseline="0" dirty="0" smtClean="0">
                <a:ln>
                  <a:noFill/>
                </a:ln>
                <a:solidFill>
                  <a:schemeClr val="tx1"/>
                </a:solidFill>
                <a:effectLst/>
                <a:latin typeface="Arial" pitchFamily="34" charset="0"/>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George </a:t>
            </a:r>
            <a:r>
              <a:rPr lang="en-GB" dirty="0" err="1" smtClean="0"/>
              <a:t>Akerlof’s</a:t>
            </a:r>
            <a:r>
              <a:rPr lang="en-GB" dirty="0" smtClean="0"/>
              <a:t>  culinary warning:  </a:t>
            </a:r>
            <a:br>
              <a:rPr lang="en-GB" dirty="0" smtClean="0"/>
            </a:br>
            <a:r>
              <a:rPr lang="en-GB" dirty="0" smtClean="0"/>
              <a:t>economists  like French chefs!   </a:t>
            </a:r>
            <a:endParaRPr lang="en-GB" dirty="0"/>
          </a:p>
        </p:txBody>
      </p:sp>
      <p:sp>
        <p:nvSpPr>
          <p:cNvPr id="3" name="Content Placeholder 2"/>
          <p:cNvSpPr>
            <a:spLocks noGrp="1"/>
          </p:cNvSpPr>
          <p:nvPr>
            <p:ph idx="1"/>
          </p:nvPr>
        </p:nvSpPr>
        <p:spPr>
          <a:xfrm>
            <a:off x="395536" y="1412776"/>
            <a:ext cx="8424936" cy="5040560"/>
          </a:xfrm>
        </p:spPr>
        <p:txBody>
          <a:bodyPr>
            <a:normAutofit/>
          </a:bodyPr>
          <a:lstStyle/>
          <a:p>
            <a:endParaRPr lang="en-GB" dirty="0" smtClean="0"/>
          </a:p>
          <a:p>
            <a:r>
              <a:rPr lang="en-GB" dirty="0" smtClean="0"/>
              <a:t> </a:t>
            </a:r>
            <a:r>
              <a:rPr lang="en-GB" dirty="0"/>
              <a:t>‘ Economic theorists, like French chefs in regard to food, have developed stylized models whose ingredients are limited by some unwritten rules</a:t>
            </a:r>
            <a:r>
              <a:rPr lang="en-GB" dirty="0" smtClean="0"/>
              <a:t>…</a:t>
            </a:r>
          </a:p>
          <a:p>
            <a:r>
              <a:rPr lang="en-GB" dirty="0" smtClean="0"/>
              <a:t>I </a:t>
            </a:r>
            <a:r>
              <a:rPr lang="en-GB" dirty="0"/>
              <a:t>disagree with any rules that limit the ingredients in economic models’. </a:t>
            </a:r>
            <a:endParaRPr lang="en-GB"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Akerlof’s</a:t>
            </a:r>
            <a:r>
              <a:rPr lang="en-GB" dirty="0" smtClean="0"/>
              <a:t>  hints for new ingredients?</a:t>
            </a:r>
            <a:endParaRPr lang="en-GB" dirty="0"/>
          </a:p>
        </p:txBody>
      </p:sp>
      <p:sp>
        <p:nvSpPr>
          <p:cNvPr id="3" name="Content Placeholder 2"/>
          <p:cNvSpPr>
            <a:spLocks noGrp="1"/>
          </p:cNvSpPr>
          <p:nvPr>
            <p:ph idx="1"/>
          </p:nvPr>
        </p:nvSpPr>
        <p:spPr>
          <a:xfrm>
            <a:off x="611560" y="1556792"/>
            <a:ext cx="8229600" cy="4464496"/>
          </a:xfrm>
        </p:spPr>
        <p:txBody>
          <a:bodyPr/>
          <a:lstStyle/>
          <a:p>
            <a:endParaRPr lang="en-GB" dirty="0" smtClean="0"/>
          </a:p>
          <a:p>
            <a:r>
              <a:rPr lang="en-GB" dirty="0" smtClean="0"/>
              <a:t>“The absence of </a:t>
            </a:r>
            <a:r>
              <a:rPr lang="en-GB" dirty="0" smtClean="0">
                <a:solidFill>
                  <a:srgbClr val="C00000"/>
                </a:solidFill>
              </a:rPr>
              <a:t>psychological–anthropological-sociological </a:t>
            </a:r>
            <a:r>
              <a:rPr lang="en-GB" dirty="0" err="1" smtClean="0">
                <a:solidFill>
                  <a:srgbClr val="C00000"/>
                </a:solidFill>
              </a:rPr>
              <a:t>behaviors</a:t>
            </a:r>
            <a:r>
              <a:rPr lang="en-GB" dirty="0" smtClean="0"/>
              <a:t> in economic theory allows a whole new field of potential interest ..  [where ] the economic theorist [can] ask what the consequences of these behaviours will be for the usual economic results.” </a:t>
            </a:r>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791072"/>
          </a:xfrm>
        </p:spPr>
        <p:txBody>
          <a:bodyPr>
            <a:normAutofit fontScale="90000"/>
          </a:bodyPr>
          <a:lstStyle/>
          <a:p>
            <a:r>
              <a:rPr lang="en-GB" dirty="0" smtClean="0"/>
              <a:t>How  traders in FX markets behave:  four parables in the literature</a:t>
            </a:r>
            <a:br>
              <a:rPr lang="en-GB" dirty="0" smtClean="0"/>
            </a:br>
            <a:endParaRPr lang="en-GB" dirty="0"/>
          </a:p>
        </p:txBody>
      </p:sp>
      <p:sp>
        <p:nvSpPr>
          <p:cNvPr id="3" name="Content Placeholder 2"/>
          <p:cNvSpPr>
            <a:spLocks noGrp="1"/>
          </p:cNvSpPr>
          <p:nvPr>
            <p:ph idx="1"/>
          </p:nvPr>
        </p:nvSpPr>
        <p:spPr>
          <a:xfrm>
            <a:off x="251520" y="2924944"/>
            <a:ext cx="8661648" cy="3096344"/>
          </a:xfrm>
        </p:spPr>
        <p:txBody>
          <a:bodyPr>
            <a:normAutofit lnSpcReduction="10000"/>
          </a:bodyPr>
          <a:lstStyle/>
          <a:p>
            <a:r>
              <a:rPr lang="en-GB" sz="3600" b="1" dirty="0" smtClean="0"/>
              <a:t>Stop-loss traders</a:t>
            </a:r>
            <a:r>
              <a:rPr lang="en-GB" sz="3600" dirty="0" smtClean="0"/>
              <a:t> (</a:t>
            </a:r>
            <a:r>
              <a:rPr lang="en-GB" sz="3600" dirty="0" err="1" smtClean="0"/>
              <a:t>Krugman</a:t>
            </a:r>
            <a:r>
              <a:rPr lang="en-GB" sz="3600" dirty="0" smtClean="0"/>
              <a:t> and Miller)</a:t>
            </a:r>
          </a:p>
          <a:p>
            <a:r>
              <a:rPr lang="en-GB" sz="3600" b="1" dirty="0" smtClean="0"/>
              <a:t>Noise Traders</a:t>
            </a:r>
            <a:r>
              <a:rPr lang="en-GB" sz="3600" dirty="0" smtClean="0"/>
              <a:t> (Jeanne and Rose)</a:t>
            </a:r>
          </a:p>
          <a:p>
            <a:r>
              <a:rPr lang="en-GB" sz="3600" b="1" dirty="0" smtClean="0"/>
              <a:t>Chartists and Fundamentalists</a:t>
            </a:r>
            <a:r>
              <a:rPr lang="en-GB" sz="3600" dirty="0" smtClean="0"/>
              <a:t> (</a:t>
            </a:r>
            <a:r>
              <a:rPr lang="en-GB" sz="3600" dirty="0" err="1" smtClean="0"/>
              <a:t>Kubelec</a:t>
            </a:r>
            <a:r>
              <a:rPr lang="en-GB" sz="3600" dirty="0" smtClean="0"/>
              <a:t> and De </a:t>
            </a:r>
            <a:r>
              <a:rPr lang="en-GB" sz="3600" dirty="0" err="1" smtClean="0"/>
              <a:t>Grauwe</a:t>
            </a:r>
            <a:r>
              <a:rPr lang="en-GB" sz="3600" dirty="0" smtClean="0"/>
              <a:t> and </a:t>
            </a:r>
            <a:r>
              <a:rPr lang="en-GB" sz="3600" dirty="0" err="1" smtClean="0"/>
              <a:t>Grimaldi</a:t>
            </a:r>
            <a:r>
              <a:rPr lang="en-GB" sz="3600" dirty="0" smtClean="0"/>
              <a:t>)</a:t>
            </a:r>
          </a:p>
          <a:p>
            <a:r>
              <a:rPr lang="en-GB" sz="3600" b="1" dirty="0" smtClean="0"/>
              <a:t>Bulls and Bears</a:t>
            </a:r>
            <a:r>
              <a:rPr lang="en-GB" sz="3600" dirty="0" smtClean="0"/>
              <a:t>(</a:t>
            </a:r>
            <a:r>
              <a:rPr lang="en-GB" sz="3600" dirty="0" err="1" smtClean="0"/>
              <a:t>Corrado</a:t>
            </a:r>
            <a:r>
              <a:rPr lang="en-GB" sz="3600" dirty="0" smtClean="0"/>
              <a:t> et al.)</a:t>
            </a:r>
            <a:endParaRPr lang="en-GB"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FX Markets:  take a closer look! </a:t>
            </a:r>
            <a:endParaRPr lang="en-GB" dirty="0"/>
          </a:p>
        </p:txBody>
      </p:sp>
      <p:pic>
        <p:nvPicPr>
          <p:cNvPr id="73" name="Content Placeholder 72" descr="6-5-2012%202-55-35%20PM%20spy.png"/>
          <p:cNvPicPr>
            <a:picLocks noGrp="1" noChangeAspect="1"/>
          </p:cNvPicPr>
          <p:nvPr>
            <p:ph idx="1"/>
          </p:nvPr>
        </p:nvPicPr>
        <p:blipFill>
          <a:blip r:embed="rId2" cstate="print"/>
          <a:stretch>
            <a:fillRect/>
          </a:stretch>
        </p:blipFill>
        <p:spPr>
          <a:xfrm>
            <a:off x="3131840" y="1265674"/>
            <a:ext cx="3538736" cy="2974223"/>
          </a:xfrm>
        </p:spPr>
      </p:pic>
      <p:grpSp>
        <p:nvGrpSpPr>
          <p:cNvPr id="5" name="Canvas 333"/>
          <p:cNvGrpSpPr>
            <a:grpSpLocks/>
          </p:cNvGrpSpPr>
          <p:nvPr/>
        </p:nvGrpSpPr>
        <p:grpSpPr bwMode="auto">
          <a:xfrm>
            <a:off x="611560" y="2492896"/>
            <a:ext cx="2304256" cy="2160240"/>
            <a:chOff x="0" y="0"/>
            <a:chExt cx="57181" cy="39027"/>
          </a:xfrm>
        </p:grpSpPr>
        <p:sp>
          <p:nvSpPr>
            <p:cNvPr id="6" name="AutoShape 3"/>
            <p:cNvSpPr>
              <a:spLocks noChangeAspect="1" noChangeArrowheads="1"/>
            </p:cNvSpPr>
            <p:nvPr/>
          </p:nvSpPr>
          <p:spPr bwMode="auto">
            <a:xfrm>
              <a:off x="0" y="0"/>
              <a:ext cx="57181" cy="39027"/>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7" name="Picture 176"/>
            <p:cNvPicPr>
              <a:picLocks noChangeAspect="1" noChangeArrowheads="1"/>
            </p:cNvPicPr>
            <p:nvPr/>
          </p:nvPicPr>
          <p:blipFill>
            <a:blip r:embed="rId3" cstate="print"/>
            <a:srcRect r="3" b="10954"/>
            <a:stretch>
              <a:fillRect/>
            </a:stretch>
          </p:blipFill>
          <p:spPr bwMode="auto">
            <a:xfrm>
              <a:off x="4354" y="0"/>
              <a:ext cx="47135" cy="35596"/>
            </a:xfrm>
            <a:prstGeom prst="rect">
              <a:avLst/>
            </a:prstGeom>
            <a:noFill/>
          </p:spPr>
        </p:pic>
        <p:sp>
          <p:nvSpPr>
            <p:cNvPr id="8" name="Text Box 2"/>
            <p:cNvSpPr txBox="1">
              <a:spLocks noChangeArrowheads="1"/>
            </p:cNvSpPr>
            <p:nvPr/>
          </p:nvSpPr>
          <p:spPr bwMode="auto">
            <a:xfrm>
              <a:off x="1197" y="35720"/>
              <a:ext cx="34398" cy="298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pSp>
      <p:grpSp>
        <p:nvGrpSpPr>
          <p:cNvPr id="9" name="Canvas 355"/>
          <p:cNvGrpSpPr>
            <a:grpSpLocks/>
          </p:cNvGrpSpPr>
          <p:nvPr/>
        </p:nvGrpSpPr>
        <p:grpSpPr bwMode="auto">
          <a:xfrm>
            <a:off x="6012160" y="4797152"/>
            <a:ext cx="2664296" cy="1872208"/>
            <a:chOff x="0" y="0"/>
            <a:chExt cx="56362" cy="38207"/>
          </a:xfrm>
        </p:grpSpPr>
        <p:sp>
          <p:nvSpPr>
            <p:cNvPr id="10" name="AutoShape 3"/>
            <p:cNvSpPr>
              <a:spLocks noChangeAspect="1" noChangeArrowheads="1"/>
            </p:cNvSpPr>
            <p:nvPr/>
          </p:nvSpPr>
          <p:spPr bwMode="auto">
            <a:xfrm>
              <a:off x="0" y="0"/>
              <a:ext cx="56362" cy="38207"/>
            </a:xfrm>
            <a:prstGeom prst="rect">
              <a:avLst/>
            </a:prstGeom>
            <a:noFill/>
          </p:spPr>
          <p:txBody>
            <a:bodyPr vert="horz" wrap="square" lIns="91440" tIns="45720" rIns="91440" bIns="45720" numCol="1" anchor="t" anchorCtr="0" compatLnSpc="1">
              <a:prstTxWarp prst="textNoShape">
                <a:avLst/>
              </a:prstTxWarp>
            </a:bodyPr>
            <a:lstStyle/>
            <a:p>
              <a:endParaRPr lang="en-GB"/>
            </a:p>
          </p:txBody>
        </p:sp>
        <p:grpSp>
          <p:nvGrpSpPr>
            <p:cNvPr id="11" name="Group 363"/>
            <p:cNvGrpSpPr>
              <a:grpSpLocks/>
            </p:cNvGrpSpPr>
            <p:nvPr/>
          </p:nvGrpSpPr>
          <p:grpSpPr bwMode="auto">
            <a:xfrm>
              <a:off x="851" y="4"/>
              <a:ext cx="52088" cy="36992"/>
              <a:chOff x="1685" y="7312"/>
              <a:chExt cx="52087" cy="36992"/>
            </a:xfrm>
          </p:grpSpPr>
          <p:grpSp>
            <p:nvGrpSpPr>
              <p:cNvPr id="12" name="Group 362"/>
              <p:cNvGrpSpPr>
                <a:grpSpLocks/>
              </p:cNvGrpSpPr>
              <p:nvPr/>
            </p:nvGrpSpPr>
            <p:grpSpPr bwMode="auto">
              <a:xfrm>
                <a:off x="1685" y="7312"/>
                <a:ext cx="52087" cy="36992"/>
                <a:chOff x="1685" y="7310"/>
                <a:chExt cx="52086" cy="36991"/>
              </a:xfrm>
            </p:grpSpPr>
            <p:grpSp>
              <p:nvGrpSpPr>
                <p:cNvPr id="15" name="Group 361"/>
                <p:cNvGrpSpPr>
                  <a:grpSpLocks/>
                </p:cNvGrpSpPr>
                <p:nvPr/>
              </p:nvGrpSpPr>
              <p:grpSpPr bwMode="auto">
                <a:xfrm>
                  <a:off x="1685" y="7310"/>
                  <a:ext cx="52086" cy="36991"/>
                  <a:chOff x="1685" y="7308"/>
                  <a:chExt cx="52085" cy="36990"/>
                </a:xfrm>
              </p:grpSpPr>
              <p:grpSp>
                <p:nvGrpSpPr>
                  <p:cNvPr id="17" name="Group 228"/>
                  <p:cNvGrpSpPr>
                    <a:grpSpLocks/>
                  </p:cNvGrpSpPr>
                  <p:nvPr/>
                </p:nvGrpSpPr>
                <p:grpSpPr bwMode="auto">
                  <a:xfrm>
                    <a:off x="1685" y="7308"/>
                    <a:ext cx="52085" cy="36990"/>
                    <a:chOff x="0" y="-2154"/>
                    <a:chExt cx="54451" cy="41958"/>
                  </a:xfrm>
                </p:grpSpPr>
                <p:grpSp>
                  <p:nvGrpSpPr>
                    <p:cNvPr id="19" name="Group 233"/>
                    <p:cNvGrpSpPr>
                      <a:grpSpLocks/>
                    </p:cNvGrpSpPr>
                    <p:nvPr/>
                  </p:nvGrpSpPr>
                  <p:grpSpPr bwMode="auto">
                    <a:xfrm>
                      <a:off x="9980" y="-2154"/>
                      <a:ext cx="44471" cy="37043"/>
                      <a:chOff x="9980" y="-2154"/>
                      <a:chExt cx="44471" cy="37043"/>
                    </a:xfrm>
                  </p:grpSpPr>
                  <p:sp>
                    <p:nvSpPr>
                      <p:cNvPr id="21" name="Text Box 2"/>
                      <p:cNvSpPr txBox="1">
                        <a:spLocks noChangeArrowheads="1"/>
                      </p:cNvSpPr>
                      <p:nvPr/>
                    </p:nvSpPr>
                    <p:spPr bwMode="auto">
                      <a:xfrm>
                        <a:off x="22819" y="32085"/>
                        <a:ext cx="3434" cy="280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sp>
                    <p:nvSpPr>
                      <p:cNvPr id="22" name="Text Box 2"/>
                      <p:cNvSpPr txBox="1">
                        <a:spLocks noChangeArrowheads="1"/>
                      </p:cNvSpPr>
                      <p:nvPr/>
                    </p:nvSpPr>
                    <p:spPr bwMode="auto">
                      <a:xfrm>
                        <a:off x="49149" y="9680"/>
                        <a:ext cx="3435" cy="280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P</a:t>
                        </a:r>
                        <a:endParaRPr kumimoji="0" lang="en-US" sz="1800" b="0" i="0" u="none" strike="noStrike" cap="none" normalizeH="0" baseline="0" smtClean="0">
                          <a:ln>
                            <a:noFill/>
                          </a:ln>
                          <a:solidFill>
                            <a:schemeClr val="tx1"/>
                          </a:solidFill>
                          <a:effectLst/>
                          <a:latin typeface="Arial" pitchFamily="34" charset="0"/>
                        </a:endParaRPr>
                      </a:p>
                    </p:txBody>
                  </p:sp>
                  <p:grpSp>
                    <p:nvGrpSpPr>
                      <p:cNvPr id="23" name="Group 239"/>
                      <p:cNvGrpSpPr>
                        <a:grpSpLocks/>
                      </p:cNvGrpSpPr>
                      <p:nvPr/>
                    </p:nvGrpSpPr>
                    <p:grpSpPr bwMode="auto">
                      <a:xfrm>
                        <a:off x="9980" y="-2154"/>
                        <a:ext cx="44471" cy="36807"/>
                        <a:chOff x="9980" y="-2154"/>
                        <a:chExt cx="44471" cy="36807"/>
                      </a:xfrm>
                    </p:grpSpPr>
                    <p:sp>
                      <p:nvSpPr>
                        <p:cNvPr id="24" name="Text Box 2"/>
                        <p:cNvSpPr txBox="1">
                          <a:spLocks noChangeArrowheads="1"/>
                        </p:cNvSpPr>
                        <p:nvPr/>
                      </p:nvSpPr>
                      <p:spPr bwMode="auto">
                        <a:xfrm>
                          <a:off x="38697" y="-1435"/>
                          <a:ext cx="3429" cy="279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O</a:t>
                          </a:r>
                          <a:endParaRPr kumimoji="0" lang="en-US" sz="1800" b="0" i="0" u="none" strike="noStrike" cap="none" normalizeH="0" baseline="0" smtClean="0">
                            <a:ln>
                              <a:noFill/>
                            </a:ln>
                            <a:solidFill>
                              <a:schemeClr val="tx1"/>
                            </a:solidFill>
                            <a:effectLst/>
                            <a:latin typeface="Arial" pitchFamily="34" charset="0"/>
                          </a:endParaRPr>
                        </a:p>
                      </p:txBody>
                    </p:sp>
                    <p:sp>
                      <p:nvSpPr>
                        <p:cNvPr id="25" name="Text Box 2"/>
                        <p:cNvSpPr txBox="1">
                          <a:spLocks noChangeArrowheads="1"/>
                        </p:cNvSpPr>
                        <p:nvPr/>
                      </p:nvSpPr>
                      <p:spPr bwMode="auto">
                        <a:xfrm>
                          <a:off x="12730" y="18989"/>
                          <a:ext cx="2403" cy="28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1" u="none" strike="noStrike" cap="none" normalizeH="0" baseline="0" smtClean="0">
                              <a:ln>
                                <a:noFill/>
                              </a:ln>
                              <a:solidFill>
                                <a:schemeClr val="tx1"/>
                              </a:solidFill>
                              <a:effectLst/>
                              <a:latin typeface="Calibri" pitchFamily="34" charset="0"/>
                            </a:rPr>
                            <a:t>O</a:t>
                          </a:r>
                          <a:endParaRPr kumimoji="0" lang="en-US" sz="1800" b="0" i="0" u="none" strike="noStrike" cap="none" normalizeH="0" baseline="0" smtClean="0">
                            <a:ln>
                              <a:noFill/>
                            </a:ln>
                            <a:solidFill>
                              <a:schemeClr val="tx1"/>
                            </a:solidFill>
                            <a:effectLst/>
                            <a:latin typeface="Arial" pitchFamily="34" charset="0"/>
                          </a:endParaRPr>
                        </a:p>
                      </p:txBody>
                    </p:sp>
                    <p:grpSp>
                      <p:nvGrpSpPr>
                        <p:cNvPr id="26" name="Group 242"/>
                        <p:cNvGrpSpPr>
                          <a:grpSpLocks/>
                        </p:cNvGrpSpPr>
                        <p:nvPr/>
                      </p:nvGrpSpPr>
                      <p:grpSpPr bwMode="auto">
                        <a:xfrm>
                          <a:off x="9980" y="-2154"/>
                          <a:ext cx="44471" cy="36807"/>
                          <a:chOff x="9980" y="-2154"/>
                          <a:chExt cx="44471" cy="36807"/>
                        </a:xfrm>
                      </p:grpSpPr>
                      <p:sp>
                        <p:nvSpPr>
                          <p:cNvPr id="27" name="Text Box 2"/>
                          <p:cNvSpPr txBox="1">
                            <a:spLocks noChangeArrowheads="1"/>
                          </p:cNvSpPr>
                          <p:nvPr/>
                        </p:nvSpPr>
                        <p:spPr bwMode="auto">
                          <a:xfrm>
                            <a:off x="44091" y="18284"/>
                            <a:ext cx="10360" cy="321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200" b="0" i="0" u="none" strike="noStrike" cap="none" normalizeH="0" baseline="0" smtClean="0">
                                <a:ln>
                                  <a:noFill/>
                                </a:ln>
                                <a:solidFill>
                                  <a:schemeClr val="tx1"/>
                                </a:solidFill>
                                <a:effectLst/>
                                <a:latin typeface="Times New Roman" pitchFamily="18" charset="0"/>
                              </a:rPr>
                              <a:t>Fundamental</a:t>
                            </a:r>
                            <a:endParaRPr kumimoji="0" lang="en-US" sz="1800" b="0" i="0" u="none" strike="noStrike" cap="none" normalizeH="0" baseline="0" smtClean="0">
                              <a:ln>
                                <a:noFill/>
                              </a:ln>
                              <a:solidFill>
                                <a:schemeClr val="tx1"/>
                              </a:solidFill>
                              <a:effectLst/>
                              <a:latin typeface="Arial" pitchFamily="34" charset="0"/>
                            </a:endParaRPr>
                          </a:p>
                        </p:txBody>
                      </p:sp>
                      <p:grpSp>
                        <p:nvGrpSpPr>
                          <p:cNvPr id="28" name="Group 244"/>
                          <p:cNvGrpSpPr>
                            <a:grpSpLocks/>
                          </p:cNvGrpSpPr>
                          <p:nvPr/>
                        </p:nvGrpSpPr>
                        <p:grpSpPr bwMode="auto">
                          <a:xfrm>
                            <a:off x="9980" y="-2154"/>
                            <a:ext cx="42004" cy="36807"/>
                            <a:chOff x="9980" y="-2154"/>
                            <a:chExt cx="42004" cy="36807"/>
                          </a:xfrm>
                        </p:grpSpPr>
                        <p:sp>
                          <p:nvSpPr>
                            <p:cNvPr id="29" name="Text Box 2"/>
                            <p:cNvSpPr txBox="1">
                              <a:spLocks noChangeArrowheads="1"/>
                            </p:cNvSpPr>
                            <p:nvPr/>
                          </p:nvSpPr>
                          <p:spPr bwMode="auto">
                            <a:xfrm>
                              <a:off x="22153" y="-2154"/>
                              <a:ext cx="12934" cy="323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rPr>
                                <a:t>Exchange Rate</a:t>
                              </a:r>
                              <a:endParaRPr kumimoji="0" lang="en-GB" sz="12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200" b="0" i="0" u="none" strike="noStrike" cap="none" normalizeH="0" baseline="0" dirty="0" smtClean="0">
                                  <a:ln>
                                    <a:noFill/>
                                  </a:ln>
                                  <a:solidFill>
                                    <a:schemeClr val="tx1"/>
                                  </a:solidFill>
                                  <a:effectLst/>
                                  <a:latin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endParaRPr>
                            </a:p>
                          </p:txBody>
                        </p:sp>
                        <p:grpSp>
                          <p:nvGrpSpPr>
                            <p:cNvPr id="30" name="Group 253"/>
                            <p:cNvGrpSpPr>
                              <a:grpSpLocks/>
                            </p:cNvGrpSpPr>
                            <p:nvPr/>
                          </p:nvGrpSpPr>
                          <p:grpSpPr bwMode="auto">
                            <a:xfrm>
                              <a:off x="9980" y="1133"/>
                              <a:ext cx="42004" cy="33520"/>
                              <a:chOff x="9980" y="1133"/>
                              <a:chExt cx="42004" cy="33520"/>
                            </a:xfrm>
                          </p:grpSpPr>
                          <p:sp>
                            <p:nvSpPr>
                              <p:cNvPr id="31" name="Text Box 2"/>
                              <p:cNvSpPr txBox="1">
                                <a:spLocks noChangeArrowheads="1"/>
                              </p:cNvSpPr>
                              <p:nvPr/>
                            </p:nvSpPr>
                            <p:spPr bwMode="auto">
                              <a:xfrm rot="-2370574">
                                <a:off x="30949" y="6181"/>
                                <a:ext cx="7112" cy="280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0" u="none" strike="noStrike" cap="none" normalizeH="0" baseline="0" smtClean="0">
                                    <a:ln>
                                      <a:noFill/>
                                    </a:ln>
                                    <a:solidFill>
                                      <a:schemeClr val="tx1"/>
                                    </a:solidFill>
                                    <a:effectLst/>
                                    <a:latin typeface="Calibri" pitchFamily="34" charset="0"/>
                                  </a:rPr>
                                  <a:t>Bulls</a:t>
                                </a:r>
                                <a:endParaRPr kumimoji="0" lang="en-US" sz="1800" b="0" i="0" u="none" strike="noStrike" cap="none" normalizeH="0" baseline="0" smtClean="0">
                                  <a:ln>
                                    <a:noFill/>
                                  </a:ln>
                                  <a:solidFill>
                                    <a:schemeClr val="tx1"/>
                                  </a:solidFill>
                                  <a:effectLst/>
                                  <a:latin typeface="Arial" pitchFamily="34" charset="0"/>
                                </a:endParaRPr>
                              </a:p>
                            </p:txBody>
                          </p:sp>
                          <p:grpSp>
                            <p:nvGrpSpPr>
                              <p:cNvPr id="32" name="Group 255"/>
                              <p:cNvGrpSpPr>
                                <a:grpSpLocks/>
                              </p:cNvGrpSpPr>
                              <p:nvPr/>
                            </p:nvGrpSpPr>
                            <p:grpSpPr bwMode="auto">
                              <a:xfrm>
                                <a:off x="9980" y="1133"/>
                                <a:ext cx="42004" cy="33520"/>
                                <a:chOff x="9980" y="1133"/>
                                <a:chExt cx="42004" cy="33520"/>
                              </a:xfrm>
                            </p:grpSpPr>
                            <p:sp>
                              <p:nvSpPr>
                                <p:cNvPr id="33" name="Text Box 2"/>
                                <p:cNvSpPr txBox="1">
                                  <a:spLocks noChangeArrowheads="1"/>
                                </p:cNvSpPr>
                                <p:nvPr/>
                              </p:nvSpPr>
                              <p:spPr bwMode="auto">
                                <a:xfrm rot="-2370574">
                                  <a:off x="38080" y="12616"/>
                                  <a:ext cx="7111" cy="280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GB" sz="1100" b="0" i="0" u="none" strike="noStrike" cap="none" normalizeH="0" baseline="0" smtClean="0">
                                      <a:ln>
                                        <a:noFill/>
                                      </a:ln>
                                      <a:solidFill>
                                        <a:schemeClr val="tx1"/>
                                      </a:solidFill>
                                      <a:effectLst/>
                                      <a:latin typeface="Calibri" pitchFamily="34" charset="0"/>
                                    </a:rPr>
                                    <a:t>Bears</a:t>
                                  </a:r>
                                  <a:endParaRPr kumimoji="0" lang="en-US" sz="1800" b="0" i="0" u="none" strike="noStrike" cap="none" normalizeH="0" baseline="0" smtClean="0">
                                    <a:ln>
                                      <a:noFill/>
                                    </a:ln>
                                    <a:solidFill>
                                      <a:schemeClr val="tx1"/>
                                    </a:solidFill>
                                    <a:effectLst/>
                                    <a:latin typeface="Arial" pitchFamily="34" charset="0"/>
                                  </a:endParaRPr>
                                </a:p>
                              </p:txBody>
                            </p:sp>
                            <p:grpSp>
                              <p:nvGrpSpPr>
                                <p:cNvPr id="34" name="Group 268"/>
                                <p:cNvGrpSpPr>
                                  <a:grpSpLocks/>
                                </p:cNvGrpSpPr>
                                <p:nvPr/>
                              </p:nvGrpSpPr>
                              <p:grpSpPr bwMode="auto">
                                <a:xfrm>
                                  <a:off x="9980" y="1133"/>
                                  <a:ext cx="42004" cy="33520"/>
                                  <a:chOff x="9980" y="1133"/>
                                  <a:chExt cx="42003" cy="33520"/>
                                </a:xfrm>
                              </p:grpSpPr>
                              <p:grpSp>
                                <p:nvGrpSpPr>
                                  <p:cNvPr id="35" name="Group 269"/>
                                  <p:cNvGrpSpPr>
                                    <a:grpSpLocks/>
                                  </p:cNvGrpSpPr>
                                  <p:nvPr/>
                                </p:nvGrpSpPr>
                                <p:grpSpPr bwMode="auto">
                                  <a:xfrm>
                                    <a:off x="9980" y="1134"/>
                                    <a:ext cx="42003" cy="33519"/>
                                    <a:chOff x="9980" y="1134"/>
                                    <a:chExt cx="42003" cy="33519"/>
                                  </a:xfrm>
                                </p:grpSpPr>
                                <p:cxnSp>
                                  <p:nvCxnSpPr>
                                    <p:cNvPr id="39" name="Straight Arrow Connector 273"/>
                                    <p:cNvCxnSpPr>
                                      <a:cxnSpLocks noChangeShapeType="1"/>
                                    </p:cNvCxnSpPr>
                                    <p:nvPr/>
                                  </p:nvCxnSpPr>
                                  <p:spPr bwMode="auto">
                                    <a:xfrm flipV="1">
                                      <a:off x="30057" y="1134"/>
                                      <a:ext cx="0" cy="33519"/>
                                    </a:xfrm>
                                    <a:prstGeom prst="straightConnector1">
                                      <a:avLst/>
                                    </a:prstGeom>
                                    <a:noFill/>
                                    <a:ln w="9525">
                                      <a:solidFill>
                                        <a:srgbClr val="000000"/>
                                      </a:solidFill>
                                      <a:round/>
                                      <a:headEnd/>
                                      <a:tailEnd type="triangle" w="med" len="sm"/>
                                    </a:ln>
                                  </p:spPr>
                                </p:cxnSp>
                                <p:cxnSp>
                                  <p:nvCxnSpPr>
                                    <p:cNvPr id="40" name="Straight Arrow Connector 274"/>
                                    <p:cNvCxnSpPr>
                                      <a:cxnSpLocks noChangeShapeType="1"/>
                                    </p:cNvCxnSpPr>
                                    <p:nvPr/>
                                  </p:nvCxnSpPr>
                                  <p:spPr bwMode="auto">
                                    <a:xfrm>
                                      <a:off x="9980" y="18749"/>
                                      <a:ext cx="42003" cy="0"/>
                                    </a:xfrm>
                                    <a:prstGeom prst="straightConnector1">
                                      <a:avLst/>
                                    </a:prstGeom>
                                    <a:noFill/>
                                    <a:ln w="9525">
                                      <a:solidFill>
                                        <a:srgbClr val="000000"/>
                                      </a:solidFill>
                                      <a:round/>
                                      <a:headEnd/>
                                      <a:tailEnd type="triangle" w="med" len="sm"/>
                                    </a:ln>
                                  </p:spPr>
                                </p:cxnSp>
                              </p:grpSp>
                              <p:sp>
                                <p:nvSpPr>
                                  <p:cNvPr id="36" name="Straight Connector 270"/>
                                  <p:cNvSpPr>
                                    <a:spLocks noChangeShapeType="1"/>
                                  </p:cNvSpPr>
                                  <p:nvPr/>
                                </p:nvSpPr>
                                <p:spPr bwMode="auto">
                                  <a:xfrm flipV="1">
                                    <a:off x="19658" y="7526"/>
                                    <a:ext cx="23452" cy="19664"/>
                                  </a:xfrm>
                                  <a:prstGeom prst="line">
                                    <a:avLst/>
                                  </a:prstGeom>
                                  <a:noFill/>
                                  <a:ln w="9525">
                                    <a:solidFill>
                                      <a:srgbClr val="000000"/>
                                    </a:solidFill>
                                    <a:prstDash val="sysDash"/>
                                    <a:round/>
                                    <a:headEnd/>
                                    <a:tailEnd/>
                                  </a:ln>
                                </p:spPr>
                                <p:txBody>
                                  <a:bodyPr vert="horz" wrap="square" lIns="91440" tIns="45720" rIns="91440" bIns="45720" numCol="1" anchor="t" anchorCtr="0" compatLnSpc="1">
                                    <a:prstTxWarp prst="textNoShape">
                                      <a:avLst/>
                                    </a:prstTxWarp>
                                  </a:bodyPr>
                                  <a:lstStyle/>
                                  <a:p>
                                    <a:endParaRPr lang="en-GB"/>
                                  </a:p>
                                </p:txBody>
                              </p:sp>
                              <p:sp>
                                <p:nvSpPr>
                                  <p:cNvPr id="37" name="Straight Connector 271"/>
                                  <p:cNvSpPr>
                                    <a:spLocks noChangeShapeType="1"/>
                                  </p:cNvSpPr>
                                  <p:nvPr/>
                                </p:nvSpPr>
                                <p:spPr bwMode="auto">
                                  <a:xfrm flipV="1">
                                    <a:off x="15133" y="1133"/>
                                    <a:ext cx="23564" cy="1930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8" name="Straight Connector 272"/>
                                  <p:cNvSpPr>
                                    <a:spLocks noChangeShapeType="1"/>
                                  </p:cNvSpPr>
                                  <p:nvPr/>
                                </p:nvSpPr>
                                <p:spPr bwMode="auto">
                                  <a:xfrm flipV="1">
                                    <a:off x="25360" y="12231"/>
                                    <a:ext cx="23785" cy="200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grpSp>
                          </p:grpSp>
                        </p:grpSp>
                      </p:grpSp>
                    </p:grpSp>
                  </p:grpSp>
                </p:grpSp>
                <p:sp>
                  <p:nvSpPr>
                    <p:cNvPr id="20" name="Text Box 2"/>
                    <p:cNvSpPr txBox="1">
                      <a:spLocks noChangeArrowheads="1"/>
                    </p:cNvSpPr>
                    <p:nvPr/>
                  </p:nvSpPr>
                  <p:spPr bwMode="auto">
                    <a:xfrm>
                      <a:off x="0" y="36169"/>
                      <a:ext cx="44090" cy="3635"/>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1000"/>
                        </a:spcAft>
                        <a:buClrTx/>
                        <a:buSzTx/>
                        <a:buFontTx/>
                        <a:buNone/>
                        <a:tabLst/>
                      </a:pPr>
                      <a:r>
                        <a:rPr kumimoji="0" lang="en-US" sz="1100" b="1" i="0" u="none" strike="noStrike" cap="none" normalizeH="0" baseline="0" dirty="0" err="1" smtClean="0">
                          <a:ln>
                            <a:noFill/>
                          </a:ln>
                          <a:solidFill>
                            <a:schemeClr val="tx1"/>
                          </a:solidFill>
                          <a:effectLst/>
                          <a:latin typeface="Calibri" pitchFamily="34" charset="0"/>
                        </a:rPr>
                        <a:t>Fi</a:t>
                      </a:r>
                      <a:r>
                        <a:rPr kumimoji="0" lang="en-GB" sz="1100" b="0" i="0" u="none" strike="noStrike" cap="none" normalizeH="0" baseline="0" dirty="0" err="1" smtClean="0">
                          <a:ln>
                            <a:noFill/>
                          </a:ln>
                          <a:solidFill>
                            <a:schemeClr val="tx1"/>
                          </a:solidFill>
                          <a:effectLst/>
                          <a:latin typeface="Calibri" pitchFamily="34" charset="0"/>
                        </a:rPr>
                        <a:t>hing</a:t>
                      </a:r>
                      <a:r>
                        <a:rPr kumimoji="0" lang="en-GB" sz="1100" b="0" i="0" u="none" strike="noStrike" cap="none" normalizeH="0" baseline="0" dirty="0" smtClean="0">
                          <a:ln>
                            <a:noFill/>
                          </a:ln>
                          <a:solidFill>
                            <a:schemeClr val="tx1"/>
                          </a:solidFill>
                          <a:effectLst/>
                          <a:latin typeface="Calibri" pitchFamily="34" charset="0"/>
                        </a:rPr>
                        <a:t>.</a:t>
                      </a:r>
                      <a:endParaRPr kumimoji="0" lang="en-US" sz="1800" b="0" i="0" u="none" strike="noStrike" cap="none" normalizeH="0" baseline="0" dirty="0" smtClean="0">
                        <a:ln>
                          <a:noFill/>
                        </a:ln>
                        <a:solidFill>
                          <a:schemeClr val="tx1"/>
                        </a:solidFill>
                        <a:effectLst/>
                        <a:latin typeface="Arial" pitchFamily="34" charset="0"/>
                      </a:endParaRPr>
                    </a:p>
                  </p:txBody>
                </p:sp>
              </p:grpSp>
              <p:sp>
                <p:nvSpPr>
                  <p:cNvPr id="18" name="Freeform 359"/>
                  <p:cNvSpPr>
                    <a:spLocks/>
                  </p:cNvSpPr>
                  <p:nvPr/>
                </p:nvSpPr>
                <p:spPr bwMode="auto">
                  <a:xfrm>
                    <a:off x="27068" y="18446"/>
                    <a:ext cx="6308" cy="13387"/>
                  </a:xfrm>
                  <a:custGeom>
                    <a:avLst/>
                    <a:gdLst>
                      <a:gd name="T0" fmla="*/ 0 w 630777"/>
                      <a:gd name="T1" fmla="*/ 1338700 h 1338700"/>
                      <a:gd name="T2" fmla="*/ 13613 w 630777"/>
                      <a:gd name="T3" fmla="*/ 1166257 h 1338700"/>
                      <a:gd name="T4" fmla="*/ 70338 w 630777"/>
                      <a:gd name="T5" fmla="*/ 880365 h 1338700"/>
                      <a:gd name="T6" fmla="*/ 156559 w 630777"/>
                      <a:gd name="T7" fmla="*/ 623970 h 1338700"/>
                      <a:gd name="T8" fmla="*/ 297236 w 630777"/>
                      <a:gd name="T9" fmla="*/ 347154 h 1338700"/>
                      <a:gd name="T10" fmla="*/ 417492 w 630777"/>
                      <a:gd name="T11" fmla="*/ 183787 h 1338700"/>
                      <a:gd name="T12" fmla="*/ 630777 w 630777"/>
                      <a:gd name="T13" fmla="*/ 0 h 13387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30777" h="1338700">
                        <a:moveTo>
                          <a:pt x="0" y="1338700"/>
                        </a:moveTo>
                        <a:cubicBezTo>
                          <a:pt x="945" y="1290673"/>
                          <a:pt x="1890" y="1242646"/>
                          <a:pt x="13613" y="1166257"/>
                        </a:cubicBezTo>
                        <a:cubicBezTo>
                          <a:pt x="25336" y="1089868"/>
                          <a:pt x="46514" y="970746"/>
                          <a:pt x="70338" y="880365"/>
                        </a:cubicBezTo>
                        <a:cubicBezTo>
                          <a:pt x="94162" y="789984"/>
                          <a:pt x="118743" y="712838"/>
                          <a:pt x="156559" y="623970"/>
                        </a:cubicBezTo>
                        <a:cubicBezTo>
                          <a:pt x="194375" y="535101"/>
                          <a:pt x="253747" y="420518"/>
                          <a:pt x="297236" y="347154"/>
                        </a:cubicBezTo>
                        <a:cubicBezTo>
                          <a:pt x="340725" y="273790"/>
                          <a:pt x="361902" y="241646"/>
                          <a:pt x="417492" y="183787"/>
                        </a:cubicBezTo>
                        <a:cubicBezTo>
                          <a:pt x="473082" y="125928"/>
                          <a:pt x="551929" y="62964"/>
                          <a:pt x="630777" y="0"/>
                        </a:cubicBezTo>
                      </a:path>
                    </a:pathLst>
                  </a:custGeom>
                  <a:noFill/>
                  <a:ln w="2857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GB"/>
                  </a:p>
                </p:txBody>
              </p:sp>
            </p:grpSp>
            <p:sp>
              <p:nvSpPr>
                <p:cNvPr id="16" name="Freeform 360"/>
                <p:cNvSpPr>
                  <a:spLocks/>
                </p:cNvSpPr>
                <p:nvPr/>
              </p:nvSpPr>
              <p:spPr bwMode="auto">
                <a:xfrm>
                  <a:off x="27091" y="18537"/>
                  <a:ext cx="6331" cy="13206"/>
                </a:xfrm>
                <a:custGeom>
                  <a:avLst/>
                  <a:gdLst>
                    <a:gd name="T0" fmla="*/ 0 w 633046"/>
                    <a:gd name="T1" fmla="*/ 1320548 h 1320548"/>
                    <a:gd name="T2" fmla="*/ 145214 w 633046"/>
                    <a:gd name="T3" fmla="*/ 1161719 h 1320548"/>
                    <a:gd name="T4" fmla="*/ 260933 w 633046"/>
                    <a:gd name="T5" fmla="*/ 1021042 h 1320548"/>
                    <a:gd name="T6" fmla="*/ 363037 w 633046"/>
                    <a:gd name="T7" fmla="*/ 857675 h 1320548"/>
                    <a:gd name="T8" fmla="*/ 462872 w 633046"/>
                    <a:gd name="T9" fmla="*/ 617163 h 1320548"/>
                    <a:gd name="T10" fmla="*/ 521866 w 633046"/>
                    <a:gd name="T11" fmla="*/ 428838 h 1320548"/>
                    <a:gd name="T12" fmla="*/ 567245 w 633046"/>
                    <a:gd name="T13" fmla="*/ 260933 h 1320548"/>
                    <a:gd name="T14" fmla="*/ 633046 w 633046"/>
                    <a:gd name="T15" fmla="*/ 0 h 13205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3046" h="1320548">
                      <a:moveTo>
                        <a:pt x="0" y="1320548"/>
                      </a:moveTo>
                      <a:cubicBezTo>
                        <a:pt x="50862" y="1266092"/>
                        <a:pt x="101725" y="1211637"/>
                        <a:pt x="145214" y="1161719"/>
                      </a:cubicBezTo>
                      <a:cubicBezTo>
                        <a:pt x="188703" y="1111801"/>
                        <a:pt x="224629" y="1071716"/>
                        <a:pt x="260933" y="1021042"/>
                      </a:cubicBezTo>
                      <a:cubicBezTo>
                        <a:pt x="297237" y="970368"/>
                        <a:pt x="329381" y="924988"/>
                        <a:pt x="363037" y="857675"/>
                      </a:cubicBezTo>
                      <a:cubicBezTo>
                        <a:pt x="396693" y="790362"/>
                        <a:pt x="436401" y="688636"/>
                        <a:pt x="462872" y="617163"/>
                      </a:cubicBezTo>
                      <a:cubicBezTo>
                        <a:pt x="489343" y="545690"/>
                        <a:pt x="504471" y="488210"/>
                        <a:pt x="521866" y="428838"/>
                      </a:cubicBezTo>
                      <a:cubicBezTo>
                        <a:pt x="539261" y="369466"/>
                        <a:pt x="548715" y="332406"/>
                        <a:pt x="567245" y="260933"/>
                      </a:cubicBezTo>
                      <a:cubicBezTo>
                        <a:pt x="585775" y="189460"/>
                        <a:pt x="609410" y="94730"/>
                        <a:pt x="633046" y="0"/>
                      </a:cubicBezTo>
                    </a:path>
                  </a:pathLst>
                </a:custGeom>
                <a:noFill/>
                <a:ln w="2857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GB"/>
                </a:p>
              </p:txBody>
            </p:sp>
          </p:grpSp>
          <p:sp>
            <p:nvSpPr>
              <p:cNvPr id="13" name="Straight Connector 278"/>
              <p:cNvSpPr>
                <a:spLocks noChangeShapeType="1"/>
              </p:cNvSpPr>
              <p:nvPr/>
            </p:nvSpPr>
            <p:spPr bwMode="auto">
              <a:xfrm flipV="1">
                <a:off x="18271" y="12774"/>
                <a:ext cx="22525" cy="17184"/>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4" name="Straight Connector 277"/>
              <p:cNvSpPr>
                <a:spLocks noChangeShapeType="1"/>
              </p:cNvSpPr>
              <p:nvPr/>
            </p:nvSpPr>
            <p:spPr bwMode="auto">
              <a:xfrm flipV="1">
                <a:off x="22418" y="17740"/>
                <a:ext cx="22746" cy="17647"/>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grpSp>
      </p:grpSp>
      <p:sp>
        <p:nvSpPr>
          <p:cNvPr id="74" name="TextBox 73"/>
          <p:cNvSpPr txBox="1"/>
          <p:nvPr/>
        </p:nvSpPr>
        <p:spPr>
          <a:xfrm>
            <a:off x="6804248" y="1988840"/>
            <a:ext cx="1728192" cy="830997"/>
          </a:xfrm>
          <a:prstGeom prst="rect">
            <a:avLst/>
          </a:prstGeom>
          <a:noFill/>
        </p:spPr>
        <p:txBody>
          <a:bodyPr wrap="square" rtlCol="0">
            <a:spAutoFit/>
          </a:bodyPr>
          <a:lstStyle/>
          <a:p>
            <a:r>
              <a:rPr lang="en-GB" sz="2400" b="1" dirty="0" smtClean="0"/>
              <a:t>Noise traders</a:t>
            </a:r>
            <a:endParaRPr lang="en-GB" sz="2400" b="1" dirty="0"/>
          </a:p>
        </p:txBody>
      </p:sp>
      <p:sp>
        <p:nvSpPr>
          <p:cNvPr id="75" name="TextBox 74"/>
          <p:cNvSpPr txBox="1"/>
          <p:nvPr/>
        </p:nvSpPr>
        <p:spPr>
          <a:xfrm>
            <a:off x="1187624" y="5445224"/>
            <a:ext cx="1296144" cy="1200329"/>
          </a:xfrm>
          <a:prstGeom prst="rect">
            <a:avLst/>
          </a:prstGeom>
          <a:noFill/>
        </p:spPr>
        <p:txBody>
          <a:bodyPr wrap="square" rtlCol="0">
            <a:spAutoFit/>
          </a:bodyPr>
          <a:lstStyle/>
          <a:p>
            <a:r>
              <a:rPr lang="en-GB" sz="2400" b="1" dirty="0" smtClean="0"/>
              <a:t>Bulls and Bears</a:t>
            </a:r>
            <a:endParaRPr lang="en-GB" sz="2400" b="1" dirty="0"/>
          </a:p>
        </p:txBody>
      </p:sp>
      <p:sp>
        <p:nvSpPr>
          <p:cNvPr id="76" name="TextBox 75"/>
          <p:cNvSpPr txBox="1"/>
          <p:nvPr/>
        </p:nvSpPr>
        <p:spPr>
          <a:xfrm>
            <a:off x="971600" y="1700808"/>
            <a:ext cx="1375889" cy="830997"/>
          </a:xfrm>
          <a:prstGeom prst="rect">
            <a:avLst/>
          </a:prstGeom>
          <a:noFill/>
        </p:spPr>
        <p:txBody>
          <a:bodyPr wrap="none" rtlCol="0">
            <a:spAutoFit/>
          </a:bodyPr>
          <a:lstStyle/>
          <a:p>
            <a:r>
              <a:rPr lang="en-GB" sz="2400" b="1" dirty="0" smtClean="0"/>
              <a:t>Stop Loss</a:t>
            </a:r>
          </a:p>
          <a:p>
            <a:r>
              <a:rPr lang="en-GB" sz="2400" b="1" dirty="0" smtClean="0"/>
              <a:t>traders</a:t>
            </a:r>
            <a:endParaRPr lang="en-GB" sz="2400" b="1" dirty="0"/>
          </a:p>
        </p:txBody>
      </p:sp>
      <p:pic>
        <p:nvPicPr>
          <p:cNvPr id="77" name="Picture 76" descr="The-bull-and-bear-statues-006.jpg"/>
          <p:cNvPicPr>
            <a:picLocks noChangeAspect="1"/>
          </p:cNvPicPr>
          <p:nvPr/>
        </p:nvPicPr>
        <p:blipFill>
          <a:blip r:embed="rId4" cstate="print"/>
          <a:stretch>
            <a:fillRect/>
          </a:stretch>
        </p:blipFill>
        <p:spPr>
          <a:xfrm>
            <a:off x="2627784" y="4293096"/>
            <a:ext cx="3888432" cy="233305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15000"/>
            <a:ext cx="8964488" cy="1143000"/>
          </a:xfrm>
        </p:spPr>
        <p:txBody>
          <a:bodyPr>
            <a:noAutofit/>
          </a:bodyPr>
          <a:lstStyle/>
          <a:p>
            <a:r>
              <a:rPr lang="en-GB" sz="3200" b="1" dirty="0" smtClean="0"/>
              <a:t>‘</a:t>
            </a:r>
            <a:r>
              <a:rPr lang="en-GB" sz="3200" b="1" i="1" dirty="0" smtClean="0"/>
              <a:t>We have the biggest stash of cash in Asia</a:t>
            </a:r>
            <a:r>
              <a:rPr lang="en-GB" sz="3200" b="1" dirty="0" smtClean="0"/>
              <a:t>’</a:t>
            </a:r>
            <a:r>
              <a:rPr lang="en-GB" sz="3200" dirty="0" smtClean="0"/>
              <a:t> </a:t>
            </a:r>
            <a:br>
              <a:rPr lang="en-GB" sz="3200" dirty="0" smtClean="0"/>
            </a:br>
            <a:r>
              <a:rPr lang="en-GB" sz="3200" dirty="0" smtClean="0"/>
              <a:t> claims Mr </a:t>
            </a:r>
            <a:r>
              <a:rPr lang="en-GB" sz="3200" dirty="0" err="1" smtClean="0"/>
              <a:t>Sakakibara</a:t>
            </a:r>
            <a:r>
              <a:rPr lang="en-GB" sz="3200" dirty="0" smtClean="0"/>
              <a:t>. </a:t>
            </a:r>
            <a:endParaRPr lang="en-GB" sz="3200" dirty="0"/>
          </a:p>
        </p:txBody>
      </p:sp>
      <p:grpSp>
        <p:nvGrpSpPr>
          <p:cNvPr id="4098" name="Group 325"/>
          <p:cNvGrpSpPr>
            <a:grpSpLocks/>
          </p:cNvGrpSpPr>
          <p:nvPr/>
        </p:nvGrpSpPr>
        <p:grpSpPr bwMode="auto">
          <a:xfrm>
            <a:off x="755560" y="476622"/>
            <a:ext cx="7776880" cy="5081369"/>
            <a:chOff x="-6383" y="-6168"/>
            <a:chExt cx="68935" cy="42849"/>
          </a:xfrm>
        </p:grpSpPr>
        <p:pic>
          <p:nvPicPr>
            <p:cNvPr id="326" name="Picture 6"/>
            <p:cNvPicPr>
              <a:picLocks noChangeAspect="1"/>
            </p:cNvPicPr>
            <p:nvPr/>
          </p:nvPicPr>
          <p:blipFill>
            <a:blip r:embed="rId2" cstate="print"/>
            <a:srcRect l="37875" t="18129" r="37901" b="17250"/>
            <a:stretch>
              <a:fillRect/>
            </a:stretch>
          </p:blipFill>
          <p:spPr bwMode="auto">
            <a:xfrm rot="5400000">
              <a:off x="12192" y="-12192"/>
              <a:ext cx="36681" cy="61065"/>
            </a:xfrm>
            <a:prstGeom prst="rect">
              <a:avLst/>
            </a:prstGeom>
            <a:noFill/>
          </p:spPr>
        </p:pic>
        <p:sp>
          <p:nvSpPr>
            <p:cNvPr id="327" name="Text Box 2"/>
            <p:cNvSpPr txBox="1">
              <a:spLocks noChangeArrowheads="1"/>
            </p:cNvSpPr>
            <p:nvPr/>
          </p:nvSpPr>
          <p:spPr bwMode="auto">
            <a:xfrm>
              <a:off x="-6383" y="-6168"/>
              <a:ext cx="68935" cy="485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GB" sz="3200" b="1" dirty="0" smtClean="0"/>
                <a:t>Chris </a:t>
              </a:r>
              <a:r>
                <a:rPr lang="en-GB" sz="3200" b="1" dirty="0" err="1" smtClean="0"/>
                <a:t>Kubelec</a:t>
              </a:r>
              <a:r>
                <a:rPr lang="en-GB" sz="3200" b="1" dirty="0" smtClean="0"/>
                <a:t>  calibrates success of Mr Yen</a:t>
              </a:r>
              <a:endParaRPr kumimoji="0" lang="en-US" sz="3200" b="1" i="0" u="none" strike="noStrike" cap="none" normalizeH="0" baseline="0" dirty="0" smtClean="0">
                <a:ln>
                  <a:noFill/>
                </a:ln>
                <a:solidFill>
                  <a:schemeClr val="tx1"/>
                </a:solidFill>
                <a:effectLst/>
                <a:latin typeface="Arial" pitchFamily="34" charset="0"/>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76672"/>
            <a:ext cx="8964488" cy="1070992"/>
          </a:xfrm>
        </p:spPr>
        <p:txBody>
          <a:bodyPr>
            <a:normAutofit fontScale="90000"/>
          </a:bodyPr>
          <a:lstStyle/>
          <a:p>
            <a:r>
              <a:rPr lang="en-GB" dirty="0" smtClean="0"/>
              <a:t>Breaking news: Joe Gagnon of PIIE denies doctrine of ‘Impossible Trinity’. </a:t>
            </a:r>
            <a:endParaRPr lang="en-GB" dirty="0"/>
          </a:p>
        </p:txBody>
      </p:sp>
      <p:sp>
        <p:nvSpPr>
          <p:cNvPr id="3" name="Content Placeholder 2"/>
          <p:cNvSpPr>
            <a:spLocks noGrp="1"/>
          </p:cNvSpPr>
          <p:nvPr>
            <p:ph idx="1"/>
          </p:nvPr>
        </p:nvSpPr>
        <p:spPr/>
        <p:txBody>
          <a:bodyPr>
            <a:normAutofit/>
          </a:bodyPr>
          <a:lstStyle/>
          <a:p>
            <a:endParaRPr lang="en-GB" dirty="0" smtClean="0"/>
          </a:p>
          <a:p>
            <a:r>
              <a:rPr lang="en-GB" dirty="0" smtClean="0"/>
              <a:t>Doctrine of </a:t>
            </a:r>
            <a:r>
              <a:rPr lang="en-GB" dirty="0"/>
              <a:t>the ´impossible trinity´ </a:t>
            </a:r>
            <a:r>
              <a:rPr lang="en-GB" dirty="0" smtClean="0"/>
              <a:t>claims that   </a:t>
            </a:r>
            <a:r>
              <a:rPr lang="en-GB" u="sng" dirty="0"/>
              <a:t>with perfect capital mobility</a:t>
            </a:r>
            <a:r>
              <a:rPr lang="en-GB" dirty="0"/>
              <a:t>, one has to choose between an independent monetary policy and exchange rate management. </a:t>
            </a:r>
            <a:endParaRPr lang="en-GB" dirty="0" smtClean="0"/>
          </a:p>
          <a:p>
            <a:r>
              <a:rPr lang="en-GB" dirty="0" smtClean="0"/>
              <a:t>But, </a:t>
            </a:r>
            <a:r>
              <a:rPr lang="en-GB" u="sng" dirty="0" smtClean="0"/>
              <a:t>given failure of Efficient Market Theory</a:t>
            </a:r>
            <a:r>
              <a:rPr lang="en-GB" dirty="0" smtClean="0"/>
              <a:t> , </a:t>
            </a:r>
            <a:r>
              <a:rPr lang="en-GB" dirty="0"/>
              <a:t>Gagnon </a:t>
            </a:r>
            <a:r>
              <a:rPr lang="en-GB" dirty="0" smtClean="0"/>
              <a:t>argues, </a:t>
            </a:r>
            <a:r>
              <a:rPr lang="en-GB" dirty="0"/>
              <a:t>you can have </a:t>
            </a:r>
            <a:r>
              <a:rPr lang="en-GB" dirty="0" smtClean="0"/>
              <a:t>both! </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TotalTime>
  <Words>474</Words>
  <Application>Microsoft Office PowerPoint</Application>
  <PresentationFormat>On-screen Show (4:3)</PresentationFormat>
  <Paragraphs>99</Paragraphs>
  <Slides>17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Slide</vt:lpstr>
      <vt:lpstr>Target zones and monitoring bands :  a bird’s eye view</vt:lpstr>
      <vt:lpstr>PowerPoint Presentation</vt:lpstr>
      <vt:lpstr>Exchange Rates in a Target Zone:  Paul Krugman’s opening Shot </vt:lpstr>
      <vt:lpstr>George Akerlof’s  culinary warning:   economists  like French chefs!   </vt:lpstr>
      <vt:lpstr>Akerlof’s  hints for new ingredients?</vt:lpstr>
      <vt:lpstr>How  traders in FX markets behave:  four parables in the literature </vt:lpstr>
      <vt:lpstr>FX Markets:  take a closer look! </vt:lpstr>
      <vt:lpstr>‘We have the biggest stash of cash in Asia’   claims Mr Sakakibara. </vt:lpstr>
      <vt:lpstr>Breaking news: Joe Gagnon of PIIE denies doctrine of ‘Impossible Trinity’. </vt:lpstr>
      <vt:lpstr>Joe Gagnon rejects false dilemma:  endorses Monitoring Bands </vt:lpstr>
      <vt:lpstr>Finally: the future of macroeconomics?</vt:lpstr>
      <vt:lpstr>PowerPoint Presentation</vt:lpstr>
      <vt:lpstr>PowerPoint Presentation</vt:lpstr>
      <vt:lpstr>A target zone to ‘stop loss stoppers’</vt:lpstr>
      <vt:lpstr>Bulls, Bears and excess volatility</vt:lpstr>
      <vt:lpstr>Bulls and bears in a  monitoring band</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Target zones and monitoring bands : a bird’s eye view*</dc:title>
  <dc:creator>Economics Department</dc:creator>
  <cp:lastModifiedBy>ecsax</cp:lastModifiedBy>
  <cp:revision>9</cp:revision>
  <dcterms:created xsi:type="dcterms:W3CDTF">2000-04-25T06:06:52Z</dcterms:created>
  <dcterms:modified xsi:type="dcterms:W3CDTF">2012-11-14T12:04:25Z</dcterms:modified>
</cp:coreProperties>
</file>