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74" r:id="rId2"/>
    <p:sldId id="277" r:id="rId3"/>
    <p:sldId id="283" r:id="rId4"/>
    <p:sldId id="278" r:id="rId5"/>
    <p:sldId id="288" r:id="rId6"/>
    <p:sldId id="289" r:id="rId7"/>
    <p:sldId id="285" r:id="rId8"/>
    <p:sldId id="275" r:id="rId9"/>
    <p:sldId id="276" r:id="rId10"/>
    <p:sldId id="286" r:id="rId11"/>
    <p:sldId id="284" r:id="rId12"/>
    <p:sldId id="279" r:id="rId13"/>
    <p:sldId id="264" r:id="rId14"/>
    <p:sldId id="257" r:id="rId15"/>
    <p:sldId id="258" r:id="rId16"/>
    <p:sldId id="272" r:id="rId17"/>
    <p:sldId id="259" r:id="rId18"/>
    <p:sldId id="291" r:id="rId19"/>
    <p:sldId id="260" r:id="rId20"/>
    <p:sldId id="273" r:id="rId21"/>
    <p:sldId id="261" r:id="rId22"/>
    <p:sldId id="262" r:id="rId23"/>
    <p:sldId id="280" r:id="rId24"/>
    <p:sldId id="287" r:id="rId25"/>
    <p:sldId id="281" r:id="rId26"/>
    <p:sldId id="265" r:id="rId27"/>
    <p:sldId id="290" r:id="rId2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572" y="-4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E528F8E-8872-4DE3-AEF4-E2C420D21690}" type="datetimeFigureOut">
              <a:rPr lang="en-GB" smtClean="0"/>
              <a:pPr/>
              <a:t>14/03/2013</a:t>
            </a:fld>
            <a:endParaRPr lang="en-GB"/>
          </a:p>
        </p:txBody>
      </p:sp>
      <p:sp>
        <p:nvSpPr>
          <p:cNvPr id="4" name="Footer Placeholder 3"/>
          <p:cNvSpPr>
            <a:spLocks noGrp="1"/>
          </p:cNvSpPr>
          <p:nvPr>
            <p:ph type="ftr" sz="quarter" idx="2"/>
          </p:nvPr>
        </p:nvSpPr>
        <p:spPr>
          <a:xfrm>
            <a:off x="0"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1440" tIns="45720" rIns="91440" bIns="45720" rtlCol="0" anchor="b"/>
          <a:lstStyle>
            <a:lvl1pPr algn="r">
              <a:defRPr sz="1200"/>
            </a:lvl1pPr>
          </a:lstStyle>
          <a:p>
            <a:fld id="{90402F43-2EAF-4136-A05C-AF4836BB4A4A}" type="slidenum">
              <a:rPr lang="en-GB" smtClean="0"/>
              <a:pPr/>
              <a:t>‹#›</a:t>
            </a:fld>
            <a:endParaRPr lang="en-GB"/>
          </a:p>
        </p:txBody>
      </p:sp>
    </p:spTree>
    <p:extLst>
      <p:ext uri="{BB962C8B-B14F-4D97-AF65-F5344CB8AC3E}">
        <p14:creationId xmlns:p14="http://schemas.microsoft.com/office/powerpoint/2010/main" val="42888207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6E3C123-6A43-48C8-960E-C5AFFDB1A18F}" type="datetimeFigureOut">
              <a:rPr lang="en-GB" smtClean="0"/>
              <a:pPr/>
              <a:t>14/03/2013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2"/>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7C1E53B3-3C6C-46C4-BCA1-3CBC14E67318}" type="slidenum">
              <a:rPr lang="en-GB" smtClean="0"/>
              <a:pPr/>
              <a:t>‹#›</a:t>
            </a:fld>
            <a:endParaRPr lang="en-GB"/>
          </a:p>
        </p:txBody>
      </p:sp>
    </p:spTree>
    <p:extLst>
      <p:ext uri="{BB962C8B-B14F-4D97-AF65-F5344CB8AC3E}">
        <p14:creationId xmlns:p14="http://schemas.microsoft.com/office/powerpoint/2010/main" val="131006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1E53B3-3C6C-46C4-BCA1-3CBC14E67318}"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56CC2D-A145-4BFC-AF4A-1F4A9FB531AE}" type="slidenum">
              <a:rPr lang="en-GB"/>
              <a:pPr fontAlgn="base">
                <a:spcBef>
                  <a:spcPct val="0"/>
                </a:spcBef>
                <a:spcAft>
                  <a:spcPct val="0"/>
                </a:spcAft>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40F05CF-AD49-47D8-ACC3-82B1C85219AB}"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C973014-D8A4-48B1-92F0-D47C255813C4}" type="slidenum">
              <a:rPr lang="en-GB" smtClean="0"/>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40F05CF-AD49-47D8-ACC3-82B1C85219AB}" type="slidenum">
              <a:rPr lang="en-GB" smtClean="0"/>
              <a:pPr/>
              <a:t>11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FC409CE-AB19-47F3-9F28-0CF5FD1EF0DE}" type="slidenum">
              <a:rPr lang="en-GB" smtClean="0"/>
              <a:pPr/>
              <a:t>18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FC409CE-AB19-47F3-9F28-0CF5FD1EF0DE}" type="slidenum">
              <a:rPr lang="en-GB" smtClean="0"/>
              <a:pPr/>
              <a:t>27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ED2E46E-30C1-4A2D-9699-5926B650355F}" type="datetime1">
              <a:rPr lang="en-GB" smtClean="0"/>
              <a:pPr/>
              <a:t>14/03/2013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3373135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1594EA5-50D9-4192-B543-4793FA552348}" type="datetime1">
              <a:rPr lang="en-GB" smtClean="0"/>
              <a:pPr/>
              <a:t>14/03/2013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125095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44C86A-993E-4555-83D4-0A2C468DA92B}" type="datetime1">
              <a:rPr lang="en-GB" smtClean="0"/>
              <a:pPr/>
              <a:t>14/03/2013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3213050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3451E1B-D604-486E-B4E5-F5B5CA5E2489}" type="datetime1">
              <a:rPr lang="en-GB" smtClean="0"/>
              <a:pPr/>
              <a:t>14/03/2013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4037362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71958B-7DA8-4963-9E4B-1D5BC0A18632}" type="datetime1">
              <a:rPr lang="en-GB" smtClean="0"/>
              <a:pPr/>
              <a:t>14/03/2013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2052643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F740B11-50FD-443E-94D3-44DEC9E52D0B}" type="datetime1">
              <a:rPr lang="en-GB" smtClean="0"/>
              <a:pPr/>
              <a:t>14/03/2013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3089524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19DCAF-9955-414C-8502-A49AB535221E}" type="datetime1">
              <a:rPr lang="en-GB" smtClean="0"/>
              <a:pPr/>
              <a:t>14/03/2013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3352935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E95650B-A21A-4198-8642-A91F8764483B}" type="datetime1">
              <a:rPr lang="en-GB" smtClean="0"/>
              <a:pPr/>
              <a:t>14/03/2013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718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1CD3F-2EA1-4BB0-83BF-159515B59D64}" type="datetime1">
              <a:rPr lang="en-GB" smtClean="0"/>
              <a:pPr/>
              <a:t>14/03/2013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41585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26582A-7386-48C0-BF4A-791FF300266F}" type="datetime1">
              <a:rPr lang="en-GB" smtClean="0"/>
              <a:pPr/>
              <a:t>14/03/2013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1849134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25FDB9-4653-45FB-8CED-C48F0486B633}" type="datetime1">
              <a:rPr lang="en-GB" smtClean="0"/>
              <a:pPr/>
              <a:t>14/03/2013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E1104B-AE1C-46C5-92B3-ED749B36960B}" type="slidenum">
              <a:rPr lang="en-GB" smtClean="0"/>
              <a:pPr/>
              <a:t>‹#›</a:t>
            </a:fld>
            <a:endParaRPr lang="en-GB"/>
          </a:p>
        </p:txBody>
      </p:sp>
    </p:spTree>
    <p:extLst>
      <p:ext uri="{BB962C8B-B14F-4D97-AF65-F5344CB8AC3E}">
        <p14:creationId xmlns:p14="http://schemas.microsoft.com/office/powerpoint/2010/main" val="1210695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53EABA-E7AD-415F-9385-D0CBFF0C7431}" type="datetime1">
              <a:rPr lang="en-GB" smtClean="0"/>
              <a:pPr/>
              <a:t>14/03/2013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E1104B-AE1C-46C5-92B3-ED749B36960B}" type="slidenum">
              <a:rPr lang="en-GB" smtClean="0"/>
              <a:pPr/>
              <a:t>‹#›</a:t>
            </a:fld>
            <a:endParaRPr lang="en-GB"/>
          </a:p>
        </p:txBody>
      </p:sp>
    </p:spTree>
    <p:extLst>
      <p:ext uri="{BB962C8B-B14F-4D97-AF65-F5344CB8AC3E}">
        <p14:creationId xmlns:p14="http://schemas.microsoft.com/office/powerpoint/2010/main" val="1844510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Word_Document1.docx"/></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3114" y="1052945"/>
            <a:ext cx="8229600" cy="1938992"/>
          </a:xfrm>
          <a:prstGeom prst="rect">
            <a:avLst/>
          </a:prstGeom>
        </p:spPr>
        <p:txBody>
          <a:bodyPr wrap="square">
            <a:spAutoFit/>
          </a:bodyPr>
          <a:lstStyle/>
          <a:p>
            <a:pPr algn="ctr"/>
            <a:r>
              <a:rPr lang="en-GB" sz="4000" dirty="0">
                <a:latin typeface="+mj-lt"/>
                <a:cs typeface="Times New Roman" pitchFamily="18" charset="0"/>
              </a:rPr>
              <a:t>The Invisible Hand and the </a:t>
            </a:r>
            <a:r>
              <a:rPr lang="en-GB" sz="4000" dirty="0" smtClean="0">
                <a:latin typeface="+mj-lt"/>
                <a:cs typeface="Times New Roman" pitchFamily="18" charset="0"/>
              </a:rPr>
              <a:t>Banking Trade</a:t>
            </a:r>
            <a:r>
              <a:rPr lang="en-GB" sz="4000" dirty="0">
                <a:latin typeface="+mj-lt"/>
                <a:cs typeface="Times New Roman" pitchFamily="18" charset="0"/>
              </a:rPr>
              <a:t>:</a:t>
            </a:r>
          </a:p>
          <a:p>
            <a:pPr algn="ctr"/>
            <a:r>
              <a:rPr lang="en-GB" sz="4000" dirty="0" err="1">
                <a:latin typeface="+mj-lt"/>
                <a:cs typeface="Times New Roman" pitchFamily="18" charset="0"/>
              </a:rPr>
              <a:t>seigniorage</a:t>
            </a:r>
            <a:r>
              <a:rPr lang="en-GB" sz="4000" dirty="0">
                <a:latin typeface="+mj-lt"/>
                <a:cs typeface="Times New Roman" pitchFamily="18" charset="0"/>
              </a:rPr>
              <a:t>, risk-shifting, and more</a:t>
            </a:r>
          </a:p>
        </p:txBody>
      </p:sp>
      <p:sp>
        <p:nvSpPr>
          <p:cNvPr id="5" name="Rectangle 4"/>
          <p:cNvSpPr/>
          <p:nvPr/>
        </p:nvSpPr>
        <p:spPr>
          <a:xfrm>
            <a:off x="2083378" y="3657600"/>
            <a:ext cx="5219700" cy="646331"/>
          </a:xfrm>
          <a:prstGeom prst="rect">
            <a:avLst/>
          </a:prstGeom>
        </p:spPr>
        <p:txBody>
          <a:bodyPr wrap="square">
            <a:spAutoFit/>
          </a:bodyPr>
          <a:lstStyle/>
          <a:p>
            <a:pPr algn="ctr"/>
            <a:r>
              <a:rPr lang="en-GB" dirty="0">
                <a:latin typeface="Times New Roman" pitchFamily="18" charset="0"/>
                <a:cs typeface="Times New Roman" pitchFamily="18" charset="0"/>
              </a:rPr>
              <a:t>Marcus Miller and Lei </a:t>
            </a:r>
            <a:r>
              <a:rPr lang="en-GB" dirty="0" smtClean="0">
                <a:latin typeface="Times New Roman" pitchFamily="18" charset="0"/>
                <a:cs typeface="Times New Roman" pitchFamily="18" charset="0"/>
              </a:rPr>
              <a:t>Zhang</a:t>
            </a:r>
          </a:p>
          <a:p>
            <a:pPr algn="ctr"/>
            <a:r>
              <a:rPr lang="en-GB" dirty="0" smtClean="0">
                <a:latin typeface="Times New Roman" pitchFamily="18" charset="0"/>
                <a:cs typeface="Times New Roman" pitchFamily="18" charset="0"/>
              </a:rPr>
              <a:t>University of Warwick  </a:t>
            </a:r>
          </a:p>
        </p:txBody>
      </p:sp>
      <p:sp>
        <p:nvSpPr>
          <p:cNvPr id="6" name="Slide Number Placeholder 5"/>
          <p:cNvSpPr>
            <a:spLocks noGrp="1"/>
          </p:cNvSpPr>
          <p:nvPr>
            <p:ph type="sldNum" sz="quarter" idx="12"/>
          </p:nvPr>
        </p:nvSpPr>
        <p:spPr/>
        <p:txBody>
          <a:bodyPr/>
          <a:lstStyle/>
          <a:p>
            <a:fld id="{FAF06FDC-2C2A-4C22-A475-79A87B01215F}" type="slidenum">
              <a:rPr lang="en-GB" smtClean="0"/>
              <a:pPr/>
              <a:t>1</a:t>
            </a:fld>
            <a:endParaRPr lang="en-GB"/>
          </a:p>
        </p:txBody>
      </p:sp>
      <p:sp>
        <p:nvSpPr>
          <p:cNvPr id="7" name="TextBox 6"/>
          <p:cNvSpPr txBox="1"/>
          <p:nvPr/>
        </p:nvSpPr>
        <p:spPr>
          <a:xfrm>
            <a:off x="457200" y="4495800"/>
            <a:ext cx="8472832" cy="1477328"/>
          </a:xfrm>
          <a:prstGeom prst="rect">
            <a:avLst/>
          </a:prstGeom>
          <a:noFill/>
        </p:spPr>
        <p:txBody>
          <a:bodyPr wrap="none" rtlCol="0">
            <a:spAutoFit/>
          </a:bodyPr>
          <a:lstStyle/>
          <a:p>
            <a:endParaRPr lang="en-GB" i="1" dirty="0" smtClean="0"/>
          </a:p>
          <a:p>
            <a:r>
              <a:rPr lang="en-GB" b="1" i="1" dirty="0" smtClean="0"/>
              <a:t>‘There are few ways a man may be more innocently employed than in getting money’.</a:t>
            </a:r>
            <a:r>
              <a:rPr lang="en-GB" b="1" dirty="0" smtClean="0"/>
              <a:t> </a:t>
            </a:r>
          </a:p>
          <a:p>
            <a:r>
              <a:rPr lang="en-GB" dirty="0" smtClean="0"/>
              <a:t>Samuel Johnson (1775, letter to his printer)</a:t>
            </a:r>
          </a:p>
          <a:p>
            <a:r>
              <a:rPr lang="en-GB" dirty="0" smtClean="0"/>
              <a:t> </a:t>
            </a:r>
          </a:p>
          <a:p>
            <a:endParaRPr lang="en-GB" dirty="0"/>
          </a:p>
        </p:txBody>
      </p:sp>
    </p:spTree>
    <p:extLst>
      <p:ext uri="{BB962C8B-B14F-4D97-AF65-F5344CB8AC3E}">
        <p14:creationId xmlns:p14="http://schemas.microsoft.com/office/powerpoint/2010/main" val="100300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382000" cy="563562"/>
          </a:xfrm>
        </p:spPr>
        <p:txBody>
          <a:bodyPr>
            <a:noAutofit/>
          </a:bodyPr>
          <a:lstStyle/>
          <a:p>
            <a:r>
              <a:rPr lang="en-GB" sz="3600" dirty="0" smtClean="0"/>
              <a:t>A “productivity miracle” - or risk-shifting?</a:t>
            </a:r>
            <a:endParaRPr lang="en-GB" sz="3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pic>
        <p:nvPicPr>
          <p:cNvPr id="7" name="Picture 6"/>
          <p:cNvPicPr/>
          <p:nvPr/>
        </p:nvPicPr>
        <p:blipFill>
          <a:blip r:embed="rId3" cstate="print"/>
          <a:srcRect l="8225" b="9903"/>
          <a:stretch>
            <a:fillRect/>
          </a:stretch>
        </p:blipFill>
        <p:spPr>
          <a:xfrm>
            <a:off x="2362200" y="1295400"/>
            <a:ext cx="6248399" cy="4118267"/>
          </a:xfrm>
          <a:prstGeom prst="rect">
            <a:avLst/>
          </a:prstGeom>
        </p:spPr>
      </p:pic>
      <p:sp>
        <p:nvSpPr>
          <p:cNvPr id="3" name="Rectangle 2"/>
          <p:cNvSpPr/>
          <p:nvPr/>
        </p:nvSpPr>
        <p:spPr>
          <a:xfrm>
            <a:off x="4740729" y="4722911"/>
            <a:ext cx="2694456" cy="307777"/>
          </a:xfrm>
          <a:prstGeom prst="rect">
            <a:avLst/>
          </a:prstGeom>
        </p:spPr>
        <p:txBody>
          <a:bodyPr wrap="none">
            <a:spAutoFit/>
          </a:bodyPr>
          <a:lstStyle/>
          <a:p>
            <a:r>
              <a:rPr lang="en-GB" sz="1400" i="1" dirty="0"/>
              <a:t>Source: </a:t>
            </a:r>
            <a:r>
              <a:rPr lang="en-US" sz="1400" i="1" dirty="0"/>
              <a:t>Haldane et al. (2010, p.68)</a:t>
            </a:r>
            <a:endParaRPr lang="en-GB" sz="1400" dirty="0"/>
          </a:p>
        </p:txBody>
      </p:sp>
      <p:sp>
        <p:nvSpPr>
          <p:cNvPr id="8" name="Rectangle 7"/>
          <p:cNvSpPr/>
          <p:nvPr/>
        </p:nvSpPr>
        <p:spPr>
          <a:xfrm>
            <a:off x="533400" y="5791200"/>
            <a:ext cx="8414658" cy="369332"/>
          </a:xfrm>
          <a:prstGeom prst="rect">
            <a:avLst/>
          </a:prstGeom>
        </p:spPr>
        <p:txBody>
          <a:bodyPr wrap="square">
            <a:spAutoFit/>
          </a:bodyPr>
          <a:lstStyle/>
          <a:p>
            <a:r>
              <a:rPr lang="en-US" b="1" dirty="0" smtClean="0"/>
              <a:t>Figure </a:t>
            </a:r>
            <a:r>
              <a:rPr lang="en-US" b="1" dirty="0"/>
              <a:t>2: </a:t>
            </a:r>
            <a:r>
              <a:rPr lang="en-US" dirty="0"/>
              <a:t>Gross operating surplus of UK private financial corporations (% of total</a:t>
            </a:r>
            <a:r>
              <a:rPr lang="en-US" dirty="0" smtClean="0"/>
              <a:t>). </a:t>
            </a:r>
            <a:endParaRPr lang="en-GB" dirty="0"/>
          </a:p>
        </p:txBody>
      </p:sp>
      <p:sp>
        <p:nvSpPr>
          <p:cNvPr id="6" name="TextBox 5"/>
          <p:cNvSpPr txBox="1"/>
          <p:nvPr/>
        </p:nvSpPr>
        <p:spPr>
          <a:xfrm>
            <a:off x="533400" y="1676401"/>
            <a:ext cx="6324599" cy="1200329"/>
          </a:xfrm>
          <a:prstGeom prst="rect">
            <a:avLst/>
          </a:prstGeom>
          <a:noFill/>
        </p:spPr>
        <p:txBody>
          <a:bodyPr wrap="square" rtlCol="0">
            <a:spAutoFit/>
          </a:bodyPr>
          <a:lstStyle/>
          <a:p>
            <a:r>
              <a:rPr lang="en-GB" dirty="0" smtClean="0"/>
              <a:t>Between 1970 and 2008, the share of banking in economy-wide profits rose 10 fold (from 1.5% to 15%).</a:t>
            </a:r>
          </a:p>
          <a:p>
            <a:r>
              <a:rPr lang="en-GB" dirty="0" smtClean="0"/>
              <a:t>Haldane et al. (2010)</a:t>
            </a:r>
            <a:br>
              <a:rPr lang="en-GB" dirty="0" smtClean="0"/>
            </a:b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F47618-FC00-42A5-83DD-706A3923705E}" type="slidenum">
              <a:rPr lang="en-GB" smtClean="0"/>
              <a:pPr/>
              <a:t>11</a:t>
            </a:fld>
            <a:endParaRPr lang="en-GB"/>
          </a:p>
        </p:txBody>
      </p:sp>
      <p:pic>
        <p:nvPicPr>
          <p:cNvPr id="23554" name="Picture 2"/>
          <p:cNvPicPr>
            <a:picLocks noChangeAspect="1" noChangeArrowheads="1"/>
          </p:cNvPicPr>
          <p:nvPr/>
        </p:nvPicPr>
        <p:blipFill>
          <a:blip r:embed="rId3" cstate="print"/>
          <a:srcRect/>
          <a:stretch>
            <a:fillRect/>
          </a:stretch>
        </p:blipFill>
        <p:spPr bwMode="auto">
          <a:xfrm>
            <a:off x="2718242" y="431193"/>
            <a:ext cx="6120958" cy="5995614"/>
          </a:xfrm>
          <a:prstGeom prst="rect">
            <a:avLst/>
          </a:prstGeom>
          <a:noFill/>
          <a:ln w="9525">
            <a:noFill/>
            <a:miter lim="800000"/>
            <a:headEnd/>
            <a:tailEnd/>
          </a:ln>
        </p:spPr>
      </p:pic>
      <p:sp>
        <p:nvSpPr>
          <p:cNvPr id="6" name="Title 5"/>
          <p:cNvSpPr>
            <a:spLocks noGrp="1"/>
          </p:cNvSpPr>
          <p:nvPr>
            <p:ph type="title"/>
          </p:nvPr>
        </p:nvSpPr>
        <p:spPr>
          <a:xfrm>
            <a:off x="304800" y="609600"/>
            <a:ext cx="2286000" cy="3048000"/>
          </a:xfrm>
        </p:spPr>
        <p:txBody>
          <a:bodyPr>
            <a:normAutofit fontScale="90000"/>
          </a:bodyPr>
          <a:lstStyle/>
          <a:p>
            <a:pPr algn="l"/>
            <a:r>
              <a:rPr lang="en-GB" sz="3200" dirty="0" smtClean="0"/>
              <a:t>Source: Robert Reich, Berkley, CA. </a:t>
            </a:r>
            <a:br>
              <a:rPr lang="en-GB" sz="3200" dirty="0" smtClean="0"/>
            </a:br>
            <a:r>
              <a:rPr lang="en-GB" sz="3200" dirty="0" smtClean="0"/>
              <a:t>(now starring in </a:t>
            </a:r>
            <a:r>
              <a:rPr lang="en-GB" sz="3200" b="1" i="1" dirty="0" smtClean="0"/>
              <a:t>Inequality</a:t>
            </a:r>
            <a:br>
              <a:rPr lang="en-GB" sz="3200" b="1" i="1" dirty="0" smtClean="0"/>
            </a:br>
            <a:r>
              <a:rPr lang="en-GB" sz="3200" b="1" i="1" dirty="0" smtClean="0"/>
              <a:t> for all</a:t>
            </a:r>
            <a:r>
              <a:rPr lang="en-GB" sz="3200" dirty="0" smtClean="0"/>
              <a:t>)</a:t>
            </a:r>
            <a:endParaRPr lang="en-GB" sz="3200" dirty="0"/>
          </a:p>
        </p:txBody>
      </p:sp>
    </p:spTree>
    <p:extLst>
      <p:ext uri="{BB962C8B-B14F-4D97-AF65-F5344CB8AC3E}">
        <p14:creationId xmlns:p14="http://schemas.microsoft.com/office/powerpoint/2010/main" val="2294222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098" b="10336"/>
          <a:stretch/>
        </p:blipFill>
        <p:spPr bwMode="auto">
          <a:xfrm>
            <a:off x="2926352" y="2175164"/>
            <a:ext cx="6217648" cy="4225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493321" y="198436"/>
            <a:ext cx="8229600" cy="715962"/>
          </a:xfrm>
        </p:spPr>
        <p:txBody>
          <a:bodyPr>
            <a:normAutofit fontScale="90000"/>
          </a:bodyPr>
          <a:lstStyle/>
          <a:p>
            <a:r>
              <a:rPr lang="en-GB" dirty="0" smtClean="0"/>
              <a:t>3. Gambling </a:t>
            </a:r>
            <a:r>
              <a:rPr lang="en-GB" dirty="0"/>
              <a:t>and </a:t>
            </a:r>
            <a:r>
              <a:rPr lang="en-GB" dirty="0" err="1"/>
              <a:t>Gini</a:t>
            </a:r>
            <a:r>
              <a:rPr lang="en-GB" dirty="0"/>
              <a:t> Coefficient</a:t>
            </a:r>
            <a:r>
              <a:rPr lang="en-GB" dirty="0" smtClean="0"/>
              <a:t> </a:t>
            </a:r>
            <a:endParaRPr lang="en-GB" dirty="0"/>
          </a:p>
        </p:txBody>
      </p:sp>
      <p:sp>
        <p:nvSpPr>
          <p:cNvPr id="5" name="Rectangle 4"/>
          <p:cNvSpPr/>
          <p:nvPr/>
        </p:nvSpPr>
        <p:spPr>
          <a:xfrm>
            <a:off x="1295400" y="6400800"/>
            <a:ext cx="7388431" cy="369332"/>
          </a:xfrm>
          <a:prstGeom prst="rect">
            <a:avLst/>
          </a:prstGeom>
        </p:spPr>
        <p:txBody>
          <a:bodyPr wrap="square">
            <a:spAutoFit/>
          </a:bodyPr>
          <a:lstStyle/>
          <a:p>
            <a:r>
              <a:rPr lang="en-GB" b="1" dirty="0">
                <a:latin typeface="Times New Roman" pitchFamily="18" charset="0"/>
                <a:cs typeface="Times New Roman" pitchFamily="18" charset="0"/>
              </a:rPr>
              <a:t>Figure 6. Rising incomes in financial services and income inequality</a:t>
            </a:r>
          </a:p>
        </p:txBody>
      </p:sp>
      <mc:AlternateContent xmlns:mc="http://schemas.openxmlformats.org/markup-compatibility/2006" xmlns:a14="http://schemas.microsoft.com/office/drawing/2010/main">
        <mc:Choice Requires="a14">
          <p:sp>
            <p:nvSpPr>
              <p:cNvPr id="8" name="Rectangle 7"/>
              <p:cNvSpPr/>
              <p:nvPr/>
            </p:nvSpPr>
            <p:spPr>
              <a:xfrm>
                <a:off x="228600" y="926273"/>
                <a:ext cx="8759042" cy="1644425"/>
              </a:xfrm>
              <a:prstGeom prst="rect">
                <a:avLst/>
              </a:prstGeom>
            </p:spPr>
            <p:txBody>
              <a:bodyPr wrap="square">
                <a:spAutoFit/>
              </a:bodyPr>
              <a:lstStyle/>
              <a:p>
                <a:r>
                  <a:rPr lang="en-GB" dirty="0" smtClean="0"/>
                  <a:t>σ:the </a:t>
                </a:r>
                <a:r>
                  <a:rPr lang="en-GB" dirty="0"/>
                  <a:t>fraction of the population owning shares in the all-deposit bank. </a:t>
                </a:r>
                <a:endParaRPr lang="en-GB" dirty="0" smtClean="0"/>
              </a:p>
              <a:p>
                <a:r>
                  <a:rPr lang="en-GB" dirty="0" smtClean="0"/>
                  <a:t>ω: the </a:t>
                </a:r>
                <a:r>
                  <a:rPr lang="en-GB" dirty="0"/>
                  <a:t>consumption bundle available to depositors under </a:t>
                </a:r>
                <a:r>
                  <a:rPr lang="en-GB" dirty="0" smtClean="0"/>
                  <a:t>monopoly banking.</a:t>
                </a:r>
              </a:p>
              <a:p>
                <a:r>
                  <a:rPr lang="en-GB" dirty="0" smtClean="0"/>
                  <a:t>ω(1+μ): the </a:t>
                </a:r>
                <a:r>
                  <a:rPr lang="en-GB" dirty="0"/>
                  <a:t>consumption available to the depositors who are also shareholders enjoying the monopoly premium, μ, in this case </a:t>
                </a:r>
                <a14:m>
                  <m:oMath xmlns:m="http://schemas.openxmlformats.org/officeDocument/2006/math">
                    <m:r>
                      <a:rPr lang="en-GB" i="1">
                        <a:latin typeface="Cambria Math"/>
                      </a:rPr>
                      <m:t>𝜔</m:t>
                    </m:r>
                    <m:r>
                      <a:rPr lang="en-GB" i="1">
                        <a:latin typeface="Cambria Math"/>
                      </a:rPr>
                      <m:t>=1/(1+</m:t>
                    </m:r>
                    <m:r>
                      <a:rPr lang="en-GB" i="1">
                        <a:latin typeface="Cambria Math"/>
                      </a:rPr>
                      <m:t>𝜎𝜇</m:t>
                    </m:r>
                    <m:r>
                      <a:rPr lang="en-GB" i="1">
                        <a:latin typeface="Cambria Math"/>
                      </a:rPr>
                      <m:t>)</m:t>
                    </m:r>
                  </m:oMath>
                </a14:m>
                <a:r>
                  <a:rPr lang="en-GB" dirty="0"/>
                  <a:t> </a:t>
                </a:r>
                <a:endParaRPr lang="en-GB" dirty="0" smtClean="0"/>
              </a:p>
              <a:p>
                <a:r>
                  <a:rPr lang="en-GB" dirty="0" err="1" smtClean="0"/>
                  <a:t>Gini</a:t>
                </a:r>
                <a:r>
                  <a:rPr lang="en-GB" dirty="0" smtClean="0"/>
                  <a:t> coefficient: </a:t>
                </a:r>
                <a14:m>
                  <m:oMath xmlns:m="http://schemas.openxmlformats.org/officeDocument/2006/math">
                    <m:f>
                      <m:fPr>
                        <m:ctrlPr>
                          <a:rPr lang="en-GB" i="1">
                            <a:latin typeface="Cambria Math"/>
                          </a:rPr>
                        </m:ctrlPr>
                      </m:fPr>
                      <m:num>
                        <m:d>
                          <m:dPr>
                            <m:ctrlPr>
                              <a:rPr lang="en-GB" i="1">
                                <a:latin typeface="Cambria Math"/>
                              </a:rPr>
                            </m:ctrlPr>
                          </m:dPr>
                          <m:e>
                            <m:r>
                              <a:rPr lang="en-GB" i="1">
                                <a:latin typeface="Cambria Math"/>
                              </a:rPr>
                              <m:t>1−</m:t>
                            </m:r>
                            <m:r>
                              <a:rPr lang="en-GB" i="1">
                                <a:latin typeface="Cambria Math"/>
                              </a:rPr>
                              <m:t>𝜎</m:t>
                            </m:r>
                          </m:e>
                        </m:d>
                        <m:r>
                          <a:rPr lang="en-GB" i="1">
                            <a:latin typeface="Cambria Math"/>
                          </a:rPr>
                          <m:t>𝜎𝜇</m:t>
                        </m:r>
                      </m:num>
                      <m:den>
                        <m:r>
                          <a:rPr lang="en-GB" i="1">
                            <a:latin typeface="Cambria Math"/>
                          </a:rPr>
                          <m:t>1+</m:t>
                        </m:r>
                        <m:r>
                          <a:rPr lang="en-GB" i="1">
                            <a:latin typeface="Cambria Math"/>
                          </a:rPr>
                          <m:t>𝜎𝜇</m:t>
                        </m:r>
                      </m:den>
                    </m:f>
                    <m:r>
                      <a:rPr lang="en-GB" b="0" i="1" smtClean="0">
                        <a:latin typeface="Cambria Math"/>
                      </a:rPr>
                      <m:t>.</m:t>
                    </m:r>
                  </m:oMath>
                </a14:m>
                <a:r>
                  <a:rPr lang="en-GB" dirty="0"/>
                  <a:t> </a:t>
                </a:r>
              </a:p>
            </p:txBody>
          </p:sp>
        </mc:Choice>
        <mc:Fallback xmlns="">
          <p:sp>
            <p:nvSpPr>
              <p:cNvPr id="8" name="Rectangle 7"/>
              <p:cNvSpPr>
                <a:spLocks noRot="1" noChangeAspect="1" noMove="1" noResize="1" noEditPoints="1" noAdjustHandles="1" noChangeArrowheads="1" noChangeShapeType="1" noTextEdit="1"/>
              </p:cNvSpPr>
              <p:nvPr/>
            </p:nvSpPr>
            <p:spPr>
              <a:xfrm>
                <a:off x="228600" y="926273"/>
                <a:ext cx="8759042" cy="1644425"/>
              </a:xfrm>
              <a:prstGeom prst="rect">
                <a:avLst/>
              </a:prstGeom>
              <a:blipFill rotWithShape="1">
                <a:blip r:embed="rId3" cstate="print"/>
                <a:stretch>
                  <a:fillRect l="-627" t="-1852" r="-9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166255" y="3124200"/>
                <a:ext cx="2867433" cy="2036263"/>
              </a:xfrm>
              <a:prstGeom prst="rect">
                <a:avLst/>
              </a:prstGeom>
            </p:spPr>
            <p:txBody>
              <a:bodyPr wrap="square">
                <a:spAutoFit/>
              </a:bodyPr>
              <a:lstStyle/>
              <a:p>
                <a:r>
                  <a:rPr lang="en-GB" dirty="0" smtClean="0"/>
                  <a:t>When the bank gambles, the premium paid to owner-managers will of course rise, say to </a:t>
                </a:r>
                <a14:m>
                  <m:oMath xmlns:m="http://schemas.openxmlformats.org/officeDocument/2006/math">
                    <m:acc>
                      <m:accPr>
                        <m:chr m:val="̃"/>
                        <m:ctrlPr>
                          <a:rPr lang="en-GB" i="1">
                            <a:latin typeface="Cambria Math"/>
                          </a:rPr>
                        </m:ctrlPr>
                      </m:accPr>
                      <m:e>
                        <m:r>
                          <a:rPr lang="en-GB" i="1">
                            <a:latin typeface="Cambria Math"/>
                          </a:rPr>
                          <m:t>𝜇</m:t>
                        </m:r>
                      </m:e>
                    </m:acc>
                  </m:oMath>
                </a14:m>
                <a:r>
                  <a:rPr lang="en-GB" dirty="0"/>
                  <a:t>, shifting the Lorenz curve to </a:t>
                </a:r>
                <a14:m>
                  <m:oMath xmlns:m="http://schemas.openxmlformats.org/officeDocument/2006/math">
                    <m:r>
                      <a:rPr lang="en-GB" i="1">
                        <a:latin typeface="Cambria Math"/>
                      </a:rPr>
                      <m:t>𝑂</m:t>
                    </m:r>
                    <m:acc>
                      <m:accPr>
                        <m:chr m:val="̃"/>
                        <m:ctrlPr>
                          <a:rPr lang="en-GB" i="1">
                            <a:latin typeface="Cambria Math"/>
                          </a:rPr>
                        </m:ctrlPr>
                      </m:accPr>
                      <m:e>
                        <m:r>
                          <a:rPr lang="en-GB" i="1">
                            <a:latin typeface="Cambria Math"/>
                          </a:rPr>
                          <m:t>𝐿</m:t>
                        </m:r>
                      </m:e>
                    </m:acc>
                    <m:r>
                      <a:rPr lang="en-GB" i="1">
                        <a:latin typeface="Cambria Math"/>
                      </a:rPr>
                      <m:t>𝑃</m:t>
                    </m:r>
                  </m:oMath>
                </a14:m>
                <a:r>
                  <a:rPr lang="en-GB" dirty="0"/>
                  <a:t> in the figure.</a:t>
                </a:r>
              </a:p>
              <a:p>
                <a:r>
                  <a:rPr lang="en-GB" dirty="0"/>
                  <a:t>i.e. the area OLP divided by O1P in the diagram.</a:t>
                </a:r>
              </a:p>
            </p:txBody>
          </p:sp>
        </mc:Choice>
        <mc:Fallback xmlns="">
          <p:sp>
            <p:nvSpPr>
              <p:cNvPr id="9" name="Rectangle 8"/>
              <p:cNvSpPr>
                <a:spLocks noRot="1" noChangeAspect="1" noMove="1" noResize="1" noEditPoints="1" noAdjustHandles="1" noChangeArrowheads="1" noChangeShapeType="1" noTextEdit="1"/>
              </p:cNvSpPr>
              <p:nvPr/>
            </p:nvSpPr>
            <p:spPr>
              <a:xfrm>
                <a:off x="166255" y="3124200"/>
                <a:ext cx="2867433" cy="2036263"/>
              </a:xfrm>
              <a:prstGeom prst="rect">
                <a:avLst/>
              </a:prstGeom>
              <a:blipFill rotWithShape="1">
                <a:blip r:embed="rId4" cstate="print"/>
                <a:stretch>
                  <a:fillRect l="-1699" t="-1497" r="-3185" b="-3593"/>
                </a:stretch>
              </a:blipFill>
            </p:spPr>
            <p:txBody>
              <a:bodyPr/>
              <a:lstStyle/>
              <a:p>
                <a:r>
                  <a:rPr lang="en-GB">
                    <a:noFill/>
                  </a:rPr>
                  <a:t> </a:t>
                </a:r>
              </a:p>
            </p:txBody>
          </p:sp>
        </mc:Fallback>
      </mc:AlternateContent>
      <p:sp>
        <p:nvSpPr>
          <p:cNvPr id="10" name="Slide Number Placeholder 9"/>
          <p:cNvSpPr>
            <a:spLocks noGrp="1"/>
          </p:cNvSpPr>
          <p:nvPr>
            <p:ph type="sldNum" sz="quarter" idx="12"/>
          </p:nvPr>
        </p:nvSpPr>
        <p:spPr/>
        <p:txBody>
          <a:bodyPr/>
          <a:lstStyle/>
          <a:p>
            <a:fld id="{FAF06FDC-2C2A-4C22-A475-79A87B01215F}" type="slidenum">
              <a:rPr lang="en-GB" smtClean="0"/>
              <a:pPr/>
              <a:t>12</a:t>
            </a:fld>
            <a:endParaRPr lang="en-GB"/>
          </a:p>
        </p:txBody>
      </p:sp>
    </p:spTree>
    <p:extLst>
      <p:ext uri="{BB962C8B-B14F-4D97-AF65-F5344CB8AC3E}">
        <p14:creationId xmlns:p14="http://schemas.microsoft.com/office/powerpoint/2010/main" val="1376517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srcRect b="8761"/>
          <a:stretch/>
        </p:blipFill>
        <p:spPr bwMode="auto">
          <a:xfrm>
            <a:off x="914400" y="1581329"/>
            <a:ext cx="6022022" cy="4481195"/>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838201" y="381000"/>
            <a:ext cx="7447434" cy="1200329"/>
          </a:xfrm>
          <a:prstGeom prst="rect">
            <a:avLst/>
          </a:prstGeom>
        </p:spPr>
        <p:txBody>
          <a:bodyPr wrap="square">
            <a:spAutoFit/>
          </a:bodyPr>
          <a:lstStyle/>
          <a:p>
            <a:pPr algn="ctr"/>
            <a:r>
              <a:rPr lang="en-GB" sz="3600" dirty="0"/>
              <a:t>Commercial banking with </a:t>
            </a:r>
            <a:r>
              <a:rPr lang="en-GB" sz="3600" dirty="0" smtClean="0"/>
              <a:t>extreme risk aversion (Leontief preferences).</a:t>
            </a:r>
            <a:endParaRPr lang="en-GB" sz="3600" dirty="0"/>
          </a:p>
        </p:txBody>
      </p:sp>
      <mc:AlternateContent xmlns:mc="http://schemas.openxmlformats.org/markup-compatibility/2006" xmlns:a14="http://schemas.microsoft.com/office/drawing/2010/main">
        <mc:Choice Requires="a14">
          <p:sp>
            <p:nvSpPr>
              <p:cNvPr id="6" name="Rectangle 5"/>
              <p:cNvSpPr/>
              <p:nvPr/>
            </p:nvSpPr>
            <p:spPr>
              <a:xfrm>
                <a:off x="5334000" y="1951511"/>
                <a:ext cx="3505200" cy="1200329"/>
              </a:xfrm>
              <a:prstGeom prst="rect">
                <a:avLst/>
              </a:prstGeom>
            </p:spPr>
            <p:txBody>
              <a:bodyPr wrap="square">
                <a:spAutoFit/>
              </a:bodyPr>
              <a:lstStyle/>
              <a:p>
                <a:r>
                  <a:rPr lang="en-GB" dirty="0" smtClean="0">
                    <a:latin typeface="Times New Roman" pitchFamily="18" charset="0"/>
                    <a:cs typeface="Times New Roman" pitchFamily="18" charset="0"/>
                  </a:rPr>
                  <a:t>The </a:t>
                </a:r>
                <a:r>
                  <a:rPr lang="en-GB" dirty="0">
                    <a:latin typeface="Times New Roman" pitchFamily="18" charset="0"/>
                    <a:cs typeface="Times New Roman" pitchFamily="18" charset="0"/>
                  </a:rPr>
                  <a:t>competitive </a:t>
                </a:r>
                <a:r>
                  <a:rPr lang="en-GB" dirty="0" smtClean="0">
                    <a:latin typeface="Times New Roman" pitchFamily="18" charset="0"/>
                    <a:cs typeface="Times New Roman" pitchFamily="18" charset="0"/>
                  </a:rPr>
                  <a:t>contract, </a:t>
                </a:r>
                <a14:m>
                  <m:oMath xmlns:m="http://schemas.openxmlformats.org/officeDocument/2006/math">
                    <m:d>
                      <m:dPr>
                        <m:ctrlPr>
                          <a:rPr lang="en-GB" i="1">
                            <a:latin typeface="Cambria Math"/>
                          </a:rPr>
                        </m:ctrlPr>
                      </m:dPr>
                      <m:e>
                        <m:r>
                          <a:rPr lang="en-GB" i="1">
                            <a:latin typeface="Cambria Math"/>
                          </a:rPr>
                          <m:t>𝑐</m:t>
                        </m:r>
                        <m:r>
                          <a:rPr lang="en-GB" i="1">
                            <a:latin typeface="Cambria Math"/>
                          </a:rPr>
                          <m:t>,</m:t>
                        </m:r>
                        <m:r>
                          <a:rPr lang="en-GB" i="1">
                            <a:latin typeface="Cambria Math"/>
                          </a:rPr>
                          <m:t>𝑐</m:t>
                        </m:r>
                      </m:e>
                    </m:d>
                    <m:r>
                      <a:rPr lang="en-GB" b="0" i="1" smtClean="0">
                        <a:latin typeface="Cambria Math"/>
                      </a:rPr>
                      <m:t>,</m:t>
                    </m:r>
                    <m:r>
                      <a:rPr lang="en-GB" i="1">
                        <a:latin typeface="Cambria Math"/>
                      </a:rPr>
                      <m:t> </m:t>
                    </m:r>
                    <m:r>
                      <m:rPr>
                        <m:sty m:val="p"/>
                      </m:rPr>
                      <a:rPr lang="en-GB">
                        <a:latin typeface="Cambria Math"/>
                      </a:rPr>
                      <m:t>where</m:t>
                    </m:r>
                    <m:r>
                      <a:rPr lang="en-GB" i="1">
                        <a:latin typeface="Cambria Math"/>
                      </a:rPr>
                      <m:t> </m:t>
                    </m:r>
                    <m:r>
                      <a:rPr lang="en-GB" i="1">
                        <a:latin typeface="Cambria Math"/>
                      </a:rPr>
                      <m:t>𝑐</m:t>
                    </m:r>
                    <m:r>
                      <a:rPr lang="en-GB" i="1">
                        <a:latin typeface="Cambria Math"/>
                      </a:rPr>
                      <m:t>=</m:t>
                    </m:r>
                    <m:r>
                      <a:rPr lang="en-GB" i="1">
                        <a:latin typeface="Cambria Math"/>
                      </a:rPr>
                      <m:t>𝑅</m:t>
                    </m:r>
                    <m:r>
                      <a:rPr lang="en-GB" i="1">
                        <a:latin typeface="Cambria Math"/>
                      </a:rPr>
                      <m:t>/(1−</m:t>
                    </m:r>
                    <m:r>
                      <a:rPr lang="en-GB" i="1">
                        <a:latin typeface="Cambria Math"/>
                      </a:rPr>
                      <m:t>𝜆</m:t>
                    </m:r>
                    <m:r>
                      <a:rPr lang="en-GB" i="1">
                        <a:latin typeface="Cambria Math"/>
                      </a:rPr>
                      <m:t>+</m:t>
                    </m:r>
                    <m:r>
                      <a:rPr lang="en-GB" i="1">
                        <a:latin typeface="Cambria Math"/>
                      </a:rPr>
                      <m:t>𝜆</m:t>
                    </m:r>
                    <m:r>
                      <a:rPr lang="en-GB" i="1">
                        <a:latin typeface="Cambria Math"/>
                      </a:rPr>
                      <m:t>𝑅</m:t>
                    </m:r>
                    <m:r>
                      <a:rPr lang="en-GB" i="1">
                        <a:latin typeface="Cambria Math"/>
                      </a:rPr>
                      <m:t>)</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is </a:t>
                </a:r>
                <a:r>
                  <a:rPr lang="en-GB" dirty="0">
                    <a:latin typeface="Times New Roman" pitchFamily="18" charset="0"/>
                    <a:cs typeface="Times New Roman" pitchFamily="18" charset="0"/>
                  </a:rPr>
                  <a:t>shown at the point labelled </a:t>
                </a:r>
                <a:r>
                  <a:rPr lang="en-GB" i="1" dirty="0">
                    <a:latin typeface="Times New Roman" pitchFamily="18" charset="0"/>
                    <a:cs typeface="Times New Roman" pitchFamily="18" charset="0"/>
                  </a:rPr>
                  <a:t>C</a:t>
                </a:r>
                <a:r>
                  <a:rPr lang="en-GB" dirty="0">
                    <a:latin typeface="Times New Roman" pitchFamily="18" charset="0"/>
                    <a:cs typeface="Times New Roman" pitchFamily="18" charset="0"/>
                  </a:rPr>
                  <a:t> in </a:t>
                </a:r>
                <a:r>
                  <a:rPr lang="en-GB" dirty="0" smtClean="0">
                    <a:latin typeface="Times New Roman" pitchFamily="18" charset="0"/>
                    <a:cs typeface="Times New Roman" pitchFamily="18" charset="0"/>
                  </a:rPr>
                  <a:t>the Figure where </a:t>
                </a:r>
                <a14:m>
                  <m:oMath xmlns:m="http://schemas.openxmlformats.org/officeDocument/2006/math">
                    <m:r>
                      <a:rPr lang="en-GB" i="1">
                        <a:latin typeface="Cambria Math"/>
                      </a:rPr>
                      <m:t>𝜆</m:t>
                    </m:r>
                  </m:oMath>
                </a14:m>
                <a:r>
                  <a:rPr lang="en-GB" dirty="0" smtClean="0">
                    <a:latin typeface="Times New Roman" pitchFamily="18" charset="0"/>
                    <a:cs typeface="Times New Roman" pitchFamily="18" charset="0"/>
                  </a:rPr>
                  <a:t> =0.5.</a:t>
                </a:r>
                <a:endParaRPr lang="en-GB" dirty="0">
                  <a:latin typeface="Times New Roman" pitchFamily="18" charset="0"/>
                  <a:cs typeface="Times New Roman"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5334000" y="1951511"/>
                <a:ext cx="3505200" cy="1200329"/>
              </a:xfrm>
              <a:prstGeom prst="rect">
                <a:avLst/>
              </a:prstGeom>
              <a:blipFill rotWithShape="1">
                <a:blip r:embed="rId3" cstate="print"/>
                <a:stretch>
                  <a:fillRect l="-1391" t="-2538" r="-870" b="-7107"/>
                </a:stretch>
              </a:blipFill>
            </p:spPr>
            <p:txBody>
              <a:bodyPr/>
              <a:lstStyle/>
              <a:p>
                <a:r>
                  <a:rPr lang="en-GB">
                    <a:noFill/>
                  </a:rPr>
                  <a:t> </a:t>
                </a:r>
              </a:p>
            </p:txBody>
          </p:sp>
        </mc:Fallback>
      </mc:AlternateContent>
      <p:sp>
        <p:nvSpPr>
          <p:cNvPr id="7" name="Slide Number Placeholder 6"/>
          <p:cNvSpPr>
            <a:spLocks noGrp="1"/>
          </p:cNvSpPr>
          <p:nvPr>
            <p:ph type="sldNum" sz="quarter" idx="12"/>
          </p:nvPr>
        </p:nvSpPr>
        <p:spPr/>
        <p:txBody>
          <a:bodyPr/>
          <a:lstStyle/>
          <a:p>
            <a:fld id="{AEE1104B-AE1C-46C5-92B3-ED749B36960B}" type="slidenum">
              <a:rPr lang="en-GB" smtClean="0"/>
              <a:pPr/>
              <a:t>13</a:t>
            </a:fld>
            <a:endParaRPr lang="en-GB"/>
          </a:p>
        </p:txBody>
      </p:sp>
    </p:spTree>
    <p:extLst>
      <p:ext uri="{BB962C8B-B14F-4D97-AF65-F5344CB8AC3E}">
        <p14:creationId xmlns:p14="http://schemas.microsoft.com/office/powerpoint/2010/main" val="790882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normAutofit/>
          </a:bodyPr>
          <a:lstStyle/>
          <a:p>
            <a:r>
              <a:rPr lang="en-GB" sz="4000" dirty="0" smtClean="0"/>
              <a:t>Perfect Competition*</a:t>
            </a:r>
            <a:endParaRPr lang="en-GB" sz="4000" dirty="0"/>
          </a:p>
        </p:txBody>
      </p:sp>
      <mc:AlternateContent xmlns:mc="http://schemas.openxmlformats.org/markup-compatibility/2006" xmlns:a14="http://schemas.microsoft.com/office/drawing/2010/main">
        <mc:Choice Requires="a14">
          <p:sp>
            <p:nvSpPr>
              <p:cNvPr id="4" name="Rectangle 3"/>
              <p:cNvSpPr/>
              <p:nvPr/>
            </p:nvSpPr>
            <p:spPr>
              <a:xfrm>
                <a:off x="533400" y="1141729"/>
                <a:ext cx="8001000" cy="1477328"/>
              </a:xfrm>
              <a:prstGeom prst="rect">
                <a:avLst/>
              </a:prstGeom>
            </p:spPr>
            <p:txBody>
              <a:bodyPr wrap="square">
                <a:spAutoFit/>
              </a:bodyPr>
              <a:lstStyle/>
              <a:p>
                <a:r>
                  <a:rPr lang="en-GB" dirty="0" smtClean="0">
                    <a:latin typeface="Cambria Math"/>
                  </a:rPr>
                  <a:t>Leontief preferences imply: </a:t>
                </a:r>
                <a14:m>
                  <m:oMath xmlns:m="http://schemas.openxmlformats.org/officeDocument/2006/math">
                    <m:sSub>
                      <m:sSubPr>
                        <m:ctrlPr>
                          <a:rPr lang="en-GB" i="1" smtClean="0">
                            <a:latin typeface="Cambria Math"/>
                          </a:rPr>
                        </m:ctrlPr>
                      </m:sSubPr>
                      <m:e>
                        <m:r>
                          <a:rPr lang="en-GB" i="1">
                            <a:latin typeface="Cambria Math"/>
                          </a:rPr>
                          <m:t>𝑐</m:t>
                        </m:r>
                      </m:e>
                      <m:sub>
                        <m:r>
                          <a:rPr lang="en-GB" i="1">
                            <a:latin typeface="Cambria Math"/>
                          </a:rPr>
                          <m:t>1</m:t>
                        </m:r>
                      </m:sub>
                    </m:sSub>
                    <m:r>
                      <a:rPr lang="en-GB" i="1">
                        <a:latin typeface="Cambria Math"/>
                      </a:rPr>
                      <m:t>=</m:t>
                    </m:r>
                    <m:sSub>
                      <m:sSubPr>
                        <m:ctrlPr>
                          <a:rPr lang="en-GB" i="1">
                            <a:latin typeface="Cambria Math"/>
                          </a:rPr>
                        </m:ctrlPr>
                      </m:sSubPr>
                      <m:e>
                        <m:r>
                          <a:rPr lang="en-GB" i="1">
                            <a:latin typeface="Cambria Math"/>
                          </a:rPr>
                          <m:t>𝑐</m:t>
                        </m:r>
                      </m:e>
                      <m:sub>
                        <m:r>
                          <a:rPr lang="en-GB" i="1">
                            <a:latin typeface="Cambria Math"/>
                          </a:rPr>
                          <m:t>2</m:t>
                        </m:r>
                      </m:sub>
                    </m:sSub>
                    <m:r>
                      <a:rPr lang="en-GB" i="1">
                        <a:latin typeface="Cambria Math"/>
                      </a:rPr>
                      <m:t>=</m:t>
                    </m:r>
                    <m:r>
                      <a:rPr lang="en-GB" i="1">
                        <a:latin typeface="Cambria Math"/>
                      </a:rPr>
                      <m:t>𝑐</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6</a:t>
                </a:r>
                <a:r>
                  <a:rPr lang="en-GB"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r>
                  <a:rPr lang="en-GB" b="1" dirty="0" smtClean="0">
                    <a:latin typeface="Times New Roman" pitchFamily="18" charset="0"/>
                    <a:cs typeface="Times New Roman" pitchFamily="18" charset="0"/>
                  </a:rPr>
                  <a:t>with prudent investment </a:t>
                </a:r>
                <a:r>
                  <a:rPr lang="en-GB" dirty="0" smtClean="0">
                    <a:latin typeface="Times New Roman" pitchFamily="18" charset="0"/>
                    <a:cs typeface="Times New Roman" pitchFamily="18" charset="0"/>
                  </a:rPr>
                  <a:t>the zero profit condition is: </a:t>
                </a:r>
                <a14:m>
                  <m:oMath xmlns:m="http://schemas.openxmlformats.org/officeDocument/2006/math">
                    <m:d>
                      <m:dPr>
                        <m:ctrlPr>
                          <a:rPr lang="en-GB" i="1">
                            <a:latin typeface="Cambria Math"/>
                          </a:rPr>
                        </m:ctrlPr>
                      </m:dPr>
                      <m:e>
                        <m:r>
                          <a:rPr lang="en-GB" i="1">
                            <a:latin typeface="Cambria Math"/>
                          </a:rPr>
                          <m:t>1−</m:t>
                        </m:r>
                        <m:r>
                          <a:rPr lang="en-GB" i="1">
                            <a:latin typeface="Cambria Math"/>
                          </a:rPr>
                          <m:t>𝜆</m:t>
                        </m:r>
                      </m:e>
                    </m:d>
                    <m:sSub>
                      <m:sSubPr>
                        <m:ctrlPr>
                          <a:rPr lang="en-GB" i="1">
                            <a:latin typeface="Cambria Math"/>
                          </a:rPr>
                        </m:ctrlPr>
                      </m:sSubPr>
                      <m:e>
                        <m:r>
                          <a:rPr lang="en-GB" i="1">
                            <a:latin typeface="Cambria Math"/>
                          </a:rPr>
                          <m:t>𝑐</m:t>
                        </m:r>
                      </m:e>
                      <m:sub>
                        <m:r>
                          <a:rPr lang="en-GB" i="1">
                            <a:latin typeface="Cambria Math"/>
                          </a:rPr>
                          <m:t>2</m:t>
                        </m:r>
                      </m:sub>
                    </m:sSub>
                    <m:r>
                      <a:rPr lang="en-GB" i="1">
                        <a:latin typeface="Cambria Math"/>
                      </a:rPr>
                      <m:t>=</m:t>
                    </m:r>
                    <m:r>
                      <a:rPr lang="en-GB" i="1">
                        <a:latin typeface="Cambria Math"/>
                      </a:rPr>
                      <m:t>𝑅</m:t>
                    </m:r>
                    <m:d>
                      <m:dPr>
                        <m:ctrlPr>
                          <a:rPr lang="en-GB" i="1">
                            <a:latin typeface="Cambria Math"/>
                          </a:rPr>
                        </m:ctrlPr>
                      </m:dPr>
                      <m:e>
                        <m:r>
                          <a:rPr lang="en-GB" i="1">
                            <a:latin typeface="Cambria Math"/>
                          </a:rPr>
                          <m:t>1−</m:t>
                        </m:r>
                        <m:r>
                          <a:rPr lang="en-GB" i="1">
                            <a:latin typeface="Cambria Math"/>
                          </a:rPr>
                          <m:t>𝜆</m:t>
                        </m:r>
                        <m:sSub>
                          <m:sSubPr>
                            <m:ctrlPr>
                              <a:rPr lang="en-GB" i="1">
                                <a:latin typeface="Cambria Math"/>
                              </a:rPr>
                            </m:ctrlPr>
                          </m:sSubPr>
                          <m:e>
                            <m:r>
                              <a:rPr lang="en-GB" i="1">
                                <a:latin typeface="Cambria Math"/>
                              </a:rPr>
                              <m:t> </m:t>
                            </m:r>
                            <m:r>
                              <a:rPr lang="en-GB" i="1">
                                <a:latin typeface="Cambria Math"/>
                              </a:rPr>
                              <m:t>𝑐</m:t>
                            </m:r>
                          </m:e>
                          <m:sub>
                            <m:r>
                              <a:rPr lang="en-GB" i="1">
                                <a:latin typeface="Cambria Math"/>
                              </a:rPr>
                              <m:t>1</m:t>
                            </m:r>
                          </m:sub>
                        </m:sSub>
                      </m:e>
                    </m:d>
                  </m:oMath>
                </a14:m>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7</a:t>
                </a:r>
                <a:r>
                  <a:rPr lang="en-GB"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r>
                  <a:rPr lang="en-GB" dirty="0" smtClean="0">
                    <a:latin typeface="Times New Roman" pitchFamily="18" charset="0"/>
                    <a:cs typeface="Times New Roman" pitchFamily="18" charset="0"/>
                  </a:rPr>
                  <a:t>Together these yield the competitive contract, </a:t>
                </a:r>
                <a14:m>
                  <m:oMath xmlns:m="http://schemas.openxmlformats.org/officeDocument/2006/math">
                    <m:r>
                      <a:rPr lang="en-GB" i="1">
                        <a:latin typeface="Cambria Math"/>
                      </a:rPr>
                      <m:t>𝑐</m:t>
                    </m:r>
                    <m:r>
                      <a:rPr lang="en-GB" i="1">
                        <a:latin typeface="Cambria Math"/>
                      </a:rPr>
                      <m:t>=</m:t>
                    </m:r>
                    <m:r>
                      <a:rPr lang="en-GB" i="1">
                        <a:latin typeface="Cambria Math"/>
                      </a:rPr>
                      <m:t>𝑅</m:t>
                    </m:r>
                    <m:r>
                      <a:rPr lang="en-GB" i="1">
                        <a:latin typeface="Cambria Math"/>
                      </a:rPr>
                      <m:t>/(1−</m:t>
                    </m:r>
                    <m:r>
                      <a:rPr lang="en-GB" i="1">
                        <a:latin typeface="Cambria Math"/>
                      </a:rPr>
                      <m:t>𝜆</m:t>
                    </m:r>
                    <m:r>
                      <a:rPr lang="en-GB" i="1">
                        <a:latin typeface="Cambria Math"/>
                      </a:rPr>
                      <m:t>+</m:t>
                    </m:r>
                    <m:r>
                      <a:rPr lang="en-GB" i="1">
                        <a:latin typeface="Cambria Math"/>
                      </a:rPr>
                      <m:t>𝜆</m:t>
                    </m:r>
                    <m:r>
                      <a:rPr lang="en-GB" i="1">
                        <a:latin typeface="Cambria Math"/>
                      </a:rPr>
                      <m:t>𝑅</m:t>
                    </m:r>
                    <m:r>
                      <a:rPr lang="en-GB" i="1">
                        <a:latin typeface="Cambria Math"/>
                      </a:rPr>
                      <m:t>)</m:t>
                    </m:r>
                  </m:oMath>
                </a14:m>
                <a:r>
                  <a:rPr lang="en-GB" dirty="0">
                    <a:latin typeface="Times New Roman" pitchFamily="18" charset="0"/>
                    <a:cs typeface="Times New Roman" pitchFamily="18" charset="0"/>
                  </a:rPr>
                  <a:t>,</a:t>
                </a:r>
                <a:r>
                  <a:rPr lang="en-GB" dirty="0" smtClean="0">
                    <a:latin typeface="Times New Roman" pitchFamily="18" charset="0"/>
                    <a:cs typeface="Times New Roman" pitchFamily="18" charset="0"/>
                  </a:rPr>
                  <a:t> see figure.</a:t>
                </a:r>
                <a:endParaRPr lang="en-GB" dirty="0">
                  <a:latin typeface="Times New Roman" pitchFamily="18" charset="0"/>
                  <a:cs typeface="Times New Roman"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533400" y="1141729"/>
                <a:ext cx="8001000" cy="1477328"/>
              </a:xfrm>
              <a:prstGeom prst="rect">
                <a:avLst/>
              </a:prstGeom>
              <a:blipFill rotWithShape="1">
                <a:blip r:embed="rId2" cstate="print"/>
                <a:stretch>
                  <a:fillRect l="-686" t="-2469" b="-535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609598" y="2895600"/>
                <a:ext cx="7848601" cy="646331"/>
              </a:xfrm>
              <a:prstGeom prst="rect">
                <a:avLst/>
              </a:prstGeom>
            </p:spPr>
            <p:txBody>
              <a:bodyPr wrap="square">
                <a:spAutoFit/>
              </a:bodyPr>
              <a:lstStyle/>
              <a:p>
                <a:r>
                  <a:rPr lang="en-GB" b="1" dirty="0" smtClean="0">
                    <a:latin typeface="Times New Roman" pitchFamily="18" charset="0"/>
                    <a:cs typeface="Times New Roman" pitchFamily="18" charset="0"/>
                  </a:rPr>
                  <a:t>With gambling</a:t>
                </a:r>
                <a:r>
                  <a:rPr lang="en-GB" dirty="0" smtClean="0">
                    <a:latin typeface="Times New Roman" pitchFamily="18" charset="0"/>
                    <a:cs typeface="Times New Roman" pitchFamily="18" charset="0"/>
                  </a:rPr>
                  <a:t>, the zero profit condition becomes:</a:t>
                </a:r>
              </a:p>
              <a:p>
                <a14:m>
                  <m:oMath xmlns:m="http://schemas.openxmlformats.org/officeDocument/2006/math">
                    <m:sSub>
                      <m:sSubPr>
                        <m:ctrlPr>
                          <a:rPr lang="en-GB" i="1" smtClean="0">
                            <a:latin typeface="Cambria Math"/>
                          </a:rPr>
                        </m:ctrlPr>
                      </m:sSubPr>
                      <m:e>
                        <m:r>
                          <a:rPr lang="en-GB" i="1">
                            <a:latin typeface="Cambria Math"/>
                          </a:rPr>
                          <m:t>𝜋</m:t>
                        </m:r>
                        <m:r>
                          <a:rPr lang="en-GB" i="1">
                            <a:latin typeface="Cambria Math"/>
                          </a:rPr>
                          <m:t>[(1−</m:t>
                        </m:r>
                        <m:r>
                          <a:rPr lang="es-ES" i="1">
                            <a:latin typeface="Cambria Math"/>
                          </a:rPr>
                          <m:t>𝜆</m:t>
                        </m:r>
                        <m:r>
                          <a:rPr lang="en-GB" i="1">
                            <a:latin typeface="Cambria Math"/>
                          </a:rPr>
                          <m:t>𝑐</m:t>
                        </m:r>
                      </m:e>
                      <m:sub>
                        <m:r>
                          <a:rPr lang="en-GB" i="1">
                            <a:latin typeface="Cambria Math"/>
                          </a:rPr>
                          <m:t>1</m:t>
                        </m:r>
                      </m:sub>
                    </m:sSub>
                    <m:r>
                      <a:rPr lang="en-GB" i="1">
                        <a:latin typeface="Cambria Math"/>
                      </a:rPr>
                      <m:t>)</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−(1−</m:t>
                    </m:r>
                    <m:r>
                      <a:rPr lang="en-GB" i="1">
                        <a:latin typeface="Cambria Math"/>
                      </a:rPr>
                      <m:t>𝜆</m:t>
                    </m:r>
                    <m:r>
                      <a:rPr lang="en-GB">
                        <a:latin typeface="Cambria Math"/>
                      </a:rPr>
                      <m:t>)</m:t>
                    </m:r>
                    <m:r>
                      <a:rPr lang="en-GB" i="1">
                        <a:latin typeface="Cambria Math"/>
                      </a:rPr>
                      <m:t> </m:t>
                    </m:r>
                    <m:sSub>
                      <m:sSubPr>
                        <m:ctrlPr>
                          <a:rPr lang="en-GB" i="1">
                            <a:latin typeface="Cambria Math"/>
                          </a:rPr>
                        </m:ctrlPr>
                      </m:sSubPr>
                      <m:e>
                        <m:r>
                          <a:rPr lang="en-GB" i="1">
                            <a:latin typeface="Cambria Math"/>
                          </a:rPr>
                          <m:t>𝑐</m:t>
                        </m:r>
                      </m:e>
                      <m:sub>
                        <m:r>
                          <a:rPr lang="en-GB" i="1">
                            <a:latin typeface="Cambria Math"/>
                          </a:rPr>
                          <m:t>2</m:t>
                        </m:r>
                      </m:sub>
                    </m:sSub>
                    <m:r>
                      <a:rPr lang="en-GB">
                        <a:latin typeface="Cambria Math"/>
                      </a:rPr>
                      <m:t>]</m:t>
                    </m:r>
                    <m:r>
                      <a:rPr lang="en-GB" i="1">
                        <a:latin typeface="Cambria Math"/>
                      </a:rPr>
                      <m:t>+</m:t>
                    </m:r>
                    <m:d>
                      <m:dPr>
                        <m:ctrlPr>
                          <a:rPr lang="en-GB" i="1">
                            <a:latin typeface="Cambria Math"/>
                          </a:rPr>
                        </m:ctrlPr>
                      </m:dPr>
                      <m:e>
                        <m:r>
                          <a:rPr lang="en-GB" i="1">
                            <a:latin typeface="Cambria Math"/>
                          </a:rPr>
                          <m:t>1−</m:t>
                        </m:r>
                        <m:r>
                          <a:rPr lang="en-GB" i="1">
                            <a:latin typeface="Cambria Math"/>
                          </a:rPr>
                          <m:t>𝜋</m:t>
                        </m:r>
                      </m:e>
                    </m:d>
                    <m:d>
                      <m:dPr>
                        <m:ctrlPr>
                          <a:rPr lang="en-GB" i="1">
                            <a:latin typeface="Cambria Math"/>
                          </a:rPr>
                        </m:ctrlPr>
                      </m:dPr>
                      <m:e>
                        <m:r>
                          <a:rPr lang="en-GB" i="1">
                            <a:latin typeface="Cambria Math"/>
                          </a:rPr>
                          <m:t>−</m:t>
                        </m:r>
                        <m:r>
                          <a:rPr lang="en-GB" b="0" i="1" smtClean="0">
                            <a:latin typeface="Cambria Math"/>
                          </a:rPr>
                          <m:t>𝑅</m:t>
                        </m:r>
                        <m:r>
                          <a:rPr lang="en-GB" i="1">
                            <a:latin typeface="Cambria Math"/>
                          </a:rPr>
                          <m:t>𝑘</m:t>
                        </m:r>
                      </m:e>
                    </m:d>
                    <m:r>
                      <a:rPr lang="en-GB" i="1">
                        <a:latin typeface="Cambria Math"/>
                      </a:rPr>
                      <m:t>=0</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8)</a:t>
                </a:r>
              </a:p>
            </p:txBody>
          </p:sp>
        </mc:Choice>
        <mc:Fallback>
          <p:sp>
            <p:nvSpPr>
              <p:cNvPr id="5" name="Rectangle 4"/>
              <p:cNvSpPr>
                <a:spLocks noRot="1" noChangeAspect="1" noMove="1" noResize="1" noEditPoints="1" noAdjustHandles="1" noChangeArrowheads="1" noChangeShapeType="1" noTextEdit="1"/>
              </p:cNvSpPr>
              <p:nvPr/>
            </p:nvSpPr>
            <p:spPr>
              <a:xfrm>
                <a:off x="609598" y="2895600"/>
                <a:ext cx="7848601" cy="646331"/>
              </a:xfrm>
              <a:prstGeom prst="rect">
                <a:avLst/>
              </a:prstGeom>
              <a:blipFill rotWithShape="1">
                <a:blip r:embed="rId3"/>
                <a:stretch>
                  <a:fillRect l="-622" t="-4717" r="-389" b="-1415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614547" y="3733800"/>
                <a:ext cx="7924801" cy="2438296"/>
              </a:xfrm>
              <a:prstGeom prst="rect">
                <a:avLst/>
              </a:prstGeom>
            </p:spPr>
            <p:txBody>
              <a:bodyPr wrap="square">
                <a:spAutoFit/>
              </a:bodyPr>
              <a:lstStyle/>
              <a:p>
                <a:r>
                  <a:rPr lang="en-GB" dirty="0" smtClean="0">
                    <a:latin typeface="Times New Roman" pitchFamily="18" charset="0"/>
                    <a:cs typeface="Times New Roman" pitchFamily="18" charset="0"/>
                  </a:rPr>
                  <a:t>So solving </a:t>
                </a:r>
                <a:r>
                  <a:rPr lang="en-GB" dirty="0">
                    <a:latin typeface="Times New Roman" pitchFamily="18" charset="0"/>
                    <a:cs typeface="Times New Roman" pitchFamily="18" charset="0"/>
                  </a:rPr>
                  <a:t>for the deposit contract using (6) and (8) </a:t>
                </a:r>
                <a:r>
                  <a:rPr lang="en-GB" dirty="0" smtClean="0">
                    <a:latin typeface="Times New Roman" pitchFamily="18" charset="0"/>
                    <a:cs typeface="Times New Roman" pitchFamily="18" charset="0"/>
                  </a:rPr>
                  <a:t>yields</a:t>
                </a:r>
              </a:p>
              <a:p>
                <a:endParaRPr lang="en-GB" dirty="0">
                  <a:latin typeface="Times New Roman" pitchFamily="18" charset="0"/>
                  <a:cs typeface="Times New Roman" pitchFamily="18" charset="0"/>
                </a:endParaRPr>
              </a:p>
              <a:p>
                <a14:m>
                  <m:oMath xmlns:m="http://schemas.openxmlformats.org/officeDocument/2006/math">
                    <m:sSub>
                      <m:sSubPr>
                        <m:ctrlPr>
                          <a:rPr lang="en-GB" i="1">
                            <a:latin typeface="Cambria Math"/>
                          </a:rPr>
                        </m:ctrlPr>
                      </m:sSubPr>
                      <m:e>
                        <m:r>
                          <a:rPr lang="en-GB" i="1">
                            <a:latin typeface="Cambria Math"/>
                          </a:rPr>
                          <m:t>𝑐</m:t>
                        </m:r>
                      </m:e>
                      <m:sub>
                        <m:r>
                          <a:rPr lang="en-GB" i="1">
                            <a:latin typeface="Cambria Math"/>
                          </a:rPr>
                          <m:t>𝐺</m:t>
                        </m:r>
                      </m:sub>
                    </m:sSub>
                    <m:r>
                      <a:rPr lang="en-GB" i="1">
                        <a:latin typeface="Cambria Math"/>
                      </a:rPr>
                      <m:t>=[</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𝑘</m:t>
                    </m:r>
                    <m:r>
                      <a:rPr lang="en-GB" i="1">
                        <a:latin typeface="Cambria Math"/>
                      </a:rPr>
                      <m:t>/</m:t>
                    </m:r>
                    <m:r>
                      <a:rPr lang="en-GB" i="1">
                        <a:latin typeface="Cambria Math"/>
                      </a:rPr>
                      <m:t>𝜋</m:t>
                    </m:r>
                    <m:r>
                      <a:rPr lang="en-GB" i="1">
                        <a:latin typeface="Cambria Math"/>
                      </a:rPr>
                      <m:t>]/(1−</m:t>
                    </m:r>
                    <m:r>
                      <a:rPr lang="en-GB" i="1">
                        <a:latin typeface="Cambria Math"/>
                      </a:rPr>
                      <m:t>𝜆</m:t>
                    </m:r>
                    <m:r>
                      <a:rPr lang="en-GB" i="1">
                        <a:latin typeface="Cambria Math"/>
                      </a:rPr>
                      <m:t>+</m:t>
                    </m:r>
                    <m:r>
                      <a:rPr lang="en-GB" i="1">
                        <a:latin typeface="Cambria Math"/>
                      </a:rPr>
                      <m:t>𝜆</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9</a:t>
                </a:r>
                <a:r>
                  <a:rPr lang="en-GB"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r>
                  <a:rPr lang="en-GB" dirty="0">
                    <a:latin typeface="Times New Roman" pitchFamily="18" charset="0"/>
                    <a:cs typeface="Times New Roman" pitchFamily="18" charset="0"/>
                  </a:rPr>
                  <a:t>To avoid gambling under perfect competition, one has to choose k such that </a:t>
                </a:r>
                <a14:m>
                  <m:oMath xmlns:m="http://schemas.openxmlformats.org/officeDocument/2006/math">
                    <m:r>
                      <a:rPr lang="en-GB" i="1">
                        <a:latin typeface="Cambria Math"/>
                      </a:rPr>
                      <m:t>𝑐</m:t>
                    </m:r>
                    <m:sSub>
                      <m:sSubPr>
                        <m:ctrlPr>
                          <a:rPr lang="en-GB" i="1">
                            <a:latin typeface="Cambria Math"/>
                          </a:rPr>
                        </m:ctrlPr>
                      </m:sSubPr>
                      <m:e>
                        <m:r>
                          <a:rPr lang="en-GB" i="1">
                            <a:latin typeface="Cambria Math"/>
                          </a:rPr>
                          <m:t>≥</m:t>
                        </m:r>
                        <m:r>
                          <a:rPr lang="en-GB" i="1">
                            <a:latin typeface="Cambria Math"/>
                          </a:rPr>
                          <m:t>𝑐</m:t>
                        </m:r>
                      </m:e>
                      <m:sub>
                        <m:r>
                          <a:rPr lang="en-GB" i="1">
                            <a:latin typeface="Cambria Math"/>
                          </a:rPr>
                          <m:t>𝐺</m:t>
                        </m:r>
                      </m:sub>
                    </m:sSub>
                  </m:oMath>
                </a14:m>
                <a:r>
                  <a:rPr lang="en-GB" dirty="0">
                    <a:latin typeface="Times New Roman" pitchFamily="18" charset="0"/>
                    <a:cs typeface="Times New Roman" pitchFamily="18" charset="0"/>
                  </a:rPr>
                  <a:t>. This implies </a:t>
                </a:r>
                <a:r>
                  <a:rPr lang="en-GB" b="1" dirty="0">
                    <a:latin typeface="Times New Roman" pitchFamily="18" charset="0"/>
                    <a:cs typeface="Times New Roman" pitchFamily="18" charset="0"/>
                  </a:rPr>
                  <a:t>the critical capital </a:t>
                </a:r>
                <a:r>
                  <a:rPr lang="en-GB" b="1" dirty="0" smtClean="0">
                    <a:latin typeface="Times New Roman" pitchFamily="18" charset="0"/>
                    <a:cs typeface="Times New Roman" pitchFamily="18" charset="0"/>
                  </a:rPr>
                  <a:t>requirement </a:t>
                </a:r>
                <a:r>
                  <a:rPr lang="en-GB" dirty="0" smtClean="0">
                    <a:latin typeface="Times New Roman" pitchFamily="18" charset="0"/>
                    <a:cs typeface="Times New Roman" pitchFamily="18" charset="0"/>
                  </a:rPr>
                  <a:t>of</a:t>
                </a:r>
              </a:p>
              <a:p>
                <a:endParaRPr lang="en-GB" dirty="0">
                  <a:latin typeface="Times New Roman" pitchFamily="18" charset="0"/>
                  <a:cs typeface="Times New Roman" pitchFamily="18" charset="0"/>
                </a:endParaRPr>
              </a:p>
              <a:p>
                <a14:m>
                  <m:oMath xmlns:m="http://schemas.openxmlformats.org/officeDocument/2006/math">
                    <m:sSub>
                      <m:sSubPr>
                        <m:ctrlPr>
                          <a:rPr lang="en-GB" i="1">
                            <a:latin typeface="Cambria Math"/>
                          </a:rPr>
                        </m:ctrlPr>
                      </m:sSubPr>
                      <m:e>
                        <m:r>
                          <a:rPr lang="en-GB" b="0" i="1" smtClean="0">
                            <a:latin typeface="Cambria Math"/>
                          </a:rPr>
                          <m:t>𝑅</m:t>
                        </m:r>
                        <m:r>
                          <a:rPr lang="en-GB" i="1">
                            <a:latin typeface="Cambria Math"/>
                          </a:rPr>
                          <m:t>𝑘</m:t>
                        </m:r>
                      </m:e>
                      <m:sub>
                        <m:r>
                          <a:rPr lang="en-GB" i="1">
                            <a:latin typeface="Cambria Math"/>
                          </a:rPr>
                          <m:t>𝐶</m:t>
                        </m:r>
                      </m:sub>
                    </m:sSub>
                    <m:r>
                      <a:rPr lang="en-GB" i="1">
                        <a:latin typeface="Cambria Math"/>
                      </a:rPr>
                      <m:t>=</m:t>
                    </m:r>
                    <m:f>
                      <m:fPr>
                        <m:ctrlPr>
                          <a:rPr lang="en-GB" i="1">
                            <a:latin typeface="Cambria Math"/>
                          </a:rPr>
                        </m:ctrlPr>
                      </m:fPr>
                      <m:num>
                        <m:r>
                          <a:rPr lang="en-GB" i="1">
                            <a:latin typeface="Cambria Math"/>
                          </a:rPr>
                          <m:t>𝜋</m:t>
                        </m:r>
                      </m:num>
                      <m:den>
                        <m:r>
                          <a:rPr lang="en-GB" i="1">
                            <a:latin typeface="Cambria Math"/>
                          </a:rPr>
                          <m:t>1−</m:t>
                        </m:r>
                        <m:r>
                          <a:rPr lang="en-GB" i="1">
                            <a:latin typeface="Cambria Math"/>
                          </a:rPr>
                          <m:t>𝜋</m:t>
                        </m:r>
                      </m:den>
                    </m:f>
                    <m:r>
                      <a:rPr lang="en-GB" i="1">
                        <a:latin typeface="Cambria Math"/>
                      </a:rPr>
                      <m:t>(</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m:t>
                    </m:r>
                    <m:f>
                      <m:fPr>
                        <m:ctrlPr>
                          <a:rPr lang="en-GB" i="1">
                            <a:latin typeface="Cambria Math"/>
                          </a:rPr>
                        </m:ctrlPr>
                      </m:fPr>
                      <m:num>
                        <m:r>
                          <a:rPr lang="en-GB" i="1">
                            <a:latin typeface="Cambria Math"/>
                          </a:rPr>
                          <m:t>1−</m:t>
                        </m:r>
                        <m:r>
                          <a:rPr lang="en-GB" i="1">
                            <a:latin typeface="Cambria Math"/>
                          </a:rPr>
                          <m:t>𝜆</m:t>
                        </m:r>
                        <m:r>
                          <a:rPr lang="en-GB" i="1">
                            <a:latin typeface="Cambria Math"/>
                          </a:rPr>
                          <m:t>+</m:t>
                        </m:r>
                        <m:r>
                          <a:rPr lang="en-GB" i="1">
                            <a:latin typeface="Cambria Math"/>
                          </a:rPr>
                          <m:t>𝜆</m:t>
                        </m:r>
                        <m:sSub>
                          <m:sSubPr>
                            <m:ctrlPr>
                              <a:rPr lang="en-GB" i="1">
                                <a:latin typeface="Cambria Math"/>
                              </a:rPr>
                            </m:ctrlPr>
                          </m:sSubPr>
                          <m:e>
                            <m:r>
                              <a:rPr lang="en-GB" i="1">
                                <a:latin typeface="Cambria Math"/>
                              </a:rPr>
                              <m:t>𝑅</m:t>
                            </m:r>
                          </m:e>
                          <m:sub>
                            <m:r>
                              <a:rPr lang="en-GB" i="1">
                                <a:latin typeface="Cambria Math"/>
                              </a:rPr>
                              <m:t>𝐻</m:t>
                            </m:r>
                          </m:sub>
                        </m:sSub>
                      </m:num>
                      <m:den>
                        <m:r>
                          <a:rPr lang="en-GB" i="1">
                            <a:latin typeface="Cambria Math"/>
                          </a:rPr>
                          <m:t>1−</m:t>
                        </m:r>
                        <m:r>
                          <a:rPr lang="en-GB" i="1">
                            <a:latin typeface="Cambria Math"/>
                          </a:rPr>
                          <m:t>𝜆</m:t>
                        </m:r>
                        <m:r>
                          <a:rPr lang="en-GB" i="1">
                            <a:latin typeface="Cambria Math"/>
                          </a:rPr>
                          <m:t>+</m:t>
                        </m:r>
                        <m:r>
                          <a:rPr lang="en-GB" i="1">
                            <a:latin typeface="Cambria Math"/>
                          </a:rPr>
                          <m:t>𝜆</m:t>
                        </m:r>
                        <m:r>
                          <a:rPr lang="en-GB" i="1">
                            <a:latin typeface="Cambria Math"/>
                          </a:rPr>
                          <m:t>𝑅</m:t>
                        </m:r>
                      </m:den>
                    </m:f>
                    <m:r>
                      <a:rPr lang="en-GB" i="1">
                        <a:latin typeface="Cambria Math"/>
                      </a:rPr>
                      <m:t>𝑅</m:t>
                    </m:r>
                    <m:r>
                      <a:rPr lang="en-GB" i="1">
                        <a:latin typeface="Cambria Math"/>
                      </a:rPr>
                      <m:t>)</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10)</a:t>
                </a:r>
              </a:p>
            </p:txBody>
          </p:sp>
        </mc:Choice>
        <mc:Fallback>
          <p:sp>
            <p:nvSpPr>
              <p:cNvPr id="6" name="Rectangle 5"/>
              <p:cNvSpPr>
                <a:spLocks noRot="1" noChangeAspect="1" noMove="1" noResize="1" noEditPoints="1" noAdjustHandles="1" noChangeArrowheads="1" noChangeShapeType="1" noTextEdit="1"/>
              </p:cNvSpPr>
              <p:nvPr/>
            </p:nvSpPr>
            <p:spPr>
              <a:xfrm>
                <a:off x="614547" y="3733800"/>
                <a:ext cx="7924801" cy="2438296"/>
              </a:xfrm>
              <a:prstGeom prst="rect">
                <a:avLst/>
              </a:prstGeom>
              <a:blipFill rotWithShape="1">
                <a:blip r:embed="rId4"/>
                <a:stretch>
                  <a:fillRect l="-692" t="-1253" r="-385" b="-501"/>
                </a:stretch>
              </a:blipFill>
            </p:spPr>
            <p:txBody>
              <a:bodyPr/>
              <a:lstStyle/>
              <a:p>
                <a:r>
                  <a:rPr lang="en-GB">
                    <a:noFill/>
                  </a:rPr>
                  <a:t> </a:t>
                </a:r>
              </a:p>
            </p:txBody>
          </p:sp>
        </mc:Fallback>
      </mc:AlternateContent>
      <p:sp>
        <p:nvSpPr>
          <p:cNvPr id="3" name="TextBox 2"/>
          <p:cNvSpPr txBox="1"/>
          <p:nvPr/>
        </p:nvSpPr>
        <p:spPr>
          <a:xfrm>
            <a:off x="841169" y="6326095"/>
            <a:ext cx="7471558" cy="307777"/>
          </a:xfrm>
          <a:prstGeom prst="rect">
            <a:avLst/>
          </a:prstGeom>
          <a:noFill/>
        </p:spPr>
        <p:txBody>
          <a:bodyPr wrap="square" rtlCol="0">
            <a:spAutoFit/>
          </a:bodyPr>
          <a:lstStyle/>
          <a:p>
            <a:r>
              <a:rPr lang="en-GB" sz="1400" dirty="0" smtClean="0"/>
              <a:t>* Equation numbers refer to ‘The invisible Hand and the banking trade’, Miller and Zhang (2013)</a:t>
            </a:r>
            <a:endParaRPr lang="en-GB" sz="1400" dirty="0"/>
          </a:p>
        </p:txBody>
      </p:sp>
      <p:sp>
        <p:nvSpPr>
          <p:cNvPr id="7" name="Slide Number Placeholder 6"/>
          <p:cNvSpPr>
            <a:spLocks noGrp="1"/>
          </p:cNvSpPr>
          <p:nvPr>
            <p:ph type="sldNum" sz="quarter" idx="12"/>
          </p:nvPr>
        </p:nvSpPr>
        <p:spPr/>
        <p:txBody>
          <a:bodyPr/>
          <a:lstStyle/>
          <a:p>
            <a:fld id="{AEE1104B-AE1C-46C5-92B3-ED749B36960B}" type="slidenum">
              <a:rPr lang="en-GB" smtClean="0"/>
              <a:pPr/>
              <a:t>14</a:t>
            </a:fld>
            <a:endParaRPr lang="en-GB"/>
          </a:p>
        </p:txBody>
      </p:sp>
    </p:spTree>
    <p:extLst>
      <p:ext uri="{BB962C8B-B14F-4D97-AF65-F5344CB8AC3E}">
        <p14:creationId xmlns:p14="http://schemas.microsoft.com/office/powerpoint/2010/main" val="3302185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4761" y="152400"/>
            <a:ext cx="8229600" cy="868362"/>
          </a:xfrm>
        </p:spPr>
        <p:txBody>
          <a:bodyPr>
            <a:normAutofit/>
          </a:bodyPr>
          <a:lstStyle/>
          <a:p>
            <a:r>
              <a:rPr lang="en-GB" sz="4000" dirty="0" smtClean="0"/>
              <a:t>Monopoly</a:t>
            </a:r>
            <a:endParaRPr lang="en-GB" sz="4000" dirty="0"/>
          </a:p>
        </p:txBody>
      </p:sp>
      <mc:AlternateContent xmlns:mc="http://schemas.openxmlformats.org/markup-compatibility/2006" xmlns:a14="http://schemas.microsoft.com/office/drawing/2010/main">
        <mc:Choice Requires="a14">
          <p:sp>
            <p:nvSpPr>
              <p:cNvPr id="5" name="Rectangle 4"/>
              <p:cNvSpPr/>
              <p:nvPr/>
            </p:nvSpPr>
            <p:spPr>
              <a:xfrm>
                <a:off x="762896" y="990600"/>
                <a:ext cx="7619103" cy="923330"/>
              </a:xfrm>
              <a:prstGeom prst="rect">
                <a:avLst/>
              </a:prstGeom>
            </p:spPr>
            <p:txBody>
              <a:bodyPr wrap="square">
                <a:spAutoFit/>
              </a:bodyPr>
              <a:lstStyle/>
              <a:p>
                <a:r>
                  <a:rPr lang="en-GB" dirty="0">
                    <a:latin typeface="Times New Roman" pitchFamily="18" charset="0"/>
                    <a:cs typeface="Times New Roman" pitchFamily="18" charset="0"/>
                  </a:rPr>
                  <a:t>With extreme risk aversion, where long returns are R, profits </a:t>
                </a:r>
                <a:r>
                  <a:rPr lang="en-GB" b="1" dirty="0" smtClean="0">
                    <a:latin typeface="Times New Roman" pitchFamily="18" charset="0"/>
                    <a:cs typeface="Times New Roman" pitchFamily="18" charset="0"/>
                  </a:rPr>
                  <a:t>without gambling </a:t>
                </a:r>
                <a:r>
                  <a:rPr lang="en-GB" dirty="0" smtClean="0">
                    <a:latin typeface="Times New Roman" pitchFamily="18" charset="0"/>
                    <a:cs typeface="Times New Roman" pitchFamily="18" charset="0"/>
                  </a:rPr>
                  <a:t>will </a:t>
                </a:r>
                <a:r>
                  <a:rPr lang="en-GB" dirty="0">
                    <a:latin typeface="Times New Roman" pitchFamily="18" charset="0"/>
                    <a:cs typeface="Times New Roman" pitchFamily="18" charset="0"/>
                  </a:rPr>
                  <a:t>be at a maximum at the point shown as </a:t>
                </a:r>
                <a:r>
                  <a:rPr lang="en-GB" i="1" dirty="0" smtClean="0">
                    <a:latin typeface="Times New Roman" pitchFamily="18" charset="0"/>
                    <a:cs typeface="Times New Roman" pitchFamily="18" charset="0"/>
                  </a:rPr>
                  <a:t>M</a:t>
                </a:r>
                <a:r>
                  <a:rPr lang="en-GB" dirty="0" smtClean="0">
                    <a:latin typeface="Times New Roman" pitchFamily="18" charset="0"/>
                    <a:cs typeface="Times New Roman" pitchFamily="18" charset="0"/>
                  </a:rPr>
                  <a:t>, where the flow of </a:t>
                </a:r>
                <a:r>
                  <a:rPr lang="en-GB" dirty="0" err="1" smtClean="0">
                    <a:latin typeface="Times New Roman" pitchFamily="18" charset="0"/>
                    <a:cs typeface="Times New Roman" pitchFamily="18" charset="0"/>
                  </a:rPr>
                  <a:t>seigniorage</a:t>
                </a:r>
                <a:r>
                  <a:rPr lang="en-GB" dirty="0" smtClean="0">
                    <a:latin typeface="Times New Roman" pitchFamily="18" charset="0"/>
                    <a:cs typeface="Times New Roman" pitchFamily="18" charset="0"/>
                  </a:rPr>
                  <a:t> is:</a:t>
                </a:r>
                <a:endParaRPr lang="en-GB" i="1" dirty="0" smtClean="0">
                  <a:latin typeface="Cambria Math"/>
                </a:endParaRPr>
              </a:p>
              <a:p>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=(1−</m:t>
                    </m:r>
                    <m:r>
                      <a:rPr lang="en-GB" i="1">
                        <a:latin typeface="Cambria Math"/>
                      </a:rPr>
                      <m:t>𝜆</m:t>
                    </m:r>
                    <m:r>
                      <a:rPr lang="en-GB">
                        <a:latin typeface="Cambria Math"/>
                      </a:rPr>
                      <m:t>)(</m:t>
                    </m:r>
                    <m:r>
                      <a:rPr lang="en-GB" i="1">
                        <a:latin typeface="Cambria Math"/>
                      </a:rPr>
                      <m:t>𝑅</m:t>
                    </m:r>
                    <m:r>
                      <a:rPr lang="en-GB" i="1">
                        <a:latin typeface="Cambria Math"/>
                      </a:rPr>
                      <m:t>−1)</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11)</a:t>
                </a:r>
              </a:p>
            </p:txBody>
          </p:sp>
        </mc:Choice>
        <mc:Fallback xmlns="">
          <p:sp>
            <p:nvSpPr>
              <p:cNvPr id="5" name="Rectangle 4"/>
              <p:cNvSpPr>
                <a:spLocks noRot="1" noChangeAspect="1" noMove="1" noResize="1" noEditPoints="1" noAdjustHandles="1" noChangeArrowheads="1" noChangeShapeType="1" noTextEdit="1"/>
              </p:cNvSpPr>
              <p:nvPr/>
            </p:nvSpPr>
            <p:spPr>
              <a:xfrm>
                <a:off x="762896" y="990600"/>
                <a:ext cx="7619103" cy="923330"/>
              </a:xfrm>
              <a:prstGeom prst="rect">
                <a:avLst/>
              </a:prstGeom>
              <a:blipFill rotWithShape="1">
                <a:blip r:embed="rId2" cstate="print"/>
                <a:stretch>
                  <a:fillRect l="-640" t="-3311" r="-160" b="-927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762896" y="2106904"/>
                <a:ext cx="7466704" cy="1328633"/>
              </a:xfrm>
              <a:prstGeom prst="rect">
                <a:avLst/>
              </a:prstGeom>
            </p:spPr>
            <p:txBody>
              <a:bodyPr wrap="square">
                <a:spAutoFit/>
              </a:bodyPr>
              <a:lstStyle/>
              <a:p>
                <a:r>
                  <a:rPr lang="en-GB" dirty="0">
                    <a:latin typeface="Times New Roman" pitchFamily="18" charset="0"/>
                    <a:cs typeface="Times New Roman" pitchFamily="18" charset="0"/>
                  </a:rPr>
                  <a:t>When this is capitalised at a discount rate of δ, this provides the franchise value of the monopoly bank, </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a:p>
                <a14:m>
                  <m:oMath xmlns:m="http://schemas.openxmlformats.org/officeDocument/2006/math">
                    <m:r>
                      <a:rPr lang="en-GB" i="1">
                        <a:latin typeface="Cambria Math"/>
                      </a:rPr>
                      <m:t>𝑉</m:t>
                    </m:r>
                    <m:r>
                      <a:rPr lang="en-GB" i="1">
                        <a:latin typeface="Cambria Math"/>
                      </a:rPr>
                      <m:t>≡</m:t>
                    </m:r>
                    <m:f>
                      <m:fPr>
                        <m:ctrlPr>
                          <a:rPr lang="en-GB" i="1">
                            <a:latin typeface="Cambria Math"/>
                          </a:rPr>
                        </m:ctrlPr>
                      </m:fPr>
                      <m:num>
                        <m:sSub>
                          <m:sSubPr>
                            <m:ctrlPr>
                              <a:rPr lang="en-GB" i="1">
                                <a:latin typeface="Cambria Math"/>
                              </a:rPr>
                            </m:ctrlPr>
                          </m:sSubPr>
                          <m:e>
                            <m:r>
                              <m:rPr>
                                <m:sty m:val="p"/>
                              </m:rPr>
                              <a:rPr lang="en-GB">
                                <a:latin typeface="Cambria Math"/>
                              </a:rPr>
                              <m:t>Π</m:t>
                            </m:r>
                          </m:e>
                          <m:sub>
                            <m:r>
                              <a:rPr lang="en-GB" i="1">
                                <a:latin typeface="Cambria Math"/>
                              </a:rPr>
                              <m:t>𝑀</m:t>
                            </m:r>
                          </m:sub>
                        </m:sSub>
                      </m:num>
                      <m:den>
                        <m:r>
                          <a:rPr lang="en-GB" i="1">
                            <a:latin typeface="Cambria Math"/>
                          </a:rPr>
                          <m:t>1−</m:t>
                        </m:r>
                        <m:r>
                          <a:rPr lang="en-GB" i="1">
                            <a:latin typeface="Cambria Math"/>
                          </a:rPr>
                          <m:t>𝛿</m:t>
                        </m:r>
                      </m:den>
                    </m:f>
                    <m:r>
                      <a:rPr lang="en-GB" i="1">
                        <a:latin typeface="Cambria Math"/>
                      </a:rPr>
                      <m:t>=</m:t>
                    </m:r>
                    <m:f>
                      <m:fPr>
                        <m:ctrlPr>
                          <a:rPr lang="en-GB" i="1">
                            <a:latin typeface="Cambria Math"/>
                          </a:rPr>
                        </m:ctrlPr>
                      </m:fPr>
                      <m:num>
                        <m:r>
                          <a:rPr lang="en-GB" i="1">
                            <a:latin typeface="Cambria Math"/>
                          </a:rPr>
                          <m:t>(1−</m:t>
                        </m:r>
                        <m:r>
                          <a:rPr lang="en-GB" i="1">
                            <a:latin typeface="Cambria Math"/>
                          </a:rPr>
                          <m:t>𝜆</m:t>
                        </m:r>
                        <m:r>
                          <a:rPr lang="en-GB">
                            <a:latin typeface="Cambria Math"/>
                          </a:rPr>
                          <m:t>)(</m:t>
                        </m:r>
                        <m:r>
                          <a:rPr lang="en-GB" i="1">
                            <a:latin typeface="Cambria Math"/>
                          </a:rPr>
                          <m:t>𝑅</m:t>
                        </m:r>
                        <m:r>
                          <a:rPr lang="en-GB" i="1">
                            <a:latin typeface="Cambria Math"/>
                          </a:rPr>
                          <m:t>−1)</m:t>
                        </m:r>
                      </m:num>
                      <m:den>
                        <m:r>
                          <a:rPr lang="en-GB" i="1">
                            <a:latin typeface="Cambria Math"/>
                          </a:rPr>
                          <m:t>1−</m:t>
                        </m:r>
                        <m:r>
                          <a:rPr lang="en-GB" i="1">
                            <a:latin typeface="Cambria Math"/>
                          </a:rPr>
                          <m:t>𝛿</m:t>
                        </m:r>
                      </m:den>
                    </m:f>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12)</a:t>
                </a:r>
              </a:p>
            </p:txBody>
          </p:sp>
        </mc:Choice>
        <mc:Fallback xmlns="">
          <p:sp>
            <p:nvSpPr>
              <p:cNvPr id="6" name="Rectangle 5"/>
              <p:cNvSpPr>
                <a:spLocks noRot="1" noChangeAspect="1" noMove="1" noResize="1" noEditPoints="1" noAdjustHandles="1" noChangeArrowheads="1" noChangeShapeType="1" noTextEdit="1"/>
              </p:cNvSpPr>
              <p:nvPr/>
            </p:nvSpPr>
            <p:spPr>
              <a:xfrm>
                <a:off x="762896" y="2106904"/>
                <a:ext cx="7466704" cy="1328633"/>
              </a:xfrm>
              <a:prstGeom prst="rect">
                <a:avLst/>
              </a:prstGeom>
              <a:blipFill rotWithShape="1">
                <a:blip r:embed="rId3" cstate="print"/>
                <a:stretch>
                  <a:fillRect l="-653" t="-2294" r="-1388" b="-18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62896" y="3600203"/>
                <a:ext cx="7696200" cy="2862322"/>
              </a:xfrm>
              <a:prstGeom prst="rect">
                <a:avLst/>
              </a:prstGeom>
            </p:spPr>
            <p:txBody>
              <a:bodyPr wrap="square">
                <a:spAutoFit/>
              </a:bodyPr>
              <a:lstStyle/>
              <a:p>
                <a:r>
                  <a:rPr lang="en-GB" dirty="0" smtClean="0">
                    <a:latin typeface="Times New Roman" pitchFamily="18" charset="0"/>
                    <a:cs typeface="Times New Roman" pitchFamily="18" charset="0"/>
                  </a:rPr>
                  <a:t>Assume </a:t>
                </a:r>
                <a:r>
                  <a:rPr lang="en-GB" b="1" dirty="0" smtClean="0">
                    <a:latin typeface="Times New Roman" pitchFamily="18" charset="0"/>
                    <a:cs typeface="Times New Roman" pitchFamily="18" charset="0"/>
                  </a:rPr>
                  <a:t>there </a:t>
                </a:r>
                <a:r>
                  <a:rPr lang="en-GB" b="1" dirty="0">
                    <a:latin typeface="Times New Roman" pitchFamily="18" charset="0"/>
                    <a:cs typeface="Times New Roman" pitchFamily="18" charset="0"/>
                  </a:rPr>
                  <a:t>is a gamble available </a:t>
                </a:r>
                <a:r>
                  <a:rPr lang="en-GB" dirty="0">
                    <a:latin typeface="Times New Roman" pitchFamily="18" charset="0"/>
                    <a:cs typeface="Times New Roman" pitchFamily="18" charset="0"/>
                  </a:rPr>
                  <a:t>with high and low payoffs, </a:t>
                </a:r>
                <a:r>
                  <a:rPr lang="en-GB" i="1" dirty="0">
                    <a:latin typeface="Times New Roman" pitchFamily="18" charset="0"/>
                    <a:cs typeface="Times New Roman" pitchFamily="18" charset="0"/>
                  </a:rPr>
                  <a:t>R</a:t>
                </a:r>
                <a:r>
                  <a:rPr lang="en-GB" i="1" baseline="-25000" dirty="0">
                    <a:latin typeface="Times New Roman" pitchFamily="18" charset="0"/>
                    <a:cs typeface="Times New Roman" pitchFamily="18" charset="0"/>
                  </a:rPr>
                  <a:t>H</a:t>
                </a:r>
                <a:r>
                  <a:rPr lang="en-GB" i="1" dirty="0">
                    <a:latin typeface="Times New Roman" pitchFamily="18" charset="0"/>
                    <a:cs typeface="Times New Roman" pitchFamily="18" charset="0"/>
                  </a:rPr>
                  <a:t>&gt;R&gt;R</a:t>
                </a:r>
                <a:r>
                  <a:rPr lang="en-GB" i="1" baseline="-25000" dirty="0">
                    <a:latin typeface="Times New Roman" pitchFamily="18" charset="0"/>
                    <a:cs typeface="Times New Roman" pitchFamily="18" charset="0"/>
                  </a:rPr>
                  <a:t>L</a:t>
                </a:r>
                <a:r>
                  <a:rPr lang="en-GB" i="1" dirty="0">
                    <a:latin typeface="Times New Roman" pitchFamily="18" charset="0"/>
                    <a:cs typeface="Times New Roman" pitchFamily="18" charset="0"/>
                  </a:rPr>
                  <a:t>,</a:t>
                </a:r>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and </a:t>
                </a:r>
                <a:r>
                  <a:rPr lang="en-GB" dirty="0">
                    <a:latin typeface="Times New Roman" pitchFamily="18" charset="0"/>
                    <a:cs typeface="Times New Roman" pitchFamily="18" charset="0"/>
                  </a:rPr>
                  <a:t>probabilities </a:t>
                </a:r>
                <a14:m>
                  <m:oMath xmlns:m="http://schemas.openxmlformats.org/officeDocument/2006/math">
                    <m:r>
                      <a:rPr lang="en-GB" i="1">
                        <a:latin typeface="Cambria Math"/>
                      </a:rPr>
                      <m:t>𝜋</m:t>
                    </m:r>
                    <m:r>
                      <a:rPr lang="en-GB" i="1">
                        <a:latin typeface="Cambria Math"/>
                      </a:rPr>
                      <m:t>, 1−</m:t>
                    </m:r>
                    <m:r>
                      <a:rPr lang="en-GB" i="1">
                        <a:latin typeface="Cambria Math"/>
                      </a:rPr>
                      <m:t>𝜋</m:t>
                    </m:r>
                  </m:oMath>
                </a14:m>
                <a:r>
                  <a:rPr lang="en-GB" baseline="-25000" dirty="0">
                    <a:latin typeface="Times New Roman" pitchFamily="18" charset="0"/>
                    <a:cs typeface="Times New Roman" pitchFamily="18" charset="0"/>
                  </a:rPr>
                  <a:t>  </a:t>
                </a:r>
                <a:r>
                  <a:rPr lang="en-GB" dirty="0">
                    <a:latin typeface="Times New Roman" pitchFamily="18" charset="0"/>
                    <a:cs typeface="Times New Roman" pitchFamily="18" charset="0"/>
                  </a:rPr>
                  <a:t>respectively, and that it is a mean–preserving spread relative to the return of </a:t>
                </a:r>
                <a:r>
                  <a:rPr lang="en-GB" i="1" dirty="0">
                    <a:latin typeface="Times New Roman" pitchFamily="18" charset="0"/>
                    <a:cs typeface="Times New Roman" pitchFamily="18" charset="0"/>
                  </a:rPr>
                  <a:t>R</a:t>
                </a:r>
                <a:r>
                  <a:rPr lang="en-GB" dirty="0">
                    <a:latin typeface="Times New Roman" pitchFamily="18" charset="0"/>
                    <a:cs typeface="Times New Roman" pitchFamily="18" charset="0"/>
                  </a:rPr>
                  <a:t> , so  </a:t>
                </a:r>
                <a14:m>
                  <m:oMath xmlns:m="http://schemas.openxmlformats.org/officeDocument/2006/math">
                    <m:r>
                      <a:rPr lang="en-GB" i="1">
                        <a:latin typeface="Cambria Math"/>
                      </a:rPr>
                      <m:t>𝜋</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sSub>
                      <m:sSubPr>
                        <m:ctrlPr>
                          <a:rPr lang="en-GB" i="1">
                            <a:latin typeface="Cambria Math"/>
                          </a:rPr>
                        </m:ctrlPr>
                      </m:sSubPr>
                      <m:e>
                        <m:r>
                          <a:rPr lang="en-GB" i="1">
                            <a:latin typeface="Cambria Math"/>
                          </a:rPr>
                          <m:t>𝑅</m:t>
                        </m:r>
                      </m:e>
                      <m:sub>
                        <m:r>
                          <a:rPr lang="en-GB" i="1">
                            <a:latin typeface="Cambria Math"/>
                          </a:rPr>
                          <m:t>𝐻</m:t>
                        </m:r>
                      </m:sub>
                    </m:sSub>
                  </m:oMath>
                </a14:m>
                <a:r>
                  <a:rPr lang="en-GB" i="1" dirty="0" smtClean="0">
                    <a:latin typeface="Times New Roman" pitchFamily="18" charset="0"/>
                    <a:cs typeface="Times New Roman" pitchFamily="18" charset="0"/>
                  </a:rPr>
                  <a:t>= R</a:t>
                </a:r>
                <a:r>
                  <a:rPr lang="en-GB" dirty="0">
                    <a:latin typeface="Times New Roman" pitchFamily="18" charset="0"/>
                    <a:cs typeface="Times New Roman" pitchFamily="18" charset="0"/>
                  </a:rPr>
                  <a:t> . </a:t>
                </a:r>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With </a:t>
                </a:r>
                <a:r>
                  <a:rPr lang="en-GB" dirty="0">
                    <a:latin typeface="Times New Roman" pitchFamily="18" charset="0"/>
                    <a:cs typeface="Times New Roman" pitchFamily="18" charset="0"/>
                  </a:rPr>
                  <a:t>the monopoly contract of (1,1) as before, the expected monopoly profit (measured at date 2) will be: </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a:p>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r>
                      <a:rPr lang="en-GB" i="1">
                        <a:latin typeface="Cambria Math"/>
                      </a:rPr>
                      <m:t>≡</m:t>
                    </m:r>
                    <m:sSub>
                      <m:sSubPr>
                        <m:ctrlPr>
                          <a:rPr lang="en-GB" i="1">
                            <a:latin typeface="Cambria Math"/>
                          </a:rPr>
                        </m:ctrlPr>
                      </m:sSubPr>
                      <m:e>
                        <m:r>
                          <a:rPr lang="en-GB" i="1">
                            <a:latin typeface="Cambria Math"/>
                          </a:rPr>
                          <m:t>𝜋</m:t>
                        </m:r>
                        <m:r>
                          <a:rPr lang="en-GB" i="1">
                            <a:latin typeface="Cambria Math"/>
                          </a:rPr>
                          <m:t>[(1−</m:t>
                        </m:r>
                        <m:r>
                          <a:rPr lang="es-ES" i="1">
                            <a:latin typeface="Cambria Math"/>
                          </a:rPr>
                          <m:t>𝜆</m:t>
                        </m:r>
                        <m:r>
                          <a:rPr lang="en-GB" i="1">
                            <a:latin typeface="Cambria Math"/>
                          </a:rPr>
                          <m:t>𝑐</m:t>
                        </m:r>
                      </m:e>
                      <m:sub>
                        <m:r>
                          <a:rPr lang="en-GB" i="1">
                            <a:latin typeface="Cambria Math"/>
                          </a:rPr>
                          <m:t>1</m:t>
                        </m:r>
                      </m:sub>
                    </m:sSub>
                    <m:r>
                      <a:rPr lang="en-GB" i="1">
                        <a:latin typeface="Cambria Math"/>
                      </a:rPr>
                      <m:t>)</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−(1−</m:t>
                    </m:r>
                    <m:r>
                      <a:rPr lang="en-GB" i="1">
                        <a:latin typeface="Cambria Math"/>
                      </a:rPr>
                      <m:t>𝜆</m:t>
                    </m:r>
                  </m:oMath>
                </a14:m>
                <a:r>
                  <a:rPr lang="en-GB" dirty="0">
                    <a:latin typeface="Times New Roman" pitchFamily="18" charset="0"/>
                    <a:cs typeface="Times New Roman" pitchFamily="18" charset="0"/>
                  </a:rPr>
                  <a:t>)</a:t>
                </a:r>
                <a14:m>
                  <m:oMath xmlns:m="http://schemas.openxmlformats.org/officeDocument/2006/math">
                    <m:r>
                      <a:rPr lang="en-GB" i="1">
                        <a:latin typeface="Cambria Math"/>
                      </a:rPr>
                      <m:t> </m:t>
                    </m:r>
                    <m:sSub>
                      <m:sSubPr>
                        <m:ctrlPr>
                          <a:rPr lang="en-GB" i="1">
                            <a:latin typeface="Cambria Math"/>
                          </a:rPr>
                        </m:ctrlPr>
                      </m:sSubPr>
                      <m:e>
                        <m:r>
                          <a:rPr lang="en-GB" i="1">
                            <a:latin typeface="Cambria Math"/>
                          </a:rPr>
                          <m:t>𝑐</m:t>
                        </m:r>
                      </m:e>
                      <m:sub>
                        <m:r>
                          <a:rPr lang="en-GB" i="1">
                            <a:latin typeface="Cambria Math"/>
                          </a:rPr>
                          <m:t>2</m:t>
                        </m:r>
                      </m:sub>
                    </m:sSub>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1-π)0, So</a:t>
                </a:r>
              </a:p>
              <a:p>
                <a:endParaRPr lang="en-GB" dirty="0">
                  <a:latin typeface="Times New Roman" pitchFamily="18" charset="0"/>
                  <a:cs typeface="Times New Roman" pitchFamily="18" charset="0"/>
                </a:endParaRPr>
              </a:p>
              <a:p>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r>
                      <a:rPr lang="en-GB" i="1">
                        <a:latin typeface="Cambria Math"/>
                      </a:rPr>
                      <m:t>=</m:t>
                    </m:r>
                    <m:r>
                      <a:rPr lang="en-GB" i="1">
                        <a:latin typeface="Cambria Math"/>
                      </a:rPr>
                      <m:t>𝜋</m:t>
                    </m:r>
                    <m:d>
                      <m:dPr>
                        <m:ctrlPr>
                          <a:rPr lang="en-GB" i="1">
                            <a:latin typeface="Cambria Math"/>
                          </a:rPr>
                        </m:ctrlPr>
                      </m:dPr>
                      <m:e>
                        <m:r>
                          <a:rPr lang="en-GB" i="1">
                            <a:latin typeface="Cambria Math"/>
                          </a:rPr>
                          <m:t>1−</m:t>
                        </m:r>
                        <m:r>
                          <a:rPr lang="en-GB" i="1">
                            <a:latin typeface="Cambria Math"/>
                          </a:rPr>
                          <m:t>𝜆</m:t>
                        </m:r>
                      </m:e>
                    </m:d>
                    <m:r>
                      <a:rPr lang="en-GB" i="1">
                        <a:latin typeface="Cambria Math"/>
                      </a:rPr>
                      <m:t>(</m:t>
                    </m:r>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−1)</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13)</a:t>
                </a:r>
              </a:p>
            </p:txBody>
          </p:sp>
        </mc:Choice>
        <mc:Fallback xmlns="">
          <p:sp>
            <p:nvSpPr>
              <p:cNvPr id="7" name="Rectangle 6"/>
              <p:cNvSpPr>
                <a:spLocks noRot="1" noChangeAspect="1" noMove="1" noResize="1" noEditPoints="1" noAdjustHandles="1" noChangeArrowheads="1" noChangeShapeType="1" noTextEdit="1"/>
              </p:cNvSpPr>
              <p:nvPr/>
            </p:nvSpPr>
            <p:spPr>
              <a:xfrm>
                <a:off x="762896" y="3600203"/>
                <a:ext cx="7696200" cy="2862322"/>
              </a:xfrm>
              <a:prstGeom prst="rect">
                <a:avLst/>
              </a:prstGeom>
              <a:blipFill rotWithShape="1">
                <a:blip r:embed="rId4" cstate="print"/>
                <a:stretch>
                  <a:fillRect l="-633" t="-1066" b="-2559"/>
                </a:stretch>
              </a:blipFill>
            </p:spPr>
            <p:txBody>
              <a:bodyPr/>
              <a:lstStyle/>
              <a:p>
                <a:r>
                  <a:rPr lang="en-GB">
                    <a:noFill/>
                  </a:rPr>
                  <a:t> </a:t>
                </a:r>
              </a:p>
            </p:txBody>
          </p:sp>
        </mc:Fallback>
      </mc:AlternateContent>
      <p:sp>
        <p:nvSpPr>
          <p:cNvPr id="8" name="Slide Number Placeholder 7"/>
          <p:cNvSpPr>
            <a:spLocks noGrp="1"/>
          </p:cNvSpPr>
          <p:nvPr>
            <p:ph type="sldNum" sz="quarter" idx="12"/>
          </p:nvPr>
        </p:nvSpPr>
        <p:spPr/>
        <p:txBody>
          <a:bodyPr/>
          <a:lstStyle/>
          <a:p>
            <a:fld id="{AEE1104B-AE1C-46C5-92B3-ED749B36960B}" type="slidenum">
              <a:rPr lang="en-GB" smtClean="0"/>
              <a:pPr/>
              <a:t>15</a:t>
            </a:fld>
            <a:endParaRPr lang="en-GB"/>
          </a:p>
        </p:txBody>
      </p:sp>
    </p:spTree>
    <p:extLst>
      <p:ext uri="{BB962C8B-B14F-4D97-AF65-F5344CB8AC3E}">
        <p14:creationId xmlns:p14="http://schemas.microsoft.com/office/powerpoint/2010/main" val="2951164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600" y="1676400"/>
                <a:ext cx="8229600" cy="4525963"/>
              </a:xfrm>
            </p:spPr>
            <p:txBody>
              <a:bodyPr>
                <a:normAutofit/>
              </a:bodyPr>
              <a:lstStyle/>
              <a:p>
                <a:pPr marL="0" indent="0">
                  <a:buNone/>
                </a:pPr>
                <a:r>
                  <a:rPr lang="en-GB" sz="1800" dirty="0" smtClean="0">
                    <a:latin typeface="Times New Roman" pitchFamily="18" charset="0"/>
                    <a:cs typeface="Times New Roman" pitchFamily="18" charset="0"/>
                  </a:rPr>
                  <a:t>It may seem obvious that keeping the upside of the gamble and passing the downside on to taxpayers will raise profits. But let us check this is the case, for </a:t>
                </a:r>
                <a14:m>
                  <m:oMath xmlns:m="http://schemas.openxmlformats.org/officeDocument/2006/math">
                    <m:sSub>
                      <m:sSubPr>
                        <m:ctrlPr>
                          <a:rPr lang="en-GB" sz="1800" i="1">
                            <a:latin typeface="Cambria Math"/>
                          </a:rPr>
                        </m:ctrlPr>
                      </m:sSubPr>
                      <m:e>
                        <m:r>
                          <a:rPr lang="en-GB" sz="1800" i="1">
                            <a:latin typeface="Cambria Math"/>
                          </a:rPr>
                          <m:t>𝑅</m:t>
                        </m:r>
                      </m:e>
                      <m:sub>
                        <m:r>
                          <a:rPr lang="en-GB" sz="1800" i="1">
                            <a:latin typeface="Cambria Math"/>
                          </a:rPr>
                          <m:t>𝐿</m:t>
                        </m:r>
                        <m:r>
                          <a:rPr lang="en-GB" sz="1800" i="1">
                            <a:latin typeface="Cambria Math"/>
                          </a:rPr>
                          <m:t> </m:t>
                        </m:r>
                      </m:sub>
                    </m:sSub>
                  </m:oMath>
                </a14:m>
                <a:r>
                  <a:rPr lang="en-GB" sz="1800" dirty="0" smtClean="0">
                    <a:latin typeface="Times New Roman" pitchFamily="18" charset="0"/>
                    <a:cs typeface="Times New Roman" pitchFamily="18" charset="0"/>
                  </a:rPr>
                  <a:t>&lt; </a:t>
                </a:r>
                <a14:m>
                  <m:oMath xmlns:m="http://schemas.openxmlformats.org/officeDocument/2006/math">
                    <m:r>
                      <a:rPr lang="en-GB" sz="1800" i="1" dirty="0">
                        <a:latin typeface="Cambria Math"/>
                      </a:rPr>
                      <m:t>1</m:t>
                    </m:r>
                  </m:oMath>
                </a14:m>
                <a:r>
                  <a:rPr lang="en-GB" sz="1800" dirty="0" smtClean="0">
                    <a:latin typeface="Times New Roman" pitchFamily="18" charset="0"/>
                    <a:cs typeface="Times New Roman" pitchFamily="18" charset="0"/>
                  </a:rPr>
                  <a:t>.</a:t>
                </a:r>
              </a:p>
              <a:p>
                <a:pPr marL="0" indent="0">
                  <a:buNone/>
                </a:pPr>
                <a:endParaRPr lang="en-GB" sz="1800" i="1" dirty="0" smtClean="0">
                  <a:latin typeface="Cambria Math"/>
                </a:endParaRPr>
              </a:p>
              <a:p>
                <a:pPr marL="0" indent="0">
                  <a:buNone/>
                </a:pPr>
                <a14:m>
                  <m:oMath xmlns:m="http://schemas.openxmlformats.org/officeDocument/2006/math">
                    <m:sSub>
                      <m:sSubPr>
                        <m:ctrlPr>
                          <a:rPr lang="en-GB" sz="1800" i="1" smtClean="0">
                            <a:latin typeface="Cambria Math"/>
                          </a:rPr>
                        </m:ctrlPr>
                      </m:sSubPr>
                      <m:e>
                        <m:r>
                          <m:rPr>
                            <m:sty m:val="p"/>
                          </m:rPr>
                          <a:rPr lang="en-GB" sz="1800">
                            <a:latin typeface="Cambria Math"/>
                          </a:rPr>
                          <m:t>Π</m:t>
                        </m:r>
                      </m:e>
                      <m:sub>
                        <m:r>
                          <a:rPr lang="en-GB" sz="1800" i="1">
                            <a:latin typeface="Cambria Math"/>
                          </a:rPr>
                          <m:t>𝐺</m:t>
                        </m:r>
                      </m:sub>
                    </m:sSub>
                    <m:r>
                      <a:rPr lang="en-GB" sz="1800" i="1">
                        <a:latin typeface="Cambria Math"/>
                      </a:rPr>
                      <m:t>=</m:t>
                    </m:r>
                    <m:r>
                      <a:rPr lang="en-GB" sz="1800" i="1">
                        <a:latin typeface="Cambria Math"/>
                      </a:rPr>
                      <m:t>𝜋</m:t>
                    </m:r>
                    <m:d>
                      <m:dPr>
                        <m:ctrlPr>
                          <a:rPr lang="en-GB" sz="1800" i="1">
                            <a:latin typeface="Cambria Math"/>
                          </a:rPr>
                        </m:ctrlPr>
                      </m:dPr>
                      <m:e>
                        <m:r>
                          <a:rPr lang="en-GB" sz="1800" i="1">
                            <a:latin typeface="Cambria Math"/>
                          </a:rPr>
                          <m:t>1−</m:t>
                        </m:r>
                        <m:r>
                          <a:rPr lang="en-GB" sz="1800" i="1">
                            <a:latin typeface="Cambria Math"/>
                          </a:rPr>
                          <m:t>𝜆</m:t>
                        </m:r>
                      </m:e>
                    </m:d>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𝐻</m:t>
                        </m:r>
                      </m:sub>
                    </m:sSub>
                    <m:r>
                      <a:rPr lang="en-GB" sz="1800" i="1">
                        <a:latin typeface="Cambria Math"/>
                      </a:rPr>
                      <m:t>−1)</m:t>
                    </m:r>
                  </m:oMath>
                </a14:m>
                <a:r>
                  <a:rPr lang="en-GB" sz="1800" dirty="0" smtClean="0"/>
                  <a:t>&gt; ? </a:t>
                </a:r>
                <a14:m>
                  <m:oMath xmlns:m="http://schemas.openxmlformats.org/officeDocument/2006/math">
                    <m:d>
                      <m:dPr>
                        <m:ctrlPr>
                          <a:rPr lang="en-GB" sz="1800" i="1">
                            <a:latin typeface="Cambria Math"/>
                          </a:rPr>
                        </m:ctrlPr>
                      </m:dPr>
                      <m:e>
                        <m:r>
                          <a:rPr lang="en-GB" sz="1800" i="1">
                            <a:latin typeface="Cambria Math"/>
                          </a:rPr>
                          <m:t>1−</m:t>
                        </m:r>
                        <m:r>
                          <a:rPr lang="en-GB" sz="1800" i="1">
                            <a:latin typeface="Cambria Math"/>
                          </a:rPr>
                          <m:t>𝜆</m:t>
                        </m:r>
                      </m:e>
                    </m:d>
                    <m:r>
                      <a:rPr lang="en-GB" sz="1800" b="0" i="1" smtClean="0">
                        <a:latin typeface="Cambria Math"/>
                      </a:rPr>
                      <m:t>(</m:t>
                    </m:r>
                    <m:r>
                      <a:rPr lang="en-GB" sz="1800" b="0" i="1" smtClean="0">
                        <a:latin typeface="Cambria Math"/>
                      </a:rPr>
                      <m:t>𝑅</m:t>
                    </m:r>
                    <m:r>
                      <a:rPr lang="en-GB" sz="1800" b="0" i="1" smtClean="0">
                        <a:latin typeface="Cambria Math"/>
                      </a:rPr>
                      <m:t>−1)</m:t>
                    </m:r>
                  </m:oMath>
                </a14:m>
                <a:r>
                  <a:rPr lang="en-GB" sz="1800" i="1" dirty="0" smtClean="0"/>
                  <a:t> =</a:t>
                </a:r>
                <a:r>
                  <a:rPr lang="en-GB" sz="1800" dirty="0" smtClean="0"/>
                  <a:t> </a:t>
                </a:r>
                <a14:m>
                  <m:oMath xmlns:m="http://schemas.openxmlformats.org/officeDocument/2006/math">
                    <m:sSub>
                      <m:sSubPr>
                        <m:ctrlPr>
                          <a:rPr lang="en-GB" sz="1800" i="1">
                            <a:latin typeface="Cambria Math"/>
                          </a:rPr>
                        </m:ctrlPr>
                      </m:sSubPr>
                      <m:e>
                        <m:r>
                          <m:rPr>
                            <m:sty m:val="p"/>
                          </m:rPr>
                          <a:rPr lang="en-GB" sz="1800">
                            <a:latin typeface="Cambria Math"/>
                          </a:rPr>
                          <m:t>Π</m:t>
                        </m:r>
                      </m:e>
                      <m:sub>
                        <m:r>
                          <a:rPr lang="en-GB" sz="1800" b="0" i="1" smtClean="0">
                            <a:latin typeface="Cambria Math"/>
                          </a:rPr>
                          <m:t>𝑀</m:t>
                        </m:r>
                      </m:sub>
                    </m:sSub>
                  </m:oMath>
                </a14:m>
                <a:endParaRPr lang="en-GB" sz="1800" dirty="0" smtClean="0"/>
              </a:p>
              <a:p>
                <a:pPr marL="0" indent="0">
                  <a:buNone/>
                </a:pPr>
                <a:endParaRPr lang="en-GB" sz="1800" dirty="0"/>
              </a:p>
              <a:p>
                <a:pPr marL="0" indent="0">
                  <a:buNone/>
                </a:pPr>
                <a14:m>
                  <m:oMath xmlns:m="http://schemas.openxmlformats.org/officeDocument/2006/math">
                    <m:r>
                      <a:rPr lang="en-GB" sz="1800" i="1">
                        <a:latin typeface="Cambria Math"/>
                      </a:rPr>
                      <m:t>𝜋</m:t>
                    </m:r>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𝐻</m:t>
                        </m:r>
                      </m:sub>
                    </m:sSub>
                    <m:r>
                      <a:rPr lang="en-GB" sz="1800" i="1">
                        <a:latin typeface="Cambria Math"/>
                      </a:rPr>
                      <m:t>−1)</m:t>
                    </m:r>
                  </m:oMath>
                </a14:m>
                <a:r>
                  <a:rPr lang="en-GB" sz="1800" dirty="0"/>
                  <a:t> </a:t>
                </a:r>
                <a14:m>
                  <m:oMath xmlns:m="http://schemas.openxmlformats.org/officeDocument/2006/math">
                    <m:r>
                      <a:rPr lang="en-GB" sz="1800" i="1">
                        <a:latin typeface="Cambria Math"/>
                      </a:rPr>
                      <m:t>=</m:t>
                    </m:r>
                  </m:oMath>
                </a14:m>
                <a:r>
                  <a:rPr lang="en-GB" sz="1800" dirty="0" smtClean="0"/>
                  <a:t> </a:t>
                </a:r>
                <a14:m>
                  <m:oMath xmlns:m="http://schemas.openxmlformats.org/officeDocument/2006/math">
                    <m:r>
                      <a:rPr lang="en-GB" sz="1800" i="1">
                        <a:latin typeface="Cambria Math"/>
                      </a:rPr>
                      <m:t>𝜋</m:t>
                    </m:r>
                    <m:sSub>
                      <m:sSubPr>
                        <m:ctrlPr>
                          <a:rPr lang="en-GB" sz="1800" i="1">
                            <a:latin typeface="Cambria Math"/>
                          </a:rPr>
                        </m:ctrlPr>
                      </m:sSubPr>
                      <m:e>
                        <m:r>
                          <a:rPr lang="en-GB" sz="1800" i="1">
                            <a:latin typeface="Cambria Math"/>
                          </a:rPr>
                          <m:t>𝑅</m:t>
                        </m:r>
                      </m:e>
                      <m:sub>
                        <m:r>
                          <a:rPr lang="en-GB" sz="1800" i="1">
                            <a:latin typeface="Cambria Math"/>
                          </a:rPr>
                          <m:t>𝐻</m:t>
                        </m:r>
                      </m:sub>
                    </m:sSub>
                    <m:r>
                      <a:rPr lang="en-GB" sz="1800" b="0" i="1" smtClean="0">
                        <a:latin typeface="Cambria Math"/>
                      </a:rPr>
                      <m:t> −</m:t>
                    </m:r>
                    <m:r>
                      <a:rPr lang="en-GB" sz="1800" i="1">
                        <a:latin typeface="Cambria Math"/>
                      </a:rPr>
                      <m:t>𝜋</m:t>
                    </m:r>
                    <m:r>
                      <a:rPr lang="en-GB" sz="1800" b="0" i="1" smtClean="0">
                        <a:latin typeface="Cambria Math"/>
                      </a:rPr>
                      <m:t> </m:t>
                    </m:r>
                  </m:oMath>
                </a14:m>
                <a:r>
                  <a:rPr lang="en-GB" sz="1800" dirty="0"/>
                  <a:t>&gt;</a:t>
                </a:r>
                <a:r>
                  <a:rPr lang="en-GB" sz="1800" dirty="0" smtClean="0"/>
                  <a:t> ? </a:t>
                </a:r>
                <a14:m>
                  <m:oMath xmlns:m="http://schemas.openxmlformats.org/officeDocument/2006/math">
                    <m:r>
                      <a:rPr lang="en-GB" sz="1800" i="1">
                        <a:latin typeface="Cambria Math"/>
                      </a:rPr>
                      <m:t>𝑅</m:t>
                    </m:r>
                    <m:r>
                      <a:rPr lang="en-GB" sz="1800" i="1">
                        <a:latin typeface="Cambria Math"/>
                      </a:rPr>
                      <m:t>−1</m:t>
                    </m:r>
                  </m:oMath>
                </a14:m>
                <a:endParaRPr lang="en-GB" sz="1800" i="1" dirty="0" smtClean="0"/>
              </a:p>
              <a:p>
                <a:pPr marL="0" indent="0">
                  <a:buNone/>
                </a:pPr>
                <a:endParaRPr lang="en-GB" sz="1800" i="1" dirty="0"/>
              </a:p>
              <a:p>
                <a:pPr marL="0" indent="0">
                  <a:buNone/>
                </a:pPr>
                <a14:m>
                  <m:oMath xmlns:m="http://schemas.openxmlformats.org/officeDocument/2006/math">
                    <m:r>
                      <a:rPr lang="en-GB" sz="1800" i="1">
                        <a:latin typeface="Cambria Math"/>
                      </a:rPr>
                      <m:t>𝜋</m:t>
                    </m:r>
                    <m:sSub>
                      <m:sSubPr>
                        <m:ctrlPr>
                          <a:rPr lang="en-GB" sz="1800" i="1">
                            <a:latin typeface="Cambria Math"/>
                          </a:rPr>
                        </m:ctrlPr>
                      </m:sSubPr>
                      <m:e>
                        <m:r>
                          <a:rPr lang="en-GB" sz="1800" i="1">
                            <a:latin typeface="Cambria Math"/>
                          </a:rPr>
                          <m:t>𝑅</m:t>
                        </m:r>
                      </m:e>
                      <m:sub>
                        <m:r>
                          <a:rPr lang="en-GB" sz="1800" i="1">
                            <a:latin typeface="Cambria Math"/>
                          </a:rPr>
                          <m:t>𝐻</m:t>
                        </m:r>
                      </m:sub>
                    </m:sSub>
                    <m:r>
                      <a:rPr lang="en-GB" sz="1800" b="0" i="0" smtClean="0">
                        <a:latin typeface="Cambria Math"/>
                      </a:rPr>
                      <m:t>+(1−</m:t>
                    </m:r>
                    <m:sSub>
                      <m:sSubPr>
                        <m:ctrlPr>
                          <a:rPr lang="en-GB" sz="1800" b="0" i="1" smtClean="0">
                            <a:latin typeface="Cambria Math"/>
                          </a:rPr>
                        </m:ctrlPr>
                      </m:sSubPr>
                      <m:e>
                        <m:r>
                          <a:rPr lang="en-GB" sz="1800" i="1">
                            <a:latin typeface="Cambria Math"/>
                          </a:rPr>
                          <m:t>𝜋</m:t>
                        </m:r>
                        <m:r>
                          <a:rPr lang="en-GB" sz="1800" b="0" i="1" smtClean="0">
                            <a:latin typeface="Cambria Math"/>
                          </a:rPr>
                          <m:t>)</m:t>
                        </m:r>
                        <m:r>
                          <a:rPr lang="en-GB" sz="1800" b="0" i="1" smtClean="0">
                            <a:latin typeface="Cambria Math"/>
                          </a:rPr>
                          <m:t>𝑅</m:t>
                        </m:r>
                      </m:e>
                      <m:sub>
                        <m:r>
                          <a:rPr lang="en-GB" sz="1800" b="0" i="1" smtClean="0">
                            <a:latin typeface="Cambria Math"/>
                          </a:rPr>
                          <m:t>𝐿</m:t>
                        </m:r>
                        <m:r>
                          <a:rPr lang="en-GB" sz="1800" b="0" i="1" smtClean="0">
                            <a:latin typeface="Cambria Math"/>
                          </a:rPr>
                          <m:t> </m:t>
                        </m:r>
                      </m:sub>
                    </m:sSub>
                  </m:oMath>
                </a14:m>
                <a:r>
                  <a:rPr lang="en-GB" sz="1800" dirty="0" smtClean="0"/>
                  <a:t>-</a:t>
                </a:r>
                <a:r>
                  <a:rPr lang="en-GB" sz="1800" dirty="0"/>
                  <a:t> </a:t>
                </a:r>
                <a:r>
                  <a:rPr lang="en-GB" sz="1800" dirty="0" smtClean="0"/>
                  <a:t>(</a:t>
                </a:r>
                <a14:m>
                  <m:oMath xmlns:m="http://schemas.openxmlformats.org/officeDocument/2006/math">
                    <m:r>
                      <a:rPr lang="en-GB" sz="1800">
                        <a:latin typeface="Cambria Math"/>
                      </a:rPr>
                      <m:t>1−</m:t>
                    </m:r>
                    <m:sSub>
                      <m:sSubPr>
                        <m:ctrlPr>
                          <a:rPr lang="en-GB" sz="1800" i="1">
                            <a:latin typeface="Cambria Math"/>
                          </a:rPr>
                        </m:ctrlPr>
                      </m:sSubPr>
                      <m:e>
                        <m:r>
                          <a:rPr lang="en-GB" sz="1800" i="1">
                            <a:latin typeface="Cambria Math"/>
                          </a:rPr>
                          <m:t>𝜋</m:t>
                        </m:r>
                        <m:r>
                          <a:rPr lang="en-GB" sz="1800" i="1">
                            <a:latin typeface="Cambria Math"/>
                          </a:rPr>
                          <m:t>)</m:t>
                        </m:r>
                        <m:r>
                          <a:rPr lang="en-GB" sz="1800" i="1">
                            <a:latin typeface="Cambria Math"/>
                          </a:rPr>
                          <m:t>𝑅</m:t>
                        </m:r>
                      </m:e>
                      <m:sub>
                        <m:r>
                          <a:rPr lang="en-GB" sz="1800" i="1">
                            <a:latin typeface="Cambria Math"/>
                          </a:rPr>
                          <m:t>𝐿</m:t>
                        </m:r>
                        <m:r>
                          <a:rPr lang="en-GB" sz="1800" i="1">
                            <a:latin typeface="Cambria Math"/>
                          </a:rPr>
                          <m:t> </m:t>
                        </m:r>
                      </m:sub>
                    </m:sSub>
                  </m:oMath>
                </a14:m>
                <a:r>
                  <a:rPr lang="en-GB" sz="1800" dirty="0" smtClean="0"/>
                  <a:t>-</a:t>
                </a:r>
                <a:r>
                  <a:rPr lang="en-GB" sz="1800" dirty="0"/>
                  <a:t> </a:t>
                </a:r>
                <a14:m>
                  <m:oMath xmlns:m="http://schemas.openxmlformats.org/officeDocument/2006/math">
                    <m:r>
                      <a:rPr lang="en-GB" sz="1800" i="1">
                        <a:latin typeface="Cambria Math"/>
                      </a:rPr>
                      <m:t>𝜋</m:t>
                    </m:r>
                    <m:r>
                      <a:rPr lang="en-GB" sz="1800" b="0" i="1" smtClean="0">
                        <a:latin typeface="Cambria Math"/>
                      </a:rPr>
                      <m:t>&gt;</m:t>
                    </m:r>
                  </m:oMath>
                </a14:m>
                <a:r>
                  <a:rPr lang="en-GB" sz="1800" dirty="0" smtClean="0"/>
                  <a:t> </a:t>
                </a:r>
                <a:r>
                  <a:rPr lang="en-GB" sz="1800" dirty="0"/>
                  <a:t>? </a:t>
                </a:r>
                <a14:m>
                  <m:oMath xmlns:m="http://schemas.openxmlformats.org/officeDocument/2006/math">
                    <m:r>
                      <a:rPr lang="en-GB" sz="1800" i="1">
                        <a:latin typeface="Cambria Math"/>
                      </a:rPr>
                      <m:t>𝑅</m:t>
                    </m:r>
                    <m:r>
                      <a:rPr lang="en-GB" sz="1800" i="1">
                        <a:latin typeface="Cambria Math"/>
                      </a:rPr>
                      <m:t>−1</m:t>
                    </m:r>
                  </m:oMath>
                </a14:m>
                <a:endParaRPr lang="en-GB" sz="1800" dirty="0" smtClean="0"/>
              </a:p>
              <a:p>
                <a:pPr marL="0" indent="0">
                  <a:buNone/>
                </a:pPr>
                <a:endParaRPr lang="en-GB" sz="1800" dirty="0" smtClean="0"/>
              </a:p>
              <a:p>
                <a:pPr marL="0" indent="0">
                  <a:buNone/>
                </a:pPr>
                <a14:m>
                  <m:oMath xmlns:m="http://schemas.openxmlformats.org/officeDocument/2006/math">
                    <m:r>
                      <a:rPr lang="en-GB" sz="1800" b="0" i="1" smtClean="0">
                        <a:latin typeface="Cambria Math"/>
                      </a:rPr>
                      <m:t>𝑅</m:t>
                    </m:r>
                    <m:r>
                      <a:rPr lang="en-GB" sz="1800" b="0" i="1" smtClean="0">
                        <a:latin typeface="Cambria Math"/>
                      </a:rPr>
                      <m:t> − </m:t>
                    </m:r>
                  </m:oMath>
                </a14:m>
                <a:r>
                  <a:rPr lang="en-GB" sz="1800" dirty="0" smtClean="0"/>
                  <a:t>(</a:t>
                </a:r>
                <a:r>
                  <a:rPr lang="en-GB" sz="1800" dirty="0"/>
                  <a:t>(</a:t>
                </a:r>
                <a14:m>
                  <m:oMath xmlns:m="http://schemas.openxmlformats.org/officeDocument/2006/math">
                    <m:r>
                      <a:rPr lang="en-GB" sz="1800">
                        <a:latin typeface="Cambria Math"/>
                      </a:rPr>
                      <m:t>1−</m:t>
                    </m:r>
                    <m:sSub>
                      <m:sSubPr>
                        <m:ctrlPr>
                          <a:rPr lang="en-GB" sz="1800" i="1">
                            <a:latin typeface="Cambria Math"/>
                          </a:rPr>
                        </m:ctrlPr>
                      </m:sSubPr>
                      <m:e>
                        <m:r>
                          <a:rPr lang="en-GB" sz="1800" i="1">
                            <a:latin typeface="Cambria Math"/>
                          </a:rPr>
                          <m:t>𝜋</m:t>
                        </m:r>
                        <m:r>
                          <a:rPr lang="en-GB" sz="1800" i="1">
                            <a:latin typeface="Cambria Math"/>
                          </a:rPr>
                          <m:t>)</m:t>
                        </m:r>
                        <m:r>
                          <a:rPr lang="en-GB" sz="1800" i="1">
                            <a:latin typeface="Cambria Math"/>
                          </a:rPr>
                          <m:t>𝑅</m:t>
                        </m:r>
                      </m:e>
                      <m:sub>
                        <m:r>
                          <a:rPr lang="en-GB" sz="1800" i="1">
                            <a:latin typeface="Cambria Math"/>
                          </a:rPr>
                          <m:t>𝐿</m:t>
                        </m:r>
                        <m:r>
                          <a:rPr lang="en-GB" sz="1800" i="1">
                            <a:latin typeface="Cambria Math"/>
                          </a:rPr>
                          <m:t> </m:t>
                        </m:r>
                      </m:sub>
                    </m:sSub>
                    <m:r>
                      <a:rPr lang="en-GB" sz="1800" b="0" i="0" smtClean="0">
                        <a:latin typeface="Cambria Math"/>
                      </a:rPr>
                      <m:t>+</m:t>
                    </m:r>
                  </m:oMath>
                </a14:m>
                <a:r>
                  <a:rPr lang="en-GB" sz="1800" dirty="0"/>
                  <a:t> </a:t>
                </a:r>
                <a14:m>
                  <m:oMath xmlns:m="http://schemas.openxmlformats.org/officeDocument/2006/math">
                    <m:r>
                      <a:rPr lang="en-GB" sz="1800" i="1">
                        <a:latin typeface="Cambria Math"/>
                      </a:rPr>
                      <m:t>𝜋</m:t>
                    </m:r>
                  </m:oMath>
                </a14:m>
                <a:r>
                  <a:rPr lang="en-GB" sz="1800" dirty="0" smtClean="0"/>
                  <a:t>)</a:t>
                </a:r>
                <a14:m>
                  <m:oMath xmlns:m="http://schemas.openxmlformats.org/officeDocument/2006/math">
                    <m:r>
                      <a:rPr lang="en-GB" sz="1800" b="0" i="1" dirty="0" smtClean="0">
                        <a:latin typeface="Cambria Math"/>
                      </a:rPr>
                      <m:t>&gt;</m:t>
                    </m:r>
                    <m:r>
                      <a:rPr lang="en-GB" sz="1800" b="0" i="1" dirty="0" smtClean="0">
                        <a:latin typeface="Cambria Math"/>
                      </a:rPr>
                      <m:t>𝑅</m:t>
                    </m:r>
                    <m:r>
                      <a:rPr lang="en-GB" sz="1800" b="0" i="1" dirty="0" smtClean="0">
                        <a:latin typeface="Cambria Math"/>
                      </a:rPr>
                      <m:t>−1</m:t>
                    </m:r>
                  </m:oMath>
                </a14:m>
                <a:endParaRPr lang="en-GB" sz="1800" b="0" dirty="0" smtClean="0"/>
              </a:p>
              <a:p>
                <a:pPr marL="0" indent="0">
                  <a:buNone/>
                </a:pPr>
                <a:endParaRPr lang="en-GB" sz="1800" dirty="0" smtClean="0"/>
              </a:p>
              <a:p>
                <a:pPr marL="0" indent="0">
                  <a:buNone/>
                </a:pPr>
                <a:r>
                  <a:rPr lang="en-GB" sz="1800" dirty="0" smtClean="0"/>
                  <a:t>QED</a:t>
                </a:r>
                <a:endParaRPr lang="en-GB"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600" y="1676400"/>
                <a:ext cx="8229600" cy="4525963"/>
              </a:xfrm>
              <a:blipFill rotWithShape="1">
                <a:blip r:embed="rId2" cstate="print"/>
                <a:stretch>
                  <a:fillRect l="-593" t="-674"/>
                </a:stretch>
              </a:blipFill>
            </p:spPr>
            <p:txBody>
              <a:bodyPr/>
              <a:lstStyle/>
              <a:p>
                <a:r>
                  <a:rPr lang="en-GB">
                    <a:noFill/>
                  </a:rPr>
                  <a:t> </a:t>
                </a:r>
              </a:p>
            </p:txBody>
          </p:sp>
        </mc:Fallback>
      </mc:AlternateContent>
      <p:sp>
        <p:nvSpPr>
          <p:cNvPr id="4" name="TextBox 3"/>
          <p:cNvSpPr txBox="1"/>
          <p:nvPr/>
        </p:nvSpPr>
        <p:spPr>
          <a:xfrm>
            <a:off x="1219200" y="228600"/>
            <a:ext cx="6781800" cy="1077218"/>
          </a:xfrm>
          <a:prstGeom prst="rect">
            <a:avLst/>
          </a:prstGeom>
          <a:noFill/>
        </p:spPr>
        <p:txBody>
          <a:bodyPr wrap="square" rtlCol="0">
            <a:spAutoFit/>
          </a:bodyPr>
          <a:lstStyle/>
          <a:p>
            <a:pPr algn="ctr"/>
            <a:r>
              <a:rPr lang="en-GB" sz="3200" dirty="0" smtClean="0"/>
              <a:t>Do Monopoly Profits Increase with Gambling?</a:t>
            </a:r>
            <a:endParaRPr lang="en-GB" sz="3200" dirty="0"/>
          </a:p>
        </p:txBody>
      </p:sp>
      <p:sp>
        <p:nvSpPr>
          <p:cNvPr id="5" name="Slide Number Placeholder 4"/>
          <p:cNvSpPr>
            <a:spLocks noGrp="1"/>
          </p:cNvSpPr>
          <p:nvPr>
            <p:ph type="sldNum" sz="quarter" idx="12"/>
          </p:nvPr>
        </p:nvSpPr>
        <p:spPr/>
        <p:txBody>
          <a:bodyPr/>
          <a:lstStyle/>
          <a:p>
            <a:fld id="{AEE1104B-AE1C-46C5-92B3-ED749B36960B}" type="slidenum">
              <a:rPr lang="en-GB" smtClean="0"/>
              <a:pPr/>
              <a:t>16</a:t>
            </a:fld>
            <a:endParaRPr lang="en-GB"/>
          </a:p>
        </p:txBody>
      </p:sp>
    </p:spTree>
    <p:extLst>
      <p:ext uri="{BB962C8B-B14F-4D97-AF65-F5344CB8AC3E}">
        <p14:creationId xmlns:p14="http://schemas.microsoft.com/office/powerpoint/2010/main" val="37040772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Rectangle 3"/>
              <p:cNvSpPr/>
              <p:nvPr/>
            </p:nvSpPr>
            <p:spPr>
              <a:xfrm>
                <a:off x="457200" y="990600"/>
                <a:ext cx="8534400" cy="5490927"/>
              </a:xfrm>
              <a:prstGeom prst="rect">
                <a:avLst/>
              </a:prstGeom>
            </p:spPr>
            <p:txBody>
              <a:bodyPr wrap="square">
                <a:spAutoFit/>
              </a:bodyPr>
              <a:lstStyle/>
              <a:p>
                <a:r>
                  <a:rPr lang="en-GB" dirty="0" smtClean="0">
                    <a:latin typeface="Times New Roman" pitchFamily="18" charset="0"/>
                    <a:cs typeface="Times New Roman" pitchFamily="18" charset="0"/>
                  </a:rPr>
                  <a:t>For the </a:t>
                </a:r>
                <a:r>
                  <a:rPr lang="en-GB" b="1" dirty="0">
                    <a:latin typeface="Times New Roman" pitchFamily="18" charset="0"/>
                    <a:cs typeface="Times New Roman" pitchFamily="18" charset="0"/>
                  </a:rPr>
                  <a:t>franchise value</a:t>
                </a:r>
                <a:r>
                  <a:rPr lang="en-GB" dirty="0">
                    <a:latin typeface="Times New Roman" pitchFamily="18" charset="0"/>
                    <a:cs typeface="Times New Roman" pitchFamily="18" charset="0"/>
                  </a:rPr>
                  <a:t> V to prevent gambling, it is necessary that</a:t>
                </a:r>
                <a:r>
                  <a:rPr lang="en-GB"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r>
                      <a:rPr lang="en-GB" i="1">
                        <a:latin typeface="Cambria Math"/>
                      </a:rPr>
                      <m:t>−</m:t>
                    </m:r>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𝛿</m:t>
                    </m:r>
                    <m:r>
                      <a:rPr lang="en-GB" i="1">
                        <a:latin typeface="Cambria Math"/>
                      </a:rPr>
                      <m:t>𝑉</m:t>
                    </m:r>
                  </m:oMath>
                </a14:m>
                <a:r>
                  <a:rPr lang="en-GB" dirty="0">
                    <a:latin typeface="Times New Roman" pitchFamily="18" charset="0"/>
                    <a:cs typeface="Times New Roman" pitchFamily="18" charset="0"/>
                  </a:rPr>
                  <a:t>  .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14</a:t>
                </a:r>
                <a:r>
                  <a:rPr lang="en-GB" dirty="0" smtClean="0">
                    <a:latin typeface="Times New Roman" pitchFamily="18" charset="0"/>
                    <a:cs typeface="Times New Roman" pitchFamily="18" charset="0"/>
                  </a:rPr>
                  <a:t>)</a:t>
                </a:r>
              </a:p>
              <a:p>
                <a:endParaRPr lang="en-GB" dirty="0">
                  <a:latin typeface="Times New Roman" pitchFamily="18" charset="0"/>
                  <a:cs typeface="Times New Roman" pitchFamily="18" charset="0"/>
                </a:endParaRPr>
              </a:p>
              <a:p>
                <a:r>
                  <a:rPr lang="en-GB" dirty="0">
                    <a:latin typeface="Times New Roman" pitchFamily="18" charset="0"/>
                    <a:cs typeface="Times New Roman" pitchFamily="18" charset="0"/>
                  </a:rPr>
                  <a:t>For checking gambling, </a:t>
                </a:r>
                <a:r>
                  <a:rPr lang="en-GB" b="1" dirty="0">
                    <a:latin typeface="Times New Roman" pitchFamily="18" charset="0"/>
                    <a:cs typeface="Times New Roman" pitchFamily="18" charset="0"/>
                  </a:rPr>
                  <a:t>capital requirements</a:t>
                </a:r>
                <a:r>
                  <a:rPr lang="en-GB" dirty="0">
                    <a:latin typeface="Times New Roman" pitchFamily="18" charset="0"/>
                    <a:cs typeface="Times New Roman" pitchFamily="18" charset="0"/>
                  </a:rPr>
                  <a:t> may be </a:t>
                </a:r>
                <a:r>
                  <a:rPr lang="en-GB" dirty="0" smtClean="0">
                    <a:latin typeface="Times New Roman" pitchFamily="18" charset="0"/>
                    <a:cs typeface="Times New Roman" pitchFamily="18" charset="0"/>
                  </a:rPr>
                  <a:t>imposed. </a:t>
                </a:r>
              </a:p>
              <a:p>
                <a:r>
                  <a:rPr lang="en-GB" dirty="0" smtClean="0">
                    <a:latin typeface="Times New Roman" pitchFamily="18" charset="0"/>
                    <a:cs typeface="Times New Roman" pitchFamily="18" charset="0"/>
                  </a:rPr>
                  <a:t>Adding </a:t>
                </a:r>
                <a:r>
                  <a:rPr lang="en-GB" dirty="0">
                    <a:latin typeface="Times New Roman" pitchFamily="18" charset="0"/>
                    <a:cs typeface="Times New Roman" pitchFamily="18" charset="0"/>
                  </a:rPr>
                  <a:t>the risk of losing regulatory capital at end of period, expected profits become: </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a:p>
                <a14:m>
                  <m:oMathPara xmlns:m="http://schemas.openxmlformats.org/officeDocument/2006/math">
                    <m:oMathParaPr>
                      <m:jc m:val="centerGroup"/>
                    </m:oMathParaPr>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r>
                        <a:rPr lang="en-GB" i="1">
                          <a:latin typeface="Cambria Math"/>
                        </a:rPr>
                        <m:t>(</m:t>
                      </m:r>
                      <m:r>
                        <a:rPr lang="en-GB" i="1">
                          <a:latin typeface="Cambria Math"/>
                        </a:rPr>
                        <m:t>𝑘</m:t>
                      </m:r>
                      <m:r>
                        <a:rPr lang="en-GB" i="1">
                          <a:latin typeface="Cambria Math"/>
                        </a:rPr>
                        <m:t>)≡</m:t>
                      </m:r>
                      <m:sSub>
                        <m:sSubPr>
                          <m:ctrlPr>
                            <a:rPr lang="en-GB" i="1">
                              <a:latin typeface="Cambria Math"/>
                            </a:rPr>
                          </m:ctrlPr>
                        </m:sSubPr>
                        <m:e>
                          <m:r>
                            <a:rPr lang="en-GB" i="1">
                              <a:latin typeface="Cambria Math"/>
                            </a:rPr>
                            <m:t>𝜋</m:t>
                          </m:r>
                          <m:r>
                            <a:rPr lang="en-GB" i="1">
                              <a:latin typeface="Cambria Math"/>
                            </a:rPr>
                            <m:t>[(1−</m:t>
                          </m:r>
                          <m:r>
                            <a:rPr lang="es-ES" i="1">
                              <a:latin typeface="Cambria Math"/>
                            </a:rPr>
                            <m:t>𝜆</m:t>
                          </m:r>
                          <m:r>
                            <a:rPr lang="en-GB" i="1">
                              <a:latin typeface="Cambria Math"/>
                            </a:rPr>
                            <m:t>𝑐</m:t>
                          </m:r>
                        </m:e>
                        <m:sub>
                          <m:r>
                            <a:rPr lang="en-GB" i="1">
                              <a:latin typeface="Cambria Math"/>
                            </a:rPr>
                            <m:t>1</m:t>
                          </m:r>
                        </m:sub>
                      </m:sSub>
                      <m:r>
                        <a:rPr lang="en-GB" i="1">
                          <a:latin typeface="Cambria Math"/>
                        </a:rPr>
                        <m:t>)−(1−</m:t>
                      </m:r>
                      <m:r>
                        <a:rPr lang="en-GB" i="1">
                          <a:latin typeface="Cambria Math"/>
                        </a:rPr>
                        <m:t>𝜆</m:t>
                      </m:r>
                      <m:r>
                        <a:rPr lang="en-GB">
                          <a:latin typeface="Cambria Math"/>
                        </a:rPr>
                        <m:t>)</m:t>
                      </m:r>
                      <m:r>
                        <a:rPr lang="en-GB" i="1">
                          <a:latin typeface="Cambria Math"/>
                        </a:rPr>
                        <m:t> </m:t>
                      </m:r>
                      <m:sSub>
                        <m:sSubPr>
                          <m:ctrlPr>
                            <a:rPr lang="en-GB" i="1">
                              <a:latin typeface="Cambria Math"/>
                            </a:rPr>
                          </m:ctrlPr>
                        </m:sSubPr>
                        <m:e>
                          <m:r>
                            <a:rPr lang="en-GB" i="1">
                              <a:latin typeface="Cambria Math"/>
                            </a:rPr>
                            <m:t>𝑐</m:t>
                          </m:r>
                        </m:e>
                        <m:sub>
                          <m:r>
                            <a:rPr lang="en-GB" i="1">
                              <a:latin typeface="Cambria Math"/>
                            </a:rPr>
                            <m:t>2</m:t>
                          </m:r>
                        </m:sub>
                      </m:sSub>
                      <m:r>
                        <a:rPr lang="en-GB">
                          <a:latin typeface="Cambria Math"/>
                        </a:rPr>
                        <m:t>]</m:t>
                      </m:r>
                      <m:r>
                        <a:rPr lang="en-GB" i="1">
                          <a:latin typeface="Cambria Math"/>
                        </a:rPr>
                        <m:t>+</m:t>
                      </m:r>
                      <m:d>
                        <m:dPr>
                          <m:ctrlPr>
                            <a:rPr lang="en-GB" i="1">
                              <a:latin typeface="Cambria Math"/>
                            </a:rPr>
                          </m:ctrlPr>
                        </m:dPr>
                        <m:e>
                          <m:r>
                            <a:rPr lang="en-GB" i="1">
                              <a:latin typeface="Cambria Math"/>
                            </a:rPr>
                            <m:t>1−</m:t>
                          </m:r>
                          <m:r>
                            <a:rPr lang="en-GB" i="1">
                              <a:latin typeface="Cambria Math"/>
                            </a:rPr>
                            <m:t>𝜋</m:t>
                          </m:r>
                        </m:e>
                      </m:d>
                      <m:d>
                        <m:dPr>
                          <m:ctrlPr>
                            <a:rPr lang="en-GB" i="1">
                              <a:latin typeface="Cambria Math"/>
                            </a:rPr>
                          </m:ctrlPr>
                        </m:dPr>
                        <m:e>
                          <m:r>
                            <a:rPr lang="en-GB" i="1">
                              <a:latin typeface="Cambria Math"/>
                            </a:rPr>
                            <m:t>−</m:t>
                          </m:r>
                          <m:r>
                            <a:rPr lang="en-GB" b="0" i="1" smtClean="0">
                              <a:latin typeface="Cambria Math"/>
                            </a:rPr>
                            <m:t>𝑅</m:t>
                          </m:r>
                          <m:r>
                            <a:rPr lang="en-GB" i="1">
                              <a:latin typeface="Cambria Math"/>
                            </a:rPr>
                            <m:t>𝑘</m:t>
                          </m:r>
                        </m:e>
                      </m:d>
                      <m:r>
                        <a:rPr lang="en-GB" i="1">
                          <a:latin typeface="Cambria Math"/>
                        </a:rPr>
                        <m:t>=</m:t>
                      </m:r>
                      <m:r>
                        <a:rPr lang="en-GB" i="1">
                          <a:latin typeface="Cambria Math"/>
                        </a:rPr>
                        <m:t>𝜋</m:t>
                      </m:r>
                      <m:sSub>
                        <m:sSubPr>
                          <m:ctrlPr>
                            <a:rPr lang="en-GB" i="1">
                              <a:latin typeface="Cambria Math"/>
                            </a:rPr>
                          </m:ctrlPr>
                        </m:sSubPr>
                        <m:e>
                          <m:r>
                            <a:rPr lang="en-GB" i="1">
                              <a:latin typeface="Cambria Math"/>
                            </a:rPr>
                            <m:t>(1−</m:t>
                          </m:r>
                          <m:r>
                            <a:rPr lang="en-GB" i="1">
                              <a:latin typeface="Cambria Math"/>
                            </a:rPr>
                            <m:t>𝜆</m:t>
                          </m:r>
                          <m:r>
                            <a:rPr lang="en-GB">
                              <a:latin typeface="Cambria Math"/>
                            </a:rPr>
                            <m:t>)(</m:t>
                          </m:r>
                          <m:r>
                            <a:rPr lang="en-GB" i="1">
                              <a:latin typeface="Cambria Math"/>
                            </a:rPr>
                            <m:t>𝑅</m:t>
                          </m:r>
                        </m:e>
                        <m:sub>
                          <m:r>
                            <a:rPr lang="en-GB" i="1">
                              <a:latin typeface="Cambria Math"/>
                            </a:rPr>
                            <m:t>𝐻</m:t>
                          </m:r>
                        </m:sub>
                      </m:sSub>
                      <m:r>
                        <a:rPr lang="en-GB" i="1">
                          <a:latin typeface="Cambria Math"/>
                        </a:rPr>
                        <m:t>−1)−</m:t>
                      </m:r>
                      <m:d>
                        <m:dPr>
                          <m:ctrlPr>
                            <a:rPr lang="en-GB" i="1">
                              <a:latin typeface="Cambria Math"/>
                            </a:rPr>
                          </m:ctrlPr>
                        </m:dPr>
                        <m:e>
                          <m:r>
                            <a:rPr lang="en-GB" i="1">
                              <a:latin typeface="Cambria Math"/>
                            </a:rPr>
                            <m:t>1−</m:t>
                          </m:r>
                          <m:r>
                            <a:rPr lang="en-GB" i="1">
                              <a:latin typeface="Cambria Math"/>
                            </a:rPr>
                            <m:t>𝜋</m:t>
                          </m:r>
                        </m:e>
                      </m:d>
                      <m:r>
                        <a:rPr lang="en-GB" i="1">
                          <a:latin typeface="Cambria Math"/>
                        </a:rPr>
                        <m:t>𝑅</m:t>
                      </m:r>
                      <m:r>
                        <a:rPr lang="en-GB" i="1">
                          <a:latin typeface="Cambria Math"/>
                        </a:rPr>
                        <m:t>𝑘</m:t>
                      </m:r>
                    </m:oMath>
                  </m:oMathPara>
                </a14:m>
                <a:endParaRPr lang="en-GB" dirty="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So </a:t>
                </a:r>
                <a:r>
                  <a:rPr lang="en-GB" dirty="0">
                    <a:latin typeface="Times New Roman" pitchFamily="18" charset="0"/>
                    <a:cs typeface="Times New Roman" pitchFamily="18" charset="0"/>
                  </a:rPr>
                  <a:t>NGC is</a:t>
                </a:r>
              </a:p>
              <a:p>
                <a:r>
                  <a:rPr lang="en-GB" dirty="0">
                    <a:latin typeface="Times New Roman" pitchFamily="18" charset="0"/>
                    <a:cs typeface="Times New Roman" pitchFamily="18" charset="0"/>
                  </a:rPr>
                  <a:t> </a:t>
                </a:r>
              </a:p>
              <a:p>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d>
                      <m:dPr>
                        <m:ctrlPr>
                          <a:rPr lang="en-GB" i="1">
                            <a:latin typeface="Cambria Math"/>
                          </a:rPr>
                        </m:ctrlPr>
                      </m:dPr>
                      <m:e>
                        <m:r>
                          <a:rPr lang="en-GB" i="1">
                            <a:latin typeface="Cambria Math"/>
                          </a:rPr>
                          <m:t>𝑘</m:t>
                        </m:r>
                      </m:e>
                    </m:d>
                    <m:r>
                      <a:rPr lang="en-GB" i="1">
                        <a:latin typeface="Cambria Math"/>
                      </a:rPr>
                      <m:t>−</m:t>
                    </m:r>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𝛿</m:t>
                    </m:r>
                    <m:r>
                      <a:rPr lang="en-GB" i="1">
                        <a:latin typeface="Cambria Math"/>
                      </a:rPr>
                      <m:t>𝑉</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15)</a:t>
                </a:r>
              </a:p>
              <a:p>
                <a:r>
                  <a:rPr lang="en-GB" dirty="0">
                    <a:latin typeface="Times New Roman" pitchFamily="18" charset="0"/>
                    <a:cs typeface="Times New Roman" pitchFamily="18" charset="0"/>
                  </a:rPr>
                  <a:t> </a:t>
                </a:r>
              </a:p>
              <a:p>
                <a:r>
                  <a:rPr lang="en-GB" dirty="0" smtClean="0">
                    <a:latin typeface="Times New Roman" pitchFamily="18" charset="0"/>
                    <a:cs typeface="Times New Roman" pitchFamily="18" charset="0"/>
                  </a:rPr>
                  <a:t>(This </a:t>
                </a:r>
                <a:r>
                  <a:rPr lang="en-GB" dirty="0">
                    <a:latin typeface="Times New Roman" pitchFamily="18" charset="0"/>
                    <a:cs typeface="Times New Roman" pitchFamily="18" charset="0"/>
                  </a:rPr>
                  <a:t>can be rewritten as</a:t>
                </a:r>
                <a:r>
                  <a:rPr lang="en-GB" dirty="0" smtClean="0">
                    <a:latin typeface="Times New Roman" pitchFamily="18" charset="0"/>
                    <a:cs typeface="Times New Roman" pitchFamily="18" charset="0"/>
                  </a:rPr>
                  <a:t> </a:t>
                </a:r>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r>
                      <a:rPr lang="en-GB" i="1">
                        <a:latin typeface="Cambria Math"/>
                      </a:rPr>
                      <m:t>−</m:t>
                    </m:r>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m:t>
                    </m:r>
                    <m:r>
                      <a:rPr lang="en-GB" i="1">
                        <a:latin typeface="Cambria Math"/>
                      </a:rPr>
                      <m:t>𝛿</m:t>
                    </m:r>
                    <m:r>
                      <a:rPr lang="en-GB" i="1">
                        <a:latin typeface="Cambria Math"/>
                      </a:rPr>
                      <m:t>𝑉</m:t>
                    </m:r>
                    <m:r>
                      <a:rPr lang="en-GB" i="1">
                        <a:latin typeface="Cambria Math"/>
                      </a:rPr>
                      <m:t>+</m:t>
                    </m:r>
                    <m:r>
                      <a:rPr lang="en-GB" b="0" i="1" smtClean="0">
                        <a:latin typeface="Cambria Math"/>
                      </a:rPr>
                      <m:t>𝑅</m:t>
                    </m:r>
                    <m:r>
                      <a:rPr lang="en-GB" i="1">
                        <a:latin typeface="Cambria Math"/>
                      </a:rPr>
                      <m:t>𝑘</m:t>
                    </m:r>
                    <m:r>
                      <a:rPr lang="en-GB" i="1">
                        <a:latin typeface="Cambria Math"/>
                      </a:rPr>
                      <m:t>)</m:t>
                    </m:r>
                  </m:oMath>
                </a14:m>
                <a:r>
                  <a:rPr lang="en-GB" dirty="0" smtClean="0">
                    <a:latin typeface="Times New Roman" pitchFamily="18" charset="0"/>
                    <a:cs typeface="Times New Roman" pitchFamily="18" charset="0"/>
                  </a:rPr>
                  <a:t>, indicating </a:t>
                </a:r>
                <a:r>
                  <a:rPr lang="en-GB" dirty="0">
                    <a:latin typeface="Times New Roman" pitchFamily="18" charset="0"/>
                    <a:cs typeface="Times New Roman" pitchFamily="18" charset="0"/>
                  </a:rPr>
                  <a:t>that </a:t>
                </a:r>
                <a:r>
                  <a:rPr lang="en-GB" dirty="0" err="1" smtClean="0">
                    <a:latin typeface="Times New Roman" pitchFamily="18" charset="0"/>
                    <a:cs typeface="Times New Roman" pitchFamily="18" charset="0"/>
                  </a:rPr>
                  <a:t>Rk</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is a perfect substitute for </a:t>
                </a:r>
                <a14:m>
                  <m:oMath xmlns:m="http://schemas.openxmlformats.org/officeDocument/2006/math">
                    <m:r>
                      <a:rPr lang="en-GB" i="1">
                        <a:latin typeface="Cambria Math"/>
                      </a:rPr>
                      <m:t>𝛿</m:t>
                    </m:r>
                    <m:r>
                      <a:rPr lang="en-GB" i="1">
                        <a:latin typeface="Cambria Math"/>
                      </a:rPr>
                      <m:t>𝑉</m:t>
                    </m:r>
                  </m:oMath>
                </a14:m>
                <a:r>
                  <a:rPr lang="en-GB" dirty="0" smtClean="0">
                    <a:latin typeface="Times New Roman" pitchFamily="18" charset="0"/>
                    <a:cs typeface="Times New Roman" pitchFamily="18" charset="0"/>
                  </a:rPr>
                  <a:t>.)</a:t>
                </a:r>
                <a:endParaRPr lang="en-GB" dirty="0">
                  <a:latin typeface="Times New Roman" pitchFamily="18" charset="0"/>
                  <a:cs typeface="Times New Roman" pitchFamily="18" charset="0"/>
                </a:endParaRPr>
              </a:p>
              <a:p>
                <a:r>
                  <a:rPr lang="en-GB" dirty="0">
                    <a:latin typeface="Times New Roman" pitchFamily="18" charset="0"/>
                    <a:cs typeface="Times New Roman" pitchFamily="18" charset="0"/>
                  </a:rPr>
                  <a:t> </a:t>
                </a:r>
              </a:p>
              <a:p>
                <a:r>
                  <a:rPr lang="en-GB" dirty="0">
                    <a:latin typeface="Times New Roman" pitchFamily="18" charset="0"/>
                    <a:cs typeface="Times New Roman" pitchFamily="18" charset="0"/>
                  </a:rPr>
                  <a:t>The </a:t>
                </a:r>
                <a:r>
                  <a:rPr lang="en-GB" b="1" dirty="0">
                    <a:latin typeface="Times New Roman" pitchFamily="18" charset="0"/>
                    <a:cs typeface="Times New Roman" pitchFamily="18" charset="0"/>
                  </a:rPr>
                  <a:t>critical value of k </a:t>
                </a:r>
                <a:r>
                  <a:rPr lang="en-GB" dirty="0">
                    <a:latin typeface="Times New Roman" pitchFamily="18" charset="0"/>
                    <a:cs typeface="Times New Roman" pitchFamily="18" charset="0"/>
                  </a:rPr>
                  <a:t>can be found when </a:t>
                </a:r>
                <a:r>
                  <a:rPr lang="en-GB" dirty="0" smtClean="0">
                    <a:latin typeface="Times New Roman" pitchFamily="18" charset="0"/>
                    <a:cs typeface="Times New Roman" pitchFamily="18" charset="0"/>
                  </a:rPr>
                  <a:t>(15) </a:t>
                </a:r>
                <a:r>
                  <a:rPr lang="en-GB" dirty="0">
                    <a:latin typeface="Times New Roman" pitchFamily="18" charset="0"/>
                    <a:cs typeface="Times New Roman" pitchFamily="18" charset="0"/>
                  </a:rPr>
                  <a:t>is an equality, yielding </a:t>
                </a:r>
              </a:p>
              <a:p>
                <a:r>
                  <a:rPr lang="en-GB" dirty="0">
                    <a:latin typeface="Times New Roman" pitchFamily="18" charset="0"/>
                    <a:cs typeface="Times New Roman" pitchFamily="18" charset="0"/>
                  </a:rPr>
                  <a:t> </a:t>
                </a:r>
              </a:p>
              <a:p>
                <a14:m>
                  <m:oMath xmlns:m="http://schemas.openxmlformats.org/officeDocument/2006/math">
                    <m:sSup>
                      <m:sSupPr>
                        <m:ctrlPr>
                          <a:rPr lang="en-GB" i="1">
                            <a:latin typeface="Cambria Math"/>
                          </a:rPr>
                        </m:ctrlPr>
                      </m:sSupPr>
                      <m:e>
                        <m:r>
                          <a:rPr lang="en-GB" b="0" i="1" smtClean="0">
                            <a:latin typeface="Cambria Math"/>
                          </a:rPr>
                          <m:t>𝑅</m:t>
                        </m:r>
                        <m:r>
                          <a:rPr lang="en-GB" i="1">
                            <a:latin typeface="Cambria Math"/>
                          </a:rPr>
                          <m:t>𝑘</m:t>
                        </m:r>
                      </m:e>
                      <m:sup>
                        <m:r>
                          <a:rPr lang="en-GB" i="1">
                            <a:latin typeface="Cambria Math"/>
                          </a:rPr>
                          <m:t>∗</m:t>
                        </m:r>
                      </m:sup>
                    </m:sSup>
                    <m:r>
                      <a:rPr lang="en-GB" i="1">
                        <a:latin typeface="Cambria Math"/>
                      </a:rPr>
                      <m:t>=</m:t>
                    </m:r>
                    <m:f>
                      <m:fPr>
                        <m:ctrlPr>
                          <a:rPr lang="en-GB" i="1">
                            <a:latin typeface="Cambria Math"/>
                          </a:rPr>
                        </m:ctrlPr>
                      </m:fPr>
                      <m:num>
                        <m:r>
                          <a:rPr lang="en-GB" i="1">
                            <a:latin typeface="Cambria Math"/>
                          </a:rPr>
                          <m:t>1−</m:t>
                        </m:r>
                        <m:r>
                          <a:rPr lang="en-GB" i="1">
                            <a:latin typeface="Cambria Math"/>
                          </a:rPr>
                          <m:t>𝜆</m:t>
                        </m:r>
                      </m:num>
                      <m:den>
                        <m:r>
                          <a:rPr lang="en-GB" i="1">
                            <a:latin typeface="Cambria Math"/>
                          </a:rPr>
                          <m:t>1−</m:t>
                        </m:r>
                        <m:r>
                          <a:rPr lang="en-GB" i="1">
                            <a:latin typeface="Cambria Math"/>
                          </a:rPr>
                          <m:t>𝜋</m:t>
                        </m:r>
                      </m:den>
                    </m:f>
                    <m:d>
                      <m:dPr>
                        <m:begChr m:val="["/>
                        <m:ctrlPr>
                          <a:rPr lang="en-GB" i="1">
                            <a:latin typeface="Cambria Math"/>
                          </a:rPr>
                        </m:ctrlPr>
                      </m:dPr>
                      <m:e>
                        <m:r>
                          <a:rPr lang="en-GB" i="1">
                            <a:latin typeface="Cambria Math"/>
                          </a:rPr>
                          <m:t>𝜋</m:t>
                        </m:r>
                        <m:sSub>
                          <m:sSubPr>
                            <m:ctrlPr>
                              <a:rPr lang="en-GB" i="1">
                                <a:latin typeface="Cambria Math"/>
                              </a:rPr>
                            </m:ctrlPr>
                          </m:sSubPr>
                          <m:e>
                            <m:r>
                              <a:rPr lang="en-GB">
                                <a:latin typeface="Cambria Math"/>
                              </a:rPr>
                              <m:t>(</m:t>
                            </m:r>
                            <m:r>
                              <a:rPr lang="en-GB" i="1">
                                <a:latin typeface="Cambria Math"/>
                              </a:rPr>
                              <m:t>𝑅</m:t>
                            </m:r>
                          </m:e>
                          <m:sub>
                            <m:r>
                              <a:rPr lang="en-GB" i="1">
                                <a:latin typeface="Cambria Math"/>
                              </a:rPr>
                              <m:t>𝐻</m:t>
                            </m:r>
                          </m:sub>
                        </m:sSub>
                        <m:r>
                          <a:rPr lang="en-GB" i="1">
                            <a:latin typeface="Cambria Math"/>
                          </a:rPr>
                          <m:t>−1</m:t>
                        </m:r>
                      </m:e>
                    </m:d>
                    <m:r>
                      <a:rPr lang="en-GB" i="1">
                        <a:latin typeface="Cambria Math"/>
                      </a:rPr>
                      <m:t>−</m:t>
                    </m:r>
                    <m:f>
                      <m:fPr>
                        <m:ctrlPr>
                          <a:rPr lang="en-GB" i="1">
                            <a:latin typeface="Cambria Math"/>
                          </a:rPr>
                        </m:ctrlPr>
                      </m:fPr>
                      <m:num>
                        <m:d>
                          <m:dPr>
                            <m:ctrlPr>
                              <a:rPr lang="en-GB" i="1">
                                <a:latin typeface="Cambria Math"/>
                              </a:rPr>
                            </m:ctrlPr>
                          </m:dPr>
                          <m:e>
                            <m:r>
                              <a:rPr lang="en-GB" i="1">
                                <a:latin typeface="Cambria Math"/>
                              </a:rPr>
                              <m:t>1−</m:t>
                            </m:r>
                            <m:r>
                              <a:rPr lang="en-GB" i="1">
                                <a:latin typeface="Cambria Math"/>
                              </a:rPr>
                              <m:t>𝜋𝛿</m:t>
                            </m:r>
                          </m:e>
                        </m:d>
                        <m:d>
                          <m:dPr>
                            <m:ctrlPr>
                              <a:rPr lang="en-GB" i="1">
                                <a:latin typeface="Cambria Math"/>
                              </a:rPr>
                            </m:ctrlPr>
                          </m:dPr>
                          <m:e>
                            <m:r>
                              <a:rPr lang="en-GB" i="1">
                                <a:latin typeface="Cambria Math"/>
                              </a:rPr>
                              <m:t>𝑅</m:t>
                            </m:r>
                            <m:r>
                              <a:rPr lang="en-GB" i="1">
                                <a:latin typeface="Cambria Math"/>
                              </a:rPr>
                              <m:t>−1</m:t>
                            </m:r>
                          </m:e>
                        </m:d>
                      </m:num>
                      <m:den>
                        <m:r>
                          <a:rPr lang="en-GB" i="1">
                            <a:latin typeface="Cambria Math"/>
                          </a:rPr>
                          <m:t>1−</m:t>
                        </m:r>
                        <m:r>
                          <a:rPr lang="en-GB" i="1">
                            <a:latin typeface="Cambria Math"/>
                          </a:rPr>
                          <m:t>𝛿</m:t>
                        </m:r>
                      </m:den>
                    </m:f>
                    <m:r>
                      <a:rPr lang="en-GB" i="1">
                        <a:latin typeface="Cambria Math"/>
                      </a:rPr>
                      <m:t>]</m:t>
                    </m:r>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16)</a:t>
                </a:r>
              </a:p>
            </p:txBody>
          </p:sp>
        </mc:Choice>
        <mc:Fallback>
          <p:sp>
            <p:nvSpPr>
              <p:cNvPr id="4" name="Rectangle 3"/>
              <p:cNvSpPr>
                <a:spLocks noRot="1" noChangeAspect="1" noMove="1" noResize="1" noEditPoints="1" noAdjustHandles="1" noChangeArrowheads="1" noChangeShapeType="1" noTextEdit="1"/>
              </p:cNvSpPr>
              <p:nvPr/>
            </p:nvSpPr>
            <p:spPr>
              <a:xfrm>
                <a:off x="457200" y="990600"/>
                <a:ext cx="8534400" cy="5490927"/>
              </a:xfrm>
              <a:prstGeom prst="rect">
                <a:avLst/>
              </a:prstGeom>
              <a:blipFill rotWithShape="1">
                <a:blip r:embed="rId2"/>
                <a:stretch>
                  <a:fillRect l="-571" t="-556"/>
                </a:stretch>
              </a:blipFill>
            </p:spPr>
            <p:txBody>
              <a:bodyPr/>
              <a:lstStyle/>
              <a:p>
                <a:r>
                  <a:rPr lang="en-GB">
                    <a:noFill/>
                  </a:rPr>
                  <a:t> </a:t>
                </a:r>
              </a:p>
            </p:txBody>
          </p:sp>
        </mc:Fallback>
      </mc:AlternateContent>
      <p:sp>
        <p:nvSpPr>
          <p:cNvPr id="5" name="TextBox 4"/>
          <p:cNvSpPr txBox="1"/>
          <p:nvPr/>
        </p:nvSpPr>
        <p:spPr>
          <a:xfrm>
            <a:off x="605641" y="304800"/>
            <a:ext cx="8016834" cy="584775"/>
          </a:xfrm>
          <a:prstGeom prst="rect">
            <a:avLst/>
          </a:prstGeom>
          <a:noFill/>
        </p:spPr>
        <p:txBody>
          <a:bodyPr wrap="square" rtlCol="0">
            <a:spAutoFit/>
          </a:bodyPr>
          <a:lstStyle/>
          <a:p>
            <a:pPr algn="ctr"/>
            <a:r>
              <a:rPr lang="en-GB" sz="3200" dirty="0" smtClean="0"/>
              <a:t>The No Gambling Condition for a monopolist</a:t>
            </a:r>
            <a:endParaRPr lang="en-GB" sz="3200" dirty="0"/>
          </a:p>
        </p:txBody>
      </p:sp>
      <p:sp>
        <p:nvSpPr>
          <p:cNvPr id="6" name="Slide Number Placeholder 5"/>
          <p:cNvSpPr>
            <a:spLocks noGrp="1"/>
          </p:cNvSpPr>
          <p:nvPr>
            <p:ph type="sldNum" sz="quarter" idx="12"/>
          </p:nvPr>
        </p:nvSpPr>
        <p:spPr/>
        <p:txBody>
          <a:bodyPr/>
          <a:lstStyle/>
          <a:p>
            <a:fld id="{AEE1104B-AE1C-46C5-92B3-ED749B36960B}" type="slidenum">
              <a:rPr lang="en-GB" smtClean="0"/>
              <a:pPr/>
              <a:t>17</a:t>
            </a:fld>
            <a:endParaRPr lang="en-GB"/>
          </a:p>
        </p:txBody>
      </p:sp>
    </p:spTree>
    <p:extLst>
      <p:ext uri="{BB962C8B-B14F-4D97-AF65-F5344CB8AC3E}">
        <p14:creationId xmlns:p14="http://schemas.microsoft.com/office/powerpoint/2010/main" val="1913139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1508" y="1295400"/>
            <a:ext cx="7619999" cy="2554545"/>
          </a:xfrm>
          <a:prstGeom prst="rect">
            <a:avLst/>
          </a:prstGeom>
          <a:noFill/>
        </p:spPr>
        <p:txBody>
          <a:bodyPr wrap="square" rtlCol="0">
            <a:spAutoFit/>
          </a:bodyPr>
          <a:lstStyle/>
          <a:p>
            <a:r>
              <a:rPr lang="en-GB" sz="2000" dirty="0" smtClean="0"/>
              <a:t>Akerlof and </a:t>
            </a:r>
            <a:r>
              <a:rPr lang="en-GB" sz="2000" dirty="0" err="1" smtClean="0"/>
              <a:t>Romer</a:t>
            </a:r>
            <a:r>
              <a:rPr lang="en-GB" sz="2000" dirty="0" smtClean="0"/>
              <a:t> (1993) on </a:t>
            </a:r>
            <a:r>
              <a:rPr lang="en-GB" sz="2000" b="1" dirty="0" smtClean="0"/>
              <a:t>looting</a:t>
            </a:r>
            <a:r>
              <a:rPr lang="en-GB" sz="2000" dirty="0" smtClean="0"/>
              <a:t>:</a:t>
            </a:r>
          </a:p>
          <a:p>
            <a:r>
              <a:rPr lang="en-GB" sz="2000" dirty="0" smtClean="0"/>
              <a:t>If owners can pay themselves dividends greater than the true economic value of the thrift, they will do so, even if this requires that they invest in projects with negative net present value. … [But] when they can take out more than the thrift is worth, they cause the thrift to default on its obligations in period 2. If they are going to default, the owners do not care if the investment project has a negative net present value because they government suffers all of the losses on the project. </a:t>
            </a:r>
            <a:r>
              <a:rPr lang="en-GB" dirty="0" smtClean="0"/>
              <a:t>           	(pp.10)</a:t>
            </a:r>
            <a:endParaRPr lang="en-GB" dirty="0"/>
          </a:p>
        </p:txBody>
      </p:sp>
      <p:sp>
        <p:nvSpPr>
          <p:cNvPr id="3" name="Rectangle 2"/>
          <p:cNvSpPr/>
          <p:nvPr/>
        </p:nvSpPr>
        <p:spPr>
          <a:xfrm>
            <a:off x="914400" y="4191000"/>
            <a:ext cx="7620000" cy="1631216"/>
          </a:xfrm>
          <a:prstGeom prst="rect">
            <a:avLst/>
          </a:prstGeom>
        </p:spPr>
        <p:txBody>
          <a:bodyPr wrap="square">
            <a:spAutoFit/>
          </a:bodyPr>
          <a:lstStyle/>
          <a:p>
            <a:r>
              <a:rPr lang="en-GB" sz="2000" dirty="0" smtClean="0"/>
              <a:t>Compare this to HMS on incentives for banks to </a:t>
            </a:r>
            <a:r>
              <a:rPr lang="en-GB" sz="2000" b="1" dirty="0" smtClean="0"/>
              <a:t>gamble </a:t>
            </a:r>
            <a:r>
              <a:rPr lang="en-GB" sz="2000" dirty="0" smtClean="0"/>
              <a:t>where the NGC is “the </a:t>
            </a:r>
            <a:r>
              <a:rPr lang="en-GB" sz="2000" dirty="0"/>
              <a:t>one period rent that the bank expects to earn from gambling must be less than the </a:t>
            </a:r>
            <a:r>
              <a:rPr lang="en-GB" sz="2000" dirty="0" smtClean="0"/>
              <a:t>franchise </a:t>
            </a:r>
            <a:r>
              <a:rPr lang="en-GB" sz="2000" dirty="0"/>
              <a:t>value that the bank gives up if the gamble fails</a:t>
            </a:r>
            <a:r>
              <a:rPr lang="en-GB" sz="2000" dirty="0" smtClean="0"/>
              <a:t>” (pp</a:t>
            </a:r>
            <a:r>
              <a:rPr lang="en-GB" sz="2000" dirty="0"/>
              <a:t>. 152-153</a:t>
            </a:r>
            <a:r>
              <a:rPr lang="en-GB" sz="2000" dirty="0" smtClean="0"/>
              <a:t>). If not, the owners/ managers of the bank go ahead to extract current value, even though this risks bankruptcy.</a:t>
            </a:r>
            <a:endParaRPr lang="en-GB" sz="2000" dirty="0"/>
          </a:p>
        </p:txBody>
      </p:sp>
      <p:sp>
        <p:nvSpPr>
          <p:cNvPr id="4" name="TextBox 3"/>
          <p:cNvSpPr txBox="1"/>
          <p:nvPr/>
        </p:nvSpPr>
        <p:spPr>
          <a:xfrm>
            <a:off x="1295400" y="6019800"/>
            <a:ext cx="6172200" cy="461665"/>
          </a:xfrm>
          <a:prstGeom prst="rect">
            <a:avLst/>
          </a:prstGeom>
          <a:noFill/>
        </p:spPr>
        <p:txBody>
          <a:bodyPr wrap="square" rtlCol="0">
            <a:spAutoFit/>
          </a:bodyPr>
          <a:lstStyle/>
          <a:p>
            <a:r>
              <a:rPr lang="en-GB" sz="2400" dirty="0" smtClean="0"/>
              <a:t>Q: Is the HMS analysis a kind of looting? </a:t>
            </a:r>
            <a:endParaRPr lang="en-GB" sz="2400" dirty="0"/>
          </a:p>
        </p:txBody>
      </p:sp>
      <p:sp>
        <p:nvSpPr>
          <p:cNvPr id="5" name="TextBox 4"/>
          <p:cNvSpPr txBox="1"/>
          <p:nvPr/>
        </p:nvSpPr>
        <p:spPr>
          <a:xfrm>
            <a:off x="533400" y="363967"/>
            <a:ext cx="8229600" cy="707886"/>
          </a:xfrm>
          <a:prstGeom prst="rect">
            <a:avLst/>
          </a:prstGeom>
          <a:noFill/>
        </p:spPr>
        <p:txBody>
          <a:bodyPr wrap="square" rtlCol="0">
            <a:spAutoFit/>
          </a:bodyPr>
          <a:lstStyle/>
          <a:p>
            <a:pPr algn="ctr"/>
            <a:r>
              <a:rPr lang="en-GB" sz="4000" dirty="0" smtClean="0"/>
              <a:t>“Looting” and “gambling”</a:t>
            </a:r>
            <a:endParaRPr lang="en-GB" sz="40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40296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8229600" cy="868362"/>
          </a:xfrm>
        </p:spPr>
        <p:txBody>
          <a:bodyPr>
            <a:normAutofit/>
          </a:bodyPr>
          <a:lstStyle/>
          <a:p>
            <a:r>
              <a:rPr lang="en-GB" sz="4000" dirty="0" smtClean="0"/>
              <a:t>Monopoly </a:t>
            </a:r>
            <a:r>
              <a:rPr lang="en-GB" sz="4000" dirty="0"/>
              <a:t>with Bailout prospect, β. </a:t>
            </a:r>
          </a:p>
        </p:txBody>
      </p:sp>
      <mc:AlternateContent xmlns:mc="http://schemas.openxmlformats.org/markup-compatibility/2006" xmlns:a14="http://schemas.microsoft.com/office/drawing/2010/main">
        <mc:Choice Requires="a14">
          <p:sp>
            <p:nvSpPr>
              <p:cNvPr id="5" name="Rectangle 4"/>
              <p:cNvSpPr/>
              <p:nvPr/>
            </p:nvSpPr>
            <p:spPr>
              <a:xfrm>
                <a:off x="851647" y="1219200"/>
                <a:ext cx="7620000" cy="3551934"/>
              </a:xfrm>
              <a:prstGeom prst="rect">
                <a:avLst/>
              </a:prstGeom>
            </p:spPr>
            <p:txBody>
              <a:bodyPr wrap="square">
                <a:spAutoFit/>
              </a:bodyPr>
              <a:lstStyle/>
              <a:p>
                <a:r>
                  <a:rPr lang="en-GB" dirty="0" smtClean="0">
                    <a:latin typeface="Times New Roman" pitchFamily="18" charset="0"/>
                    <a:cs typeface="Times New Roman" pitchFamily="18" charset="0"/>
                  </a:rPr>
                  <a:t>How does the prospect of a bailout, where the owners/ managers of the bank lose their ‘skin in the game’ (k) but not the franchise value, affect the capital requirement?</a:t>
                </a:r>
              </a:p>
              <a:p>
                <a:endParaRPr lang="en-GB" i="1" dirty="0">
                  <a:latin typeface="Cambria Math"/>
                </a:endParaRPr>
              </a:p>
              <a:p>
                <a14:m>
                  <m:oMath xmlns:m="http://schemas.openxmlformats.org/officeDocument/2006/math">
                    <m:sSub>
                      <m:sSubPr>
                        <m:ctrlPr>
                          <a:rPr lang="en-GB" i="1" smtClean="0">
                            <a:latin typeface="Cambria Math"/>
                          </a:rPr>
                        </m:ctrlPr>
                      </m:sSubPr>
                      <m:e>
                        <m:r>
                          <m:rPr>
                            <m:sty m:val="p"/>
                          </m:rPr>
                          <a:rPr lang="en-GB">
                            <a:latin typeface="Cambria Math"/>
                          </a:rPr>
                          <m:t>Π</m:t>
                        </m:r>
                      </m:e>
                      <m:sub>
                        <m:r>
                          <a:rPr lang="en-GB" i="1">
                            <a:latin typeface="Cambria Math"/>
                          </a:rPr>
                          <m:t>𝐺</m:t>
                        </m:r>
                      </m:sub>
                    </m:sSub>
                    <m:d>
                      <m:dPr>
                        <m:ctrlPr>
                          <a:rPr lang="en-GB" i="1">
                            <a:latin typeface="Cambria Math"/>
                          </a:rPr>
                        </m:ctrlPr>
                      </m:dPr>
                      <m:e>
                        <m:r>
                          <a:rPr lang="en-GB" i="1">
                            <a:latin typeface="Cambria Math"/>
                          </a:rPr>
                          <m:t>𝑘</m:t>
                        </m:r>
                      </m:e>
                    </m:d>
                    <m:r>
                      <a:rPr lang="en-GB" i="1">
                        <a:latin typeface="Cambria Math"/>
                      </a:rPr>
                      <m:t>−</m:t>
                    </m:r>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(1−</m:t>
                    </m:r>
                    <m:r>
                      <a:rPr lang="en-GB" i="1">
                        <a:latin typeface="Cambria Math"/>
                      </a:rPr>
                      <m:t>𝛽</m:t>
                    </m:r>
                    <m:r>
                      <a:rPr lang="en-GB" i="1">
                        <a:latin typeface="Cambria Math"/>
                      </a:rPr>
                      <m:t>)</m:t>
                    </m:r>
                    <m:r>
                      <a:rPr lang="en-GB" i="1">
                        <a:latin typeface="Cambria Math"/>
                      </a:rPr>
                      <m:t>𝛿</m:t>
                    </m:r>
                    <m:r>
                      <a:rPr lang="en-GB" i="1">
                        <a:latin typeface="Cambria Math"/>
                      </a:rPr>
                      <m:t>𝑉</m:t>
                    </m:r>
                  </m:oMath>
                </a14:m>
                <a:r>
                  <a:rPr lang="en-GB" dirty="0">
                    <a:latin typeface="Times New Roman" pitchFamily="18" charset="0"/>
                    <a:cs typeface="Times New Roman" pitchFamily="18" charset="0"/>
                  </a:rPr>
                  <a:t> .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17)</a:t>
                </a:r>
              </a:p>
              <a:p>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Note </a:t>
                </a:r>
                <a:r>
                  <a:rPr lang="en-GB" dirty="0">
                    <a:latin typeface="Times New Roman" pitchFamily="18" charset="0"/>
                    <a:cs typeface="Times New Roman" pitchFamily="18" charset="0"/>
                  </a:rPr>
                  <a:t>that a greater prospect of bailout calls for higher k. When β = 0, the above NGC reverts to that without bailout. When β = 1</a:t>
                </a:r>
                <a:r>
                  <a:rPr lang="en-GB" dirty="0" smtClean="0">
                    <a:latin typeface="Times New Roman" pitchFamily="18" charset="0"/>
                    <a:cs typeface="Times New Roman" pitchFamily="18" charset="0"/>
                  </a:rPr>
                  <a:t>, so the monopolist is sure to be bailed out, the NGC becomes </a:t>
                </a:r>
                <a14:m>
                  <m:oMath xmlns:m="http://schemas.openxmlformats.org/officeDocument/2006/math">
                    <m:sSub>
                      <m:sSubPr>
                        <m:ctrlPr>
                          <a:rPr lang="en-GB" i="1">
                            <a:latin typeface="Cambria Math"/>
                          </a:rPr>
                        </m:ctrlPr>
                      </m:sSubPr>
                      <m:e>
                        <m:r>
                          <m:rPr>
                            <m:sty m:val="p"/>
                          </m:rPr>
                          <a:rPr lang="en-GB">
                            <a:latin typeface="Cambria Math"/>
                          </a:rPr>
                          <m:t>Π</m:t>
                        </m:r>
                      </m:e>
                      <m:sub>
                        <m:r>
                          <a:rPr lang="en-GB" i="1">
                            <a:latin typeface="Cambria Math"/>
                          </a:rPr>
                          <m:t>𝐺</m:t>
                        </m:r>
                      </m:sub>
                    </m:sSub>
                    <m:d>
                      <m:dPr>
                        <m:ctrlPr>
                          <a:rPr lang="en-GB" i="1">
                            <a:latin typeface="Cambria Math"/>
                          </a:rPr>
                        </m:ctrlPr>
                      </m:dPr>
                      <m:e>
                        <m:r>
                          <a:rPr lang="en-GB" i="1">
                            <a:latin typeface="Cambria Math"/>
                          </a:rPr>
                          <m:t>𝑘</m:t>
                        </m:r>
                      </m:e>
                    </m:d>
                    <m:r>
                      <a:rPr lang="en-GB" i="1">
                        <a:latin typeface="Cambria Math"/>
                      </a:rPr>
                      <m:t>−</m:t>
                    </m:r>
                    <m:sSub>
                      <m:sSubPr>
                        <m:ctrlPr>
                          <a:rPr lang="en-GB" i="1">
                            <a:latin typeface="Cambria Math"/>
                          </a:rPr>
                        </m:ctrlPr>
                      </m:sSubPr>
                      <m:e>
                        <m:r>
                          <m:rPr>
                            <m:sty m:val="p"/>
                          </m:rPr>
                          <a:rPr lang="en-GB">
                            <a:latin typeface="Cambria Math"/>
                          </a:rPr>
                          <m:t>Π</m:t>
                        </m:r>
                      </m:e>
                      <m:sub>
                        <m:r>
                          <a:rPr lang="en-GB" i="1">
                            <a:latin typeface="Cambria Math"/>
                          </a:rPr>
                          <m:t>𝑀</m:t>
                        </m:r>
                      </m:sub>
                    </m:sSub>
                    <m:r>
                      <a:rPr lang="en-GB" i="1">
                        <a:latin typeface="Cambria Math"/>
                      </a:rPr>
                      <m:t>≤</m:t>
                    </m:r>
                    <m:d>
                      <m:dPr>
                        <m:ctrlPr>
                          <a:rPr lang="en-GB" i="1">
                            <a:latin typeface="Cambria Math"/>
                          </a:rPr>
                        </m:ctrlPr>
                      </m:dPr>
                      <m:e>
                        <m:r>
                          <a:rPr lang="en-GB" i="1">
                            <a:latin typeface="Cambria Math"/>
                          </a:rPr>
                          <m:t>1−</m:t>
                        </m:r>
                        <m:r>
                          <a:rPr lang="en-GB" i="1">
                            <a:latin typeface="Cambria Math"/>
                          </a:rPr>
                          <m:t>𝜋</m:t>
                        </m:r>
                      </m:e>
                    </m:d>
                    <m:r>
                      <a:rPr lang="en-GB" i="1">
                        <a:latin typeface="Cambria Math"/>
                      </a:rPr>
                      <m:t>𝛿</m:t>
                    </m:r>
                    <m:r>
                      <a:rPr lang="en-GB" i="1">
                        <a:latin typeface="Cambria Math"/>
                      </a:rPr>
                      <m:t>𝑉</m:t>
                    </m:r>
                    <m:r>
                      <a:rPr lang="en-GB" b="0" i="1" smtClean="0">
                        <a:latin typeface="Cambria Math"/>
                      </a:rPr>
                      <m:t>, </m:t>
                    </m:r>
                    <m:r>
                      <m:rPr>
                        <m:sty m:val="p"/>
                      </m:rPr>
                      <a:rPr lang="en-GB" b="0" i="0" smtClean="0">
                        <a:latin typeface="Cambria Math"/>
                      </a:rPr>
                      <m:t>so</m:t>
                    </m:r>
                  </m:oMath>
                </a14:m>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the critical level of capital requirements </a:t>
                </a:r>
                <a:r>
                  <a:rPr lang="en-GB" dirty="0" smtClean="0">
                    <a:latin typeface="Times New Roman" pitchFamily="18" charset="0"/>
                    <a:cs typeface="Times New Roman" pitchFamily="18" charset="0"/>
                  </a:rPr>
                  <a:t>is:</a:t>
                </a:r>
              </a:p>
              <a:p>
                <a:endParaRPr lang="en-GB" dirty="0">
                  <a:latin typeface="Times New Roman" pitchFamily="18" charset="0"/>
                  <a:cs typeface="Times New Roman" pitchFamily="18" charset="0"/>
                </a:endParaRPr>
              </a:p>
              <a:p>
                <a14:m>
                  <m:oMath xmlns:m="http://schemas.openxmlformats.org/officeDocument/2006/math">
                    <m:sSubSup>
                      <m:sSubSupPr>
                        <m:ctrlPr>
                          <a:rPr lang="en-GB" i="1">
                            <a:latin typeface="Cambria Math"/>
                          </a:rPr>
                        </m:ctrlPr>
                      </m:sSubSupPr>
                      <m:e>
                        <m:r>
                          <a:rPr lang="en-GB" i="1">
                            <a:latin typeface="Cambria Math"/>
                          </a:rPr>
                          <m:t>𝑘</m:t>
                        </m:r>
                      </m:e>
                      <m:sub>
                        <m:r>
                          <a:rPr lang="en-GB" i="1">
                            <a:latin typeface="Cambria Math"/>
                          </a:rPr>
                          <m:t>𝐵</m:t>
                        </m:r>
                      </m:sub>
                      <m:sup>
                        <m:r>
                          <a:rPr lang="en-GB" i="1">
                            <a:latin typeface="Cambria Math"/>
                          </a:rPr>
                          <m:t>∗</m:t>
                        </m:r>
                      </m:sup>
                    </m:sSubSup>
                    <m:r>
                      <a:rPr lang="en-GB" i="1">
                        <a:latin typeface="Cambria Math"/>
                      </a:rPr>
                      <m:t>=</m:t>
                    </m:r>
                    <m:f>
                      <m:fPr>
                        <m:ctrlPr>
                          <a:rPr lang="en-GB" i="1">
                            <a:latin typeface="Cambria Math"/>
                          </a:rPr>
                        </m:ctrlPr>
                      </m:fPr>
                      <m:num>
                        <m:r>
                          <a:rPr lang="en-GB" i="1">
                            <a:latin typeface="Cambria Math"/>
                          </a:rPr>
                          <m:t>𝜋</m:t>
                        </m:r>
                        <m:d>
                          <m:dPr>
                            <m:ctrlPr>
                              <a:rPr lang="en-GB" i="1">
                                <a:latin typeface="Cambria Math"/>
                              </a:rPr>
                            </m:ctrlPr>
                          </m:dPr>
                          <m:e>
                            <m:r>
                              <a:rPr lang="en-GB" i="1">
                                <a:latin typeface="Cambria Math"/>
                              </a:rPr>
                              <m:t>1−</m:t>
                            </m:r>
                            <m:r>
                              <a:rPr lang="en-GB" i="1">
                                <a:latin typeface="Cambria Math"/>
                              </a:rPr>
                              <m:t>𝜆</m:t>
                            </m:r>
                          </m:e>
                        </m:d>
                        <m:d>
                          <m:dPr>
                            <m:ctrlPr>
                              <a:rPr lang="en-GB" i="1">
                                <a:latin typeface="Cambria Math"/>
                              </a:rPr>
                            </m:ctrlPr>
                          </m:dPr>
                          <m:e>
                            <m:sSub>
                              <m:sSubPr>
                                <m:ctrlPr>
                                  <a:rPr lang="en-GB" i="1">
                                    <a:latin typeface="Cambria Math"/>
                                  </a:rPr>
                                </m:ctrlPr>
                              </m:sSubPr>
                              <m:e>
                                <m:r>
                                  <a:rPr lang="en-GB" i="1">
                                    <a:latin typeface="Cambria Math"/>
                                  </a:rPr>
                                  <m:t>𝑅</m:t>
                                </m:r>
                              </m:e>
                              <m:sub>
                                <m:r>
                                  <a:rPr lang="en-GB" i="1">
                                    <a:latin typeface="Cambria Math"/>
                                  </a:rPr>
                                  <m:t>𝐻</m:t>
                                </m:r>
                              </m:sub>
                            </m:sSub>
                            <m:r>
                              <a:rPr lang="en-GB" i="1">
                                <a:latin typeface="Cambria Math"/>
                              </a:rPr>
                              <m:t>−1</m:t>
                            </m:r>
                          </m:e>
                        </m:d>
                        <m:r>
                          <a:rPr lang="en-GB" i="1">
                            <a:latin typeface="Cambria Math"/>
                          </a:rPr>
                          <m:t>−</m:t>
                        </m:r>
                        <m:d>
                          <m:dPr>
                            <m:ctrlPr>
                              <a:rPr lang="en-GB" i="1">
                                <a:latin typeface="Cambria Math"/>
                              </a:rPr>
                            </m:ctrlPr>
                          </m:dPr>
                          <m:e>
                            <m:r>
                              <a:rPr lang="en-GB" i="1">
                                <a:latin typeface="Cambria Math"/>
                              </a:rPr>
                              <m:t>1−</m:t>
                            </m:r>
                            <m:r>
                              <a:rPr lang="en-GB" i="1">
                                <a:latin typeface="Cambria Math"/>
                              </a:rPr>
                              <m:t>𝜆</m:t>
                            </m:r>
                          </m:e>
                        </m:d>
                        <m:r>
                          <a:rPr lang="en-GB" i="1">
                            <a:latin typeface="Cambria Math"/>
                          </a:rPr>
                          <m:t>(</m:t>
                        </m:r>
                        <m:r>
                          <a:rPr lang="en-GB" i="1">
                            <a:latin typeface="Cambria Math"/>
                          </a:rPr>
                          <m:t>𝑅</m:t>
                        </m:r>
                        <m:r>
                          <a:rPr lang="en-GB" i="1">
                            <a:latin typeface="Cambria Math"/>
                          </a:rPr>
                          <m:t>−1)</m:t>
                        </m:r>
                      </m:num>
                      <m:den>
                        <m:r>
                          <a:rPr lang="en-GB" i="1">
                            <a:latin typeface="Cambria Math"/>
                          </a:rPr>
                          <m:t>1−</m:t>
                        </m:r>
                        <m:r>
                          <a:rPr lang="en-GB" i="1">
                            <a:latin typeface="Cambria Math"/>
                          </a:rPr>
                          <m:t>𝜋</m:t>
                        </m:r>
                      </m:den>
                    </m:f>
                  </m:oMath>
                </a14:m>
                <a:r>
                  <a:rPr lang="en-GB" dirty="0">
                    <a:latin typeface="Times New Roman" pitchFamily="18" charset="0"/>
                    <a:cs typeface="Times New Roman" pitchFamily="18" charset="0"/>
                  </a:rPr>
                  <a:t>	 			</a:t>
                </a:r>
                <a:r>
                  <a:rPr lang="en-GB" dirty="0" smtClean="0">
                    <a:latin typeface="Times New Roman" pitchFamily="18" charset="0"/>
                    <a:cs typeface="Times New Roman" pitchFamily="18" charset="0"/>
                  </a:rPr>
                  <a:t>(</a:t>
                </a:r>
                <a:r>
                  <a:rPr lang="en-GB" dirty="0">
                    <a:latin typeface="Times New Roman" pitchFamily="18" charset="0"/>
                    <a:cs typeface="Times New Roman" pitchFamily="18" charset="0"/>
                  </a:rPr>
                  <a:t>18)</a:t>
                </a:r>
              </a:p>
            </p:txBody>
          </p:sp>
        </mc:Choice>
        <mc:Fallback xmlns="">
          <p:sp>
            <p:nvSpPr>
              <p:cNvPr id="5" name="Rectangle 4"/>
              <p:cNvSpPr>
                <a:spLocks noRot="1" noChangeAspect="1" noMove="1" noResize="1" noEditPoints="1" noAdjustHandles="1" noChangeArrowheads="1" noChangeShapeType="1" noTextEdit="1"/>
              </p:cNvSpPr>
              <p:nvPr/>
            </p:nvSpPr>
            <p:spPr>
              <a:xfrm>
                <a:off x="851647" y="1219200"/>
                <a:ext cx="7620000" cy="3551934"/>
              </a:xfrm>
              <a:prstGeom prst="rect">
                <a:avLst/>
              </a:prstGeom>
              <a:blipFill rotWithShape="1">
                <a:blip r:embed="rId2" cstate="print"/>
                <a:stretch>
                  <a:fillRect l="-720" t="-858" r="-1200"/>
                </a:stretch>
              </a:blipFill>
            </p:spPr>
            <p:txBody>
              <a:bodyPr/>
              <a:lstStyle/>
              <a:p>
                <a:r>
                  <a:rPr lang="en-GB">
                    <a:noFill/>
                  </a:rPr>
                  <a:t> </a:t>
                </a:r>
              </a:p>
            </p:txBody>
          </p:sp>
        </mc:Fallback>
      </mc:AlternateContent>
      <p:sp>
        <p:nvSpPr>
          <p:cNvPr id="6" name="Slide Number Placeholder 5"/>
          <p:cNvSpPr>
            <a:spLocks noGrp="1"/>
          </p:cNvSpPr>
          <p:nvPr>
            <p:ph type="sldNum" sz="quarter" idx="12"/>
          </p:nvPr>
        </p:nvSpPr>
        <p:spPr/>
        <p:txBody>
          <a:bodyPr/>
          <a:lstStyle/>
          <a:p>
            <a:fld id="{AEE1104B-AE1C-46C5-92B3-ED749B36960B}" type="slidenum">
              <a:rPr lang="en-GB" smtClean="0"/>
              <a:pPr/>
              <a:t>19</a:t>
            </a:fld>
            <a:endParaRPr lang="en-GB"/>
          </a:p>
        </p:txBody>
      </p:sp>
    </p:spTree>
    <p:extLst>
      <p:ext uri="{BB962C8B-B14F-4D97-AF65-F5344CB8AC3E}">
        <p14:creationId xmlns:p14="http://schemas.microsoft.com/office/powerpoint/2010/main" val="1711378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Summary</a:t>
            </a:r>
            <a:br>
              <a:rPr lang="en-GB" dirty="0" smtClean="0"/>
            </a:br>
            <a:endParaRPr lang="en-GB" dirty="0"/>
          </a:p>
        </p:txBody>
      </p:sp>
      <p:sp>
        <p:nvSpPr>
          <p:cNvPr id="3" name="Content Placeholder 2"/>
          <p:cNvSpPr>
            <a:spLocks noGrp="1"/>
          </p:cNvSpPr>
          <p:nvPr>
            <p:ph idx="1"/>
          </p:nvPr>
        </p:nvSpPr>
        <p:spPr>
          <a:xfrm>
            <a:off x="457200" y="914400"/>
            <a:ext cx="8229600" cy="5486400"/>
          </a:xfrm>
        </p:spPr>
        <p:txBody>
          <a:bodyPr>
            <a:normAutofit fontScale="92500" lnSpcReduction="20000"/>
          </a:bodyPr>
          <a:lstStyle/>
          <a:p>
            <a:r>
              <a:rPr lang="en-GB" dirty="0" smtClean="0"/>
              <a:t>Start with classic Diamond –</a:t>
            </a:r>
            <a:r>
              <a:rPr lang="en-GB" dirty="0" err="1" smtClean="0"/>
              <a:t>Dybvig</a:t>
            </a:r>
            <a:r>
              <a:rPr lang="en-GB" dirty="0" smtClean="0"/>
              <a:t> model of banking (as in Allen and Gale, 2007)</a:t>
            </a:r>
          </a:p>
          <a:p>
            <a:r>
              <a:rPr lang="en-GB" dirty="0" smtClean="0"/>
              <a:t>Add </a:t>
            </a:r>
            <a:r>
              <a:rPr lang="en-GB" b="1" dirty="0" smtClean="0"/>
              <a:t>monopoly</a:t>
            </a:r>
            <a:r>
              <a:rPr lang="en-GB" dirty="0" smtClean="0"/>
              <a:t> power – private </a:t>
            </a:r>
            <a:r>
              <a:rPr lang="en-GB" dirty="0" err="1" smtClean="0"/>
              <a:t>seigniorage</a:t>
            </a:r>
            <a:endParaRPr lang="en-GB" dirty="0" smtClean="0"/>
          </a:p>
          <a:p>
            <a:r>
              <a:rPr lang="en-GB" dirty="0" smtClean="0"/>
              <a:t>Analyse </a:t>
            </a:r>
            <a:r>
              <a:rPr lang="en-GB" b="1" dirty="0" smtClean="0"/>
              <a:t>market structure </a:t>
            </a:r>
            <a:r>
              <a:rPr lang="en-GB" dirty="0" smtClean="0"/>
              <a:t>– take it or leave it vs. </a:t>
            </a:r>
            <a:r>
              <a:rPr lang="en-GB" dirty="0" err="1" smtClean="0"/>
              <a:t>Cournot</a:t>
            </a:r>
            <a:r>
              <a:rPr lang="en-GB" dirty="0" smtClean="0"/>
              <a:t> Nash monopoly and oligopoly.</a:t>
            </a:r>
            <a:endParaRPr lang="en-GB" dirty="0" smtClean="0"/>
          </a:p>
          <a:p>
            <a:r>
              <a:rPr lang="en-GB" dirty="0" smtClean="0"/>
              <a:t>Add a </a:t>
            </a:r>
            <a:r>
              <a:rPr lang="en-GB" b="1" dirty="0" smtClean="0"/>
              <a:t>productivity</a:t>
            </a:r>
            <a:r>
              <a:rPr lang="en-GB" dirty="0" smtClean="0"/>
              <a:t> </a:t>
            </a:r>
            <a:r>
              <a:rPr lang="en-GB" b="1" dirty="0" smtClean="0"/>
              <a:t>miracle</a:t>
            </a:r>
            <a:r>
              <a:rPr lang="en-GB" dirty="0" smtClean="0"/>
              <a:t> restricted to the private sector, as for star traders for </a:t>
            </a:r>
            <a:r>
              <a:rPr lang="en-GB" dirty="0" smtClean="0"/>
              <a:t>example. </a:t>
            </a:r>
            <a:endParaRPr lang="en-GB" dirty="0" smtClean="0"/>
          </a:p>
          <a:p>
            <a:r>
              <a:rPr lang="en-GB" dirty="0" smtClean="0"/>
              <a:t>Add </a:t>
            </a:r>
            <a:r>
              <a:rPr lang="en-GB" b="1" dirty="0" smtClean="0"/>
              <a:t>gambling</a:t>
            </a:r>
            <a:r>
              <a:rPr lang="en-GB" dirty="0" smtClean="0"/>
              <a:t> with ‘tail risk’ where the upside is perceived but downside is not (as in Foster and Young, 2010 which goes further than Hellman Murdock and </a:t>
            </a:r>
            <a:r>
              <a:rPr lang="en-GB" dirty="0" err="1" smtClean="0"/>
              <a:t>Stiglitz</a:t>
            </a:r>
            <a:r>
              <a:rPr lang="en-GB" dirty="0" smtClean="0"/>
              <a:t>, 2000</a:t>
            </a:r>
            <a:r>
              <a:rPr lang="en-GB" dirty="0" smtClean="0"/>
              <a:t>).</a:t>
            </a:r>
            <a:endParaRPr lang="en-GB" dirty="0" smtClean="0"/>
          </a:p>
          <a:p>
            <a:r>
              <a:rPr lang="en-GB" dirty="0" smtClean="0"/>
              <a:t>Implications for </a:t>
            </a:r>
            <a:r>
              <a:rPr lang="en-GB" b="1" dirty="0" err="1" smtClean="0"/>
              <a:t>Gini</a:t>
            </a:r>
            <a:r>
              <a:rPr lang="en-GB" dirty="0" smtClean="0"/>
              <a:t> </a:t>
            </a:r>
            <a:r>
              <a:rPr lang="en-GB" dirty="0" smtClean="0"/>
              <a:t>coefficient</a:t>
            </a:r>
          </a:p>
          <a:p>
            <a:r>
              <a:rPr lang="en-GB" dirty="0"/>
              <a:t>DD + HMS – RE = this paper</a:t>
            </a:r>
            <a:endParaRPr lang="en-GB" dirty="0" smtClean="0"/>
          </a:p>
        </p:txBody>
      </p:sp>
      <p:sp>
        <p:nvSpPr>
          <p:cNvPr id="4" name="Slide Number Placeholder 3"/>
          <p:cNvSpPr>
            <a:spLocks noGrp="1"/>
          </p:cNvSpPr>
          <p:nvPr>
            <p:ph type="sldNum" sz="quarter" idx="12"/>
          </p:nvPr>
        </p:nvSpPr>
        <p:spPr/>
        <p:txBody>
          <a:bodyPr/>
          <a:lstStyle/>
          <a:p>
            <a:fld id="{AEE1104B-AE1C-46C5-92B3-ED749B36960B}"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857" y="150421"/>
            <a:ext cx="8229600" cy="914400"/>
          </a:xfrm>
        </p:spPr>
        <p:txBody>
          <a:bodyPr/>
          <a:lstStyle/>
          <a:p>
            <a:r>
              <a:rPr lang="en-GB" dirty="0" smtClean="0"/>
              <a:t>Tail-risk and nasty surprises</a:t>
            </a:r>
            <a:endParaRPr lang="en-GB"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489857" y="3021925"/>
                <a:ext cx="8229600" cy="4305730"/>
              </a:xfrm>
              <a:prstGeom prst="rect">
                <a:avLst/>
              </a:prstGeom>
            </p:spPr>
            <p:txBody>
              <a:bodyPr wrap="square">
                <a:spAutoFit/>
              </a:bodyPr>
              <a:lstStyle/>
              <a:p>
                <a:pPr marL="0" indent="0">
                  <a:buNone/>
                </a:pPr>
                <a:r>
                  <a:rPr lang="en-GB" sz="1800" dirty="0" smtClean="0">
                    <a:latin typeface="Times New Roman" pitchFamily="18" charset="0"/>
                    <a:cs typeface="Times New Roman" pitchFamily="18" charset="0"/>
                  </a:rPr>
                  <a:t>‘</a:t>
                </a:r>
                <a:r>
                  <a:rPr lang="en-GB" sz="1800" dirty="0">
                    <a:latin typeface="Times New Roman" pitchFamily="18" charset="0"/>
                    <a:cs typeface="Times New Roman" pitchFamily="18" charset="0"/>
                  </a:rPr>
                  <a:t>T</a:t>
                </a:r>
                <a:r>
                  <a:rPr lang="en-GB" sz="1800" dirty="0" smtClean="0">
                    <a:latin typeface="Times New Roman" pitchFamily="18" charset="0"/>
                    <a:cs typeface="Times New Roman" pitchFamily="18" charset="0"/>
                  </a:rPr>
                  <a:t>ail risk’ refers to the events which lie in the tail of the distribution</a:t>
                </a:r>
                <a:r>
                  <a:rPr lang="en-GB" sz="1800" dirty="0">
                    <a:latin typeface="Times New Roman" pitchFamily="18" charset="0"/>
                    <a:cs typeface="Times New Roman" pitchFamily="18" charset="0"/>
                  </a:rPr>
                  <a:t>, at </a:t>
                </a:r>
                <a:r>
                  <a:rPr lang="en-GB" sz="1800" b="1" dirty="0">
                    <a:latin typeface="Times New Roman" pitchFamily="18" charset="0"/>
                    <a:cs typeface="Times New Roman" pitchFamily="18" charset="0"/>
                  </a:rPr>
                  <a:t>least three times the standard deviation </a:t>
                </a:r>
                <a:r>
                  <a:rPr lang="en-GB" sz="1800" b="1" dirty="0" smtClean="0">
                    <a:latin typeface="Times New Roman" pitchFamily="18" charset="0"/>
                    <a:cs typeface="Times New Roman" pitchFamily="18" charset="0"/>
                  </a:rPr>
                  <a:t>away from the mean.</a:t>
                </a:r>
                <a:r>
                  <a:rPr lang="en-GB" sz="1800" dirty="0" smtClean="0">
                    <a:latin typeface="Times New Roman" pitchFamily="18" charset="0"/>
                    <a:cs typeface="Times New Roman" pitchFamily="18" charset="0"/>
                  </a:rPr>
                  <a:t> For the normal distribution, commonly used in finance, 99.7% of the distribution lies within 3 standard deviations of the mean, so the likelihood of being in one of the tails is: </a:t>
                </a:r>
                <a:r>
                  <a:rPr lang="en-GB" sz="1800" dirty="0">
                    <a:latin typeface="Times New Roman" pitchFamily="18" charset="0"/>
                    <a:cs typeface="Times New Roman" pitchFamily="18" charset="0"/>
                  </a:rPr>
                  <a:t>(1- 99.7)/2 = </a:t>
                </a:r>
                <a:r>
                  <a:rPr lang="en-GB" sz="1800" dirty="0" smtClean="0">
                    <a:latin typeface="Times New Roman" pitchFamily="18" charset="0"/>
                    <a:cs typeface="Times New Roman" pitchFamily="18" charset="0"/>
                  </a:rPr>
                  <a:t>0.0015, i.e. 1.5 in 1000.</a:t>
                </a:r>
              </a:p>
              <a:p>
                <a:pPr marL="0" indent="0">
                  <a:buNone/>
                </a:pPr>
                <a:endParaRPr lang="en-GB" sz="1800" dirty="0">
                  <a:latin typeface="Times New Roman" pitchFamily="18" charset="0"/>
                  <a:cs typeface="Times New Roman" pitchFamily="18" charset="0"/>
                </a:endParaRPr>
              </a:p>
              <a:p>
                <a:pPr marL="0" indent="0">
                  <a:buNone/>
                </a:pPr>
                <a:r>
                  <a:rPr lang="en-GB" sz="1800" dirty="0">
                    <a:latin typeface="Times New Roman" pitchFamily="18" charset="0"/>
                    <a:cs typeface="Times New Roman" pitchFamily="18" charset="0"/>
                  </a:rPr>
                  <a:t>For the </a:t>
                </a:r>
                <a:r>
                  <a:rPr lang="en-GB" sz="1800" dirty="0" smtClean="0">
                    <a:latin typeface="Times New Roman" pitchFamily="18" charset="0"/>
                    <a:cs typeface="Times New Roman" pitchFamily="18" charset="0"/>
                  </a:rPr>
                  <a:t>“fat tailed” binomial distribution, </a:t>
                </a:r>
                <a:r>
                  <a:rPr lang="en-GB" sz="1800" dirty="0">
                    <a:latin typeface="Times New Roman" pitchFamily="18" charset="0"/>
                    <a:cs typeface="Times New Roman" pitchFamily="18" charset="0"/>
                  </a:rPr>
                  <a:t>‘tail risk’ occurs when the difference between the mean return and that in the low state, </a:t>
                </a:r>
                <a14:m>
                  <m:oMath xmlns:m="http://schemas.openxmlformats.org/officeDocument/2006/math">
                    <m:sSub>
                      <m:sSubPr>
                        <m:ctrlPr>
                          <a:rPr lang="en-GB" sz="1800" i="1">
                            <a:latin typeface="Cambria Math"/>
                          </a:rPr>
                        </m:ctrlPr>
                      </m:sSubPr>
                      <m:e>
                        <m:r>
                          <a:rPr lang="en-GB" sz="1800" i="1">
                            <a:latin typeface="Cambria Math"/>
                          </a:rPr>
                          <m:t>𝜋</m:t>
                        </m:r>
                        <m:r>
                          <a:rPr lang="en-GB" sz="1800" i="1">
                            <a:latin typeface="Cambria Math"/>
                          </a:rPr>
                          <m:t>𝑅</m:t>
                        </m:r>
                      </m:e>
                      <m:sub>
                        <m:r>
                          <a:rPr lang="en-GB" sz="1800" i="1">
                            <a:latin typeface="Cambria Math"/>
                          </a:rPr>
                          <m:t>𝐻</m:t>
                        </m:r>
                      </m:sub>
                    </m:sSub>
                    <m:r>
                      <a:rPr lang="en-GB" sz="1800" i="1">
                        <a:latin typeface="Cambria Math"/>
                      </a:rPr>
                      <m:t>+</m:t>
                    </m:r>
                    <m:d>
                      <m:dPr>
                        <m:ctrlPr>
                          <a:rPr lang="en-GB" sz="1800" i="1">
                            <a:latin typeface="Cambria Math"/>
                          </a:rPr>
                        </m:ctrlPr>
                      </m:dPr>
                      <m:e>
                        <m:r>
                          <a:rPr lang="en-GB" sz="1800" i="1">
                            <a:latin typeface="Cambria Math"/>
                          </a:rPr>
                          <m:t>1−</m:t>
                        </m:r>
                        <m:r>
                          <a:rPr lang="en-GB" sz="1800" i="1">
                            <a:latin typeface="Cambria Math"/>
                          </a:rPr>
                          <m:t>𝜋</m:t>
                        </m:r>
                      </m:e>
                    </m:d>
                    <m:sSub>
                      <m:sSubPr>
                        <m:ctrlPr>
                          <a:rPr lang="en-GB" sz="1800" i="1">
                            <a:latin typeface="Cambria Math"/>
                          </a:rPr>
                        </m:ctrlPr>
                      </m:sSubPr>
                      <m:e>
                        <m:r>
                          <a:rPr lang="en-GB" sz="1800" i="1">
                            <a:latin typeface="Cambria Math"/>
                          </a:rPr>
                          <m:t>𝑅</m:t>
                        </m:r>
                      </m:e>
                      <m:sub>
                        <m:r>
                          <a:rPr lang="en-GB" sz="1800" i="1">
                            <a:latin typeface="Cambria Math"/>
                          </a:rPr>
                          <m:t>𝐿</m:t>
                        </m:r>
                      </m:sub>
                    </m:sSub>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𝐿</m:t>
                        </m:r>
                      </m:sub>
                    </m:sSub>
                  </m:oMath>
                </a14:m>
                <a:r>
                  <a:rPr lang="en-GB" sz="1800" dirty="0">
                    <a:latin typeface="Times New Roman" pitchFamily="18" charset="0"/>
                    <a:cs typeface="Times New Roman" pitchFamily="18" charset="0"/>
                  </a:rPr>
                  <a:t>, is at least three times the standard deviation, </a:t>
                </a:r>
                <a14:m>
                  <m:oMath xmlns:m="http://schemas.openxmlformats.org/officeDocument/2006/math">
                    <m:r>
                      <a:rPr lang="en-GB" sz="1800" i="1">
                        <a:latin typeface="Cambria Math"/>
                      </a:rPr>
                      <m:t>3</m:t>
                    </m:r>
                    <m:rad>
                      <m:radPr>
                        <m:degHide m:val="on"/>
                        <m:ctrlPr>
                          <a:rPr lang="en-GB" sz="1800" i="1">
                            <a:latin typeface="Cambria Math"/>
                          </a:rPr>
                        </m:ctrlPr>
                      </m:radPr>
                      <m:deg/>
                      <m:e>
                        <m:r>
                          <a:rPr lang="en-GB" sz="1800" i="1">
                            <a:latin typeface="Cambria Math"/>
                          </a:rPr>
                          <m:t>𝜋</m:t>
                        </m:r>
                        <m:d>
                          <m:dPr>
                            <m:ctrlPr>
                              <a:rPr lang="en-GB" sz="1800" i="1">
                                <a:latin typeface="Cambria Math"/>
                              </a:rPr>
                            </m:ctrlPr>
                          </m:dPr>
                          <m:e>
                            <m:r>
                              <a:rPr lang="en-GB" sz="1800" i="1">
                                <a:latin typeface="Cambria Math"/>
                              </a:rPr>
                              <m:t>1−</m:t>
                            </m:r>
                            <m:r>
                              <a:rPr lang="en-GB" sz="1800" i="1">
                                <a:latin typeface="Cambria Math"/>
                              </a:rPr>
                              <m:t>𝜋</m:t>
                            </m:r>
                          </m:e>
                        </m:d>
                      </m:e>
                    </m:rad>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𝐻</m:t>
                        </m:r>
                      </m:sub>
                    </m:sSub>
                    <m:r>
                      <a:rPr lang="en-GB" sz="1800" i="1">
                        <a:latin typeface="Cambria Math"/>
                      </a:rPr>
                      <m:t>−</m:t>
                    </m:r>
                    <m:sSub>
                      <m:sSubPr>
                        <m:ctrlPr>
                          <a:rPr lang="en-GB" sz="1800" i="1">
                            <a:latin typeface="Cambria Math"/>
                          </a:rPr>
                        </m:ctrlPr>
                      </m:sSubPr>
                      <m:e>
                        <m:r>
                          <a:rPr lang="en-GB" sz="1800" i="1">
                            <a:latin typeface="Cambria Math"/>
                          </a:rPr>
                          <m:t>𝑅</m:t>
                        </m:r>
                      </m:e>
                      <m:sub>
                        <m:r>
                          <a:rPr lang="en-GB" sz="1800" i="1">
                            <a:latin typeface="Cambria Math"/>
                          </a:rPr>
                          <m:t>𝐿</m:t>
                        </m:r>
                      </m:sub>
                    </m:sSub>
                    <m:r>
                      <a:rPr lang="en-GB" sz="1800" i="1">
                        <a:latin typeface="Cambria Math"/>
                      </a:rPr>
                      <m:t>)</m:t>
                    </m:r>
                  </m:oMath>
                </a14:m>
                <a:r>
                  <a:rPr lang="en-GB" sz="1800" dirty="0">
                    <a:latin typeface="Times New Roman" pitchFamily="18" charset="0"/>
                    <a:cs typeface="Times New Roman" pitchFamily="18" charset="0"/>
                  </a:rPr>
                  <a:t>.</a:t>
                </a:r>
                <a:r>
                  <a:rPr lang="en-GB" sz="1800" dirty="0" smtClean="0">
                    <a:latin typeface="Times New Roman" pitchFamily="18" charset="0"/>
                    <a:cs typeface="Times New Roman" pitchFamily="18" charset="0"/>
                  </a:rPr>
                  <a:t> As may readily be established, a sufficient condition for tail risk in the binomial is </a:t>
                </a:r>
                <a14:m>
                  <m:oMath xmlns:m="http://schemas.openxmlformats.org/officeDocument/2006/math">
                    <m:r>
                      <a:rPr lang="en-GB" sz="1800" i="1" smtClean="0">
                        <a:solidFill>
                          <a:schemeClr val="tx1"/>
                        </a:solidFill>
                        <a:latin typeface="Cambria Math"/>
                      </a:rPr>
                      <m:t>𝜋</m:t>
                    </m:r>
                    <m:r>
                      <a:rPr lang="en-GB" sz="1800" i="1" smtClean="0">
                        <a:solidFill>
                          <a:schemeClr val="tx1"/>
                        </a:solidFill>
                        <a:latin typeface="Cambria Math"/>
                        <a:ea typeface="Cambria Math"/>
                      </a:rPr>
                      <m:t>≥</m:t>
                    </m:r>
                    <m:r>
                      <a:rPr lang="en-GB" sz="1800" b="0" i="1" smtClean="0">
                        <a:solidFill>
                          <a:schemeClr val="tx1"/>
                        </a:solidFill>
                        <a:latin typeface="Cambria Math"/>
                        <a:ea typeface="Cambria Math"/>
                      </a:rPr>
                      <m:t>0.9</m:t>
                    </m:r>
                    <m:r>
                      <a:rPr lang="en-GB" sz="1800" b="1" i="0" smtClean="0">
                        <a:solidFill>
                          <a:schemeClr val="tx1"/>
                        </a:solidFill>
                        <a:latin typeface="Cambria Math"/>
                        <a:ea typeface="Cambria Math"/>
                      </a:rPr>
                      <m:t>,</m:t>
                    </m:r>
                  </m:oMath>
                </a14:m>
                <a:r>
                  <a:rPr lang="en-GB" sz="1800" b="1" i="0" dirty="0" smtClean="0">
                    <a:solidFill>
                      <a:schemeClr val="tx1"/>
                    </a:solidFill>
                    <a:latin typeface="Cambria Math"/>
                    <a:ea typeface="Cambria Math"/>
                  </a:rPr>
                  <a:t> </a:t>
                </a:r>
                <a:r>
                  <a:rPr lang="en-GB" sz="1800" i="0" dirty="0" smtClean="0">
                    <a:solidFill>
                      <a:schemeClr val="tx1"/>
                    </a:solidFill>
                    <a:latin typeface="Cambria Math"/>
                    <a:ea typeface="Cambria Math"/>
                  </a:rPr>
                  <a:t>so the probability of the bad state is 0.1, i.e. 1 in 10.</a:t>
                </a:r>
                <a:r>
                  <a:rPr lang="en-GB" sz="1800" b="1" dirty="0">
                    <a:latin typeface="Cambria Math"/>
                    <a:ea typeface="Cambria Math"/>
                  </a:rPr>
                  <a:t> </a:t>
                </a:r>
                <a:r>
                  <a:rPr lang="en-GB" sz="1800" dirty="0" smtClean="0">
                    <a:latin typeface="Times New Roman" pitchFamily="18" charset="0"/>
                    <a:cs typeface="Times New Roman" pitchFamily="18" charset="0"/>
                  </a:rPr>
                  <a:t>So people who believe the world is normally distributed are in for a nasty surprise!</a:t>
                </a:r>
                <a:endParaRPr lang="en-GB" sz="1800" dirty="0">
                  <a:latin typeface="Times New Roman" pitchFamily="18" charset="0"/>
                  <a:cs typeface="Times New Roman" pitchFamily="18" charset="0"/>
                </a:endParaRPr>
              </a:p>
              <a:p>
                <a:pPr marL="0" indent="0">
                  <a:buNone/>
                </a:pPr>
                <a:endParaRPr lang="en-GB" sz="1800" b="1" dirty="0">
                  <a:latin typeface="Times New Roman" pitchFamily="18" charset="0"/>
                  <a:cs typeface="Times New Roman" pitchFamily="18" charset="0"/>
                </a:endParaRPr>
              </a:p>
              <a:p>
                <a:pPr marL="0" indent="0">
                  <a:buNone/>
                </a:pPr>
                <a:endParaRPr lang="en-GB" sz="1800" b="1" dirty="0">
                  <a:latin typeface="Times New Roman" pitchFamily="18" charset="0"/>
                  <a:cs typeface="Times New Roman" pitchFamily="18"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489857" y="3021925"/>
                <a:ext cx="8229600" cy="4305730"/>
              </a:xfrm>
              <a:prstGeom prst="rect">
                <a:avLst/>
              </a:prstGeom>
              <a:blipFill rotWithShape="1">
                <a:blip r:embed="rId2" cstate="print"/>
                <a:stretch>
                  <a:fillRect l="-593" t="-708" r="-815"/>
                </a:stretch>
              </a:blipFill>
            </p:spPr>
            <p:txBody>
              <a:bodyPr/>
              <a:lstStyle/>
              <a:p>
                <a:r>
                  <a:rPr lang="en-GB">
                    <a:noFill/>
                  </a:rPr>
                  <a:t> </a:t>
                </a:r>
              </a:p>
            </p:txBody>
          </p:sp>
        </mc:Fallback>
      </mc:AlternateContent>
      <p:sp>
        <p:nvSpPr>
          <p:cNvPr id="5" name="Rectangle 4"/>
          <p:cNvSpPr/>
          <p:nvPr/>
        </p:nvSpPr>
        <p:spPr>
          <a:xfrm>
            <a:off x="489857" y="990600"/>
            <a:ext cx="8229600" cy="2031325"/>
          </a:xfrm>
          <a:prstGeom prst="rect">
            <a:avLst/>
          </a:prstGeom>
        </p:spPr>
        <p:txBody>
          <a:bodyPr wrap="square">
            <a:spAutoFit/>
          </a:bodyPr>
          <a:lstStyle/>
          <a:p>
            <a:r>
              <a:rPr lang="en-GB" dirty="0">
                <a:latin typeface="Times New Roman" pitchFamily="18" charset="0"/>
                <a:cs typeface="Times New Roman" pitchFamily="18" charset="0"/>
              </a:rPr>
              <a:t>Foster and Young (2010) explore one way of capturing unexpected developments, namely by the use of probability distributions associated with </a:t>
            </a:r>
            <a:r>
              <a:rPr lang="en-GB" i="1" dirty="0">
                <a:latin typeface="Times New Roman" pitchFamily="18" charset="0"/>
                <a:cs typeface="Times New Roman" pitchFamily="18" charset="0"/>
              </a:rPr>
              <a:t>extreme events</a:t>
            </a:r>
            <a:r>
              <a:rPr lang="en-GB" dirty="0">
                <a:latin typeface="Times New Roman" pitchFamily="18" charset="0"/>
                <a:cs typeface="Times New Roman" pitchFamily="18" charset="0"/>
              </a:rPr>
              <a:t> -- fat-tailed distributions with ‘tail risk’, consistent with the very rare occurrence of disastrously bad returns. They show that, by using derivatives in a setting of asymmetric information, such downside risk in investment portfolios can be concealed from outside observers for considerable periods of time: unknown to outsiders, investors can </a:t>
            </a:r>
            <a:r>
              <a:rPr lang="en-GB" dirty="0" err="1">
                <a:latin typeface="Times New Roman" pitchFamily="18" charset="0"/>
                <a:cs typeface="Times New Roman" pitchFamily="18" charset="0"/>
              </a:rPr>
              <a:t>mis</a:t>
            </a:r>
            <a:r>
              <a:rPr lang="en-GB" dirty="0">
                <a:latin typeface="Times New Roman" pitchFamily="18" charset="0"/>
                <a:cs typeface="Times New Roman" pitchFamily="18" charset="0"/>
              </a:rPr>
              <a:t>-sell puts offering insurance against rare but catastrophic events. </a:t>
            </a:r>
          </a:p>
        </p:txBody>
      </p:sp>
      <p:sp>
        <p:nvSpPr>
          <p:cNvPr id="6" name="Slide Number Placeholder 5"/>
          <p:cNvSpPr>
            <a:spLocks noGrp="1"/>
          </p:cNvSpPr>
          <p:nvPr>
            <p:ph type="sldNum" sz="quarter" idx="12"/>
          </p:nvPr>
        </p:nvSpPr>
        <p:spPr/>
        <p:txBody>
          <a:bodyPr/>
          <a:lstStyle/>
          <a:p>
            <a:fld id="{AEE1104B-AE1C-46C5-92B3-ED749B36960B}" type="slidenum">
              <a:rPr lang="en-GB" smtClean="0"/>
              <a:pPr/>
              <a:t>20</a:t>
            </a:fld>
            <a:endParaRPr lang="en-GB"/>
          </a:p>
        </p:txBody>
      </p:sp>
    </p:spTree>
    <p:extLst>
      <p:ext uri="{BB962C8B-B14F-4D97-AF65-F5344CB8AC3E}">
        <p14:creationId xmlns:p14="http://schemas.microsoft.com/office/powerpoint/2010/main" val="1520182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649700254"/>
                  </p:ext>
                </p:extLst>
              </p:nvPr>
            </p:nvGraphicFramePr>
            <p:xfrm>
              <a:off x="1098468" y="1066800"/>
              <a:ext cx="7162800" cy="2971800"/>
            </p:xfrm>
            <a:graphic>
              <a:graphicData uri="http://schemas.openxmlformats.org/drawingml/2006/table">
                <a:tbl>
                  <a:tblPr firstRow="1" firstCol="1" bandRow="1"/>
                  <a:tblGrid>
                    <a:gridCol w="1948586"/>
                    <a:gridCol w="2964136"/>
                    <a:gridCol w="2250078"/>
                  </a:tblGrid>
                  <a:tr h="347631">
                    <a:tc>
                      <a:txBody>
                        <a:bodyPr/>
                        <a:lstStyle/>
                        <a:p>
                          <a:pPr algn="ctr">
                            <a:lnSpc>
                              <a:spcPct val="115000"/>
                            </a:lnSpc>
                            <a:spcAft>
                              <a:spcPts val="0"/>
                            </a:spcAft>
                          </a:pPr>
                          <a:r>
                            <a:rPr lang="en-GB" sz="1800" b="1" dirty="0">
                              <a:effectLst/>
                              <a:latin typeface="+mn-lt"/>
                              <a:ea typeface="SimSun"/>
                              <a:cs typeface="Times New Roman" pitchFamily="18" charset="0"/>
                            </a:rPr>
                            <a:t> </a:t>
                          </a:r>
                          <a:endParaRPr lang="en-GB" sz="18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1">
                              <a:effectLst/>
                              <a:latin typeface="+mn-lt"/>
                              <a:ea typeface="SimSun"/>
                              <a:cs typeface="Times New Roman" pitchFamily="18" charset="0"/>
                            </a:rPr>
                            <a:t>Formula for </a:t>
                          </a:r>
                          <a14:m>
                            <m:oMath xmlns:m="http://schemas.openxmlformats.org/officeDocument/2006/math">
                              <m:r>
                                <a:rPr lang="en-GB" sz="1800" i="1">
                                  <a:effectLst/>
                                  <a:latin typeface="Cambria Math"/>
                                  <a:ea typeface="Times New Roman"/>
                                  <a:cs typeface="Times New Roman"/>
                                </a:rPr>
                                <m:t>𝜆</m:t>
                              </m:r>
                              <m:r>
                                <a:rPr lang="en-GB" sz="1800" i="1">
                                  <a:effectLst/>
                                  <a:latin typeface="Cambria Math"/>
                                  <a:ea typeface="Times New Roman"/>
                                  <a:cs typeface="Times New Roman"/>
                                </a:rPr>
                                <m:t>=0.5</m:t>
                              </m:r>
                            </m:oMath>
                          </a14:m>
                          <a:endParaRPr lang="en-GB" sz="18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631">
                    <a:tc>
                      <a:txBody>
                        <a:bodyPr/>
                        <a:lstStyle/>
                        <a:p>
                          <a:pPr algn="ctr">
                            <a:lnSpc>
                              <a:spcPct val="115000"/>
                            </a:lnSpc>
                            <a:spcAft>
                              <a:spcPts val="0"/>
                            </a:spcAft>
                          </a:pPr>
                          <a:r>
                            <a:rPr lang="en-GB" sz="1800" b="1" dirty="0">
                              <a:effectLst/>
                              <a:latin typeface="+mn-lt"/>
                              <a:ea typeface="SimSun"/>
                              <a:cs typeface="Times New Roman" pitchFamily="18" charset="0"/>
                            </a:rPr>
                            <a:t>No Gambling</a:t>
                          </a:r>
                          <a:endParaRPr lang="en-GB" sz="18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1">
                              <a:effectLst/>
                              <a:latin typeface="+mn-lt"/>
                              <a:ea typeface="SimSun"/>
                              <a:cs typeface="Times New Roman" pitchFamily="18" charset="0"/>
                            </a:rPr>
                            <a:t> </a:t>
                          </a:r>
                          <a:endParaRPr lang="en-GB" sz="18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1" dirty="0">
                              <a:effectLst/>
                              <a:latin typeface="+mn-lt"/>
                              <a:ea typeface="SimSun"/>
                              <a:cs typeface="Times New Roman" pitchFamily="18" charset="0"/>
                            </a:rPr>
                            <a:t>R = 1.04</a:t>
                          </a:r>
                          <a:r>
                            <a:rPr lang="en-GB" sz="1800" dirty="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536">
                    <a:tc>
                      <a:txBody>
                        <a:bodyPr/>
                        <a:lstStyle/>
                        <a:p>
                          <a:pPr algn="ctr">
                            <a:lnSpc>
                              <a:spcPct val="115000"/>
                            </a:lnSpc>
                            <a:spcAft>
                              <a:spcPts val="0"/>
                            </a:spcAft>
                          </a:pPr>
                          <a:r>
                            <a:rPr lang="en-GB" sz="1800" dirty="0">
                              <a:effectLst/>
                              <a:latin typeface="+mn-lt"/>
                              <a:ea typeface="SimSun"/>
                              <a:cs typeface="Times New Roman" pitchFamily="18" charset="0"/>
                            </a:rPr>
                            <a:t>Competitive contract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a:ea typeface="SimSun"/>
                                    <a:cs typeface="Times New Roman"/>
                                  </a:rPr>
                                  <m:t>2</m:t>
                                </m:r>
                                <m:r>
                                  <a:rPr lang="en-GB" sz="1800" i="1">
                                    <a:effectLst/>
                                    <a:latin typeface="Cambria Math"/>
                                    <a:ea typeface="SimSun"/>
                                    <a:cs typeface="Times New Roman"/>
                                  </a:rPr>
                                  <m:t>𝑅</m:t>
                                </m:r>
                                <m:r>
                                  <a:rPr lang="en-GB" sz="1800" i="1">
                                    <a:effectLst/>
                                    <a:latin typeface="Cambria Math"/>
                                    <a:ea typeface="SimSun"/>
                                    <a:cs typeface="Times New Roman"/>
                                  </a:rPr>
                                  <m:t>/(1+</m:t>
                                </m:r>
                                <m:r>
                                  <a:rPr lang="en-GB" sz="1800" i="1">
                                    <a:effectLst/>
                                    <a:latin typeface="Cambria Math"/>
                                    <a:ea typeface="SimSun"/>
                                    <a:cs typeface="Times New Roman"/>
                                  </a:rPr>
                                  <m:t>𝑅</m:t>
                                </m:r>
                                <m:r>
                                  <a:rPr lang="en-GB" sz="1800" i="1">
                                    <a:effectLst/>
                                    <a:latin typeface="Cambria Math"/>
                                    <a:ea typeface="SimSun"/>
                                    <a:cs typeface="Times New Roman"/>
                                  </a:rPr>
                                  <m:t>)</m:t>
                                </m:r>
                              </m:oMath>
                            </m:oMathPara>
                          </a14:m>
                          <a:endParaRPr lang="en-GB" sz="18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dirty="0">
                              <a:effectLst/>
                              <a:latin typeface="+mn-lt"/>
                              <a:ea typeface="SimSun"/>
                              <a:cs typeface="Times New Roman" pitchFamily="18" charset="0"/>
                            </a:rPr>
                            <a:t>(1.02, 1.02)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733">
                    <a:tc>
                      <a:txBody>
                        <a:bodyPr/>
                        <a:lstStyle/>
                        <a:p>
                          <a:pPr algn="ctr">
                            <a:lnSpc>
                              <a:spcPct val="115000"/>
                            </a:lnSpc>
                            <a:spcAft>
                              <a:spcPts val="0"/>
                            </a:spcAft>
                          </a:pPr>
                          <a:r>
                            <a:rPr lang="en-GB" sz="1800" dirty="0">
                              <a:effectLst/>
                              <a:latin typeface="+mn-lt"/>
                              <a:ea typeface="SimSun"/>
                              <a:cs typeface="Times New Roman" pitchFamily="18" charset="0"/>
                            </a:rPr>
                            <a:t> Monopoly contract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effectLst/>
                              <a:latin typeface="+mn-lt"/>
                              <a:ea typeface="SimSun"/>
                              <a:cs typeface="Times New Roman" pitchFamily="18" charset="0"/>
                            </a:rPr>
                            <a:t>(1,1)</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dirty="0">
                              <a:effectLst/>
                              <a:latin typeface="+mn-lt"/>
                              <a:ea typeface="SimSun"/>
                              <a:cs typeface="Times New Roman" pitchFamily="18" charset="0"/>
                            </a:rPr>
                            <a:t>(1,1)</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733">
                    <a:tc>
                      <a:txBody>
                        <a:bodyPr/>
                        <a:lstStyle/>
                        <a:p>
                          <a:pPr algn="ctr">
                            <a:lnSpc>
                              <a:spcPct val="115000"/>
                            </a:lnSpc>
                            <a:spcAft>
                              <a:spcPts val="0"/>
                            </a:spcAft>
                          </a:pPr>
                          <a:r>
                            <a:rPr lang="en-GB" sz="1800">
                              <a:effectLst/>
                              <a:latin typeface="+mn-lt"/>
                              <a:ea typeface="SimSun"/>
                              <a:cs typeface="Times New Roman" pitchFamily="18" charset="0"/>
                            </a:rPr>
                            <a:t>Monopoly Profit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a:ea typeface="SimSun"/>
                                    <a:cs typeface="Times New Roman"/>
                                  </a:rPr>
                                  <m:t>(</m:t>
                                </m:r>
                                <m:r>
                                  <a:rPr lang="en-GB" sz="1800" i="1">
                                    <a:effectLst/>
                                    <a:latin typeface="Cambria Math"/>
                                    <a:ea typeface="SimSun"/>
                                    <a:cs typeface="Times New Roman"/>
                                  </a:rPr>
                                  <m:t>𝑅</m:t>
                                </m:r>
                                <m:r>
                                  <a:rPr lang="en-GB" sz="1800" i="1">
                                    <a:effectLst/>
                                    <a:latin typeface="Cambria Math"/>
                                    <a:ea typeface="SimSun"/>
                                    <a:cs typeface="Times New Roman"/>
                                  </a:rPr>
                                  <m:t>−1)/2</m:t>
                                </m:r>
                              </m:oMath>
                            </m:oMathPara>
                          </a14:m>
                          <a:endParaRPr lang="en-GB" sz="18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dirty="0">
                              <a:effectLst/>
                              <a:latin typeface="+mn-lt"/>
                              <a:ea typeface="SimSun"/>
                              <a:cs typeface="Times New Roman" pitchFamily="18" charset="0"/>
                            </a:rPr>
                            <a:t>0.02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536">
                    <a:tc>
                      <a:txBody>
                        <a:bodyPr/>
                        <a:lstStyle/>
                        <a:p>
                          <a:pPr algn="ctr">
                            <a:lnSpc>
                              <a:spcPct val="115000"/>
                            </a:lnSpc>
                            <a:spcAft>
                              <a:spcPts val="0"/>
                            </a:spcAft>
                          </a:pPr>
                          <a:r>
                            <a:rPr lang="en-GB" sz="1800" dirty="0">
                              <a:effectLst/>
                              <a:latin typeface="+mn-lt"/>
                              <a:ea typeface="SimSun"/>
                              <a:cs typeface="Times New Roman" pitchFamily="18" charset="0"/>
                            </a:rPr>
                            <a:t>Franchise Value (</a:t>
                          </a:r>
                          <a:r>
                            <a:rPr lang="en-GB" sz="1800" dirty="0" err="1">
                              <a:effectLst/>
                              <a:latin typeface="+mn-lt"/>
                              <a:ea typeface="SimSun"/>
                              <a:cs typeface="Times New Roman" pitchFamily="18" charset="0"/>
                            </a:rPr>
                            <a:t>Seigniorage</a:t>
                          </a:r>
                          <a:r>
                            <a:rPr lang="en-GB" sz="1800" dirty="0">
                              <a:effectLst/>
                              <a:latin typeface="+mn-lt"/>
                              <a:ea typeface="SimSun"/>
                              <a:cs typeface="Times New Roman" pitchFamily="18" charset="0"/>
                            </a:rPr>
                            <a: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a:ea typeface="SimSun"/>
                                    <a:cs typeface="Times New Roman"/>
                                  </a:rPr>
                                  <m:t>𝑉</m:t>
                                </m:r>
                                <m:r>
                                  <a:rPr lang="en-GB" sz="1800" i="1">
                                    <a:effectLst/>
                                    <a:latin typeface="Cambria Math"/>
                                    <a:ea typeface="SimSun"/>
                                    <a:cs typeface="Times New Roman"/>
                                  </a:rPr>
                                  <m:t>=(</m:t>
                                </m:r>
                                <m:r>
                                  <a:rPr lang="en-GB" sz="1800" i="1">
                                    <a:effectLst/>
                                    <a:latin typeface="Cambria Math"/>
                                    <a:ea typeface="SimSun"/>
                                    <a:cs typeface="Times New Roman"/>
                                  </a:rPr>
                                  <m:t>𝑅</m:t>
                                </m:r>
                                <m:r>
                                  <a:rPr lang="en-GB" sz="1800" i="1">
                                    <a:effectLst/>
                                    <a:latin typeface="Cambria Math"/>
                                    <a:ea typeface="SimSun"/>
                                    <a:cs typeface="Times New Roman"/>
                                  </a:rPr>
                                  <m:t>−1)/[2(1−</m:t>
                                </m:r>
                                <m:r>
                                  <m:rPr>
                                    <m:sty m:val="p"/>
                                  </m:rPr>
                                  <a:rPr lang="en-GB" sz="1800">
                                    <a:effectLst/>
                                    <a:latin typeface="Cambria Math"/>
                                    <a:ea typeface="SimSun"/>
                                    <a:cs typeface="Times New Roman"/>
                                  </a:rPr>
                                  <m:t>δ</m:t>
                                </m:r>
                                <m:r>
                                  <a:rPr lang="en-GB" sz="1800">
                                    <a:effectLst/>
                                    <a:latin typeface="Cambria Math"/>
                                    <a:ea typeface="SimSun"/>
                                    <a:cs typeface="Times New Roman"/>
                                  </a:rPr>
                                  <m:t>)</m:t>
                                </m:r>
                              </m:oMath>
                            </m:oMathPara>
                          </a14:m>
                          <a:endParaRPr lang="en-GB" sz="18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dirty="0">
                              <a:effectLst/>
                              <a:latin typeface="+mn-lt"/>
                              <a:ea typeface="SimSun"/>
                              <a:cs typeface="Times New Roman" pitchFamily="18" charset="0"/>
                            </a:rPr>
                            <a:t>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Table 4"/>
              <p:cNvGraphicFramePr>
                <a:graphicFrameLocks noGrp="1"/>
              </p:cNvGraphicFramePr>
              <p:nvPr>
                <p:extLst>
                  <p:ext uri="{D42A27DB-BD31-4B8C-83A1-F6EECF244321}">
                    <p14:modId xmlns:a14="http://schemas.microsoft.com/office/drawing/2010/main" xmlns="" xmlns:p14="http://schemas.microsoft.com/office/powerpoint/2010/main" val="649700254"/>
                  </p:ext>
                </p:extLst>
              </p:nvPr>
            </p:nvGraphicFramePr>
            <p:xfrm>
              <a:off x="1098468" y="1066800"/>
              <a:ext cx="7162800" cy="2971800"/>
            </p:xfrm>
            <a:graphic>
              <a:graphicData uri="http://schemas.openxmlformats.org/drawingml/2006/table">
                <a:tbl>
                  <a:tblPr firstRow="1" firstCol="1" bandRow="1"/>
                  <a:tblGrid>
                    <a:gridCol w="1948586"/>
                    <a:gridCol w="2964136"/>
                    <a:gridCol w="2250078"/>
                  </a:tblGrid>
                  <a:tr h="347631">
                    <a:tc>
                      <a:txBody>
                        <a:bodyPr/>
                        <a:lstStyle/>
                        <a:p>
                          <a:pPr algn="ctr">
                            <a:lnSpc>
                              <a:spcPct val="115000"/>
                            </a:lnSpc>
                            <a:spcAft>
                              <a:spcPts val="0"/>
                            </a:spcAft>
                          </a:pPr>
                          <a:r>
                            <a:rPr lang="en-GB" sz="1800" b="1" dirty="0">
                              <a:effectLst/>
                              <a:latin typeface="+mn-lt"/>
                              <a:ea typeface="SimSun"/>
                              <a:cs typeface="Times New Roman" pitchFamily="18" charset="0"/>
                            </a:rPr>
                            <a:t> </a:t>
                          </a:r>
                          <a:endParaRPr lang="en-GB" sz="18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65844" t="-7018" r="-76132" b="-780702"/>
                          </a:stretch>
                        </a:blipFill>
                      </a:tcPr>
                    </a:tc>
                    <a:tc>
                      <a:txBody>
                        <a:bodyPr/>
                        <a:lstStyle/>
                        <a:p>
                          <a:pPr algn="ctr">
                            <a:lnSpc>
                              <a:spcPct val="115000"/>
                            </a:lnSpc>
                            <a:spcAft>
                              <a:spcPts val="0"/>
                            </a:spcAft>
                          </a:pPr>
                          <a:r>
                            <a:rPr lang="en-GB" sz="180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631">
                    <a:tc>
                      <a:txBody>
                        <a:bodyPr/>
                        <a:lstStyle/>
                        <a:p>
                          <a:pPr algn="ctr">
                            <a:lnSpc>
                              <a:spcPct val="115000"/>
                            </a:lnSpc>
                            <a:spcAft>
                              <a:spcPts val="0"/>
                            </a:spcAft>
                          </a:pPr>
                          <a:r>
                            <a:rPr lang="en-GB" sz="1800" b="1" dirty="0">
                              <a:effectLst/>
                              <a:latin typeface="+mn-lt"/>
                              <a:ea typeface="SimSun"/>
                              <a:cs typeface="Times New Roman" pitchFamily="18" charset="0"/>
                            </a:rPr>
                            <a:t>No Gambling</a:t>
                          </a:r>
                          <a:endParaRPr lang="en-GB" sz="18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1">
                              <a:effectLst/>
                              <a:latin typeface="+mn-lt"/>
                              <a:ea typeface="SimSun"/>
                              <a:cs typeface="Times New Roman" pitchFamily="18" charset="0"/>
                            </a:rPr>
                            <a:t> </a:t>
                          </a:r>
                          <a:endParaRPr lang="en-GB" sz="18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1" dirty="0">
                              <a:effectLst/>
                              <a:latin typeface="+mn-lt"/>
                              <a:ea typeface="SimSun"/>
                              <a:cs typeface="Times New Roman" pitchFamily="18" charset="0"/>
                            </a:rPr>
                            <a:t>R = 1.04</a:t>
                          </a:r>
                          <a:r>
                            <a:rPr lang="en-GB" sz="1800" dirty="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536">
                    <a:tc>
                      <a:txBody>
                        <a:bodyPr/>
                        <a:lstStyle/>
                        <a:p>
                          <a:pPr algn="ctr">
                            <a:lnSpc>
                              <a:spcPct val="115000"/>
                            </a:lnSpc>
                            <a:spcAft>
                              <a:spcPts val="0"/>
                            </a:spcAft>
                          </a:pPr>
                          <a:r>
                            <a:rPr lang="en-GB" sz="1800" dirty="0">
                              <a:effectLst/>
                              <a:latin typeface="+mn-lt"/>
                              <a:ea typeface="SimSun"/>
                              <a:cs typeface="Times New Roman" pitchFamily="18" charset="0"/>
                            </a:rPr>
                            <a:t>Competitive contract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65844" t="-99160" r="-76132" b="-226050"/>
                          </a:stretch>
                        </a:blipFill>
                      </a:tcPr>
                    </a:tc>
                    <a:tc>
                      <a:txBody>
                        <a:bodyPr/>
                        <a:lstStyle/>
                        <a:p>
                          <a:pPr algn="ctr">
                            <a:lnSpc>
                              <a:spcPct val="115000"/>
                            </a:lnSpc>
                            <a:spcAft>
                              <a:spcPts val="0"/>
                            </a:spcAft>
                          </a:pPr>
                          <a:r>
                            <a:rPr lang="en-GB" sz="1800" dirty="0">
                              <a:effectLst/>
                              <a:latin typeface="+mn-lt"/>
                              <a:ea typeface="SimSun"/>
                              <a:cs typeface="Times New Roman" pitchFamily="18" charset="0"/>
                            </a:rPr>
                            <a:t>(1.02, 1.02)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733">
                    <a:tc>
                      <a:txBody>
                        <a:bodyPr/>
                        <a:lstStyle/>
                        <a:p>
                          <a:pPr algn="ctr">
                            <a:lnSpc>
                              <a:spcPct val="115000"/>
                            </a:lnSpc>
                            <a:spcAft>
                              <a:spcPts val="0"/>
                            </a:spcAft>
                          </a:pPr>
                          <a:r>
                            <a:rPr lang="en-GB" sz="1800" dirty="0">
                              <a:effectLst/>
                              <a:latin typeface="+mn-lt"/>
                              <a:ea typeface="SimSun"/>
                              <a:cs typeface="Times New Roman" pitchFamily="18" charset="0"/>
                            </a:rPr>
                            <a:t> Monopoly contract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effectLst/>
                              <a:latin typeface="+mn-lt"/>
                              <a:ea typeface="SimSun"/>
                              <a:cs typeface="Times New Roman" pitchFamily="18" charset="0"/>
                            </a:rPr>
                            <a:t>(1,1)</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dirty="0">
                              <a:effectLst/>
                              <a:latin typeface="+mn-lt"/>
                              <a:ea typeface="SimSun"/>
                              <a:cs typeface="Times New Roman" pitchFamily="18" charset="0"/>
                            </a:rPr>
                            <a:t>(1,1)</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733">
                    <a:tc>
                      <a:txBody>
                        <a:bodyPr/>
                        <a:lstStyle/>
                        <a:p>
                          <a:pPr algn="ctr">
                            <a:lnSpc>
                              <a:spcPct val="115000"/>
                            </a:lnSpc>
                            <a:spcAft>
                              <a:spcPts val="0"/>
                            </a:spcAft>
                          </a:pPr>
                          <a:r>
                            <a:rPr lang="en-GB" sz="1800">
                              <a:effectLst/>
                              <a:latin typeface="+mn-lt"/>
                              <a:ea typeface="SimSun"/>
                              <a:cs typeface="Times New Roman" pitchFamily="18" charset="0"/>
                            </a:rPr>
                            <a:t>Monopoly Profit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65844" t="-448529" r="-76132" b="-195588"/>
                          </a:stretch>
                        </a:blipFill>
                      </a:tcPr>
                    </a:tc>
                    <a:tc>
                      <a:txBody>
                        <a:bodyPr/>
                        <a:lstStyle/>
                        <a:p>
                          <a:pPr algn="ctr">
                            <a:lnSpc>
                              <a:spcPct val="115000"/>
                            </a:lnSpc>
                            <a:spcAft>
                              <a:spcPts val="0"/>
                            </a:spcAft>
                          </a:pPr>
                          <a:r>
                            <a:rPr lang="en-GB" sz="1800" dirty="0">
                              <a:effectLst/>
                              <a:latin typeface="+mn-lt"/>
                              <a:ea typeface="SimSun"/>
                              <a:cs typeface="Times New Roman" pitchFamily="18" charset="0"/>
                            </a:rPr>
                            <a:t>0.02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536">
                    <a:tc>
                      <a:txBody>
                        <a:bodyPr/>
                        <a:lstStyle/>
                        <a:p>
                          <a:pPr algn="ctr">
                            <a:lnSpc>
                              <a:spcPct val="115000"/>
                            </a:lnSpc>
                            <a:spcAft>
                              <a:spcPts val="0"/>
                            </a:spcAft>
                          </a:pPr>
                          <a:r>
                            <a:rPr lang="en-GB" sz="1800" dirty="0">
                              <a:effectLst/>
                              <a:latin typeface="+mn-lt"/>
                              <a:ea typeface="SimSun"/>
                              <a:cs typeface="Times New Roman" pitchFamily="18" charset="0"/>
                            </a:rPr>
                            <a:t>Franchise Value (</a:t>
                          </a:r>
                          <a:r>
                            <a:rPr lang="en-GB" sz="1800" dirty="0" err="1">
                              <a:effectLst/>
                              <a:latin typeface="+mn-lt"/>
                              <a:ea typeface="SimSun"/>
                              <a:cs typeface="Times New Roman" pitchFamily="18" charset="0"/>
                            </a:rPr>
                            <a:t>Seigniorage</a:t>
                          </a:r>
                          <a:r>
                            <a:rPr lang="en-GB" sz="1800" dirty="0">
                              <a:effectLst/>
                              <a:latin typeface="+mn-lt"/>
                              <a:ea typeface="SimSun"/>
                              <a:cs typeface="Times New Roman" pitchFamily="18" charset="0"/>
                            </a:rPr>
                            <a: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65844" t="-313445" r="-76132" b="-11765"/>
                          </a:stretch>
                        </a:blipFill>
                      </a:tcPr>
                    </a:tc>
                    <a:tc>
                      <a:txBody>
                        <a:bodyPr/>
                        <a:lstStyle/>
                        <a:p>
                          <a:pPr algn="ctr">
                            <a:lnSpc>
                              <a:spcPct val="115000"/>
                            </a:lnSpc>
                            <a:spcAft>
                              <a:spcPts val="0"/>
                            </a:spcAft>
                          </a:pPr>
                          <a:r>
                            <a:rPr lang="en-GB" sz="1800" dirty="0">
                              <a:effectLst/>
                              <a:latin typeface="+mn-lt"/>
                              <a:ea typeface="SimSun"/>
                              <a:cs typeface="Times New Roman" pitchFamily="18" charset="0"/>
                            </a:rPr>
                            <a:t>0.2</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xmlns:a14="http://schemas.microsoft.com/office/drawing/2010/main">
        <mc:Choice Requires="a14">
          <p:sp>
            <p:nvSpPr>
              <p:cNvPr id="6" name="Rectangle 5"/>
              <p:cNvSpPr/>
              <p:nvPr/>
            </p:nvSpPr>
            <p:spPr>
              <a:xfrm>
                <a:off x="1105395" y="4108863"/>
                <a:ext cx="6933210" cy="923330"/>
              </a:xfrm>
              <a:prstGeom prst="rect">
                <a:avLst/>
              </a:prstGeom>
            </p:spPr>
            <p:txBody>
              <a:bodyPr wrap="square">
                <a:spAutoFit/>
              </a:bodyPr>
              <a:lstStyle/>
              <a:p>
                <a:r>
                  <a:rPr lang="en-GB" b="1" dirty="0" smtClean="0">
                    <a:latin typeface="Times New Roman" pitchFamily="18" charset="0"/>
                    <a:cs typeface="Times New Roman" pitchFamily="18" charset="0"/>
                  </a:rPr>
                  <a:t>Table 1: No Gambling Outcomes with risk aversion with Leontief preferences </a:t>
                </a:r>
              </a:p>
              <a:p>
                <a:r>
                  <a:rPr lang="en-GB" dirty="0" smtClean="0">
                    <a:latin typeface="Times New Roman" pitchFamily="18" charset="0"/>
                    <a:cs typeface="Times New Roman" pitchFamily="18" charset="0"/>
                  </a:rPr>
                  <a:t>Notes</a:t>
                </a:r>
                <a:r>
                  <a:rPr lang="en-GB" dirty="0">
                    <a:latin typeface="Times New Roman" pitchFamily="18" charset="0"/>
                    <a:cs typeface="Times New Roman" pitchFamily="18" charset="0"/>
                  </a:rPr>
                  <a:t>:</a:t>
                </a:r>
                <a14:m>
                  <m:oMath xmlns:m="http://schemas.openxmlformats.org/officeDocument/2006/math">
                    <m:r>
                      <a:rPr lang="en-GB" i="1">
                        <a:latin typeface="Cambria Math"/>
                      </a:rPr>
                      <m:t> </m:t>
                    </m:r>
                    <m:r>
                      <a:rPr lang="en-GB" i="1">
                        <a:latin typeface="Cambria Math"/>
                      </a:rPr>
                      <m:t>𝑅</m:t>
                    </m:r>
                    <m:r>
                      <a:rPr lang="en-GB" i="1">
                        <a:latin typeface="Cambria Math"/>
                      </a:rPr>
                      <m:t>=1.04,; </m:t>
                    </m:r>
                    <m:r>
                      <a:rPr lang="en-GB" i="1">
                        <a:latin typeface="Cambria Math"/>
                      </a:rPr>
                      <m:t>𝛿</m:t>
                    </m:r>
                    <m:r>
                      <a:rPr lang="en-GB" i="1">
                        <a:latin typeface="Cambria Math"/>
                      </a:rPr>
                      <m:t>=0.9; </m:t>
                    </m:r>
                    <m:r>
                      <a:rPr lang="en-GB" i="1">
                        <a:latin typeface="Cambria Math"/>
                      </a:rPr>
                      <m:t>𝜆</m:t>
                    </m:r>
                    <m:r>
                      <a:rPr lang="en-GB" i="1">
                        <a:latin typeface="Cambria Math"/>
                      </a:rPr>
                      <m:t>=0.5.</m:t>
                    </m:r>
                  </m:oMath>
                </a14:m>
                <a:endParaRPr lang="en-GB" dirty="0">
                  <a:latin typeface="Times New Roman" pitchFamily="18" charset="0"/>
                  <a:cs typeface="Times New Roman"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105395" y="4108863"/>
                <a:ext cx="6933210" cy="923330"/>
              </a:xfrm>
              <a:prstGeom prst="rect">
                <a:avLst/>
              </a:prstGeom>
              <a:blipFill rotWithShape="1">
                <a:blip r:embed="rId3" cstate="print"/>
                <a:stretch>
                  <a:fillRect l="-703" t="-3311" b="-993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AEE1104B-AE1C-46C5-92B3-ED749B36960B}" type="slidenum">
              <a:rPr lang="en-GB" smtClean="0"/>
              <a:pPr/>
              <a:t>21</a:t>
            </a:fld>
            <a:endParaRPr lang="en-GB"/>
          </a:p>
        </p:txBody>
      </p:sp>
    </p:spTree>
    <p:extLst>
      <p:ext uri="{BB962C8B-B14F-4D97-AF65-F5344CB8AC3E}">
        <p14:creationId xmlns:p14="http://schemas.microsoft.com/office/powerpoint/2010/main" val="1835489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Table 3"/>
              <p:cNvGraphicFramePr>
                <a:graphicFrameLocks noGrp="1"/>
              </p:cNvGraphicFramePr>
              <p:nvPr>
                <p:extLst>
                  <p:ext uri="{D42A27DB-BD31-4B8C-83A1-F6EECF244321}">
                    <p14:modId xmlns:p14="http://schemas.microsoft.com/office/powerpoint/2010/main" val="3652402425"/>
                  </p:ext>
                </p:extLst>
              </p:nvPr>
            </p:nvGraphicFramePr>
            <p:xfrm>
              <a:off x="381000" y="533400"/>
              <a:ext cx="8382000" cy="4859731"/>
            </p:xfrm>
            <a:graphic>
              <a:graphicData uri="http://schemas.openxmlformats.org/drawingml/2006/table">
                <a:tbl>
                  <a:tblPr firstRow="1" firstCol="1" bandRow="1"/>
                  <a:tblGrid>
                    <a:gridCol w="2514600"/>
                    <a:gridCol w="2209800"/>
                    <a:gridCol w="1905000"/>
                    <a:gridCol w="1752600"/>
                  </a:tblGrid>
                  <a:tr h="504646">
                    <a:tc>
                      <a:txBody>
                        <a:bodyPr/>
                        <a:lstStyle/>
                        <a:p>
                          <a:pPr algn="ctr">
                            <a:lnSpc>
                              <a:spcPct val="115000"/>
                            </a:lnSpc>
                            <a:spcAft>
                              <a:spcPts val="0"/>
                            </a:spcAft>
                          </a:pPr>
                          <a:r>
                            <a:rPr lang="en-GB" sz="1600" b="1" dirty="0">
                              <a:effectLst/>
                              <a:latin typeface="+mn-lt"/>
                              <a:ea typeface="SimSun"/>
                              <a:cs typeface="Times New Roman" pitchFamily="18" charset="0"/>
                            </a:rPr>
                            <a:t>Gambling</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 xmlns:m="http://schemas.openxmlformats.org/officeDocument/2006/math">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r>
                                    <a:rPr lang="en-GB" sz="1600" i="1">
                                      <a:effectLst/>
                                      <a:latin typeface="Cambria Math"/>
                                      <a:ea typeface="SimSun"/>
                                      <a:cs typeface="Times New Roman"/>
                                    </a:rPr>
                                    <m:t> </m:t>
                                  </m:r>
                                </m:sub>
                              </m:sSub>
                            </m:oMath>
                          </a14:m>
                          <a:r>
                            <a:rPr lang="en-GB" sz="1600">
                              <a:effectLst/>
                              <a:latin typeface="+mn-lt"/>
                              <a:ea typeface="Times New Roman"/>
                              <a:cs typeface="Times New Roman" pitchFamily="18" charset="0"/>
                            </a:rPr>
                            <a:t>= 1.06 </a:t>
                          </a:r>
                          <a14:m>
                            <m:oMath xmlns:m="http://schemas.openxmlformats.org/officeDocument/2006/math">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𝐿</m:t>
                                  </m:r>
                                </m:sub>
                              </m:sSub>
                              <m:r>
                                <a:rPr lang="en-GB" sz="1600" i="1">
                                  <a:effectLst/>
                                  <a:latin typeface="Cambria Math"/>
                                  <a:ea typeface="Times New Roman"/>
                                  <a:cs typeface="Times New Roman"/>
                                </a:rPr>
                                <m:t>=0.86</m:t>
                              </m:r>
                            </m:oMath>
                          </a14:m>
                          <a:endParaRPr lang="en-GB" sz="1600">
                            <a:effectLst/>
                            <a:latin typeface="+mn-lt"/>
                            <a:ea typeface="SimSun"/>
                            <a:cs typeface="Times New Roman" pitchFamily="18" charset="0"/>
                          </a:endParaRPr>
                        </a:p>
                        <a:p>
                          <a:pPr algn="ctr">
                            <a:lnSpc>
                              <a:spcPct val="115000"/>
                            </a:lnSpc>
                            <a:spcAft>
                              <a:spcPts val="0"/>
                            </a:spcAft>
                          </a:pPr>
                          <a14:m>
                            <m:oMath xmlns:m="http://schemas.openxmlformats.org/officeDocument/2006/math">
                              <m:r>
                                <a:rPr lang="es-ES" sz="1600" b="1" i="1">
                                  <a:effectLst/>
                                  <a:latin typeface="Cambria Math"/>
                                  <a:ea typeface="SimSun"/>
                                  <a:cs typeface="Times New Roman"/>
                                </a:rPr>
                                <m:t>𝝈</m:t>
                              </m:r>
                            </m:oMath>
                          </a14:m>
                          <a:r>
                            <a:rPr lang="es-ES" sz="1600" b="1">
                              <a:effectLst/>
                              <a:latin typeface="+mn-lt"/>
                              <a:ea typeface="SimSun"/>
                              <a:cs typeface="Times New Roman" pitchFamily="18" charset="0"/>
                            </a:rPr>
                            <a:t> </a:t>
                          </a:r>
                          <a:r>
                            <a:rPr lang="en-GB" sz="1600" b="1">
                              <a:effectLst/>
                              <a:latin typeface="+mn-lt"/>
                              <a:ea typeface="SimSun"/>
                              <a:cs typeface="Times New Roman" pitchFamily="18" charset="0"/>
                            </a:rPr>
                            <a:t>=0.06</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 xmlns:m="http://schemas.openxmlformats.org/officeDocument/2006/math">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r>
                                    <a:rPr lang="en-GB" sz="1600" i="1">
                                      <a:effectLst/>
                                      <a:latin typeface="Cambria Math"/>
                                      <a:ea typeface="SimSun"/>
                                      <a:cs typeface="Times New Roman"/>
                                    </a:rPr>
                                    <m:t> </m:t>
                                  </m:r>
                                </m:sub>
                              </m:sSub>
                            </m:oMath>
                          </a14:m>
                          <a:r>
                            <a:rPr lang="es-ES" sz="1600">
                              <a:effectLst/>
                              <a:latin typeface="+mn-lt"/>
                              <a:ea typeface="Times New Roman"/>
                              <a:cs typeface="Times New Roman" pitchFamily="18" charset="0"/>
                            </a:rPr>
                            <a:t>= 1.1 </a:t>
                          </a:r>
                          <a14:m>
                            <m:oMath xmlns:m="http://schemas.openxmlformats.org/officeDocument/2006/math">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𝐿</m:t>
                                  </m:r>
                                  <m:r>
                                    <a:rPr lang="en-GB" sz="1600" i="1">
                                      <a:effectLst/>
                                      <a:latin typeface="Cambria Math"/>
                                      <a:ea typeface="SimSun"/>
                                      <a:cs typeface="Times New Roman"/>
                                    </a:rPr>
                                    <m:t> </m:t>
                                  </m:r>
                                </m:sub>
                              </m:sSub>
                              <m:r>
                                <a:rPr lang="es-ES" sz="1600" i="1">
                                  <a:effectLst/>
                                  <a:latin typeface="Cambria Math"/>
                                  <a:ea typeface="Times New Roman"/>
                                  <a:cs typeface="Times New Roman"/>
                                </a:rPr>
                                <m:t>=0.50</m:t>
                              </m:r>
                            </m:oMath>
                          </a14:m>
                          <a:endParaRPr lang="en-GB" sz="1600">
                            <a:effectLst/>
                            <a:latin typeface="+mn-lt"/>
                            <a:ea typeface="SimSun"/>
                            <a:cs typeface="Times New Roman" pitchFamily="18" charset="0"/>
                          </a:endParaRPr>
                        </a:p>
                        <a:p>
                          <a:pPr algn="ctr">
                            <a:lnSpc>
                              <a:spcPct val="115000"/>
                            </a:lnSpc>
                            <a:spcAft>
                              <a:spcPts val="0"/>
                            </a:spcAft>
                          </a:pPr>
                          <a14:m>
                            <m:oMath xmlns:m="http://schemas.openxmlformats.org/officeDocument/2006/math">
                              <m:r>
                                <a:rPr lang="es-ES" sz="1600" b="1" i="1">
                                  <a:effectLst/>
                                  <a:latin typeface="Cambria Math"/>
                                  <a:ea typeface="SimSun"/>
                                  <a:cs typeface="Times New Roman"/>
                                </a:rPr>
                                <m:t>𝝈</m:t>
                              </m:r>
                            </m:oMath>
                          </a14:m>
                          <a:r>
                            <a:rPr lang="es-ES" sz="1600" b="1">
                              <a:effectLst/>
                              <a:latin typeface="+mn-lt"/>
                              <a:ea typeface="SimSun"/>
                              <a:cs typeface="Times New Roman" pitchFamily="18" charset="0"/>
                            </a:rPr>
                            <a:t> </a:t>
                          </a:r>
                          <a:r>
                            <a:rPr lang="en-GB" sz="1600" b="1">
                              <a:effectLst/>
                              <a:latin typeface="+mn-lt"/>
                              <a:ea typeface="SimSun"/>
                              <a:cs typeface="Times New Roman" pitchFamily="18" charset="0"/>
                            </a:rPr>
                            <a:t>=0.18</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646">
                    <a:tc>
                      <a:txBody>
                        <a:bodyPr/>
                        <a:lstStyle/>
                        <a:p>
                          <a:pPr algn="ctr">
                            <a:lnSpc>
                              <a:spcPct val="115000"/>
                            </a:lnSpc>
                            <a:spcAft>
                              <a:spcPts val="0"/>
                            </a:spcAft>
                          </a:pPr>
                          <a:r>
                            <a:rPr lang="en-GB" sz="1600">
                              <a:effectLst/>
                              <a:latin typeface="+mn-lt"/>
                              <a:ea typeface="SimSun"/>
                              <a:cs typeface="Times New Roman" pitchFamily="18" charset="0"/>
                            </a:rPr>
                            <a:t>Expected Monopoly Profit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en-GB" sz="1600" i="1">
                                        <a:effectLst/>
                                        <a:latin typeface="Cambria Math"/>
                                        <a:ea typeface="SimSun"/>
                                        <a:cs typeface="Times New Roman"/>
                                      </a:rPr>
                                    </m:ctrlPr>
                                  </m:sSubPr>
                                  <m:e>
                                    <m:r>
                                      <a:rPr lang="en-GB" sz="1600" i="1">
                                        <a:effectLst/>
                                        <a:latin typeface="Cambria Math"/>
                                        <a:ea typeface="SimSun"/>
                                        <a:cs typeface="Times New Roman"/>
                                      </a:rPr>
                                      <m:t>𝜋</m:t>
                                    </m:r>
                                    <m:r>
                                      <a:rPr lang="en-GB" sz="1600" i="1">
                                        <a:effectLst/>
                                        <a:latin typeface="Cambria Math"/>
                                        <a:ea typeface="SimSun"/>
                                        <a:cs typeface="Times New Roman"/>
                                      </a:rPr>
                                      <m:t>(</m:t>
                                    </m:r>
                                    <m:r>
                                      <a:rPr lang="en-GB" sz="1600" i="1">
                                        <a:effectLst/>
                                        <a:latin typeface="Cambria Math"/>
                                        <a:ea typeface="SimSun"/>
                                        <a:cs typeface="Times New Roman"/>
                                      </a:rPr>
                                      <m:t>𝑅</m:t>
                                    </m:r>
                                  </m:e>
                                  <m:sub>
                                    <m:r>
                                      <a:rPr lang="en-GB" sz="1600" i="1">
                                        <a:effectLst/>
                                        <a:latin typeface="Cambria Math"/>
                                        <a:ea typeface="SimSun"/>
                                        <a:cs typeface="Times New Roman"/>
                                      </a:rPr>
                                      <m:t>𝐻</m:t>
                                    </m:r>
                                  </m:sub>
                                </m:sSub>
                                <m:r>
                                  <a:rPr lang="en-GB" sz="1600" i="1">
                                    <a:effectLst/>
                                    <a:latin typeface="Cambria Math"/>
                                    <a:ea typeface="SimSun"/>
                                    <a:cs typeface="Times New Roman"/>
                                  </a:rPr>
                                  <m:t>− 1)/2</m:t>
                                </m:r>
                              </m:oMath>
                            </m:oMathPara>
                          </a14:m>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0.027</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0.045</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861">
                    <a:tc>
                      <a:txBody>
                        <a:bodyPr/>
                        <a:lstStyle/>
                        <a:p>
                          <a:pPr algn="ctr">
                            <a:lnSpc>
                              <a:spcPct val="115000"/>
                            </a:lnSpc>
                            <a:spcAft>
                              <a:spcPts val="0"/>
                            </a:spcAft>
                          </a:pPr>
                          <a:r>
                            <a:rPr lang="en-GB" sz="1600">
                              <a:effectLst/>
                              <a:latin typeface="+mn-lt"/>
                              <a:ea typeface="SimSun"/>
                              <a:cs typeface="Times New Roman" pitchFamily="18" charset="0"/>
                            </a:rPr>
                            <a:t>NGC (monopoly)</a:t>
                          </a:r>
                        </a:p>
                        <a:p>
                          <a:pPr algn="ctr">
                            <a:lnSpc>
                              <a:spcPct val="115000"/>
                            </a:lnSpc>
                            <a:spcAft>
                              <a:spcPts val="0"/>
                            </a:spcAft>
                          </a:pPr>
                          <a:r>
                            <a:rPr lang="en-GB" sz="1600">
                              <a:effectLst/>
                              <a:latin typeface="+mn-lt"/>
                              <a:ea typeface="SimSun"/>
                              <a:cs typeface="Times New Roman" pitchFamily="18" charset="0"/>
                            </a:rPr>
                            <a:t>See equation (14)</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GB" sz="1600" i="1">
                                    <a:effectLst/>
                                    <a:latin typeface="Cambria Math"/>
                                    <a:ea typeface="SimSun"/>
                                    <a:cs typeface="Times New Roman"/>
                                  </a:rPr>
                                  <m:t>𝜋</m:t>
                                </m:r>
                                <m:r>
                                  <a:rPr lang="en-GB" sz="1600" i="1">
                                    <a:effectLst/>
                                    <a:latin typeface="Cambria Math"/>
                                    <a:ea typeface="SimSun"/>
                                    <a:cs typeface="Times New Roman"/>
                                  </a:rPr>
                                  <m:t>(</m:t>
                                </m:r>
                                <m:f>
                                  <m:fPr>
                                    <m:ctrlPr>
                                      <a:rPr lang="en-GB" sz="1600" i="1">
                                        <a:effectLst/>
                                        <a:latin typeface="Cambria Math"/>
                                        <a:ea typeface="SimSun"/>
                                        <a:cs typeface="Times New Roman"/>
                                      </a:rPr>
                                    </m:ctrlPr>
                                  </m:fPr>
                                  <m:num>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sub>
                                    </m:sSub>
                                    <m:r>
                                      <a:rPr lang="en-GB" sz="1600" i="1">
                                        <a:effectLst/>
                                        <a:latin typeface="Cambria Math"/>
                                        <a:ea typeface="SimSun"/>
                                        <a:cs typeface="Times New Roman"/>
                                      </a:rPr>
                                      <m:t>−1</m:t>
                                    </m:r>
                                  </m:num>
                                  <m:den>
                                    <m:r>
                                      <a:rPr lang="en-GB" sz="1600" i="1">
                                        <a:effectLst/>
                                        <a:latin typeface="Cambria Math"/>
                                        <a:ea typeface="SimSun"/>
                                        <a:cs typeface="Times New Roman"/>
                                      </a:rPr>
                                      <m:t>2</m:t>
                                    </m:r>
                                  </m:den>
                                </m:f>
                                <m:r>
                                  <a:rPr lang="en-GB" sz="1600" i="1">
                                    <a:effectLst/>
                                    <a:latin typeface="Cambria Math"/>
                                    <a:ea typeface="SimSun"/>
                                    <a:cs typeface="Times New Roman"/>
                                  </a:rPr>
                                  <m:t>  )− </m:t>
                                </m:r>
                                <m:f>
                                  <m:fPr>
                                    <m:ctrlPr>
                                      <a:rPr lang="en-GB" sz="1600" i="1">
                                        <a:effectLst/>
                                        <a:latin typeface="Cambria Math"/>
                                        <a:ea typeface="SimSun"/>
                                        <a:cs typeface="Times New Roman"/>
                                      </a:rPr>
                                    </m:ctrlPr>
                                  </m:fPr>
                                  <m:num>
                                    <m:r>
                                      <a:rPr lang="en-GB" sz="1600" i="1">
                                        <a:effectLst/>
                                        <a:latin typeface="Cambria Math"/>
                                        <a:ea typeface="SimSun"/>
                                        <a:cs typeface="Times New Roman"/>
                                      </a:rPr>
                                      <m:t>𝑅</m:t>
                                    </m:r>
                                    <m:r>
                                      <a:rPr lang="en-GB" sz="1600" i="1">
                                        <a:effectLst/>
                                        <a:latin typeface="Cambria Math"/>
                                        <a:ea typeface="SimSun"/>
                                        <a:cs typeface="Times New Roman"/>
                                      </a:rPr>
                                      <m:t>−1</m:t>
                                    </m:r>
                                  </m:num>
                                  <m:den>
                                    <m:r>
                                      <a:rPr lang="en-GB" sz="1600" i="1">
                                        <a:effectLst/>
                                        <a:latin typeface="Cambria Math"/>
                                        <a:ea typeface="SimSun"/>
                                        <a:cs typeface="Times New Roman"/>
                                      </a:rPr>
                                      <m:t>2</m:t>
                                    </m:r>
                                  </m:den>
                                </m:f>
                              </m:oMath>
                            </m:oMathPara>
                          </a14:m>
                          <a:endParaRPr lang="en-GB" sz="1600">
                            <a:effectLst/>
                            <a:latin typeface="+mn-lt"/>
                            <a:ea typeface="SimSun"/>
                            <a:cs typeface="Times New Roman" pitchFamily="18" charset="0"/>
                          </a:endParaRPr>
                        </a:p>
                        <a:p>
                          <a:pPr algn="ctr">
                            <a:lnSpc>
                              <a:spcPct val="115000"/>
                            </a:lnSpc>
                            <a:spcAft>
                              <a:spcPts val="0"/>
                            </a:spcAft>
                          </a:pPr>
                          <a14:m>
                            <m:oMath xmlns:m="http://schemas.openxmlformats.org/officeDocument/2006/math">
                              <m:r>
                                <a:rPr lang="en-GB" sz="1600" i="1">
                                  <a:effectLst/>
                                  <a:latin typeface="Cambria Math"/>
                                  <a:ea typeface="SimSun"/>
                                  <a:cs typeface="Times New Roman"/>
                                </a:rPr>
                                <m:t>≤ </m:t>
                              </m:r>
                            </m:oMath>
                          </a14:m>
                          <a:r>
                            <a:rPr lang="en-GB" sz="1600">
                              <a:effectLst/>
                              <a:latin typeface="+mn-lt"/>
                              <a:ea typeface="Times New Roman"/>
                              <a:cs typeface="Times New Roman" pitchFamily="18" charset="0"/>
                            </a:rPr>
                            <a:t>(1-</a:t>
                          </a:r>
                          <a14:m>
                            <m:oMath xmlns:m="http://schemas.openxmlformats.org/officeDocument/2006/math">
                              <m:r>
                                <a:rPr lang="en-GB" sz="1600" i="1">
                                  <a:effectLst/>
                                  <a:latin typeface="Cambria Math"/>
                                  <a:ea typeface="Times New Roman"/>
                                  <a:cs typeface="Times New Roman"/>
                                </a:rPr>
                                <m:t>𝜋</m:t>
                              </m:r>
                              <m:r>
                                <a:rPr lang="en-GB" sz="1600" i="1">
                                  <a:effectLst/>
                                  <a:latin typeface="Cambria Math"/>
                                  <a:ea typeface="Times New Roman"/>
                                  <a:cs typeface="Times New Roman"/>
                                </a:rPr>
                                <m:t>)</m:t>
                              </m:r>
                              <m:r>
                                <a:rPr lang="en-GB" sz="1600" i="1">
                                  <a:effectLst/>
                                  <a:latin typeface="Cambria Math"/>
                                  <a:ea typeface="Times New Roman"/>
                                  <a:cs typeface="Times New Roman"/>
                                </a:rPr>
                                <m:t>𝛿</m:t>
                              </m:r>
                            </m:oMath>
                          </a14:m>
                          <a:r>
                            <a:rPr lang="en-GB" sz="1600">
                              <a:effectLst/>
                              <a:latin typeface="+mn-lt"/>
                              <a:ea typeface="Times New Roman"/>
                              <a:cs typeface="Times New Roman" pitchFamily="18" charset="0"/>
                            </a:rPr>
                            <a:t>V</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effectLst/>
                              <a:latin typeface="+mn-lt"/>
                              <a:ea typeface="Times New Roman"/>
                              <a:cs typeface="Times New Roman" pitchFamily="18" charset="0"/>
                            </a:rPr>
                            <a:t>S</a:t>
                          </a:r>
                          <a:r>
                            <a:rPr lang="en-GB" sz="1600" b="1">
                              <a:effectLst/>
                              <a:latin typeface="+mn-lt"/>
                              <a:ea typeface="Times New Roman"/>
                              <a:cs typeface="Times New Roman" pitchFamily="18" charset="0"/>
                            </a:rPr>
                            <a:t>atisfied </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dirty="0">
                              <a:effectLst/>
                              <a:latin typeface="+mn-lt"/>
                              <a:ea typeface="Times New Roman"/>
                              <a:cs typeface="Times New Roman" pitchFamily="18" charset="0"/>
                            </a:rPr>
                            <a:t>Not satisfied </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0558">
                    <a:tc>
                      <a:txBody>
                        <a:bodyPr/>
                        <a:lstStyle/>
                        <a:p>
                          <a:pPr algn="ctr">
                            <a:lnSpc>
                              <a:spcPct val="115000"/>
                            </a:lnSpc>
                            <a:spcAft>
                              <a:spcPts val="0"/>
                            </a:spcAft>
                          </a:pPr>
                          <a:r>
                            <a:rPr lang="en-GB" sz="1600" dirty="0">
                              <a:effectLst/>
                              <a:latin typeface="+mn-lt"/>
                              <a:ea typeface="SimSun"/>
                              <a:cs typeface="Times New Roman" pitchFamily="18" charset="0"/>
                            </a:rPr>
                            <a:t> </a:t>
                          </a:r>
                          <a:r>
                            <a:rPr lang="en-GB" sz="1600" dirty="0" err="1" smtClean="0">
                              <a:effectLst/>
                              <a:latin typeface="+mn-lt"/>
                              <a:ea typeface="SimSun"/>
                              <a:cs typeface="Times New Roman" pitchFamily="18" charset="0"/>
                            </a:rPr>
                            <a:t>Rk</a:t>
                          </a:r>
                          <a:r>
                            <a:rPr lang="en-GB" sz="1600" dirty="0">
                              <a:effectLst/>
                              <a:latin typeface="+mn-lt"/>
                              <a:ea typeface="SimSun"/>
                              <a:cs typeface="Times New Roman" pitchFamily="18" charset="0"/>
                            </a:rPr>
                            <a:t>* (monopoly)</a:t>
                          </a:r>
                          <a:r>
                            <a:rPr lang="en-GB" sz="1600" b="1" dirty="0">
                              <a:effectLst/>
                              <a:latin typeface="+mn-lt"/>
                              <a:ea typeface="SimSun"/>
                              <a:cs typeface="Times New Roman" pitchFamily="18" charset="0"/>
                            </a:rPr>
                            <a:t> </a:t>
                          </a:r>
                          <a:endParaRPr lang="en-GB" sz="1600" dirty="0">
                            <a:effectLst/>
                            <a:latin typeface="+mn-lt"/>
                            <a:ea typeface="SimSun"/>
                            <a:cs typeface="Times New Roman" pitchFamily="18" charset="0"/>
                          </a:endParaRPr>
                        </a:p>
                        <a:p>
                          <a:pPr algn="ctr">
                            <a:lnSpc>
                              <a:spcPct val="115000"/>
                            </a:lnSpc>
                            <a:spcAft>
                              <a:spcPts val="0"/>
                            </a:spcAft>
                          </a:pPr>
                          <a:r>
                            <a:rPr lang="en-GB" sz="1600" dirty="0">
                              <a:effectLst/>
                              <a:latin typeface="+mn-lt"/>
                              <a:ea typeface="SimSun"/>
                              <a:cs typeface="Times New Roman" pitchFamily="18" charset="0"/>
                            </a:rPr>
                            <a:t> See (16)</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i="1" dirty="0" err="1" smtClean="0">
                              <a:effectLst/>
                              <a:latin typeface="+mn-lt"/>
                              <a:ea typeface="SimSun"/>
                              <a:cs typeface="Times New Roman" pitchFamily="18" charset="0"/>
                            </a:rPr>
                            <a:t>Rk</a:t>
                          </a:r>
                          <a:r>
                            <a:rPr lang="en-GB" sz="1600" i="1" dirty="0">
                              <a:effectLst/>
                              <a:latin typeface="+mn-lt"/>
                              <a:ea typeface="SimSun"/>
                              <a:cs typeface="Times New Roman" pitchFamily="18" charset="0"/>
                            </a:rPr>
                            <a:t>*=</a:t>
                          </a:r>
                          <a14:m>
                            <m:oMath xmlns:m="http://schemas.openxmlformats.org/officeDocument/2006/math">
                              <m:f>
                                <m:fPr>
                                  <m:ctrlPr>
                                    <a:rPr lang="en-GB" sz="1600" i="1">
                                      <a:effectLst/>
                                      <a:latin typeface="Cambria Math"/>
                                      <a:ea typeface="SimSun"/>
                                      <a:cs typeface="Times New Roman"/>
                                    </a:rPr>
                                  </m:ctrlPr>
                                </m:fPr>
                                <m:num>
                                  <m:r>
                                    <a:rPr lang="en-GB" sz="1600" i="1">
                                      <a:effectLst/>
                                      <a:latin typeface="Cambria Math"/>
                                      <a:ea typeface="SimSun"/>
                                      <a:cs typeface="Times New Roman"/>
                                    </a:rPr>
                                    <m:t>1</m:t>
                                  </m:r>
                                </m:num>
                                <m:den>
                                  <m:r>
                                    <a:rPr lang="en-GB" sz="1600" i="1">
                                      <a:effectLst/>
                                      <a:latin typeface="Cambria Math"/>
                                      <a:ea typeface="SimSun"/>
                                      <a:cs typeface="Times New Roman"/>
                                    </a:rPr>
                                    <m:t>1−</m:t>
                                  </m:r>
                                  <m:r>
                                    <a:rPr lang="en-GB" sz="1600" i="1">
                                      <a:effectLst/>
                                      <a:latin typeface="Cambria Math"/>
                                      <a:ea typeface="SimSun"/>
                                      <a:cs typeface="Times New Roman"/>
                                    </a:rPr>
                                    <m:t>𝜋</m:t>
                                  </m:r>
                                </m:den>
                              </m:f>
                            </m:oMath>
                          </a14:m>
                          <a:endParaRPr lang="en-GB" sz="1600" dirty="0">
                            <a:effectLst/>
                            <a:latin typeface="+mn-lt"/>
                            <a:ea typeface="SimSun"/>
                            <a:cs typeface="Times New Roman" pitchFamily="18" charset="0"/>
                          </a:endParaRPr>
                        </a:p>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GB" sz="1600" i="1">
                                    <a:effectLst/>
                                    <a:latin typeface="Cambria Math"/>
                                    <a:ea typeface="SimSun"/>
                                    <a:cs typeface="Times New Roman"/>
                                  </a:rPr>
                                  <m:t>[</m:t>
                                </m:r>
                                <m:r>
                                  <a:rPr lang="en-GB" sz="1600" i="1">
                                    <a:effectLst/>
                                    <a:latin typeface="Cambria Math"/>
                                    <a:ea typeface="SimSun"/>
                                    <a:cs typeface="Times New Roman"/>
                                  </a:rPr>
                                  <m:t>𝜋</m:t>
                                </m:r>
                                <m:r>
                                  <a:rPr lang="en-GB" sz="1600" i="1">
                                    <a:effectLst/>
                                    <a:latin typeface="Cambria Math"/>
                                    <a:ea typeface="SimSun"/>
                                    <a:cs typeface="Times New Roman"/>
                                  </a:rPr>
                                  <m:t>(</m:t>
                                </m:r>
                                <m:f>
                                  <m:fPr>
                                    <m:ctrlPr>
                                      <a:rPr lang="en-GB" sz="1600" i="1">
                                        <a:effectLst/>
                                        <a:latin typeface="Cambria Math"/>
                                        <a:ea typeface="SimSun"/>
                                        <a:cs typeface="Times New Roman"/>
                                      </a:rPr>
                                    </m:ctrlPr>
                                  </m:fPr>
                                  <m:num>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sub>
                                    </m:sSub>
                                    <m:r>
                                      <a:rPr lang="en-GB" sz="1600" i="1">
                                        <a:effectLst/>
                                        <a:latin typeface="Cambria Math"/>
                                        <a:ea typeface="SimSun"/>
                                        <a:cs typeface="Times New Roman"/>
                                      </a:rPr>
                                      <m:t>−1</m:t>
                                    </m:r>
                                  </m:num>
                                  <m:den>
                                    <m:r>
                                      <a:rPr lang="en-GB" sz="1600" i="1">
                                        <a:effectLst/>
                                        <a:latin typeface="Cambria Math"/>
                                        <a:ea typeface="SimSun"/>
                                        <a:cs typeface="Times New Roman"/>
                                      </a:rPr>
                                      <m:t>2</m:t>
                                    </m:r>
                                  </m:den>
                                </m:f>
                                <m:r>
                                  <a:rPr lang="en-GB" sz="1600" i="1">
                                    <a:effectLst/>
                                    <a:latin typeface="Cambria Math"/>
                                    <a:ea typeface="SimSun"/>
                                    <a:cs typeface="Times New Roman"/>
                                  </a:rPr>
                                  <m:t>  )</m:t>
                                </m:r>
                                <m:r>
                                  <a:rPr lang="en-GB" sz="1600" i="1">
                                    <a:effectLst/>
                                    <a:latin typeface="Cambria Math"/>
                                    <a:ea typeface="Times New Roman"/>
                                    <a:cs typeface="Times New Roman"/>
                                  </a:rPr>
                                  <m:t>−</m:t>
                                </m:r>
                                <m:f>
                                  <m:fPr>
                                    <m:ctrlPr>
                                      <a:rPr lang="en-GB" sz="1600" i="1">
                                        <a:effectLst/>
                                        <a:latin typeface="Cambria Math"/>
                                        <a:ea typeface="Times New Roman"/>
                                        <a:cs typeface="Times New Roman"/>
                                      </a:rPr>
                                    </m:ctrlPr>
                                  </m:fPr>
                                  <m:num>
                                    <m:d>
                                      <m:dPr>
                                        <m:ctrlPr>
                                          <a:rPr lang="en-GB" sz="1600" i="1">
                                            <a:effectLst/>
                                            <a:latin typeface="Cambria Math"/>
                                            <a:ea typeface="SimSun"/>
                                            <a:cs typeface="Times New Roman"/>
                                          </a:rPr>
                                        </m:ctrlPr>
                                      </m:dPr>
                                      <m:e>
                                        <m:r>
                                          <a:rPr lang="en-GB" sz="1600" i="1">
                                            <a:effectLst/>
                                            <a:latin typeface="Cambria Math"/>
                                            <a:ea typeface="SimSun"/>
                                            <a:cs typeface="Times New Roman"/>
                                          </a:rPr>
                                          <m:t>1−</m:t>
                                        </m:r>
                                        <m:r>
                                          <a:rPr lang="en-GB" sz="1600" i="1">
                                            <a:effectLst/>
                                            <a:latin typeface="Cambria Math"/>
                                            <a:ea typeface="SimSun"/>
                                            <a:cs typeface="Times New Roman"/>
                                          </a:rPr>
                                          <m:t>𝜋𝛿</m:t>
                                        </m:r>
                                      </m:e>
                                    </m:d>
                                    <m:d>
                                      <m:dPr>
                                        <m:ctrlPr>
                                          <a:rPr lang="en-GB" sz="1600" i="1">
                                            <a:effectLst/>
                                            <a:latin typeface="Cambria Math"/>
                                            <a:ea typeface="SimSun"/>
                                            <a:cs typeface="Times New Roman"/>
                                          </a:rPr>
                                        </m:ctrlPr>
                                      </m:dPr>
                                      <m:e>
                                        <m:r>
                                          <a:rPr lang="en-GB" sz="1600" i="1">
                                            <a:effectLst/>
                                            <a:latin typeface="Cambria Math"/>
                                            <a:ea typeface="SimSun"/>
                                            <a:cs typeface="Times New Roman"/>
                                          </a:rPr>
                                          <m:t>𝑅</m:t>
                                        </m:r>
                                        <m:r>
                                          <a:rPr lang="en-GB" sz="1600" i="1">
                                            <a:effectLst/>
                                            <a:latin typeface="Cambria Math"/>
                                            <a:ea typeface="SimSun"/>
                                            <a:cs typeface="Times New Roman"/>
                                          </a:rPr>
                                          <m:t>−1</m:t>
                                        </m:r>
                                      </m:e>
                                    </m:d>
                                  </m:num>
                                  <m:den>
                                    <m:r>
                                      <a:rPr lang="en-GB" sz="1600" i="1">
                                        <a:effectLst/>
                                        <a:latin typeface="Cambria Math"/>
                                        <a:ea typeface="SimSun"/>
                                        <a:cs typeface="Times New Roman"/>
                                      </a:rPr>
                                      <m:t>2(1−</m:t>
                                    </m:r>
                                    <m:r>
                                      <a:rPr lang="en-GB" sz="1600" i="1">
                                        <a:effectLst/>
                                        <a:latin typeface="Cambria Math"/>
                                        <a:ea typeface="SimSun"/>
                                        <a:cs typeface="Times New Roman"/>
                                      </a:rPr>
                                      <m:t>𝛿</m:t>
                                    </m:r>
                                    <m:r>
                                      <a:rPr lang="en-GB" sz="1600" i="1">
                                        <a:effectLst/>
                                        <a:latin typeface="Cambria Math"/>
                                        <a:ea typeface="SimSun"/>
                                        <a:cs typeface="Times New Roman"/>
                                      </a:rPr>
                                      <m:t>)</m:t>
                                    </m:r>
                                  </m:den>
                                </m:f>
                                <m:r>
                                  <a:rPr lang="en-GB" sz="1600" i="1">
                                    <a:effectLst/>
                                    <a:latin typeface="Cambria Math"/>
                                    <a:ea typeface="Times New Roman"/>
                                    <a:cs typeface="Times New Roman"/>
                                  </a:rPr>
                                  <m:t>]</m:t>
                                </m:r>
                              </m:oMath>
                            </m:oMathPara>
                          </a14:m>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dirty="0">
                              <a:effectLst/>
                              <a:latin typeface="+mn-lt"/>
                              <a:ea typeface="SimSun"/>
                              <a:cs typeface="Times New Roman" pitchFamily="18" charset="0"/>
                            </a:rPr>
                            <a:t>No need for </a:t>
                          </a:r>
                          <a:r>
                            <a:rPr lang="en-GB" sz="1600" b="1" dirty="0" smtClean="0">
                              <a:effectLst/>
                              <a:latin typeface="+mn-lt"/>
                              <a:ea typeface="SimSun"/>
                              <a:cs typeface="Times New Roman" pitchFamily="18" charset="0"/>
                            </a:rPr>
                            <a:t>capital </a:t>
                          </a:r>
                        </a:p>
                        <a:p>
                          <a:pPr algn="ctr">
                            <a:lnSpc>
                              <a:spcPct val="115000"/>
                            </a:lnSpc>
                            <a:spcAft>
                              <a:spcPts val="0"/>
                            </a:spcAft>
                          </a:pPr>
                          <a:r>
                            <a:rPr lang="en-GB" sz="1600" b="1" dirty="0" smtClean="0">
                              <a:effectLst/>
                              <a:latin typeface="+mn-lt"/>
                              <a:ea typeface="SimSun"/>
                              <a:cs typeface="Times New Roman" pitchFamily="18" charset="0"/>
                            </a:rPr>
                            <a:t>buffer</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0.07</a:t>
                          </a:r>
                        </a:p>
                        <a:p>
                          <a:pPr algn="ctr">
                            <a:lnSpc>
                              <a:spcPct val="115000"/>
                            </a:lnSpc>
                            <a:spcAft>
                              <a:spcPts val="0"/>
                            </a:spcAft>
                          </a:pPr>
                          <a14:m>
                            <m:oMath xmlns:m="http://schemas.openxmlformats.org/officeDocument/2006/math">
                              <m:r>
                                <a:rPr lang="en-GB" sz="1600" b="1" i="1">
                                  <a:effectLst/>
                                  <a:latin typeface="Cambria Math"/>
                                  <a:ea typeface="SimSun"/>
                                  <a:cs typeface="Times New Roman"/>
                                </a:rPr>
                                <m:t>≈</m:t>
                              </m:r>
                            </m:oMath>
                          </a14:m>
                          <a:r>
                            <a:rPr lang="en-GB" sz="1600" b="1" dirty="0">
                              <a:effectLst/>
                              <a:latin typeface="+mn-lt"/>
                              <a:ea typeface="SimSun"/>
                              <a:cs typeface="Times New Roman" pitchFamily="18" charset="0"/>
                            </a:rPr>
                            <a:t>twice Basel</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076">
                    <a:tc>
                      <a:txBody>
                        <a:bodyPr/>
                        <a:lstStyle/>
                        <a:p>
                          <a:pPr indent="-90170" algn="ctr">
                            <a:lnSpc>
                              <a:spcPct val="115000"/>
                            </a:lnSpc>
                            <a:spcAft>
                              <a:spcPts val="0"/>
                            </a:spcAft>
                          </a:pPr>
                          <a:r>
                            <a:rPr lang="en-GB" sz="1600" dirty="0">
                              <a:effectLst/>
                              <a:latin typeface="+mn-lt"/>
                              <a:ea typeface="SimSun"/>
                              <a:cs typeface="Times New Roman" pitchFamily="18" charset="0"/>
                            </a:rPr>
                            <a:t>Capital requirement in </a:t>
                          </a:r>
                          <a:r>
                            <a:rPr lang="en-GB" sz="1600" dirty="0" smtClean="0">
                              <a:effectLst/>
                              <a:latin typeface="+mn-lt"/>
                              <a:ea typeface="SimSun"/>
                              <a:cs typeface="Times New Roman" pitchFamily="18" charset="0"/>
                            </a:rPr>
                            <a:t>special </a:t>
                          </a:r>
                          <a:r>
                            <a:rPr lang="en-GB" sz="1600" dirty="0">
                              <a:effectLst/>
                              <a:latin typeface="+mn-lt"/>
                              <a:ea typeface="SimSun"/>
                              <a:cs typeface="Times New Roman" pitchFamily="18" charset="0"/>
                            </a:rPr>
                            <a:t>case of β=1</a:t>
                          </a:r>
                        </a:p>
                        <a:p>
                          <a:pPr indent="-90170" algn="ctr">
                            <a:lnSpc>
                              <a:spcPct val="115000"/>
                            </a:lnSpc>
                            <a:spcAft>
                              <a:spcPts val="0"/>
                            </a:spcAft>
                          </a:pPr>
                          <a:r>
                            <a:rPr lang="en-GB" sz="1600" dirty="0">
                              <a:effectLst/>
                              <a:latin typeface="+mn-lt"/>
                              <a:ea typeface="SimSun"/>
                              <a:cs typeface="Times New Roman" pitchFamily="18" charset="0"/>
                            </a:rPr>
                            <a:t>See (18)</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i="1" dirty="0" smtClean="0">
                              <a:effectLst/>
                              <a:ea typeface="SimSun"/>
                              <a:cs typeface="Times New Roman"/>
                            </a:rPr>
                            <a:t>R</a:t>
                          </a:r>
                          <a14:m>
                            <m:oMath xmlns:m="http://schemas.openxmlformats.org/officeDocument/2006/math">
                              <m:sSubSup>
                                <m:sSubSupPr>
                                  <m:ctrlPr>
                                    <a:rPr lang="en-GB" sz="1600" i="1">
                                      <a:effectLst/>
                                      <a:latin typeface="Cambria Math"/>
                                      <a:ea typeface="SimSun"/>
                                      <a:cs typeface="Times New Roman"/>
                                    </a:rPr>
                                  </m:ctrlPr>
                                </m:sSubSupPr>
                                <m:e>
                                  <m:r>
                                    <a:rPr lang="en-GB" sz="1600" i="1">
                                      <a:effectLst/>
                                      <a:latin typeface="Cambria Math"/>
                                      <a:ea typeface="SimSun"/>
                                      <a:cs typeface="Times New Roman"/>
                                    </a:rPr>
                                    <m:t>𝑘</m:t>
                                  </m:r>
                                </m:e>
                                <m:sub>
                                  <m:r>
                                    <a:rPr lang="en-GB" sz="1600" i="1">
                                      <a:effectLst/>
                                      <a:latin typeface="Cambria Math"/>
                                      <a:ea typeface="SimSun"/>
                                      <a:cs typeface="Times New Roman"/>
                                    </a:rPr>
                                    <m:t>𝐵</m:t>
                                  </m:r>
                                </m:sub>
                                <m:sup>
                                  <m:r>
                                    <a:rPr lang="en-GB" sz="1600" i="1">
                                      <a:effectLst/>
                                      <a:latin typeface="Cambria Math"/>
                                      <a:ea typeface="SimSun"/>
                                      <a:cs typeface="Times New Roman"/>
                                    </a:rPr>
                                    <m:t>∗</m:t>
                                  </m:r>
                                </m:sup>
                              </m:sSubSup>
                              <m:r>
                                <a:rPr lang="en-GB" sz="1600" i="1">
                                  <a:effectLst/>
                                  <a:latin typeface="Cambria Math"/>
                                  <a:ea typeface="SimSun"/>
                                  <a:cs typeface="Times New Roman"/>
                                </a:rPr>
                                <m:t>=</m:t>
                              </m:r>
                              <m:f>
                                <m:fPr>
                                  <m:ctrlPr>
                                    <a:rPr lang="en-GB" sz="1600" i="1">
                                      <a:effectLst/>
                                      <a:latin typeface="Cambria Math"/>
                                      <a:ea typeface="SimSun"/>
                                      <a:cs typeface="Times New Roman"/>
                                    </a:rPr>
                                  </m:ctrlPr>
                                </m:fPr>
                                <m:num>
                                  <m:r>
                                    <a:rPr lang="en-GB" sz="1600" i="1">
                                      <a:effectLst/>
                                      <a:latin typeface="Cambria Math"/>
                                      <a:ea typeface="SimSun"/>
                                      <a:cs typeface="Times New Roman"/>
                                    </a:rPr>
                                    <m:t>1</m:t>
                                  </m:r>
                                </m:num>
                                <m:den>
                                  <m:r>
                                    <a:rPr lang="en-GB" sz="1600" i="1">
                                      <a:effectLst/>
                                      <a:latin typeface="Cambria Math"/>
                                      <a:ea typeface="SimSun"/>
                                      <a:cs typeface="Times New Roman"/>
                                    </a:rPr>
                                    <m:t>1−</m:t>
                                  </m:r>
                                  <m:r>
                                    <a:rPr lang="en-GB" sz="1600" i="1">
                                      <a:effectLst/>
                                      <a:latin typeface="Cambria Math"/>
                                      <a:ea typeface="SimSun"/>
                                      <a:cs typeface="Times New Roman"/>
                                    </a:rPr>
                                    <m:t>𝜋</m:t>
                                  </m:r>
                                </m:den>
                              </m:f>
                            </m:oMath>
                          </a14:m>
                          <a:endParaRPr lang="en-GB" sz="1600" dirty="0">
                            <a:effectLst/>
                            <a:latin typeface="+mn-lt"/>
                            <a:ea typeface="SimSun"/>
                            <a:cs typeface="Times New Roman" pitchFamily="18" charset="0"/>
                          </a:endParaRPr>
                        </a:p>
                        <a:p>
                          <a:pPr algn="ctr">
                            <a:lnSpc>
                              <a:spcPct val="115000"/>
                            </a:lnSpc>
                            <a:spcAft>
                              <a:spcPts val="0"/>
                            </a:spcAft>
                          </a:pPr>
                          <a14:m>
                            <m:oMathPara xmlns:m="http://schemas.openxmlformats.org/officeDocument/2006/math">
                              <m:oMathParaPr>
                                <m:jc m:val="centerGroup"/>
                              </m:oMathParaPr>
                              <m:oMath xmlns:m="http://schemas.openxmlformats.org/officeDocument/2006/math">
                                <m:d>
                                  <m:dPr>
                                    <m:begChr m:val="["/>
                                    <m:endChr m:val="]"/>
                                    <m:ctrlPr>
                                      <a:rPr lang="en-GB" sz="1600" i="1">
                                        <a:effectLst/>
                                        <a:latin typeface="Cambria Math"/>
                                        <a:ea typeface="SimSun"/>
                                        <a:cs typeface="Times New Roman"/>
                                      </a:rPr>
                                    </m:ctrlPr>
                                  </m:dPr>
                                  <m:e>
                                    <m:r>
                                      <a:rPr lang="en-GB" sz="1600" i="1">
                                        <a:effectLst/>
                                        <a:latin typeface="Cambria Math"/>
                                        <a:ea typeface="SimSun"/>
                                        <a:cs typeface="Times New Roman"/>
                                      </a:rPr>
                                      <m:t>𝜋</m:t>
                                    </m:r>
                                    <m:r>
                                      <a:rPr lang="en-GB" sz="1600" i="1">
                                        <a:effectLst/>
                                        <a:latin typeface="Cambria Math"/>
                                        <a:ea typeface="SimSun"/>
                                        <a:cs typeface="Times New Roman"/>
                                      </a:rPr>
                                      <m:t>(</m:t>
                                    </m:r>
                                    <m:f>
                                      <m:fPr>
                                        <m:ctrlPr>
                                          <a:rPr lang="en-GB" sz="1600" i="1">
                                            <a:effectLst/>
                                            <a:latin typeface="Cambria Math"/>
                                            <a:ea typeface="SimSun"/>
                                            <a:cs typeface="Times New Roman"/>
                                          </a:rPr>
                                        </m:ctrlPr>
                                      </m:fPr>
                                      <m:num>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sub>
                                        </m:sSub>
                                        <m:r>
                                          <a:rPr lang="en-GB" sz="1600" i="1">
                                            <a:effectLst/>
                                            <a:latin typeface="Cambria Math"/>
                                            <a:ea typeface="SimSun"/>
                                            <a:cs typeface="Times New Roman"/>
                                          </a:rPr>
                                          <m:t>−1</m:t>
                                        </m:r>
                                      </m:num>
                                      <m:den>
                                        <m:r>
                                          <a:rPr lang="en-GB" sz="1600" i="1">
                                            <a:effectLst/>
                                            <a:latin typeface="Cambria Math"/>
                                            <a:ea typeface="SimSun"/>
                                            <a:cs typeface="Times New Roman"/>
                                          </a:rPr>
                                          <m:t>2</m:t>
                                        </m:r>
                                      </m:den>
                                    </m:f>
                                    <m:r>
                                      <a:rPr lang="en-GB" sz="1600" i="1">
                                        <a:effectLst/>
                                        <a:latin typeface="Cambria Math"/>
                                        <a:ea typeface="SimSun"/>
                                        <a:cs typeface="Times New Roman"/>
                                      </a:rPr>
                                      <m:t>  )− </m:t>
                                    </m:r>
                                    <m:f>
                                      <m:fPr>
                                        <m:ctrlPr>
                                          <a:rPr lang="en-GB" sz="1600" i="1">
                                            <a:effectLst/>
                                            <a:latin typeface="Cambria Math"/>
                                            <a:ea typeface="SimSun"/>
                                            <a:cs typeface="Times New Roman"/>
                                          </a:rPr>
                                        </m:ctrlPr>
                                      </m:fPr>
                                      <m:num>
                                        <m:r>
                                          <a:rPr lang="en-GB" sz="1600" i="1">
                                            <a:effectLst/>
                                            <a:latin typeface="Cambria Math"/>
                                            <a:ea typeface="SimSun"/>
                                            <a:cs typeface="Times New Roman"/>
                                          </a:rPr>
                                          <m:t>𝑅</m:t>
                                        </m:r>
                                        <m:r>
                                          <a:rPr lang="en-GB" sz="1600" i="1">
                                            <a:effectLst/>
                                            <a:latin typeface="Cambria Math"/>
                                            <a:ea typeface="SimSun"/>
                                            <a:cs typeface="Times New Roman"/>
                                          </a:rPr>
                                          <m:t>−1</m:t>
                                        </m:r>
                                      </m:num>
                                      <m:den>
                                        <m:r>
                                          <a:rPr lang="en-GB" sz="1600" i="1">
                                            <a:effectLst/>
                                            <a:latin typeface="Cambria Math"/>
                                            <a:ea typeface="SimSun"/>
                                            <a:cs typeface="Times New Roman"/>
                                          </a:rPr>
                                          <m:t>2</m:t>
                                        </m:r>
                                      </m:den>
                                    </m:f>
                                  </m:e>
                                </m:d>
                              </m:oMath>
                            </m:oMathPara>
                          </a14:m>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effectLst/>
                              <a:latin typeface="+mn-lt"/>
                              <a:ea typeface="SimSun"/>
                              <a:cs typeface="Times New Roman" pitchFamily="18" charset="0"/>
                            </a:rPr>
                            <a:t>0.07</a:t>
                          </a:r>
                        </a:p>
                        <a:p>
                          <a:pPr algn="ctr">
                            <a:lnSpc>
                              <a:spcPct val="115000"/>
                            </a:lnSpc>
                            <a:spcAft>
                              <a:spcPts val="0"/>
                            </a:spcAft>
                          </a:pPr>
                          <a14:m>
                            <m:oMath xmlns:m="http://schemas.openxmlformats.org/officeDocument/2006/math">
                              <m:r>
                                <a:rPr lang="en-GB" sz="1600" b="1" i="1">
                                  <a:effectLst/>
                                  <a:latin typeface="Cambria Math"/>
                                  <a:ea typeface="SimSun"/>
                                  <a:cs typeface="Times New Roman"/>
                                </a:rPr>
                                <m:t>≈</m:t>
                              </m:r>
                            </m:oMath>
                          </a14:m>
                          <a:r>
                            <a:rPr lang="en-GB" sz="1600" b="1">
                              <a:effectLst/>
                              <a:latin typeface="+mn-lt"/>
                              <a:ea typeface="SimSun"/>
                              <a:cs typeface="Times New Roman" pitchFamily="18" charset="0"/>
                            </a:rPr>
                            <a:t>twice Basel</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0.25</a:t>
                          </a:r>
                        </a:p>
                        <a:p>
                          <a:pPr algn="ctr">
                            <a:lnSpc>
                              <a:spcPct val="115000"/>
                            </a:lnSpc>
                            <a:spcAft>
                              <a:spcPts val="0"/>
                            </a:spcAft>
                          </a:pPr>
                          <a14:m>
                            <m:oMath xmlns:m="http://schemas.openxmlformats.org/officeDocument/2006/math">
                              <m:r>
                                <a:rPr lang="en-GB" sz="1600" b="1" i="1">
                                  <a:effectLst/>
                                  <a:latin typeface="Cambria Math"/>
                                  <a:ea typeface="SimSun"/>
                                  <a:cs typeface="Times New Roman"/>
                                </a:rPr>
                                <m:t>≈</m:t>
                              </m:r>
                              <m:r>
                                <a:rPr lang="en-GB" sz="1600" b="1" i="1">
                                  <a:effectLst/>
                                  <a:latin typeface="Cambria Math"/>
                                  <a:ea typeface="SimSun"/>
                                  <a:cs typeface="Times New Roman"/>
                                </a:rPr>
                                <m:t>𝐡𝐚𝐥𝐟</m:t>
                              </m:r>
                              <m:r>
                                <a:rPr lang="en-GB" sz="1600" b="1" i="1">
                                  <a:effectLst/>
                                  <a:latin typeface="Cambria Math"/>
                                  <a:ea typeface="SimSun"/>
                                  <a:cs typeface="Times New Roman"/>
                                </a:rPr>
                                <m:t> </m:t>
                              </m:r>
                            </m:oMath>
                          </a14:m>
                          <a:r>
                            <a:rPr lang="en-GB" sz="1600" b="1" dirty="0">
                              <a:effectLst/>
                              <a:latin typeface="+mn-lt"/>
                              <a:ea typeface="SimSun"/>
                              <a:cs typeface="Times New Roman" pitchFamily="18" charset="0"/>
                            </a:rPr>
                            <a:t>risk assets</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4646">
                    <a:tc>
                      <a:txBody>
                        <a:bodyPr/>
                        <a:lstStyle/>
                        <a:p>
                          <a:pPr algn="ctr">
                            <a:lnSpc>
                              <a:spcPct val="115000"/>
                            </a:lnSpc>
                            <a:spcAft>
                              <a:spcPts val="0"/>
                            </a:spcAft>
                          </a:pPr>
                          <a:r>
                            <a:rPr lang="en-GB" sz="1600" dirty="0" err="1" smtClean="0">
                              <a:effectLst/>
                              <a:latin typeface="+mn-lt"/>
                              <a:ea typeface="SimSun"/>
                              <a:cs typeface="Times New Roman" pitchFamily="18" charset="0"/>
                            </a:rPr>
                            <a:t>Rk</a:t>
                          </a:r>
                          <a:r>
                            <a:rPr lang="en-GB" sz="1600" dirty="0" smtClean="0">
                              <a:effectLst/>
                              <a:latin typeface="+mn-lt"/>
                              <a:ea typeface="SimSun"/>
                              <a:cs typeface="Times New Roman" pitchFamily="18" charset="0"/>
                            </a:rPr>
                            <a:t> </a:t>
                          </a:r>
                          <a:r>
                            <a:rPr lang="en-GB" sz="1600" dirty="0">
                              <a:effectLst/>
                              <a:latin typeface="+mn-lt"/>
                              <a:ea typeface="SimSun"/>
                              <a:cs typeface="Times New Roman" pitchFamily="18" charset="0"/>
                            </a:rPr>
                            <a:t>*(competition)</a:t>
                          </a:r>
                        </a:p>
                        <a:p>
                          <a:pPr algn="ctr">
                            <a:lnSpc>
                              <a:spcPct val="115000"/>
                            </a:lnSpc>
                            <a:spcAft>
                              <a:spcPts val="0"/>
                            </a:spcAft>
                          </a:pPr>
                          <a:r>
                            <a:rPr lang="en-GB" sz="1600" dirty="0">
                              <a:effectLst/>
                              <a:latin typeface="+mn-lt"/>
                              <a:ea typeface="SimSun"/>
                              <a:cs typeface="Times New Roman" pitchFamily="18" charset="0"/>
                            </a:rPr>
                            <a:t>See (10)</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f>
                                  <m:fPr>
                                    <m:ctrlPr>
                                      <a:rPr lang="en-GB" sz="1600" i="1">
                                        <a:effectLst/>
                                        <a:latin typeface="Cambria Math"/>
                                        <a:ea typeface="Times New Roman"/>
                                        <a:cs typeface="Times New Roman"/>
                                      </a:rPr>
                                    </m:ctrlPr>
                                  </m:fPr>
                                  <m:num>
                                    <m:r>
                                      <a:rPr lang="en-GB" sz="1600" i="1">
                                        <a:effectLst/>
                                        <a:latin typeface="Cambria Math"/>
                                        <a:ea typeface="SimSun"/>
                                        <a:cs typeface="Times New Roman"/>
                                      </a:rPr>
                                      <m:t>𝜋</m:t>
                                    </m:r>
                                  </m:num>
                                  <m:den>
                                    <m:r>
                                      <a:rPr lang="en-GB" sz="1600" i="1">
                                        <a:effectLst/>
                                        <a:latin typeface="Cambria Math"/>
                                        <a:ea typeface="Times New Roman"/>
                                        <a:cs typeface="Times New Roman"/>
                                      </a:rPr>
                                      <m:t>(1−</m:t>
                                    </m:r>
                                    <m:r>
                                      <a:rPr lang="en-GB" sz="1600" i="1">
                                        <a:effectLst/>
                                        <a:latin typeface="Cambria Math"/>
                                        <a:ea typeface="Times New Roman"/>
                                        <a:cs typeface="Times New Roman"/>
                                      </a:rPr>
                                      <m:t>𝜋</m:t>
                                    </m:r>
                                    <m:r>
                                      <a:rPr lang="en-GB" sz="1600" i="1">
                                        <a:effectLst/>
                                        <a:latin typeface="Cambria Math"/>
                                        <a:ea typeface="Times New Roman"/>
                                        <a:cs typeface="Times New Roman"/>
                                      </a:rPr>
                                      <m:t>)</m:t>
                                    </m:r>
                                  </m:den>
                                </m:f>
                                <m:r>
                                  <a:rPr lang="en-GB" sz="1600" i="1">
                                    <a:effectLst/>
                                    <a:latin typeface="Cambria Math"/>
                                    <a:ea typeface="Times New Roman"/>
                                    <a:cs typeface="Times New Roman"/>
                                  </a:rPr>
                                  <m:t> </m:t>
                                </m:r>
                                <m:f>
                                  <m:fPr>
                                    <m:ctrlPr>
                                      <a:rPr lang="en-GB" sz="1600" i="1">
                                        <a:effectLst/>
                                        <a:latin typeface="Cambria Math"/>
                                        <a:ea typeface="Times New Roman"/>
                                        <a:cs typeface="Times New Roman"/>
                                      </a:rPr>
                                    </m:ctrlPr>
                                  </m:fPr>
                                  <m:num>
                                    <m:sSub>
                                      <m:sSubPr>
                                        <m:ctrlPr>
                                          <a:rPr lang="en-GB" sz="1600" i="1">
                                            <a:effectLst/>
                                            <a:latin typeface="Cambria Math"/>
                                            <a:ea typeface="SimSun"/>
                                            <a:cs typeface="Times New Roman"/>
                                          </a:rPr>
                                        </m:ctrlPr>
                                      </m:sSubPr>
                                      <m:e>
                                        <m:r>
                                          <a:rPr lang="en-GB" sz="1600" i="1">
                                            <a:effectLst/>
                                            <a:latin typeface="Cambria Math"/>
                                            <a:ea typeface="SimSun"/>
                                            <a:cs typeface="Times New Roman"/>
                                          </a:rPr>
                                          <m:t>𝑅</m:t>
                                        </m:r>
                                      </m:e>
                                      <m:sub>
                                        <m:r>
                                          <a:rPr lang="en-GB" sz="1600" i="1">
                                            <a:effectLst/>
                                            <a:latin typeface="Cambria Math"/>
                                            <a:ea typeface="SimSun"/>
                                            <a:cs typeface="Times New Roman"/>
                                          </a:rPr>
                                          <m:t>𝐻</m:t>
                                        </m:r>
                                      </m:sub>
                                    </m:sSub>
                                    <m:r>
                                      <a:rPr lang="en-GB" sz="1600" i="1">
                                        <a:effectLst/>
                                        <a:latin typeface="Cambria Math"/>
                                        <a:ea typeface="SimSun"/>
                                        <a:cs typeface="Times New Roman"/>
                                      </a:rPr>
                                      <m:t>−</m:t>
                                    </m:r>
                                    <m:r>
                                      <a:rPr lang="en-GB" sz="1600" i="1">
                                        <a:effectLst/>
                                        <a:latin typeface="Cambria Math"/>
                                        <a:ea typeface="SimSun"/>
                                        <a:cs typeface="Times New Roman"/>
                                      </a:rPr>
                                      <m:t>𝑅</m:t>
                                    </m:r>
                                  </m:num>
                                  <m:den>
                                    <m:r>
                                      <a:rPr lang="en-GB" sz="1600" i="1">
                                        <a:effectLst/>
                                        <a:latin typeface="Cambria Math"/>
                                        <a:ea typeface="Times New Roman"/>
                                        <a:cs typeface="Times New Roman"/>
                                      </a:rPr>
                                      <m:t>1+</m:t>
                                    </m:r>
                                    <m:r>
                                      <a:rPr lang="en-GB" sz="1600" i="1">
                                        <a:effectLst/>
                                        <a:latin typeface="Cambria Math"/>
                                        <a:ea typeface="Times New Roman"/>
                                        <a:cs typeface="Times New Roman"/>
                                      </a:rPr>
                                      <m:t>𝑅</m:t>
                                    </m:r>
                                  </m:den>
                                </m:f>
                              </m:oMath>
                            </m:oMathPara>
                          </a14:m>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a:effectLst/>
                              <a:latin typeface="+mn-lt"/>
                              <a:ea typeface="SimSun"/>
                              <a:cs typeface="Times New Roman" pitchFamily="18" charset="0"/>
                            </a:rPr>
                            <a:t>0.088</a:t>
                          </a:r>
                        </a:p>
                        <a:p>
                          <a:pPr algn="ctr">
                            <a:lnSpc>
                              <a:spcPct val="115000"/>
                            </a:lnSpc>
                            <a:spcAft>
                              <a:spcPts val="0"/>
                            </a:spcAft>
                          </a:pPr>
                          <a14:m>
                            <m:oMath xmlns:m="http://schemas.openxmlformats.org/officeDocument/2006/math">
                              <m:r>
                                <a:rPr lang="en-GB" sz="1600" b="1" i="1">
                                  <a:effectLst/>
                                  <a:latin typeface="Cambria Math"/>
                                  <a:ea typeface="SimSun"/>
                                  <a:cs typeface="Times New Roman"/>
                                </a:rPr>
                                <m:t>≈</m:t>
                              </m:r>
                            </m:oMath>
                          </a14:m>
                          <a:r>
                            <a:rPr lang="en-GB" sz="1600" b="1">
                              <a:effectLst/>
                              <a:latin typeface="+mn-lt"/>
                              <a:ea typeface="SimSun"/>
                              <a:cs typeface="Times New Roman" pitchFamily="18" charset="0"/>
                            </a:rPr>
                            <a:t>twice Basel</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0.26</a:t>
                          </a:r>
                        </a:p>
                        <a:p>
                          <a:pPr algn="ctr">
                            <a:lnSpc>
                              <a:spcPct val="115000"/>
                            </a:lnSpc>
                            <a:spcAft>
                              <a:spcPts val="0"/>
                            </a:spcAft>
                          </a:pPr>
                          <a14:m>
                            <m:oMath xmlns:m="http://schemas.openxmlformats.org/officeDocument/2006/math">
                              <m:r>
                                <a:rPr lang="en-GB" sz="1600" b="1" i="1">
                                  <a:effectLst/>
                                  <a:latin typeface="Cambria Math"/>
                                  <a:ea typeface="SimSun"/>
                                  <a:cs typeface="Times New Roman"/>
                                </a:rPr>
                                <m:t>≈</m:t>
                              </m:r>
                              <m:r>
                                <a:rPr lang="en-GB" sz="1600" b="1" i="1">
                                  <a:effectLst/>
                                  <a:latin typeface="Cambria Math"/>
                                  <a:ea typeface="SimSun"/>
                                  <a:cs typeface="Times New Roman"/>
                                </a:rPr>
                                <m:t>𝐡𝐚𝐥𝐟</m:t>
                              </m:r>
                              <m:r>
                                <a:rPr lang="en-GB" sz="1600" b="1" i="1">
                                  <a:effectLst/>
                                  <a:latin typeface="Cambria Math"/>
                                  <a:ea typeface="SimSun"/>
                                  <a:cs typeface="Times New Roman"/>
                                </a:rPr>
                                <m:t> </m:t>
                              </m:r>
                            </m:oMath>
                          </a14:m>
                          <a:r>
                            <a:rPr lang="en-GB" sz="1600" b="1" dirty="0">
                              <a:effectLst/>
                              <a:latin typeface="+mn-lt"/>
                              <a:ea typeface="SimSun"/>
                              <a:cs typeface="Times New Roman" pitchFamily="18" charset="0"/>
                            </a:rPr>
                            <a:t>risk assets</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val="3652402425"/>
                  </p:ext>
                </p:extLst>
              </p:nvPr>
            </p:nvGraphicFramePr>
            <p:xfrm>
              <a:off x="381000" y="533400"/>
              <a:ext cx="8382000" cy="4859731"/>
            </p:xfrm>
            <a:graphic>
              <a:graphicData uri="http://schemas.openxmlformats.org/drawingml/2006/table">
                <a:tbl>
                  <a:tblPr firstRow="1" firstCol="1" bandRow="1"/>
                  <a:tblGrid>
                    <a:gridCol w="2514600"/>
                    <a:gridCol w="2209800"/>
                    <a:gridCol w="1905000"/>
                    <a:gridCol w="1752600"/>
                  </a:tblGrid>
                  <a:tr h="543687">
                    <a:tc>
                      <a:txBody>
                        <a:bodyPr/>
                        <a:lstStyle/>
                        <a:p>
                          <a:pPr algn="ctr">
                            <a:lnSpc>
                              <a:spcPct val="115000"/>
                            </a:lnSpc>
                            <a:spcAft>
                              <a:spcPts val="0"/>
                            </a:spcAft>
                          </a:pPr>
                          <a:r>
                            <a:rPr lang="en-GB" sz="1600" b="1" dirty="0">
                              <a:effectLst/>
                              <a:latin typeface="+mn-lt"/>
                              <a:ea typeface="SimSun"/>
                              <a:cs typeface="Times New Roman" pitchFamily="18" charset="0"/>
                            </a:rPr>
                            <a:t>Gambling</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 </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247923" t="-7865" r="-91693" b="-815730"/>
                          </a:stretch>
                        </a:blipFill>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79443" t="-7865" b="-815730"/>
                          </a:stretch>
                        </a:blipFill>
                      </a:tcPr>
                    </a:tc>
                  </a:tr>
                  <a:tr h="504646">
                    <a:tc>
                      <a:txBody>
                        <a:bodyPr/>
                        <a:lstStyle/>
                        <a:p>
                          <a:pPr algn="ctr">
                            <a:lnSpc>
                              <a:spcPct val="115000"/>
                            </a:lnSpc>
                            <a:spcAft>
                              <a:spcPts val="0"/>
                            </a:spcAft>
                          </a:pPr>
                          <a:r>
                            <a:rPr lang="en-GB" sz="1600">
                              <a:effectLst/>
                              <a:latin typeface="+mn-lt"/>
                              <a:ea typeface="SimSun"/>
                              <a:cs typeface="Times New Roman" pitchFamily="18" charset="0"/>
                            </a:rPr>
                            <a:t>Expected Monopoly Profit</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114365" t="-115663" r="-165746" b="-774699"/>
                          </a:stretch>
                        </a:blipFill>
                      </a:tcPr>
                    </a:tc>
                    <a:tc>
                      <a:txBody>
                        <a:bodyPr/>
                        <a:lstStyle/>
                        <a:p>
                          <a:pPr algn="ctr">
                            <a:lnSpc>
                              <a:spcPct val="115000"/>
                            </a:lnSpc>
                            <a:spcAft>
                              <a:spcPts val="0"/>
                            </a:spcAft>
                          </a:pPr>
                          <a:r>
                            <a:rPr lang="en-GB" sz="1600" dirty="0">
                              <a:effectLst/>
                              <a:latin typeface="+mn-lt"/>
                              <a:ea typeface="SimSun"/>
                              <a:cs typeface="Times New Roman" pitchFamily="18" charset="0"/>
                            </a:rPr>
                            <a:t>0.027</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effectLst/>
                              <a:latin typeface="+mn-lt"/>
                              <a:ea typeface="SimSun"/>
                              <a:cs typeface="Times New Roman" pitchFamily="18" charset="0"/>
                            </a:rPr>
                            <a:t>0.045</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353">
                    <a:tc>
                      <a:txBody>
                        <a:bodyPr/>
                        <a:lstStyle/>
                        <a:p>
                          <a:pPr algn="ctr">
                            <a:lnSpc>
                              <a:spcPct val="115000"/>
                            </a:lnSpc>
                            <a:spcAft>
                              <a:spcPts val="0"/>
                            </a:spcAft>
                          </a:pPr>
                          <a:r>
                            <a:rPr lang="en-GB" sz="1600">
                              <a:effectLst/>
                              <a:latin typeface="+mn-lt"/>
                              <a:ea typeface="SimSun"/>
                              <a:cs typeface="Times New Roman" pitchFamily="18" charset="0"/>
                            </a:rPr>
                            <a:t>NGC (monopoly)</a:t>
                          </a:r>
                        </a:p>
                        <a:p>
                          <a:pPr algn="ctr">
                            <a:lnSpc>
                              <a:spcPct val="115000"/>
                            </a:lnSpc>
                            <a:spcAft>
                              <a:spcPts val="0"/>
                            </a:spcAft>
                          </a:pPr>
                          <a:r>
                            <a:rPr lang="en-GB" sz="1600">
                              <a:effectLst/>
                              <a:latin typeface="+mn-lt"/>
                              <a:ea typeface="SimSun"/>
                              <a:cs typeface="Times New Roman" pitchFamily="18" charset="0"/>
                            </a:rPr>
                            <a:t>See equation (14)</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114365" t="-138760" r="-165746" b="-398450"/>
                          </a:stretch>
                        </a:blipFill>
                      </a:tcPr>
                    </a:tc>
                    <a:tc>
                      <a:txBody>
                        <a:bodyPr/>
                        <a:lstStyle/>
                        <a:p>
                          <a:pPr algn="ctr">
                            <a:lnSpc>
                              <a:spcPct val="115000"/>
                            </a:lnSpc>
                            <a:spcAft>
                              <a:spcPts val="0"/>
                            </a:spcAft>
                          </a:pPr>
                          <a:r>
                            <a:rPr lang="en-GB" sz="1600">
                              <a:effectLst/>
                              <a:latin typeface="+mn-lt"/>
                              <a:ea typeface="Times New Roman"/>
                              <a:cs typeface="Times New Roman" pitchFamily="18" charset="0"/>
                            </a:rPr>
                            <a:t>S</a:t>
                          </a:r>
                          <a:r>
                            <a:rPr lang="en-GB" sz="1600" b="1">
                              <a:effectLst/>
                              <a:latin typeface="+mn-lt"/>
                              <a:ea typeface="Times New Roman"/>
                              <a:cs typeface="Times New Roman" pitchFamily="18" charset="0"/>
                            </a:rPr>
                            <a:t>atisfied </a:t>
                          </a:r>
                          <a:endParaRPr lang="en-GB" sz="160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b="1" dirty="0">
                              <a:effectLst/>
                              <a:latin typeface="+mn-lt"/>
                              <a:ea typeface="Times New Roman"/>
                              <a:cs typeface="Times New Roman" pitchFamily="18" charset="0"/>
                            </a:rPr>
                            <a:t>Not satisfied </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6444">
                    <a:tc>
                      <a:txBody>
                        <a:bodyPr/>
                        <a:lstStyle/>
                        <a:p>
                          <a:pPr algn="ctr">
                            <a:lnSpc>
                              <a:spcPct val="115000"/>
                            </a:lnSpc>
                            <a:spcAft>
                              <a:spcPts val="0"/>
                            </a:spcAft>
                          </a:pPr>
                          <a:r>
                            <a:rPr lang="en-GB" sz="1600" dirty="0">
                              <a:effectLst/>
                              <a:latin typeface="+mn-lt"/>
                              <a:ea typeface="SimSun"/>
                              <a:cs typeface="Times New Roman" pitchFamily="18" charset="0"/>
                            </a:rPr>
                            <a:t> </a:t>
                          </a:r>
                          <a:r>
                            <a:rPr lang="en-GB" sz="1600" dirty="0" err="1" smtClean="0">
                              <a:effectLst/>
                              <a:latin typeface="+mn-lt"/>
                              <a:ea typeface="SimSun"/>
                              <a:cs typeface="Times New Roman" pitchFamily="18" charset="0"/>
                            </a:rPr>
                            <a:t>Rk</a:t>
                          </a:r>
                          <a:r>
                            <a:rPr lang="en-GB" sz="1600" dirty="0">
                              <a:effectLst/>
                              <a:latin typeface="+mn-lt"/>
                              <a:ea typeface="SimSun"/>
                              <a:cs typeface="Times New Roman" pitchFamily="18" charset="0"/>
                            </a:rPr>
                            <a:t>* (monopoly)</a:t>
                          </a:r>
                          <a:r>
                            <a:rPr lang="en-GB" sz="1600" b="1" dirty="0">
                              <a:effectLst/>
                              <a:latin typeface="+mn-lt"/>
                              <a:ea typeface="SimSun"/>
                              <a:cs typeface="Times New Roman" pitchFamily="18" charset="0"/>
                            </a:rPr>
                            <a:t> </a:t>
                          </a:r>
                          <a:endParaRPr lang="en-GB" sz="1600" dirty="0">
                            <a:effectLst/>
                            <a:latin typeface="+mn-lt"/>
                            <a:ea typeface="SimSun"/>
                            <a:cs typeface="Times New Roman" pitchFamily="18" charset="0"/>
                          </a:endParaRPr>
                        </a:p>
                        <a:p>
                          <a:pPr algn="ctr">
                            <a:lnSpc>
                              <a:spcPct val="115000"/>
                            </a:lnSpc>
                            <a:spcAft>
                              <a:spcPts val="0"/>
                            </a:spcAft>
                          </a:pPr>
                          <a:r>
                            <a:rPr lang="en-GB" sz="1600" dirty="0">
                              <a:effectLst/>
                              <a:latin typeface="+mn-lt"/>
                              <a:ea typeface="SimSun"/>
                              <a:cs typeface="Times New Roman" pitchFamily="18" charset="0"/>
                            </a:rPr>
                            <a:t> See (16)</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114365" t="-123695" r="-165746" b="-106426"/>
                          </a:stretch>
                        </a:blipFill>
                      </a:tcPr>
                    </a:tc>
                    <a:tc>
                      <a:txBody>
                        <a:bodyPr/>
                        <a:lstStyle/>
                        <a:p>
                          <a:pPr algn="ctr">
                            <a:lnSpc>
                              <a:spcPct val="115000"/>
                            </a:lnSpc>
                            <a:spcAft>
                              <a:spcPts val="0"/>
                            </a:spcAft>
                          </a:pPr>
                          <a:r>
                            <a:rPr lang="en-GB" sz="1600" b="1" dirty="0">
                              <a:effectLst/>
                              <a:latin typeface="+mn-lt"/>
                              <a:ea typeface="SimSun"/>
                              <a:cs typeface="Times New Roman" pitchFamily="18" charset="0"/>
                            </a:rPr>
                            <a:t>No need for </a:t>
                          </a:r>
                          <a:r>
                            <a:rPr lang="en-GB" sz="1600" b="1" dirty="0" smtClean="0">
                              <a:effectLst/>
                              <a:latin typeface="+mn-lt"/>
                              <a:ea typeface="SimSun"/>
                              <a:cs typeface="Times New Roman" pitchFamily="18" charset="0"/>
                            </a:rPr>
                            <a:t>capital </a:t>
                          </a:r>
                        </a:p>
                        <a:p>
                          <a:pPr algn="ctr">
                            <a:lnSpc>
                              <a:spcPct val="115000"/>
                            </a:lnSpc>
                            <a:spcAft>
                              <a:spcPts val="0"/>
                            </a:spcAft>
                          </a:pPr>
                          <a:r>
                            <a:rPr lang="en-GB" sz="1600" b="1" dirty="0" smtClean="0">
                              <a:effectLst/>
                              <a:latin typeface="+mn-lt"/>
                              <a:ea typeface="SimSun"/>
                              <a:cs typeface="Times New Roman" pitchFamily="18" charset="0"/>
                            </a:rPr>
                            <a:t>buffer</a:t>
                          </a:r>
                          <a:endParaRPr lang="en-GB" sz="1600" dirty="0">
                            <a:effectLst/>
                            <a:latin typeface="+mn-lt"/>
                            <a:ea typeface="SimSun"/>
                            <a:cs typeface="Times New Roman" pitchFamily="18" charset="0"/>
                          </a:endParaRP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79443" t="-123695" b="-106426"/>
                          </a:stretch>
                        </a:blipFill>
                      </a:tcPr>
                    </a:tc>
                  </a:tr>
                  <a:tr h="931799">
                    <a:tc>
                      <a:txBody>
                        <a:bodyPr/>
                        <a:lstStyle/>
                        <a:p>
                          <a:pPr indent="-90170" algn="ctr">
                            <a:lnSpc>
                              <a:spcPct val="115000"/>
                            </a:lnSpc>
                            <a:spcAft>
                              <a:spcPts val="0"/>
                            </a:spcAft>
                          </a:pPr>
                          <a:r>
                            <a:rPr lang="en-GB" sz="1600" dirty="0">
                              <a:effectLst/>
                              <a:latin typeface="+mn-lt"/>
                              <a:ea typeface="SimSun"/>
                              <a:cs typeface="Times New Roman" pitchFamily="18" charset="0"/>
                            </a:rPr>
                            <a:t>Capital requirement in </a:t>
                          </a:r>
                          <a:r>
                            <a:rPr lang="en-GB" sz="1600" dirty="0" smtClean="0">
                              <a:effectLst/>
                              <a:latin typeface="+mn-lt"/>
                              <a:ea typeface="SimSun"/>
                              <a:cs typeface="Times New Roman" pitchFamily="18" charset="0"/>
                            </a:rPr>
                            <a:t>special </a:t>
                          </a:r>
                          <a:r>
                            <a:rPr lang="en-GB" sz="1600" dirty="0">
                              <a:effectLst/>
                              <a:latin typeface="+mn-lt"/>
                              <a:ea typeface="SimSun"/>
                              <a:cs typeface="Times New Roman" pitchFamily="18" charset="0"/>
                            </a:rPr>
                            <a:t>case of β=1</a:t>
                          </a:r>
                        </a:p>
                        <a:p>
                          <a:pPr indent="-90170" algn="ctr">
                            <a:lnSpc>
                              <a:spcPct val="115000"/>
                            </a:lnSpc>
                            <a:spcAft>
                              <a:spcPts val="0"/>
                            </a:spcAft>
                          </a:pPr>
                          <a:r>
                            <a:rPr lang="en-GB" sz="1600" dirty="0">
                              <a:effectLst/>
                              <a:latin typeface="+mn-lt"/>
                              <a:ea typeface="SimSun"/>
                              <a:cs typeface="Times New Roman" pitchFamily="18" charset="0"/>
                            </a:rPr>
                            <a:t>See (18)</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114365" t="-364052" r="-165746" b="-73203"/>
                          </a:stretch>
                        </a:blipFill>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247923" t="-364052" r="-91693" b="-73203"/>
                          </a:stretch>
                        </a:blipFill>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79443" t="-364052" b="-73203"/>
                          </a:stretch>
                        </a:blipFill>
                      </a:tcPr>
                    </a:tc>
                  </a:tr>
                  <a:tr h="574802">
                    <a:tc>
                      <a:txBody>
                        <a:bodyPr/>
                        <a:lstStyle/>
                        <a:p>
                          <a:pPr algn="ctr">
                            <a:lnSpc>
                              <a:spcPct val="115000"/>
                            </a:lnSpc>
                            <a:spcAft>
                              <a:spcPts val="0"/>
                            </a:spcAft>
                          </a:pPr>
                          <a:r>
                            <a:rPr lang="en-GB" sz="1600" dirty="0" err="1" smtClean="0">
                              <a:effectLst/>
                              <a:latin typeface="+mn-lt"/>
                              <a:ea typeface="SimSun"/>
                              <a:cs typeface="Times New Roman" pitchFamily="18" charset="0"/>
                            </a:rPr>
                            <a:t>Rk</a:t>
                          </a:r>
                          <a:r>
                            <a:rPr lang="en-GB" sz="1600" dirty="0" smtClean="0">
                              <a:effectLst/>
                              <a:latin typeface="+mn-lt"/>
                              <a:ea typeface="SimSun"/>
                              <a:cs typeface="Times New Roman" pitchFamily="18" charset="0"/>
                            </a:rPr>
                            <a:t> </a:t>
                          </a:r>
                          <a:r>
                            <a:rPr lang="en-GB" sz="1600" dirty="0">
                              <a:effectLst/>
                              <a:latin typeface="+mn-lt"/>
                              <a:ea typeface="SimSun"/>
                              <a:cs typeface="Times New Roman" pitchFamily="18" charset="0"/>
                            </a:rPr>
                            <a:t>*(competition)</a:t>
                          </a:r>
                        </a:p>
                        <a:p>
                          <a:pPr algn="ctr">
                            <a:lnSpc>
                              <a:spcPct val="115000"/>
                            </a:lnSpc>
                            <a:spcAft>
                              <a:spcPts val="0"/>
                            </a:spcAft>
                          </a:pPr>
                          <a:r>
                            <a:rPr lang="en-GB" sz="1600" dirty="0">
                              <a:effectLst/>
                              <a:latin typeface="+mn-lt"/>
                              <a:ea typeface="SimSun"/>
                              <a:cs typeface="Times New Roman" pitchFamily="18" charset="0"/>
                            </a:rPr>
                            <a:t>See (10)</a:t>
                          </a:r>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114365" t="-755319" r="-165746" b="-19149"/>
                          </a:stretch>
                        </a:blipFill>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247923" t="-755319" r="-91693" b="-19149"/>
                          </a:stretch>
                        </a:blipFill>
                      </a:tcPr>
                    </a:tc>
                    <a:tc>
                      <a:txBody>
                        <a:bodyPr/>
                        <a:lstStyle/>
                        <a:p>
                          <a:endParaRPr lang="en-US"/>
                        </a:p>
                      </a:txBody>
                      <a:tcPr marL="48595" marR="485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379443" t="-755319" b="-19149"/>
                          </a:stretch>
                        </a:blipFill>
                      </a:tcPr>
                    </a:tc>
                  </a:tr>
                </a:tbl>
              </a:graphicData>
            </a:graphic>
          </p:graphicFrame>
        </mc:Fallback>
      </mc:AlternateContent>
      <mc:AlternateContent xmlns:mc="http://schemas.openxmlformats.org/markup-compatibility/2006" xmlns:a14="http://schemas.microsoft.com/office/drawing/2010/main">
        <mc:Choice Requires="a14">
          <p:sp>
            <p:nvSpPr>
              <p:cNvPr id="5" name="Rectangle 4"/>
              <p:cNvSpPr/>
              <p:nvPr/>
            </p:nvSpPr>
            <p:spPr>
              <a:xfrm>
                <a:off x="381000" y="6204466"/>
                <a:ext cx="6553200" cy="369332"/>
              </a:xfrm>
              <a:prstGeom prst="rect">
                <a:avLst/>
              </a:prstGeom>
            </p:spPr>
            <p:txBody>
              <a:bodyPr wrap="square">
                <a:spAutoFit/>
              </a:bodyPr>
              <a:lstStyle/>
              <a:p>
                <a:r>
                  <a:rPr lang="en-GB" dirty="0" smtClean="0">
                    <a:latin typeface="Times New Roman" pitchFamily="18" charset="0"/>
                    <a:cs typeface="Times New Roman" pitchFamily="18" charset="0"/>
                  </a:rPr>
                  <a:t>Notes</a:t>
                </a:r>
                <a:r>
                  <a:rPr lang="en-GB" dirty="0">
                    <a:latin typeface="Times New Roman" pitchFamily="18" charset="0"/>
                    <a:cs typeface="Times New Roman" pitchFamily="18" charset="0"/>
                  </a:rPr>
                  <a:t>:</a:t>
                </a:r>
                <a14:m>
                  <m:oMath xmlns:m="http://schemas.openxmlformats.org/officeDocument/2006/math">
                    <m:r>
                      <a:rPr lang="en-GB" i="1">
                        <a:latin typeface="Cambria Math"/>
                      </a:rPr>
                      <m:t> </m:t>
                    </m:r>
                    <m:r>
                      <a:rPr lang="en-GB" i="1">
                        <a:latin typeface="Cambria Math"/>
                      </a:rPr>
                      <m:t>𝑅</m:t>
                    </m:r>
                    <m:r>
                      <a:rPr lang="en-GB" i="1">
                        <a:latin typeface="Cambria Math"/>
                      </a:rPr>
                      <m:t>=1.04,</m:t>
                    </m:r>
                  </m:oMath>
                </a14:m>
                <a:r>
                  <a:rPr lang="en-GB" i="1" dirty="0">
                    <a:latin typeface="Times New Roman" pitchFamily="18" charset="0"/>
                    <a:cs typeface="Times New Roman" pitchFamily="18" charset="0"/>
                  </a:rPr>
                  <a:t> </a:t>
                </a:r>
                <a14:m>
                  <m:oMath xmlns:m="http://schemas.openxmlformats.org/officeDocument/2006/math">
                    <m:r>
                      <a:rPr lang="en-GB" i="1">
                        <a:latin typeface="Cambria Math"/>
                      </a:rPr>
                      <m:t>𝜋</m:t>
                    </m:r>
                    <m:r>
                      <a:rPr lang="en-GB" i="1">
                        <a:latin typeface="Cambria Math"/>
                      </a:rPr>
                      <m:t>=0.9; </m:t>
                    </m:r>
                    <m:r>
                      <a:rPr lang="en-GB" i="1">
                        <a:latin typeface="Cambria Math"/>
                      </a:rPr>
                      <m:t>𝛿</m:t>
                    </m:r>
                    <m:r>
                      <a:rPr lang="en-GB" i="1">
                        <a:latin typeface="Cambria Math"/>
                      </a:rPr>
                      <m:t>=0.9; </m:t>
                    </m:r>
                    <m:r>
                      <a:rPr lang="en-GB" i="1">
                        <a:latin typeface="Cambria Math"/>
                      </a:rPr>
                      <m:t>𝜆</m:t>
                    </m:r>
                    <m:r>
                      <a:rPr lang="en-GB" i="1">
                        <a:latin typeface="Cambria Math"/>
                      </a:rPr>
                      <m:t>=0.5</m:t>
                    </m:r>
                  </m:oMath>
                </a14:m>
                <a:r>
                  <a:rPr lang="en-GB" i="1" dirty="0">
                    <a:latin typeface="Times New Roman" pitchFamily="18" charset="0"/>
                    <a:cs typeface="Times New Roman" pitchFamily="18" charset="0"/>
                  </a:rPr>
                  <a:t>; πδ=0.81</a:t>
                </a:r>
                <a:r>
                  <a:rPr lang="en-GB" dirty="0">
                    <a:latin typeface="Times New Roman" pitchFamily="18" charset="0"/>
                    <a:cs typeface="Times New Roman" pitchFamily="18" charset="0"/>
                  </a:rPr>
                  <a:t>. </a:t>
                </a:r>
              </a:p>
            </p:txBody>
          </p:sp>
        </mc:Choice>
        <mc:Fallback xmlns="">
          <p:sp>
            <p:nvSpPr>
              <p:cNvPr id="5" name="Rectangle 4"/>
              <p:cNvSpPr>
                <a:spLocks noRot="1" noChangeAspect="1" noMove="1" noResize="1" noEditPoints="1" noAdjustHandles="1" noChangeArrowheads="1" noChangeShapeType="1" noTextEdit="1"/>
              </p:cNvSpPr>
              <p:nvPr/>
            </p:nvSpPr>
            <p:spPr>
              <a:xfrm>
                <a:off x="381000" y="6204466"/>
                <a:ext cx="6553200" cy="369332"/>
              </a:xfrm>
              <a:prstGeom prst="rect">
                <a:avLst/>
              </a:prstGeom>
              <a:blipFill rotWithShape="1">
                <a:blip r:embed="rId3" cstate="print"/>
                <a:stretch>
                  <a:fillRect l="-837" t="-8333" b="-26667"/>
                </a:stretch>
              </a:blipFill>
            </p:spPr>
            <p:txBody>
              <a:bodyPr/>
              <a:lstStyle/>
              <a:p>
                <a:r>
                  <a:rPr lang="en-GB">
                    <a:noFill/>
                  </a:rPr>
                  <a:t> </a:t>
                </a:r>
              </a:p>
            </p:txBody>
          </p:sp>
        </mc:Fallback>
      </mc:AlternateContent>
      <p:sp>
        <p:nvSpPr>
          <p:cNvPr id="6" name="Rectangle 5"/>
          <p:cNvSpPr/>
          <p:nvPr/>
        </p:nvSpPr>
        <p:spPr>
          <a:xfrm>
            <a:off x="348916" y="5835134"/>
            <a:ext cx="7772400" cy="369332"/>
          </a:xfrm>
          <a:prstGeom prst="rect">
            <a:avLst/>
          </a:prstGeom>
        </p:spPr>
        <p:txBody>
          <a:bodyPr wrap="square">
            <a:spAutoFit/>
          </a:bodyPr>
          <a:lstStyle/>
          <a:p>
            <a:r>
              <a:rPr lang="en-GB" b="1" dirty="0" smtClean="0">
                <a:latin typeface="Times New Roman" pitchFamily="18" charset="0"/>
                <a:cs typeface="Times New Roman" pitchFamily="18" charset="0"/>
              </a:rPr>
              <a:t>Table 2: Gambling Outcomes with risk aversion with Leontief preferences </a:t>
            </a:r>
          </a:p>
        </p:txBody>
      </p:sp>
      <p:sp>
        <p:nvSpPr>
          <p:cNvPr id="7" name="Slide Number Placeholder 6"/>
          <p:cNvSpPr>
            <a:spLocks noGrp="1"/>
          </p:cNvSpPr>
          <p:nvPr>
            <p:ph type="sldNum" sz="quarter" idx="12"/>
          </p:nvPr>
        </p:nvSpPr>
        <p:spPr/>
        <p:txBody>
          <a:bodyPr/>
          <a:lstStyle/>
          <a:p>
            <a:fld id="{AEE1104B-AE1C-46C5-92B3-ED749B36960B}" type="slidenum">
              <a:rPr lang="en-GB" smtClean="0"/>
              <a:pPr/>
              <a:t>22</a:t>
            </a:fld>
            <a:endParaRPr lang="en-GB"/>
          </a:p>
        </p:txBody>
      </p:sp>
    </p:spTree>
    <p:extLst>
      <p:ext uri="{BB962C8B-B14F-4D97-AF65-F5344CB8AC3E}">
        <p14:creationId xmlns:p14="http://schemas.microsoft.com/office/powerpoint/2010/main" val="14354931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3881" y="1143000"/>
            <a:ext cx="7200476"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457200" y="274638"/>
            <a:ext cx="8229600" cy="868362"/>
          </a:xfrm>
        </p:spPr>
        <p:txBody>
          <a:bodyPr>
            <a:normAutofit/>
          </a:bodyPr>
          <a:lstStyle/>
          <a:p>
            <a:r>
              <a:rPr lang="en-GB" dirty="0" smtClean="0"/>
              <a:t>4. Bailouts and moral hazard</a:t>
            </a:r>
            <a:endParaRPr lang="en-GB" dirty="0"/>
          </a:p>
        </p:txBody>
      </p:sp>
      <p:sp>
        <p:nvSpPr>
          <p:cNvPr id="5" name="Slide Number Placeholder 4"/>
          <p:cNvSpPr>
            <a:spLocks noGrp="1"/>
          </p:cNvSpPr>
          <p:nvPr>
            <p:ph type="sldNum" sz="quarter" idx="12"/>
          </p:nvPr>
        </p:nvSpPr>
        <p:spPr/>
        <p:txBody>
          <a:bodyPr/>
          <a:lstStyle/>
          <a:p>
            <a:fld id="{FAF06FDC-2C2A-4C22-A475-79A87B01215F}" type="slidenum">
              <a:rPr lang="en-GB" smtClean="0"/>
              <a:pPr/>
              <a:t>23</a:t>
            </a:fld>
            <a:endParaRPr lang="en-GB"/>
          </a:p>
        </p:txBody>
      </p:sp>
    </p:spTree>
    <p:extLst>
      <p:ext uri="{BB962C8B-B14F-4D97-AF65-F5344CB8AC3E}">
        <p14:creationId xmlns:p14="http://schemas.microsoft.com/office/powerpoint/2010/main" val="3263362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Ring-fencing, electric fencing,  and all that: the Report of the ICB</a:t>
            </a:r>
            <a:endParaRPr lang="en-GB" sz="3600" dirty="0"/>
          </a:p>
        </p:txBody>
      </p:sp>
      <p:sp>
        <p:nvSpPr>
          <p:cNvPr id="3" name="Content Placeholder 2"/>
          <p:cNvSpPr>
            <a:spLocks noGrp="1"/>
          </p:cNvSpPr>
          <p:nvPr>
            <p:ph idx="1"/>
          </p:nvPr>
        </p:nvSpPr>
        <p:spPr/>
        <p:txBody>
          <a:bodyPr/>
          <a:lstStyle/>
          <a:p>
            <a:pPr>
              <a:buNone/>
            </a:pPr>
            <a:r>
              <a:rPr lang="en-GB" dirty="0" smtClean="0"/>
              <a:t/>
            </a:r>
            <a:br>
              <a:rPr lang="en-GB" dirty="0" smtClean="0"/>
            </a:br>
            <a:r>
              <a:rPr lang="en-GB" dirty="0" smtClean="0"/>
              <a:t> </a:t>
            </a:r>
            <a:br>
              <a:rPr lang="en-GB" dirty="0" smtClean="0"/>
            </a:br>
            <a:r>
              <a:rPr lang="en-GB" dirty="0" smtClean="0"/>
              <a:t> </a:t>
            </a:r>
            <a:br>
              <a:rPr lang="en-GB" dirty="0" smtClean="0"/>
            </a:br>
            <a:r>
              <a:rPr lang="en-GB" dirty="0" smtClean="0"/>
              <a:t> </a:t>
            </a:r>
            <a:br>
              <a:rPr lang="en-GB" dirty="0" smtClean="0"/>
            </a:br>
            <a:endParaRPr lang="en-GB" dirty="0"/>
          </a:p>
        </p:txBody>
      </p:sp>
      <p:sp>
        <p:nvSpPr>
          <p:cNvPr id="4" name="Slide Number Placeholder 3"/>
          <p:cNvSpPr>
            <a:spLocks noGrp="1"/>
          </p:cNvSpPr>
          <p:nvPr>
            <p:ph type="sldNum" sz="quarter" idx="12"/>
          </p:nvPr>
        </p:nvSpPr>
        <p:spPr/>
        <p:txBody>
          <a:bodyPr/>
          <a:lstStyle/>
          <a:p>
            <a:fld id="{AEE1104B-AE1C-46C5-92B3-ED749B36960B}" type="slidenum">
              <a:rPr lang="en-GB" smtClean="0"/>
              <a:pPr/>
              <a:t>24</a:t>
            </a:fld>
            <a:endParaRPr lang="en-GB"/>
          </a:p>
        </p:txBody>
      </p:sp>
      <p:pic>
        <p:nvPicPr>
          <p:cNvPr id="5" name="il_fi" descr="http://www.google.co.uk/url?source=imglanding&amp;ct=img&amp;q=http://i.telegraph.co.uk/multimedia/archive/01995/vickers_1995729c.jpg&amp;sa=X&amp;ei=oOCcUJ-eE_Kr0AX2wYHYCQ&amp;ved=0CAsQ8wc&amp;usg=AFQjCNHtpzOvGZxyEl_r7vdUDj6FVfMi_w"/>
          <p:cNvPicPr>
            <a:picLocks noChangeAspect="1"/>
          </p:cNvPicPr>
          <p:nvPr/>
        </p:nvPicPr>
        <p:blipFill>
          <a:blip r:embed="rId2" cstate="print"/>
          <a:srcRect/>
          <a:stretch>
            <a:fillRect/>
          </a:stretch>
        </p:blipFill>
        <p:spPr bwMode="auto">
          <a:xfrm>
            <a:off x="1219200" y="2133600"/>
            <a:ext cx="3090316" cy="1905000"/>
          </a:xfrm>
          <a:prstGeom prst="rect">
            <a:avLst/>
          </a:prstGeom>
          <a:noFill/>
        </p:spPr>
      </p:pic>
      <p:pic>
        <p:nvPicPr>
          <p:cNvPr id="10" name="Picture 12" descr="http://www.ngs-school.com/home/wp-content/uploads/2011/03/dr_faustus.jpg"/>
          <p:cNvPicPr>
            <a:picLocks noChangeAspect="1"/>
          </p:cNvPicPr>
          <p:nvPr/>
        </p:nvPicPr>
        <p:blipFill>
          <a:blip r:embed="rId3" cstate="print"/>
          <a:srcRect/>
          <a:stretch>
            <a:fillRect/>
          </a:stretch>
        </p:blipFill>
        <p:spPr bwMode="auto">
          <a:xfrm>
            <a:off x="4495800" y="4038600"/>
            <a:ext cx="3217446" cy="21336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990600"/>
            <a:ext cx="7881672"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529442" y="228600"/>
            <a:ext cx="8229600" cy="868362"/>
          </a:xfrm>
        </p:spPr>
        <p:txBody>
          <a:bodyPr>
            <a:noAutofit/>
          </a:bodyPr>
          <a:lstStyle/>
          <a:p>
            <a:r>
              <a:rPr lang="en-GB" sz="3200" dirty="0" smtClean="0"/>
              <a:t>5. Regulatory </a:t>
            </a:r>
            <a:r>
              <a:rPr lang="en-GB" sz="3200" dirty="0"/>
              <a:t>Reform in the UK: </a:t>
            </a:r>
            <a:r>
              <a:rPr lang="en-GB" sz="3200" dirty="0" smtClean="0"/>
              <a:t>in brief </a:t>
            </a:r>
            <a:endParaRPr lang="en-GB" sz="3200" dirty="0"/>
          </a:p>
        </p:txBody>
      </p:sp>
      <p:sp>
        <p:nvSpPr>
          <p:cNvPr id="4" name="Slide Number Placeholder 3"/>
          <p:cNvSpPr>
            <a:spLocks noGrp="1"/>
          </p:cNvSpPr>
          <p:nvPr>
            <p:ph type="sldNum" sz="quarter" idx="12"/>
          </p:nvPr>
        </p:nvSpPr>
        <p:spPr/>
        <p:txBody>
          <a:bodyPr/>
          <a:lstStyle/>
          <a:p>
            <a:fld id="{FAF06FDC-2C2A-4C22-A475-79A87B01215F}" type="slidenum">
              <a:rPr lang="en-GB" smtClean="0"/>
              <a:pPr/>
              <a:t>25</a:t>
            </a:fld>
            <a:endParaRPr lang="en-GB"/>
          </a:p>
        </p:txBody>
      </p:sp>
    </p:spTree>
    <p:extLst>
      <p:ext uri="{BB962C8B-B14F-4D97-AF65-F5344CB8AC3E}">
        <p14:creationId xmlns:p14="http://schemas.microsoft.com/office/powerpoint/2010/main" val="2655983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a:xfrm>
            <a:off x="457200" y="1600200"/>
            <a:ext cx="8229600" cy="4876800"/>
          </a:xfrm>
        </p:spPr>
        <p:txBody>
          <a:bodyPr>
            <a:normAutofit/>
          </a:bodyPr>
          <a:lstStyle/>
          <a:p>
            <a:r>
              <a:rPr lang="en-GB" sz="2000" dirty="0" smtClean="0"/>
              <a:t>Allen, F. and Gale, D. (2007), </a:t>
            </a:r>
            <a:r>
              <a:rPr lang="en-GB" sz="2000" i="1" dirty="0" smtClean="0"/>
              <a:t>Understanding Financial Crises</a:t>
            </a:r>
            <a:r>
              <a:rPr lang="en-GB" sz="2000" dirty="0" smtClean="0"/>
              <a:t>, New York: Oxford University Press.</a:t>
            </a:r>
          </a:p>
          <a:p>
            <a:r>
              <a:rPr lang="en-GB" sz="2000" dirty="0" smtClean="0"/>
              <a:t>Diamond, D.W. and </a:t>
            </a:r>
            <a:r>
              <a:rPr lang="en-GB" sz="2000" dirty="0" err="1" smtClean="0"/>
              <a:t>Dybvig</a:t>
            </a:r>
            <a:r>
              <a:rPr lang="en-GB" sz="2000" dirty="0" smtClean="0"/>
              <a:t>, P.H. (1983), ‘Bank Runs, Deposit Insurance, and Liquidity’. </a:t>
            </a:r>
            <a:r>
              <a:rPr lang="en-GB" sz="2000" i="1" dirty="0" smtClean="0"/>
              <a:t>Journal of Political Economy</a:t>
            </a:r>
            <a:r>
              <a:rPr lang="en-GB" sz="2000" dirty="0" smtClean="0"/>
              <a:t>, 91(3), 401–419.</a:t>
            </a:r>
          </a:p>
          <a:p>
            <a:r>
              <a:rPr lang="en-GB" sz="2000" dirty="0" smtClean="0"/>
              <a:t>Haldane, A., Brennan, S. and </a:t>
            </a:r>
            <a:r>
              <a:rPr lang="en-GB" sz="2000" dirty="0" err="1" smtClean="0"/>
              <a:t>Madouros</a:t>
            </a:r>
            <a:r>
              <a:rPr lang="en-GB" sz="2000" dirty="0" smtClean="0"/>
              <a:t>, V. (2010), ‘What is the Contribution of the Financial Sector: Miracle or Mirage?’, </a:t>
            </a:r>
            <a:r>
              <a:rPr lang="en-GB" sz="2000" i="1" dirty="0" smtClean="0"/>
              <a:t>The Future of Finance: the LSE report</a:t>
            </a:r>
            <a:r>
              <a:rPr lang="en-GB" sz="2000" dirty="0" smtClean="0"/>
              <a:t>, Chapter 2. London: LSE. </a:t>
            </a:r>
          </a:p>
          <a:p>
            <a:r>
              <a:rPr lang="en-GB" sz="2000" dirty="0" smtClean="0"/>
              <a:t>Hellmann, T. F., Murdock, K. C. and </a:t>
            </a:r>
            <a:r>
              <a:rPr lang="en-GB" sz="2000" dirty="0" err="1" smtClean="0"/>
              <a:t>Stiglitz</a:t>
            </a:r>
            <a:r>
              <a:rPr lang="en-GB" sz="2000" dirty="0" smtClean="0"/>
              <a:t>, J. E. (2000), ‘Liberalization, Moral Hazard in Banking, and Prudential Regulation: Are Capital Requirements Enough?’, </a:t>
            </a:r>
            <a:r>
              <a:rPr lang="en-GB" sz="2000" i="1" dirty="0" smtClean="0"/>
              <a:t>American Economic Review</a:t>
            </a:r>
            <a:r>
              <a:rPr lang="en-GB" sz="2000" dirty="0" smtClean="0"/>
              <a:t>, 90(1), 147-165.</a:t>
            </a:r>
          </a:p>
          <a:p>
            <a:r>
              <a:rPr lang="en-GB" sz="2000" dirty="0" smtClean="0"/>
              <a:t>Foster D. P. and Young, P. (2010), ‘Gaming Performance Fees by Portfolio Managers’.</a:t>
            </a:r>
            <a:r>
              <a:rPr lang="en-GB" sz="2000" i="1" dirty="0" smtClean="0"/>
              <a:t> The Quarterly Journal of Economics</a:t>
            </a:r>
            <a:r>
              <a:rPr lang="en-GB" sz="2000" dirty="0" smtClean="0"/>
              <a:t>, 125(4), 1435-1458. </a:t>
            </a:r>
          </a:p>
          <a:p>
            <a:r>
              <a:rPr lang="en-GB" sz="2000" dirty="0" smtClean="0"/>
              <a:t>Miller, M., Zhang, L. and Li, H. 'When </a:t>
            </a:r>
            <a:r>
              <a:rPr lang="en-GB" sz="2000" dirty="0"/>
              <a:t>bigger isn't better: bailouts and bank </a:t>
            </a:r>
            <a:r>
              <a:rPr lang="en-GB" sz="2000" dirty="0" smtClean="0"/>
              <a:t>reform‘, </a:t>
            </a:r>
            <a:r>
              <a:rPr lang="en-GB" sz="2000" i="1" dirty="0" smtClean="0"/>
              <a:t>Oxford </a:t>
            </a:r>
            <a:r>
              <a:rPr lang="en-GB" sz="2000" i="1" dirty="0"/>
              <a:t>Economic Papers</a:t>
            </a:r>
            <a:r>
              <a:rPr lang="en-GB" sz="2000" dirty="0"/>
              <a:t>, forthcoming, April 2013</a:t>
            </a:r>
            <a:r>
              <a:rPr lang="en-GB" sz="2000" dirty="0" smtClean="0"/>
              <a:t>.</a:t>
            </a:r>
          </a:p>
          <a:p>
            <a:endParaRPr lang="en-GB" sz="2000" dirty="0"/>
          </a:p>
        </p:txBody>
      </p:sp>
      <p:sp>
        <p:nvSpPr>
          <p:cNvPr id="4" name="Slide Number Placeholder 3"/>
          <p:cNvSpPr>
            <a:spLocks noGrp="1"/>
          </p:cNvSpPr>
          <p:nvPr>
            <p:ph type="sldNum" sz="quarter" idx="12"/>
          </p:nvPr>
        </p:nvSpPr>
        <p:spPr/>
        <p:txBody>
          <a:bodyPr/>
          <a:lstStyle/>
          <a:p>
            <a:fld id="{AEE1104B-AE1C-46C5-92B3-ED749B36960B}" type="slidenum">
              <a:rPr lang="en-GB" smtClean="0"/>
              <a:pPr/>
              <a:t>26</a:t>
            </a:fld>
            <a:endParaRPr lang="en-GB"/>
          </a:p>
        </p:txBody>
      </p:sp>
    </p:spTree>
    <p:extLst>
      <p:ext uri="{BB962C8B-B14F-4D97-AF65-F5344CB8AC3E}">
        <p14:creationId xmlns:p14="http://schemas.microsoft.com/office/powerpoint/2010/main" val="37072138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77250" y="228600"/>
            <a:ext cx="6717475" cy="1446550"/>
          </a:xfrm>
          <a:prstGeom prst="rect">
            <a:avLst/>
          </a:prstGeom>
          <a:noFill/>
        </p:spPr>
        <p:txBody>
          <a:bodyPr wrap="square" rtlCol="0">
            <a:spAutoFit/>
          </a:bodyPr>
          <a:lstStyle/>
          <a:p>
            <a:pPr algn="ctr"/>
            <a:r>
              <a:rPr lang="en-GB" sz="3200" dirty="0" smtClean="0"/>
              <a:t>Looting: The Economic Underworld of Bankruptcy for Profit</a:t>
            </a:r>
          </a:p>
          <a:p>
            <a:pPr algn="ctr"/>
            <a:r>
              <a:rPr lang="en-GB" sz="2400" dirty="0" smtClean="0"/>
              <a:t>George Akerlof and Paul </a:t>
            </a:r>
            <a:r>
              <a:rPr lang="en-GB" sz="2400" dirty="0" err="1" smtClean="0"/>
              <a:t>Romer</a:t>
            </a:r>
            <a:r>
              <a:rPr lang="en-GB" sz="2400" dirty="0" smtClean="0"/>
              <a:t>, 1993</a:t>
            </a:r>
            <a:endParaRPr lang="en-GB" sz="2400" dirty="0"/>
          </a:p>
        </p:txBody>
      </p:sp>
      <p:sp>
        <p:nvSpPr>
          <p:cNvPr id="4" name="TextBox 3"/>
          <p:cNvSpPr txBox="1"/>
          <p:nvPr/>
        </p:nvSpPr>
        <p:spPr>
          <a:xfrm>
            <a:off x="1016487" y="1981200"/>
            <a:ext cx="7238999" cy="4985980"/>
          </a:xfrm>
          <a:prstGeom prst="rect">
            <a:avLst/>
          </a:prstGeom>
          <a:noFill/>
        </p:spPr>
        <p:txBody>
          <a:bodyPr wrap="square" rtlCol="0">
            <a:spAutoFit/>
          </a:bodyPr>
          <a:lstStyle/>
          <a:p>
            <a:r>
              <a:rPr lang="en-GB" sz="2000" dirty="0" smtClean="0"/>
              <a:t>Bankruptcy </a:t>
            </a:r>
            <a:r>
              <a:rPr lang="en-GB" sz="2000" dirty="0"/>
              <a:t>for profit will occur if poor accounting, lax regulation, or low </a:t>
            </a:r>
            <a:r>
              <a:rPr lang="en-GB" sz="2000" dirty="0" smtClean="0"/>
              <a:t>penalties </a:t>
            </a:r>
            <a:r>
              <a:rPr lang="en-GB" sz="2000" dirty="0"/>
              <a:t>for abuse give owners an incentive to pay themselves more </a:t>
            </a:r>
            <a:r>
              <a:rPr lang="en-GB" sz="2000" dirty="0" smtClean="0"/>
              <a:t>than their </a:t>
            </a:r>
            <a:r>
              <a:rPr lang="en-GB" sz="2000" dirty="0"/>
              <a:t>firms are worth and then default on their debt </a:t>
            </a:r>
            <a:r>
              <a:rPr lang="en-GB" sz="2000" dirty="0" smtClean="0"/>
              <a:t>obligations. Bankruptcy </a:t>
            </a:r>
            <a:r>
              <a:rPr lang="en-GB" sz="2000" dirty="0"/>
              <a:t>for profit occurs most commonly when a </a:t>
            </a:r>
            <a:r>
              <a:rPr lang="en-GB" sz="2000" dirty="0" smtClean="0"/>
              <a:t>government guarantees </a:t>
            </a:r>
            <a:r>
              <a:rPr lang="en-GB" sz="2000" dirty="0"/>
              <a:t>a firm's debt obligations. </a:t>
            </a:r>
          </a:p>
          <a:p>
            <a:endParaRPr lang="en-GB" sz="2000" dirty="0"/>
          </a:p>
          <a:p>
            <a:r>
              <a:rPr lang="en-GB" sz="2000" dirty="0"/>
              <a:t>T</a:t>
            </a:r>
            <a:r>
              <a:rPr lang="en-GB" sz="2000" dirty="0" smtClean="0"/>
              <a:t>he </a:t>
            </a:r>
            <a:r>
              <a:rPr lang="en-GB" sz="2000" dirty="0"/>
              <a:t>normal economics of maximizing economic value is re-</a:t>
            </a:r>
          </a:p>
          <a:p>
            <a:r>
              <a:rPr lang="en-GB" sz="2000" dirty="0"/>
              <a:t>placed by the topsy-turvy economics of maximizing current </a:t>
            </a:r>
            <a:r>
              <a:rPr lang="en-GB" sz="2000" dirty="0" smtClean="0"/>
              <a:t>extractable value</a:t>
            </a:r>
            <a:r>
              <a:rPr lang="en-GB" sz="2000" dirty="0"/>
              <a:t>, which tends to drive the firm's economic net worth deeply </a:t>
            </a:r>
            <a:r>
              <a:rPr lang="en-GB" sz="2000" dirty="0" smtClean="0"/>
              <a:t>negative.</a:t>
            </a:r>
          </a:p>
          <a:p>
            <a:endParaRPr lang="en-GB" sz="2000" dirty="0"/>
          </a:p>
          <a:p>
            <a:r>
              <a:rPr lang="en-GB" sz="2000" dirty="0"/>
              <a:t>Because of this disparity between what </a:t>
            </a:r>
            <a:r>
              <a:rPr lang="en-GB" sz="2000" dirty="0" smtClean="0"/>
              <a:t>the owners </a:t>
            </a:r>
            <a:r>
              <a:rPr lang="en-GB" sz="2000" dirty="0"/>
              <a:t>can capture and the losses that they create, we refer to </a:t>
            </a:r>
            <a:r>
              <a:rPr lang="en-GB" sz="2000" dirty="0" smtClean="0"/>
              <a:t>bankruptcy </a:t>
            </a:r>
            <a:r>
              <a:rPr lang="en-GB" sz="2000" dirty="0"/>
              <a:t>for profit as </a:t>
            </a:r>
            <a:r>
              <a:rPr lang="en-GB" sz="2000" b="1" dirty="0"/>
              <a:t>looting</a:t>
            </a:r>
            <a:r>
              <a:rPr lang="en-GB" sz="2000" b="1" dirty="0" smtClean="0"/>
              <a:t>.</a:t>
            </a:r>
          </a:p>
          <a:p>
            <a:r>
              <a:rPr lang="en-GB" sz="2000" dirty="0"/>
              <a:t>	</a:t>
            </a:r>
            <a:r>
              <a:rPr lang="en-GB" sz="2000" dirty="0" smtClean="0"/>
              <a:t>					(pp.2-3)</a:t>
            </a:r>
            <a:endParaRPr lang="en-GB" sz="2000" dirty="0"/>
          </a:p>
          <a:p>
            <a:r>
              <a:rPr lang="en-GB" dirty="0" smtClean="0"/>
              <a:t> </a:t>
            </a:r>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1905169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 continued</a:t>
            </a:r>
            <a:endParaRPr lang="en-GB" dirty="0"/>
          </a:p>
        </p:txBody>
      </p:sp>
      <p:sp>
        <p:nvSpPr>
          <p:cNvPr id="3" name="Content Placeholder 2"/>
          <p:cNvSpPr>
            <a:spLocks noGrp="1"/>
          </p:cNvSpPr>
          <p:nvPr>
            <p:ph idx="1"/>
          </p:nvPr>
        </p:nvSpPr>
        <p:spPr/>
        <p:txBody>
          <a:bodyPr>
            <a:normAutofit lnSpcReduction="10000"/>
          </a:bodyPr>
          <a:lstStyle/>
          <a:p>
            <a:r>
              <a:rPr lang="en-GB" dirty="0" smtClean="0"/>
              <a:t>Explicit results for </a:t>
            </a:r>
            <a:r>
              <a:rPr lang="en-GB" b="1" dirty="0" smtClean="0"/>
              <a:t>extreme risk aversion</a:t>
            </a:r>
            <a:r>
              <a:rPr lang="en-GB" dirty="0" smtClean="0"/>
              <a:t>- </a:t>
            </a:r>
            <a:r>
              <a:rPr lang="en-GB" dirty="0" smtClean="0"/>
              <a:t>competitive </a:t>
            </a:r>
            <a:r>
              <a:rPr lang="en-GB" dirty="0" err="1" smtClean="0"/>
              <a:t>equil</a:t>
            </a:r>
            <a:r>
              <a:rPr lang="en-GB" dirty="0" smtClean="0"/>
              <a:t>, monopoly, </a:t>
            </a:r>
            <a:r>
              <a:rPr lang="en-GB" dirty="0" smtClean="0"/>
              <a:t>franchise value, No </a:t>
            </a:r>
            <a:r>
              <a:rPr lang="en-GB" smtClean="0"/>
              <a:t>Gambling </a:t>
            </a:r>
            <a:r>
              <a:rPr lang="en-GB" smtClean="0"/>
              <a:t>Condition, </a:t>
            </a:r>
            <a:r>
              <a:rPr lang="en-GB" dirty="0" smtClean="0"/>
              <a:t>etc.</a:t>
            </a:r>
            <a:endParaRPr lang="en-GB" dirty="0" smtClean="0"/>
          </a:p>
          <a:p>
            <a:r>
              <a:rPr lang="en-GB" dirty="0" smtClean="0"/>
              <a:t>How franchise value can check gambling thru ‘skin in the game’(TBTG</a:t>
            </a:r>
            <a:r>
              <a:rPr lang="en-GB" dirty="0" smtClean="0"/>
              <a:t>); but bailout </a:t>
            </a:r>
            <a:r>
              <a:rPr lang="en-GB" dirty="0" smtClean="0"/>
              <a:t>prospect can offset this (TBTF</a:t>
            </a:r>
            <a:r>
              <a:rPr lang="en-GB" dirty="0" smtClean="0"/>
              <a:t>), leading to </a:t>
            </a:r>
            <a:r>
              <a:rPr lang="en-GB" b="1" dirty="0" smtClean="0"/>
              <a:t>U-shaped prudential frontier</a:t>
            </a:r>
            <a:r>
              <a:rPr lang="en-GB" dirty="0" smtClean="0"/>
              <a:t>.</a:t>
            </a:r>
            <a:endParaRPr lang="en-GB" dirty="0" smtClean="0"/>
          </a:p>
          <a:p>
            <a:r>
              <a:rPr lang="en-GB" dirty="0" smtClean="0"/>
              <a:t>How </a:t>
            </a:r>
            <a:r>
              <a:rPr lang="en-GB" b="1" dirty="0" smtClean="0"/>
              <a:t>Vickers Report </a:t>
            </a:r>
            <a:r>
              <a:rPr lang="en-GB" dirty="0" smtClean="0"/>
              <a:t>aims to check excess risk- taking and bailouts    </a:t>
            </a:r>
            <a:endParaRPr lang="en-GB" dirty="0"/>
          </a:p>
        </p:txBody>
      </p:sp>
      <p:sp>
        <p:nvSpPr>
          <p:cNvPr id="4" name="Slide Number Placeholder 3"/>
          <p:cNvSpPr>
            <a:spLocks noGrp="1"/>
          </p:cNvSpPr>
          <p:nvPr>
            <p:ph type="sldNum" sz="quarter" idx="12"/>
          </p:nvPr>
        </p:nvSpPr>
        <p:spPr/>
        <p:txBody>
          <a:bodyPr/>
          <a:lstStyle/>
          <a:p>
            <a:fld id="{AEE1104B-AE1C-46C5-92B3-ED749B36960B}" type="slidenum">
              <a:rPr lang="en-GB" smtClean="0"/>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38" r="20719" b="14508"/>
          <a:stretch/>
        </p:blipFill>
        <p:spPr bwMode="auto">
          <a:xfrm>
            <a:off x="1530927" y="1190431"/>
            <a:ext cx="5237019" cy="5113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378031" y="152400"/>
            <a:ext cx="8229600" cy="914400"/>
          </a:xfrm>
        </p:spPr>
        <p:txBody>
          <a:bodyPr>
            <a:noAutofit/>
          </a:bodyPr>
          <a:lstStyle/>
          <a:p>
            <a:r>
              <a:rPr lang="en-GB" sz="3200" dirty="0" smtClean="0"/>
              <a:t>1. Private </a:t>
            </a:r>
            <a:r>
              <a:rPr lang="en-GB" sz="3200" dirty="0" err="1"/>
              <a:t>Seigniorage</a:t>
            </a:r>
            <a:r>
              <a:rPr lang="en-GB" sz="3200" dirty="0"/>
              <a:t> </a:t>
            </a:r>
            <a:r>
              <a:rPr lang="en-GB" sz="3200" dirty="0" smtClean="0"/>
              <a:t> in the </a:t>
            </a:r>
            <a:r>
              <a:rPr lang="en-GB" sz="3200" dirty="0"/>
              <a:t>Classic </a:t>
            </a:r>
            <a:r>
              <a:rPr lang="en-GB" sz="3200" dirty="0" smtClean="0"/>
              <a:t>Diamond-</a:t>
            </a:r>
            <a:r>
              <a:rPr lang="en-GB" sz="3200" dirty="0" err="1" smtClean="0"/>
              <a:t>Dybvig</a:t>
            </a:r>
            <a:r>
              <a:rPr lang="en-GB" sz="3200" dirty="0" smtClean="0"/>
              <a:t> Model </a:t>
            </a:r>
            <a:r>
              <a:rPr lang="en-GB" sz="3200" dirty="0"/>
              <a:t>of Banking</a:t>
            </a:r>
          </a:p>
        </p:txBody>
      </p:sp>
      <p:sp>
        <p:nvSpPr>
          <p:cNvPr id="4" name="Rectangle 3"/>
          <p:cNvSpPr/>
          <p:nvPr/>
        </p:nvSpPr>
        <p:spPr>
          <a:xfrm>
            <a:off x="762000" y="6281977"/>
            <a:ext cx="7848600" cy="369332"/>
          </a:xfrm>
          <a:prstGeom prst="rect">
            <a:avLst/>
          </a:prstGeom>
        </p:spPr>
        <p:txBody>
          <a:bodyPr wrap="square">
            <a:spAutoFit/>
          </a:bodyPr>
          <a:lstStyle/>
          <a:p>
            <a:r>
              <a:rPr lang="en-GB" b="1" dirty="0">
                <a:latin typeface="Times New Roman" pitchFamily="18" charset="0"/>
                <a:cs typeface="Times New Roman" pitchFamily="18" charset="0"/>
              </a:rPr>
              <a:t>Figure 1. Banks as providers of liquidity: monopoly vs. perfect competition.</a:t>
            </a:r>
            <a:endParaRPr lang="en-GB"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FAF06FDC-2C2A-4C22-A475-79A87B01215F}" type="slidenum">
              <a:rPr lang="en-GB" smtClean="0"/>
              <a:pPr/>
              <a:t>4</a:t>
            </a:fld>
            <a:endParaRPr lang="en-GB"/>
          </a:p>
        </p:txBody>
      </p:sp>
    </p:spTree>
    <p:extLst>
      <p:ext uri="{BB962C8B-B14F-4D97-AF65-F5344CB8AC3E}">
        <p14:creationId xmlns:p14="http://schemas.microsoft.com/office/powerpoint/2010/main" val="1690477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445" name="Object 61"/>
          <p:cNvGraphicFramePr>
            <a:graphicFrameLocks noChangeAspect="1"/>
          </p:cNvGraphicFramePr>
          <p:nvPr>
            <p:extLst>
              <p:ext uri="{D42A27DB-BD31-4B8C-83A1-F6EECF244321}">
                <p14:modId xmlns:p14="http://schemas.microsoft.com/office/powerpoint/2010/main" val="454102910"/>
              </p:ext>
            </p:extLst>
          </p:nvPr>
        </p:nvGraphicFramePr>
        <p:xfrm>
          <a:off x="2073846" y="990600"/>
          <a:ext cx="6172200" cy="6337529"/>
        </p:xfrm>
        <a:graphic>
          <a:graphicData uri="http://schemas.openxmlformats.org/presentationml/2006/ole">
            <mc:AlternateContent xmlns:mc="http://schemas.openxmlformats.org/markup-compatibility/2006">
              <mc:Choice xmlns:v="urn:schemas-microsoft-com:vml" Requires="v">
                <p:oleObj spid="_x0000_s1046" name="Document" r:id="rId4" imgW="5997743" imgH="5026112" progId="Word.Document.12">
                  <p:embed/>
                </p:oleObj>
              </mc:Choice>
              <mc:Fallback>
                <p:oleObj name="Document" r:id="rId4" imgW="5997743" imgH="5026112"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3846" y="990600"/>
                        <a:ext cx="6172200" cy="6337529"/>
                      </a:xfrm>
                      <a:prstGeom prst="rect">
                        <a:avLst/>
                      </a:prstGeom>
                      <a:noFill/>
                    </p:spPr>
                  </p:pic>
                </p:oleObj>
              </mc:Fallback>
            </mc:AlternateContent>
          </a:graphicData>
        </a:graphic>
      </p:graphicFrame>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sp>
        <p:nvSpPr>
          <p:cNvPr id="5" name="TextBox 4"/>
          <p:cNvSpPr txBox="1"/>
          <p:nvPr/>
        </p:nvSpPr>
        <p:spPr>
          <a:xfrm>
            <a:off x="2362200" y="424934"/>
            <a:ext cx="4271810" cy="369332"/>
          </a:xfrm>
          <a:prstGeom prst="rect">
            <a:avLst/>
          </a:prstGeom>
          <a:noFill/>
        </p:spPr>
        <p:txBody>
          <a:bodyPr wrap="none" rtlCol="0">
            <a:spAutoFit/>
          </a:bodyPr>
          <a:lstStyle/>
          <a:p>
            <a:r>
              <a:rPr lang="en-GB" dirty="0" smtClean="0"/>
              <a:t>Pareto </a:t>
            </a:r>
            <a:r>
              <a:rPr lang="en-GB" dirty="0" smtClean="0"/>
              <a:t>efficient take-it-or leave it </a:t>
            </a:r>
            <a:r>
              <a:rPr lang="en-GB" dirty="0" smtClean="0"/>
              <a:t>monopoly</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E1104B-AE1C-46C5-92B3-ED749B36960B}" type="slidenum">
              <a:rPr lang="en-GB" smtClean="0"/>
              <a:pPr/>
              <a:t>6</a:t>
            </a:fld>
            <a:endParaRPr lang="en-GB"/>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500" t="20000" r="24167" b="22676"/>
          <a:stretch/>
        </p:blipFill>
        <p:spPr bwMode="auto">
          <a:xfrm>
            <a:off x="762000" y="806302"/>
            <a:ext cx="7315200" cy="4914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84361" y="5879068"/>
            <a:ext cx="5638800" cy="369332"/>
          </a:xfrm>
          <a:prstGeom prst="rect">
            <a:avLst/>
          </a:prstGeom>
          <a:noFill/>
        </p:spPr>
        <p:txBody>
          <a:bodyPr wrap="square" rtlCol="0">
            <a:spAutoFit/>
          </a:bodyPr>
          <a:lstStyle/>
          <a:p>
            <a:r>
              <a:rPr lang="en-GB" dirty="0" smtClean="0"/>
              <a:t>Fig x. Coalition-proof concentration in banking.</a:t>
            </a:r>
            <a:endParaRPr lang="en-GB" dirty="0"/>
          </a:p>
        </p:txBody>
      </p:sp>
    </p:spTree>
    <p:extLst>
      <p:ext uri="{BB962C8B-B14F-4D97-AF65-F5344CB8AC3E}">
        <p14:creationId xmlns:p14="http://schemas.microsoft.com/office/powerpoint/2010/main" val="3966321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F47618-FC00-42A5-83DD-706A3923705E}" type="slidenum">
              <a:rPr lang="en-GB" smtClean="0"/>
              <a:pPr/>
              <a:t>7</a:t>
            </a:fld>
            <a:endParaRPr lang="en-GB"/>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6301" y="1447800"/>
            <a:ext cx="6629400" cy="5256008"/>
          </a:xfrm>
          <a:prstGeom prst="rect">
            <a:avLst/>
          </a:prstGeom>
          <a:noFill/>
          <a:ln>
            <a:noFill/>
          </a:ln>
        </p:spPr>
      </p:pic>
      <p:sp>
        <p:nvSpPr>
          <p:cNvPr id="6" name="TextBox 5"/>
          <p:cNvSpPr txBox="1"/>
          <p:nvPr/>
        </p:nvSpPr>
        <p:spPr>
          <a:xfrm>
            <a:off x="600501" y="262719"/>
            <a:ext cx="8001000" cy="1077218"/>
          </a:xfrm>
          <a:prstGeom prst="rect">
            <a:avLst/>
          </a:prstGeom>
          <a:noFill/>
        </p:spPr>
        <p:txBody>
          <a:bodyPr wrap="square" rtlCol="0">
            <a:spAutoFit/>
          </a:bodyPr>
          <a:lstStyle/>
          <a:p>
            <a:pPr algn="ctr"/>
            <a:r>
              <a:rPr lang="en-GB" sz="3200" dirty="0" smtClean="0"/>
              <a:t>Monopoly profits increase with increasing risk aversion (</a:t>
            </a:r>
            <a:r>
              <a:rPr lang="en-GB" sz="2800" dirty="0" smtClean="0"/>
              <a:t>ref. Miller, Zhang and Li,2013</a:t>
            </a:r>
            <a:r>
              <a:rPr lang="en-GB" sz="3200" dirty="0" smtClean="0"/>
              <a:t>)</a:t>
            </a:r>
            <a:endParaRPr lang="en-GB" sz="3200" dirty="0"/>
          </a:p>
        </p:txBody>
      </p:sp>
    </p:spTree>
    <p:extLst>
      <p:ext uri="{BB962C8B-B14F-4D97-AF65-F5344CB8AC3E}">
        <p14:creationId xmlns:p14="http://schemas.microsoft.com/office/powerpoint/2010/main" val="207490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AF06FDC-2C2A-4C22-A475-79A87B01215F}" type="slidenum">
              <a:rPr lang="en-GB" smtClean="0"/>
              <a:pPr/>
              <a:t>8</a:t>
            </a:fld>
            <a:endParaRPr lang="en-GB"/>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685800"/>
            <a:ext cx="7386638" cy="5742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0477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229" t="5166" r="18490" b="15710"/>
          <a:stretch/>
        </p:blipFill>
        <p:spPr bwMode="auto">
          <a:xfrm>
            <a:off x="1845623" y="990600"/>
            <a:ext cx="5332022" cy="504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533400" y="228600"/>
            <a:ext cx="8229600" cy="609600"/>
          </a:xfrm>
        </p:spPr>
        <p:txBody>
          <a:bodyPr>
            <a:normAutofit fontScale="90000"/>
          </a:bodyPr>
          <a:lstStyle/>
          <a:p>
            <a:r>
              <a:rPr lang="en-GB" sz="3400" dirty="0" smtClean="0"/>
              <a:t>2. Bank profits: productivity miracle or mirage</a:t>
            </a:r>
            <a:r>
              <a:rPr lang="en-GB" sz="3200" dirty="0" smtClean="0"/>
              <a:t>?</a:t>
            </a:r>
            <a:endParaRPr lang="en-GB" sz="3200" dirty="0"/>
          </a:p>
        </p:txBody>
      </p:sp>
      <p:sp>
        <p:nvSpPr>
          <p:cNvPr id="5" name="Rectangle 4"/>
          <p:cNvSpPr/>
          <p:nvPr/>
        </p:nvSpPr>
        <p:spPr>
          <a:xfrm>
            <a:off x="609600" y="6172200"/>
            <a:ext cx="8001000" cy="369332"/>
          </a:xfrm>
          <a:prstGeom prst="rect">
            <a:avLst/>
          </a:prstGeom>
        </p:spPr>
        <p:txBody>
          <a:bodyPr wrap="square">
            <a:spAutoFit/>
          </a:bodyPr>
          <a:lstStyle/>
          <a:p>
            <a:r>
              <a:rPr lang="en-GB" b="1" dirty="0">
                <a:latin typeface="Times New Roman" pitchFamily="18" charset="0"/>
                <a:cs typeface="Times New Roman" pitchFamily="18" charset="0"/>
              </a:rPr>
              <a:t>Figure 4. A productivity improvement in banking: competition vs. monopoly.</a:t>
            </a:r>
            <a:endParaRPr lang="en-GB" dirty="0">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F06FDC-2C2A-4C22-A475-79A87B01215F}" type="slidenum">
              <a:rPr lang="en-GB" smtClean="0"/>
              <a:pPr/>
              <a:t>9</a:t>
            </a:fld>
            <a:endParaRPr lang="en-GB"/>
          </a:p>
        </p:txBody>
      </p:sp>
    </p:spTree>
    <p:extLst>
      <p:ext uri="{BB962C8B-B14F-4D97-AF65-F5344CB8AC3E}">
        <p14:creationId xmlns:p14="http://schemas.microsoft.com/office/powerpoint/2010/main" val="1157890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2258</TotalTime>
  <Words>2406</Words>
  <Application>Microsoft Office PowerPoint</Application>
  <PresentationFormat>On-screen Show (4:3)</PresentationFormat>
  <Paragraphs>237</Paragraphs>
  <Slides>27</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Document</vt:lpstr>
      <vt:lpstr>PowerPoint Presentation</vt:lpstr>
      <vt:lpstr>Summary </vt:lpstr>
      <vt:lpstr>Summary - continued</vt:lpstr>
      <vt:lpstr>1. Private Seigniorage  in the Classic Diamond-Dybvig Model of Banking</vt:lpstr>
      <vt:lpstr>PowerPoint Presentation</vt:lpstr>
      <vt:lpstr>PowerPoint Presentation</vt:lpstr>
      <vt:lpstr>PowerPoint Presentation</vt:lpstr>
      <vt:lpstr>PowerPoint Presentation</vt:lpstr>
      <vt:lpstr>2. Bank profits: productivity miracle or mirage?</vt:lpstr>
      <vt:lpstr>A “productivity miracle” - or risk-shifting?</vt:lpstr>
      <vt:lpstr>Source: Robert Reich, Berkley, CA.  (now starring in Inequality  for all)</vt:lpstr>
      <vt:lpstr>3. Gambling and Gini Coefficient </vt:lpstr>
      <vt:lpstr>PowerPoint Presentation</vt:lpstr>
      <vt:lpstr>Perfect Competition*</vt:lpstr>
      <vt:lpstr>Monopoly</vt:lpstr>
      <vt:lpstr>PowerPoint Presentation</vt:lpstr>
      <vt:lpstr>PowerPoint Presentation</vt:lpstr>
      <vt:lpstr>PowerPoint Presentation</vt:lpstr>
      <vt:lpstr>Monopoly with Bailout prospect, β. </vt:lpstr>
      <vt:lpstr>Tail-risk and nasty surprises</vt:lpstr>
      <vt:lpstr>PowerPoint Presentation</vt:lpstr>
      <vt:lpstr>PowerPoint Presentation</vt:lpstr>
      <vt:lpstr>4. Bailouts and moral hazard</vt:lpstr>
      <vt:lpstr>Ring-fencing, electric fencing,  and all that: the Report of the ICB</vt:lpstr>
      <vt:lpstr>5. Regulatory Reform in the UK: in brief </vt:lpstr>
      <vt:lpstr>References</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ecsax</dc:creator>
  <cp:lastModifiedBy>Miller, Marcus</cp:lastModifiedBy>
  <cp:revision>76</cp:revision>
  <cp:lastPrinted>2013-03-14T16:37:58Z</cp:lastPrinted>
  <dcterms:created xsi:type="dcterms:W3CDTF">2013-02-22T12:48:55Z</dcterms:created>
  <dcterms:modified xsi:type="dcterms:W3CDTF">2013-03-14T22:15:05Z</dcterms:modified>
</cp:coreProperties>
</file>