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66" r:id="rId2"/>
    <p:sldId id="268" r:id="rId3"/>
    <p:sldId id="283" r:id="rId4"/>
    <p:sldId id="267" r:id="rId5"/>
    <p:sldId id="273" r:id="rId6"/>
    <p:sldId id="274" r:id="rId7"/>
    <p:sldId id="280" r:id="rId8"/>
    <p:sldId id="289" r:id="rId9"/>
    <p:sldId id="294" r:id="rId10"/>
    <p:sldId id="256" r:id="rId11"/>
    <p:sldId id="290" r:id="rId12"/>
    <p:sldId id="282" r:id="rId13"/>
    <p:sldId id="257" r:id="rId14"/>
    <p:sldId id="261" r:id="rId15"/>
    <p:sldId id="258" r:id="rId16"/>
    <p:sldId id="277" r:id="rId17"/>
    <p:sldId id="259" r:id="rId18"/>
    <p:sldId id="264" r:id="rId19"/>
    <p:sldId id="292" r:id="rId20"/>
    <p:sldId id="269" r:id="rId21"/>
    <p:sldId id="263" r:id="rId22"/>
    <p:sldId id="270" r:id="rId23"/>
    <p:sldId id="271" r:id="rId24"/>
    <p:sldId id="276" r:id="rId25"/>
    <p:sldId id="278" r:id="rId26"/>
    <p:sldId id="285" r:id="rId27"/>
    <p:sldId id="275" r:id="rId28"/>
    <p:sldId id="286" r:id="rId29"/>
    <p:sldId id="281" r:id="rId30"/>
    <p:sldId id="293" r:id="rId31"/>
    <p:sldId id="29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27A033-3DBB-42AC-9928-34558B10A5AA}" type="datetimeFigureOut">
              <a:rPr lang="en-US" smtClean="0"/>
              <a:pPr/>
              <a:t>4/11/2011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280FDB0-258F-4758-96B4-3E0E250AADA4}"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B476A3-142B-4F0F-9D8B-B28486EC1258}" type="datetimeFigureOut">
              <a:rPr lang="en-GB" smtClean="0"/>
              <a:pPr/>
              <a:t>11/04/2011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973014-D8A4-48B1-92F0-D47C255813C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68AF39-4343-43FC-999B-A6AA12D83006}" type="slidenum">
              <a:rPr lang="en-GB"/>
              <a:pPr fontAlgn="base">
                <a:spcBef>
                  <a:spcPct val="0"/>
                </a:spcBef>
                <a:spcAft>
                  <a:spcPct val="0"/>
                </a:spcAft>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84BDA4-300F-4AA8-86CA-DAE76B268F75}" type="slidenum">
              <a:rPr lang="en-GB"/>
              <a:pPr fontAlgn="base">
                <a:spcBef>
                  <a:spcPct val="0"/>
                </a:spcBef>
                <a:spcAft>
                  <a:spcPct val="0"/>
                </a:spcAft>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4A88B0-647E-405D-8B99-259C7547A508}" type="slidenum">
              <a:rPr lang="en-GB"/>
              <a:pPr fontAlgn="base">
                <a:spcBef>
                  <a:spcPct val="0"/>
                </a:spcBef>
                <a:spcAft>
                  <a:spcPct val="0"/>
                </a:spcAft>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56CC2D-A145-4BFC-AF4A-1F4A9FB531AE}" type="slidenum">
              <a:rPr lang="en-GB"/>
              <a:pPr fontAlgn="base">
                <a:spcBef>
                  <a:spcPct val="0"/>
                </a:spcBef>
                <a:spcAft>
                  <a:spcPct val="0"/>
                </a:spcAft>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B94A10-7003-4610-886F-86DA0DFFB4AC}" type="slidenum">
              <a:rPr lang="en-GB"/>
              <a:pPr fontAlgn="base">
                <a:spcBef>
                  <a:spcPct val="0"/>
                </a:spcBef>
                <a:spcAft>
                  <a:spcPct val="0"/>
                </a:spcAft>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FE3051-F521-47C8-B380-C84CDD54BCBE}" type="slidenum">
              <a:rPr lang="en-GB"/>
              <a:pPr fontAlgn="base">
                <a:spcBef>
                  <a:spcPct val="0"/>
                </a:spcBef>
                <a:spcAft>
                  <a:spcPct val="0"/>
                </a:spcAft>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25DEC21-0E5D-4B1D-B194-52A562E9EFA2}" type="slidenum">
              <a:rPr lang="en-GB"/>
              <a:pPr fontAlgn="base">
                <a:spcBef>
                  <a:spcPct val="0"/>
                </a:spcBef>
                <a:spcAft>
                  <a:spcPct val="0"/>
                </a:spcAft>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26</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C973014-D8A4-48B1-92F0-D47C255813C4}" type="slidenum">
              <a:rPr lang="en-GB" smtClean="0"/>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28</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29</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30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31</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A2D8A0-24E0-47B8-8620-9912BE4E01A3}" type="slidenum">
              <a:rPr lang="en-GB"/>
              <a:pPr fontAlgn="base">
                <a:spcBef>
                  <a:spcPct val="0"/>
                </a:spcBef>
                <a:spcAft>
                  <a:spcPct val="0"/>
                </a:spcAft>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66809A-CFD9-4A45-B5BF-AD009013E20E}" type="datetime1">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A87F70-D188-46B9-9719-E8A3277434BC}" type="datetime1">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F9C318-E5C6-44AF-8E1F-514D4E747F4A}" type="datetime1">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44BBE8-6AF0-4F03-B7CA-6CF33BA55357}" type="datetime1">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7EF9DF-0245-4D07-9EF8-F48BEBCECA89}" type="datetime1">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42726B-FA3C-44B2-B416-26B9F663D6A3}" type="datetime1">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846880-8928-40AB-A1B6-2937D7165EFF}" type="datetime1">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F2F0B0-0F75-471B-8BE4-D0FF6FBE8195}" type="datetime1">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EA719A-E818-471D-BFAB-E5AECFAC9E69}" type="datetime1">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C2893-30D1-40BC-939F-A26AFEF98440}" type="datetime1">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30734D-A3A4-4FA5-854D-3B2A5C142AFA}" type="datetime1">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D9DF78-C15E-4060-A60D-D85E462D3DC4}" type="datetime1">
              <a:rPr lang="en-US" smtClean="0"/>
              <a:pPr/>
              <a:t>4/11/2011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Word_Document1.docx"/></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Microsoft_Office_Word_Document2.docx"/></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4.png"/><Relationship Id="rId4" Type="http://schemas.openxmlformats.org/officeDocument/2006/relationships/package" Target="../embeddings/Microsoft_Office_Word_Document3.docx"/></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package" Target="../embeddings/Microsoft_Office_Word_Document4.docx"/></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7.jpeg"/><Relationship Id="rId4" Type="http://schemas.openxmlformats.org/officeDocument/2006/relationships/package" Target="../embeddings/Microsoft_Office_Word_Document5.docx"/></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package" Target="../embeddings/Microsoft_Office_Word_Document6.doc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0.png"/><Relationship Id="rId4" Type="http://schemas.openxmlformats.org/officeDocument/2006/relationships/oleObject" Target="../embeddings/Microsoft_Office_Word_97_-_2003_Document2.doc"/></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package" Target="../embeddings/Microsoft_Office_Word_Document7.doc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3.jpeg"/><Relationship Id="rId4" Type="http://schemas.openxmlformats.org/officeDocument/2006/relationships/package" Target="../embeddings/Microsoft_Office_Word_Document8.docx"/></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3.jpeg"/><Relationship Id="rId5" Type="http://schemas.openxmlformats.org/officeDocument/2006/relationships/image" Target="../media/image20.png"/><Relationship Id="rId4" Type="http://schemas.openxmlformats.org/officeDocument/2006/relationships/oleObject" Target="../embeddings/Microsoft_Office_Word_97_-_2003_Document3.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package" Target="../embeddings/Microsoft_Office_Word_Document9.docx"/></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27.jpeg"/><Relationship Id="rId4" Type="http://schemas.openxmlformats.org/officeDocument/2006/relationships/package" Target="../embeddings/Microsoft_Office_Word_Document10.docx"/></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package" Target="../embeddings/Microsoft_Office_Word_Document11.docx"/></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package" Target="../embeddings/Microsoft_Office_Word_Document12.docx"/></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package" Target="../embeddings/Microsoft_Office_Word_Document13.docx"/></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Microsoft_Office_Word_97_-_2003_Document4.doc"/></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b="1" dirty="0" smtClean="0"/>
              <a:t>Riding for a fall?  Concentrated banking with hidden tail risk</a:t>
            </a:r>
            <a:endParaRPr lang="en-GB" sz="4000" dirty="0"/>
          </a:p>
        </p:txBody>
      </p:sp>
      <p:sp>
        <p:nvSpPr>
          <p:cNvPr id="3" name="Subtitle 2"/>
          <p:cNvSpPr>
            <a:spLocks noGrp="1"/>
          </p:cNvSpPr>
          <p:nvPr>
            <p:ph type="subTitle" idx="1"/>
          </p:nvPr>
        </p:nvSpPr>
        <p:spPr>
          <a:xfrm>
            <a:off x="1524000" y="4419600"/>
            <a:ext cx="6400800" cy="914400"/>
          </a:xfrm>
        </p:spPr>
        <p:txBody>
          <a:bodyPr>
            <a:normAutofit/>
          </a:bodyPr>
          <a:lstStyle/>
          <a:p>
            <a:r>
              <a:rPr lang="en-US" sz="2400" dirty="0" smtClean="0">
                <a:solidFill>
                  <a:schemeClr val="tx1"/>
                </a:solidFill>
              </a:rPr>
              <a:t>Marcus Miller, Lei Zhang and Han </a:t>
            </a:r>
            <a:r>
              <a:rPr lang="en-US" sz="2400" dirty="0" err="1" smtClean="0">
                <a:solidFill>
                  <a:schemeClr val="tx1"/>
                </a:solidFill>
              </a:rPr>
              <a:t>Hao</a:t>
            </a:r>
            <a:r>
              <a:rPr lang="en-US" sz="2400" dirty="0" smtClean="0">
                <a:solidFill>
                  <a:schemeClr val="tx1"/>
                </a:solidFill>
              </a:rPr>
              <a:t> Li</a:t>
            </a:r>
            <a:endParaRPr lang="en-GB" sz="2400" dirty="0" smtClean="0">
              <a:solidFill>
                <a:schemeClr val="tx1"/>
              </a:solidFill>
            </a:endParaRPr>
          </a:p>
          <a:p>
            <a:r>
              <a:rPr lang="en-US" sz="2400" dirty="0" smtClean="0">
                <a:solidFill>
                  <a:schemeClr val="tx1"/>
                </a:solidFill>
              </a:rPr>
              <a:t>University of Warwick</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18" name="Object 38"/>
          <p:cNvGraphicFramePr>
            <a:graphicFrameLocks noChangeAspect="1"/>
          </p:cNvGraphicFramePr>
          <p:nvPr/>
        </p:nvGraphicFramePr>
        <p:xfrm>
          <a:off x="465138" y="1603375"/>
          <a:ext cx="7991475" cy="5397500"/>
        </p:xfrm>
        <a:graphic>
          <a:graphicData uri="http://schemas.openxmlformats.org/presentationml/2006/ole">
            <p:oleObj spid="_x0000_s1026" name="Document" r:id="rId4" imgW="5976592" imgH="4035552" progId="Word.Document.12">
              <p:embed/>
            </p:oleObj>
          </a:graphicData>
        </a:graphic>
      </p:graphicFrame>
      <p:sp>
        <p:nvSpPr>
          <p:cNvPr id="3" name="Title 1"/>
          <p:cNvSpPr txBox="1">
            <a:spLocks/>
          </p:cNvSpPr>
          <p:nvPr/>
        </p:nvSpPr>
        <p:spPr>
          <a:xfrm>
            <a:off x="228600" y="609600"/>
            <a:ext cx="8610600" cy="762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Diamond &amp; </a:t>
            </a:r>
            <a:r>
              <a:rPr kumimoji="0" lang="en-US" sz="2800" b="0" i="0" u="none" strike="noStrike" kern="1200" cap="none" spc="0" normalizeH="0" baseline="0" noProof="0" dirty="0" err="1" smtClean="0">
                <a:ln>
                  <a:noFill/>
                </a:ln>
                <a:solidFill>
                  <a:schemeClr val="tx1"/>
                </a:solidFill>
                <a:effectLst/>
                <a:uLnTx/>
                <a:uFillTx/>
                <a:latin typeface="+mj-lt"/>
                <a:ea typeface="+mj-ea"/>
                <a:cs typeface="+mj-cs"/>
              </a:rPr>
              <a:t>Dybvig</a:t>
            </a:r>
            <a:r>
              <a:rPr lang="en-US" sz="2800" dirty="0" smtClean="0">
                <a:latin typeface="+mj-lt"/>
                <a:ea typeface="+mj-ea"/>
                <a:cs typeface="+mj-cs"/>
              </a:rPr>
              <a:t> / Allen &amp; Gale</a:t>
            </a:r>
            <a:r>
              <a:rPr kumimoji="0" lang="en-US" sz="2800" b="0" i="0" u="none" strike="noStrike" kern="1200" cap="none" spc="0" normalizeH="0" noProof="0" dirty="0" smtClean="0">
                <a:ln>
                  <a:noFill/>
                </a:ln>
                <a:solidFill>
                  <a:schemeClr val="tx1"/>
                </a:solidFill>
                <a:effectLst/>
                <a:uLnTx/>
                <a:uFillTx/>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noProof="0" dirty="0" smtClean="0">
                <a:ln>
                  <a:noFill/>
                </a:ln>
                <a:solidFill>
                  <a:schemeClr val="tx1"/>
                </a:solidFill>
                <a:effectLst/>
                <a:uLnTx/>
                <a:uFillTx/>
                <a:latin typeface="+mj-lt"/>
                <a:ea typeface="+mj-ea"/>
                <a:cs typeface="+mj-cs"/>
              </a:rPr>
              <a:t>workhorse model of competitive banking – and bank runs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p:cNvGraphicFramePr>
            <a:graphicFrameLocks noChangeAspect="1"/>
          </p:cNvGraphicFramePr>
          <p:nvPr/>
        </p:nvGraphicFramePr>
        <p:xfrm>
          <a:off x="1219200" y="117266"/>
          <a:ext cx="6967538" cy="6740734"/>
        </p:xfrm>
        <a:graphic>
          <a:graphicData uri="http://schemas.openxmlformats.org/presentationml/2006/ole">
            <p:oleObj spid="_x0000_s134146" name="Document" r:id="rId4" imgW="6099363" imgH="5028632" progId="Word.Document.12">
              <p:embed/>
            </p:oleObj>
          </a:graphicData>
        </a:graphic>
      </p:graphicFrame>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838200" y="533400"/>
          <a:ext cx="7659688" cy="6096001"/>
        </p:xfrm>
        <a:graphic>
          <a:graphicData uri="http://schemas.openxmlformats.org/presentationml/2006/ole">
            <p:oleObj spid="_x0000_s62466" name="Document" r:id="rId4" imgW="6093340" imgH="5782056" progId="Word.Document.12">
              <p:embed/>
            </p:oleObj>
          </a:graphicData>
        </a:graphic>
      </p:graphicFrame>
      <p:pic>
        <p:nvPicPr>
          <p:cNvPr id="28675" name="Picture 3" descr="D:\monopoly banking\pics\magician.png"/>
          <p:cNvPicPr>
            <a:picLocks noChangeAspect="1" noChangeArrowheads="1"/>
          </p:cNvPicPr>
          <p:nvPr/>
        </p:nvPicPr>
        <p:blipFill>
          <a:blip r:embed="rId5" cstate="print"/>
          <a:srcRect/>
          <a:stretch>
            <a:fillRect/>
          </a:stretch>
        </p:blipFill>
        <p:spPr bwMode="auto">
          <a:xfrm>
            <a:off x="4953000" y="1752600"/>
            <a:ext cx="2471738" cy="224313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2"/>
          <p:cNvGraphicFramePr>
            <a:graphicFrameLocks noChangeAspect="1"/>
          </p:cNvGraphicFramePr>
          <p:nvPr/>
        </p:nvGraphicFramePr>
        <p:xfrm>
          <a:off x="152400" y="1295400"/>
          <a:ext cx="8991600" cy="3904382"/>
        </p:xfrm>
        <a:graphic>
          <a:graphicData uri="http://schemas.openxmlformats.org/presentationml/2006/ole">
            <p:oleObj spid="_x0000_s2050" name="Document" r:id="rId4" imgW="6099363" imgH="2646061" progId="Word.Document.12">
              <p:embed/>
            </p:oleObj>
          </a:graphicData>
        </a:graphic>
      </p:graphicFrame>
      <p:sp>
        <p:nvSpPr>
          <p:cNvPr id="3" name="Title 1"/>
          <p:cNvSpPr>
            <a:spLocks noGrp="1"/>
          </p:cNvSpPr>
          <p:nvPr>
            <p:ph type="title"/>
          </p:nvPr>
        </p:nvSpPr>
        <p:spPr>
          <a:xfrm>
            <a:off x="457200" y="228600"/>
            <a:ext cx="7924800" cy="563562"/>
          </a:xfrm>
        </p:spPr>
        <p:txBody>
          <a:bodyPr>
            <a:normAutofit fontScale="90000"/>
          </a:bodyPr>
          <a:lstStyle/>
          <a:p>
            <a:r>
              <a:rPr lang="en-US" sz="3200" dirty="0" smtClean="0"/>
              <a:t>Monopoly bank that does not gamble but widens its spread on intermediation</a:t>
            </a:r>
            <a:endParaRPr lang="en-GB"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445" name="Object 61"/>
          <p:cNvGraphicFramePr>
            <a:graphicFrameLocks noChangeAspect="1"/>
          </p:cNvGraphicFramePr>
          <p:nvPr/>
        </p:nvGraphicFramePr>
        <p:xfrm>
          <a:off x="990600" y="76656"/>
          <a:ext cx="6884988" cy="6781344"/>
        </p:xfrm>
        <a:graphic>
          <a:graphicData uri="http://schemas.openxmlformats.org/presentationml/2006/ole">
            <p:oleObj spid="_x0000_s7170" name="Document" r:id="rId4" imgW="5997743" imgH="5026112" progId="Word.Document.12">
              <p:embed/>
            </p:oleObj>
          </a:graphicData>
        </a:graphic>
      </p:graphicFrame>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a:p>
        </p:txBody>
      </p:sp>
      <p:pic>
        <p:nvPicPr>
          <p:cNvPr id="4" name="Picture 4" descr="http://uppitywoman08.files.wordpress.com/2009/12/klarcs-fat-cat-cartoon1dakinkat.jpg"/>
          <p:cNvPicPr>
            <a:picLocks noChangeAspect="1" noChangeArrowheads="1"/>
          </p:cNvPicPr>
          <p:nvPr/>
        </p:nvPicPr>
        <p:blipFill>
          <a:blip r:embed="rId5" cstate="print"/>
          <a:srcRect/>
          <a:stretch>
            <a:fillRect/>
          </a:stretch>
        </p:blipFill>
        <p:spPr bwMode="auto">
          <a:xfrm>
            <a:off x="6477000" y="1600200"/>
            <a:ext cx="2444750" cy="22447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1" name="Object 3"/>
          <p:cNvGraphicFramePr>
            <a:graphicFrameLocks noChangeAspect="1"/>
          </p:cNvGraphicFramePr>
          <p:nvPr/>
        </p:nvGraphicFramePr>
        <p:xfrm>
          <a:off x="300038" y="914400"/>
          <a:ext cx="8050212" cy="5351463"/>
        </p:xfrm>
        <a:graphic>
          <a:graphicData uri="http://schemas.openxmlformats.org/presentationml/2006/ole">
            <p:oleObj spid="_x0000_s3074" name="Document" r:id="rId4" imgW="6093340" imgH="4059326" progId="Word.Document.12">
              <p:embed/>
            </p:oleObj>
          </a:graphicData>
        </a:graphic>
      </p:graphicFrame>
      <p:sp>
        <p:nvSpPr>
          <p:cNvPr id="3" name="Title 1"/>
          <p:cNvSpPr>
            <a:spLocks noGrp="1"/>
          </p:cNvSpPr>
          <p:nvPr>
            <p:ph type="title"/>
          </p:nvPr>
        </p:nvSpPr>
        <p:spPr>
          <a:xfrm>
            <a:off x="1447800" y="228600"/>
            <a:ext cx="6324600" cy="563562"/>
          </a:xfrm>
        </p:spPr>
        <p:txBody>
          <a:bodyPr>
            <a:noAutofit/>
          </a:bodyPr>
          <a:lstStyle/>
          <a:p>
            <a:r>
              <a:rPr lang="en-US" sz="3200" dirty="0" smtClean="0"/>
              <a:t>Monopoly bank: comparative statics</a:t>
            </a:r>
            <a:endParaRPr lang="en-GB"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Autofit/>
          </a:bodyPr>
          <a:lstStyle/>
          <a:p>
            <a:r>
              <a:rPr lang="en-GB" sz="2800" dirty="0" smtClean="0"/>
              <a:t>A positive productivity shock!</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graphicFrame>
        <p:nvGraphicFramePr>
          <p:cNvPr id="6" name="Object 5"/>
          <p:cNvGraphicFramePr>
            <a:graphicFrameLocks noChangeAspect="1"/>
          </p:cNvGraphicFramePr>
          <p:nvPr/>
        </p:nvGraphicFramePr>
        <p:xfrm>
          <a:off x="228600" y="904420"/>
          <a:ext cx="5838824" cy="5953580"/>
        </p:xfrm>
        <a:graphic>
          <a:graphicData uri="http://schemas.openxmlformats.org/presentationml/2006/ole">
            <p:oleObj spid="_x0000_s60418" name="Document" r:id="rId4" imgW="6099363" imgH="6380999" progId="Word.Document.8">
              <p:embed/>
            </p:oleObj>
          </a:graphicData>
        </a:graphic>
      </p:graphicFrame>
      <p:pic>
        <p:nvPicPr>
          <p:cNvPr id="60419" name="Picture 3"/>
          <p:cNvPicPr>
            <a:picLocks noChangeAspect="1" noChangeArrowheads="1"/>
          </p:cNvPicPr>
          <p:nvPr/>
        </p:nvPicPr>
        <p:blipFill>
          <a:blip r:embed="rId5" cstate="print"/>
          <a:srcRect/>
          <a:stretch>
            <a:fillRect/>
          </a:stretch>
        </p:blipFill>
        <p:spPr bwMode="auto">
          <a:xfrm>
            <a:off x="5715000" y="1371600"/>
            <a:ext cx="2952750" cy="24193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noChangeAspect="1"/>
          </p:cNvGraphicFramePr>
          <p:nvPr/>
        </p:nvGraphicFramePr>
        <p:xfrm>
          <a:off x="228600" y="1033463"/>
          <a:ext cx="8453438" cy="5291137"/>
        </p:xfrm>
        <a:graphic>
          <a:graphicData uri="http://schemas.openxmlformats.org/presentationml/2006/ole">
            <p:oleObj spid="_x0000_s4098" name="Document" r:id="rId4" imgW="6181418" imgH="3865778" progId="Word.Document.12">
              <p:embed/>
            </p:oleObj>
          </a:graphicData>
        </a:graphic>
      </p:graphicFrame>
      <p:sp>
        <p:nvSpPr>
          <p:cNvPr id="3" name="Title 1"/>
          <p:cNvSpPr>
            <a:spLocks noGrp="1"/>
          </p:cNvSpPr>
          <p:nvPr>
            <p:ph type="title"/>
          </p:nvPr>
        </p:nvSpPr>
        <p:spPr>
          <a:xfrm>
            <a:off x="762000" y="228600"/>
            <a:ext cx="7620000" cy="563562"/>
          </a:xfrm>
        </p:spPr>
        <p:txBody>
          <a:bodyPr>
            <a:noAutofit/>
          </a:bodyPr>
          <a:lstStyle/>
          <a:p>
            <a:r>
              <a:rPr lang="en-US" sz="3200" dirty="0" smtClean="0"/>
              <a:t>Monopoly bank that gambles with “fake alpha” investment*</a:t>
            </a:r>
            <a:endParaRPr lang="en-GB"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TextBox 4"/>
          <p:cNvSpPr txBox="1"/>
          <p:nvPr/>
        </p:nvSpPr>
        <p:spPr>
          <a:xfrm>
            <a:off x="533400" y="6019800"/>
            <a:ext cx="5460854" cy="369332"/>
          </a:xfrm>
          <a:prstGeom prst="rect">
            <a:avLst/>
          </a:prstGeom>
          <a:noFill/>
        </p:spPr>
        <p:txBody>
          <a:bodyPr wrap="none" rtlCol="0">
            <a:spAutoFit/>
          </a:bodyPr>
          <a:lstStyle/>
          <a:p>
            <a:r>
              <a:rPr lang="en-US" dirty="0" smtClean="0"/>
              <a:t>* As in Rajan (2005, 2010), and Foster and Young (2010).</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457200" y="762000"/>
          <a:ext cx="5715001" cy="6477000"/>
        </p:xfrm>
        <a:graphic>
          <a:graphicData uri="http://schemas.openxmlformats.org/presentationml/2006/ole">
            <p:oleObj spid="_x0000_s9218" name="Document" r:id="rId4" imgW="5646251" imgH="6850746" progId="Word.Document.12">
              <p:embed/>
            </p:oleObj>
          </a:graphicData>
        </a:graphic>
      </p:graphicFrame>
      <p:sp>
        <p:nvSpPr>
          <p:cNvPr id="3" name="Title 1"/>
          <p:cNvSpPr>
            <a:spLocks noGrp="1"/>
          </p:cNvSpPr>
          <p:nvPr>
            <p:ph type="title"/>
          </p:nvPr>
        </p:nvSpPr>
        <p:spPr>
          <a:xfrm>
            <a:off x="0" y="0"/>
            <a:ext cx="9144000" cy="563562"/>
          </a:xfrm>
        </p:spPr>
        <p:txBody>
          <a:bodyPr>
            <a:noAutofit/>
          </a:bodyPr>
          <a:lstStyle/>
          <a:p>
            <a:r>
              <a:rPr lang="en-GB" sz="2800" b="1" dirty="0" smtClean="0"/>
              <a:t>A productivity ‘mirage’: monopoly banking with tail risk </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pic>
        <p:nvPicPr>
          <p:cNvPr id="5" name="Picture 2" descr="http://3.bp.blogspot.com/_cW4kucEGIgI/Sxf2qbr4pyI/AAAAAAAAFVo/FZjhi0-vWyM/s400/Tunisia_desert_280_471892a.jpg"/>
          <p:cNvPicPr>
            <a:picLocks noChangeAspect="1" noChangeArrowheads="1"/>
          </p:cNvPicPr>
          <p:nvPr/>
        </p:nvPicPr>
        <p:blipFill>
          <a:blip r:embed="rId5" cstate="print"/>
          <a:srcRect/>
          <a:stretch>
            <a:fillRect/>
          </a:stretch>
        </p:blipFill>
        <p:spPr bwMode="auto">
          <a:xfrm>
            <a:off x="6115539" y="971551"/>
            <a:ext cx="2475522" cy="34480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Autofit/>
          </a:bodyPr>
          <a:lstStyle/>
          <a:p>
            <a:r>
              <a:rPr lang="en-GB" sz="2800" dirty="0" smtClean="0"/>
              <a:t>Mixture of miracle and mirage</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graphicFrame>
        <p:nvGraphicFramePr>
          <p:cNvPr id="6" name="Object 5"/>
          <p:cNvGraphicFramePr>
            <a:graphicFrameLocks noChangeAspect="1"/>
          </p:cNvGraphicFramePr>
          <p:nvPr/>
        </p:nvGraphicFramePr>
        <p:xfrm>
          <a:off x="228600" y="898525"/>
          <a:ext cx="5845175" cy="6122988"/>
        </p:xfrm>
        <a:graphic>
          <a:graphicData uri="http://schemas.openxmlformats.org/presentationml/2006/ole">
            <p:oleObj spid="_x0000_s148482" name="Document" r:id="rId4" imgW="6099363" imgH="6380999" progId="Word.Document.8">
              <p:embed/>
            </p:oleObj>
          </a:graphicData>
        </a:graphic>
      </p:graphicFrame>
      <p:pic>
        <p:nvPicPr>
          <p:cNvPr id="60419" name="Picture 3"/>
          <p:cNvPicPr>
            <a:picLocks noChangeAspect="1" noChangeArrowheads="1"/>
          </p:cNvPicPr>
          <p:nvPr/>
        </p:nvPicPr>
        <p:blipFill>
          <a:blip r:embed="rId5" cstate="print"/>
          <a:srcRect/>
          <a:stretch>
            <a:fillRect/>
          </a:stretch>
        </p:blipFill>
        <p:spPr bwMode="auto">
          <a:xfrm>
            <a:off x="6172200" y="3283974"/>
            <a:ext cx="1905000" cy="1560871"/>
          </a:xfrm>
          <a:prstGeom prst="rect">
            <a:avLst/>
          </a:prstGeom>
          <a:noFill/>
          <a:ln w="9525">
            <a:noFill/>
            <a:miter lim="800000"/>
            <a:headEnd/>
            <a:tailEnd/>
          </a:ln>
        </p:spPr>
      </p:pic>
      <p:pic>
        <p:nvPicPr>
          <p:cNvPr id="7" name="Picture 2" descr="http://3.bp.blogspot.com/_cW4kucEGIgI/Sxf2qbr4pyI/AAAAAAAAFVo/FZjhi0-vWyM/s400/Tunisia_desert_280_471892a.jpg"/>
          <p:cNvPicPr>
            <a:picLocks noChangeAspect="1" noChangeArrowheads="1"/>
          </p:cNvPicPr>
          <p:nvPr/>
        </p:nvPicPr>
        <p:blipFill>
          <a:blip r:embed="rId6" cstate="print"/>
          <a:srcRect/>
          <a:stretch>
            <a:fillRect/>
          </a:stretch>
        </p:blipFill>
        <p:spPr bwMode="auto">
          <a:xfrm>
            <a:off x="6324600" y="1230085"/>
            <a:ext cx="1524000" cy="212271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792162"/>
          </a:xfrm>
        </p:spPr>
        <p:txBody>
          <a:bodyPr>
            <a:noAutofit/>
          </a:bodyPr>
          <a:lstStyle/>
          <a:p>
            <a:r>
              <a:rPr lang="en-US" sz="3200" dirty="0" smtClean="0"/>
              <a:t>Independent Commission on Banking (ICB):</a:t>
            </a:r>
            <a:br>
              <a:rPr lang="en-US" sz="3200" dirty="0" smtClean="0"/>
            </a:br>
            <a:r>
              <a:rPr lang="en-US" sz="3200" dirty="0" smtClean="0"/>
              <a:t>background and mandate</a:t>
            </a:r>
            <a:endParaRPr lang="en-GB" sz="3200" dirty="0"/>
          </a:p>
        </p:txBody>
      </p:sp>
      <p:sp>
        <p:nvSpPr>
          <p:cNvPr id="3" name="Content Placeholder 2"/>
          <p:cNvSpPr>
            <a:spLocks noGrp="1"/>
          </p:cNvSpPr>
          <p:nvPr>
            <p:ph idx="1"/>
          </p:nvPr>
        </p:nvSpPr>
        <p:spPr/>
        <p:txBody>
          <a:bodyPr>
            <a:normAutofit/>
          </a:bodyPr>
          <a:lstStyle/>
          <a:p>
            <a:r>
              <a:rPr lang="en-GB" sz="2400" dirty="0" smtClean="0"/>
              <a:t>‘The global financial crisis that began in 2007 has exposed fundamental weaknesses in banking systems and related financial markets. Major financial institutions, including in the UK, were saved from failure only by massive government support schemes. Others were taken over by competitors, or collapsed. ‘</a:t>
            </a:r>
          </a:p>
          <a:p>
            <a:r>
              <a:rPr lang="en-GB" sz="2400" dirty="0" smtClean="0"/>
              <a:t>‘Securing a stronger and better functioning financial system is the goal of a range of public policy initiatives.’ </a:t>
            </a:r>
          </a:p>
          <a:p>
            <a:r>
              <a:rPr lang="en-GB" sz="2400" dirty="0" smtClean="0"/>
              <a:t>ICB established June 2010 to make recommendations  by Sep 2011 on ‘</a:t>
            </a:r>
            <a:r>
              <a:rPr lang="en-GB" sz="2400" b="1" dirty="0" smtClean="0"/>
              <a:t>measures to promote stability and competition in banking </a:t>
            </a:r>
            <a:r>
              <a:rPr lang="en-GB" sz="2400" dirty="0" smtClean="0"/>
              <a:t>for the benefit of consumers and businesses</a:t>
            </a:r>
            <a:endParaRPr lang="en-GB"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487362"/>
          </a:xfrm>
        </p:spPr>
        <p:txBody>
          <a:bodyPr>
            <a:noAutofit/>
          </a:bodyPr>
          <a:lstStyle/>
          <a:p>
            <a:r>
              <a:rPr lang="en-US" sz="3200" dirty="0" smtClean="0"/>
              <a:t>Rising incomes in financial services and inequality</a:t>
            </a:r>
            <a:endParaRPr lang="en-GB" sz="3200" dirty="0"/>
          </a:p>
        </p:txBody>
      </p:sp>
      <p:graphicFrame>
        <p:nvGraphicFramePr>
          <p:cNvPr id="27" name="Object 26"/>
          <p:cNvGraphicFramePr>
            <a:graphicFrameLocks noChangeAspect="1"/>
          </p:cNvGraphicFramePr>
          <p:nvPr/>
        </p:nvGraphicFramePr>
        <p:xfrm>
          <a:off x="844550" y="984250"/>
          <a:ext cx="6945313" cy="5240338"/>
        </p:xfrm>
        <a:graphic>
          <a:graphicData uri="http://schemas.openxmlformats.org/presentationml/2006/ole">
            <p:oleObj spid="_x0000_s34841" name="Document" r:id="rId4" imgW="6385485" imgH="4819135" progId="Word.Document.12">
              <p:embed/>
            </p:oleObj>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dirty="0" smtClean="0"/>
              <a:t>No Gambling Condition: and ‘mimicking’ as in Foster and Young (2010)</a:t>
            </a:r>
            <a:endParaRPr lang="en-GB" sz="3200" dirty="0"/>
          </a:p>
        </p:txBody>
      </p:sp>
      <p:graphicFrame>
        <p:nvGraphicFramePr>
          <p:cNvPr id="4" name="Object 3"/>
          <p:cNvGraphicFramePr>
            <a:graphicFrameLocks noChangeAspect="1"/>
          </p:cNvGraphicFramePr>
          <p:nvPr/>
        </p:nvGraphicFramePr>
        <p:xfrm>
          <a:off x="533400" y="838200"/>
          <a:ext cx="8077200" cy="5770148"/>
        </p:xfrm>
        <a:graphic>
          <a:graphicData uri="http://schemas.openxmlformats.org/presentationml/2006/ole">
            <p:oleObj spid="_x0000_s10242" name="Document" r:id="rId4" imgW="6092198" imgH="4576408" progId="Word.Document.12">
              <p:embed/>
            </p:oleObj>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pic>
        <p:nvPicPr>
          <p:cNvPr id="10243" name="Picture 3" descr="H:\Profiles\Personal\My Pictures\robust-ghost-pipefish.jpg"/>
          <p:cNvPicPr>
            <a:picLocks noChangeAspect="1" noChangeArrowheads="1"/>
          </p:cNvPicPr>
          <p:nvPr/>
        </p:nvPicPr>
        <p:blipFill>
          <a:blip r:embed="rId5" cstate="print"/>
          <a:srcRect/>
          <a:stretch>
            <a:fillRect/>
          </a:stretch>
        </p:blipFill>
        <p:spPr bwMode="auto">
          <a:xfrm>
            <a:off x="4724400" y="4038600"/>
            <a:ext cx="3553105" cy="16002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890793" y="1503336"/>
            <a:ext cx="5114441" cy="4169044"/>
          </a:xfrm>
          <a:custGeom>
            <a:avLst/>
            <a:gdLst>
              <a:gd name="connsiteX0" fmla="*/ 0 w 5114441"/>
              <a:gd name="connsiteY0" fmla="*/ 15498 h 4169044"/>
              <a:gd name="connsiteX1" fmla="*/ 15499 w 5114441"/>
              <a:gd name="connsiteY1" fmla="*/ 1844298 h 4169044"/>
              <a:gd name="connsiteX2" fmla="*/ 3239146 w 5114441"/>
              <a:gd name="connsiteY2" fmla="*/ 4169044 h 4169044"/>
              <a:gd name="connsiteX3" fmla="*/ 5114441 w 5114441"/>
              <a:gd name="connsiteY3" fmla="*/ 4169044 h 4169044"/>
              <a:gd name="connsiteX4" fmla="*/ 5114441 w 5114441"/>
              <a:gd name="connsiteY4" fmla="*/ 0 h 4169044"/>
              <a:gd name="connsiteX5" fmla="*/ 0 w 5114441"/>
              <a:gd name="connsiteY5" fmla="*/ 15498 h 416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4441" h="4169044">
                <a:moveTo>
                  <a:pt x="0" y="15498"/>
                </a:moveTo>
                <a:lnTo>
                  <a:pt x="15499" y="1844298"/>
                </a:lnTo>
                <a:lnTo>
                  <a:pt x="3239146" y="4169044"/>
                </a:lnTo>
                <a:lnTo>
                  <a:pt x="5114441" y="4169044"/>
                </a:lnTo>
                <a:lnTo>
                  <a:pt x="5114441" y="0"/>
                </a:lnTo>
                <a:lnTo>
                  <a:pt x="0" y="1549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274638"/>
            <a:ext cx="8229600" cy="563562"/>
          </a:xfrm>
        </p:spPr>
        <p:txBody>
          <a:bodyPr>
            <a:normAutofit fontScale="90000"/>
          </a:bodyPr>
          <a:lstStyle/>
          <a:p>
            <a:r>
              <a:rPr lang="en-GB" sz="3100" b="1" dirty="0" smtClean="0"/>
              <a:t>Capital Buffers, Franchise Value and Gambling</a:t>
            </a:r>
            <a:endParaRPr lang="en-GB" dirty="0"/>
          </a:p>
        </p:txBody>
      </p:sp>
      <p:graphicFrame>
        <p:nvGraphicFramePr>
          <p:cNvPr id="4" name="Object 3"/>
          <p:cNvGraphicFramePr>
            <a:graphicFrameLocks noChangeAspect="1"/>
          </p:cNvGraphicFramePr>
          <p:nvPr/>
        </p:nvGraphicFramePr>
        <p:xfrm>
          <a:off x="914400" y="984250"/>
          <a:ext cx="7191375" cy="5786438"/>
        </p:xfrm>
        <a:graphic>
          <a:graphicData uri="http://schemas.openxmlformats.org/presentationml/2006/ole">
            <p:oleObj spid="_x0000_s35842" name="Document" r:id="rId4" imgW="6099363" imgH="4896886" progId="Word.Document.12">
              <p:embed/>
            </p:oleObj>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563562"/>
          </a:xfrm>
        </p:spPr>
        <p:txBody>
          <a:bodyPr>
            <a:normAutofit fontScale="90000"/>
          </a:bodyPr>
          <a:lstStyle/>
          <a:p>
            <a:r>
              <a:rPr lang="en-US" dirty="0" smtClean="0"/>
              <a:t>Impact of “Too Big To Fail”</a:t>
            </a:r>
            <a:endParaRPr lang="en-GB" dirty="0"/>
          </a:p>
        </p:txBody>
      </p:sp>
      <p:graphicFrame>
        <p:nvGraphicFramePr>
          <p:cNvPr id="4" name="Object 3"/>
          <p:cNvGraphicFramePr>
            <a:graphicFrameLocks noChangeAspect="1"/>
          </p:cNvGraphicFramePr>
          <p:nvPr/>
        </p:nvGraphicFramePr>
        <p:xfrm>
          <a:off x="839788" y="839788"/>
          <a:ext cx="7764462" cy="5980112"/>
        </p:xfrm>
        <a:graphic>
          <a:graphicData uri="http://schemas.openxmlformats.org/presentationml/2006/ole">
            <p:oleObj spid="_x0000_s36866" name="Document" r:id="rId4" imgW="6099363" imgH="4696029" progId="Word.Document.12">
              <p:embed/>
            </p:oleObj>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839788" y="839788"/>
          <a:ext cx="7764462" cy="5980112"/>
        </p:xfrm>
        <a:graphic>
          <a:graphicData uri="http://schemas.openxmlformats.org/presentationml/2006/ole">
            <p:oleObj spid="_x0000_s52226" name="Document" r:id="rId4" imgW="6099363" imgH="4695309" progId="Word.Document.12">
              <p:embed/>
            </p:oleObj>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7" name="Title 1"/>
          <p:cNvSpPr>
            <a:spLocks noGrp="1"/>
          </p:cNvSpPr>
          <p:nvPr>
            <p:ph type="title"/>
          </p:nvPr>
        </p:nvSpPr>
        <p:spPr>
          <a:xfrm>
            <a:off x="457200" y="274638"/>
            <a:ext cx="7696200" cy="563562"/>
          </a:xfrm>
        </p:spPr>
        <p:txBody>
          <a:bodyPr>
            <a:noAutofit/>
          </a:bodyPr>
          <a:lstStyle/>
          <a:p>
            <a:r>
              <a:rPr lang="en-US" sz="3200" dirty="0" smtClean="0"/>
              <a:t>Steps to promote competition and stability</a:t>
            </a:r>
            <a:endParaRPr lang="en-GB" sz="3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Martin </a:t>
            </a:r>
            <a:r>
              <a:rPr lang="en-GB" dirty="0" err="1" smtClean="0"/>
              <a:t>Hellwig</a:t>
            </a:r>
            <a:r>
              <a:rPr lang="en-GB" dirty="0" smtClean="0"/>
              <a:t> et al. (2010) </a:t>
            </a:r>
            <a:endParaRPr lang="en-GB" dirty="0"/>
          </a:p>
        </p:txBody>
      </p:sp>
      <p:sp>
        <p:nvSpPr>
          <p:cNvPr id="3" name="Content Placeholder 2"/>
          <p:cNvSpPr>
            <a:spLocks noGrp="1"/>
          </p:cNvSpPr>
          <p:nvPr>
            <p:ph idx="1"/>
          </p:nvPr>
        </p:nvSpPr>
        <p:spPr/>
        <p:txBody>
          <a:bodyPr/>
          <a:lstStyle/>
          <a:p>
            <a:r>
              <a:rPr lang="en-GB" dirty="0" smtClean="0"/>
              <a:t>Banks’ high leverage, and the resulting fragility and systemic risk, contributed to the near collapse of the financial system. Basel III is far from sufficient to protect the system from recurring crises. If a much larger fraction</a:t>
            </a:r>
            <a:r>
              <a:rPr lang="en-GB" i="1" dirty="0" smtClean="0"/>
              <a:t>, </a:t>
            </a:r>
            <a:r>
              <a:rPr lang="en-GB" i="1" dirty="0" smtClean="0">
                <a:solidFill>
                  <a:srgbClr val="C00000"/>
                </a:solidFill>
              </a:rPr>
              <a:t>at least 15%, of banks’ total, non-risk-weighted, assets</a:t>
            </a:r>
            <a:r>
              <a:rPr lang="en-GB" i="1" dirty="0" smtClean="0"/>
              <a:t> </a:t>
            </a:r>
            <a:r>
              <a:rPr lang="en-GB" dirty="0" smtClean="0"/>
              <a:t>were funded by equity, the social benefits would be substantial. And the social costs would be minimal, if any. </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David Miles et al (2010)</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It is remarkable to note that our central estimate for the marginal cost and benefit of higher capital suggests </a:t>
            </a:r>
            <a:r>
              <a:rPr lang="en-GB" i="1" dirty="0" smtClean="0">
                <a:solidFill>
                  <a:srgbClr val="C00000"/>
                </a:solidFill>
              </a:rPr>
              <a:t>an optimal capital ratio of about 50% of risk weighted assets </a:t>
            </a:r>
            <a:r>
              <a:rPr lang="en-GB" dirty="0" smtClean="0"/>
              <a:t>– which might mean a capital to total assets ratio of </a:t>
            </a:r>
            <a:r>
              <a:rPr lang="en-GB" i="1" dirty="0" smtClean="0">
                <a:solidFill>
                  <a:srgbClr val="C00000"/>
                </a:solidFill>
              </a:rPr>
              <a:t>around </a:t>
            </a:r>
            <a:r>
              <a:rPr lang="en-GB" b="1" i="1" dirty="0" smtClean="0">
                <a:solidFill>
                  <a:srgbClr val="C00000"/>
                </a:solidFill>
              </a:rPr>
              <a:t>17%</a:t>
            </a:r>
            <a:r>
              <a:rPr lang="en-GB" i="1" dirty="0" smtClean="0">
                <a:solidFill>
                  <a:srgbClr val="C00000"/>
                </a:solidFill>
              </a:rPr>
              <a:t> and leverage of about 6</a:t>
            </a:r>
            <a:r>
              <a:rPr lang="en-GB" i="1" dirty="0" smtClean="0"/>
              <a:t>. </a:t>
            </a:r>
            <a:r>
              <a:rPr lang="en-GB" dirty="0" smtClean="0"/>
              <a:t>This would be about 5 times as much capital – and one fifth the leverage – of banks now. </a:t>
            </a:r>
          </a:p>
          <a:p>
            <a:pPr>
              <a:buNone/>
            </a:pPr>
            <a:r>
              <a:rPr lang="en-US" dirty="0" smtClean="0"/>
              <a:t>(Setting aside risk of GDP fall,</a:t>
            </a:r>
            <a:r>
              <a:rPr lang="en-GB" dirty="0" smtClean="0"/>
              <a:t> our central estimate of optimal capital is 19</a:t>
            </a:r>
            <a:r>
              <a:rPr lang="en-GB" b="1" dirty="0" smtClean="0"/>
              <a:t>%</a:t>
            </a:r>
            <a:r>
              <a:rPr lang="en-GB" dirty="0" smtClean="0"/>
              <a:t> of risk-weighted assets. )</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 for reform: </a:t>
            </a:r>
            <a:r>
              <a:rPr lang="en-GB" dirty="0" smtClean="0"/>
              <a:t>Diane Coyle (2011).</a:t>
            </a:r>
            <a:endParaRPr lang="en-GB" dirty="0"/>
          </a:p>
        </p:txBody>
      </p:sp>
      <p:sp>
        <p:nvSpPr>
          <p:cNvPr id="3" name="Content Placeholder 2"/>
          <p:cNvSpPr>
            <a:spLocks noGrp="1"/>
          </p:cNvSpPr>
          <p:nvPr>
            <p:ph idx="1"/>
          </p:nvPr>
        </p:nvSpPr>
        <p:spPr/>
        <p:txBody>
          <a:bodyPr/>
          <a:lstStyle/>
          <a:p>
            <a:r>
              <a:rPr lang="en-GB" dirty="0" smtClean="0"/>
              <a:t>‘The truth is that banks are again doing well out of banking, but businesses and consumers are not... Bonuses are back... they are a measure of monopoly rents in the business, it does not take great talent to make a profit by taking excessive risk, safe from effective competition and sure of a bail-out if needed.’</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Haldane on the history of banking*</a:t>
            </a:r>
            <a:endParaRPr lang="en-GB" dirty="0"/>
          </a:p>
        </p:txBody>
      </p:sp>
      <p:sp>
        <p:nvSpPr>
          <p:cNvPr id="3" name="Content Placeholder 2"/>
          <p:cNvSpPr>
            <a:spLocks noGrp="1"/>
          </p:cNvSpPr>
          <p:nvPr>
            <p:ph idx="1"/>
          </p:nvPr>
        </p:nvSpPr>
        <p:spPr/>
        <p:txBody>
          <a:bodyPr/>
          <a:lstStyle/>
          <a:p>
            <a:r>
              <a:rPr lang="en-GB" dirty="0" smtClean="0"/>
              <a:t>‘In the Middle Ages… the biggest risk to the banks were from the sovereign. Today, perhaps the biggest risk to the sovereign comes from the banks.’</a:t>
            </a:r>
          </a:p>
          <a:p>
            <a:pPr>
              <a:buNone/>
            </a:pPr>
            <a:r>
              <a:rPr lang="en-GB" dirty="0" smtClean="0"/>
              <a:t> Andrew Haldane is Director of Financial Stability at the Bank of England</a:t>
            </a:r>
          </a:p>
          <a:p>
            <a:pPr>
              <a:buNone/>
            </a:pPr>
            <a:r>
              <a:rPr lang="en-GB" b="1" dirty="0" smtClean="0"/>
              <a:t>*</a:t>
            </a:r>
            <a:r>
              <a:rPr lang="en-GB" dirty="0" smtClean="0"/>
              <a:t>P. </a:t>
            </a:r>
            <a:r>
              <a:rPr lang="en-GB" dirty="0" err="1" smtClean="0"/>
              <a:t>Alessandri</a:t>
            </a:r>
            <a:r>
              <a:rPr lang="en-GB" dirty="0" smtClean="0"/>
              <a:t> and A. Haldane (2010) ‘Banking on the state’, Bank of England </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lstStyle/>
          <a:p>
            <a:r>
              <a:rPr lang="en-US" sz="3200" dirty="0" smtClean="0"/>
              <a:t>Structure of paper</a:t>
            </a:r>
            <a:endParaRPr lang="en-GB" sz="3200" dirty="0"/>
          </a:p>
        </p:txBody>
      </p:sp>
      <p:graphicFrame>
        <p:nvGraphicFramePr>
          <p:cNvPr id="4" name="Content Placeholder 3"/>
          <p:cNvGraphicFramePr>
            <a:graphicFrameLocks noGrp="1"/>
          </p:cNvGraphicFramePr>
          <p:nvPr>
            <p:ph idx="1"/>
          </p:nvPr>
        </p:nvGraphicFramePr>
        <p:xfrm>
          <a:off x="685800" y="838200"/>
          <a:ext cx="7772400" cy="5608320"/>
        </p:xfrm>
        <a:graphic>
          <a:graphicData uri="http://schemas.openxmlformats.org/drawingml/2006/table">
            <a:tbl>
              <a:tblPr/>
              <a:tblGrid>
                <a:gridCol w="1942861"/>
                <a:gridCol w="1942861"/>
                <a:gridCol w="1942861"/>
                <a:gridCol w="1943817"/>
              </a:tblGrid>
              <a:tr h="472277">
                <a:tc>
                  <a:txBody>
                    <a:bodyPr/>
                    <a:lstStyle/>
                    <a:p>
                      <a:pPr>
                        <a:lnSpc>
                          <a:spcPct val="115000"/>
                        </a:lnSpc>
                        <a:spcAft>
                          <a:spcPts val="0"/>
                        </a:spcAft>
                      </a:pP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smtClean="0">
                          <a:latin typeface="Calibri"/>
                          <a:ea typeface="Calibri"/>
                          <a:cs typeface="Times New Roman"/>
                        </a:rPr>
                        <a:t>Usual assumptions (DD&amp;AG)</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Market conditions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This paper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858">
                <a:tc>
                  <a:txBody>
                    <a:bodyPr/>
                    <a:lstStyle/>
                    <a:p>
                      <a:pPr>
                        <a:lnSpc>
                          <a:spcPct val="115000"/>
                        </a:lnSpc>
                        <a:spcAft>
                          <a:spcPts val="0"/>
                        </a:spcAft>
                      </a:pPr>
                      <a:r>
                        <a:rPr lang="en-GB" sz="1600" dirty="0">
                          <a:latin typeface="Calibri"/>
                          <a:ea typeface="Calibri"/>
                          <a:cs typeface="Times New Roman"/>
                        </a:rPr>
                        <a:t>Market structure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Competition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Concentration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Competition – and monopoly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858">
                <a:tc>
                  <a:txBody>
                    <a:bodyPr/>
                    <a:lstStyle/>
                    <a:p>
                      <a:pPr>
                        <a:lnSpc>
                          <a:spcPct val="115000"/>
                        </a:lnSpc>
                        <a:spcAft>
                          <a:spcPts val="0"/>
                        </a:spcAft>
                      </a:pPr>
                      <a:r>
                        <a:rPr lang="en-GB" sz="1600">
                          <a:latin typeface="Calibri"/>
                          <a:ea typeface="Calibri"/>
                          <a:cs typeface="Times New Roman"/>
                        </a:rPr>
                        <a:t>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Symmetric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Asymmetric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Symmetric – and Asymmetric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858">
                <a:tc>
                  <a:txBody>
                    <a:bodyPr/>
                    <a:lstStyle/>
                    <a:p>
                      <a:pPr>
                        <a:lnSpc>
                          <a:spcPct val="115000"/>
                        </a:lnSpc>
                        <a:spcAft>
                          <a:spcPts val="0"/>
                        </a:spcAft>
                      </a:pPr>
                      <a:r>
                        <a:rPr lang="en-GB" sz="1600">
                          <a:latin typeface="Calibri"/>
                          <a:ea typeface="Calibri"/>
                          <a:cs typeface="Times New Roman"/>
                        </a:rPr>
                        <a:t>Liabilities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smtClean="0">
                          <a:latin typeface="Calibri"/>
                          <a:ea typeface="Calibri"/>
                          <a:cs typeface="Times New Roman"/>
                        </a:rPr>
                        <a:t>Retail  Deposits</a:t>
                      </a:r>
                      <a:r>
                        <a:rPr lang="en-GB" sz="1600" dirty="0">
                          <a:latin typeface="Calibri"/>
                          <a:ea typeface="Calibri"/>
                          <a:cs typeface="Times New Roman"/>
                        </a:rPr>
                        <a:t>: short and long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Deposits: retail and </a:t>
                      </a:r>
                      <a:r>
                        <a:rPr lang="en-GB" sz="1600" dirty="0" smtClean="0">
                          <a:latin typeface="Calibri"/>
                          <a:ea typeface="Calibri"/>
                          <a:cs typeface="Times New Roman"/>
                        </a:rPr>
                        <a:t>interbank deposits</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smtClean="0">
                          <a:latin typeface="Calibri"/>
                          <a:ea typeface="Calibri"/>
                          <a:cs typeface="Times New Roman"/>
                        </a:rPr>
                        <a:t>Retail Deposits</a:t>
                      </a:r>
                      <a:r>
                        <a:rPr lang="en-GB" sz="1600" dirty="0">
                          <a:latin typeface="Calibri"/>
                          <a:ea typeface="Calibri"/>
                          <a:cs typeface="Times New Roman"/>
                        </a:rPr>
                        <a:t>: short and long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87">
                <a:tc>
                  <a:txBody>
                    <a:bodyPr/>
                    <a:lstStyle/>
                    <a:p>
                      <a:pPr>
                        <a:lnSpc>
                          <a:spcPct val="115000"/>
                        </a:lnSpc>
                        <a:spcAft>
                          <a:spcPts val="0"/>
                        </a:spcAft>
                      </a:pPr>
                      <a:r>
                        <a:rPr lang="en-GB" sz="1600">
                          <a:latin typeface="Calibri"/>
                          <a:ea typeface="Calibri"/>
                          <a:cs typeface="Times New Roman"/>
                        </a:rPr>
                        <a:t>Assets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Loans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Retail lending </a:t>
                      </a:r>
                      <a:r>
                        <a:rPr lang="en-GB" sz="1600" dirty="0" smtClean="0">
                          <a:latin typeface="Calibri"/>
                          <a:ea typeface="Calibri"/>
                          <a:cs typeface="Times New Roman"/>
                        </a:rPr>
                        <a:t>(Household </a:t>
                      </a:r>
                      <a:r>
                        <a:rPr lang="en-GB" sz="1600" dirty="0">
                          <a:latin typeface="Calibri"/>
                          <a:ea typeface="Calibri"/>
                          <a:cs typeface="Times New Roman"/>
                        </a:rPr>
                        <a:t>and SME</a:t>
                      </a:r>
                      <a:r>
                        <a:rPr lang="en-GB" sz="1600" dirty="0" smtClean="0">
                          <a:latin typeface="Calibri"/>
                          <a:ea typeface="Calibri"/>
                          <a:cs typeface="Times New Roman"/>
                        </a:rPr>
                        <a:t>)</a:t>
                      </a:r>
                      <a:r>
                        <a:rPr lang="en-GB" sz="1600" dirty="0" smtClean="0">
                          <a:latin typeface="+mn-lt"/>
                          <a:ea typeface="Calibri"/>
                          <a:cs typeface="Times New Roman"/>
                        </a:rPr>
                        <a:t> and Wholesale</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Retail or wholesale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858">
                <a:tc>
                  <a:txBody>
                    <a:bodyPr/>
                    <a:lstStyle/>
                    <a:p>
                      <a:pPr>
                        <a:lnSpc>
                          <a:spcPct val="115000"/>
                        </a:lnSpc>
                        <a:spcAft>
                          <a:spcPts val="0"/>
                        </a:spcAft>
                      </a:pPr>
                      <a:r>
                        <a:rPr lang="en-GB" sz="1600">
                          <a:latin typeface="Calibri"/>
                          <a:ea typeface="Calibri"/>
                          <a:cs typeface="Times New Roman"/>
                        </a:rPr>
                        <a:t>Market failure: multiple equilibria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Bank runs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Bank runs (e.g. Northern Rock)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Bank runs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87">
                <a:tc>
                  <a:txBody>
                    <a:bodyPr/>
                    <a:lstStyle/>
                    <a:p>
                      <a:pPr>
                        <a:lnSpc>
                          <a:spcPct val="115000"/>
                        </a:lnSpc>
                        <a:spcAft>
                          <a:spcPts val="0"/>
                        </a:spcAft>
                      </a:pPr>
                      <a:r>
                        <a:rPr lang="en-GB" sz="1600" dirty="0">
                          <a:latin typeface="Calibri"/>
                          <a:ea typeface="Calibri"/>
                          <a:cs typeface="Times New Roman"/>
                        </a:rPr>
                        <a:t>Market failure: </a:t>
                      </a:r>
                      <a:r>
                        <a:rPr lang="en-GB" sz="1600" dirty="0" smtClean="0">
                          <a:latin typeface="Calibri"/>
                          <a:ea typeface="Calibri"/>
                          <a:cs typeface="Times New Roman"/>
                        </a:rPr>
                        <a:t>agency</a:t>
                      </a:r>
                      <a:r>
                        <a:rPr lang="en-GB" sz="1600" baseline="0" dirty="0" smtClean="0">
                          <a:latin typeface="Calibri"/>
                          <a:ea typeface="Calibri"/>
                          <a:cs typeface="Times New Roman"/>
                        </a:rPr>
                        <a:t> problem</a:t>
                      </a:r>
                      <a:endParaRPr lang="en-GB"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Excessive risk taking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Gambling with asymmetric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5716">
                <a:tc>
                  <a:txBody>
                    <a:bodyPr/>
                    <a:lstStyle/>
                    <a:p>
                      <a:pPr>
                        <a:lnSpc>
                          <a:spcPct val="115000"/>
                        </a:lnSpc>
                        <a:spcAft>
                          <a:spcPts val="0"/>
                        </a:spcAft>
                      </a:pPr>
                      <a:r>
                        <a:rPr lang="en-GB" sz="1600" dirty="0">
                          <a:latin typeface="Calibri"/>
                          <a:ea typeface="Calibri"/>
                          <a:cs typeface="Times New Roman"/>
                        </a:rPr>
                        <a:t>Policy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a:latin typeface="Calibri"/>
                          <a:ea typeface="Calibri"/>
                          <a:cs typeface="Times New Roman"/>
                        </a:rPr>
                        <a:t>Low capital buffers, insolvency followed by bailout and/or nationalisation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Calibri"/>
                          <a:ea typeface="Calibri"/>
                          <a:cs typeface="Times New Roman"/>
                        </a:rPr>
                        <a:t>Insolvency, bailouts and capital buffers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1"/>
          <p:cNvSpPr txBox="1">
            <a:spLocks/>
          </p:cNvSpPr>
          <p:nvPr/>
        </p:nvSpPr>
        <p:spPr>
          <a:xfrm>
            <a:off x="914400" y="6446838"/>
            <a:ext cx="7620000" cy="411162"/>
          </a:xfrm>
          <a:prstGeom prst="rect">
            <a:avLst/>
          </a:prstGeom>
        </p:spPr>
        <p:txBody>
          <a:bodyPr vert="horz" lIns="91440" tIns="45720" rIns="91440" bIns="45720" rtlCol="0" anchor="ctr">
            <a:noAutofit/>
          </a:bodyPr>
          <a:lstStyle/>
          <a:p>
            <a:r>
              <a:rPr lang="en-GB" sz="2000" dirty="0" smtClean="0"/>
              <a:t>Footnote: liquidity problems sidestepped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ICB :Call for Evidence </a:t>
            </a:r>
            <a:endParaRPr lang="en-GB" dirty="0"/>
          </a:p>
        </p:txBody>
      </p:sp>
      <p:sp>
        <p:nvSpPr>
          <p:cNvPr id="3" name="Content Placeholder 2"/>
          <p:cNvSpPr>
            <a:spLocks noGrp="1"/>
          </p:cNvSpPr>
          <p:nvPr>
            <p:ph idx="1"/>
          </p:nvPr>
        </p:nvSpPr>
        <p:spPr/>
        <p:txBody>
          <a:bodyPr>
            <a:normAutofit fontScale="92500"/>
          </a:bodyPr>
          <a:lstStyle/>
          <a:p>
            <a:r>
              <a:rPr lang="en-GB" dirty="0" smtClean="0"/>
              <a:t>Warwick group of 5 – including Sayantan Ghosal, Peter Hammond and Michael  Waterson as well as two of the current authors - responded to the ‘Call for Evidence’ last year. </a:t>
            </a:r>
          </a:p>
          <a:p>
            <a:r>
              <a:rPr lang="en-GB" dirty="0" smtClean="0"/>
              <a:t>150 Submissions available on ICB website. </a:t>
            </a:r>
          </a:p>
          <a:p>
            <a:r>
              <a:rPr lang="en-GB" dirty="0" smtClean="0"/>
              <a:t>What follows is based on the paper attached  to our Evidence - revised for presentation at RES Conference in April. </a:t>
            </a:r>
          </a:p>
          <a:p>
            <a:r>
              <a:rPr lang="en-GB" dirty="0" smtClean="0"/>
              <a:t>Comments and suggestions welcome !</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Banks v Hedge Funds : battle of the giants </a:t>
            </a:r>
            <a:r>
              <a:rPr lang="en-GB" dirty="0" smtClean="0"/>
              <a:t/>
            </a:r>
            <a:br>
              <a:rPr lang="en-GB" dirty="0" smtClean="0"/>
            </a:b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graphicFrame>
        <p:nvGraphicFramePr>
          <p:cNvPr id="5" name="Content Placeholder 4"/>
          <p:cNvGraphicFramePr>
            <a:graphicFrameLocks noChangeAspect="1"/>
          </p:cNvGraphicFramePr>
          <p:nvPr>
            <p:ph idx="1"/>
          </p:nvPr>
        </p:nvGraphicFramePr>
        <p:xfrm>
          <a:off x="380113" y="914400"/>
          <a:ext cx="7620887" cy="6138691"/>
        </p:xfrm>
        <a:graphic>
          <a:graphicData uri="http://schemas.openxmlformats.org/presentationml/2006/ole">
            <p:oleObj spid="_x0000_s155650" name="Document" r:id="rId4" imgW="5692392" imgH="4585522" progId="Word.Document.8">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pic>
        <p:nvPicPr>
          <p:cNvPr id="149506" name="Picture 2"/>
          <p:cNvPicPr>
            <a:picLocks noGrp="1" noChangeAspect="1" noChangeArrowheads="1"/>
          </p:cNvPicPr>
          <p:nvPr>
            <p:ph idx="1"/>
          </p:nvPr>
        </p:nvPicPr>
        <p:blipFill>
          <a:blip r:embed="rId3" cstate="print"/>
          <a:srcRect/>
          <a:stretch>
            <a:fillRect/>
          </a:stretch>
        </p:blipFill>
        <p:spPr bwMode="auto">
          <a:xfrm>
            <a:off x="228600" y="0"/>
            <a:ext cx="8427508" cy="6549231"/>
          </a:xfrm>
          <a:prstGeom prst="rect">
            <a:avLst/>
          </a:prstGeom>
          <a:noFill/>
          <a:ln w="9525">
            <a:noFill/>
            <a:miter lim="800000"/>
            <a:headEnd/>
            <a:tailEnd/>
          </a:ln>
          <a:effectLst/>
        </p:spPr>
      </p:pic>
      <p:pic>
        <p:nvPicPr>
          <p:cNvPr id="5" name="Picture 4" descr="Karl%20Marx.jpg"/>
          <p:cNvPicPr>
            <a:picLocks noChangeAspect="1"/>
          </p:cNvPicPr>
          <p:nvPr/>
        </p:nvPicPr>
        <p:blipFill>
          <a:blip r:embed="rId4" cstate="print"/>
          <a:stretch>
            <a:fillRect/>
          </a:stretch>
        </p:blipFill>
        <p:spPr>
          <a:xfrm>
            <a:off x="4876800" y="1524000"/>
            <a:ext cx="2868929" cy="2286000"/>
          </a:xfrm>
          <a:prstGeom prst="rect">
            <a:avLst/>
          </a:prstGeom>
        </p:spPr>
      </p:pic>
      <p:pic>
        <p:nvPicPr>
          <p:cNvPr id="6" name="Picture 5" descr="mike_artis.jpg"/>
          <p:cNvPicPr>
            <a:picLocks noChangeAspect="1"/>
          </p:cNvPicPr>
          <p:nvPr/>
        </p:nvPicPr>
        <p:blipFill>
          <a:blip r:embed="rId5" cstate="print"/>
          <a:stretch>
            <a:fillRect/>
          </a:stretch>
        </p:blipFill>
        <p:spPr>
          <a:xfrm>
            <a:off x="5334000" y="3810000"/>
            <a:ext cx="1888235" cy="2514599"/>
          </a:xfrm>
          <a:prstGeom prst="rect">
            <a:avLst/>
          </a:prstGeom>
        </p:spPr>
      </p:pic>
      <p:sp>
        <p:nvSpPr>
          <p:cNvPr id="7" name="TextBox 6"/>
          <p:cNvSpPr txBox="1"/>
          <p:nvPr/>
        </p:nvSpPr>
        <p:spPr>
          <a:xfrm>
            <a:off x="3657600" y="2895600"/>
            <a:ext cx="1447800" cy="369332"/>
          </a:xfrm>
          <a:prstGeom prst="rect">
            <a:avLst/>
          </a:prstGeom>
          <a:noFill/>
        </p:spPr>
        <p:txBody>
          <a:bodyPr wrap="square" rtlCol="0">
            <a:spAutoFit/>
          </a:bodyPr>
          <a:lstStyle/>
          <a:p>
            <a:r>
              <a:rPr lang="en-GB" dirty="0" smtClean="0"/>
              <a:t>Karl Marx</a:t>
            </a:r>
            <a:endParaRPr lang="en-GB" dirty="0"/>
          </a:p>
        </p:txBody>
      </p:sp>
      <p:sp>
        <p:nvSpPr>
          <p:cNvPr id="8" name="TextBox 7"/>
          <p:cNvSpPr txBox="1"/>
          <p:nvPr/>
        </p:nvSpPr>
        <p:spPr>
          <a:xfrm>
            <a:off x="7315200" y="5943600"/>
            <a:ext cx="1371600" cy="369332"/>
          </a:xfrm>
          <a:prstGeom prst="rect">
            <a:avLst/>
          </a:prstGeom>
          <a:noFill/>
        </p:spPr>
        <p:txBody>
          <a:bodyPr wrap="square" rtlCol="0">
            <a:spAutoFit/>
          </a:bodyPr>
          <a:lstStyle/>
          <a:p>
            <a:r>
              <a:rPr lang="en-GB" dirty="0" smtClean="0"/>
              <a:t>Mike </a:t>
            </a:r>
            <a:r>
              <a:rPr lang="en-GB" dirty="0" err="1" smtClean="0"/>
              <a:t>Artis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3" cstate="print"/>
          <a:srcRect/>
          <a:stretch>
            <a:fillRect/>
          </a:stretch>
        </p:blipFill>
        <p:spPr bwMode="auto">
          <a:xfrm>
            <a:off x="304800" y="1676400"/>
            <a:ext cx="8383752" cy="3457575"/>
          </a:xfrm>
          <a:prstGeom prst="rect">
            <a:avLst/>
          </a:prstGeom>
          <a:noFill/>
          <a:ln w="9525">
            <a:noFill/>
            <a:miter lim="800000"/>
            <a:headEnd/>
            <a:tailEnd/>
          </a:ln>
        </p:spPr>
      </p:pic>
      <p:sp>
        <p:nvSpPr>
          <p:cNvPr id="7" name="Title 1"/>
          <p:cNvSpPr txBox="1">
            <a:spLocks/>
          </p:cNvSpPr>
          <p:nvPr/>
        </p:nvSpPr>
        <p:spPr>
          <a:xfrm>
            <a:off x="457200" y="304800"/>
            <a:ext cx="8153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Financial</a:t>
            </a:r>
            <a:r>
              <a:rPr kumimoji="0" lang="en-US" sz="2800" b="0" i="0" u="none" strike="noStrike" kern="1200" cap="none" spc="0" normalizeH="0" noProof="0" dirty="0" smtClean="0">
                <a:ln>
                  <a:noFill/>
                </a:ln>
                <a:solidFill>
                  <a:schemeClr val="tx1"/>
                </a:solidFill>
                <a:effectLst/>
                <a:uLnTx/>
                <a:uFillTx/>
                <a:latin typeface="+mj-lt"/>
                <a:ea typeface="+mj-ea"/>
                <a:cs typeface="+mj-cs"/>
              </a:rPr>
              <a:t> crisis and support packages, Haldane (2009)</a:t>
            </a:r>
          </a:p>
        </p:txBody>
      </p:sp>
      <p:sp>
        <p:nvSpPr>
          <p:cNvPr id="8" name="Title 1"/>
          <p:cNvSpPr txBox="1">
            <a:spLocks/>
          </p:cNvSpPr>
          <p:nvPr/>
        </p:nvSpPr>
        <p:spPr>
          <a:xfrm>
            <a:off x="838200" y="5334000"/>
            <a:ext cx="7620000" cy="1143000"/>
          </a:xfrm>
          <a:prstGeom prst="rect">
            <a:avLst/>
          </a:prstGeom>
        </p:spPr>
        <p:txBody>
          <a:bodyPr vert="horz" lIns="91440" tIns="45720" rIns="91440" bIns="45720" rtlCol="0" anchor="ctr">
            <a:noAutofit/>
          </a:bodyPr>
          <a:lstStyle/>
          <a:p>
            <a:r>
              <a:rPr lang="en-US" sz="2000" dirty="0" smtClean="0"/>
              <a:t>UK GDP in $ is $2.28 trillions approx.</a:t>
            </a:r>
            <a:endParaRPr lang="en-GB" sz="2000" dirty="0" smtClean="0"/>
          </a:p>
          <a:p>
            <a:r>
              <a:rPr lang="en-GB" sz="2000" dirty="0" smtClean="0"/>
              <a:t>Exchange rates used: FSR Euro / US dollar exchange rate of 0.710. Sterling / US dollar exchange rate of 0.613.</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96200" cy="715962"/>
          </a:xfrm>
        </p:spPr>
        <p:txBody>
          <a:bodyPr>
            <a:noAutofit/>
          </a:bodyPr>
          <a:lstStyle/>
          <a:p>
            <a:r>
              <a:rPr lang="en-GB" sz="3600" dirty="0" smtClean="0"/>
              <a:t>How UK banking sector grew from half to five times annual GDP</a:t>
            </a:r>
            <a:endParaRPr lang="en-GB" sz="3600" dirty="0"/>
          </a:p>
        </p:txBody>
      </p:sp>
      <p:pic>
        <p:nvPicPr>
          <p:cNvPr id="4" name="Picture 3"/>
          <p:cNvPicPr/>
          <p:nvPr/>
        </p:nvPicPr>
        <p:blipFill>
          <a:blip r:embed="rId3" cstate="print"/>
          <a:srcRect/>
          <a:stretch>
            <a:fillRect/>
          </a:stretch>
        </p:blipFill>
        <p:spPr bwMode="auto">
          <a:xfrm>
            <a:off x="685800" y="1143000"/>
            <a:ext cx="8001000" cy="5486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715962"/>
          </a:xfrm>
        </p:spPr>
        <p:txBody>
          <a:bodyPr>
            <a:noAutofit/>
          </a:bodyPr>
          <a:lstStyle/>
          <a:p>
            <a:r>
              <a:rPr lang="en-US" sz="3600" dirty="0" smtClean="0"/>
              <a:t>How leverage has increased from 20 to 40 </a:t>
            </a:r>
            <a:endParaRPr lang="en-GB" sz="3600" dirty="0"/>
          </a:p>
        </p:txBody>
      </p:sp>
      <p:pic>
        <p:nvPicPr>
          <p:cNvPr id="4" name="Picture 3"/>
          <p:cNvPicPr/>
          <p:nvPr/>
        </p:nvPicPr>
        <p:blipFill>
          <a:blip r:embed="rId4" cstate="print"/>
          <a:srcRect/>
          <a:stretch>
            <a:fillRect/>
          </a:stretch>
        </p:blipFill>
        <p:spPr bwMode="auto">
          <a:xfrm>
            <a:off x="762000" y="609600"/>
            <a:ext cx="7620000" cy="5486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graphicFrame>
        <p:nvGraphicFramePr>
          <p:cNvPr id="6" name="Object 5"/>
          <p:cNvGraphicFramePr>
            <a:graphicFrameLocks noChangeAspect="1"/>
          </p:cNvGraphicFramePr>
          <p:nvPr/>
        </p:nvGraphicFramePr>
        <p:xfrm>
          <a:off x="2057400" y="6096000"/>
          <a:ext cx="4572000" cy="762000"/>
        </p:xfrm>
        <a:graphic>
          <a:graphicData uri="http://schemas.openxmlformats.org/presentationml/2006/ole">
            <p:oleObj spid="_x0000_s63489" name="Equation" r:id="rId5" imgW="2209680" imgH="419040" progId="Equation.3">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563562"/>
          </a:xfrm>
        </p:spPr>
        <p:txBody>
          <a:bodyPr>
            <a:noAutofit/>
          </a:bodyPr>
          <a:lstStyle/>
          <a:p>
            <a:r>
              <a:rPr lang="en-GB" sz="3600" dirty="0" smtClean="0"/>
              <a:t>Evidence of a “productivity miracle” in finance?</a:t>
            </a:r>
            <a:endParaRPr lang="en-GB" sz="3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graphicFrame>
        <p:nvGraphicFramePr>
          <p:cNvPr id="5" name="Object 4"/>
          <p:cNvGraphicFramePr>
            <a:graphicFrameLocks noChangeAspect="1"/>
          </p:cNvGraphicFramePr>
          <p:nvPr/>
        </p:nvGraphicFramePr>
        <p:xfrm>
          <a:off x="1676400" y="1066800"/>
          <a:ext cx="5259387" cy="4340225"/>
        </p:xfrm>
        <a:graphic>
          <a:graphicData uri="http://schemas.openxmlformats.org/presentationml/2006/ole">
            <p:oleObj spid="_x0000_s61442" name="Document" r:id="rId4" imgW="5258656" imgH="4339669" progId="Word.Document.8">
              <p:embed/>
            </p:oleObj>
          </a:graphicData>
        </a:graphic>
      </p:graphicFrame>
      <p:sp>
        <p:nvSpPr>
          <p:cNvPr id="6" name="TextBox 5"/>
          <p:cNvSpPr txBox="1"/>
          <p:nvPr/>
        </p:nvSpPr>
        <p:spPr>
          <a:xfrm>
            <a:off x="152400" y="5486400"/>
            <a:ext cx="8737466" cy="923330"/>
          </a:xfrm>
          <a:prstGeom prst="rect">
            <a:avLst/>
          </a:prstGeom>
          <a:noFill/>
        </p:spPr>
        <p:txBody>
          <a:bodyPr wrap="square" rtlCol="0">
            <a:spAutoFit/>
          </a:bodyPr>
          <a:lstStyle/>
          <a:p>
            <a:r>
              <a:rPr lang="en-GB" dirty="0" smtClean="0"/>
              <a:t>The share of banking in Gross Value Added rose from 5%  in 1970 to 8% in 2008, but the share of profits in economy-wide profits rose 10 fold (from 1.5% to 15%).</a:t>
            </a:r>
            <a:br>
              <a:rPr lang="en-GB" dirty="0" smtClean="0"/>
            </a:b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B6F15528-21DE-4FAA-801E-634DDDAF4B2B}" type="slidenum">
              <a:rPr lang="en-US" smtClean="0"/>
              <a:pPr/>
              <a:t>8</a:t>
            </a:fld>
            <a:endParaRPr lang="en-US"/>
          </a:p>
        </p:txBody>
      </p:sp>
      <p:cxnSp>
        <p:nvCxnSpPr>
          <p:cNvPr id="7" name="直接箭头连接符 6"/>
          <p:cNvCxnSpPr>
            <a:stCxn id="14" idx="2"/>
            <a:endCxn id="25" idx="0"/>
          </p:cNvCxnSpPr>
          <p:nvPr/>
        </p:nvCxnSpPr>
        <p:spPr>
          <a:xfrm rot="5400000">
            <a:off x="2978438" y="1555463"/>
            <a:ext cx="939225" cy="1943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14" idx="2"/>
            <a:endCxn id="17" idx="0"/>
          </p:cNvCxnSpPr>
          <p:nvPr/>
        </p:nvCxnSpPr>
        <p:spPr>
          <a:xfrm rot="16200000" flipH="1">
            <a:off x="5048250" y="1428751"/>
            <a:ext cx="609600" cy="18669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543300" y="1472626"/>
            <a:ext cx="1752600" cy="584775"/>
          </a:xfrm>
          <a:prstGeom prst="rect">
            <a:avLst/>
          </a:prstGeom>
          <a:noFill/>
          <a:ln w="3175">
            <a:solidFill>
              <a:schemeClr val="tx1"/>
            </a:solidFill>
          </a:ln>
        </p:spPr>
        <p:txBody>
          <a:bodyPr wrap="square" rtlCol="0">
            <a:spAutoFit/>
          </a:bodyPr>
          <a:lstStyle/>
          <a:p>
            <a:r>
              <a:rPr lang="en-GB" altLang="zh-CN" sz="3200" dirty="0" smtClean="0"/>
              <a:t>UK Banks</a:t>
            </a:r>
            <a:endParaRPr lang="zh-CN" altLang="en-US" sz="3200" dirty="0"/>
          </a:p>
        </p:txBody>
      </p:sp>
      <p:sp>
        <p:nvSpPr>
          <p:cNvPr id="17" name="TextBox 16"/>
          <p:cNvSpPr txBox="1"/>
          <p:nvPr/>
        </p:nvSpPr>
        <p:spPr>
          <a:xfrm>
            <a:off x="5105400" y="2667001"/>
            <a:ext cx="2362200" cy="830997"/>
          </a:xfrm>
          <a:prstGeom prst="rect">
            <a:avLst/>
          </a:prstGeom>
          <a:noFill/>
          <a:ln w="3175">
            <a:solidFill>
              <a:schemeClr val="tx1"/>
            </a:solidFill>
          </a:ln>
        </p:spPr>
        <p:txBody>
          <a:bodyPr wrap="square" rtlCol="0">
            <a:spAutoFit/>
          </a:bodyPr>
          <a:lstStyle/>
          <a:p>
            <a:r>
              <a:rPr lang="en-GB" altLang="zh-CN" sz="2400" smtClean="0"/>
              <a:t>Excess risk-taking </a:t>
            </a:r>
            <a:r>
              <a:rPr lang="en-GB" altLang="zh-CN" sz="2400" dirty="0" smtClean="0"/>
              <a:t>(‘gambling’)</a:t>
            </a:r>
            <a:endParaRPr lang="zh-CN" altLang="en-US" sz="2400" dirty="0"/>
          </a:p>
        </p:txBody>
      </p:sp>
      <p:sp>
        <p:nvSpPr>
          <p:cNvPr id="19" name="TextBox 18"/>
          <p:cNvSpPr txBox="1"/>
          <p:nvPr/>
        </p:nvSpPr>
        <p:spPr>
          <a:xfrm>
            <a:off x="5410200" y="4350603"/>
            <a:ext cx="2209800" cy="830997"/>
          </a:xfrm>
          <a:prstGeom prst="rect">
            <a:avLst/>
          </a:prstGeom>
          <a:noFill/>
          <a:ln w="3175">
            <a:solidFill>
              <a:schemeClr val="tx1"/>
            </a:solidFill>
          </a:ln>
        </p:spPr>
        <p:txBody>
          <a:bodyPr wrap="square" rtlCol="0">
            <a:spAutoFit/>
          </a:bodyPr>
          <a:lstStyle/>
          <a:p>
            <a:r>
              <a:rPr lang="en-GB" altLang="zh-CN" sz="2400" dirty="0" smtClean="0"/>
              <a:t> ‘Skin in the game’ </a:t>
            </a:r>
            <a:endParaRPr lang="zh-CN" altLang="en-US" sz="2400" dirty="0" smtClean="0"/>
          </a:p>
        </p:txBody>
      </p:sp>
      <p:cxnSp>
        <p:nvCxnSpPr>
          <p:cNvPr id="22" name="直接箭头连接符 21"/>
          <p:cNvCxnSpPr>
            <a:stCxn id="17" idx="2"/>
          </p:cNvCxnSpPr>
          <p:nvPr/>
        </p:nvCxnSpPr>
        <p:spPr>
          <a:xfrm rot="5400000">
            <a:off x="5859404" y="3924300"/>
            <a:ext cx="853398"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57300" y="2996626"/>
            <a:ext cx="2438400" cy="461665"/>
          </a:xfrm>
          <a:prstGeom prst="rect">
            <a:avLst/>
          </a:prstGeom>
          <a:noFill/>
          <a:ln w="3175">
            <a:solidFill>
              <a:schemeClr val="tx1"/>
            </a:solidFill>
          </a:ln>
        </p:spPr>
        <p:txBody>
          <a:bodyPr wrap="square" rtlCol="0">
            <a:spAutoFit/>
          </a:bodyPr>
          <a:lstStyle/>
          <a:p>
            <a:endParaRPr lang="zh-CN" altLang="en-US" sz="2400" dirty="0"/>
          </a:p>
        </p:txBody>
      </p:sp>
      <p:sp>
        <p:nvSpPr>
          <p:cNvPr id="26" name="TextBox 25"/>
          <p:cNvSpPr txBox="1"/>
          <p:nvPr/>
        </p:nvSpPr>
        <p:spPr>
          <a:xfrm>
            <a:off x="1257300" y="4520626"/>
            <a:ext cx="2438400" cy="461665"/>
          </a:xfrm>
          <a:prstGeom prst="rect">
            <a:avLst/>
          </a:prstGeom>
          <a:noFill/>
          <a:ln w="3175">
            <a:solidFill>
              <a:schemeClr val="tx1"/>
            </a:solidFill>
          </a:ln>
        </p:spPr>
        <p:txBody>
          <a:bodyPr wrap="square" rtlCol="0">
            <a:spAutoFit/>
          </a:bodyPr>
          <a:lstStyle/>
          <a:p>
            <a:endParaRPr lang="zh-CN" altLang="en-US" sz="2400" dirty="0"/>
          </a:p>
        </p:txBody>
      </p:sp>
      <p:sp>
        <p:nvSpPr>
          <p:cNvPr id="27" name="TextBox 26"/>
          <p:cNvSpPr txBox="1"/>
          <p:nvPr/>
        </p:nvSpPr>
        <p:spPr>
          <a:xfrm>
            <a:off x="1414460" y="5739826"/>
            <a:ext cx="2133600" cy="461665"/>
          </a:xfrm>
          <a:prstGeom prst="rect">
            <a:avLst/>
          </a:prstGeom>
          <a:noFill/>
          <a:ln w="3175">
            <a:solidFill>
              <a:schemeClr val="tx1"/>
            </a:solidFill>
          </a:ln>
        </p:spPr>
        <p:txBody>
          <a:bodyPr wrap="square" rtlCol="0">
            <a:spAutoFit/>
          </a:bodyPr>
          <a:lstStyle/>
          <a:p>
            <a:r>
              <a:rPr lang="en-GB" altLang="zh-CN" sz="2400" dirty="0" smtClean="0"/>
              <a:t>Too Big To Fail</a:t>
            </a:r>
            <a:endParaRPr lang="zh-CN" altLang="en-US" sz="2400" dirty="0" smtClean="0"/>
          </a:p>
        </p:txBody>
      </p:sp>
      <p:cxnSp>
        <p:nvCxnSpPr>
          <p:cNvPr id="33" name="直接箭头连接符 32"/>
          <p:cNvCxnSpPr>
            <a:stCxn id="19" idx="2"/>
            <a:endCxn id="45" idx="0"/>
          </p:cNvCxnSpPr>
          <p:nvPr/>
        </p:nvCxnSpPr>
        <p:spPr>
          <a:xfrm rot="5400000">
            <a:off x="6324600" y="5372100"/>
            <a:ext cx="381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25" idx="2"/>
            <a:endCxn id="26" idx="0"/>
          </p:cNvCxnSpPr>
          <p:nvPr/>
        </p:nvCxnSpPr>
        <p:spPr>
          <a:xfrm rot="5400000">
            <a:off x="1945333" y="3989458"/>
            <a:ext cx="1062335"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26" idx="2"/>
            <a:endCxn id="27" idx="0"/>
          </p:cNvCxnSpPr>
          <p:nvPr/>
        </p:nvCxnSpPr>
        <p:spPr>
          <a:xfrm rot="16200000" flipH="1">
            <a:off x="2100113" y="5358678"/>
            <a:ext cx="757535" cy="476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直接箭头连接符 82"/>
          <p:cNvCxnSpPr>
            <a:stCxn id="26" idx="3"/>
            <a:endCxn id="19" idx="1"/>
          </p:cNvCxnSpPr>
          <p:nvPr/>
        </p:nvCxnSpPr>
        <p:spPr>
          <a:xfrm>
            <a:off x="3695700" y="4751459"/>
            <a:ext cx="1714500" cy="146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4381500" y="3987226"/>
            <a:ext cx="762000" cy="923330"/>
          </a:xfrm>
          <a:prstGeom prst="rect">
            <a:avLst/>
          </a:prstGeom>
          <a:noFill/>
        </p:spPr>
        <p:txBody>
          <a:bodyPr wrap="square" rtlCol="0">
            <a:spAutoFit/>
          </a:bodyPr>
          <a:lstStyle/>
          <a:p>
            <a:r>
              <a:rPr lang="en-GB" altLang="zh-CN" sz="5400" dirty="0" smtClean="0"/>
              <a:t>?</a:t>
            </a:r>
            <a:endParaRPr lang="zh-CN" altLang="en-US" sz="5400" dirty="0"/>
          </a:p>
        </p:txBody>
      </p:sp>
      <p:sp>
        <p:nvSpPr>
          <p:cNvPr id="18" name="TextBox 17"/>
          <p:cNvSpPr txBox="1"/>
          <p:nvPr/>
        </p:nvSpPr>
        <p:spPr>
          <a:xfrm>
            <a:off x="1981200" y="457200"/>
            <a:ext cx="4953000" cy="707886"/>
          </a:xfrm>
          <a:prstGeom prst="rect">
            <a:avLst/>
          </a:prstGeom>
          <a:noFill/>
        </p:spPr>
        <p:txBody>
          <a:bodyPr wrap="square" rtlCol="0">
            <a:spAutoFit/>
          </a:bodyPr>
          <a:lstStyle/>
          <a:p>
            <a:r>
              <a:rPr lang="en-US" sz="4000" b="1" dirty="0" smtClean="0"/>
              <a:t>Outline of argument</a:t>
            </a:r>
            <a:endParaRPr lang="en-GB" sz="4000" b="1" dirty="0"/>
          </a:p>
        </p:txBody>
      </p:sp>
      <p:sp>
        <p:nvSpPr>
          <p:cNvPr id="21" name="Rectangle 20"/>
          <p:cNvSpPr/>
          <p:nvPr/>
        </p:nvSpPr>
        <p:spPr>
          <a:xfrm>
            <a:off x="1295400" y="4460230"/>
            <a:ext cx="3509641" cy="461665"/>
          </a:xfrm>
          <a:prstGeom prst="rect">
            <a:avLst/>
          </a:prstGeom>
        </p:spPr>
        <p:txBody>
          <a:bodyPr wrap="square">
            <a:spAutoFit/>
          </a:bodyPr>
          <a:lstStyle/>
          <a:p>
            <a:pPr lvl="0"/>
            <a:r>
              <a:rPr lang="en-GB" altLang="zh-CN" sz="2400" dirty="0" smtClean="0">
                <a:solidFill>
                  <a:prstClr val="black"/>
                </a:solidFill>
              </a:rPr>
              <a:t>Franchise Value</a:t>
            </a:r>
            <a:endParaRPr lang="zh-CN" altLang="en-US" sz="2400" dirty="0">
              <a:solidFill>
                <a:prstClr val="black"/>
              </a:solidFill>
            </a:endParaRPr>
          </a:p>
        </p:txBody>
      </p:sp>
      <p:sp>
        <p:nvSpPr>
          <p:cNvPr id="23" name="Rectangle 22"/>
          <p:cNvSpPr/>
          <p:nvPr/>
        </p:nvSpPr>
        <p:spPr>
          <a:xfrm>
            <a:off x="1371600" y="2999730"/>
            <a:ext cx="3286618" cy="461665"/>
          </a:xfrm>
          <a:prstGeom prst="rect">
            <a:avLst/>
          </a:prstGeom>
        </p:spPr>
        <p:txBody>
          <a:bodyPr wrap="square">
            <a:spAutoFit/>
          </a:bodyPr>
          <a:lstStyle/>
          <a:p>
            <a:r>
              <a:rPr lang="en-GB" altLang="zh-CN" sz="2400" dirty="0" smtClean="0">
                <a:solidFill>
                  <a:prstClr val="black"/>
                </a:solidFill>
              </a:rPr>
              <a:t>Concentration</a:t>
            </a:r>
            <a:endParaRPr lang="en-GB" dirty="0"/>
          </a:p>
        </p:txBody>
      </p:sp>
      <p:sp>
        <p:nvSpPr>
          <p:cNvPr id="45" name="Rectangle 44"/>
          <p:cNvSpPr/>
          <p:nvPr/>
        </p:nvSpPr>
        <p:spPr>
          <a:xfrm>
            <a:off x="5410200" y="5562600"/>
            <a:ext cx="2209800" cy="830997"/>
          </a:xfrm>
          <a:prstGeom prst="rect">
            <a:avLst/>
          </a:prstGeom>
          <a:ln>
            <a:solidFill>
              <a:schemeClr val="tx1"/>
            </a:solidFill>
          </a:ln>
        </p:spPr>
        <p:txBody>
          <a:bodyPr wrap="square">
            <a:spAutoFit/>
          </a:bodyPr>
          <a:lstStyle/>
          <a:p>
            <a:pPr lvl="0"/>
            <a:r>
              <a:rPr lang="en-GB" altLang="zh-CN" sz="2400" dirty="0" smtClean="0">
                <a:solidFill>
                  <a:prstClr val="black"/>
                </a:solidFill>
              </a:rPr>
              <a:t>Capital buffers + Competition</a:t>
            </a:r>
            <a:endParaRPr lang="zh-CN" altLang="en-US" sz="2400" dirty="0">
              <a:solidFill>
                <a:prstClr val="black"/>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Profiles\Personal\My Pictures\economists\fisher.jpeg"/>
          <p:cNvPicPr>
            <a:picLocks noChangeAspect="1" noChangeArrowheads="1"/>
          </p:cNvPicPr>
          <p:nvPr/>
        </p:nvPicPr>
        <p:blipFill>
          <a:blip r:embed="rId2" cstate="print"/>
          <a:srcRect/>
          <a:stretch>
            <a:fillRect/>
          </a:stretch>
        </p:blipFill>
        <p:spPr bwMode="auto">
          <a:xfrm>
            <a:off x="3657600" y="76200"/>
            <a:ext cx="1332562" cy="1905000"/>
          </a:xfrm>
          <a:prstGeom prst="rect">
            <a:avLst/>
          </a:prstGeom>
          <a:noFill/>
        </p:spPr>
      </p:pic>
      <p:pic>
        <p:nvPicPr>
          <p:cNvPr id="1027" name="Picture 3" descr="H:\Profiles\Personal\My Pictures\economists\friedman.jpeg"/>
          <p:cNvPicPr>
            <a:picLocks noChangeAspect="1" noChangeArrowheads="1"/>
          </p:cNvPicPr>
          <p:nvPr/>
        </p:nvPicPr>
        <p:blipFill>
          <a:blip r:embed="rId3" cstate="print"/>
          <a:srcRect/>
          <a:stretch>
            <a:fillRect/>
          </a:stretch>
        </p:blipFill>
        <p:spPr bwMode="auto">
          <a:xfrm>
            <a:off x="3657600" y="2286000"/>
            <a:ext cx="1403048" cy="2209800"/>
          </a:xfrm>
          <a:prstGeom prst="rect">
            <a:avLst/>
          </a:prstGeom>
          <a:noFill/>
        </p:spPr>
      </p:pic>
      <p:pic>
        <p:nvPicPr>
          <p:cNvPr id="1028" name="Picture 4" descr="H:\Profiles\Personal\My Pictures\economists\Marx.jpeg"/>
          <p:cNvPicPr>
            <a:picLocks noChangeAspect="1" noChangeArrowheads="1"/>
          </p:cNvPicPr>
          <p:nvPr/>
        </p:nvPicPr>
        <p:blipFill>
          <a:blip r:embed="rId4" cstate="print"/>
          <a:srcRect/>
          <a:stretch>
            <a:fillRect/>
          </a:stretch>
        </p:blipFill>
        <p:spPr bwMode="auto">
          <a:xfrm>
            <a:off x="457200" y="2438400"/>
            <a:ext cx="2400300" cy="1905000"/>
          </a:xfrm>
          <a:prstGeom prst="rect">
            <a:avLst/>
          </a:prstGeom>
          <a:noFill/>
        </p:spPr>
      </p:pic>
      <p:pic>
        <p:nvPicPr>
          <p:cNvPr id="1029" name="Picture 5" descr="H:\Profiles\Personal\My Pictures\economists\stiglitz2.jpeg"/>
          <p:cNvPicPr>
            <a:picLocks noChangeAspect="1" noChangeArrowheads="1"/>
          </p:cNvPicPr>
          <p:nvPr/>
        </p:nvPicPr>
        <p:blipFill>
          <a:blip r:embed="rId5" cstate="print"/>
          <a:srcRect/>
          <a:stretch>
            <a:fillRect/>
          </a:stretch>
        </p:blipFill>
        <p:spPr bwMode="auto">
          <a:xfrm>
            <a:off x="5943600" y="2438400"/>
            <a:ext cx="2609850" cy="1752600"/>
          </a:xfrm>
          <a:prstGeom prst="rect">
            <a:avLst/>
          </a:prstGeom>
          <a:noFill/>
        </p:spPr>
      </p:pic>
      <p:pic>
        <p:nvPicPr>
          <p:cNvPr id="1031" name="Picture 7" descr="H:\Profiles\Personal\My Pictures\economists\keynes.jpeg"/>
          <p:cNvPicPr>
            <a:picLocks noChangeAspect="1" noChangeArrowheads="1"/>
          </p:cNvPicPr>
          <p:nvPr/>
        </p:nvPicPr>
        <p:blipFill>
          <a:blip r:embed="rId6" cstate="print"/>
          <a:srcRect/>
          <a:stretch>
            <a:fillRect/>
          </a:stretch>
        </p:blipFill>
        <p:spPr bwMode="auto">
          <a:xfrm>
            <a:off x="3276600" y="4800600"/>
            <a:ext cx="2466975" cy="1857375"/>
          </a:xfrm>
          <a:prstGeom prst="rect">
            <a:avLst/>
          </a:prstGeom>
          <a:noFill/>
        </p:spPr>
      </p:pic>
      <p:sp>
        <p:nvSpPr>
          <p:cNvPr id="10" name="TextBox 9"/>
          <p:cNvSpPr txBox="1"/>
          <p:nvPr/>
        </p:nvSpPr>
        <p:spPr>
          <a:xfrm>
            <a:off x="6096000" y="4343400"/>
            <a:ext cx="2743200" cy="369332"/>
          </a:xfrm>
          <a:prstGeom prst="rect">
            <a:avLst/>
          </a:prstGeom>
          <a:noFill/>
        </p:spPr>
        <p:txBody>
          <a:bodyPr wrap="square" rtlCol="0">
            <a:spAutoFit/>
          </a:bodyPr>
          <a:lstStyle/>
          <a:p>
            <a:r>
              <a:rPr lang="en-US" b="1" dirty="0" smtClean="0"/>
              <a:t>J. Stiglitz, </a:t>
            </a:r>
            <a:r>
              <a:rPr lang="en-US" dirty="0" smtClean="0"/>
              <a:t>born </a:t>
            </a:r>
            <a:r>
              <a:rPr lang="en-GB" dirty="0" smtClean="0"/>
              <a:t>1943</a:t>
            </a:r>
            <a:endParaRPr lang="en-GB" dirty="0"/>
          </a:p>
        </p:txBody>
      </p:sp>
      <p:sp>
        <p:nvSpPr>
          <p:cNvPr id="11" name="TextBox 10"/>
          <p:cNvSpPr txBox="1"/>
          <p:nvPr/>
        </p:nvSpPr>
        <p:spPr>
          <a:xfrm>
            <a:off x="3048000" y="4465903"/>
            <a:ext cx="2667000" cy="369332"/>
          </a:xfrm>
          <a:prstGeom prst="rect">
            <a:avLst/>
          </a:prstGeom>
          <a:noFill/>
        </p:spPr>
        <p:txBody>
          <a:bodyPr wrap="square" rtlCol="0">
            <a:spAutoFit/>
          </a:bodyPr>
          <a:lstStyle/>
          <a:p>
            <a:r>
              <a:rPr lang="en-US" b="1" dirty="0" smtClean="0"/>
              <a:t>M. Friedman </a:t>
            </a:r>
            <a:r>
              <a:rPr lang="en-US" dirty="0" smtClean="0"/>
              <a:t>1912-2006</a:t>
            </a:r>
            <a:endParaRPr lang="en-GB" dirty="0"/>
          </a:p>
        </p:txBody>
      </p:sp>
      <p:sp>
        <p:nvSpPr>
          <p:cNvPr id="12" name="TextBox 11"/>
          <p:cNvSpPr txBox="1"/>
          <p:nvPr/>
        </p:nvSpPr>
        <p:spPr>
          <a:xfrm>
            <a:off x="3352800" y="1905000"/>
            <a:ext cx="2362200" cy="369332"/>
          </a:xfrm>
          <a:prstGeom prst="rect">
            <a:avLst/>
          </a:prstGeom>
          <a:noFill/>
        </p:spPr>
        <p:txBody>
          <a:bodyPr wrap="square" rtlCol="0">
            <a:spAutoFit/>
          </a:bodyPr>
          <a:lstStyle/>
          <a:p>
            <a:r>
              <a:rPr lang="en-US" b="1" dirty="0" smtClean="0"/>
              <a:t>I. Fisher </a:t>
            </a:r>
            <a:r>
              <a:rPr lang="en-US" dirty="0" smtClean="0"/>
              <a:t>1847-1947</a:t>
            </a:r>
            <a:endParaRPr lang="en-GB" dirty="0"/>
          </a:p>
        </p:txBody>
      </p:sp>
      <p:sp>
        <p:nvSpPr>
          <p:cNvPr id="13" name="TextBox 12"/>
          <p:cNvSpPr txBox="1"/>
          <p:nvPr/>
        </p:nvSpPr>
        <p:spPr>
          <a:xfrm>
            <a:off x="5715000" y="6248400"/>
            <a:ext cx="1600200" cy="646331"/>
          </a:xfrm>
          <a:prstGeom prst="rect">
            <a:avLst/>
          </a:prstGeom>
          <a:noFill/>
        </p:spPr>
        <p:txBody>
          <a:bodyPr wrap="square" rtlCol="0">
            <a:spAutoFit/>
          </a:bodyPr>
          <a:lstStyle/>
          <a:p>
            <a:r>
              <a:rPr lang="en-US" b="1" dirty="0" smtClean="0"/>
              <a:t>J. M.  Keynes </a:t>
            </a:r>
            <a:r>
              <a:rPr lang="en-US" dirty="0" smtClean="0"/>
              <a:t>1883 – 1946</a:t>
            </a:r>
            <a:endParaRPr lang="en-GB" dirty="0"/>
          </a:p>
        </p:txBody>
      </p:sp>
      <p:sp>
        <p:nvSpPr>
          <p:cNvPr id="14" name="TextBox 13"/>
          <p:cNvSpPr txBox="1"/>
          <p:nvPr/>
        </p:nvSpPr>
        <p:spPr>
          <a:xfrm>
            <a:off x="609600" y="4419600"/>
            <a:ext cx="2286000" cy="369332"/>
          </a:xfrm>
          <a:prstGeom prst="rect">
            <a:avLst/>
          </a:prstGeom>
          <a:noFill/>
        </p:spPr>
        <p:txBody>
          <a:bodyPr wrap="square" rtlCol="0">
            <a:spAutoFit/>
          </a:bodyPr>
          <a:lstStyle/>
          <a:p>
            <a:r>
              <a:rPr lang="en-US" b="1" dirty="0" smtClean="0"/>
              <a:t>K. Marx </a:t>
            </a:r>
            <a:r>
              <a:rPr lang="en-GB" dirty="0" smtClean="0"/>
              <a:t>1818-1883</a:t>
            </a:r>
            <a:endParaRPr lang="en-GB" dirty="0"/>
          </a:p>
        </p:txBody>
      </p:sp>
      <p:sp>
        <p:nvSpPr>
          <p:cNvPr id="15" name="TextBox 14"/>
          <p:cNvSpPr txBox="1"/>
          <p:nvPr/>
        </p:nvSpPr>
        <p:spPr>
          <a:xfrm>
            <a:off x="228600" y="304800"/>
            <a:ext cx="2667000" cy="954107"/>
          </a:xfrm>
          <a:prstGeom prst="rect">
            <a:avLst/>
          </a:prstGeom>
          <a:noFill/>
        </p:spPr>
        <p:txBody>
          <a:bodyPr wrap="square" rtlCol="0">
            <a:spAutoFit/>
          </a:bodyPr>
          <a:lstStyle/>
          <a:p>
            <a:r>
              <a:rPr lang="en-US" sz="2800" dirty="0" smtClean="0"/>
              <a:t>Money Matters – how and why?</a:t>
            </a:r>
            <a:endParaRPr lang="en-GB"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891</TotalTime>
  <Words>1013</Words>
  <Application>Microsoft Office PowerPoint</Application>
  <PresentationFormat>On-screen Show (4:3)</PresentationFormat>
  <Paragraphs>155</Paragraphs>
  <Slides>31</Slides>
  <Notes>30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4" baseType="lpstr">
      <vt:lpstr>Office Theme</vt:lpstr>
      <vt:lpstr>Equation</vt:lpstr>
      <vt:lpstr>Document</vt:lpstr>
      <vt:lpstr>Riding for a fall?  Concentrated banking with hidden tail risk</vt:lpstr>
      <vt:lpstr>Independent Commission on Banking (ICB): background and mandate</vt:lpstr>
      <vt:lpstr>ICB :Call for Evidence </vt:lpstr>
      <vt:lpstr>Slide 4</vt:lpstr>
      <vt:lpstr>How UK banking sector grew from half to five times annual GDP</vt:lpstr>
      <vt:lpstr>How leverage has increased from 20 to 40 </vt:lpstr>
      <vt:lpstr>Evidence of a “productivity miracle” in finance?</vt:lpstr>
      <vt:lpstr>Slide 8</vt:lpstr>
      <vt:lpstr>Slide 9</vt:lpstr>
      <vt:lpstr>Slide 10</vt:lpstr>
      <vt:lpstr>Slide 11</vt:lpstr>
      <vt:lpstr>Slide 12</vt:lpstr>
      <vt:lpstr>Monopoly bank that does not gamble but widens its spread on intermediation</vt:lpstr>
      <vt:lpstr>Slide 14</vt:lpstr>
      <vt:lpstr>Monopoly bank: comparative statics</vt:lpstr>
      <vt:lpstr>A positive productivity shock!</vt:lpstr>
      <vt:lpstr>Monopoly bank that gambles with “fake alpha” investment*</vt:lpstr>
      <vt:lpstr>A productivity ‘mirage’: monopoly banking with tail risk </vt:lpstr>
      <vt:lpstr>Mixture of miracle and mirage</vt:lpstr>
      <vt:lpstr>Rising incomes in financial services and inequality</vt:lpstr>
      <vt:lpstr>No Gambling Condition: and ‘mimicking’ as in Foster and Young (2010)</vt:lpstr>
      <vt:lpstr>Capital Buffers, Franchise Value and Gambling</vt:lpstr>
      <vt:lpstr>Impact of “Too Big To Fail”</vt:lpstr>
      <vt:lpstr>Steps to promote competition and stability</vt:lpstr>
      <vt:lpstr>Martin Hellwig et al. (2010) </vt:lpstr>
      <vt:lpstr>David Miles et al (2010)</vt:lpstr>
      <vt:lpstr>Need for reform: Diane Coyle (2011).</vt:lpstr>
      <vt:lpstr>Haldane on the history of banking*</vt:lpstr>
      <vt:lpstr>Structure of paper</vt:lpstr>
      <vt:lpstr>Banks v Hedge Funds : battle of the giants  </vt:lpstr>
      <vt:lpstr>Slide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ecsax</cp:lastModifiedBy>
  <cp:revision>98</cp:revision>
  <dcterms:created xsi:type="dcterms:W3CDTF">2006-08-16T00:00:00Z</dcterms:created>
  <dcterms:modified xsi:type="dcterms:W3CDTF">2011-04-11T19:10:25Z</dcterms:modified>
</cp:coreProperties>
</file>