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0" r:id="rId2"/>
    <p:sldId id="283" r:id="rId3"/>
    <p:sldId id="280" r:id="rId4"/>
    <p:sldId id="281" r:id="rId5"/>
    <p:sldId id="261" r:id="rId6"/>
    <p:sldId id="257" r:id="rId7"/>
    <p:sldId id="269" r:id="rId8"/>
    <p:sldId id="268" r:id="rId9"/>
    <p:sldId id="272" r:id="rId10"/>
    <p:sldId id="262" r:id="rId11"/>
    <p:sldId id="263" r:id="rId12"/>
    <p:sldId id="273" r:id="rId13"/>
    <p:sldId id="266" r:id="rId14"/>
    <p:sldId id="264" r:id="rId15"/>
    <p:sldId id="265" r:id="rId16"/>
    <p:sldId id="279" r:id="rId17"/>
    <p:sldId id="267" r:id="rId18"/>
    <p:sldId id="282" r:id="rId19"/>
    <p:sldId id="274" r:id="rId20"/>
    <p:sldId id="275" r:id="rId21"/>
    <p:sldId id="276" r:id="rId22"/>
    <p:sldId id="278" r:id="rId23"/>
    <p:sldId id="259" r:id="rId24"/>
    <p:sldId id="270" r:id="rId25"/>
  </p:sldIdLst>
  <p:sldSz cx="9144000" cy="6858000" type="screen4x3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F4C9B-2DB2-48B2-9932-72DD7CBF9365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90EBA-46CD-4AD2-817E-4BE608C349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83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20BFB-BF79-4F2D-8982-052859179B9F}" type="datetimeFigureOut">
              <a:rPr lang="en-US" smtClean="0"/>
              <a:pPr/>
              <a:t>4/8/2013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6716A-F7F2-420A-8DFC-2EC8281A14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550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6716A-F7F2-420A-8DFC-2EC8281A144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CE35-0325-4C94-BA57-310CB3EA86A9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49599-4BA2-456A-8E4C-66491BFA8C8F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0F33D-F526-466D-8554-AE52B6756C13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0A50-3D69-45AD-A416-BB34B92D0A63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1444E-B72E-4511-9390-1BC517EBD8C3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E7E7-D5CF-49F5-9FF5-17238E7ECE47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F6CF-4E9B-4A4E-8152-F3FA2314A138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2C7C-A509-4157-8FB2-950D84F56C01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64A9-9D2F-412D-8442-190D3B40A575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4B782-B347-4751-9652-54130534EB58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80040-59E6-44AD-B922-2455BD430908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C31C1-83DA-46D9-8A76-63C3D5809584}" type="datetime1">
              <a:rPr lang="en-US" smtClean="0"/>
              <a:pPr/>
              <a:t>4/8/2013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FEEED-40EF-4497-94B9-3CFC31BFCDD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4.docx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5.docx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6.docx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2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3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219200"/>
            <a:ext cx="4343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itchFamily="18" charset="0"/>
              </a:rPr>
              <a:t>April 4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itchFamily="18" charset="0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2013</a:t>
            </a:r>
            <a:endParaRPr lang="en-GB" dirty="0">
              <a:solidFill>
                <a:schemeClr val="bg1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62928" y="511314"/>
            <a:ext cx="50206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itchFamily="18" charset="0"/>
              </a:rPr>
              <a:t>RES Annual Conference</a:t>
            </a:r>
            <a:endParaRPr lang="en-GB" sz="4000" dirty="0">
              <a:solidFill>
                <a:schemeClr val="bg1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85854" y="2204864"/>
            <a:ext cx="656754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dirty="0"/>
              <a:t>Fiscal </a:t>
            </a:r>
            <a:r>
              <a:rPr lang="en-GB" sz="4000" b="1" dirty="0" smtClean="0"/>
              <a:t>consolidation: </a:t>
            </a:r>
          </a:p>
          <a:p>
            <a:pPr algn="ctr"/>
            <a:r>
              <a:rPr lang="en-GB" sz="4000" b="1" dirty="0" smtClean="0"/>
              <a:t>austerity and alternatives </a:t>
            </a:r>
            <a:endParaRPr lang="en-GB" sz="4000" b="1" dirty="0">
              <a:latin typeface="+mj-lt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80514" y="4518631"/>
            <a:ext cx="37757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latin typeface="+mj-lt"/>
                <a:cs typeface="Times New Roman" pitchFamily="18" charset="0"/>
              </a:rPr>
              <a:t> Marcus </a:t>
            </a:r>
            <a:r>
              <a:rPr lang="en-GB" sz="2400" dirty="0">
                <a:latin typeface="+mj-lt"/>
                <a:cs typeface="Times New Roman" pitchFamily="18" charset="0"/>
              </a:rPr>
              <a:t>Miller and Lei </a:t>
            </a:r>
            <a:r>
              <a:rPr lang="en-GB" sz="2400" dirty="0" smtClean="0">
                <a:latin typeface="+mj-lt"/>
                <a:cs typeface="Times New Roman" pitchFamily="18" charset="0"/>
              </a:rPr>
              <a:t>Zhang</a:t>
            </a:r>
          </a:p>
          <a:p>
            <a:r>
              <a:rPr lang="en-GB" sz="2400" dirty="0" smtClean="0">
                <a:latin typeface="+mj-lt"/>
                <a:cs typeface="Times New Roman" pitchFamily="18" charset="0"/>
              </a:rPr>
              <a:t>  University of Warwick</a:t>
            </a:r>
            <a:endParaRPr lang="en-GB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221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Now allow D&lt;S:Endogenous income and hysteresis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268760"/>
            <a:ext cx="8229600" cy="5184576"/>
          </a:xfrm>
          <a:blipFill rotWithShape="1">
            <a:blip r:embed="rId2" cstate="print"/>
            <a:stretch>
              <a:fillRect l="-1630" t="-2468" r="-963"/>
            </a:stretch>
          </a:blipFill>
        </p:spPr>
        <p:txBody>
          <a:bodyPr/>
          <a:lstStyle/>
          <a:p>
            <a:r>
              <a:rPr lang="en-GB" dirty="0">
                <a:noFill/>
              </a:rPr>
              <a:t> </a:t>
            </a:r>
            <a:r>
              <a:rPr lang="en-GB" dirty="0" smtClean="0">
                <a:noFill/>
              </a:rPr>
              <a:t>e</a:t>
            </a:r>
            <a:endParaRPr lang="en-GB" dirty="0">
              <a:noFill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662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 smtClean="0"/>
              <a:t>Revised dynamics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6855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The mechanical effect of </a:t>
            </a:r>
            <a:r>
              <a:rPr lang="en-GB" i="1" dirty="0" smtClean="0"/>
              <a:t>recession</a:t>
            </a:r>
            <a:r>
              <a:rPr lang="en-GB" dirty="0" smtClean="0"/>
              <a:t>, where income lies below potential, is to increase the ratio of debt and government spending to income, </a:t>
            </a:r>
            <a:r>
              <a:rPr lang="en-GB" b="1" dirty="0"/>
              <a:t>s</a:t>
            </a:r>
            <a:r>
              <a:rPr lang="en-GB" b="1" dirty="0" smtClean="0"/>
              <a:t>hifting the initial point North East </a:t>
            </a:r>
            <a:r>
              <a:rPr lang="en-GB" dirty="0" smtClean="0"/>
              <a:t>from E to A.</a:t>
            </a:r>
          </a:p>
          <a:p>
            <a:r>
              <a:rPr lang="en-GB" dirty="0" smtClean="0"/>
              <a:t>The impact of </a:t>
            </a:r>
            <a:r>
              <a:rPr lang="en-GB" i="1" dirty="0" smtClean="0"/>
              <a:t>fiscal adjustment</a:t>
            </a:r>
            <a:r>
              <a:rPr lang="en-GB" dirty="0" smtClean="0"/>
              <a:t> is to further reduce income due to Keynesian multiplier effects; so the </a:t>
            </a:r>
            <a:r>
              <a:rPr lang="en-GB" b="1" dirty="0" smtClean="0"/>
              <a:t>trajectory moves sharply North-West</a:t>
            </a:r>
            <a:r>
              <a:rPr lang="en-GB" dirty="0" smtClean="0"/>
              <a:t> as shown in Figure 4.</a:t>
            </a:r>
          </a:p>
          <a:p>
            <a:r>
              <a:rPr lang="en-GB" i="1" dirty="0" smtClean="0"/>
              <a:t>Hysteresis</a:t>
            </a:r>
            <a:r>
              <a:rPr lang="en-GB" dirty="0" smtClean="0"/>
              <a:t> implies that when the recession ends the compensating </a:t>
            </a:r>
            <a:r>
              <a:rPr lang="en-GB" b="1" dirty="0" smtClean="0"/>
              <a:t>shift South West is reduced.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981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1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Recession, consolidation and </a:t>
            </a:r>
            <a:r>
              <a:rPr lang="en-GB" sz="3600" dirty="0"/>
              <a:t>hysteresis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12</a:t>
            </a:fld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7361893"/>
              </p:ext>
            </p:extLst>
          </p:nvPr>
        </p:nvGraphicFramePr>
        <p:xfrm>
          <a:off x="1187450" y="985838"/>
          <a:ext cx="6246813" cy="575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3" name="Document" r:id="rId4" imgW="5261479" imgH="4879650" progId="Word.Document.12">
                  <p:embed/>
                </p:oleObj>
              </mc:Choice>
              <mc:Fallback>
                <p:oleObj name="Document" r:id="rId4" imgW="5261479" imgH="4879650" progId="Word.Document.12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985838"/>
                        <a:ext cx="6246813" cy="575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24228" y="3377561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438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en-GB" dirty="0" smtClean="0"/>
              <a:t>“Self-defeating austerity”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As can be seen from Figure 4, the immediate effect of the consolidation, in the absence of spontaneous recovery, will be to </a:t>
            </a:r>
            <a:r>
              <a:rPr lang="en-GB" b="1" dirty="0" smtClean="0"/>
              <a:t>reduce national income and increase the debt-income ratio.</a:t>
            </a:r>
          </a:p>
          <a:p>
            <a:r>
              <a:rPr lang="en-GB" dirty="0"/>
              <a:t>According to simulations at the National Institute, as a result of coordinated </a:t>
            </a:r>
            <a:r>
              <a:rPr lang="en-GB" b="1" dirty="0"/>
              <a:t>fiscal consolidation</a:t>
            </a:r>
            <a:r>
              <a:rPr lang="en-GB" dirty="0"/>
              <a:t> in Europe</a:t>
            </a:r>
            <a:r>
              <a:rPr lang="en-GB" dirty="0" smtClean="0"/>
              <a:t>, </a:t>
            </a:r>
            <a:r>
              <a:rPr lang="en-GB" b="1" dirty="0" smtClean="0"/>
              <a:t> </a:t>
            </a:r>
            <a:r>
              <a:rPr lang="en-GB" b="1" dirty="0"/>
              <a:t>amounting to about 2% of GDP</a:t>
            </a:r>
            <a:r>
              <a:rPr lang="en-GB" dirty="0"/>
              <a:t> in the euro area as a whole, the effect was </a:t>
            </a:r>
            <a:r>
              <a:rPr lang="en-GB" b="1" dirty="0"/>
              <a:t>to increase the debt-GDP ratio by approximately </a:t>
            </a:r>
            <a:r>
              <a:rPr lang="en-GB" b="1" dirty="0" smtClean="0"/>
              <a:t>5% </a:t>
            </a:r>
            <a:r>
              <a:rPr lang="en-GB" dirty="0" smtClean="0"/>
              <a:t>(Holland </a:t>
            </a:r>
            <a:r>
              <a:rPr lang="en-GB" dirty="0"/>
              <a:t>and </a:t>
            </a:r>
            <a:r>
              <a:rPr lang="en-GB" dirty="0" err="1"/>
              <a:t>Portes</a:t>
            </a:r>
            <a:r>
              <a:rPr lang="en-GB" dirty="0"/>
              <a:t> 2012, pp. F8-9).</a:t>
            </a:r>
          </a:p>
          <a:p>
            <a:r>
              <a:rPr lang="en-GB" dirty="0" smtClean="0"/>
              <a:t>Even when recovery takes place, the debt-income ratio may be little changed from what is was at the beginning of the exercise. Compare C and 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077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 smtClean="0"/>
              <a:t>Alternative Policy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Pending economic recovery, which is assumed to come from the private sector, </a:t>
            </a:r>
            <a:r>
              <a:rPr lang="en-GB" dirty="0" err="1" smtClean="0"/>
              <a:t>DeLong</a:t>
            </a:r>
            <a:r>
              <a:rPr lang="en-GB" dirty="0" smtClean="0"/>
              <a:t> and Summers  (2012) argue for state-contingent public spending, on maintenance and new investment. </a:t>
            </a:r>
          </a:p>
          <a:p>
            <a:r>
              <a:rPr lang="en-GB" dirty="0" smtClean="0"/>
              <a:t>While stabilising income, this policy will of course increase the debt-income ratio;</a:t>
            </a:r>
          </a:p>
          <a:p>
            <a:r>
              <a:rPr lang="en-GB" dirty="0" smtClean="0"/>
              <a:t> but the extra interest cost can be met by a rise in taxation </a:t>
            </a:r>
            <a:r>
              <a:rPr lang="en-GB" i="1" dirty="0" smtClean="0"/>
              <a:t>ex post</a:t>
            </a:r>
            <a:r>
              <a:rPr lang="en-GB" dirty="0" smtClean="0"/>
              <a:t>. See Figure 3.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768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Alternative I : </a:t>
            </a:r>
            <a:r>
              <a:rPr lang="en-GB" dirty="0" err="1" smtClean="0"/>
              <a:t>DeLong</a:t>
            </a:r>
            <a:r>
              <a:rPr lang="en-GB" dirty="0" smtClean="0"/>
              <a:t> and Summers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15</a:t>
            </a:fld>
            <a:endParaRPr lang="en-GB"/>
          </a:p>
        </p:txBody>
      </p:sp>
      <p:graphicFrame>
        <p:nvGraphicFramePr>
          <p:cNvPr id="57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7221648"/>
              </p:ext>
            </p:extLst>
          </p:nvPr>
        </p:nvGraphicFramePr>
        <p:xfrm>
          <a:off x="2195736" y="928570"/>
          <a:ext cx="6053063" cy="6244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5" name="Document" r:id="rId4" imgW="5261479" imgH="5428444" progId="Word.Document.12">
                  <p:embed/>
                </p:oleObj>
              </mc:Choice>
              <mc:Fallback>
                <p:oleObj name="Document" r:id="rId4" imgW="5261479" imgH="5428444" progId="Word.Document.12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928570"/>
                        <a:ext cx="6053063" cy="62448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24228" y="3377561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190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83568" y="1556792"/>
            <a:ext cx="82089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/>
              <a:t>"</a:t>
            </a:r>
            <a:r>
              <a:rPr lang="en-GB" sz="2800" dirty="0"/>
              <a:t>Junk" country debt plays too large a role, </a:t>
            </a:r>
            <a:r>
              <a:rPr lang="en-GB" sz="2800" dirty="0" smtClean="0"/>
              <a:t>given the </a:t>
            </a:r>
            <a:r>
              <a:rPr lang="en-GB" sz="2800" dirty="0"/>
              <a:t>lack of an effective international bankruptcy system. In an ideal world, </a:t>
            </a:r>
            <a:r>
              <a:rPr lang="en-GB" sz="2800" dirty="0" smtClean="0"/>
              <a:t>equity lending </a:t>
            </a:r>
            <a:r>
              <a:rPr lang="en-GB" sz="2800" dirty="0"/>
              <a:t>and direct investment would play a much bigger role. </a:t>
            </a:r>
            <a:endParaRPr lang="en-GB" sz="2800" dirty="0" smtClean="0"/>
          </a:p>
          <a:p>
            <a:r>
              <a:rPr lang="en-GB" sz="2800" dirty="0" smtClean="0"/>
              <a:t>…</a:t>
            </a:r>
          </a:p>
          <a:p>
            <a:r>
              <a:rPr lang="en-GB" sz="2800" dirty="0" smtClean="0"/>
              <a:t>With </a:t>
            </a:r>
            <a:r>
              <a:rPr lang="en-GB" sz="2800" dirty="0"/>
              <a:t>a better balance between debt and equity, risk-sharing would </a:t>
            </a:r>
            <a:r>
              <a:rPr lang="en-GB" sz="2800" dirty="0" smtClean="0"/>
              <a:t>be greatly </a:t>
            </a:r>
            <a:r>
              <a:rPr lang="en-GB" sz="2800" dirty="0"/>
              <a:t>enhanced, and financial crises sharply muted</a:t>
            </a:r>
            <a:r>
              <a:rPr lang="en-GB" sz="2800" dirty="0" smtClean="0"/>
              <a:t>.”</a:t>
            </a:r>
          </a:p>
          <a:p>
            <a:r>
              <a:rPr lang="en-GB" sz="2800" dirty="0" smtClean="0"/>
              <a:t> (</a:t>
            </a:r>
            <a:r>
              <a:rPr lang="en-GB" sz="2800" dirty="0" err="1" smtClean="0"/>
              <a:t>Rogoff</a:t>
            </a:r>
            <a:r>
              <a:rPr lang="en-GB" sz="2800" dirty="0" smtClean="0"/>
              <a:t> 1999 ‘International Institutions for reducing global financial instability’ . pp. 40)</a:t>
            </a:r>
          </a:p>
          <a:p>
            <a:endParaRPr lang="en-GB" sz="2400" dirty="0" smtClean="0"/>
          </a:p>
          <a:p>
            <a:r>
              <a:rPr lang="en-GB" sz="2800" dirty="0" smtClean="0"/>
              <a:t>Applies to sovereigns too?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692696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Ken </a:t>
            </a:r>
            <a:r>
              <a:rPr lang="en-GB" sz="2800" dirty="0" err="1" smtClean="0"/>
              <a:t>Rogoff</a:t>
            </a:r>
            <a:r>
              <a:rPr lang="en-GB" sz="2800" dirty="0" smtClean="0"/>
              <a:t> on lessons from earlier  debt  crises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97692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Alternative policy 2: Debt equity swap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Barr et al. (2012) consider the effect of swapping plain vanilla sovereign debt for  state-contingent GDP bonds</a:t>
            </a:r>
          </a:p>
          <a:p>
            <a:endParaRPr lang="en-GB" dirty="0" smtClean="0"/>
          </a:p>
          <a:p>
            <a:r>
              <a:rPr lang="en-GB" dirty="0"/>
              <a:t>“The debt’s redemption value is linked to the level of GDP, which means that if a sovereign issues only GDP-linked bonds, its entire debt stock will adjust in proportion to GDP. The interest rate on the bond is defined as a fixed percentage of this principal, so it too adjusts with GDP…Shocks to GDP growth no longer enter into this debt dynamics equation.” (Barr et al. 2012 p.17</a:t>
            </a:r>
            <a:r>
              <a:rPr lang="en-GB" dirty="0" smtClean="0"/>
              <a:t>)</a:t>
            </a:r>
          </a:p>
          <a:p>
            <a:r>
              <a:rPr lang="en-GB" dirty="0" smtClean="0"/>
              <a:t>Effect of recession can be seen in Figure 4. Move East from E!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677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1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GDP bonds check effect of recession on debt and reduce the measured structural deficit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7361893"/>
              </p:ext>
            </p:extLst>
          </p:nvPr>
        </p:nvGraphicFramePr>
        <p:xfrm>
          <a:off x="1187450" y="985838"/>
          <a:ext cx="6246813" cy="575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1" name="Document" r:id="rId4" imgW="5261479" imgH="4879650" progId="Word.Document.12">
                  <p:embed/>
                </p:oleObj>
              </mc:Choice>
              <mc:Fallback>
                <p:oleObj name="Document" r:id="rId4" imgW="5261479" imgH="4879650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985838"/>
                        <a:ext cx="6246813" cy="575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24228" y="3377561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4</a:t>
            </a:r>
          </a:p>
          <a:p>
            <a:r>
              <a:rPr lang="en-GB" dirty="0" smtClean="0"/>
              <a:t>repeated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438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96395" y="1657118"/>
            <a:ext cx="8686800" cy="6087533"/>
            <a:chOff x="1296395" y="915926"/>
            <a:chExt cx="8686800" cy="6087533"/>
          </a:xfrm>
        </p:grpSpPr>
        <p:grpSp>
          <p:nvGrpSpPr>
            <p:cNvPr id="4" name="Canvas 70"/>
            <p:cNvGrpSpPr/>
            <p:nvPr/>
          </p:nvGrpSpPr>
          <p:grpSpPr>
            <a:xfrm>
              <a:off x="1296395" y="915926"/>
              <a:ext cx="8686800" cy="6087533"/>
              <a:chOff x="457200" y="228600"/>
              <a:chExt cx="6126480" cy="3743325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1311275" y="386080"/>
                <a:ext cx="5272405" cy="3585845"/>
              </a:xfrm>
              <a:prstGeom prst="rect">
                <a:avLst/>
              </a:prstGeom>
              <a:noFill/>
            </p:spPr>
          </p:sp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970915" y="1009015"/>
                <a:ext cx="2762250" cy="1619250"/>
              </a:xfrm>
              <a:custGeom>
                <a:avLst/>
                <a:gdLst>
                  <a:gd name="T0" fmla="*/ 15 w 4351"/>
                  <a:gd name="T1" fmla="*/ 0 h 2550"/>
                  <a:gd name="T2" fmla="*/ 1 w 4351"/>
                  <a:gd name="T3" fmla="*/ 1509 h 2550"/>
                  <a:gd name="T4" fmla="*/ 1141 w 4351"/>
                  <a:gd name="T5" fmla="*/ 2519 h 2550"/>
                  <a:gd name="T6" fmla="*/ 4335 w 4351"/>
                  <a:gd name="T7" fmla="*/ 2491 h 2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1" h="2550">
                    <a:moveTo>
                      <a:pt x="15" y="0"/>
                    </a:moveTo>
                    <a:cubicBezTo>
                      <a:pt x="0" y="1"/>
                      <a:pt x="1" y="1059"/>
                      <a:pt x="1" y="1509"/>
                    </a:cubicBezTo>
                    <a:cubicBezTo>
                      <a:pt x="16" y="2037"/>
                      <a:pt x="331" y="2534"/>
                      <a:pt x="1141" y="2519"/>
                    </a:cubicBezTo>
                    <a:cubicBezTo>
                      <a:pt x="1951" y="2550"/>
                      <a:pt x="4351" y="2491"/>
                      <a:pt x="4335" y="2491"/>
                    </a:cubicBezTo>
                  </a:path>
                </a:pathLst>
              </a:custGeom>
              <a:noFill/>
              <a:ln w="152400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1437640" y="876935"/>
                <a:ext cx="1106170" cy="866775"/>
              </a:xfrm>
              <a:custGeom>
                <a:avLst/>
                <a:gdLst>
                  <a:gd name="T0" fmla="*/ 16 w 1742"/>
                  <a:gd name="T1" fmla="*/ 0 h 1365"/>
                  <a:gd name="T2" fmla="*/ 1 w 1742"/>
                  <a:gd name="T3" fmla="*/ 689 h 1365"/>
                  <a:gd name="T4" fmla="*/ 736 w 1742"/>
                  <a:gd name="T5" fmla="*/ 1349 h 1365"/>
                  <a:gd name="T6" fmla="*/ 1726 w 1742"/>
                  <a:gd name="T7" fmla="*/ 1334 h 1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2" h="1365">
                    <a:moveTo>
                      <a:pt x="16" y="0"/>
                    </a:moveTo>
                    <a:cubicBezTo>
                      <a:pt x="1" y="1"/>
                      <a:pt x="0" y="665"/>
                      <a:pt x="1" y="689"/>
                    </a:cubicBezTo>
                    <a:cubicBezTo>
                      <a:pt x="16" y="1094"/>
                      <a:pt x="121" y="1319"/>
                      <a:pt x="736" y="1349"/>
                    </a:cubicBezTo>
                    <a:cubicBezTo>
                      <a:pt x="840" y="1365"/>
                      <a:pt x="1742" y="1334"/>
                      <a:pt x="1726" y="1334"/>
                    </a:cubicBezTo>
                  </a:path>
                </a:pathLst>
              </a:custGeom>
              <a:noFill/>
              <a:ln w="152400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" name="Oval 7"/>
              <p:cNvSpPr>
                <a:spLocks noChangeArrowheads="1"/>
              </p:cNvSpPr>
              <p:nvPr/>
            </p:nvSpPr>
            <p:spPr bwMode="auto">
              <a:xfrm>
                <a:off x="457200" y="228600"/>
                <a:ext cx="1638300" cy="999490"/>
              </a:xfrm>
              <a:prstGeom prst="ellipse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9" name="Oval 8"/>
              <p:cNvSpPr>
                <a:spLocks noChangeArrowheads="1"/>
              </p:cNvSpPr>
              <p:nvPr/>
            </p:nvSpPr>
            <p:spPr bwMode="auto">
              <a:xfrm>
                <a:off x="2159635" y="1261745"/>
                <a:ext cx="1412240" cy="861060"/>
              </a:xfrm>
              <a:prstGeom prst="ellipse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10" name="Oval 9"/>
              <p:cNvSpPr>
                <a:spLocks noChangeArrowheads="1"/>
              </p:cNvSpPr>
              <p:nvPr/>
            </p:nvSpPr>
            <p:spPr bwMode="auto">
              <a:xfrm>
                <a:off x="3609975" y="2124075"/>
                <a:ext cx="1412240" cy="861060"/>
              </a:xfrm>
              <a:prstGeom prst="ellipse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11" name="Text Box 19"/>
              <p:cNvSpPr txBox="1">
                <a:spLocks noChangeArrowheads="1"/>
              </p:cNvSpPr>
              <p:nvPr/>
            </p:nvSpPr>
            <p:spPr bwMode="auto">
              <a:xfrm>
                <a:off x="739640" y="511925"/>
                <a:ext cx="1073418" cy="486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dirty="0">
                    <a:effectLst/>
                    <a:ea typeface="Times New Roman"/>
                  </a:rPr>
                  <a:t>Private </a:t>
                </a:r>
                <a:br>
                  <a:rPr lang="en-GB" dirty="0">
                    <a:effectLst/>
                    <a:ea typeface="Times New Roman"/>
                  </a:rPr>
                </a:br>
                <a:r>
                  <a:rPr lang="en-GB" dirty="0" smtClean="0">
                    <a:effectLst/>
                    <a:ea typeface="Times New Roman"/>
                  </a:rPr>
                  <a:t>Investors</a:t>
                </a:r>
                <a:endParaRPr lang="en-GB" dirty="0">
                  <a:effectLst/>
                  <a:ea typeface="Times New Roman"/>
                </a:endParaRPr>
              </a:p>
            </p:txBody>
          </p:sp>
          <p:sp>
            <p:nvSpPr>
              <p:cNvPr id="12" name="Text Box 20"/>
              <p:cNvSpPr txBox="1">
                <a:spLocks noChangeArrowheads="1"/>
              </p:cNvSpPr>
              <p:nvPr/>
            </p:nvSpPr>
            <p:spPr bwMode="auto">
              <a:xfrm>
                <a:off x="2302668" y="1493996"/>
                <a:ext cx="1126173" cy="4994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dirty="0">
                    <a:effectLst/>
                    <a:ea typeface="Times New Roman"/>
                  </a:rPr>
                  <a:t>Lucky</a:t>
                </a:r>
                <a:br>
                  <a:rPr lang="en-GB" dirty="0">
                    <a:effectLst/>
                    <a:ea typeface="Times New Roman"/>
                  </a:rPr>
                </a:br>
                <a:r>
                  <a:rPr lang="en-GB" dirty="0" smtClean="0">
                    <a:effectLst/>
                    <a:ea typeface="Times New Roman"/>
                  </a:rPr>
                  <a:t>Sovereigns</a:t>
                </a:r>
                <a:endParaRPr lang="en-GB" dirty="0">
                  <a:effectLst/>
                  <a:ea typeface="Times New Roman"/>
                </a:endParaRPr>
              </a:p>
            </p:txBody>
          </p:sp>
          <p:sp>
            <p:nvSpPr>
              <p:cNvPr id="13" name="Text Box 21"/>
              <p:cNvSpPr txBox="1">
                <a:spLocks noChangeArrowheads="1"/>
              </p:cNvSpPr>
              <p:nvPr/>
            </p:nvSpPr>
            <p:spPr bwMode="auto">
              <a:xfrm>
                <a:off x="3746166" y="2286195"/>
                <a:ext cx="1139858" cy="5387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dirty="0">
                    <a:effectLst/>
                    <a:ea typeface="Times New Roman"/>
                  </a:rPr>
                  <a:t>Unlucky</a:t>
                </a:r>
                <a:br>
                  <a:rPr lang="en-GB" dirty="0">
                    <a:effectLst/>
                    <a:ea typeface="Times New Roman"/>
                  </a:rPr>
                </a:br>
                <a:r>
                  <a:rPr lang="en-GB" dirty="0">
                    <a:effectLst/>
                    <a:ea typeface="Times New Roman"/>
                  </a:rPr>
                  <a:t>Sovereigns</a:t>
                </a:r>
              </a:p>
              <a:p>
                <a:pPr>
                  <a:spcAft>
                    <a:spcPts val="0"/>
                  </a:spcAft>
                </a:pPr>
                <a:r>
                  <a:rPr lang="en-GB" dirty="0">
                    <a:effectLst/>
                    <a:ea typeface="Times New Roman"/>
                  </a:rPr>
                  <a:t> </a:t>
                </a:r>
              </a:p>
            </p:txBody>
          </p:sp>
          <p:sp>
            <p:nvSpPr>
              <p:cNvPr id="14" name="Text Box 22"/>
              <p:cNvSpPr txBox="1">
                <a:spLocks noChangeArrowheads="1"/>
              </p:cNvSpPr>
              <p:nvPr/>
            </p:nvSpPr>
            <p:spPr bwMode="auto">
              <a:xfrm>
                <a:off x="1085849" y="2053314"/>
                <a:ext cx="1600200" cy="305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dirty="0" smtClean="0">
                    <a:effectLst/>
                    <a:ea typeface="Times New Roman"/>
                  </a:rPr>
                  <a:t>   “Flight to safety”</a:t>
                </a:r>
                <a:endParaRPr lang="en-GB" dirty="0">
                  <a:effectLst/>
                  <a:ea typeface="Times New Roman"/>
                </a:endParaRPr>
              </a:p>
            </p:txBody>
          </p:sp>
          <p:cxnSp>
            <p:nvCxnSpPr>
              <p:cNvPr id="15" name="AutoShape 23"/>
              <p:cNvCxnSpPr>
                <a:cxnSpLocks noChangeShapeType="1"/>
              </p:cNvCxnSpPr>
              <p:nvPr/>
            </p:nvCxnSpPr>
            <p:spPr bwMode="auto">
              <a:xfrm flipH="1">
                <a:off x="1152525" y="1809750"/>
                <a:ext cx="457200" cy="45720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8" name="TextBox 17"/>
            <p:cNvSpPr txBox="1"/>
            <p:nvPr/>
          </p:nvSpPr>
          <p:spPr>
            <a:xfrm>
              <a:off x="1877262" y="5029372"/>
              <a:ext cx="38722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cs typeface="Times New Roman" pitchFamily="18" charset="0"/>
                </a:rPr>
                <a:t>Unlucky sovereigns face high spreads</a:t>
              </a:r>
              <a:endParaRPr lang="en-GB" dirty="0">
                <a:cs typeface="Times New Roman" pitchFamily="18" charset="0"/>
              </a:endParaRPr>
            </a:p>
          </p:txBody>
        </p:sp>
      </p:grp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11560" y="241484"/>
            <a:ext cx="7848872" cy="4470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4000" dirty="0" smtClean="0">
                <a:effectLst/>
                <a:latin typeface="+mj-lt"/>
                <a:ea typeface="Times New Roman"/>
              </a:rPr>
              <a:t>If investors in </a:t>
            </a:r>
            <a:r>
              <a:rPr lang="en-GB" sz="4000" dirty="0">
                <a:effectLst/>
                <a:latin typeface="+mj-lt"/>
                <a:ea typeface="Times New Roman"/>
              </a:rPr>
              <a:t>sovereign bonds </a:t>
            </a:r>
            <a:r>
              <a:rPr lang="en-GB" sz="4000" dirty="0" smtClean="0">
                <a:effectLst/>
                <a:latin typeface="+mj-lt"/>
                <a:ea typeface="Times New Roman"/>
              </a:rPr>
              <a:t>are prone </a:t>
            </a:r>
            <a:r>
              <a:rPr lang="en-GB" sz="4000" dirty="0">
                <a:effectLst/>
                <a:latin typeface="+mj-lt"/>
                <a:ea typeface="Times New Roman"/>
              </a:rPr>
              <a:t>to </a:t>
            </a:r>
            <a:r>
              <a:rPr lang="en-GB" sz="4000" dirty="0" smtClean="0">
                <a:effectLst/>
                <a:latin typeface="+mj-lt"/>
                <a:ea typeface="Times New Roman"/>
              </a:rPr>
              <a:t>panic, to help ECB …</a:t>
            </a:r>
            <a:r>
              <a:rPr lang="en-GB" sz="4000" dirty="0">
                <a:effectLst/>
                <a:latin typeface="+mj-lt"/>
                <a:ea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81505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 a ‘methodological moment’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i="1" dirty="0" smtClean="0"/>
              <a:t> David Hendry once proposed a double duty on those advancing a </a:t>
            </a:r>
            <a:r>
              <a:rPr lang="en-GB" i="1" dirty="0" err="1" smtClean="0"/>
              <a:t>a</a:t>
            </a:r>
            <a:r>
              <a:rPr lang="en-GB" i="1" dirty="0" smtClean="0"/>
              <a:t> new econometric model: not only should it fit the facts, it should also account for why previous researchers got things wrong.</a:t>
            </a:r>
          </a:p>
          <a:p>
            <a:pPr>
              <a:buNone/>
            </a:pPr>
            <a:r>
              <a:rPr lang="en-GB" i="1" dirty="0" smtClean="0"/>
              <a:t>Maybe the same applies for policy analysis? </a:t>
            </a:r>
          </a:p>
          <a:p>
            <a:pPr>
              <a:buNone/>
            </a:pPr>
            <a:r>
              <a:rPr lang="en-GB" i="1" dirty="0" smtClean="0"/>
              <a:t>As well as offering constructive alternatives, </a:t>
            </a:r>
          </a:p>
          <a:p>
            <a:pPr>
              <a:buNone/>
            </a:pPr>
            <a:r>
              <a:rPr lang="en-GB" i="1" dirty="0" smtClean="0"/>
              <a:t>the framework chosen should show why previous policies – here austerity – got it wrong</a:t>
            </a:r>
          </a:p>
          <a:p>
            <a:pPr>
              <a:buNone/>
            </a:pPr>
            <a:endParaRPr lang="en-GB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8157C-0BD3-4B4B-B407-5AE0B8182C44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504349" y="404664"/>
            <a:ext cx="80046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cs typeface="Times New Roman" pitchFamily="18" charset="0"/>
              </a:rPr>
              <a:t>Alternative 3: Institutional innovation </a:t>
            </a:r>
          </a:p>
          <a:p>
            <a:pPr algn="ctr"/>
            <a:r>
              <a:rPr lang="en-GB" sz="3200" dirty="0" smtClean="0">
                <a:cs typeface="Times New Roman" pitchFamily="18" charset="0"/>
              </a:rPr>
              <a:t>Stability </a:t>
            </a:r>
            <a:r>
              <a:rPr lang="en-GB" sz="3200" dirty="0">
                <a:cs typeface="Times New Roman" pitchFamily="18" charset="0"/>
              </a:rPr>
              <a:t>and growth </a:t>
            </a:r>
            <a:r>
              <a:rPr lang="en-GB" sz="3200" dirty="0" smtClean="0">
                <a:cs typeface="Times New Roman" pitchFamily="18" charset="0"/>
              </a:rPr>
              <a:t>fund to pool </a:t>
            </a:r>
            <a:r>
              <a:rPr lang="en-GB" sz="3200" dirty="0">
                <a:cs typeface="Times New Roman" pitchFamily="18" charset="0"/>
              </a:rPr>
              <a:t>sovereign debt - and </a:t>
            </a:r>
            <a:r>
              <a:rPr lang="en-GB" sz="3200" dirty="0" smtClean="0">
                <a:cs typeface="Times New Roman" pitchFamily="18" charset="0"/>
              </a:rPr>
              <a:t>diversify </a:t>
            </a:r>
            <a:r>
              <a:rPr lang="en-GB" sz="3200" dirty="0">
                <a:cs typeface="Times New Roman" pitchFamily="18" charset="0"/>
              </a:rPr>
              <a:t>types of bond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54855" y="1622119"/>
            <a:ext cx="7204589" cy="4815892"/>
            <a:chOff x="546923" y="1648836"/>
            <a:chExt cx="6342527" cy="4269929"/>
          </a:xfrm>
        </p:grpSpPr>
        <p:grpSp>
          <p:nvGrpSpPr>
            <p:cNvPr id="105" name="Group 104"/>
            <p:cNvGrpSpPr/>
            <p:nvPr/>
          </p:nvGrpSpPr>
          <p:grpSpPr>
            <a:xfrm>
              <a:off x="1341519" y="2631679"/>
              <a:ext cx="4092091" cy="3093841"/>
              <a:chOff x="-72809" y="1236433"/>
              <a:chExt cx="3402750" cy="2445501"/>
            </a:xfrm>
          </p:grpSpPr>
          <p:grpSp>
            <p:nvGrpSpPr>
              <p:cNvPr id="119" name="Group 118"/>
              <p:cNvGrpSpPr/>
              <p:nvPr/>
            </p:nvGrpSpPr>
            <p:grpSpPr>
              <a:xfrm>
                <a:off x="-72809" y="1236433"/>
                <a:ext cx="3402750" cy="2257732"/>
                <a:chOff x="-72810" y="1630951"/>
                <a:chExt cx="3402750" cy="2257732"/>
              </a:xfrm>
            </p:grpSpPr>
            <p:sp>
              <p:nvSpPr>
                <p:cNvPr id="122" name="Freeform 121"/>
                <p:cNvSpPr>
                  <a:spLocks/>
                </p:cNvSpPr>
                <p:nvPr/>
              </p:nvSpPr>
              <p:spPr bwMode="auto">
                <a:xfrm>
                  <a:off x="948055" y="2559740"/>
                  <a:ext cx="2381885" cy="1328943"/>
                </a:xfrm>
                <a:custGeom>
                  <a:avLst/>
                  <a:gdLst>
                    <a:gd name="T0" fmla="*/ 15 w 4351"/>
                    <a:gd name="T1" fmla="*/ 0 h 2550"/>
                    <a:gd name="T2" fmla="*/ 1 w 4351"/>
                    <a:gd name="T3" fmla="*/ 1509 h 2550"/>
                    <a:gd name="T4" fmla="*/ 1141 w 4351"/>
                    <a:gd name="T5" fmla="*/ 2519 h 2550"/>
                    <a:gd name="T6" fmla="*/ 4335 w 4351"/>
                    <a:gd name="T7" fmla="*/ 2491 h 25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51" h="2550">
                      <a:moveTo>
                        <a:pt x="15" y="0"/>
                      </a:moveTo>
                      <a:cubicBezTo>
                        <a:pt x="0" y="1"/>
                        <a:pt x="1" y="1059"/>
                        <a:pt x="1" y="1509"/>
                      </a:cubicBezTo>
                      <a:cubicBezTo>
                        <a:pt x="16" y="2037"/>
                        <a:pt x="331" y="2534"/>
                        <a:pt x="1141" y="2519"/>
                      </a:cubicBezTo>
                      <a:cubicBezTo>
                        <a:pt x="1951" y="2550"/>
                        <a:pt x="4351" y="2491"/>
                        <a:pt x="4335" y="2491"/>
                      </a:cubicBezTo>
                    </a:path>
                  </a:pathLst>
                </a:custGeom>
                <a:noFill/>
                <a:ln w="190500">
                  <a:solidFill>
                    <a:schemeClr val="accent1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21" name="Freeform 120"/>
                <p:cNvSpPr>
                  <a:spLocks/>
                </p:cNvSpPr>
                <p:nvPr/>
              </p:nvSpPr>
              <p:spPr bwMode="auto">
                <a:xfrm>
                  <a:off x="-72810" y="1630951"/>
                  <a:ext cx="953770" cy="747395"/>
                </a:xfrm>
                <a:custGeom>
                  <a:avLst/>
                  <a:gdLst>
                    <a:gd name="T0" fmla="*/ 16 w 1742"/>
                    <a:gd name="T1" fmla="*/ 0 h 1365"/>
                    <a:gd name="T2" fmla="*/ 1 w 1742"/>
                    <a:gd name="T3" fmla="*/ 689 h 1365"/>
                    <a:gd name="T4" fmla="*/ 736 w 1742"/>
                    <a:gd name="T5" fmla="*/ 1349 h 1365"/>
                    <a:gd name="T6" fmla="*/ 1726 w 1742"/>
                    <a:gd name="T7" fmla="*/ 1334 h 1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42" h="1365">
                      <a:moveTo>
                        <a:pt x="16" y="0"/>
                      </a:moveTo>
                      <a:cubicBezTo>
                        <a:pt x="1" y="1"/>
                        <a:pt x="0" y="665"/>
                        <a:pt x="1" y="689"/>
                      </a:cubicBezTo>
                      <a:cubicBezTo>
                        <a:pt x="16" y="1094"/>
                        <a:pt x="121" y="1319"/>
                        <a:pt x="736" y="1349"/>
                      </a:cubicBezTo>
                      <a:cubicBezTo>
                        <a:pt x="840" y="1365"/>
                        <a:pt x="1742" y="1334"/>
                        <a:pt x="1726" y="1334"/>
                      </a:cubicBezTo>
                    </a:path>
                  </a:pathLst>
                </a:custGeom>
                <a:noFill/>
                <a:ln w="381000">
                  <a:solidFill>
                    <a:schemeClr val="accent1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23" name="Freeform 122"/>
                <p:cNvSpPr>
                  <a:spLocks/>
                </p:cNvSpPr>
                <p:nvPr/>
              </p:nvSpPr>
              <p:spPr bwMode="auto">
                <a:xfrm>
                  <a:off x="1662112" y="2538889"/>
                  <a:ext cx="953770" cy="572661"/>
                </a:xfrm>
                <a:custGeom>
                  <a:avLst/>
                  <a:gdLst>
                    <a:gd name="T0" fmla="*/ 16 w 1742"/>
                    <a:gd name="T1" fmla="*/ 0 h 1365"/>
                    <a:gd name="T2" fmla="*/ 1 w 1742"/>
                    <a:gd name="T3" fmla="*/ 689 h 1365"/>
                    <a:gd name="T4" fmla="*/ 736 w 1742"/>
                    <a:gd name="T5" fmla="*/ 1349 h 1365"/>
                    <a:gd name="T6" fmla="*/ 1726 w 1742"/>
                    <a:gd name="T7" fmla="*/ 1334 h 1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42" h="1365">
                      <a:moveTo>
                        <a:pt x="16" y="0"/>
                      </a:moveTo>
                      <a:cubicBezTo>
                        <a:pt x="1" y="1"/>
                        <a:pt x="0" y="665"/>
                        <a:pt x="1" y="689"/>
                      </a:cubicBezTo>
                      <a:cubicBezTo>
                        <a:pt x="16" y="1094"/>
                        <a:pt x="121" y="1319"/>
                        <a:pt x="736" y="1349"/>
                      </a:cubicBezTo>
                      <a:cubicBezTo>
                        <a:pt x="840" y="1365"/>
                        <a:pt x="1742" y="1334"/>
                        <a:pt x="1726" y="1334"/>
                      </a:cubicBezTo>
                    </a:path>
                  </a:pathLst>
                </a:custGeom>
                <a:noFill/>
                <a:ln w="190500">
                  <a:solidFill>
                    <a:schemeClr val="accent1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20" name="Text Box 61"/>
              <p:cNvSpPr txBox="1">
                <a:spLocks noChangeArrowheads="1"/>
              </p:cNvSpPr>
              <p:nvPr/>
            </p:nvSpPr>
            <p:spPr bwMode="auto">
              <a:xfrm>
                <a:off x="1834875" y="3339034"/>
                <a:ext cx="1266825" cy="342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i="1" dirty="0">
                    <a:effectLst/>
                    <a:ea typeface="Times New Roman"/>
                  </a:rPr>
                  <a:t>Growth bonds</a:t>
                </a:r>
                <a:endParaRPr lang="en-GB" dirty="0">
                  <a:effectLst/>
                  <a:ea typeface="Times New Roman"/>
                </a:endParaRPr>
              </a:p>
            </p:txBody>
          </p:sp>
        </p:grpSp>
        <p:sp>
          <p:nvSpPr>
            <p:cNvPr id="107" name="Oval 106"/>
            <p:cNvSpPr>
              <a:spLocks noChangeArrowheads="1"/>
            </p:cNvSpPr>
            <p:nvPr/>
          </p:nvSpPr>
          <p:spPr bwMode="auto">
            <a:xfrm>
              <a:off x="5398070" y="4957470"/>
              <a:ext cx="1490462" cy="96129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09" name="Oval 108"/>
            <p:cNvSpPr>
              <a:spLocks noChangeArrowheads="1"/>
            </p:cNvSpPr>
            <p:nvPr/>
          </p:nvSpPr>
          <p:spPr bwMode="auto">
            <a:xfrm>
              <a:off x="4528164" y="3999453"/>
              <a:ext cx="1464663" cy="939114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11" name="Text Box 59"/>
            <p:cNvSpPr txBox="1">
              <a:spLocks noChangeArrowheads="1"/>
            </p:cNvSpPr>
            <p:nvPr/>
          </p:nvSpPr>
          <p:spPr bwMode="auto">
            <a:xfrm>
              <a:off x="4534956" y="4154600"/>
              <a:ext cx="1491380" cy="1001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>
                  <a:effectLst/>
                  <a:ea typeface="Times New Roman"/>
                </a:rPr>
                <a:t>Lucky</a:t>
              </a:r>
              <a:br>
                <a:rPr lang="en-GB" dirty="0">
                  <a:effectLst/>
                  <a:ea typeface="Times New Roman"/>
                </a:rPr>
              </a:br>
              <a:r>
                <a:rPr lang="en-GB" dirty="0">
                  <a:effectLst/>
                  <a:ea typeface="Times New Roman"/>
                </a:rPr>
                <a:t>Sovereigns</a:t>
              </a:r>
            </a:p>
            <a:p>
              <a:pPr algn="ctr">
                <a:spcAft>
                  <a:spcPts val="0"/>
                </a:spcAft>
              </a:pPr>
              <a:endParaRPr lang="en-GB" dirty="0">
                <a:effectLst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Times New Roman"/>
                </a:rPr>
                <a:t> </a:t>
              </a:r>
            </a:p>
          </p:txBody>
        </p:sp>
        <p:sp>
          <p:nvSpPr>
            <p:cNvPr id="112" name="Text Box 60"/>
            <p:cNvSpPr txBox="1">
              <a:spLocks noChangeArrowheads="1"/>
            </p:cNvSpPr>
            <p:nvPr/>
          </p:nvSpPr>
          <p:spPr bwMode="auto">
            <a:xfrm>
              <a:off x="5398070" y="5171754"/>
              <a:ext cx="1491380" cy="632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>
                  <a:effectLst/>
                  <a:ea typeface="Times New Roman"/>
                </a:rPr>
                <a:t>Unlucky</a:t>
              </a:r>
              <a:br>
                <a:rPr lang="en-GB" dirty="0">
                  <a:effectLst/>
                  <a:ea typeface="Times New Roman"/>
                </a:rPr>
              </a:br>
              <a:r>
                <a:rPr lang="en-GB" dirty="0" smtClean="0">
                  <a:effectLst/>
                  <a:ea typeface="Times New Roman"/>
                </a:rPr>
                <a:t>Sovereigns</a:t>
              </a:r>
              <a:endParaRPr lang="en-GB" dirty="0">
                <a:effectLst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Times New Roman"/>
                </a:rPr>
                <a:t> </a:t>
              </a:r>
            </a:p>
          </p:txBody>
        </p:sp>
        <p:sp>
          <p:nvSpPr>
            <p:cNvPr id="114" name="Oval 113"/>
            <p:cNvSpPr>
              <a:spLocks noChangeArrowheads="1"/>
            </p:cNvSpPr>
            <p:nvPr/>
          </p:nvSpPr>
          <p:spPr bwMode="auto">
            <a:xfrm>
              <a:off x="546923" y="1648836"/>
              <a:ext cx="1662571" cy="1090144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17" name="Text Box 62"/>
            <p:cNvSpPr txBox="1">
              <a:spLocks noChangeArrowheads="1"/>
            </p:cNvSpPr>
            <p:nvPr/>
          </p:nvSpPr>
          <p:spPr bwMode="auto">
            <a:xfrm>
              <a:off x="667975" y="1932640"/>
              <a:ext cx="1491380" cy="1020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>
                  <a:effectLst/>
                  <a:ea typeface="Times New Roman"/>
                </a:rPr>
                <a:t>Private </a:t>
              </a:r>
              <a:br>
                <a:rPr lang="en-GB" dirty="0">
                  <a:effectLst/>
                  <a:ea typeface="Times New Roman"/>
                </a:rPr>
              </a:br>
              <a:r>
                <a:rPr lang="en-GB" dirty="0">
                  <a:effectLst/>
                  <a:ea typeface="Times New Roman"/>
                </a:rPr>
                <a:t>Investors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Times New Roman"/>
                </a:rPr>
                <a:t> </a:t>
              </a:r>
            </a:p>
          </p:txBody>
        </p:sp>
        <p:sp>
          <p:nvSpPr>
            <p:cNvPr id="118" name="Text Box 63"/>
            <p:cNvSpPr txBox="1">
              <a:spLocks noChangeArrowheads="1"/>
            </p:cNvSpPr>
            <p:nvPr/>
          </p:nvSpPr>
          <p:spPr bwMode="auto">
            <a:xfrm>
              <a:off x="1128598" y="3401612"/>
              <a:ext cx="1346354" cy="649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ts val="1300"/>
                </a:lnSpc>
                <a:spcAft>
                  <a:spcPts val="0"/>
                </a:spcAft>
              </a:pPr>
              <a:r>
                <a:rPr lang="en-GB" i="1" dirty="0">
                  <a:effectLst/>
                  <a:ea typeface="Times New Roman"/>
                </a:rPr>
                <a:t>Stability </a:t>
              </a:r>
              <a:br>
                <a:rPr lang="en-GB" i="1" dirty="0">
                  <a:effectLst/>
                  <a:ea typeface="Times New Roman"/>
                </a:rPr>
              </a:br>
              <a:r>
                <a:rPr lang="en-GB" i="1" dirty="0">
                  <a:effectLst/>
                  <a:ea typeface="Times New Roman"/>
                </a:rPr>
                <a:t>bonds</a:t>
              </a:r>
              <a:endParaRPr lang="en-GB" dirty="0">
                <a:effectLst/>
                <a:ea typeface="Times New Roman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947933" y="3263851"/>
            <a:ext cx="1527561" cy="849854"/>
            <a:chOff x="7027399" y="303382"/>
            <a:chExt cx="1527561" cy="849854"/>
          </a:xfrm>
        </p:grpSpPr>
        <p:sp>
          <p:nvSpPr>
            <p:cNvPr id="129" name="Rectangle 128"/>
            <p:cNvSpPr/>
            <p:nvPr/>
          </p:nvSpPr>
          <p:spPr>
            <a:xfrm>
              <a:off x="7064088" y="303382"/>
              <a:ext cx="1490872" cy="8498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16" name="Text Box 58"/>
            <p:cNvSpPr txBox="1">
              <a:spLocks noChangeArrowheads="1"/>
            </p:cNvSpPr>
            <p:nvPr/>
          </p:nvSpPr>
          <p:spPr bwMode="auto">
            <a:xfrm>
              <a:off x="7027399" y="303382"/>
              <a:ext cx="1448356" cy="84985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>
                  <a:effectLst/>
                  <a:ea typeface="Times New Roman"/>
                </a:rPr>
                <a:t>Stability and Growth Fund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3156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Balance sheet of SPV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21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653280"/>
              </p:ext>
            </p:extLst>
          </p:nvPr>
        </p:nvGraphicFramePr>
        <p:xfrm>
          <a:off x="539552" y="2276872"/>
          <a:ext cx="8136904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3816424"/>
                <a:gridCol w="432048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+mn-lt"/>
                          <a:ea typeface="Times New Roman"/>
                        </a:rPr>
                        <a:t>Assets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+mn-lt"/>
                          <a:ea typeface="Times New Roman"/>
                        </a:rPr>
                        <a:t>Liabilities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  <a:ea typeface="Times New Roman"/>
                        </a:rPr>
                        <a:t>Sovereign bonds: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lphaLcParenBoth"/>
                      </a:pPr>
                      <a:r>
                        <a:rPr lang="en-GB" sz="2400" dirty="0">
                          <a:effectLst/>
                          <a:latin typeface="+mn-lt"/>
                          <a:ea typeface="Times New Roman"/>
                        </a:rPr>
                        <a:t>Plain vanilla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lphaLcParenBoth"/>
                      </a:pPr>
                      <a:r>
                        <a:rPr lang="en-GB" sz="2400" dirty="0">
                          <a:effectLst/>
                          <a:latin typeface="+mn-lt"/>
                          <a:ea typeface="Times New Roman"/>
                        </a:rPr>
                        <a:t>Growth and GDP-linked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2484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  <a:ea typeface="Times New Roman"/>
                        </a:rPr>
                        <a:t>Euro stability bonds</a:t>
                      </a:r>
                    </a:p>
                    <a:p>
                      <a:pPr indent="62484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  <a:ea typeface="Times New Roman"/>
                        </a:rPr>
                        <a:t>Equity base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33371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en-GB" dirty="0" smtClean="0"/>
              <a:t>Austerity policies involve fiscal consolidation; typically with plain vanilla bonds.</a:t>
            </a:r>
          </a:p>
          <a:p>
            <a:r>
              <a:rPr lang="en-GB" dirty="0" smtClean="0"/>
              <a:t>Alternatives include:</a:t>
            </a:r>
          </a:p>
          <a:p>
            <a:pPr marL="514350" indent="-514350">
              <a:buAutoNum type="alphaUcParenR"/>
            </a:pPr>
            <a:r>
              <a:rPr lang="en-GB" dirty="0" smtClean="0"/>
              <a:t>The ECB to handle panics via OMT</a:t>
            </a:r>
          </a:p>
          <a:p>
            <a:pPr marL="0" indent="0">
              <a:buNone/>
            </a:pPr>
            <a:r>
              <a:rPr lang="en-GB" dirty="0" smtClean="0"/>
              <a:t>B) GDP bonds</a:t>
            </a:r>
          </a:p>
          <a:p>
            <a:pPr marL="0" indent="0">
              <a:buNone/>
            </a:pPr>
            <a:r>
              <a:rPr lang="en-GB" dirty="0" smtClean="0"/>
              <a:t>C) Postponing fiscal adjustment until recovery takes place so as to allow for stabilisation </a:t>
            </a:r>
          </a:p>
          <a:p>
            <a:pPr marL="0" indent="0">
              <a:buNone/>
            </a:pPr>
            <a:r>
              <a:rPr lang="en-GB" dirty="0" smtClean="0"/>
              <a:t>D) An SPV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332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4056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Barr</a:t>
            </a:r>
            <a:r>
              <a:rPr lang="en-GB" dirty="0"/>
              <a:t>, </a:t>
            </a:r>
            <a:r>
              <a:rPr lang="en-GB" dirty="0" smtClean="0"/>
              <a:t>D., Bush, O. </a:t>
            </a:r>
            <a:r>
              <a:rPr lang="en-GB" dirty="0"/>
              <a:t>and </a:t>
            </a:r>
            <a:r>
              <a:rPr lang="en-GB" dirty="0" err="1" smtClean="0"/>
              <a:t>Pienkowski</a:t>
            </a:r>
            <a:r>
              <a:rPr lang="en-GB" dirty="0" smtClean="0"/>
              <a:t>, A. (2012) “GDP-Linked </a:t>
            </a:r>
            <a:r>
              <a:rPr lang="en-GB" dirty="0"/>
              <a:t>Bonds and Sovereign Default</a:t>
            </a:r>
            <a:r>
              <a:rPr lang="en-GB" dirty="0" smtClean="0"/>
              <a:t>”, presentation at Universidad </a:t>
            </a:r>
            <a:r>
              <a:rPr lang="en-GB" dirty="0" err="1" smtClean="0"/>
              <a:t>Nacional</a:t>
            </a:r>
            <a:r>
              <a:rPr lang="en-GB" dirty="0" smtClean="0"/>
              <a:t> de Cordoba.</a:t>
            </a:r>
          </a:p>
          <a:p>
            <a:r>
              <a:rPr lang="en-GB" dirty="0" err="1"/>
              <a:t>Calvo</a:t>
            </a:r>
            <a:r>
              <a:rPr lang="en-GB" dirty="0"/>
              <a:t>, G. (1988), </a:t>
            </a:r>
            <a:r>
              <a:rPr lang="en-GB" dirty="0" smtClean="0"/>
              <a:t>“Servicing the Public Debt: The Roles of Expectations” </a:t>
            </a:r>
            <a:r>
              <a:rPr lang="en-GB" i="1" dirty="0" smtClean="0"/>
              <a:t>American Economic Review</a:t>
            </a:r>
            <a:r>
              <a:rPr lang="en-GB" dirty="0" smtClean="0"/>
              <a:t>, 78(4), pp.647-61</a:t>
            </a:r>
            <a:r>
              <a:rPr lang="en-GB" dirty="0"/>
              <a:t>, September. </a:t>
            </a:r>
          </a:p>
          <a:p>
            <a:r>
              <a:rPr lang="en-GB" dirty="0" smtClean="0"/>
              <a:t>Delong</a:t>
            </a:r>
            <a:r>
              <a:rPr lang="en-GB" dirty="0"/>
              <a:t>, B. and Summers, L. (2012). ‘Fiscal Policy in a Depressed Economy’, </a:t>
            </a:r>
            <a:r>
              <a:rPr lang="en-GB" dirty="0" smtClean="0"/>
              <a:t> </a:t>
            </a:r>
            <a:r>
              <a:rPr lang="en-GB" i="1" dirty="0"/>
              <a:t>Brookings Papers on Economic Activity</a:t>
            </a:r>
            <a:r>
              <a:rPr lang="en-GB" dirty="0"/>
              <a:t>, March.</a:t>
            </a:r>
          </a:p>
          <a:p>
            <a:r>
              <a:rPr lang="en-GB" dirty="0" smtClean="0"/>
              <a:t>Holland, D. and </a:t>
            </a:r>
            <a:r>
              <a:rPr lang="en-GB" dirty="0" err="1" smtClean="0"/>
              <a:t>Portes</a:t>
            </a:r>
            <a:r>
              <a:rPr lang="en-GB" dirty="0" smtClean="0"/>
              <a:t>, J. (2012), “Self-defeating Austerity?” </a:t>
            </a:r>
            <a:r>
              <a:rPr lang="en-GB" i="1" dirty="0" smtClean="0"/>
              <a:t>National Institute Economic Review,</a:t>
            </a:r>
            <a:r>
              <a:rPr lang="en-GB" dirty="0" smtClean="0"/>
              <a:t> No. 222, October.</a:t>
            </a:r>
          </a:p>
          <a:p>
            <a:r>
              <a:rPr lang="en-GB" dirty="0" err="1" smtClean="0"/>
              <a:t>Rogoff</a:t>
            </a:r>
            <a:r>
              <a:rPr lang="en-GB" dirty="0" smtClean="0"/>
              <a:t>, K. (1999), “</a:t>
            </a:r>
            <a:r>
              <a:rPr lang="en-GB" dirty="0"/>
              <a:t>International Institutions for Reducing Global Financial </a:t>
            </a:r>
            <a:r>
              <a:rPr lang="en-GB" dirty="0" smtClean="0"/>
              <a:t>Instability”, </a:t>
            </a:r>
            <a:r>
              <a:rPr lang="en-GB" i="1" dirty="0" smtClean="0"/>
              <a:t>The </a:t>
            </a:r>
            <a:r>
              <a:rPr lang="en-GB" i="1" dirty="0"/>
              <a:t>Journal of Economic Perspectives</a:t>
            </a:r>
            <a:r>
              <a:rPr lang="en-GB" dirty="0"/>
              <a:t>, Vol. 13, No. </a:t>
            </a:r>
            <a:r>
              <a:rPr lang="en-GB" dirty="0" smtClean="0"/>
              <a:t>4. pp</a:t>
            </a:r>
            <a:r>
              <a:rPr lang="en-GB" dirty="0"/>
              <a:t>. 21-42.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038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GDP bonds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“The debt’s redemption value is linked to the level of GDP, which means that if a sovereign issues only GDP-linked bonds, its entire debt stock will adjust in proportion to GDP. The interest rate on the bond is defined as a fixed percentage of this principal, so it too adjusts with GDP…Shocks to GDP growth no longer enter into this debt dynamics equation.” (Barr et al. 2012 p.17)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91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Overview: Fiscal consolidation</a:t>
            </a:r>
            <a:br>
              <a:rPr lang="en-GB" dirty="0" smtClean="0"/>
            </a:br>
            <a:r>
              <a:rPr lang="en-GB" dirty="0" smtClean="0"/>
              <a:t>Four things that have gone  wrong?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u="sng" dirty="0" smtClean="0"/>
              <a:t>Assume Demand = Supply</a:t>
            </a:r>
          </a:p>
          <a:p>
            <a:r>
              <a:rPr lang="en-GB" dirty="0" smtClean="0"/>
              <a:t>From basic dynamics of debt accumulation, fiscal consolidation looks straightforward, but </a:t>
            </a:r>
          </a:p>
          <a:p>
            <a:r>
              <a:rPr lang="en-GB" dirty="0" smtClean="0"/>
              <a:t>What there </a:t>
            </a:r>
            <a:r>
              <a:rPr lang="en-GB" dirty="0" err="1" smtClean="0"/>
              <a:t>ifthere</a:t>
            </a:r>
            <a:r>
              <a:rPr lang="en-GB" dirty="0" smtClean="0"/>
              <a:t> is </a:t>
            </a:r>
            <a:r>
              <a:rPr lang="en-GB" b="1" dirty="0" smtClean="0"/>
              <a:t>‘fiscal fatigue’</a:t>
            </a:r>
            <a:r>
              <a:rPr lang="en-GB" dirty="0" smtClean="0"/>
              <a:t> as in Barr et al (2012)  </a:t>
            </a:r>
          </a:p>
          <a:p>
            <a:r>
              <a:rPr lang="en-GB" dirty="0" smtClean="0"/>
              <a:t>And </a:t>
            </a:r>
            <a:r>
              <a:rPr lang="en-GB" b="1" dirty="0" smtClean="0"/>
              <a:t> financial panic </a:t>
            </a:r>
            <a:r>
              <a:rPr lang="en-GB" dirty="0" smtClean="0"/>
              <a:t>as in </a:t>
            </a:r>
            <a:r>
              <a:rPr lang="en-GB" dirty="0" err="1" smtClean="0"/>
              <a:t>Calvo</a:t>
            </a:r>
            <a:r>
              <a:rPr lang="en-GB" dirty="0" smtClean="0"/>
              <a:t>(1988) </a:t>
            </a:r>
          </a:p>
          <a:p>
            <a:r>
              <a:rPr lang="en-GB" u="sng" dirty="0" smtClean="0"/>
              <a:t>Let Demand &lt; Supply</a:t>
            </a:r>
          </a:p>
          <a:p>
            <a:r>
              <a:rPr lang="en-GB" dirty="0" smtClean="0"/>
              <a:t>Need to allow for initial </a:t>
            </a:r>
            <a:r>
              <a:rPr lang="en-GB" b="1" dirty="0" smtClean="0"/>
              <a:t>recession</a:t>
            </a:r>
            <a:r>
              <a:rPr lang="en-GB" dirty="0" smtClean="0"/>
              <a:t> and </a:t>
            </a:r>
            <a:r>
              <a:rPr lang="en-GB" b="1" dirty="0" smtClean="0"/>
              <a:t>income effects</a:t>
            </a:r>
            <a:r>
              <a:rPr lang="en-GB" dirty="0" smtClean="0"/>
              <a:t> of consolidation </a:t>
            </a:r>
          </a:p>
          <a:p>
            <a:r>
              <a:rPr lang="en-GB" dirty="0" smtClean="0"/>
              <a:t>And for </a:t>
            </a:r>
            <a:r>
              <a:rPr lang="en-GB" b="1" dirty="0" smtClean="0"/>
              <a:t>hysteresis</a:t>
            </a:r>
            <a:r>
              <a:rPr lang="en-GB" dirty="0" smtClean="0"/>
              <a:t> as in </a:t>
            </a:r>
            <a:r>
              <a:rPr lang="en-GB" dirty="0" err="1" smtClean="0"/>
              <a:t>DeLong</a:t>
            </a:r>
            <a:r>
              <a:rPr lang="en-GB" dirty="0" smtClean="0"/>
              <a:t> and Summers (2012)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Overview: alternatives to austerity?</a:t>
            </a:r>
            <a:br>
              <a:rPr lang="en-GB" dirty="0" smtClean="0"/>
            </a:br>
            <a:r>
              <a:rPr lang="en-GB" dirty="0" smtClean="0"/>
              <a:t>Four things that might help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First is the </a:t>
            </a:r>
            <a:r>
              <a:rPr lang="en-GB" b="1" dirty="0" err="1" smtClean="0"/>
              <a:t>Draghi</a:t>
            </a:r>
            <a:r>
              <a:rPr lang="en-GB" b="1" dirty="0" smtClean="0"/>
              <a:t> put </a:t>
            </a:r>
            <a:r>
              <a:rPr lang="en-GB" dirty="0" smtClean="0"/>
              <a:t>to calm panic</a:t>
            </a:r>
          </a:p>
          <a:p>
            <a:r>
              <a:rPr lang="en-GB" dirty="0" err="1" smtClean="0"/>
              <a:t>Then,using</a:t>
            </a:r>
            <a:r>
              <a:rPr lang="en-GB" dirty="0" smtClean="0"/>
              <a:t> the same framework, consider fiscal, financial and institutional alternatives…</a:t>
            </a:r>
          </a:p>
          <a:p>
            <a:r>
              <a:rPr lang="en-GB" dirty="0" smtClean="0"/>
              <a:t>(I) </a:t>
            </a:r>
            <a:r>
              <a:rPr lang="en-GB" b="1" dirty="0" smtClean="0"/>
              <a:t>Fiscal</a:t>
            </a:r>
            <a:r>
              <a:rPr lang="en-GB" dirty="0" smtClean="0"/>
              <a:t> stabilisation as in </a:t>
            </a:r>
            <a:r>
              <a:rPr lang="en-GB" dirty="0" err="1" smtClean="0"/>
              <a:t>DeLong</a:t>
            </a:r>
            <a:r>
              <a:rPr lang="en-GB" dirty="0" smtClean="0"/>
              <a:t> and Summers(2012)</a:t>
            </a:r>
          </a:p>
          <a:p>
            <a:r>
              <a:rPr lang="en-GB" dirty="0" smtClean="0"/>
              <a:t> (II)</a:t>
            </a:r>
            <a:r>
              <a:rPr lang="en-GB" b="1" dirty="0" smtClean="0"/>
              <a:t>Financial</a:t>
            </a:r>
            <a:r>
              <a:rPr lang="en-GB" dirty="0" smtClean="0"/>
              <a:t>:  Chapter 11 style debt/equity swap as in Barr et al (2012): after QE comes EQ? </a:t>
            </a:r>
          </a:p>
          <a:p>
            <a:r>
              <a:rPr lang="en-GB" dirty="0" smtClean="0"/>
              <a:t>(III)</a:t>
            </a:r>
            <a:r>
              <a:rPr lang="en-GB" b="1" dirty="0" smtClean="0"/>
              <a:t>Institutional</a:t>
            </a:r>
            <a:r>
              <a:rPr lang="en-GB" dirty="0" smtClean="0"/>
              <a:t>:  Role for an SPV to inaugurate financial innovation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916832"/>
                <a:ext cx="8229600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ES" sz="2800" dirty="0"/>
                  <a:t>BI     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en-GB" sz="2800" i="1">
                            <a:latin typeface="Cambria Math"/>
                          </a:rPr>
                          <m:t>𝑏</m:t>
                        </m:r>
                      </m:e>
                    </m:acc>
                    <m:r>
                      <a:rPr lang="es-ES" sz="2800" i="1">
                        <a:latin typeface="Cambria Math"/>
                      </a:rPr>
                      <m:t>=(</m:t>
                    </m:r>
                    <m:r>
                      <a:rPr lang="en-GB" sz="2800" i="1">
                        <a:latin typeface="Cambria Math"/>
                      </a:rPr>
                      <m:t>𝑟</m:t>
                    </m:r>
                    <m:r>
                      <a:rPr lang="es-ES" sz="2800" i="1">
                        <a:latin typeface="Cambria Math"/>
                      </a:rPr>
                      <m:t>−</m:t>
                    </m:r>
                    <m:r>
                      <a:rPr lang="en-GB" sz="2800" i="1">
                        <a:latin typeface="Cambria Math"/>
                      </a:rPr>
                      <m:t>𝛾</m:t>
                    </m:r>
                    <m:r>
                      <a:rPr lang="es-ES" sz="2800" i="1">
                        <a:latin typeface="Cambria Math"/>
                      </a:rPr>
                      <m:t>)</m:t>
                    </m:r>
                    <m:r>
                      <a:rPr lang="en-GB" sz="2800" i="1">
                        <a:latin typeface="Cambria Math"/>
                      </a:rPr>
                      <m:t>𝑏</m:t>
                    </m:r>
                    <m:r>
                      <a:rPr lang="es-ES" sz="2800" i="1">
                        <a:latin typeface="Cambria Math"/>
                      </a:rPr>
                      <m:t>+</m:t>
                    </m:r>
                    <m:r>
                      <a:rPr lang="en-GB" sz="2800" i="1">
                        <a:latin typeface="Cambria Math"/>
                      </a:rPr>
                      <m:t>𝑔</m:t>
                    </m:r>
                    <m:r>
                      <a:rPr lang="es-ES" sz="2800" i="1">
                        <a:latin typeface="Cambria Math"/>
                      </a:rPr>
                      <m:t>−</m:t>
                    </m:r>
                    <m:r>
                      <a:rPr lang="en-GB" sz="2800" i="1">
                        <a:latin typeface="Cambria Math"/>
                      </a:rPr>
                      <m:t>𝜃</m:t>
                    </m:r>
                  </m:oMath>
                </a14:m>
                <a:r>
                  <a:rPr lang="en-GB" sz="2800" dirty="0"/>
                  <a:t> </a:t>
                </a:r>
                <a:r>
                  <a:rPr lang="es-ES" sz="2800" dirty="0"/>
                  <a:t>                           </a:t>
                </a:r>
                <a:r>
                  <a:rPr lang="es-ES" sz="2800" dirty="0" smtClean="0"/>
                  <a:t> (</a:t>
                </a:r>
                <a:r>
                  <a:rPr lang="es-ES" sz="2800" dirty="0"/>
                  <a:t>1)</a:t>
                </a:r>
                <a:endParaRPr lang="en-GB" sz="2800" dirty="0"/>
              </a:p>
              <a:p>
                <a:pPr marL="0" indent="0">
                  <a:buNone/>
                </a:pPr>
                <a:r>
                  <a:rPr lang="es-ES" sz="2800" dirty="0"/>
                  <a:t>FA   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en-GB" sz="2800" i="1">
                            <a:latin typeface="Cambria Math"/>
                          </a:rPr>
                          <m:t>𝑔</m:t>
                        </m:r>
                      </m:e>
                    </m:acc>
                    <m:r>
                      <a:rPr lang="es-ES" sz="2800" i="1">
                        <a:latin typeface="Cambria Math"/>
                      </a:rPr>
                      <m:t>=−</m:t>
                    </m:r>
                    <m:r>
                      <a:rPr lang="en-GB" sz="2800" i="1">
                        <a:latin typeface="Cambria Math"/>
                      </a:rPr>
                      <m:t>𝛼</m:t>
                    </m:r>
                    <m:r>
                      <a:rPr lang="en-GB" sz="2800" i="1">
                        <a:latin typeface="Cambria Math"/>
                      </a:rPr>
                      <m:t>𝑆</m:t>
                    </m:r>
                    <m:r>
                      <a:rPr lang="es-ES" sz="2800" i="1">
                        <a:latin typeface="Cambria Math"/>
                      </a:rPr>
                      <m:t>=−</m:t>
                    </m:r>
                    <m:r>
                      <a:rPr lang="es-ES" sz="2800" i="1">
                        <a:latin typeface="Cambria Math"/>
                      </a:rPr>
                      <m:t>𝛼</m:t>
                    </m:r>
                    <m:r>
                      <a:rPr lang="es-ES" sz="2800" i="1">
                        <a:latin typeface="Cambria Math"/>
                      </a:rPr>
                      <m:t>(</m:t>
                    </m:r>
                    <m:r>
                      <a:rPr lang="en-GB" sz="2800" i="1">
                        <a:latin typeface="Cambria Math"/>
                      </a:rPr>
                      <m:t>𝑟𝑏</m:t>
                    </m:r>
                    <m:r>
                      <a:rPr lang="es-ES" sz="2800" i="1">
                        <a:latin typeface="Cambria Math"/>
                      </a:rPr>
                      <m:t>+</m:t>
                    </m:r>
                    <m:r>
                      <a:rPr lang="en-GB" sz="2800" i="1">
                        <a:latin typeface="Cambria Math"/>
                      </a:rPr>
                      <m:t>𝑔</m:t>
                    </m:r>
                    <m:r>
                      <a:rPr lang="es-ES" sz="2800" i="1">
                        <a:latin typeface="Cambria Math"/>
                      </a:rPr>
                      <m:t>−</m:t>
                    </m:r>
                    <m:r>
                      <a:rPr lang="en-GB" sz="2800" i="1">
                        <a:latin typeface="Cambria Math"/>
                      </a:rPr>
                      <m:t>𝜃</m:t>
                    </m:r>
                    <m:r>
                      <a:rPr lang="es-ES" sz="2800" i="1">
                        <a:latin typeface="Cambria Math"/>
                      </a:rPr>
                      <m:t>)</m:t>
                    </m:r>
                  </m:oMath>
                </a14:m>
                <a:r>
                  <a:rPr lang="es-ES" sz="2800" dirty="0"/>
                  <a:t>                </a:t>
                </a:r>
                <a:r>
                  <a:rPr lang="es-ES" sz="2800" dirty="0" smtClean="0"/>
                  <a:t> (</a:t>
                </a:r>
                <a:r>
                  <a:rPr lang="es-ES" sz="2800" dirty="0"/>
                  <a:t>2) </a:t>
                </a:r>
                <a:endParaRPr lang="en-GB" sz="2800" dirty="0"/>
              </a:p>
              <a:p>
                <a:pPr marL="0" indent="0">
                  <a:buNone/>
                </a:pPr>
                <a:r>
                  <a:rPr lang="en-GB" sz="2800" dirty="0"/>
                  <a:t>where the Fiscal Adjustment is to cut spending as long as there is a  structural deficit, i.e.</a:t>
                </a:r>
              </a:p>
              <a:p>
                <a:pPr marL="0" indent="0">
                  <a:buNone/>
                </a:pPr>
                <a:r>
                  <a:rPr lang="en-GB" sz="2800" dirty="0"/>
                  <a:t>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/>
                      </a:rPr>
                      <m:t>𝑆</m:t>
                    </m:r>
                    <m:r>
                      <a:rPr lang="en-GB" sz="2800" i="1">
                        <a:latin typeface="Cambria Math"/>
                      </a:rPr>
                      <m:t>=</m:t>
                    </m:r>
                    <m:r>
                      <a:rPr lang="en-GB" sz="2800" i="1">
                        <a:latin typeface="Cambria Math"/>
                      </a:rPr>
                      <m:t>𝑟𝑏</m:t>
                    </m:r>
                    <m:r>
                      <a:rPr lang="en-GB" sz="2800" i="1">
                        <a:latin typeface="Cambria Math"/>
                      </a:rPr>
                      <m:t>+</m:t>
                    </m:r>
                    <m:r>
                      <a:rPr lang="en-GB" sz="2800" i="1">
                        <a:latin typeface="Cambria Math"/>
                      </a:rPr>
                      <m:t>𝑔</m:t>
                    </m:r>
                    <m:r>
                      <a:rPr lang="en-GB" sz="2800" i="1">
                        <a:latin typeface="Cambria Math"/>
                      </a:rPr>
                      <m:t>−</m:t>
                    </m:r>
                    <m:r>
                      <a:rPr lang="en-GB" sz="2800" i="1">
                        <a:latin typeface="Cambria Math"/>
                      </a:rPr>
                      <m:t>𝜃</m:t>
                    </m:r>
                    <m:r>
                      <a:rPr lang="en-GB" sz="2800" i="1">
                        <a:latin typeface="Cambria Math"/>
                      </a:rPr>
                      <m:t>&gt;0</m:t>
                    </m:r>
                  </m:oMath>
                </a14:m>
                <a:r>
                  <a:rPr lang="en-GB" sz="2800" dirty="0"/>
                  <a:t> </a:t>
                </a:r>
              </a:p>
              <a:p>
                <a:pPr marL="0" indent="0">
                  <a:buNone/>
                </a:pPr>
                <a:r>
                  <a:rPr lang="en-GB" sz="2800" dirty="0"/>
                  <a:t>So, assuming  output is exogenous, we find: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8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800" i="1">
                                <a:latin typeface="Cambria Math"/>
                              </a:rPr>
                            </m:ctrlPr>
                          </m:eqArrPr>
                          <m:e>
                            <m:acc>
                              <m:accPr>
                                <m:chr m:val="̇"/>
                                <m:ctrlPr>
                                  <a:rPr lang="en-GB" sz="28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800" i="1">
                                    <a:latin typeface="Cambria Math"/>
                                  </a:rPr>
                                  <m:t>𝑏</m:t>
                                </m:r>
                              </m:e>
                            </m:acc>
                          </m:e>
                          <m:e>
                            <m:acc>
                              <m:accPr>
                                <m:chr m:val="̇"/>
                                <m:ctrlPr>
                                  <a:rPr lang="en-GB" sz="28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800" i="1">
                                    <a:latin typeface="Cambria Math"/>
                                  </a:rPr>
                                  <m:t>𝑔</m:t>
                                </m:r>
                              </m:e>
                            </m:acc>
                          </m:e>
                        </m:eqArr>
                      </m:e>
                    </m:d>
                    <m:r>
                      <a:rPr lang="en-GB" sz="28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8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8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s-ES" sz="2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sz="2800" i="1">
                                  <a:latin typeface="Cambria Math"/>
                                </a:rPr>
                                <m:t>𝛾</m:t>
                              </m:r>
                            </m:e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sz="2800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n-GB" sz="2800" i="1">
                                  <a:latin typeface="Cambria Math"/>
                                </a:rPr>
                                <m:t>𝑟</m:t>
                              </m:r>
                            </m:e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sz="2800" i="1">
                                  <a:latin typeface="Cambria Math"/>
                                </a:rPr>
                                <m:t>𝛼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8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8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GB" sz="2800" i="1">
                                <a:latin typeface="Cambria Math"/>
                              </a:rPr>
                              <m:t>𝑏</m:t>
                            </m:r>
                          </m:e>
                          <m:e>
                            <m:r>
                              <a:rPr lang="en-GB" sz="2800" i="1">
                                <a:latin typeface="Cambria Math"/>
                              </a:rPr>
                              <m:t>𝑔</m:t>
                            </m:r>
                          </m:e>
                        </m:eqArr>
                      </m:e>
                    </m:d>
                    <m:r>
                      <a:rPr lang="en-GB" sz="2800" i="1">
                        <a:latin typeface="Cambria Math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sz="28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8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𝛼</m:t>
                              </m:r>
                            </m:e>
                          </m:mr>
                        </m:m>
                      </m:e>
                    </m:d>
                    <m:r>
                      <a:rPr lang="en-GB" sz="2800" i="1">
                        <a:latin typeface="Cambria Math"/>
                      </a:rPr>
                      <m:t>𝜃</m:t>
                    </m:r>
                  </m:oMath>
                </a14:m>
                <a:r>
                  <a:rPr lang="en-GB" sz="2800" dirty="0"/>
                  <a:t>                    </a:t>
                </a:r>
                <a:r>
                  <a:rPr lang="en-GB" sz="2800" dirty="0" smtClean="0"/>
                  <a:t>(</a:t>
                </a:r>
                <a:r>
                  <a:rPr lang="en-GB" sz="2800" dirty="0"/>
                  <a:t>3)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916832"/>
                <a:ext cx="8229600" cy="4525963"/>
              </a:xfrm>
              <a:blipFill rotWithShape="1">
                <a:blip r:embed="rId2" cstate="print"/>
                <a:stretch>
                  <a:fillRect l="-1556" t="-6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Basic Framework : Debt accumulation and fiscal adjustment, assuming D =S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04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auto">
          <a:xfrm>
            <a:off x="0" y="20955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5773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Fiscal </a:t>
            </a:r>
            <a:r>
              <a:rPr lang="en-GB" sz="3600" dirty="0" err="1" smtClean="0"/>
              <a:t>consolidation:it</a:t>
            </a:r>
            <a:r>
              <a:rPr lang="en-GB" sz="3600" dirty="0" smtClean="0"/>
              <a:t> looks so easy… 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936254"/>
              </p:ext>
            </p:extLst>
          </p:nvPr>
        </p:nvGraphicFramePr>
        <p:xfrm>
          <a:off x="1982788" y="985838"/>
          <a:ext cx="6175375" cy="572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9" name="Document" r:id="rId5" imgW="5261479" imgH="4892631" progId="Word.Document.12">
                  <p:embed/>
                </p:oleObj>
              </mc:Choice>
              <mc:Fallback>
                <p:oleObj name="Document" r:id="rId5" imgW="5261479" imgH="4892631" progId="Word.Document.12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2788" y="985838"/>
                        <a:ext cx="6175375" cy="5722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24228" y="3377561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1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but </a:t>
            </a:r>
            <a:r>
              <a:rPr lang="en-GB" dirty="0" err="1" smtClean="0"/>
              <a:t>with‘fiscal</a:t>
            </a:r>
            <a:r>
              <a:rPr lang="en-GB" dirty="0" smtClean="0"/>
              <a:t> fatigue’ default can threaten ( Barr et al.2012)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3003543"/>
              </p:ext>
            </p:extLst>
          </p:nvPr>
        </p:nvGraphicFramePr>
        <p:xfrm>
          <a:off x="2123728" y="1268760"/>
          <a:ext cx="6211887" cy="574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5" name="Document" r:id="rId4" imgW="5261479" imgH="4873520" progId="Word.Document.12">
                  <p:embed/>
                </p:oleObj>
              </mc:Choice>
              <mc:Fallback>
                <p:oleObj name="Document" r:id="rId4" imgW="5261479" imgH="4873520" progId="Word.Document.12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268760"/>
                        <a:ext cx="6211887" cy="574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624228" y="3377561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131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and what of the risk of self-fulfilling default </a:t>
            </a:r>
            <a:r>
              <a:rPr lang="en-GB" dirty="0" err="1" smtClean="0"/>
              <a:t>equilibria</a:t>
            </a:r>
            <a:r>
              <a:rPr lang="en-GB" dirty="0" smtClean="0"/>
              <a:t>, as in </a:t>
            </a:r>
            <a:r>
              <a:rPr lang="en-GB" dirty="0" err="1" smtClean="0"/>
              <a:t>Calvo</a:t>
            </a:r>
            <a:r>
              <a:rPr lang="en-GB" dirty="0" smtClean="0"/>
              <a:t> (1988)?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if agents panic and raise interest rates? </a:t>
            </a:r>
          </a:p>
          <a:p>
            <a:r>
              <a:rPr lang="en-GB" dirty="0" smtClean="0"/>
              <a:t>Panic swivels the line of </a:t>
            </a:r>
            <a:r>
              <a:rPr lang="en-GB" dirty="0" err="1" smtClean="0"/>
              <a:t>stationarity</a:t>
            </a:r>
            <a:r>
              <a:rPr lang="en-GB" dirty="0" smtClean="0"/>
              <a:t> for debt down</a:t>
            </a:r>
          </a:p>
          <a:p>
            <a:r>
              <a:rPr lang="en-GB" dirty="0" smtClean="0"/>
              <a:t>And twists the trajectory for debt up</a:t>
            </a:r>
          </a:p>
          <a:p>
            <a:r>
              <a:rPr lang="en-GB" dirty="0" smtClean="0"/>
              <a:t>So debt can exceed the maximum level, leading to partial default</a:t>
            </a:r>
          </a:p>
          <a:p>
            <a:r>
              <a:rPr lang="en-GB" dirty="0" smtClean="0"/>
              <a:t>Role for the ECB? (</a:t>
            </a:r>
            <a:r>
              <a:rPr lang="en-GB" dirty="0" err="1" smtClean="0"/>
              <a:t>Draghi</a:t>
            </a:r>
            <a:r>
              <a:rPr lang="en-GB" dirty="0" smtClean="0"/>
              <a:t> put)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822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dirty="0"/>
              <a:t>S</a:t>
            </a:r>
            <a:r>
              <a:rPr lang="en-GB" sz="3600" dirty="0" smtClean="0"/>
              <a:t>elf-fulfilling solvency </a:t>
            </a:r>
            <a:r>
              <a:rPr lang="en-GB" sz="3600" dirty="0" err="1" smtClean="0"/>
              <a:t>crises:Calvo</a:t>
            </a:r>
            <a:r>
              <a:rPr lang="en-GB" sz="3600" dirty="0" smtClean="0"/>
              <a:t> style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EEED-40EF-4497-94B9-3CFC31BFCDD9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700519"/>
              </p:ext>
            </p:extLst>
          </p:nvPr>
        </p:nvGraphicFramePr>
        <p:xfrm>
          <a:off x="1331640" y="938613"/>
          <a:ext cx="6446912" cy="5950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0" name="Document" r:id="rId4" imgW="5261479" imgH="4856213" progId="Word.Document.12">
                  <p:embed/>
                </p:oleObj>
              </mc:Choice>
              <mc:Fallback>
                <p:oleObj name="Document" r:id="rId4" imgW="5261479" imgH="4856213" progId="Word.Document.12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938613"/>
                        <a:ext cx="6446912" cy="59508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24228" y="3377561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451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1338</Words>
  <Application>Microsoft Office PowerPoint</Application>
  <PresentationFormat>On-screen Show (4:3)</PresentationFormat>
  <Paragraphs>142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Document</vt:lpstr>
      <vt:lpstr>PowerPoint Presentation</vt:lpstr>
      <vt:lpstr> a ‘methodological moment’  </vt:lpstr>
      <vt:lpstr>Overview: Fiscal consolidation Four things that have gone  wrong? </vt:lpstr>
      <vt:lpstr>Overview: alternatives to austerity? Four things that might help </vt:lpstr>
      <vt:lpstr>Basic Framework : Debt accumulation and fiscal adjustment, assuming D =S</vt:lpstr>
      <vt:lpstr>Fiscal consolidation:it looks so easy… </vt:lpstr>
      <vt:lpstr>but with‘fiscal fatigue’ default can threaten ( Barr et al.2012)</vt:lpstr>
      <vt:lpstr>and what of the risk of self-fulfilling default equilibria, as in Calvo (1988)?</vt:lpstr>
      <vt:lpstr>Self-fulfilling solvency crises:Calvo style</vt:lpstr>
      <vt:lpstr>Now allow D&lt;S:Endogenous income and hysteresis</vt:lpstr>
      <vt:lpstr>Revised dynamics</vt:lpstr>
      <vt:lpstr>Recession, consolidation and hysteresis</vt:lpstr>
      <vt:lpstr>“Self-defeating austerity”</vt:lpstr>
      <vt:lpstr>Alternative Policy 1</vt:lpstr>
      <vt:lpstr>Alternative I : DeLong and Summers </vt:lpstr>
      <vt:lpstr>PowerPoint Presentation</vt:lpstr>
      <vt:lpstr>Alternative policy 2: Debt equity swap</vt:lpstr>
      <vt:lpstr>GDP bonds check effect of recession on debt and reduce the measured structural deficit</vt:lpstr>
      <vt:lpstr>PowerPoint Presentation</vt:lpstr>
      <vt:lpstr>PowerPoint Presentation</vt:lpstr>
      <vt:lpstr>Balance sheet of SPV</vt:lpstr>
      <vt:lpstr>Summary</vt:lpstr>
      <vt:lpstr>References</vt:lpstr>
      <vt:lpstr>GDP bonds</vt:lpstr>
    </vt:vector>
  </TitlesOfParts>
  <Company>MMiller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Kozin</dc:creator>
  <cp:lastModifiedBy>Miller, Marcus</cp:lastModifiedBy>
  <cp:revision>66</cp:revision>
  <cp:lastPrinted>2013-04-03T14:14:45Z</cp:lastPrinted>
  <dcterms:created xsi:type="dcterms:W3CDTF">2013-04-01T23:09:38Z</dcterms:created>
  <dcterms:modified xsi:type="dcterms:W3CDTF">2013-04-08T09:52:32Z</dcterms:modified>
</cp:coreProperties>
</file>