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ropbox\Docum\teach\coreeconomics\Powerpoints\Unit%201%20-%20data%20fi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/>
              <a:t>Carbon emissions from fossil fuels</a:t>
            </a:r>
          </a:p>
        </c:rich>
      </c:tx>
      <c:layout>
        <c:manualLayout>
          <c:xMode val="edge"/>
          <c:yMode val="edge"/>
          <c:x val="1.1596675415572999E-3"/>
          <c:y val="2.777777777777780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rgbClr val="0091D6"/>
              </a:solidFill>
              <a:round/>
            </a:ln>
            <a:effectLst/>
          </c:spPr>
          <c:marker>
            <c:symbol val="none"/>
          </c:marker>
          <c:xVal>
            <c:numRef>
              <c:f>'D - Fig 8c - CO2 emissions'!$A$18:$A$277</c:f>
              <c:numCache>
                <c:formatCode>General</c:formatCode>
                <c:ptCount val="260"/>
                <c:pt idx="0">
                  <c:v>1751</c:v>
                </c:pt>
                <c:pt idx="1">
                  <c:v>1752</c:v>
                </c:pt>
                <c:pt idx="2">
                  <c:v>1753</c:v>
                </c:pt>
                <c:pt idx="3">
                  <c:v>1754</c:v>
                </c:pt>
                <c:pt idx="4">
                  <c:v>1755</c:v>
                </c:pt>
                <c:pt idx="5">
                  <c:v>1756</c:v>
                </c:pt>
                <c:pt idx="6">
                  <c:v>1757</c:v>
                </c:pt>
                <c:pt idx="7">
                  <c:v>1758</c:v>
                </c:pt>
                <c:pt idx="8">
                  <c:v>1759</c:v>
                </c:pt>
                <c:pt idx="9">
                  <c:v>1760</c:v>
                </c:pt>
                <c:pt idx="10">
                  <c:v>1761</c:v>
                </c:pt>
                <c:pt idx="11">
                  <c:v>1762</c:v>
                </c:pt>
                <c:pt idx="12">
                  <c:v>1763</c:v>
                </c:pt>
                <c:pt idx="13">
                  <c:v>1764</c:v>
                </c:pt>
                <c:pt idx="14">
                  <c:v>1765</c:v>
                </c:pt>
                <c:pt idx="15">
                  <c:v>1766</c:v>
                </c:pt>
                <c:pt idx="16">
                  <c:v>1767</c:v>
                </c:pt>
                <c:pt idx="17">
                  <c:v>1768</c:v>
                </c:pt>
                <c:pt idx="18">
                  <c:v>1769</c:v>
                </c:pt>
                <c:pt idx="19">
                  <c:v>1770</c:v>
                </c:pt>
                <c:pt idx="20">
                  <c:v>1771</c:v>
                </c:pt>
                <c:pt idx="21">
                  <c:v>1772</c:v>
                </c:pt>
                <c:pt idx="22">
                  <c:v>1773</c:v>
                </c:pt>
                <c:pt idx="23">
                  <c:v>1774</c:v>
                </c:pt>
                <c:pt idx="24">
                  <c:v>1775</c:v>
                </c:pt>
                <c:pt idx="25">
                  <c:v>1776</c:v>
                </c:pt>
                <c:pt idx="26">
                  <c:v>1777</c:v>
                </c:pt>
                <c:pt idx="27">
                  <c:v>1778</c:v>
                </c:pt>
                <c:pt idx="28">
                  <c:v>1779</c:v>
                </c:pt>
                <c:pt idx="29">
                  <c:v>1780</c:v>
                </c:pt>
                <c:pt idx="30">
                  <c:v>1781</c:v>
                </c:pt>
                <c:pt idx="31">
                  <c:v>1782</c:v>
                </c:pt>
                <c:pt idx="32">
                  <c:v>1783</c:v>
                </c:pt>
                <c:pt idx="33">
                  <c:v>1784</c:v>
                </c:pt>
                <c:pt idx="34">
                  <c:v>1785</c:v>
                </c:pt>
                <c:pt idx="35">
                  <c:v>1786</c:v>
                </c:pt>
                <c:pt idx="36">
                  <c:v>1787</c:v>
                </c:pt>
                <c:pt idx="37">
                  <c:v>1788</c:v>
                </c:pt>
                <c:pt idx="38">
                  <c:v>1789</c:v>
                </c:pt>
                <c:pt idx="39">
                  <c:v>1790</c:v>
                </c:pt>
                <c:pt idx="40">
                  <c:v>1791</c:v>
                </c:pt>
                <c:pt idx="41">
                  <c:v>1792</c:v>
                </c:pt>
                <c:pt idx="42">
                  <c:v>1793</c:v>
                </c:pt>
                <c:pt idx="43">
                  <c:v>1794</c:v>
                </c:pt>
                <c:pt idx="44">
                  <c:v>1795</c:v>
                </c:pt>
                <c:pt idx="45">
                  <c:v>1796</c:v>
                </c:pt>
                <c:pt idx="46">
                  <c:v>1797</c:v>
                </c:pt>
                <c:pt idx="47">
                  <c:v>1798</c:v>
                </c:pt>
                <c:pt idx="48">
                  <c:v>1799</c:v>
                </c:pt>
                <c:pt idx="49">
                  <c:v>1800</c:v>
                </c:pt>
                <c:pt idx="50">
                  <c:v>1801</c:v>
                </c:pt>
                <c:pt idx="51">
                  <c:v>1802</c:v>
                </c:pt>
                <c:pt idx="52">
                  <c:v>1803</c:v>
                </c:pt>
                <c:pt idx="53">
                  <c:v>1804</c:v>
                </c:pt>
                <c:pt idx="54">
                  <c:v>1805</c:v>
                </c:pt>
                <c:pt idx="55">
                  <c:v>1806</c:v>
                </c:pt>
                <c:pt idx="56">
                  <c:v>1807</c:v>
                </c:pt>
                <c:pt idx="57">
                  <c:v>1808</c:v>
                </c:pt>
                <c:pt idx="58">
                  <c:v>1809</c:v>
                </c:pt>
                <c:pt idx="59">
                  <c:v>1810</c:v>
                </c:pt>
                <c:pt idx="60">
                  <c:v>1811</c:v>
                </c:pt>
                <c:pt idx="61">
                  <c:v>1812</c:v>
                </c:pt>
                <c:pt idx="62">
                  <c:v>1813</c:v>
                </c:pt>
                <c:pt idx="63">
                  <c:v>1814</c:v>
                </c:pt>
                <c:pt idx="64">
                  <c:v>1815</c:v>
                </c:pt>
                <c:pt idx="65">
                  <c:v>1816</c:v>
                </c:pt>
                <c:pt idx="66">
                  <c:v>1817</c:v>
                </c:pt>
                <c:pt idx="67">
                  <c:v>1818</c:v>
                </c:pt>
                <c:pt idx="68">
                  <c:v>1819</c:v>
                </c:pt>
                <c:pt idx="69">
                  <c:v>1820</c:v>
                </c:pt>
                <c:pt idx="70">
                  <c:v>1821</c:v>
                </c:pt>
                <c:pt idx="71">
                  <c:v>1822</c:v>
                </c:pt>
                <c:pt idx="72">
                  <c:v>1823</c:v>
                </c:pt>
                <c:pt idx="73">
                  <c:v>1824</c:v>
                </c:pt>
                <c:pt idx="74">
                  <c:v>1825</c:v>
                </c:pt>
                <c:pt idx="75">
                  <c:v>1826</c:v>
                </c:pt>
                <c:pt idx="76">
                  <c:v>1827</c:v>
                </c:pt>
                <c:pt idx="77">
                  <c:v>1828</c:v>
                </c:pt>
                <c:pt idx="78">
                  <c:v>1829</c:v>
                </c:pt>
                <c:pt idx="79">
                  <c:v>1830</c:v>
                </c:pt>
                <c:pt idx="80">
                  <c:v>1831</c:v>
                </c:pt>
                <c:pt idx="81">
                  <c:v>1832</c:v>
                </c:pt>
                <c:pt idx="82">
                  <c:v>1833</c:v>
                </c:pt>
                <c:pt idx="83">
                  <c:v>1834</c:v>
                </c:pt>
                <c:pt idx="84">
                  <c:v>1835</c:v>
                </c:pt>
                <c:pt idx="85">
                  <c:v>1836</c:v>
                </c:pt>
                <c:pt idx="86">
                  <c:v>1837</c:v>
                </c:pt>
                <c:pt idx="87">
                  <c:v>1838</c:v>
                </c:pt>
                <c:pt idx="88">
                  <c:v>1839</c:v>
                </c:pt>
                <c:pt idx="89">
                  <c:v>1840</c:v>
                </c:pt>
                <c:pt idx="90">
                  <c:v>1841</c:v>
                </c:pt>
                <c:pt idx="91">
                  <c:v>1842</c:v>
                </c:pt>
                <c:pt idx="92">
                  <c:v>1843</c:v>
                </c:pt>
                <c:pt idx="93">
                  <c:v>1844</c:v>
                </c:pt>
                <c:pt idx="94">
                  <c:v>1845</c:v>
                </c:pt>
                <c:pt idx="95">
                  <c:v>1846</c:v>
                </c:pt>
                <c:pt idx="96">
                  <c:v>1847</c:v>
                </c:pt>
                <c:pt idx="97">
                  <c:v>1848</c:v>
                </c:pt>
                <c:pt idx="98">
                  <c:v>1849</c:v>
                </c:pt>
                <c:pt idx="99">
                  <c:v>1850</c:v>
                </c:pt>
                <c:pt idx="100">
                  <c:v>1851</c:v>
                </c:pt>
                <c:pt idx="101">
                  <c:v>1852</c:v>
                </c:pt>
                <c:pt idx="102">
                  <c:v>1853</c:v>
                </c:pt>
                <c:pt idx="103">
                  <c:v>1854</c:v>
                </c:pt>
                <c:pt idx="104">
                  <c:v>1855</c:v>
                </c:pt>
                <c:pt idx="105">
                  <c:v>1856</c:v>
                </c:pt>
                <c:pt idx="106">
                  <c:v>1857</c:v>
                </c:pt>
                <c:pt idx="107">
                  <c:v>1858</c:v>
                </c:pt>
                <c:pt idx="108">
                  <c:v>1859</c:v>
                </c:pt>
                <c:pt idx="109">
                  <c:v>1860</c:v>
                </c:pt>
                <c:pt idx="110">
                  <c:v>1861</c:v>
                </c:pt>
                <c:pt idx="111">
                  <c:v>1862</c:v>
                </c:pt>
                <c:pt idx="112">
                  <c:v>1863</c:v>
                </c:pt>
                <c:pt idx="113">
                  <c:v>1864</c:v>
                </c:pt>
                <c:pt idx="114">
                  <c:v>1865</c:v>
                </c:pt>
                <c:pt idx="115">
                  <c:v>1866</c:v>
                </c:pt>
                <c:pt idx="116">
                  <c:v>1867</c:v>
                </c:pt>
                <c:pt idx="117">
                  <c:v>1868</c:v>
                </c:pt>
                <c:pt idx="118">
                  <c:v>1869</c:v>
                </c:pt>
                <c:pt idx="119">
                  <c:v>1870</c:v>
                </c:pt>
                <c:pt idx="120">
                  <c:v>1871</c:v>
                </c:pt>
                <c:pt idx="121">
                  <c:v>1872</c:v>
                </c:pt>
                <c:pt idx="122">
                  <c:v>1873</c:v>
                </c:pt>
                <c:pt idx="123">
                  <c:v>1874</c:v>
                </c:pt>
                <c:pt idx="124">
                  <c:v>1875</c:v>
                </c:pt>
                <c:pt idx="125">
                  <c:v>1876</c:v>
                </c:pt>
                <c:pt idx="126">
                  <c:v>1877</c:v>
                </c:pt>
                <c:pt idx="127">
                  <c:v>1878</c:v>
                </c:pt>
                <c:pt idx="128">
                  <c:v>1879</c:v>
                </c:pt>
                <c:pt idx="129">
                  <c:v>1880</c:v>
                </c:pt>
                <c:pt idx="130">
                  <c:v>1881</c:v>
                </c:pt>
                <c:pt idx="131">
                  <c:v>1882</c:v>
                </c:pt>
                <c:pt idx="132">
                  <c:v>1883</c:v>
                </c:pt>
                <c:pt idx="133">
                  <c:v>1884</c:v>
                </c:pt>
                <c:pt idx="134">
                  <c:v>1885</c:v>
                </c:pt>
                <c:pt idx="135">
                  <c:v>1886</c:v>
                </c:pt>
                <c:pt idx="136">
                  <c:v>1887</c:v>
                </c:pt>
                <c:pt idx="137">
                  <c:v>1888</c:v>
                </c:pt>
                <c:pt idx="138">
                  <c:v>1889</c:v>
                </c:pt>
                <c:pt idx="139">
                  <c:v>1890</c:v>
                </c:pt>
                <c:pt idx="140">
                  <c:v>1891</c:v>
                </c:pt>
                <c:pt idx="141">
                  <c:v>1892</c:v>
                </c:pt>
                <c:pt idx="142">
                  <c:v>1893</c:v>
                </c:pt>
                <c:pt idx="143">
                  <c:v>1894</c:v>
                </c:pt>
                <c:pt idx="144">
                  <c:v>1895</c:v>
                </c:pt>
                <c:pt idx="145">
                  <c:v>1896</c:v>
                </c:pt>
                <c:pt idx="146">
                  <c:v>1897</c:v>
                </c:pt>
                <c:pt idx="147">
                  <c:v>1898</c:v>
                </c:pt>
                <c:pt idx="148">
                  <c:v>1899</c:v>
                </c:pt>
                <c:pt idx="149">
                  <c:v>1900</c:v>
                </c:pt>
                <c:pt idx="150">
                  <c:v>1901</c:v>
                </c:pt>
                <c:pt idx="151">
                  <c:v>1902</c:v>
                </c:pt>
                <c:pt idx="152">
                  <c:v>1903</c:v>
                </c:pt>
                <c:pt idx="153">
                  <c:v>1904</c:v>
                </c:pt>
                <c:pt idx="154">
                  <c:v>1905</c:v>
                </c:pt>
                <c:pt idx="155">
                  <c:v>1906</c:v>
                </c:pt>
                <c:pt idx="156">
                  <c:v>1907</c:v>
                </c:pt>
                <c:pt idx="157">
                  <c:v>1908</c:v>
                </c:pt>
                <c:pt idx="158">
                  <c:v>1909</c:v>
                </c:pt>
                <c:pt idx="159">
                  <c:v>1910</c:v>
                </c:pt>
                <c:pt idx="160">
                  <c:v>1911</c:v>
                </c:pt>
                <c:pt idx="161">
                  <c:v>1912</c:v>
                </c:pt>
                <c:pt idx="162">
                  <c:v>1913</c:v>
                </c:pt>
                <c:pt idx="163">
                  <c:v>1914</c:v>
                </c:pt>
                <c:pt idx="164">
                  <c:v>1915</c:v>
                </c:pt>
                <c:pt idx="165">
                  <c:v>1916</c:v>
                </c:pt>
                <c:pt idx="166">
                  <c:v>1917</c:v>
                </c:pt>
                <c:pt idx="167">
                  <c:v>1918</c:v>
                </c:pt>
                <c:pt idx="168">
                  <c:v>1919</c:v>
                </c:pt>
                <c:pt idx="169">
                  <c:v>1920</c:v>
                </c:pt>
                <c:pt idx="170">
                  <c:v>1921</c:v>
                </c:pt>
                <c:pt idx="171">
                  <c:v>1922</c:v>
                </c:pt>
                <c:pt idx="172">
                  <c:v>1923</c:v>
                </c:pt>
                <c:pt idx="173">
                  <c:v>1924</c:v>
                </c:pt>
                <c:pt idx="174">
                  <c:v>1925</c:v>
                </c:pt>
                <c:pt idx="175">
                  <c:v>1926</c:v>
                </c:pt>
                <c:pt idx="176">
                  <c:v>1927</c:v>
                </c:pt>
                <c:pt idx="177">
                  <c:v>1928</c:v>
                </c:pt>
                <c:pt idx="178">
                  <c:v>1929</c:v>
                </c:pt>
                <c:pt idx="179">
                  <c:v>1930</c:v>
                </c:pt>
                <c:pt idx="180">
                  <c:v>1931</c:v>
                </c:pt>
                <c:pt idx="181">
                  <c:v>1932</c:v>
                </c:pt>
                <c:pt idx="182">
                  <c:v>1933</c:v>
                </c:pt>
                <c:pt idx="183">
                  <c:v>1934</c:v>
                </c:pt>
                <c:pt idx="184">
                  <c:v>1935</c:v>
                </c:pt>
                <c:pt idx="185">
                  <c:v>1936</c:v>
                </c:pt>
                <c:pt idx="186">
                  <c:v>1937</c:v>
                </c:pt>
                <c:pt idx="187">
                  <c:v>1938</c:v>
                </c:pt>
                <c:pt idx="188">
                  <c:v>1939</c:v>
                </c:pt>
                <c:pt idx="189">
                  <c:v>1940</c:v>
                </c:pt>
                <c:pt idx="190">
                  <c:v>1941</c:v>
                </c:pt>
                <c:pt idx="191">
                  <c:v>1942</c:v>
                </c:pt>
                <c:pt idx="192">
                  <c:v>1943</c:v>
                </c:pt>
                <c:pt idx="193">
                  <c:v>1944</c:v>
                </c:pt>
                <c:pt idx="194">
                  <c:v>1945</c:v>
                </c:pt>
                <c:pt idx="195">
                  <c:v>1946</c:v>
                </c:pt>
                <c:pt idx="196">
                  <c:v>1947</c:v>
                </c:pt>
                <c:pt idx="197">
                  <c:v>1948</c:v>
                </c:pt>
                <c:pt idx="198">
                  <c:v>1949</c:v>
                </c:pt>
                <c:pt idx="199">
                  <c:v>1950</c:v>
                </c:pt>
                <c:pt idx="200">
                  <c:v>1951</c:v>
                </c:pt>
                <c:pt idx="201">
                  <c:v>1952</c:v>
                </c:pt>
                <c:pt idx="202">
                  <c:v>1953</c:v>
                </c:pt>
                <c:pt idx="203">
                  <c:v>1954</c:v>
                </c:pt>
                <c:pt idx="204">
                  <c:v>1955</c:v>
                </c:pt>
                <c:pt idx="205">
                  <c:v>1956</c:v>
                </c:pt>
                <c:pt idx="206">
                  <c:v>1957</c:v>
                </c:pt>
                <c:pt idx="207">
                  <c:v>1958</c:v>
                </c:pt>
                <c:pt idx="208">
                  <c:v>1959</c:v>
                </c:pt>
                <c:pt idx="209">
                  <c:v>1960</c:v>
                </c:pt>
                <c:pt idx="210">
                  <c:v>1961</c:v>
                </c:pt>
                <c:pt idx="211">
                  <c:v>1962</c:v>
                </c:pt>
                <c:pt idx="212">
                  <c:v>1963</c:v>
                </c:pt>
                <c:pt idx="213">
                  <c:v>1964</c:v>
                </c:pt>
                <c:pt idx="214">
                  <c:v>1965</c:v>
                </c:pt>
                <c:pt idx="215">
                  <c:v>1966</c:v>
                </c:pt>
                <c:pt idx="216">
                  <c:v>1967</c:v>
                </c:pt>
                <c:pt idx="217">
                  <c:v>1968</c:v>
                </c:pt>
                <c:pt idx="218">
                  <c:v>1969</c:v>
                </c:pt>
                <c:pt idx="219">
                  <c:v>1970</c:v>
                </c:pt>
                <c:pt idx="220">
                  <c:v>1971</c:v>
                </c:pt>
                <c:pt idx="221">
                  <c:v>1972</c:v>
                </c:pt>
                <c:pt idx="222">
                  <c:v>1973</c:v>
                </c:pt>
                <c:pt idx="223">
                  <c:v>1974</c:v>
                </c:pt>
                <c:pt idx="224">
                  <c:v>1975</c:v>
                </c:pt>
                <c:pt idx="225">
                  <c:v>1976</c:v>
                </c:pt>
                <c:pt idx="226">
                  <c:v>1977</c:v>
                </c:pt>
                <c:pt idx="227">
                  <c:v>1978</c:v>
                </c:pt>
                <c:pt idx="228">
                  <c:v>1979</c:v>
                </c:pt>
                <c:pt idx="229">
                  <c:v>1980</c:v>
                </c:pt>
                <c:pt idx="230">
                  <c:v>1981</c:v>
                </c:pt>
                <c:pt idx="231">
                  <c:v>1982</c:v>
                </c:pt>
                <c:pt idx="232">
                  <c:v>1983</c:v>
                </c:pt>
                <c:pt idx="233">
                  <c:v>1984</c:v>
                </c:pt>
                <c:pt idx="234">
                  <c:v>1985</c:v>
                </c:pt>
                <c:pt idx="235">
                  <c:v>1986</c:v>
                </c:pt>
                <c:pt idx="236">
                  <c:v>1987</c:v>
                </c:pt>
                <c:pt idx="237">
                  <c:v>1988</c:v>
                </c:pt>
                <c:pt idx="238">
                  <c:v>1989</c:v>
                </c:pt>
                <c:pt idx="239">
                  <c:v>1990</c:v>
                </c:pt>
                <c:pt idx="240">
                  <c:v>1991</c:v>
                </c:pt>
                <c:pt idx="241">
                  <c:v>1992</c:v>
                </c:pt>
                <c:pt idx="242">
                  <c:v>1993</c:v>
                </c:pt>
                <c:pt idx="243">
                  <c:v>1994</c:v>
                </c:pt>
                <c:pt idx="244">
                  <c:v>1995</c:v>
                </c:pt>
                <c:pt idx="245">
                  <c:v>1996</c:v>
                </c:pt>
                <c:pt idx="246">
                  <c:v>1997</c:v>
                </c:pt>
                <c:pt idx="247">
                  <c:v>1998</c:v>
                </c:pt>
                <c:pt idx="248">
                  <c:v>1999</c:v>
                </c:pt>
                <c:pt idx="249">
                  <c:v>2000</c:v>
                </c:pt>
                <c:pt idx="250">
                  <c:v>2001</c:v>
                </c:pt>
                <c:pt idx="251">
                  <c:v>2002</c:v>
                </c:pt>
                <c:pt idx="252">
                  <c:v>2003</c:v>
                </c:pt>
                <c:pt idx="253">
                  <c:v>2004</c:v>
                </c:pt>
                <c:pt idx="254">
                  <c:v>2005</c:v>
                </c:pt>
                <c:pt idx="255">
                  <c:v>2006</c:v>
                </c:pt>
                <c:pt idx="256">
                  <c:v>2007</c:v>
                </c:pt>
                <c:pt idx="257">
                  <c:v>2008</c:v>
                </c:pt>
                <c:pt idx="258">
                  <c:v>2009</c:v>
                </c:pt>
                <c:pt idx="259">
                  <c:v>2010</c:v>
                </c:pt>
              </c:numCache>
            </c:numRef>
          </c:xVal>
          <c:yVal>
            <c:numRef>
              <c:f>'D - Fig 8c - CO2 emissions'!$B$18:$B$277</c:f>
              <c:numCache>
                <c:formatCode>General</c:formatCode>
                <c:ptCount val="260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5</c:v>
                </c:pt>
                <c:pt idx="38">
                  <c:v>5</c:v>
                </c:pt>
                <c:pt idx="39">
                  <c:v>5</c:v>
                </c:pt>
                <c:pt idx="40">
                  <c:v>6</c:v>
                </c:pt>
                <c:pt idx="41">
                  <c:v>6</c:v>
                </c:pt>
                <c:pt idx="42">
                  <c:v>6</c:v>
                </c:pt>
                <c:pt idx="43">
                  <c:v>6</c:v>
                </c:pt>
                <c:pt idx="44">
                  <c:v>6</c:v>
                </c:pt>
                <c:pt idx="45">
                  <c:v>6</c:v>
                </c:pt>
                <c:pt idx="46">
                  <c:v>7</c:v>
                </c:pt>
                <c:pt idx="47">
                  <c:v>7</c:v>
                </c:pt>
                <c:pt idx="48">
                  <c:v>7</c:v>
                </c:pt>
                <c:pt idx="49">
                  <c:v>8</c:v>
                </c:pt>
                <c:pt idx="50">
                  <c:v>8</c:v>
                </c:pt>
                <c:pt idx="51">
                  <c:v>10</c:v>
                </c:pt>
                <c:pt idx="52">
                  <c:v>9</c:v>
                </c:pt>
                <c:pt idx="53">
                  <c:v>9</c:v>
                </c:pt>
                <c:pt idx="54">
                  <c:v>9</c:v>
                </c:pt>
                <c:pt idx="55">
                  <c:v>10</c:v>
                </c:pt>
                <c:pt idx="56">
                  <c:v>10</c:v>
                </c:pt>
                <c:pt idx="57">
                  <c:v>10</c:v>
                </c:pt>
                <c:pt idx="58">
                  <c:v>10</c:v>
                </c:pt>
                <c:pt idx="59">
                  <c:v>10</c:v>
                </c:pt>
                <c:pt idx="60">
                  <c:v>11</c:v>
                </c:pt>
                <c:pt idx="61">
                  <c:v>11</c:v>
                </c:pt>
                <c:pt idx="62">
                  <c:v>11</c:v>
                </c:pt>
                <c:pt idx="63">
                  <c:v>11</c:v>
                </c:pt>
                <c:pt idx="64">
                  <c:v>12</c:v>
                </c:pt>
                <c:pt idx="65">
                  <c:v>13</c:v>
                </c:pt>
                <c:pt idx="66">
                  <c:v>14</c:v>
                </c:pt>
                <c:pt idx="67">
                  <c:v>14</c:v>
                </c:pt>
                <c:pt idx="68">
                  <c:v>14</c:v>
                </c:pt>
                <c:pt idx="69">
                  <c:v>14</c:v>
                </c:pt>
                <c:pt idx="70">
                  <c:v>14</c:v>
                </c:pt>
                <c:pt idx="71">
                  <c:v>15</c:v>
                </c:pt>
                <c:pt idx="72">
                  <c:v>16</c:v>
                </c:pt>
                <c:pt idx="73">
                  <c:v>16</c:v>
                </c:pt>
                <c:pt idx="74">
                  <c:v>17</c:v>
                </c:pt>
                <c:pt idx="75">
                  <c:v>17</c:v>
                </c:pt>
                <c:pt idx="76">
                  <c:v>18</c:v>
                </c:pt>
                <c:pt idx="77">
                  <c:v>18</c:v>
                </c:pt>
                <c:pt idx="78">
                  <c:v>18</c:v>
                </c:pt>
                <c:pt idx="79">
                  <c:v>24</c:v>
                </c:pt>
                <c:pt idx="80">
                  <c:v>23</c:v>
                </c:pt>
                <c:pt idx="81">
                  <c:v>23</c:v>
                </c:pt>
                <c:pt idx="82">
                  <c:v>24</c:v>
                </c:pt>
                <c:pt idx="83">
                  <c:v>24</c:v>
                </c:pt>
                <c:pt idx="84">
                  <c:v>25</c:v>
                </c:pt>
                <c:pt idx="85">
                  <c:v>29</c:v>
                </c:pt>
                <c:pt idx="86">
                  <c:v>29</c:v>
                </c:pt>
                <c:pt idx="87">
                  <c:v>30</c:v>
                </c:pt>
                <c:pt idx="88">
                  <c:v>31</c:v>
                </c:pt>
                <c:pt idx="89">
                  <c:v>33</c:v>
                </c:pt>
                <c:pt idx="90">
                  <c:v>34</c:v>
                </c:pt>
                <c:pt idx="91">
                  <c:v>36</c:v>
                </c:pt>
                <c:pt idx="92">
                  <c:v>37</c:v>
                </c:pt>
                <c:pt idx="93">
                  <c:v>39</c:v>
                </c:pt>
                <c:pt idx="94">
                  <c:v>43</c:v>
                </c:pt>
                <c:pt idx="95">
                  <c:v>43</c:v>
                </c:pt>
                <c:pt idx="96">
                  <c:v>46</c:v>
                </c:pt>
                <c:pt idx="97">
                  <c:v>47</c:v>
                </c:pt>
                <c:pt idx="98">
                  <c:v>50</c:v>
                </c:pt>
                <c:pt idx="99">
                  <c:v>54</c:v>
                </c:pt>
                <c:pt idx="100">
                  <c:v>54</c:v>
                </c:pt>
                <c:pt idx="101">
                  <c:v>57</c:v>
                </c:pt>
                <c:pt idx="102">
                  <c:v>59</c:v>
                </c:pt>
                <c:pt idx="103">
                  <c:v>69</c:v>
                </c:pt>
                <c:pt idx="104">
                  <c:v>71</c:v>
                </c:pt>
                <c:pt idx="105">
                  <c:v>76</c:v>
                </c:pt>
                <c:pt idx="106">
                  <c:v>77</c:v>
                </c:pt>
                <c:pt idx="107">
                  <c:v>78</c:v>
                </c:pt>
                <c:pt idx="108">
                  <c:v>83</c:v>
                </c:pt>
                <c:pt idx="109">
                  <c:v>91</c:v>
                </c:pt>
                <c:pt idx="110">
                  <c:v>95</c:v>
                </c:pt>
                <c:pt idx="111">
                  <c:v>97</c:v>
                </c:pt>
                <c:pt idx="112">
                  <c:v>104</c:v>
                </c:pt>
                <c:pt idx="113">
                  <c:v>112</c:v>
                </c:pt>
                <c:pt idx="114">
                  <c:v>119</c:v>
                </c:pt>
                <c:pt idx="115">
                  <c:v>122</c:v>
                </c:pt>
                <c:pt idx="116">
                  <c:v>130</c:v>
                </c:pt>
                <c:pt idx="117">
                  <c:v>135</c:v>
                </c:pt>
                <c:pt idx="118">
                  <c:v>142</c:v>
                </c:pt>
                <c:pt idx="119">
                  <c:v>147</c:v>
                </c:pt>
                <c:pt idx="120">
                  <c:v>156</c:v>
                </c:pt>
                <c:pt idx="121">
                  <c:v>173</c:v>
                </c:pt>
                <c:pt idx="122">
                  <c:v>184</c:v>
                </c:pt>
                <c:pt idx="123">
                  <c:v>174</c:v>
                </c:pt>
                <c:pt idx="124">
                  <c:v>188</c:v>
                </c:pt>
                <c:pt idx="125">
                  <c:v>191</c:v>
                </c:pt>
                <c:pt idx="126">
                  <c:v>194</c:v>
                </c:pt>
                <c:pt idx="127">
                  <c:v>196</c:v>
                </c:pt>
                <c:pt idx="128">
                  <c:v>210</c:v>
                </c:pt>
                <c:pt idx="129">
                  <c:v>236</c:v>
                </c:pt>
                <c:pt idx="130">
                  <c:v>243</c:v>
                </c:pt>
                <c:pt idx="131">
                  <c:v>256</c:v>
                </c:pt>
                <c:pt idx="132">
                  <c:v>272</c:v>
                </c:pt>
                <c:pt idx="133">
                  <c:v>275</c:v>
                </c:pt>
                <c:pt idx="134">
                  <c:v>277</c:v>
                </c:pt>
                <c:pt idx="135">
                  <c:v>281</c:v>
                </c:pt>
                <c:pt idx="136">
                  <c:v>295</c:v>
                </c:pt>
                <c:pt idx="137">
                  <c:v>327</c:v>
                </c:pt>
                <c:pt idx="138">
                  <c:v>327</c:v>
                </c:pt>
                <c:pt idx="139">
                  <c:v>356</c:v>
                </c:pt>
                <c:pt idx="140">
                  <c:v>372</c:v>
                </c:pt>
                <c:pt idx="141">
                  <c:v>374</c:v>
                </c:pt>
                <c:pt idx="142">
                  <c:v>370</c:v>
                </c:pt>
                <c:pt idx="143">
                  <c:v>383</c:v>
                </c:pt>
                <c:pt idx="144">
                  <c:v>406</c:v>
                </c:pt>
                <c:pt idx="145">
                  <c:v>419</c:v>
                </c:pt>
                <c:pt idx="146">
                  <c:v>440</c:v>
                </c:pt>
                <c:pt idx="147">
                  <c:v>465</c:v>
                </c:pt>
                <c:pt idx="148">
                  <c:v>507</c:v>
                </c:pt>
                <c:pt idx="149">
                  <c:v>534</c:v>
                </c:pt>
                <c:pt idx="150">
                  <c:v>552</c:v>
                </c:pt>
                <c:pt idx="151">
                  <c:v>566</c:v>
                </c:pt>
                <c:pt idx="152">
                  <c:v>617</c:v>
                </c:pt>
                <c:pt idx="153">
                  <c:v>624</c:v>
                </c:pt>
                <c:pt idx="154">
                  <c:v>663</c:v>
                </c:pt>
                <c:pt idx="155">
                  <c:v>707</c:v>
                </c:pt>
                <c:pt idx="156">
                  <c:v>784</c:v>
                </c:pt>
                <c:pt idx="157">
                  <c:v>750</c:v>
                </c:pt>
                <c:pt idx="158">
                  <c:v>785</c:v>
                </c:pt>
                <c:pt idx="159">
                  <c:v>819</c:v>
                </c:pt>
                <c:pt idx="160">
                  <c:v>836</c:v>
                </c:pt>
                <c:pt idx="161">
                  <c:v>879</c:v>
                </c:pt>
                <c:pt idx="162">
                  <c:v>943</c:v>
                </c:pt>
                <c:pt idx="163">
                  <c:v>850</c:v>
                </c:pt>
                <c:pt idx="164">
                  <c:v>838</c:v>
                </c:pt>
                <c:pt idx="165">
                  <c:v>901</c:v>
                </c:pt>
                <c:pt idx="166">
                  <c:v>955</c:v>
                </c:pt>
                <c:pt idx="167">
                  <c:v>936</c:v>
                </c:pt>
                <c:pt idx="168">
                  <c:v>806</c:v>
                </c:pt>
                <c:pt idx="169">
                  <c:v>932</c:v>
                </c:pt>
                <c:pt idx="170">
                  <c:v>803</c:v>
                </c:pt>
                <c:pt idx="171">
                  <c:v>845</c:v>
                </c:pt>
                <c:pt idx="172">
                  <c:v>970</c:v>
                </c:pt>
                <c:pt idx="173">
                  <c:v>963</c:v>
                </c:pt>
                <c:pt idx="174">
                  <c:v>975</c:v>
                </c:pt>
                <c:pt idx="175">
                  <c:v>983</c:v>
                </c:pt>
                <c:pt idx="176">
                  <c:v>1062</c:v>
                </c:pt>
                <c:pt idx="177">
                  <c:v>1065</c:v>
                </c:pt>
                <c:pt idx="178">
                  <c:v>1145</c:v>
                </c:pt>
                <c:pt idx="179">
                  <c:v>1053</c:v>
                </c:pt>
                <c:pt idx="180">
                  <c:v>940</c:v>
                </c:pt>
                <c:pt idx="181">
                  <c:v>847</c:v>
                </c:pt>
                <c:pt idx="182">
                  <c:v>893</c:v>
                </c:pt>
                <c:pt idx="183">
                  <c:v>973</c:v>
                </c:pt>
                <c:pt idx="184">
                  <c:v>1027</c:v>
                </c:pt>
                <c:pt idx="185">
                  <c:v>1130</c:v>
                </c:pt>
                <c:pt idx="186">
                  <c:v>1209</c:v>
                </c:pt>
                <c:pt idx="187">
                  <c:v>1142</c:v>
                </c:pt>
                <c:pt idx="188">
                  <c:v>1192</c:v>
                </c:pt>
                <c:pt idx="189">
                  <c:v>1299</c:v>
                </c:pt>
                <c:pt idx="190">
                  <c:v>1334</c:v>
                </c:pt>
                <c:pt idx="191">
                  <c:v>1342</c:v>
                </c:pt>
                <c:pt idx="192">
                  <c:v>1391</c:v>
                </c:pt>
                <c:pt idx="193">
                  <c:v>1383</c:v>
                </c:pt>
                <c:pt idx="194">
                  <c:v>1160</c:v>
                </c:pt>
                <c:pt idx="195">
                  <c:v>1238</c:v>
                </c:pt>
                <c:pt idx="196">
                  <c:v>1392</c:v>
                </c:pt>
                <c:pt idx="197">
                  <c:v>1469</c:v>
                </c:pt>
                <c:pt idx="198">
                  <c:v>1419</c:v>
                </c:pt>
                <c:pt idx="199">
                  <c:v>1630</c:v>
                </c:pt>
                <c:pt idx="200">
                  <c:v>1767</c:v>
                </c:pt>
                <c:pt idx="201">
                  <c:v>1795</c:v>
                </c:pt>
                <c:pt idx="202">
                  <c:v>1841</c:v>
                </c:pt>
                <c:pt idx="203">
                  <c:v>1865</c:v>
                </c:pt>
                <c:pt idx="204">
                  <c:v>2042</c:v>
                </c:pt>
                <c:pt idx="205">
                  <c:v>2177</c:v>
                </c:pt>
                <c:pt idx="206">
                  <c:v>2270</c:v>
                </c:pt>
                <c:pt idx="207">
                  <c:v>2330</c:v>
                </c:pt>
                <c:pt idx="208">
                  <c:v>2454</c:v>
                </c:pt>
                <c:pt idx="209">
                  <c:v>2569</c:v>
                </c:pt>
                <c:pt idx="210">
                  <c:v>2580</c:v>
                </c:pt>
                <c:pt idx="211">
                  <c:v>2686</c:v>
                </c:pt>
                <c:pt idx="212">
                  <c:v>2833</c:v>
                </c:pt>
                <c:pt idx="213">
                  <c:v>2995</c:v>
                </c:pt>
                <c:pt idx="214">
                  <c:v>3130</c:v>
                </c:pt>
                <c:pt idx="215">
                  <c:v>3288</c:v>
                </c:pt>
                <c:pt idx="216">
                  <c:v>3393</c:v>
                </c:pt>
                <c:pt idx="217">
                  <c:v>3566</c:v>
                </c:pt>
                <c:pt idx="218">
                  <c:v>3780</c:v>
                </c:pt>
                <c:pt idx="219">
                  <c:v>4053</c:v>
                </c:pt>
                <c:pt idx="220">
                  <c:v>4208</c:v>
                </c:pt>
                <c:pt idx="221">
                  <c:v>4376</c:v>
                </c:pt>
                <c:pt idx="222">
                  <c:v>4614</c:v>
                </c:pt>
                <c:pt idx="223">
                  <c:v>4623</c:v>
                </c:pt>
                <c:pt idx="224">
                  <c:v>4596</c:v>
                </c:pt>
                <c:pt idx="225">
                  <c:v>4864</c:v>
                </c:pt>
                <c:pt idx="226">
                  <c:v>5026</c:v>
                </c:pt>
                <c:pt idx="227">
                  <c:v>5087</c:v>
                </c:pt>
                <c:pt idx="228">
                  <c:v>5369</c:v>
                </c:pt>
                <c:pt idx="229">
                  <c:v>5315</c:v>
                </c:pt>
                <c:pt idx="230">
                  <c:v>5152</c:v>
                </c:pt>
                <c:pt idx="231">
                  <c:v>5113</c:v>
                </c:pt>
                <c:pt idx="232">
                  <c:v>5094</c:v>
                </c:pt>
                <c:pt idx="233">
                  <c:v>5280</c:v>
                </c:pt>
                <c:pt idx="234">
                  <c:v>5439</c:v>
                </c:pt>
                <c:pt idx="235">
                  <c:v>5607</c:v>
                </c:pt>
                <c:pt idx="236">
                  <c:v>5752</c:v>
                </c:pt>
                <c:pt idx="237">
                  <c:v>5965</c:v>
                </c:pt>
                <c:pt idx="238">
                  <c:v>6097</c:v>
                </c:pt>
                <c:pt idx="239">
                  <c:v>6127</c:v>
                </c:pt>
                <c:pt idx="240">
                  <c:v>6217</c:v>
                </c:pt>
                <c:pt idx="241">
                  <c:v>6164</c:v>
                </c:pt>
                <c:pt idx="242">
                  <c:v>6162</c:v>
                </c:pt>
                <c:pt idx="243">
                  <c:v>6266</c:v>
                </c:pt>
                <c:pt idx="244">
                  <c:v>6398</c:v>
                </c:pt>
                <c:pt idx="245">
                  <c:v>6542</c:v>
                </c:pt>
                <c:pt idx="246">
                  <c:v>6651</c:v>
                </c:pt>
                <c:pt idx="247">
                  <c:v>6643</c:v>
                </c:pt>
                <c:pt idx="248">
                  <c:v>6610</c:v>
                </c:pt>
                <c:pt idx="249">
                  <c:v>6765</c:v>
                </c:pt>
                <c:pt idx="250">
                  <c:v>6927</c:v>
                </c:pt>
                <c:pt idx="251">
                  <c:v>6996</c:v>
                </c:pt>
                <c:pt idx="252">
                  <c:v>7416</c:v>
                </c:pt>
                <c:pt idx="253">
                  <c:v>7807</c:v>
                </c:pt>
                <c:pt idx="254">
                  <c:v>8093</c:v>
                </c:pt>
                <c:pt idx="255">
                  <c:v>8370</c:v>
                </c:pt>
                <c:pt idx="256">
                  <c:v>8566</c:v>
                </c:pt>
                <c:pt idx="257">
                  <c:v>8783</c:v>
                </c:pt>
                <c:pt idx="258">
                  <c:v>8740</c:v>
                </c:pt>
                <c:pt idx="259">
                  <c:v>9167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487-4304-9B22-B7D81DAA8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8754792"/>
        <c:axId val="268755576"/>
      </c:scatterChart>
      <c:valAx>
        <c:axId val="268754792"/>
        <c:scaling>
          <c:orientation val="minMax"/>
          <c:max val="2010"/>
          <c:min val="17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8755576"/>
        <c:crosses val="autoZero"/>
        <c:crossBetween val="midCat"/>
      </c:valAx>
      <c:valAx>
        <c:axId val="268755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8754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37874-A857-4283-951C-BE96A6279FF8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E4B5B-D4F2-45D9-9FE4-2A773619E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6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D22E-4F74-4442-94DE-A51272927493}" type="datetime1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56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55E8-A4E9-49B7-9556-7F3C96C2CD8F}" type="datetime1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87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C51A-505D-4E4C-9ADC-EDE16137B337}" type="datetime1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35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FE02-2689-48B7-A657-96F2FDD5D31B}" type="datetime1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38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5E9C-F7ED-4F0B-93B3-31310DF250C7}" type="datetime1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28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B3B7-D4D3-4079-9748-22135B7049C7}" type="datetime1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02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C99-3517-4F02-B9A0-E002392201A0}" type="datetime1">
              <a:rPr lang="en-GB" smtClean="0"/>
              <a:t>19/10/2018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67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2BDC-3328-4B09-9E1A-463C09493511}" type="datetime1">
              <a:rPr lang="en-GB" smtClean="0"/>
              <a:t>19/10/2018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99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AA649-65F5-4A2A-A6DB-35B559D41A20}" type="datetime1">
              <a:rPr lang="en-GB" smtClean="0"/>
              <a:t>19/10/2018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78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06C6A-4969-4844-8347-9B59159FBC8B}" type="datetime1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80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094-5173-4390-B90A-34031E064E9E}" type="datetime1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37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E7859-3837-4632-9D67-4D181EABB03A}" type="datetime1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15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68415" y="1072198"/>
            <a:ext cx="9144000" cy="1655762"/>
          </a:xfrm>
        </p:spPr>
        <p:txBody>
          <a:bodyPr/>
          <a:lstStyle/>
          <a:p>
            <a:r>
              <a:rPr lang="en-GB" sz="3200" b="1" dirty="0" smtClean="0"/>
              <a:t>Social Interactions</a:t>
            </a:r>
            <a:endParaRPr lang="en-GB" sz="3200" b="1" dirty="0" smtClean="0"/>
          </a:p>
          <a:p>
            <a:pPr algn="l"/>
            <a:endParaRPr lang="en-GB" sz="2800" dirty="0" smtClean="0"/>
          </a:p>
          <a:p>
            <a:pPr algn="l"/>
            <a:r>
              <a:rPr lang="en-GB" sz="2800" dirty="0" smtClean="0"/>
              <a:t>This Lecture follows closely CORE: Unit </a:t>
            </a:r>
            <a:r>
              <a:rPr lang="en-GB" sz="2800" dirty="0" smtClean="0"/>
              <a:t>4</a:t>
            </a:r>
            <a:endParaRPr lang="en-GB" sz="28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68415" y="2865913"/>
            <a:ext cx="10515600" cy="3352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/>
              <a:t>Context</a:t>
            </a:r>
          </a:p>
          <a:p>
            <a:pPr algn="l"/>
            <a:r>
              <a:rPr lang="en-GB" dirty="0" smtClean="0"/>
              <a:t>So far, our models of choice and decision-making have not taken account of others’ decisions. In this lecture, we allow for social interactions in modelling choices. For example, how my choices might influence your choices and how I might therefore want to take account of your choices when making my own decisions. To study this, we will </a:t>
            </a:r>
            <a:r>
              <a:rPr lang="en-GB" dirty="0" smtClean="0"/>
              <a:t>introduce concepts from Game Theory.</a:t>
            </a:r>
          </a:p>
          <a:p>
            <a:pPr algn="l"/>
            <a:r>
              <a:rPr lang="en-GB" dirty="0" smtClean="0"/>
              <a:t>We will also consider the assumption that individuals are motivated by self-interest and examine situations in which society benefits from this and other situations in which self-interest can be harmful to society.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0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10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Nash equilibrium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6845" t="31703" r="37976" b="26699"/>
          <a:stretch/>
        </p:blipFill>
        <p:spPr>
          <a:xfrm>
            <a:off x="7230013" y="1745252"/>
            <a:ext cx="4961987" cy="46110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98991" y="1340273"/>
            <a:ext cx="2432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Different pay-offs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0584" y="1867775"/>
            <a:ext cx="67188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b="1" dirty="0" smtClean="0"/>
              <a:t>Nash </a:t>
            </a:r>
            <a:r>
              <a:rPr lang="en-US" sz="2400" b="1" dirty="0" smtClean="0"/>
              <a:t>equilibrium</a:t>
            </a:r>
            <a:r>
              <a:rPr lang="en-US" sz="2400" dirty="0" smtClean="0"/>
              <a:t>: A set of strategies (one per player), such that each player’s strategy is the best response to the strategies chosen by everyone else.</a:t>
            </a:r>
            <a:endParaRPr lang="en-US" sz="2400" i="1" dirty="0" smtClean="0"/>
          </a:p>
          <a:p>
            <a:pPr>
              <a:spcAft>
                <a:spcPts val="1800"/>
              </a:spcAft>
            </a:pPr>
            <a:r>
              <a:rPr lang="en-US" sz="2400" dirty="0" smtClean="0"/>
              <a:t>In a Nash equilibrium, no player has an incentive to deviate unilaterally.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NOTE: There may be more than one Nash equilibrium in a game.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9282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11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Resolving Social Dilemmas</a:t>
            </a:r>
          </a:p>
        </p:txBody>
      </p:sp>
      <p:pic>
        <p:nvPicPr>
          <p:cNvPr id="9" name="Picture 8" descr="figure-04-03-b.jpg"/>
          <p:cNvPicPr>
            <a:picLocks noChangeAspect="1"/>
          </p:cNvPicPr>
          <p:nvPr/>
        </p:nvPicPr>
        <p:blipFill>
          <a:blip r:embed="rId2"/>
          <a:srcRect l="26530" t="3509" r="26538" b="2780"/>
          <a:stretch>
            <a:fillRect/>
          </a:stretch>
        </p:blipFill>
        <p:spPr>
          <a:xfrm>
            <a:off x="7404240" y="1795709"/>
            <a:ext cx="4525679" cy="45841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4896" y="2176136"/>
            <a:ext cx="70002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Anil and </a:t>
            </a:r>
            <a:r>
              <a:rPr lang="en-US" sz="2400" dirty="0" err="1" smtClean="0"/>
              <a:t>Bala</a:t>
            </a:r>
            <a:r>
              <a:rPr lang="en-US" sz="2400" dirty="0" smtClean="0"/>
              <a:t> are choosing between two alternative pesticides, IPC and Terminator.</a:t>
            </a:r>
          </a:p>
          <a:p>
            <a:endParaRPr lang="en-US" sz="2400" dirty="0"/>
          </a:p>
          <a:p>
            <a:r>
              <a:rPr lang="en-US" sz="2400" dirty="0" smtClean="0"/>
              <a:t>What would be the socially optimal outcome (where the social optimum is the outcome which </a:t>
            </a:r>
            <a:r>
              <a:rPr lang="en-US" sz="2400" dirty="0" err="1" smtClean="0"/>
              <a:t>maximises</a:t>
            </a:r>
            <a:r>
              <a:rPr lang="en-US" sz="2400" dirty="0" smtClean="0"/>
              <a:t> the sum of the payoffs of the two agents)?</a:t>
            </a:r>
          </a:p>
          <a:p>
            <a:endParaRPr lang="en-US" sz="2400" dirty="0"/>
          </a:p>
          <a:p>
            <a:r>
              <a:rPr lang="en-US" sz="2400" dirty="0" smtClean="0"/>
              <a:t>And what would be the strategy choices of the two agents and hence the equilibrium?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1657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12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Resolving Social Dilemmas</a:t>
            </a:r>
          </a:p>
        </p:txBody>
      </p:sp>
      <p:pic>
        <p:nvPicPr>
          <p:cNvPr id="9" name="Picture 8" descr="figure-04-03-b.jpg"/>
          <p:cNvPicPr>
            <a:picLocks noChangeAspect="1"/>
          </p:cNvPicPr>
          <p:nvPr/>
        </p:nvPicPr>
        <p:blipFill>
          <a:blip r:embed="rId2"/>
          <a:srcRect l="26530" t="3509" r="26538" b="2780"/>
          <a:stretch>
            <a:fillRect/>
          </a:stretch>
        </p:blipFill>
        <p:spPr>
          <a:xfrm>
            <a:off x="7404240" y="1795709"/>
            <a:ext cx="4525679" cy="45841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4896" y="2116395"/>
            <a:ext cx="70002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Prisoner’s Dilemma </a:t>
            </a:r>
            <a:r>
              <a:rPr lang="en-US" sz="2400" dirty="0" smtClean="0"/>
              <a:t>= A game with a </a:t>
            </a:r>
          </a:p>
          <a:p>
            <a:r>
              <a:rPr lang="en-US" sz="2400" dirty="0" smtClean="0"/>
              <a:t>dominant strategy equilibrium, in which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playing the dominant strategy </a:t>
            </a:r>
          </a:p>
          <a:p>
            <a:r>
              <a:rPr lang="en-US" sz="2400" dirty="0"/>
              <a:t>y</a:t>
            </a:r>
            <a:r>
              <a:rPr lang="en-US" sz="2400" dirty="0" smtClean="0"/>
              <a:t>ields lower individual and total payoffs compared to other strategies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The s</a:t>
            </a:r>
            <a:r>
              <a:rPr lang="en-US" sz="2400" dirty="0" smtClean="0">
                <a:solidFill>
                  <a:srgbClr val="FF0000"/>
                </a:solidFill>
              </a:rPr>
              <a:t>ocially </a:t>
            </a:r>
            <a:r>
              <a:rPr lang="en-US" sz="2400" dirty="0" smtClean="0">
                <a:solidFill>
                  <a:srgbClr val="FF0000"/>
                </a:solidFill>
              </a:rPr>
              <a:t>optimal outcome is not achieved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/>
              <a:t>Pesticide example: Both farmers choose to use the more harmful pest control (T).</a:t>
            </a:r>
          </a:p>
        </p:txBody>
      </p:sp>
      <p:sp>
        <p:nvSpPr>
          <p:cNvPr id="8" name="Oval 7"/>
          <p:cNvSpPr/>
          <p:nvPr/>
        </p:nvSpPr>
        <p:spPr>
          <a:xfrm rot="2522453">
            <a:off x="10332441" y="4332654"/>
            <a:ext cx="1135625" cy="2064774"/>
          </a:xfrm>
          <a:prstGeom prst="ellipse">
            <a:avLst/>
          </a:prstGeom>
          <a:noFill/>
          <a:ln w="857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2522453">
            <a:off x="8516081" y="2604060"/>
            <a:ext cx="1135625" cy="2064774"/>
          </a:xfrm>
          <a:prstGeom prst="ellipse">
            <a:avLst/>
          </a:prstGeom>
          <a:noFill/>
          <a:ln w="857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4189445" y="2855167"/>
            <a:ext cx="6007494" cy="259391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10" idx="3"/>
          </p:cNvCxnSpPr>
          <p:nvPr/>
        </p:nvCxnSpPr>
        <p:spPr>
          <a:xfrm flipV="1">
            <a:off x="6015644" y="3909728"/>
            <a:ext cx="2281208" cy="671603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3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13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What assumptions drive the failure to achieve the social optimum?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529" y="2587578"/>
            <a:ext cx="1142275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Players only care about their own payoffs.</a:t>
            </a:r>
          </a:p>
          <a:p>
            <a:pPr marL="457200" indent="-457200">
              <a:spcBef>
                <a:spcPts val="600"/>
              </a:spcBef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Possible solution: Introduce </a:t>
            </a:r>
            <a:r>
              <a:rPr lang="en-US" sz="2400" b="1" dirty="0" smtClean="0"/>
              <a:t>social preferences</a:t>
            </a:r>
          </a:p>
          <a:p>
            <a:r>
              <a:rPr lang="en-US" sz="2400" dirty="0" smtClean="0"/>
              <a:t>2. Nobody could make players pay for the consequences of their actions on others.</a:t>
            </a:r>
          </a:p>
          <a:p>
            <a:pPr marL="457200" indent="-457200">
              <a:spcBef>
                <a:spcPts val="600"/>
              </a:spcBef>
              <a:spcAft>
                <a:spcPts val="1800"/>
              </a:spcAft>
              <a:buFont typeface="Arial"/>
              <a:buChar char="•"/>
            </a:pPr>
            <a:r>
              <a:rPr lang="en-US" sz="2400" dirty="0"/>
              <a:t>Possible solution: Introduce </a:t>
            </a:r>
            <a:r>
              <a:rPr lang="en-US" sz="2400" b="1" dirty="0" smtClean="0"/>
              <a:t>repeated games</a:t>
            </a:r>
            <a:r>
              <a:rPr lang="en-US" sz="2400" dirty="0" smtClean="0"/>
              <a:t>, </a:t>
            </a:r>
            <a:r>
              <a:rPr lang="en-US" sz="2400" b="1" dirty="0" smtClean="0"/>
              <a:t>social norms</a:t>
            </a:r>
            <a:r>
              <a:rPr lang="en-US" sz="2400" dirty="0" smtClean="0"/>
              <a:t>, and </a:t>
            </a:r>
            <a:r>
              <a:rPr lang="en-US" sz="2400" b="1" dirty="0" smtClean="0"/>
              <a:t>peer punishment</a:t>
            </a:r>
          </a:p>
          <a:p>
            <a:r>
              <a:rPr lang="en-US" sz="2400" dirty="0" smtClean="0"/>
              <a:t>3. Players could not coordinate their actions beforehand</a:t>
            </a:r>
          </a:p>
          <a:p>
            <a:pPr marL="457200" indent="-457200">
              <a:spcBef>
                <a:spcPts val="60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Possible solution: Change </a:t>
            </a:r>
            <a:r>
              <a:rPr lang="en-US" sz="2400" dirty="0" smtClean="0"/>
              <a:t>the rules of the game (institutions and policies)</a:t>
            </a:r>
          </a:p>
        </p:txBody>
      </p:sp>
    </p:spTree>
    <p:extLst>
      <p:ext uri="{BB962C8B-B14F-4D97-AF65-F5344CB8AC3E}">
        <p14:creationId xmlns:p14="http://schemas.microsoft.com/office/powerpoint/2010/main" val="63542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14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Understanding preferences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9893" y="1968393"/>
            <a:ext cx="1142275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 smtClean="0"/>
              <a:t>Economists sometimes use experiments to learn about preferences.</a:t>
            </a:r>
            <a:endParaRPr lang="en-US" sz="2400" dirty="0"/>
          </a:p>
          <a:p>
            <a:r>
              <a:rPr lang="en-US" sz="2400" dirty="0" smtClean="0"/>
              <a:t>1. Lab experiments: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Can control participants’ decisions and their outcomes.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Can create a control/treatment group for comparison.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Results can be replicated.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Can control for </a:t>
            </a:r>
            <a:r>
              <a:rPr lang="en-US" sz="2400" dirty="0" smtClean="0"/>
              <a:t>the possible influence of other </a:t>
            </a:r>
            <a:r>
              <a:rPr lang="en-US" sz="2400" dirty="0" smtClean="0"/>
              <a:t>variables.</a:t>
            </a:r>
            <a:endParaRPr lang="en-US" sz="2400" dirty="0"/>
          </a:p>
          <a:p>
            <a:r>
              <a:rPr lang="en-US" sz="2400" dirty="0" smtClean="0"/>
              <a:t>2. Field experiments: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Lab experiments may not predict real-world decision making.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More realistic context in which people make decisions.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059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15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Social preferences: the case of altruism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4613" y="2569008"/>
            <a:ext cx="101703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Social dilemmas arise when players only care about their own payoffs.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However, in experiments, many players show </a:t>
            </a:r>
            <a:r>
              <a:rPr lang="en-US" sz="2400" b="1" dirty="0" smtClean="0"/>
              <a:t>altruism</a:t>
            </a:r>
            <a:r>
              <a:rPr lang="en-US" sz="2400" dirty="0" smtClean="0"/>
              <a:t> by choosing the dominated strategy</a:t>
            </a:r>
            <a:r>
              <a:rPr lang="en-US" sz="2400" dirty="0" smtClean="0"/>
              <a:t>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endParaRPr lang="en-US" sz="24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Altruistic preferences affect the shape of indifference </a:t>
            </a:r>
            <a:r>
              <a:rPr lang="en-US" sz="2400" dirty="0" smtClean="0"/>
              <a:t>curves…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380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16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Social preferences: the case of altruism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795" y="1840149"/>
            <a:ext cx="548628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Altruistic </a:t>
            </a:r>
            <a:r>
              <a:rPr lang="en-US" sz="2400" dirty="0" smtClean="0"/>
              <a:t>preferences affect the shape of indifference </a:t>
            </a:r>
            <a:r>
              <a:rPr lang="en-US" sz="2400" dirty="0" smtClean="0"/>
              <a:t>curves…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Consider Anil’s preferences over two goods X and Y where: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X is Anil’s payoffs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Y is </a:t>
            </a:r>
            <a:r>
              <a:rPr lang="en-US" sz="2400" dirty="0" err="1" smtClean="0"/>
              <a:t>Bala’s</a:t>
            </a:r>
            <a:r>
              <a:rPr lang="en-US" sz="2400" dirty="0" smtClean="0"/>
              <a:t> payoffs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If Anil is completely self-regarding (or ‘selfish’), what do their ICs look like?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Hence what payoff would they choose?</a:t>
            </a:r>
            <a:endParaRPr lang="en-US" sz="2400" dirty="0" smtClean="0"/>
          </a:p>
        </p:txBody>
      </p:sp>
      <p:pic>
        <p:nvPicPr>
          <p:cNvPr id="7" name="Picture 6" descr="figure-04-05-e.jpg"/>
          <p:cNvPicPr>
            <a:picLocks noChangeAspect="1"/>
          </p:cNvPicPr>
          <p:nvPr/>
        </p:nvPicPr>
        <p:blipFill>
          <a:blip r:embed="rId2"/>
          <a:srcRect l="14197" r="12362" b="388"/>
          <a:stretch>
            <a:fillRect/>
          </a:stretch>
        </p:blipFill>
        <p:spPr>
          <a:xfrm>
            <a:off x="5672077" y="2226748"/>
            <a:ext cx="5439893" cy="374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17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Social preferences: the case of altruism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795" y="1840149"/>
            <a:ext cx="548628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Altruistic </a:t>
            </a:r>
            <a:r>
              <a:rPr lang="en-US" sz="2400" dirty="0" smtClean="0"/>
              <a:t>preferences affect the shape of indifference </a:t>
            </a:r>
            <a:r>
              <a:rPr lang="en-US" sz="2400" dirty="0" smtClean="0"/>
              <a:t>curves…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If, instead, Anil cared about </a:t>
            </a:r>
            <a:r>
              <a:rPr lang="en-US" sz="2400" dirty="0" err="1" smtClean="0"/>
              <a:t>Bala’s</a:t>
            </a:r>
            <a:r>
              <a:rPr lang="en-US" sz="2400" dirty="0" smtClean="0"/>
              <a:t> payoffs, then Anil’s ICs would be downward-sloping (check that you are confident you follow the reasons for this).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Hence, Anil will choose outcomes like B, which is now on a higher IC than A (whereas A was chosen over B by a selfish version of Anil).</a:t>
            </a: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</p:txBody>
      </p:sp>
      <p:pic>
        <p:nvPicPr>
          <p:cNvPr id="7" name="Picture 6" descr="figure-04-05-e.jpg"/>
          <p:cNvPicPr>
            <a:picLocks noChangeAspect="1"/>
          </p:cNvPicPr>
          <p:nvPr/>
        </p:nvPicPr>
        <p:blipFill>
          <a:blip r:embed="rId2"/>
          <a:srcRect l="14197" r="12362" b="388"/>
          <a:stretch>
            <a:fillRect/>
          </a:stretch>
        </p:blipFill>
        <p:spPr>
          <a:xfrm>
            <a:off x="5672077" y="2226748"/>
            <a:ext cx="5439893" cy="374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9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18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58291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Resolving the prisoners’ dilemma</a:t>
            </a:r>
          </a:p>
        </p:txBody>
      </p:sp>
      <p:pic>
        <p:nvPicPr>
          <p:cNvPr id="9" name="Picture 8" descr="figure-04-06-c.jpg"/>
          <p:cNvPicPr>
            <a:picLocks noChangeAspect="1"/>
          </p:cNvPicPr>
          <p:nvPr/>
        </p:nvPicPr>
        <p:blipFill rotWithShape="1">
          <a:blip r:embed="rId2"/>
          <a:srcRect l="1" r="32145"/>
          <a:stretch/>
        </p:blipFill>
        <p:spPr>
          <a:xfrm>
            <a:off x="5769797" y="1825569"/>
            <a:ext cx="6012000" cy="4494743"/>
          </a:xfrm>
          <a:prstGeom prst="rect">
            <a:avLst/>
          </a:prstGeom>
        </p:spPr>
      </p:pic>
      <p:pic>
        <p:nvPicPr>
          <p:cNvPr id="10" name="Picture 9" descr="figure-04-06-c.jpg"/>
          <p:cNvPicPr>
            <a:picLocks noChangeAspect="1"/>
          </p:cNvPicPr>
          <p:nvPr/>
        </p:nvPicPr>
        <p:blipFill rotWithShape="1">
          <a:blip r:embed="rId2"/>
          <a:srcRect l="68113" t="20450" r="-210" b="13071"/>
          <a:stretch/>
        </p:blipFill>
        <p:spPr>
          <a:xfrm>
            <a:off x="2743182" y="2432059"/>
            <a:ext cx="2844000" cy="298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025" y="5324869"/>
            <a:ext cx="3618899" cy="8980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218" y="2131046"/>
            <a:ext cx="23097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Pesticide example: If Anil is somewhat altruistic, then his dominant strategy is I instead of T.</a:t>
            </a:r>
            <a:endParaRPr lang="en-GB" sz="24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163495" y="1587553"/>
            <a:ext cx="2628941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 smtClean="0">
                <a:latin typeface="+mn-lt"/>
              </a:rPr>
              <a:t>Payoffs as before=&gt; PD</a:t>
            </a:r>
          </a:p>
        </p:txBody>
      </p:sp>
    </p:spTree>
    <p:extLst>
      <p:ext uri="{BB962C8B-B14F-4D97-AF65-F5344CB8AC3E}">
        <p14:creationId xmlns:p14="http://schemas.microsoft.com/office/powerpoint/2010/main" val="351952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19</a:t>
            </a:fld>
            <a:endParaRPr lang="en-GB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85795" y="58291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Other forms of Social Preferences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4620" y="1867877"/>
            <a:ext cx="114227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Inequality aversion</a:t>
            </a:r>
            <a:r>
              <a:rPr lang="en-US" sz="2400" dirty="0" smtClean="0"/>
              <a:t>: Disliking outcomes in which some individuals receive more than others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Reciprocity</a:t>
            </a:r>
            <a:r>
              <a:rPr lang="en-US" sz="2400" dirty="0" smtClean="0"/>
              <a:t>: Being kind/helpful to others who are kind/helpful, and vice versa</a:t>
            </a:r>
            <a:r>
              <a:rPr lang="en-US" sz="2400" dirty="0" smtClean="0"/>
              <a:t>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Kantian Imperative</a:t>
            </a:r>
            <a:r>
              <a:rPr lang="en-US" sz="2400" dirty="0" smtClean="0"/>
              <a:t>: pursuing a duty to do that which if universalized would lead to the social optimum</a:t>
            </a:r>
            <a:endParaRPr lang="en-US" sz="2400" dirty="0" smtClean="0"/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We evaluate whether others have been ‘kind’ or ‘helpful’ according to </a:t>
            </a:r>
            <a:r>
              <a:rPr lang="en-US" sz="2400" b="1" dirty="0" smtClean="0"/>
              <a:t>social norms </a:t>
            </a:r>
            <a:r>
              <a:rPr lang="en-US" sz="2400" dirty="0" smtClean="0"/>
              <a:t>(common understanding of how to act in situations when one’s actions affect others). </a:t>
            </a:r>
            <a:endParaRPr lang="en-US" sz="2400" dirty="0"/>
          </a:p>
          <a:p>
            <a:r>
              <a:rPr lang="en-US" sz="2400" dirty="0" smtClean="0"/>
              <a:t>These motives </a:t>
            </a:r>
            <a:r>
              <a:rPr lang="en-US" sz="2400" dirty="0" smtClean="0"/>
              <a:t>can affect </a:t>
            </a:r>
            <a:r>
              <a:rPr lang="en-US" sz="2400" dirty="0" smtClean="0"/>
              <a:t>outcomes in the </a:t>
            </a:r>
            <a:r>
              <a:rPr lang="en-US" sz="2400" b="1" dirty="0" smtClean="0"/>
              <a:t>public goods game </a:t>
            </a:r>
            <a:r>
              <a:rPr lang="en-US" sz="2400" dirty="0" smtClean="0"/>
              <a:t>and the </a:t>
            </a:r>
            <a:r>
              <a:rPr lang="en-US" sz="2400" b="1" dirty="0" smtClean="0"/>
              <a:t>ultimatum game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88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807997"/>
              </p:ext>
            </p:extLst>
          </p:nvPr>
        </p:nvGraphicFramePr>
        <p:xfrm>
          <a:off x="373041" y="1778777"/>
          <a:ext cx="5163588" cy="387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1036617"/>
            <a:ext cx="12031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will u</a:t>
            </a:r>
            <a:r>
              <a:rPr lang="en-US" sz="2400" dirty="0" smtClean="0"/>
              <a:t>se </a:t>
            </a:r>
            <a:r>
              <a:rPr lang="en-US" sz="2400" dirty="0"/>
              <a:t>the tools of </a:t>
            </a:r>
            <a:r>
              <a:rPr lang="en-US" sz="2400" b="1" dirty="0"/>
              <a:t>game theory </a:t>
            </a:r>
            <a:r>
              <a:rPr lang="en-US" sz="2400" dirty="0"/>
              <a:t>to model social interactions and explain </a:t>
            </a:r>
            <a:r>
              <a:rPr lang="en-US" sz="2400" b="1" dirty="0"/>
              <a:t>social dilemmas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536629" y="1454115"/>
            <a:ext cx="665537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Social dilemma </a:t>
            </a:r>
            <a:endParaRPr lang="en-US" sz="2400" dirty="0" smtClean="0"/>
          </a:p>
          <a:p>
            <a:r>
              <a:rPr lang="en-US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smtClean="0"/>
              <a:t>situation </a:t>
            </a:r>
            <a:r>
              <a:rPr lang="en-US" sz="2400" dirty="0"/>
              <a:t>in which actions taken independently by self-interested individuals result in a </a:t>
            </a:r>
            <a:r>
              <a:rPr lang="en-US" sz="2400" b="1" dirty="0" smtClean="0"/>
              <a:t>socially </a:t>
            </a:r>
            <a:r>
              <a:rPr lang="en-US" sz="2400" b="1" dirty="0"/>
              <a:t>suboptimal outcome </a:t>
            </a:r>
            <a:endParaRPr lang="en-US" sz="2400" b="1" dirty="0" smtClean="0"/>
          </a:p>
          <a:p>
            <a:r>
              <a:rPr lang="en-US" sz="2400" dirty="0" smtClean="0"/>
              <a:t>e.g</a:t>
            </a:r>
            <a:r>
              <a:rPr lang="en-US" sz="2400" dirty="0"/>
              <a:t>. </a:t>
            </a:r>
            <a:r>
              <a:rPr lang="en-US" sz="2400" dirty="0"/>
              <a:t>climate change, traffic </a:t>
            </a:r>
            <a:r>
              <a:rPr lang="en-US" sz="2400" dirty="0" smtClean="0"/>
              <a:t>jams.</a:t>
            </a:r>
          </a:p>
          <a:p>
            <a:endParaRPr lang="en-US" sz="2400" dirty="0" smtClean="0"/>
          </a:p>
          <a:p>
            <a:r>
              <a:rPr lang="en-US" sz="2400" dirty="0" smtClean="0"/>
              <a:t>Social </a:t>
            </a:r>
            <a:r>
              <a:rPr lang="en-US" sz="2400" dirty="0"/>
              <a:t>dilemmas occur when people do not fully account for the effects of their actions on others</a:t>
            </a:r>
            <a:r>
              <a:rPr lang="en-US" sz="2400" dirty="0" smtClean="0"/>
              <a:t>.</a:t>
            </a:r>
            <a:endParaRPr lang="en-US" sz="2400" b="1" dirty="0" smtClean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Tragedy </a:t>
            </a:r>
            <a:r>
              <a:rPr lang="en-US" sz="2400" b="1" dirty="0"/>
              <a:t>of the Commons</a:t>
            </a:r>
            <a:r>
              <a:rPr lang="en-US" sz="2400" dirty="0"/>
              <a:t>: Common property or common resources are often </a:t>
            </a:r>
            <a:r>
              <a:rPr lang="en-US" sz="2400" dirty="0" smtClean="0"/>
              <a:t>over-exploited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Free riding</a:t>
            </a:r>
            <a:r>
              <a:rPr lang="en-US" sz="2400" dirty="0"/>
              <a:t>: One </a:t>
            </a:r>
            <a:r>
              <a:rPr lang="en-US" sz="2400" dirty="0" smtClean="0"/>
              <a:t>person or party </a:t>
            </a:r>
            <a:r>
              <a:rPr lang="en-US" sz="2400" dirty="0"/>
              <a:t>bears all the costs while everyone enjoys the benefits</a:t>
            </a:r>
          </a:p>
          <a:p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1717" y="5925463"/>
            <a:ext cx="114595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How can </a:t>
            </a:r>
            <a:r>
              <a:rPr lang="en-US" sz="2400" b="1" dirty="0"/>
              <a:t>altruism </a:t>
            </a:r>
            <a:r>
              <a:rPr lang="en-US" sz="2400" dirty="0"/>
              <a:t>and government policy resolve social dilemmas</a:t>
            </a:r>
            <a:r>
              <a:rPr lang="en-US" sz="3200" dirty="0"/>
              <a:t>?</a:t>
            </a:r>
            <a:endParaRPr lang="en-US" sz="32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68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38200" y="2531125"/>
            <a:ext cx="108861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We have so far looked at </a:t>
            </a:r>
            <a:r>
              <a:rPr lang="en-US" sz="2400" b="1" dirty="0" smtClean="0"/>
              <a:t>one-shot </a:t>
            </a:r>
            <a:r>
              <a:rPr lang="en-US" sz="2400" b="1" dirty="0" smtClean="0"/>
              <a:t>games</a:t>
            </a:r>
            <a:r>
              <a:rPr lang="en-US" sz="2400" dirty="0" smtClean="0"/>
              <a:t>, in which the agents interact just once.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Better outcomes can arise in </a:t>
            </a:r>
            <a:r>
              <a:rPr lang="en-US" sz="2400" b="1" dirty="0" smtClean="0"/>
              <a:t>repeated interactions</a:t>
            </a:r>
            <a:r>
              <a:rPr lang="en-US" sz="2400" dirty="0" smtClean="0"/>
              <a:t> due to social norms, reciprocity, and peer punishment.</a:t>
            </a:r>
          </a:p>
          <a:p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Behaving selfishly in one period has consequences in future periods, so it may no longer be a dominant strategy.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1000850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Repeated Games</a:t>
            </a:r>
            <a:endParaRPr lang="en-GB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994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21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Public goods game: farming example</a:t>
            </a:r>
            <a:endParaRPr lang="en-GB" sz="3200" dirty="0">
              <a:latin typeface="+mn-lt"/>
            </a:endParaRPr>
          </a:p>
        </p:txBody>
      </p:sp>
      <p:pic>
        <p:nvPicPr>
          <p:cNvPr id="9" name="Picture 8" descr="figure-04-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3514" y="1800682"/>
            <a:ext cx="6236494" cy="33651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462193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Prisoner’s dilemma with more than two </a:t>
            </a:r>
            <a:r>
              <a:rPr lang="en-US" sz="2400" dirty="0" smtClean="0"/>
              <a:t>people: Not </a:t>
            </a:r>
            <a:r>
              <a:rPr lang="en-US" sz="2400" dirty="0"/>
              <a:t>contributing </a:t>
            </a:r>
            <a:r>
              <a:rPr lang="en-US" sz="2400" dirty="0" smtClean="0"/>
              <a:t>(</a:t>
            </a:r>
            <a:r>
              <a:rPr lang="en-US" sz="2400" b="1" dirty="0" smtClean="0"/>
              <a:t>free riding</a:t>
            </a:r>
            <a:r>
              <a:rPr lang="en-US" sz="2400" dirty="0" smtClean="0"/>
              <a:t>) is </a:t>
            </a:r>
            <a:r>
              <a:rPr lang="en-US" sz="2400" dirty="0"/>
              <a:t>a dominant strategy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187470"/>
            <a:ext cx="581195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There </a:t>
            </a:r>
            <a:r>
              <a:rPr lang="en-US" sz="2400" dirty="0" smtClean="0"/>
              <a:t>is </a:t>
            </a:r>
            <a:r>
              <a:rPr lang="en-US" sz="2400" dirty="0" smtClean="0"/>
              <a:t>a group of farmers.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Each farmer decides whether to contribute to the public good (e.g. irrigation project).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Contributing has a personal cost, but everyone benefits.</a:t>
            </a:r>
          </a:p>
        </p:txBody>
      </p:sp>
    </p:spTree>
    <p:extLst>
      <p:ext uri="{BB962C8B-B14F-4D97-AF65-F5344CB8AC3E}">
        <p14:creationId xmlns:p14="http://schemas.microsoft.com/office/powerpoint/2010/main" val="378055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22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Reciprocity and Social Norms</a:t>
            </a:r>
            <a:endParaRPr lang="en-GB" sz="3200" dirty="0">
              <a:latin typeface="+mn-lt"/>
            </a:endParaRPr>
          </a:p>
        </p:txBody>
      </p:sp>
      <p:pic>
        <p:nvPicPr>
          <p:cNvPr id="12" name="Picture 11" descr="figure-04-09-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53" y="1528849"/>
            <a:ext cx="7984464" cy="4173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898422" y="2751159"/>
            <a:ext cx="32935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In public </a:t>
            </a:r>
            <a:r>
              <a:rPr lang="en-US" sz="2400" dirty="0"/>
              <a:t>goods </a:t>
            </a:r>
            <a:r>
              <a:rPr lang="en-US" sz="2400" dirty="0" smtClean="0"/>
              <a:t>experiments, </a:t>
            </a:r>
            <a:r>
              <a:rPr lang="en-US" sz="2400" dirty="0"/>
              <a:t>people were happy to contribute as long as others </a:t>
            </a:r>
            <a:r>
              <a:rPr lang="en-US" sz="2400" dirty="0" smtClean="0"/>
              <a:t>reciprocate. Contributions differ according to </a:t>
            </a:r>
            <a:r>
              <a:rPr lang="en-US" sz="2400" b="1" dirty="0" smtClean="0"/>
              <a:t>social norms</a:t>
            </a:r>
            <a:r>
              <a:rPr lang="en-US" sz="2400" dirty="0"/>
              <a:t>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290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23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Reciprocity with Peer Punishment</a:t>
            </a:r>
            <a:endParaRPr lang="en-GB" sz="3200" dirty="0">
              <a:latin typeface="+mn-lt"/>
            </a:endParaRPr>
          </a:p>
        </p:txBody>
      </p:sp>
      <p:pic>
        <p:nvPicPr>
          <p:cNvPr id="9" name="Picture 8" descr="figure-04-09-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87" y="1703276"/>
            <a:ext cx="8208999" cy="41964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96130" y="3801487"/>
            <a:ext cx="29837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ability to identify and punish </a:t>
            </a:r>
            <a:r>
              <a:rPr lang="en-US" sz="2400" dirty="0"/>
              <a:t>free-riders </a:t>
            </a:r>
            <a:endParaRPr lang="en-US" sz="2400" dirty="0" smtClean="0"/>
          </a:p>
          <a:p>
            <a:r>
              <a:rPr lang="en-US" sz="2400" dirty="0" smtClean="0"/>
              <a:t>also </a:t>
            </a:r>
            <a:r>
              <a:rPr lang="en-US" sz="2400" dirty="0"/>
              <a:t>increases </a:t>
            </a:r>
            <a:r>
              <a:rPr lang="en-US" sz="2400" dirty="0" smtClean="0"/>
              <a:t>individual contributions.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0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24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Bargaining and sharing rents: The Ultimatum Game</a:t>
            </a:r>
            <a:endParaRPr lang="en-GB" sz="3200" dirty="0">
              <a:latin typeface="+mn-lt"/>
            </a:endParaRPr>
          </a:p>
        </p:txBody>
      </p:sp>
      <p:pic>
        <p:nvPicPr>
          <p:cNvPr id="11" name="Picture 10" descr="figure-04-11.jpg"/>
          <p:cNvPicPr>
            <a:picLocks noChangeAspect="1"/>
          </p:cNvPicPr>
          <p:nvPr/>
        </p:nvPicPr>
        <p:blipFill>
          <a:blip r:embed="rId2"/>
          <a:srcRect l="12257" r="10480" b="818"/>
          <a:stretch>
            <a:fillRect/>
          </a:stretch>
        </p:blipFill>
        <p:spPr>
          <a:xfrm>
            <a:off x="67257" y="2113744"/>
            <a:ext cx="5561390" cy="40178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28647" y="2074049"/>
            <a:ext cx="656335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b="1" dirty="0" smtClean="0"/>
              <a:t>sequential game </a:t>
            </a:r>
            <a:r>
              <a:rPr lang="en-US" sz="2400" dirty="0" smtClean="0"/>
              <a:t>where players choose how to divide up </a:t>
            </a:r>
          </a:p>
          <a:p>
            <a:r>
              <a:rPr lang="en-US" sz="2400" b="1" dirty="0" smtClean="0"/>
              <a:t>economic rents</a:t>
            </a:r>
            <a:r>
              <a:rPr lang="en-US" sz="2400" dirty="0" smtClean="0"/>
              <a:t> e.g. cash prize</a:t>
            </a:r>
          </a:p>
          <a:p>
            <a:endParaRPr lang="en-US" sz="2400" dirty="0"/>
          </a:p>
          <a:p>
            <a:r>
              <a:rPr lang="en-US" sz="2400" dirty="0" smtClean="0"/>
              <a:t>The proposer’s offer may be motivated by altruism, </a:t>
            </a:r>
          </a:p>
          <a:p>
            <a:r>
              <a:rPr lang="en-US" sz="2400" dirty="0" smtClean="0"/>
              <a:t>fairness (50-50 split), </a:t>
            </a:r>
          </a:p>
          <a:p>
            <a:r>
              <a:rPr lang="en-US" sz="2400" dirty="0" smtClean="0"/>
              <a:t>inequality aversion, </a:t>
            </a:r>
          </a:p>
          <a:p>
            <a:r>
              <a:rPr lang="en-US" sz="2400" dirty="0" smtClean="0"/>
              <a:t>social norms, or reciprocity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But what is the ‘Rational’ offer from the proposer? Play the Ultimatum Game with your </a:t>
            </a:r>
            <a:r>
              <a:rPr lang="en-US" sz="2400" dirty="0" err="1" smtClean="0"/>
              <a:t>neighbour</a:t>
            </a:r>
            <a:r>
              <a:rPr lang="en-US" sz="2400" dirty="0" smtClean="0"/>
              <a:t>…</a:t>
            </a:r>
            <a:endParaRPr lang="en-US" sz="2400" dirty="0" smtClean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351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25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The Ultimatum Game: an experiment</a:t>
            </a:r>
            <a:endParaRPr lang="en-GB" sz="3200" dirty="0">
              <a:latin typeface="+mn-lt"/>
            </a:endParaRPr>
          </a:p>
        </p:txBody>
      </p:sp>
      <p:pic>
        <p:nvPicPr>
          <p:cNvPr id="9" name="Picture 8" descr="figure-04-13-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12" y="1616015"/>
            <a:ext cx="8372357" cy="46396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864081" y="4012164"/>
            <a:ext cx="29821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Offers are consistent with social preferences, but also with expected payoff maximization </a:t>
            </a:r>
          </a:p>
        </p:txBody>
      </p:sp>
    </p:spTree>
    <p:extLst>
      <p:ext uri="{BB962C8B-B14F-4D97-AF65-F5344CB8AC3E}">
        <p14:creationId xmlns:p14="http://schemas.microsoft.com/office/powerpoint/2010/main" val="31647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26</a:t>
            </a:fld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The Ultimatum Game: with competition among responders</a:t>
            </a:r>
            <a:endParaRPr lang="en-GB" sz="3200" dirty="0">
              <a:latin typeface="+mn-lt"/>
            </a:endParaRPr>
          </a:p>
        </p:txBody>
      </p:sp>
      <p:pic>
        <p:nvPicPr>
          <p:cNvPr id="11" name="Picture 10" descr="figure-04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62" y="1897012"/>
            <a:ext cx="8212287" cy="40911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518849" y="1897012"/>
            <a:ext cx="35984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Introducing competition between responders moves outcomes closer to the self-interested </a:t>
            </a:r>
            <a:r>
              <a:rPr lang="en-US" sz="2400" dirty="0" smtClean="0"/>
              <a:t>outcome.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The Rules of the Game matter.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650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27</a:t>
            </a:fld>
            <a:endParaRPr lang="en-GB" dirty="0"/>
          </a:p>
        </p:txBody>
      </p:sp>
      <p:pic>
        <p:nvPicPr>
          <p:cNvPr id="9" name="Picture 8" descr="figure-04-mcq-12.jpg"/>
          <p:cNvPicPr>
            <a:picLocks noChangeAspect="1"/>
          </p:cNvPicPr>
          <p:nvPr/>
        </p:nvPicPr>
        <p:blipFill>
          <a:blip r:embed="rId2"/>
          <a:srcRect l="25697" t="3269" r="26293" b="4200"/>
          <a:stretch>
            <a:fillRect/>
          </a:stretch>
        </p:blipFill>
        <p:spPr>
          <a:xfrm>
            <a:off x="7100596" y="1173910"/>
            <a:ext cx="4891576" cy="47825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0446" y="1458496"/>
            <a:ext cx="64019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there is more than one Nash equilibrium and individuals choose independently, the </a:t>
            </a:r>
            <a:r>
              <a:rPr lang="en-US" sz="2400" b="1" dirty="0" smtClean="0"/>
              <a:t>socially optimal outcome</a:t>
            </a:r>
            <a:r>
              <a:rPr lang="en-US" sz="2400" dirty="0" smtClean="0"/>
              <a:t> may not be selected.</a:t>
            </a:r>
          </a:p>
          <a:p>
            <a:endParaRPr lang="en-US" sz="2400" dirty="0"/>
          </a:p>
          <a:p>
            <a:r>
              <a:rPr lang="en-US" sz="2400" dirty="0" smtClean="0"/>
              <a:t>Society could be “stuck” in a suboptimal outcome since there is no incentive to unilaterally change one’s action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Communication or a Summit of some kind might be needed in order for the different parties to be able to ‘jump’ to the socially optimal outcome.</a:t>
            </a:r>
          </a:p>
          <a:p>
            <a:endParaRPr lang="en-US" sz="2400" dirty="0"/>
          </a:p>
          <a:p>
            <a:r>
              <a:rPr lang="en-US" sz="2400" dirty="0" smtClean="0"/>
              <a:t>What applications can you think of for this problem of coordination?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Coordination Issues </a:t>
            </a:r>
            <a:endParaRPr lang="en-GB" sz="3200" dirty="0">
              <a:latin typeface="+mn-lt"/>
            </a:endParaRPr>
          </a:p>
        </p:txBody>
      </p:sp>
      <p:sp>
        <p:nvSpPr>
          <p:cNvPr id="13" name="Oval 12"/>
          <p:cNvSpPr/>
          <p:nvPr/>
        </p:nvSpPr>
        <p:spPr>
          <a:xfrm rot="2522453">
            <a:off x="10311314" y="1932468"/>
            <a:ext cx="1135625" cy="2064774"/>
          </a:xfrm>
          <a:prstGeom prst="ellipse">
            <a:avLst/>
          </a:prstGeom>
          <a:noFill/>
          <a:ln w="857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70376" y="2995127"/>
            <a:ext cx="5150497" cy="11166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6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28</a:t>
            </a:fld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59320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Summary of Lecture 4</a:t>
            </a:r>
            <a:endParaRPr lang="en-GB" sz="32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5696" y="2483379"/>
            <a:ext cx="107206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Social interactions can be modeled as </a:t>
            </a:r>
            <a:r>
              <a:rPr lang="en-US" sz="2400" b="1" dirty="0" smtClean="0"/>
              <a:t>games</a:t>
            </a:r>
          </a:p>
          <a:p>
            <a:pPr marL="457200" indent="-457200">
              <a:buFont typeface="Arial"/>
              <a:buChar char="•"/>
            </a:pPr>
            <a:r>
              <a:rPr lang="en-US" sz="2400" b="1" dirty="0" smtClean="0"/>
              <a:t>Players</a:t>
            </a:r>
            <a:r>
              <a:rPr lang="en-US" sz="2400" dirty="0" smtClean="0"/>
              <a:t> choose </a:t>
            </a:r>
            <a:r>
              <a:rPr lang="en-US" sz="2400" b="1" dirty="0" smtClean="0"/>
              <a:t>best responses</a:t>
            </a:r>
            <a:r>
              <a:rPr lang="en-US" sz="2400" dirty="0" smtClean="0"/>
              <a:t> to others’ </a:t>
            </a:r>
            <a:r>
              <a:rPr lang="en-US" sz="2400" b="1" dirty="0" smtClean="0"/>
              <a:t>strategies</a:t>
            </a:r>
            <a:r>
              <a:rPr lang="en-US" sz="2400" dirty="0" smtClean="0"/>
              <a:t> </a:t>
            </a:r>
          </a:p>
          <a:p>
            <a:endParaRPr lang="en-US" sz="2400" b="1" dirty="0" smtClean="0"/>
          </a:p>
          <a:p>
            <a:r>
              <a:rPr lang="en-US" sz="2400" dirty="0" smtClean="0"/>
              <a:t>2. </a:t>
            </a:r>
            <a:r>
              <a:rPr lang="en-US" sz="2400" b="1" dirty="0" smtClean="0"/>
              <a:t>Social </a:t>
            </a:r>
            <a:r>
              <a:rPr lang="en-US" sz="2400" b="1" dirty="0"/>
              <a:t>dilemmas </a:t>
            </a:r>
            <a:r>
              <a:rPr lang="en-US" sz="2400" dirty="0" smtClean="0"/>
              <a:t>e.g</a:t>
            </a:r>
            <a:r>
              <a:rPr lang="en-US" sz="2400" dirty="0"/>
              <a:t>. </a:t>
            </a:r>
            <a:r>
              <a:rPr lang="en-US" sz="2400" dirty="0" smtClean="0"/>
              <a:t>prisoners dilemma can be resolved by social preferences, peer punishment, or binding agreements 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The rules of the game also matter for outcomes</a:t>
            </a:r>
          </a:p>
          <a:p>
            <a:endParaRPr lang="en-US" sz="2400" dirty="0" smtClean="0"/>
          </a:p>
          <a:p>
            <a:r>
              <a:rPr lang="en-US" sz="2400" dirty="0"/>
              <a:t>3</a:t>
            </a:r>
            <a:r>
              <a:rPr lang="en-US" sz="2400" dirty="0" smtClean="0"/>
              <a:t>. Multiple Nash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 can cause coordination problems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/>
              <a:t>Economic and political </a:t>
            </a:r>
            <a:r>
              <a:rPr lang="en-US" sz="2400" dirty="0" smtClean="0"/>
              <a:t>institutions can help achieve socially optimal outcomes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665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3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85040" y="1663879"/>
            <a:ext cx="9144000" cy="590347"/>
          </a:xfrm>
        </p:spPr>
        <p:txBody>
          <a:bodyPr/>
          <a:lstStyle/>
          <a:p>
            <a:r>
              <a:rPr lang="en-GB" sz="3200" b="1" dirty="0" smtClean="0"/>
              <a:t>Social and Strategic Interactions</a:t>
            </a:r>
            <a:endParaRPr lang="en-GB" sz="3200" b="1" dirty="0" smtClean="0"/>
          </a:p>
          <a:p>
            <a:pPr algn="l"/>
            <a:endParaRPr lang="en-GB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24611" y="3018164"/>
            <a:ext cx="10515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sz="2400" b="1" dirty="0" smtClean="0"/>
              <a:t>Social interaction</a:t>
            </a:r>
            <a:r>
              <a:rPr lang="en-US" sz="2400" dirty="0" smtClean="0"/>
              <a:t>: A situation involving more than one person/party, where one’s actions affect both their own and other people’s outcomes.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sz="2400" b="1" dirty="0" smtClean="0"/>
              <a:t>Strategic interaction</a:t>
            </a:r>
            <a:r>
              <a:rPr lang="en-US" sz="2400" dirty="0" smtClean="0"/>
              <a:t>: A social interaction where people are aware of the ways that their actions affect others.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sz="2400" b="1" dirty="0" smtClean="0"/>
              <a:t>Strategy</a:t>
            </a:r>
            <a:r>
              <a:rPr lang="en-US" sz="2400" dirty="0" smtClean="0"/>
              <a:t>: Action(s) that people can take when engaging in a social interaction. </a:t>
            </a:r>
          </a:p>
        </p:txBody>
      </p:sp>
    </p:spTree>
    <p:extLst>
      <p:ext uri="{BB962C8B-B14F-4D97-AF65-F5344CB8AC3E}">
        <p14:creationId xmlns:p14="http://schemas.microsoft.com/office/powerpoint/2010/main" val="7783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985451"/>
            <a:ext cx="70002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A </a:t>
            </a:r>
            <a:r>
              <a:rPr lang="en-US" sz="2400" b="1" dirty="0" smtClean="0"/>
              <a:t>game</a:t>
            </a:r>
            <a:r>
              <a:rPr lang="en-US" sz="2400" dirty="0" smtClean="0"/>
              <a:t> describes a social interaction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pPr marL="971550" lvl="1" indent="-514350">
              <a:buAutoNum type="arabicPeriod"/>
            </a:pPr>
            <a:r>
              <a:rPr lang="en-US" sz="2400" b="1" dirty="0" smtClean="0"/>
              <a:t>Players</a:t>
            </a:r>
            <a:r>
              <a:rPr lang="en-US" sz="2400" dirty="0" smtClean="0"/>
              <a:t> – who is involved in the interaction</a:t>
            </a:r>
          </a:p>
          <a:p>
            <a:pPr marL="971550" lvl="1" indent="-514350">
              <a:buAutoNum type="arabicPeriod"/>
            </a:pPr>
            <a:r>
              <a:rPr lang="en-US" sz="2400" b="1" dirty="0" smtClean="0"/>
              <a:t>Feasible strategies </a:t>
            </a:r>
            <a:r>
              <a:rPr lang="en-US" sz="2400" dirty="0" smtClean="0"/>
              <a:t>– actions each player can take</a:t>
            </a:r>
          </a:p>
          <a:p>
            <a:pPr marL="971550" lvl="1" indent="-514350">
              <a:buAutoNum type="arabicPeriod"/>
            </a:pPr>
            <a:r>
              <a:rPr lang="en-US" sz="2400" b="1" dirty="0" smtClean="0"/>
              <a:t>Information</a:t>
            </a:r>
            <a:r>
              <a:rPr lang="en-US" sz="2400" dirty="0" smtClean="0"/>
              <a:t> – what each player knows when choosing their action</a:t>
            </a:r>
          </a:p>
          <a:p>
            <a:pPr marL="971550" lvl="1" indent="-514350">
              <a:buAutoNum type="arabicPeriod"/>
            </a:pPr>
            <a:r>
              <a:rPr lang="en-US" sz="2400" b="1" dirty="0" smtClean="0"/>
              <a:t>Payoffs</a:t>
            </a:r>
            <a:r>
              <a:rPr lang="en-US" sz="2400" dirty="0" smtClean="0"/>
              <a:t> – outcomes for every possible combination of actions</a:t>
            </a:r>
          </a:p>
        </p:txBody>
      </p:sp>
      <p:pic>
        <p:nvPicPr>
          <p:cNvPr id="10" name="Picture 9" descr="figure-04-02-b-a.jpg"/>
          <p:cNvPicPr>
            <a:picLocks noChangeAspect="1"/>
          </p:cNvPicPr>
          <p:nvPr/>
        </p:nvPicPr>
        <p:blipFill>
          <a:blip r:embed="rId2"/>
          <a:srcRect l="24848" t="3517" r="26389" b="2077"/>
          <a:stretch>
            <a:fillRect/>
          </a:stretch>
        </p:blipFill>
        <p:spPr>
          <a:xfrm>
            <a:off x="7256938" y="1372329"/>
            <a:ext cx="4727057" cy="4642564"/>
          </a:xfrm>
          <a:prstGeom prst="rect">
            <a:avLst/>
          </a:prstGeom>
        </p:spPr>
      </p:pic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21971" y="1118481"/>
            <a:ext cx="9144000" cy="590347"/>
          </a:xfrm>
        </p:spPr>
        <p:txBody>
          <a:bodyPr/>
          <a:lstStyle/>
          <a:p>
            <a:r>
              <a:rPr lang="en-GB" sz="3200" b="1" dirty="0" smtClean="0"/>
              <a:t>Games and Strategies</a:t>
            </a:r>
            <a:endParaRPr lang="en-GB" sz="3200" b="1" dirty="0" smtClean="0"/>
          </a:p>
          <a:p>
            <a:pPr algn="l"/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76992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5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52405" y="118233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800" dirty="0" smtClean="0">
                <a:latin typeface="+mn-lt"/>
              </a:rPr>
              <a:t>Example of a strategic interaction: </a:t>
            </a:r>
          </a:p>
          <a:p>
            <a:pPr algn="l"/>
            <a:r>
              <a:rPr lang="en-GB" sz="4800" dirty="0" smtClean="0">
                <a:latin typeface="+mn-lt"/>
              </a:rPr>
              <a:t>Crop choice</a:t>
            </a:r>
            <a:endParaRPr lang="en-GB" sz="48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9221" y="2228120"/>
            <a:ext cx="747791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Two </a:t>
            </a:r>
            <a:r>
              <a:rPr lang="en-US" sz="2400" dirty="0" smtClean="0"/>
              <a:t>farmers decide which crop to specialize in.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	They </a:t>
            </a:r>
            <a:r>
              <a:rPr lang="en-US" sz="2400" dirty="0" smtClean="0"/>
              <a:t>interact only once (</a:t>
            </a:r>
            <a:r>
              <a:rPr lang="en-US" sz="2400" b="1" dirty="0" smtClean="0"/>
              <a:t>one-shot game</a:t>
            </a:r>
            <a:r>
              <a:rPr lang="en-US" sz="2400" dirty="0" smtClean="0"/>
              <a:t>). </a:t>
            </a:r>
          </a:p>
          <a:p>
            <a:pPr marL="971550" lvl="1" indent="-514350">
              <a:buAutoNum type="arabicPeriod"/>
            </a:pPr>
            <a:r>
              <a:rPr lang="en-US" sz="2400" b="1" dirty="0"/>
              <a:t>Players</a:t>
            </a:r>
            <a:r>
              <a:rPr lang="en-US" sz="2400" dirty="0"/>
              <a:t> – </a:t>
            </a:r>
            <a:r>
              <a:rPr lang="en-US" sz="2400" dirty="0" smtClean="0"/>
              <a:t>Anil and </a:t>
            </a:r>
            <a:r>
              <a:rPr lang="en-US" sz="2400" dirty="0" err="1" smtClean="0"/>
              <a:t>Bala</a:t>
            </a:r>
            <a:r>
              <a:rPr lang="en-US" sz="2400" dirty="0" smtClean="0"/>
              <a:t>.</a:t>
            </a:r>
            <a:endParaRPr lang="en-US" sz="2400" dirty="0"/>
          </a:p>
          <a:p>
            <a:pPr marL="971550" lvl="1" indent="-514350">
              <a:buAutoNum type="arabicPeriod"/>
            </a:pPr>
            <a:r>
              <a:rPr lang="en-US" sz="2400" b="1" dirty="0"/>
              <a:t>Feasible strategies </a:t>
            </a:r>
            <a:r>
              <a:rPr lang="en-US" sz="2400" dirty="0"/>
              <a:t>– </a:t>
            </a:r>
            <a:r>
              <a:rPr lang="en-US" sz="2400" dirty="0" smtClean="0"/>
              <a:t>Rice or Cassava</a:t>
            </a:r>
            <a:endParaRPr lang="en-US" sz="2400" dirty="0"/>
          </a:p>
          <a:p>
            <a:pPr marL="971550" lvl="1" indent="-514350">
              <a:buAutoNum type="arabicPeriod"/>
            </a:pPr>
            <a:r>
              <a:rPr lang="en-US" sz="2400" b="1" dirty="0"/>
              <a:t>Information</a:t>
            </a:r>
            <a:r>
              <a:rPr lang="en-US" sz="2400" dirty="0"/>
              <a:t> – </a:t>
            </a:r>
            <a:r>
              <a:rPr lang="en-US" sz="2400" dirty="0" smtClean="0"/>
              <a:t>Each farmer does not know what the other </a:t>
            </a:r>
            <a:r>
              <a:rPr lang="en-US" sz="2400" dirty="0" smtClean="0"/>
              <a:t>will choose</a:t>
            </a:r>
            <a:endParaRPr lang="en-US" sz="2400" dirty="0"/>
          </a:p>
          <a:p>
            <a:pPr marL="971550" lvl="1" indent="-514350">
              <a:buAutoNum type="arabicPeriod"/>
            </a:pPr>
            <a:r>
              <a:rPr lang="en-US" sz="2400" b="1" dirty="0"/>
              <a:t>Payoffs</a:t>
            </a:r>
            <a:r>
              <a:rPr lang="en-US" sz="2400" dirty="0"/>
              <a:t> – </a:t>
            </a:r>
            <a:r>
              <a:rPr lang="en-US" sz="2400" dirty="0" smtClean="0"/>
              <a:t>depend on market prices and quality of land.</a:t>
            </a:r>
            <a:endParaRPr lang="en-US" sz="2400" dirty="0"/>
          </a:p>
        </p:txBody>
      </p:sp>
      <p:pic>
        <p:nvPicPr>
          <p:cNvPr id="13" name="Picture 12" descr="figure-04-02-b-a.jpg"/>
          <p:cNvPicPr>
            <a:picLocks noChangeAspect="1"/>
          </p:cNvPicPr>
          <p:nvPr/>
        </p:nvPicPr>
        <p:blipFill>
          <a:blip r:embed="rId2"/>
          <a:srcRect l="24848" t="3517" r="26389" b="2077"/>
          <a:stretch>
            <a:fillRect/>
          </a:stretch>
        </p:blipFill>
        <p:spPr>
          <a:xfrm>
            <a:off x="7256938" y="1372329"/>
            <a:ext cx="4727057" cy="46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35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6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+mn-lt"/>
              </a:rPr>
              <a:t>Crop </a:t>
            </a:r>
            <a:r>
              <a:rPr lang="en-GB" sz="3200" dirty="0" smtClean="0">
                <a:latin typeface="+mn-lt"/>
              </a:rPr>
              <a:t>choice with Optimal decision-making</a:t>
            </a:r>
          </a:p>
        </p:txBody>
      </p:sp>
      <p:pic>
        <p:nvPicPr>
          <p:cNvPr id="13" name="Picture 12" descr="figure-04-02-b-a.jpg"/>
          <p:cNvPicPr>
            <a:picLocks noChangeAspect="1"/>
          </p:cNvPicPr>
          <p:nvPr/>
        </p:nvPicPr>
        <p:blipFill>
          <a:blip r:embed="rId2"/>
          <a:srcRect l="24848" t="3517" r="26389" b="2077"/>
          <a:stretch>
            <a:fillRect/>
          </a:stretch>
        </p:blipFill>
        <p:spPr>
          <a:xfrm>
            <a:off x="7473820" y="1392992"/>
            <a:ext cx="4727057" cy="46425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553" y="1840149"/>
            <a:ext cx="768809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Suppose you are Anil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What is your best response strategy if </a:t>
            </a:r>
            <a:r>
              <a:rPr lang="en-US" sz="2400" dirty="0" err="1" smtClean="0"/>
              <a:t>Bala</a:t>
            </a:r>
            <a:r>
              <a:rPr lang="en-US" sz="2400" dirty="0" smtClean="0"/>
              <a:t> chooses Rice?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What is your best response strategy if </a:t>
            </a:r>
            <a:r>
              <a:rPr lang="en-US" sz="2400" dirty="0" err="1"/>
              <a:t>Bala</a:t>
            </a:r>
            <a:r>
              <a:rPr lang="en-US" sz="2400" dirty="0"/>
              <a:t> chooses </a:t>
            </a:r>
            <a:r>
              <a:rPr lang="en-US" sz="2400" dirty="0" smtClean="0"/>
              <a:t>Cassava?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Do you have a dominant strategy?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Does </a:t>
            </a:r>
            <a:r>
              <a:rPr lang="en-US" sz="2400" dirty="0" err="1" smtClean="0"/>
              <a:t>Bala</a:t>
            </a:r>
            <a:r>
              <a:rPr lang="en-US" sz="2400" dirty="0" smtClean="0"/>
              <a:t> have a dominant strategy?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8993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7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+mn-lt"/>
              </a:rPr>
              <a:t>Crop </a:t>
            </a:r>
            <a:r>
              <a:rPr lang="en-GB" sz="3200" dirty="0" smtClean="0">
                <a:latin typeface="+mn-lt"/>
              </a:rPr>
              <a:t>choice with Optimal decision-making</a:t>
            </a:r>
          </a:p>
        </p:txBody>
      </p:sp>
      <p:pic>
        <p:nvPicPr>
          <p:cNvPr id="13" name="Picture 12" descr="figure-04-02-b-a.jpg"/>
          <p:cNvPicPr>
            <a:picLocks noChangeAspect="1"/>
          </p:cNvPicPr>
          <p:nvPr/>
        </p:nvPicPr>
        <p:blipFill>
          <a:blip r:embed="rId2"/>
          <a:srcRect l="24848" t="3517" r="26389" b="2077"/>
          <a:stretch>
            <a:fillRect/>
          </a:stretch>
        </p:blipFill>
        <p:spPr>
          <a:xfrm>
            <a:off x="7256938" y="1372329"/>
            <a:ext cx="4727057" cy="46425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71" y="2357860"/>
            <a:ext cx="74193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b="1" dirty="0" smtClean="0"/>
              <a:t>Best response</a:t>
            </a:r>
            <a:r>
              <a:rPr lang="en-US" sz="2400" dirty="0" smtClean="0"/>
              <a:t>: </a:t>
            </a:r>
            <a:r>
              <a:rPr lang="en-US" sz="2400" dirty="0"/>
              <a:t>S</a:t>
            </a:r>
            <a:r>
              <a:rPr lang="en-US" sz="2400" dirty="0" smtClean="0"/>
              <a:t>trategy that yields the highest payoff, given the other player’s strategy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b="1" dirty="0" smtClean="0"/>
              <a:t>Dominant strategy</a:t>
            </a:r>
            <a:r>
              <a:rPr lang="en-US" sz="2400" dirty="0" smtClean="0"/>
              <a:t>: </a:t>
            </a:r>
            <a:r>
              <a:rPr lang="en-US" sz="2400" dirty="0"/>
              <a:t>A</a:t>
            </a:r>
            <a:r>
              <a:rPr lang="en-US" sz="2400" dirty="0" smtClean="0"/>
              <a:t> best response to all possible strategies of the other player (does not always exist!)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b="1" dirty="0" smtClean="0"/>
              <a:t>Dominant strategy equilibrium</a:t>
            </a:r>
            <a:r>
              <a:rPr lang="en-US" sz="2400" dirty="0" smtClean="0"/>
              <a:t>: </a:t>
            </a:r>
            <a:r>
              <a:rPr lang="en-US" sz="2400" dirty="0"/>
              <a:t>A</a:t>
            </a:r>
            <a:r>
              <a:rPr lang="en-US" sz="2400" dirty="0" smtClean="0"/>
              <a:t>n outcome of a game in which everyone plays their dominant </a:t>
            </a:r>
            <a:r>
              <a:rPr lang="en-US" sz="2400" dirty="0" smtClean="0"/>
              <a:t>strategy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What can you say about the equilibrium in this game?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891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8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+mn-lt"/>
              </a:rPr>
              <a:t>Crop </a:t>
            </a:r>
            <a:r>
              <a:rPr lang="en-GB" sz="3200" dirty="0" smtClean="0">
                <a:latin typeface="+mn-lt"/>
              </a:rPr>
              <a:t>choice with Optimal decision-making</a:t>
            </a:r>
          </a:p>
        </p:txBody>
      </p:sp>
      <p:pic>
        <p:nvPicPr>
          <p:cNvPr id="13" name="Picture 12" descr="figure-04-02-b-a.jpg"/>
          <p:cNvPicPr>
            <a:picLocks noChangeAspect="1"/>
          </p:cNvPicPr>
          <p:nvPr/>
        </p:nvPicPr>
        <p:blipFill>
          <a:blip r:embed="rId2"/>
          <a:srcRect l="24848" t="3517" r="26389" b="2077"/>
          <a:stretch>
            <a:fillRect/>
          </a:stretch>
        </p:blipFill>
        <p:spPr>
          <a:xfrm>
            <a:off x="7256938" y="1372329"/>
            <a:ext cx="4727057" cy="46425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6695" y="2290797"/>
            <a:ext cx="700024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b="1" dirty="0" smtClean="0"/>
              <a:t>Best response</a:t>
            </a:r>
            <a:r>
              <a:rPr lang="en-US" sz="2400" dirty="0" smtClean="0"/>
              <a:t>: If </a:t>
            </a:r>
            <a:r>
              <a:rPr lang="en-US" sz="2400" dirty="0" err="1" smtClean="0"/>
              <a:t>Bala</a:t>
            </a:r>
            <a:r>
              <a:rPr lang="en-US" sz="2400" dirty="0" smtClean="0"/>
              <a:t> grows rice, Anil’s best response is to grow cassava. If </a:t>
            </a:r>
            <a:r>
              <a:rPr lang="en-US" sz="2400" dirty="0" err="1" smtClean="0"/>
              <a:t>Bala</a:t>
            </a:r>
            <a:r>
              <a:rPr lang="en-US" sz="2400" dirty="0" smtClean="0"/>
              <a:t> grows cassava, Anil’s best response is to grow cassava.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b="1" dirty="0" smtClean="0"/>
              <a:t>Dominant strategy</a:t>
            </a:r>
            <a:r>
              <a:rPr lang="en-US" sz="2400" dirty="0" smtClean="0"/>
              <a:t>: Anil’s dominant strategy is to grow cassava. </a:t>
            </a:r>
            <a:r>
              <a:rPr lang="en-US" sz="2400" dirty="0" err="1" smtClean="0"/>
              <a:t>Bala’s</a:t>
            </a:r>
            <a:r>
              <a:rPr lang="en-US" sz="2400" dirty="0" smtClean="0"/>
              <a:t> dominant strategy is to grow rice.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b="1" dirty="0" smtClean="0"/>
              <a:t>Dominant strategy equilibrium</a:t>
            </a:r>
            <a:r>
              <a:rPr lang="en-US" sz="2400" dirty="0" smtClean="0"/>
              <a:t>: When Anil and </a:t>
            </a:r>
            <a:r>
              <a:rPr lang="en-US" sz="2400" dirty="0" err="1" smtClean="0"/>
              <a:t>Bala</a:t>
            </a:r>
            <a:r>
              <a:rPr lang="en-US" sz="2400" dirty="0" smtClean="0"/>
              <a:t> each play their dominant strategy, the outcome is (Cassava, Rice).</a:t>
            </a:r>
          </a:p>
        </p:txBody>
      </p:sp>
    </p:spTree>
    <p:extLst>
      <p:ext uri="{BB962C8B-B14F-4D97-AF65-F5344CB8AC3E}">
        <p14:creationId xmlns:p14="http://schemas.microsoft.com/office/powerpoint/2010/main" val="27127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9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5795" y="904508"/>
            <a:ext cx="11168005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Nash equilibrium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6845" t="31703" r="37976" b="26699"/>
          <a:stretch/>
        </p:blipFill>
        <p:spPr>
          <a:xfrm>
            <a:off x="7230013" y="1745252"/>
            <a:ext cx="4961987" cy="46110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98991" y="1340273"/>
            <a:ext cx="2432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Different pay-offs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0584" y="1867775"/>
            <a:ext cx="6718833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b="1" dirty="0" smtClean="0"/>
              <a:t>Note how we have changed the payoffs in the payoff matrix 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What do you think is the new equilibrium?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Is Cassava (by Anil) and Rice (by </a:t>
            </a:r>
            <a:r>
              <a:rPr lang="en-US" sz="2400" dirty="0" err="1" smtClean="0"/>
              <a:t>Bala</a:t>
            </a:r>
            <a:r>
              <a:rPr lang="en-US" sz="2400" dirty="0" smtClean="0"/>
              <a:t>) still an equilibrium?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[Previously, it was the unique (dominant strategy) equilibrium.]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What about Cassava </a:t>
            </a:r>
            <a:r>
              <a:rPr lang="en-US" sz="2400" dirty="0"/>
              <a:t>(by </a:t>
            </a:r>
            <a:r>
              <a:rPr lang="en-US" sz="2400" dirty="0" err="1" smtClean="0"/>
              <a:t>Bala</a:t>
            </a:r>
            <a:r>
              <a:rPr lang="en-US" sz="2400" dirty="0" smtClean="0"/>
              <a:t>) </a:t>
            </a:r>
            <a:r>
              <a:rPr lang="en-US" sz="2400" dirty="0"/>
              <a:t>and Rice (by </a:t>
            </a:r>
            <a:r>
              <a:rPr lang="en-US" sz="2400" dirty="0" smtClean="0"/>
              <a:t>Anil)? Might this now also be an </a:t>
            </a:r>
            <a:r>
              <a:rPr lang="en-US" sz="2400" dirty="0"/>
              <a:t>equilibrium?</a:t>
            </a:r>
          </a:p>
          <a:p>
            <a:pPr>
              <a:spcAft>
                <a:spcPts val="1800"/>
              </a:spcAft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438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35545</TotalTime>
  <Words>1945</Words>
  <Application>Microsoft Office PowerPoint</Application>
  <PresentationFormat>Widescreen</PresentationFormat>
  <Paragraphs>256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EC107 Economics 1 2019-20</dc:title>
  <dc:creator>Naylor, Robin</dc:creator>
  <cp:lastModifiedBy>Naylor, Robin</cp:lastModifiedBy>
  <cp:revision>87</cp:revision>
  <dcterms:created xsi:type="dcterms:W3CDTF">2018-10-05T13:57:52Z</dcterms:created>
  <dcterms:modified xsi:type="dcterms:W3CDTF">2018-10-30T17:25:43Z</dcterms:modified>
</cp:coreProperties>
</file>