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71" r:id="rId14"/>
    <p:sldId id="280" r:id="rId15"/>
    <p:sldId id="269" r:id="rId16"/>
    <p:sldId id="270" r:id="rId17"/>
    <p:sldId id="272" r:id="rId18"/>
    <p:sldId id="277" r:id="rId19"/>
    <p:sldId id="278" r:id="rId20"/>
    <p:sldId id="279" r:id="rId21"/>
    <p:sldId id="274" r:id="rId22"/>
    <p:sldId id="273" r:id="rId23"/>
    <p:sldId id="275" r:id="rId24"/>
    <p:sldId id="276" r:id="rId25"/>
    <p:sldId id="281" r:id="rId26"/>
    <p:sldId id="282" r:id="rId27"/>
    <p:sldId id="283" r:id="rId28"/>
    <p:sldId id="284" r:id="rId29"/>
    <p:sldId id="285" r:id="rId30"/>
    <p:sldId id="286" r:id="rId31"/>
    <p:sldId id="287" r:id="rId32"/>
    <p:sldId id="288" r:id="rId33"/>
    <p:sldId id="289"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03" d="100"/>
          <a:sy n="103" d="100"/>
        </p:scale>
        <p:origin x="138" y="3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AB37874-A857-4283-951C-BE96A6279FF8}" type="datetimeFigureOut">
              <a:rPr lang="en-GB" smtClean="0"/>
              <a:t>31/10/2018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5E4B5B-D4F2-45D9-9FE4-2A773619E80D}" type="slidenum">
              <a:rPr lang="en-GB" smtClean="0"/>
              <a:t>‹#›</a:t>
            </a:fld>
            <a:endParaRPr lang="en-GB"/>
          </a:p>
        </p:txBody>
      </p:sp>
    </p:spTree>
    <p:extLst>
      <p:ext uri="{BB962C8B-B14F-4D97-AF65-F5344CB8AC3E}">
        <p14:creationId xmlns:p14="http://schemas.microsoft.com/office/powerpoint/2010/main" val="493622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F27D22E-4F74-4442-94DE-A51272927493}" type="datetime1">
              <a:rPr lang="en-GB" smtClean="0"/>
              <a:t>31/10/2018</a:t>
            </a:fld>
            <a:endParaRPr lang="en-GB"/>
          </a:p>
        </p:txBody>
      </p:sp>
      <p:sp>
        <p:nvSpPr>
          <p:cNvPr id="5" name="Footer Placeholder 4"/>
          <p:cNvSpPr>
            <a:spLocks noGrp="1"/>
          </p:cNvSpPr>
          <p:nvPr>
            <p:ph type="ftr" sz="quarter" idx="11"/>
          </p:nvPr>
        </p:nvSpPr>
        <p:spPr/>
        <p:txBody>
          <a:bodyPr/>
          <a:lstStyle/>
          <a:p>
            <a:r>
              <a:rPr lang="en-GB" smtClean="0"/>
              <a:t>Robin Naylor, Department of Economics, Warwick</a:t>
            </a:r>
            <a:endParaRPr lang="en-GB"/>
          </a:p>
        </p:txBody>
      </p:sp>
      <p:sp>
        <p:nvSpPr>
          <p:cNvPr id="6" name="Slide Number Placeholder 5"/>
          <p:cNvSpPr>
            <a:spLocks noGrp="1"/>
          </p:cNvSpPr>
          <p:nvPr>
            <p:ph type="sldNum" sz="quarter" idx="12"/>
          </p:nvPr>
        </p:nvSpPr>
        <p:spPr/>
        <p:txBody>
          <a:bodyPr/>
          <a:lstStyle/>
          <a:p>
            <a:fld id="{AE2F5621-78CD-4C8A-AC13-CF527D0A0599}" type="slidenum">
              <a:rPr lang="en-GB" smtClean="0"/>
              <a:t>‹#›</a:t>
            </a:fld>
            <a:endParaRPr lang="en-GB"/>
          </a:p>
        </p:txBody>
      </p:sp>
    </p:spTree>
    <p:extLst>
      <p:ext uri="{BB962C8B-B14F-4D97-AF65-F5344CB8AC3E}">
        <p14:creationId xmlns:p14="http://schemas.microsoft.com/office/powerpoint/2010/main" val="9945671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9F755E8-A4E9-49B7-9556-7F3C96C2CD8F}" type="datetime1">
              <a:rPr lang="en-GB" smtClean="0"/>
              <a:t>31/10/2018</a:t>
            </a:fld>
            <a:endParaRPr lang="en-GB"/>
          </a:p>
        </p:txBody>
      </p:sp>
      <p:sp>
        <p:nvSpPr>
          <p:cNvPr id="5" name="Footer Placeholder 4"/>
          <p:cNvSpPr>
            <a:spLocks noGrp="1"/>
          </p:cNvSpPr>
          <p:nvPr>
            <p:ph type="ftr" sz="quarter" idx="11"/>
          </p:nvPr>
        </p:nvSpPr>
        <p:spPr/>
        <p:txBody>
          <a:bodyPr/>
          <a:lstStyle/>
          <a:p>
            <a:r>
              <a:rPr lang="en-GB" smtClean="0"/>
              <a:t>Robin Naylor, Department of Economics, Warwick</a:t>
            </a:r>
            <a:endParaRPr lang="en-GB"/>
          </a:p>
        </p:txBody>
      </p:sp>
      <p:sp>
        <p:nvSpPr>
          <p:cNvPr id="6" name="Slide Number Placeholder 5"/>
          <p:cNvSpPr>
            <a:spLocks noGrp="1"/>
          </p:cNvSpPr>
          <p:nvPr>
            <p:ph type="sldNum" sz="quarter" idx="12"/>
          </p:nvPr>
        </p:nvSpPr>
        <p:spPr/>
        <p:txBody>
          <a:bodyPr/>
          <a:lstStyle/>
          <a:p>
            <a:fld id="{AE2F5621-78CD-4C8A-AC13-CF527D0A0599}" type="slidenum">
              <a:rPr lang="en-GB" smtClean="0"/>
              <a:t>‹#›</a:t>
            </a:fld>
            <a:endParaRPr lang="en-GB"/>
          </a:p>
        </p:txBody>
      </p:sp>
    </p:spTree>
    <p:extLst>
      <p:ext uri="{BB962C8B-B14F-4D97-AF65-F5344CB8AC3E}">
        <p14:creationId xmlns:p14="http://schemas.microsoft.com/office/powerpoint/2010/main" val="30758723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0CFC51A-505D-4E4C-9ADC-EDE16137B337}" type="datetime1">
              <a:rPr lang="en-GB" smtClean="0"/>
              <a:t>31/10/2018</a:t>
            </a:fld>
            <a:endParaRPr lang="en-GB"/>
          </a:p>
        </p:txBody>
      </p:sp>
      <p:sp>
        <p:nvSpPr>
          <p:cNvPr id="5" name="Footer Placeholder 4"/>
          <p:cNvSpPr>
            <a:spLocks noGrp="1"/>
          </p:cNvSpPr>
          <p:nvPr>
            <p:ph type="ftr" sz="quarter" idx="11"/>
          </p:nvPr>
        </p:nvSpPr>
        <p:spPr/>
        <p:txBody>
          <a:bodyPr/>
          <a:lstStyle/>
          <a:p>
            <a:r>
              <a:rPr lang="en-GB" smtClean="0"/>
              <a:t>Robin Naylor, Department of Economics, Warwick</a:t>
            </a:r>
            <a:endParaRPr lang="en-GB"/>
          </a:p>
        </p:txBody>
      </p:sp>
      <p:sp>
        <p:nvSpPr>
          <p:cNvPr id="6" name="Slide Number Placeholder 5"/>
          <p:cNvSpPr>
            <a:spLocks noGrp="1"/>
          </p:cNvSpPr>
          <p:nvPr>
            <p:ph type="sldNum" sz="quarter" idx="12"/>
          </p:nvPr>
        </p:nvSpPr>
        <p:spPr/>
        <p:txBody>
          <a:bodyPr/>
          <a:lstStyle/>
          <a:p>
            <a:fld id="{AE2F5621-78CD-4C8A-AC13-CF527D0A0599}" type="slidenum">
              <a:rPr lang="en-GB" smtClean="0"/>
              <a:t>‹#›</a:t>
            </a:fld>
            <a:endParaRPr lang="en-GB"/>
          </a:p>
        </p:txBody>
      </p:sp>
    </p:spTree>
    <p:extLst>
      <p:ext uri="{BB962C8B-B14F-4D97-AF65-F5344CB8AC3E}">
        <p14:creationId xmlns:p14="http://schemas.microsoft.com/office/powerpoint/2010/main" val="24983570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A88FE02-2689-48B7-A657-96F2FDD5D31B}" type="datetime1">
              <a:rPr lang="en-GB" smtClean="0"/>
              <a:t>31/10/2018</a:t>
            </a:fld>
            <a:endParaRPr lang="en-GB"/>
          </a:p>
        </p:txBody>
      </p:sp>
      <p:sp>
        <p:nvSpPr>
          <p:cNvPr id="5" name="Footer Placeholder 4"/>
          <p:cNvSpPr>
            <a:spLocks noGrp="1"/>
          </p:cNvSpPr>
          <p:nvPr>
            <p:ph type="ftr" sz="quarter" idx="11"/>
          </p:nvPr>
        </p:nvSpPr>
        <p:spPr/>
        <p:txBody>
          <a:bodyPr/>
          <a:lstStyle/>
          <a:p>
            <a:r>
              <a:rPr lang="en-GB" smtClean="0"/>
              <a:t>Robin Naylor, Department of Economics, Warwick</a:t>
            </a:r>
            <a:endParaRPr lang="en-GB"/>
          </a:p>
        </p:txBody>
      </p:sp>
      <p:sp>
        <p:nvSpPr>
          <p:cNvPr id="6" name="Slide Number Placeholder 5"/>
          <p:cNvSpPr>
            <a:spLocks noGrp="1"/>
          </p:cNvSpPr>
          <p:nvPr>
            <p:ph type="sldNum" sz="quarter" idx="12"/>
          </p:nvPr>
        </p:nvSpPr>
        <p:spPr/>
        <p:txBody>
          <a:bodyPr/>
          <a:lstStyle/>
          <a:p>
            <a:fld id="{AE2F5621-78CD-4C8A-AC13-CF527D0A0599}" type="slidenum">
              <a:rPr lang="en-GB" smtClean="0"/>
              <a:t>‹#›</a:t>
            </a:fld>
            <a:endParaRPr lang="en-GB"/>
          </a:p>
        </p:txBody>
      </p:sp>
    </p:spTree>
    <p:extLst>
      <p:ext uri="{BB962C8B-B14F-4D97-AF65-F5344CB8AC3E}">
        <p14:creationId xmlns:p14="http://schemas.microsoft.com/office/powerpoint/2010/main" val="28973823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72625E9C-F7ED-4F0B-93B3-31310DF250C7}" type="datetime1">
              <a:rPr lang="en-GB" smtClean="0"/>
              <a:t>31/10/2018</a:t>
            </a:fld>
            <a:endParaRPr lang="en-GB"/>
          </a:p>
        </p:txBody>
      </p:sp>
      <p:sp>
        <p:nvSpPr>
          <p:cNvPr id="5" name="Footer Placeholder 4"/>
          <p:cNvSpPr>
            <a:spLocks noGrp="1"/>
          </p:cNvSpPr>
          <p:nvPr>
            <p:ph type="ftr" sz="quarter" idx="11"/>
          </p:nvPr>
        </p:nvSpPr>
        <p:spPr/>
        <p:txBody>
          <a:bodyPr/>
          <a:lstStyle/>
          <a:p>
            <a:r>
              <a:rPr lang="en-GB" smtClean="0"/>
              <a:t>Robin Naylor, Department of Economics, Warwick</a:t>
            </a:r>
            <a:endParaRPr lang="en-GB"/>
          </a:p>
        </p:txBody>
      </p:sp>
      <p:sp>
        <p:nvSpPr>
          <p:cNvPr id="6" name="Slide Number Placeholder 5"/>
          <p:cNvSpPr>
            <a:spLocks noGrp="1"/>
          </p:cNvSpPr>
          <p:nvPr>
            <p:ph type="sldNum" sz="quarter" idx="12"/>
          </p:nvPr>
        </p:nvSpPr>
        <p:spPr/>
        <p:txBody>
          <a:bodyPr/>
          <a:lstStyle/>
          <a:p>
            <a:fld id="{AE2F5621-78CD-4C8A-AC13-CF527D0A0599}" type="slidenum">
              <a:rPr lang="en-GB" smtClean="0"/>
              <a:t>‹#›</a:t>
            </a:fld>
            <a:endParaRPr lang="en-GB"/>
          </a:p>
        </p:txBody>
      </p:sp>
    </p:spTree>
    <p:extLst>
      <p:ext uri="{BB962C8B-B14F-4D97-AF65-F5344CB8AC3E}">
        <p14:creationId xmlns:p14="http://schemas.microsoft.com/office/powerpoint/2010/main" val="9632892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D22AB3B7-D4D3-4079-9748-22135B7049C7}" type="datetime1">
              <a:rPr lang="en-GB" smtClean="0"/>
              <a:t>31/10/2018</a:t>
            </a:fld>
            <a:endParaRPr lang="en-GB"/>
          </a:p>
        </p:txBody>
      </p:sp>
      <p:sp>
        <p:nvSpPr>
          <p:cNvPr id="6" name="Footer Placeholder 5"/>
          <p:cNvSpPr>
            <a:spLocks noGrp="1"/>
          </p:cNvSpPr>
          <p:nvPr>
            <p:ph type="ftr" sz="quarter" idx="11"/>
          </p:nvPr>
        </p:nvSpPr>
        <p:spPr/>
        <p:txBody>
          <a:bodyPr/>
          <a:lstStyle/>
          <a:p>
            <a:r>
              <a:rPr lang="en-GB" smtClean="0"/>
              <a:t>Robin Naylor, Department of Economics, Warwick</a:t>
            </a:r>
            <a:endParaRPr lang="en-GB"/>
          </a:p>
        </p:txBody>
      </p:sp>
      <p:sp>
        <p:nvSpPr>
          <p:cNvPr id="7" name="Slide Number Placeholder 6"/>
          <p:cNvSpPr>
            <a:spLocks noGrp="1"/>
          </p:cNvSpPr>
          <p:nvPr>
            <p:ph type="sldNum" sz="quarter" idx="12"/>
          </p:nvPr>
        </p:nvSpPr>
        <p:spPr/>
        <p:txBody>
          <a:bodyPr/>
          <a:lstStyle/>
          <a:p>
            <a:fld id="{AE2F5621-78CD-4C8A-AC13-CF527D0A0599}" type="slidenum">
              <a:rPr lang="en-GB" smtClean="0"/>
              <a:t>‹#›</a:t>
            </a:fld>
            <a:endParaRPr lang="en-GB"/>
          </a:p>
        </p:txBody>
      </p:sp>
    </p:spTree>
    <p:extLst>
      <p:ext uri="{BB962C8B-B14F-4D97-AF65-F5344CB8AC3E}">
        <p14:creationId xmlns:p14="http://schemas.microsoft.com/office/powerpoint/2010/main" val="18720232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9070BC99-3517-4F02-B9A0-E002392201A0}" type="datetime1">
              <a:rPr lang="en-GB" smtClean="0"/>
              <a:t>31/10/2018</a:t>
            </a:fld>
            <a:endParaRPr lang="en-GB"/>
          </a:p>
        </p:txBody>
      </p:sp>
      <p:sp>
        <p:nvSpPr>
          <p:cNvPr id="8" name="Footer Placeholder 7"/>
          <p:cNvSpPr>
            <a:spLocks noGrp="1"/>
          </p:cNvSpPr>
          <p:nvPr>
            <p:ph type="ftr" sz="quarter" idx="11"/>
          </p:nvPr>
        </p:nvSpPr>
        <p:spPr/>
        <p:txBody>
          <a:bodyPr/>
          <a:lstStyle/>
          <a:p>
            <a:r>
              <a:rPr lang="en-GB" smtClean="0"/>
              <a:t>Robin Naylor, Department of Economics, Warwick</a:t>
            </a:r>
            <a:endParaRPr lang="en-GB"/>
          </a:p>
        </p:txBody>
      </p:sp>
      <p:sp>
        <p:nvSpPr>
          <p:cNvPr id="9" name="Slide Number Placeholder 8"/>
          <p:cNvSpPr>
            <a:spLocks noGrp="1"/>
          </p:cNvSpPr>
          <p:nvPr>
            <p:ph type="sldNum" sz="quarter" idx="12"/>
          </p:nvPr>
        </p:nvSpPr>
        <p:spPr/>
        <p:txBody>
          <a:bodyPr/>
          <a:lstStyle/>
          <a:p>
            <a:fld id="{AE2F5621-78CD-4C8A-AC13-CF527D0A0599}" type="slidenum">
              <a:rPr lang="en-GB" smtClean="0"/>
              <a:t>‹#›</a:t>
            </a:fld>
            <a:endParaRPr lang="en-GB"/>
          </a:p>
        </p:txBody>
      </p:sp>
    </p:spTree>
    <p:extLst>
      <p:ext uri="{BB962C8B-B14F-4D97-AF65-F5344CB8AC3E}">
        <p14:creationId xmlns:p14="http://schemas.microsoft.com/office/powerpoint/2010/main" val="18616710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0942BDC-3328-4B09-9E1A-463C09493511}" type="datetime1">
              <a:rPr lang="en-GB" smtClean="0"/>
              <a:t>31/10/2018</a:t>
            </a:fld>
            <a:endParaRPr lang="en-GB"/>
          </a:p>
        </p:txBody>
      </p:sp>
      <p:sp>
        <p:nvSpPr>
          <p:cNvPr id="4" name="Footer Placeholder 3"/>
          <p:cNvSpPr>
            <a:spLocks noGrp="1"/>
          </p:cNvSpPr>
          <p:nvPr>
            <p:ph type="ftr" sz="quarter" idx="11"/>
          </p:nvPr>
        </p:nvSpPr>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a:t>
            </a:fld>
            <a:endParaRPr lang="en-GB"/>
          </a:p>
        </p:txBody>
      </p:sp>
    </p:spTree>
    <p:extLst>
      <p:ext uri="{BB962C8B-B14F-4D97-AF65-F5344CB8AC3E}">
        <p14:creationId xmlns:p14="http://schemas.microsoft.com/office/powerpoint/2010/main" val="36519958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DAA649-65F5-4A2A-A6DB-35B559D41A20}" type="datetime1">
              <a:rPr lang="en-GB" smtClean="0"/>
              <a:t>31/10/2018</a:t>
            </a:fld>
            <a:endParaRPr lang="en-GB"/>
          </a:p>
        </p:txBody>
      </p:sp>
      <p:sp>
        <p:nvSpPr>
          <p:cNvPr id="3" name="Footer Placeholder 2"/>
          <p:cNvSpPr>
            <a:spLocks noGrp="1"/>
          </p:cNvSpPr>
          <p:nvPr>
            <p:ph type="ftr" sz="quarter" idx="11"/>
          </p:nvPr>
        </p:nvSpPr>
        <p:spPr/>
        <p:txBody>
          <a:bodyPr/>
          <a:lstStyle/>
          <a:p>
            <a:r>
              <a:rPr lang="en-GB" smtClean="0"/>
              <a:t>Robin Naylor, Department of Economics, Warwick</a:t>
            </a:r>
            <a:endParaRPr lang="en-GB"/>
          </a:p>
        </p:txBody>
      </p:sp>
      <p:sp>
        <p:nvSpPr>
          <p:cNvPr id="4" name="Slide Number Placeholder 3"/>
          <p:cNvSpPr>
            <a:spLocks noGrp="1"/>
          </p:cNvSpPr>
          <p:nvPr>
            <p:ph type="sldNum" sz="quarter" idx="12"/>
          </p:nvPr>
        </p:nvSpPr>
        <p:spPr/>
        <p:txBody>
          <a:bodyPr/>
          <a:lstStyle/>
          <a:p>
            <a:fld id="{AE2F5621-78CD-4C8A-AC13-CF527D0A0599}" type="slidenum">
              <a:rPr lang="en-GB" smtClean="0"/>
              <a:t>‹#›</a:t>
            </a:fld>
            <a:endParaRPr lang="en-GB"/>
          </a:p>
        </p:txBody>
      </p:sp>
    </p:spTree>
    <p:extLst>
      <p:ext uri="{BB962C8B-B14F-4D97-AF65-F5344CB8AC3E}">
        <p14:creationId xmlns:p14="http://schemas.microsoft.com/office/powerpoint/2010/main" val="17307850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99706C6A-4969-4844-8347-9B59159FBC8B}" type="datetime1">
              <a:rPr lang="en-GB" smtClean="0"/>
              <a:t>31/10/2018</a:t>
            </a:fld>
            <a:endParaRPr lang="en-GB"/>
          </a:p>
        </p:txBody>
      </p:sp>
      <p:sp>
        <p:nvSpPr>
          <p:cNvPr id="6" name="Footer Placeholder 5"/>
          <p:cNvSpPr>
            <a:spLocks noGrp="1"/>
          </p:cNvSpPr>
          <p:nvPr>
            <p:ph type="ftr" sz="quarter" idx="11"/>
          </p:nvPr>
        </p:nvSpPr>
        <p:spPr/>
        <p:txBody>
          <a:bodyPr/>
          <a:lstStyle/>
          <a:p>
            <a:r>
              <a:rPr lang="en-GB" smtClean="0"/>
              <a:t>Robin Naylor, Department of Economics, Warwick</a:t>
            </a:r>
            <a:endParaRPr lang="en-GB"/>
          </a:p>
        </p:txBody>
      </p:sp>
      <p:sp>
        <p:nvSpPr>
          <p:cNvPr id="7" name="Slide Number Placeholder 6"/>
          <p:cNvSpPr>
            <a:spLocks noGrp="1"/>
          </p:cNvSpPr>
          <p:nvPr>
            <p:ph type="sldNum" sz="quarter" idx="12"/>
          </p:nvPr>
        </p:nvSpPr>
        <p:spPr/>
        <p:txBody>
          <a:bodyPr/>
          <a:lstStyle/>
          <a:p>
            <a:fld id="{AE2F5621-78CD-4C8A-AC13-CF527D0A0599}" type="slidenum">
              <a:rPr lang="en-GB" smtClean="0"/>
              <a:t>‹#›</a:t>
            </a:fld>
            <a:endParaRPr lang="en-GB"/>
          </a:p>
        </p:txBody>
      </p:sp>
    </p:spTree>
    <p:extLst>
      <p:ext uri="{BB962C8B-B14F-4D97-AF65-F5344CB8AC3E}">
        <p14:creationId xmlns:p14="http://schemas.microsoft.com/office/powerpoint/2010/main" val="15378089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B3584094-5173-4390-B90A-34031E064E9E}" type="datetime1">
              <a:rPr lang="en-GB" smtClean="0"/>
              <a:t>31/10/2018</a:t>
            </a:fld>
            <a:endParaRPr lang="en-GB"/>
          </a:p>
        </p:txBody>
      </p:sp>
      <p:sp>
        <p:nvSpPr>
          <p:cNvPr id="6" name="Footer Placeholder 5"/>
          <p:cNvSpPr>
            <a:spLocks noGrp="1"/>
          </p:cNvSpPr>
          <p:nvPr>
            <p:ph type="ftr" sz="quarter" idx="11"/>
          </p:nvPr>
        </p:nvSpPr>
        <p:spPr/>
        <p:txBody>
          <a:bodyPr/>
          <a:lstStyle/>
          <a:p>
            <a:r>
              <a:rPr lang="en-GB" smtClean="0"/>
              <a:t>Robin Naylor, Department of Economics, Warwick</a:t>
            </a:r>
            <a:endParaRPr lang="en-GB"/>
          </a:p>
        </p:txBody>
      </p:sp>
      <p:sp>
        <p:nvSpPr>
          <p:cNvPr id="7" name="Slide Number Placeholder 6"/>
          <p:cNvSpPr>
            <a:spLocks noGrp="1"/>
          </p:cNvSpPr>
          <p:nvPr>
            <p:ph type="sldNum" sz="quarter" idx="12"/>
          </p:nvPr>
        </p:nvSpPr>
        <p:spPr/>
        <p:txBody>
          <a:bodyPr/>
          <a:lstStyle/>
          <a:p>
            <a:fld id="{AE2F5621-78CD-4C8A-AC13-CF527D0A0599}" type="slidenum">
              <a:rPr lang="en-GB" smtClean="0"/>
              <a:t>‹#›</a:t>
            </a:fld>
            <a:endParaRPr lang="en-GB"/>
          </a:p>
        </p:txBody>
      </p:sp>
    </p:spTree>
    <p:extLst>
      <p:ext uri="{BB962C8B-B14F-4D97-AF65-F5344CB8AC3E}">
        <p14:creationId xmlns:p14="http://schemas.microsoft.com/office/powerpoint/2010/main" val="26853742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EE7859-3837-4632-9D67-4D181EABB03A}" type="datetime1">
              <a:rPr lang="en-GB" smtClean="0"/>
              <a:t>31/10/2018</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Robin Naylor, Department of Economics, Warwick</a:t>
            </a:r>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2F5621-78CD-4C8A-AC13-CF527D0A0599}" type="slidenum">
              <a:rPr lang="en-GB" smtClean="0"/>
              <a:t>‹#›</a:t>
            </a:fld>
            <a:endParaRPr lang="en-GB"/>
          </a:p>
        </p:txBody>
      </p:sp>
    </p:spTree>
    <p:extLst>
      <p:ext uri="{BB962C8B-B14F-4D97-AF65-F5344CB8AC3E}">
        <p14:creationId xmlns:p14="http://schemas.microsoft.com/office/powerpoint/2010/main" val="8141548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1</a:t>
            </a:fld>
            <a:endParaRPr lang="en-GB"/>
          </a:p>
        </p:txBody>
      </p:sp>
      <p:sp>
        <p:nvSpPr>
          <p:cNvPr id="9" name="Subtitle 8"/>
          <p:cNvSpPr>
            <a:spLocks noGrp="1"/>
          </p:cNvSpPr>
          <p:nvPr>
            <p:ph type="subTitle" idx="1"/>
          </p:nvPr>
        </p:nvSpPr>
        <p:spPr>
          <a:xfrm>
            <a:off x="1368415" y="1072198"/>
            <a:ext cx="9144000" cy="1655762"/>
          </a:xfrm>
        </p:spPr>
        <p:txBody>
          <a:bodyPr/>
          <a:lstStyle/>
          <a:p>
            <a:r>
              <a:rPr lang="en-GB" sz="3200" b="1" dirty="0" smtClean="0"/>
              <a:t>Property and Power: Mutual Gains and Conflict</a:t>
            </a:r>
          </a:p>
          <a:p>
            <a:pPr algn="l"/>
            <a:endParaRPr lang="en-GB" sz="2800" dirty="0" smtClean="0"/>
          </a:p>
          <a:p>
            <a:pPr algn="l"/>
            <a:r>
              <a:rPr lang="en-GB" sz="2800" dirty="0" smtClean="0"/>
              <a:t>This Lecture follows closely CORE: Unit 5</a:t>
            </a:r>
          </a:p>
        </p:txBody>
      </p:sp>
      <p:sp>
        <p:nvSpPr>
          <p:cNvPr id="10" name="Content Placeholder 2"/>
          <p:cNvSpPr txBox="1">
            <a:spLocks/>
          </p:cNvSpPr>
          <p:nvPr/>
        </p:nvSpPr>
        <p:spPr>
          <a:xfrm>
            <a:off x="1368415" y="2865913"/>
            <a:ext cx="10515600" cy="335248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dirty="0" smtClean="0"/>
              <a:t>Context</a:t>
            </a:r>
          </a:p>
          <a:p>
            <a:pPr algn="l"/>
            <a:r>
              <a:rPr lang="en-US" b="1" dirty="0"/>
              <a:t>Institutions</a:t>
            </a:r>
            <a:r>
              <a:rPr lang="en-US" dirty="0"/>
              <a:t> (the rules of the game) matter for social </a:t>
            </a:r>
            <a:r>
              <a:rPr lang="en-US" dirty="0" smtClean="0"/>
              <a:t>outcomes (see Unit 4).</a:t>
            </a:r>
            <a:endParaRPr lang="en-US" dirty="0"/>
          </a:p>
          <a:p>
            <a:pPr algn="l"/>
            <a:r>
              <a:rPr lang="en-US" dirty="0"/>
              <a:t>Institutions can affect the income that people receive for their </a:t>
            </a:r>
            <a:r>
              <a:rPr lang="en-US" dirty="0" smtClean="0"/>
              <a:t>work (see Unit 2).</a:t>
            </a:r>
            <a:endParaRPr lang="en-US" dirty="0"/>
          </a:p>
          <a:p>
            <a:pPr algn="l"/>
            <a:endParaRPr lang="en-US" dirty="0"/>
          </a:p>
          <a:p>
            <a:pPr marL="457200" indent="-457200" algn="l">
              <a:buFont typeface="Arial"/>
              <a:buChar char="•"/>
            </a:pPr>
            <a:r>
              <a:rPr lang="en-US" dirty="0"/>
              <a:t>What other factors determine final outcomes?</a:t>
            </a:r>
          </a:p>
          <a:p>
            <a:pPr marL="457200" indent="-457200" algn="l">
              <a:buFont typeface="Arial"/>
              <a:buChar char="•"/>
            </a:pPr>
            <a:r>
              <a:rPr lang="en-US" dirty="0"/>
              <a:t>What other criteria can we use to evaluate outcomes?</a:t>
            </a:r>
          </a:p>
          <a:p>
            <a:pPr marL="457200" indent="-457200" algn="l">
              <a:buFont typeface="Arial"/>
              <a:buChar char="•"/>
            </a:pPr>
            <a:r>
              <a:rPr lang="en-US" dirty="0"/>
              <a:t>How can we improve final outcomes?</a:t>
            </a:r>
          </a:p>
        </p:txBody>
      </p:sp>
    </p:spTree>
    <p:extLst>
      <p:ext uri="{BB962C8B-B14F-4D97-AF65-F5344CB8AC3E}">
        <p14:creationId xmlns:p14="http://schemas.microsoft.com/office/powerpoint/2010/main" val="2717055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10</a:t>
            </a:fld>
            <a:endParaRPr lang="en-GB"/>
          </a:p>
        </p:txBody>
      </p:sp>
      <p:pic>
        <p:nvPicPr>
          <p:cNvPr id="6" name="Picture 5" descr="figure-05-02-c.jpg"/>
          <p:cNvPicPr>
            <a:picLocks noChangeAspect="1"/>
          </p:cNvPicPr>
          <p:nvPr/>
        </p:nvPicPr>
        <p:blipFill>
          <a:blip r:embed="rId2"/>
          <a:srcRect l="16587" r="12960" b="424"/>
          <a:stretch>
            <a:fillRect/>
          </a:stretch>
        </p:blipFill>
        <p:spPr>
          <a:xfrm>
            <a:off x="-9233" y="1854854"/>
            <a:ext cx="5879075" cy="4496570"/>
          </a:xfrm>
          <a:prstGeom prst="rect">
            <a:avLst/>
          </a:prstGeom>
        </p:spPr>
      </p:pic>
      <p:sp>
        <p:nvSpPr>
          <p:cNvPr id="9" name="Subtitle 8"/>
          <p:cNvSpPr>
            <a:spLocks noGrp="1"/>
          </p:cNvSpPr>
          <p:nvPr>
            <p:ph type="subTitle" idx="1"/>
          </p:nvPr>
        </p:nvSpPr>
        <p:spPr>
          <a:xfrm>
            <a:off x="1297842" y="935453"/>
            <a:ext cx="9144000" cy="1089111"/>
          </a:xfrm>
        </p:spPr>
        <p:txBody>
          <a:bodyPr>
            <a:normAutofit/>
          </a:bodyPr>
          <a:lstStyle/>
          <a:p>
            <a:r>
              <a:rPr lang="en-GB" sz="3200" b="1" dirty="0" smtClean="0"/>
              <a:t>What determines the nature of allocations?</a:t>
            </a:r>
          </a:p>
          <a:p>
            <a:r>
              <a:rPr lang="en-GB" sz="2800" b="1" dirty="0" smtClean="0"/>
              <a:t>Example: the trade-off between grain and free time</a:t>
            </a:r>
            <a:endParaRPr lang="en-GB" sz="2800" b="1" dirty="0" smtClean="0"/>
          </a:p>
          <a:p>
            <a:pPr algn="l"/>
            <a:endParaRPr lang="en-GB" sz="2800" dirty="0" smtClean="0"/>
          </a:p>
        </p:txBody>
      </p:sp>
      <p:sp>
        <p:nvSpPr>
          <p:cNvPr id="7" name="TextBox 6"/>
          <p:cNvSpPr txBox="1"/>
          <p:nvPr/>
        </p:nvSpPr>
        <p:spPr>
          <a:xfrm>
            <a:off x="5957455" y="2314745"/>
            <a:ext cx="5956300" cy="3785652"/>
          </a:xfrm>
          <a:prstGeom prst="rect">
            <a:avLst/>
          </a:prstGeom>
          <a:noFill/>
        </p:spPr>
        <p:txBody>
          <a:bodyPr wrap="square" rtlCol="0">
            <a:spAutoFit/>
          </a:bodyPr>
          <a:lstStyle/>
          <a:p>
            <a:r>
              <a:rPr lang="en-US" sz="2400" dirty="0" smtClean="0"/>
              <a:t>Re-cap from Lecture 3:</a:t>
            </a:r>
          </a:p>
          <a:p>
            <a:r>
              <a:rPr lang="en-US" sz="2400" dirty="0" smtClean="0"/>
              <a:t>Angela </a:t>
            </a:r>
            <a:r>
              <a:rPr lang="en-US" sz="2400" dirty="0" smtClean="0"/>
              <a:t>faces a tradeoff between grain and free time. </a:t>
            </a:r>
          </a:p>
          <a:p>
            <a:endParaRPr lang="en-US" sz="2400" dirty="0" smtClean="0"/>
          </a:p>
          <a:p>
            <a:r>
              <a:rPr lang="en-US" sz="2400" dirty="0" smtClean="0"/>
              <a:t>Initially, she farms the land by herself and keeps all the grain.</a:t>
            </a:r>
          </a:p>
          <a:p>
            <a:endParaRPr lang="en-US" sz="2400" dirty="0"/>
          </a:p>
          <a:p>
            <a:r>
              <a:rPr lang="en-US" sz="2400" dirty="0" smtClean="0"/>
              <a:t>Recall optimal decision making (Unit 3): allocation is where </a:t>
            </a:r>
          </a:p>
          <a:p>
            <a:pPr algn="ctr"/>
            <a:r>
              <a:rPr lang="en-US" sz="2400" b="1" dirty="0" smtClean="0"/>
              <a:t>MRS = MRT</a:t>
            </a:r>
            <a:endParaRPr lang="en-US" sz="2400" b="1" dirty="0"/>
          </a:p>
        </p:txBody>
      </p:sp>
    </p:spTree>
    <p:extLst>
      <p:ext uri="{BB962C8B-B14F-4D97-AF65-F5344CB8AC3E}">
        <p14:creationId xmlns:p14="http://schemas.microsoft.com/office/powerpoint/2010/main" val="30783233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11</a:t>
            </a:fld>
            <a:endParaRPr lang="en-GB"/>
          </a:p>
        </p:txBody>
      </p:sp>
      <p:sp>
        <p:nvSpPr>
          <p:cNvPr id="9" name="Subtitle 8"/>
          <p:cNvSpPr>
            <a:spLocks noGrp="1"/>
          </p:cNvSpPr>
          <p:nvPr>
            <p:ph type="subTitle" idx="1"/>
          </p:nvPr>
        </p:nvSpPr>
        <p:spPr>
          <a:xfrm>
            <a:off x="1297842" y="935453"/>
            <a:ext cx="9144000" cy="1089111"/>
          </a:xfrm>
        </p:spPr>
        <p:txBody>
          <a:bodyPr>
            <a:normAutofit/>
          </a:bodyPr>
          <a:lstStyle/>
          <a:p>
            <a:r>
              <a:rPr lang="en-GB" sz="3200" b="1" dirty="0" smtClean="0"/>
              <a:t>What determines the nature of allocations?</a:t>
            </a:r>
          </a:p>
          <a:p>
            <a:r>
              <a:rPr lang="en-GB" sz="2800" b="1" dirty="0" smtClean="0"/>
              <a:t>The combined feasible set</a:t>
            </a:r>
            <a:endParaRPr lang="en-GB" sz="2800" b="1" dirty="0" smtClean="0"/>
          </a:p>
          <a:p>
            <a:pPr algn="l"/>
            <a:endParaRPr lang="en-GB" sz="2800" dirty="0" smtClean="0"/>
          </a:p>
        </p:txBody>
      </p:sp>
      <p:pic>
        <p:nvPicPr>
          <p:cNvPr id="8" name="Picture 7" descr="figure-05-03-e.jpg"/>
          <p:cNvPicPr>
            <a:picLocks noChangeAspect="1"/>
          </p:cNvPicPr>
          <p:nvPr/>
        </p:nvPicPr>
        <p:blipFill>
          <a:blip r:embed="rId2"/>
          <a:srcRect l="11318" r="13798" b="299"/>
          <a:stretch>
            <a:fillRect/>
          </a:stretch>
        </p:blipFill>
        <p:spPr>
          <a:xfrm>
            <a:off x="70839" y="2141776"/>
            <a:ext cx="5728892" cy="4131590"/>
          </a:xfrm>
          <a:prstGeom prst="rect">
            <a:avLst/>
          </a:prstGeom>
        </p:spPr>
      </p:pic>
      <p:sp>
        <p:nvSpPr>
          <p:cNvPr id="10" name="TextBox 9"/>
          <p:cNvSpPr txBox="1"/>
          <p:nvPr/>
        </p:nvSpPr>
        <p:spPr>
          <a:xfrm>
            <a:off x="5799730" y="1964353"/>
            <a:ext cx="6392269" cy="4524315"/>
          </a:xfrm>
          <a:prstGeom prst="rect">
            <a:avLst/>
          </a:prstGeom>
          <a:noFill/>
        </p:spPr>
        <p:txBody>
          <a:bodyPr wrap="square" rtlCol="0">
            <a:spAutoFit/>
          </a:bodyPr>
          <a:lstStyle/>
          <a:p>
            <a:r>
              <a:rPr lang="en-US" sz="2400" dirty="0" smtClean="0"/>
              <a:t>Bruno is not a farmer, but </a:t>
            </a:r>
            <a:r>
              <a:rPr lang="en-US" sz="2400" dirty="0" smtClean="0"/>
              <a:t>makes a claim for some </a:t>
            </a:r>
            <a:r>
              <a:rPr lang="en-US" sz="2400" dirty="0" smtClean="0"/>
              <a:t>of Angela’s grain</a:t>
            </a:r>
            <a:r>
              <a:rPr lang="en-US" sz="2400" dirty="0"/>
              <a:t>. Think of Angela as the farmer and Bruno as </a:t>
            </a:r>
            <a:r>
              <a:rPr lang="en-US" sz="2400" dirty="0" smtClean="0"/>
              <a:t>a </a:t>
            </a:r>
            <a:r>
              <a:rPr lang="en-US" sz="2400" dirty="0"/>
              <a:t>landowner</a:t>
            </a:r>
            <a:r>
              <a:rPr lang="en-US" sz="2400" dirty="0" smtClean="0"/>
              <a:t>. Angela has no right to use the land unless Bruno chooses to grant her a right in return for a share of the crop Angela produces.</a:t>
            </a:r>
            <a:endParaRPr lang="en-US" sz="2400" dirty="0"/>
          </a:p>
          <a:p>
            <a:endParaRPr lang="en-US" sz="2400" dirty="0" smtClean="0"/>
          </a:p>
          <a:p>
            <a:r>
              <a:rPr lang="en-US" sz="2400" dirty="0" smtClean="0"/>
              <a:t>The </a:t>
            </a:r>
            <a:r>
              <a:rPr lang="en-US" sz="2400" b="1" dirty="0"/>
              <a:t>combined feasible set </a:t>
            </a:r>
            <a:r>
              <a:rPr lang="en-US" sz="2400" dirty="0"/>
              <a:t>shows all possible allocations </a:t>
            </a:r>
            <a:r>
              <a:rPr lang="en-US" sz="2400" dirty="0" smtClean="0"/>
              <a:t>of </a:t>
            </a:r>
            <a:r>
              <a:rPr lang="en-US" sz="2400" dirty="0"/>
              <a:t>production between </a:t>
            </a:r>
            <a:r>
              <a:rPr lang="en-US" sz="2400" dirty="0" smtClean="0"/>
              <a:t>two parties.</a:t>
            </a:r>
          </a:p>
          <a:p>
            <a:endParaRPr lang="en-US" sz="2400" dirty="0"/>
          </a:p>
          <a:p>
            <a:r>
              <a:rPr lang="en-US" sz="2400" dirty="0" smtClean="0"/>
              <a:t>The chosen allocation depends on </a:t>
            </a:r>
            <a:r>
              <a:rPr lang="en-US" sz="2400" b="1" dirty="0" smtClean="0"/>
              <a:t>institutions</a:t>
            </a:r>
            <a:r>
              <a:rPr lang="en-US" sz="2400" dirty="0" smtClean="0"/>
              <a:t> and </a:t>
            </a:r>
            <a:r>
              <a:rPr lang="en-US" sz="2400" b="1" dirty="0" smtClean="0"/>
              <a:t>policies</a:t>
            </a:r>
            <a:r>
              <a:rPr lang="en-US" sz="2400" dirty="0" smtClean="0"/>
              <a:t>.</a:t>
            </a:r>
            <a:endParaRPr lang="en-US" sz="2400" b="1" dirty="0"/>
          </a:p>
        </p:txBody>
      </p:sp>
    </p:spTree>
    <p:extLst>
      <p:ext uri="{BB962C8B-B14F-4D97-AF65-F5344CB8AC3E}">
        <p14:creationId xmlns:p14="http://schemas.microsoft.com/office/powerpoint/2010/main" val="31407012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12</a:t>
            </a:fld>
            <a:endParaRPr lang="en-GB"/>
          </a:p>
        </p:txBody>
      </p:sp>
      <p:pic>
        <p:nvPicPr>
          <p:cNvPr id="11" name="Picture 10" descr="figure-05-04-d.jpg"/>
          <p:cNvPicPr>
            <a:picLocks noChangeAspect="1"/>
          </p:cNvPicPr>
          <p:nvPr/>
        </p:nvPicPr>
        <p:blipFill>
          <a:blip r:embed="rId2"/>
          <a:srcRect l="14613" r="16130" b="2313"/>
          <a:stretch>
            <a:fillRect/>
          </a:stretch>
        </p:blipFill>
        <p:spPr>
          <a:xfrm>
            <a:off x="0" y="1708287"/>
            <a:ext cx="5788860" cy="4830625"/>
          </a:xfrm>
          <a:prstGeom prst="rect">
            <a:avLst/>
          </a:prstGeom>
        </p:spPr>
      </p:pic>
      <p:sp>
        <p:nvSpPr>
          <p:cNvPr id="9" name="Subtitle 8"/>
          <p:cNvSpPr>
            <a:spLocks noGrp="1"/>
          </p:cNvSpPr>
          <p:nvPr>
            <p:ph type="subTitle" idx="1"/>
          </p:nvPr>
        </p:nvSpPr>
        <p:spPr>
          <a:xfrm>
            <a:off x="1297842" y="935453"/>
            <a:ext cx="9144000" cy="1089111"/>
          </a:xfrm>
        </p:spPr>
        <p:txBody>
          <a:bodyPr>
            <a:normAutofit/>
          </a:bodyPr>
          <a:lstStyle/>
          <a:p>
            <a:r>
              <a:rPr lang="en-GB" sz="3200" b="1" dirty="0" smtClean="0"/>
              <a:t>What determines the nature of allocations?</a:t>
            </a:r>
          </a:p>
          <a:p>
            <a:r>
              <a:rPr lang="en-GB" sz="2800" b="1" dirty="0" smtClean="0"/>
              <a:t>Feasible allocations</a:t>
            </a:r>
            <a:endParaRPr lang="en-GB" sz="2800" b="1" dirty="0" smtClean="0"/>
          </a:p>
          <a:p>
            <a:pPr algn="l"/>
            <a:endParaRPr lang="en-GB" sz="2800" dirty="0" smtClean="0"/>
          </a:p>
        </p:txBody>
      </p:sp>
      <p:sp>
        <p:nvSpPr>
          <p:cNvPr id="12" name="TextBox 11"/>
          <p:cNvSpPr txBox="1"/>
          <p:nvPr/>
        </p:nvSpPr>
        <p:spPr>
          <a:xfrm>
            <a:off x="5869842" y="2235314"/>
            <a:ext cx="5684849" cy="3785652"/>
          </a:xfrm>
          <a:prstGeom prst="rect">
            <a:avLst/>
          </a:prstGeom>
          <a:noFill/>
        </p:spPr>
        <p:txBody>
          <a:bodyPr wrap="square" rtlCol="0">
            <a:spAutoFit/>
          </a:bodyPr>
          <a:lstStyle/>
          <a:p>
            <a:r>
              <a:rPr lang="en-US" sz="2400" dirty="0"/>
              <a:t>The feasible frontier shows</a:t>
            </a:r>
          </a:p>
          <a:p>
            <a:r>
              <a:rPr lang="en-US" sz="2400" dirty="0"/>
              <a:t> all the </a:t>
            </a:r>
            <a:r>
              <a:rPr lang="en-US" sz="2400" b="1" dirty="0"/>
              <a:t>technically feasible </a:t>
            </a:r>
            <a:r>
              <a:rPr lang="en-US" sz="2400" dirty="0"/>
              <a:t>outcomes (limited by </a:t>
            </a:r>
            <a:r>
              <a:rPr lang="en-US" sz="2400" dirty="0" smtClean="0"/>
              <a:t>technology and by resources).</a:t>
            </a:r>
            <a:endParaRPr lang="en-US" sz="2400" dirty="0"/>
          </a:p>
          <a:p>
            <a:endParaRPr lang="en-US" sz="2400" dirty="0"/>
          </a:p>
          <a:p>
            <a:r>
              <a:rPr lang="en-US" sz="2400" dirty="0"/>
              <a:t>The </a:t>
            </a:r>
            <a:r>
              <a:rPr lang="en-US" sz="2400" b="1" dirty="0"/>
              <a:t>biological survival constraint </a:t>
            </a:r>
            <a:r>
              <a:rPr lang="en-US" sz="2400" dirty="0"/>
              <a:t>shows all the </a:t>
            </a:r>
            <a:r>
              <a:rPr lang="en-US" sz="2400" b="1" dirty="0"/>
              <a:t>biologically feasible </a:t>
            </a:r>
            <a:r>
              <a:rPr lang="en-US" sz="2400" dirty="0"/>
              <a:t>outcomes (limited by survival</a:t>
            </a:r>
            <a:r>
              <a:rPr lang="en-US" sz="2400" dirty="0" smtClean="0"/>
              <a:t>).</a:t>
            </a:r>
            <a:endParaRPr lang="en-US" sz="2400" dirty="0"/>
          </a:p>
          <a:p>
            <a:endParaRPr lang="en-US" sz="2400" dirty="0"/>
          </a:p>
          <a:p>
            <a:r>
              <a:rPr lang="en-US" sz="2400" dirty="0"/>
              <a:t>Feasible allocations are given by the </a:t>
            </a:r>
            <a:r>
              <a:rPr lang="en-US" sz="2400" b="1" dirty="0"/>
              <a:t>intersection</a:t>
            </a:r>
            <a:r>
              <a:rPr lang="en-US" sz="2400" dirty="0"/>
              <a:t> of these constraints.  </a:t>
            </a:r>
          </a:p>
        </p:txBody>
      </p:sp>
    </p:spTree>
    <p:extLst>
      <p:ext uri="{BB962C8B-B14F-4D97-AF65-F5344CB8AC3E}">
        <p14:creationId xmlns:p14="http://schemas.microsoft.com/office/powerpoint/2010/main" val="23112769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p:txBody>
          <a:bodyPr/>
          <a:lstStyle/>
          <a:p>
            <a:r>
              <a:rPr lang="en-GB" dirty="0" smtClean="0"/>
              <a:t>Robin Naylor, Department of Economics, Warwick</a:t>
            </a:r>
            <a:endParaRPr lang="en-GB" dirty="0"/>
          </a:p>
        </p:txBody>
      </p:sp>
      <p:sp>
        <p:nvSpPr>
          <p:cNvPr id="5" name="Slide Number Placeholder 4"/>
          <p:cNvSpPr>
            <a:spLocks noGrp="1"/>
          </p:cNvSpPr>
          <p:nvPr>
            <p:ph type="sldNum" sz="quarter" idx="12"/>
          </p:nvPr>
        </p:nvSpPr>
        <p:spPr/>
        <p:txBody>
          <a:bodyPr/>
          <a:lstStyle/>
          <a:p>
            <a:fld id="{AE2F5621-78CD-4C8A-AC13-CF527D0A0599}" type="slidenum">
              <a:rPr lang="en-GB" smtClean="0"/>
              <a:t>13</a:t>
            </a:fld>
            <a:endParaRPr lang="en-GB" dirty="0"/>
          </a:p>
        </p:txBody>
      </p:sp>
      <p:pic>
        <p:nvPicPr>
          <p:cNvPr id="11" name="Picture 10" descr="figure-05-04-d.jpg"/>
          <p:cNvPicPr>
            <a:picLocks noChangeAspect="1"/>
          </p:cNvPicPr>
          <p:nvPr/>
        </p:nvPicPr>
        <p:blipFill>
          <a:blip r:embed="rId2"/>
          <a:srcRect l="14613" r="16130" b="2313"/>
          <a:stretch>
            <a:fillRect/>
          </a:stretch>
        </p:blipFill>
        <p:spPr>
          <a:xfrm>
            <a:off x="0" y="1708287"/>
            <a:ext cx="5788860" cy="4830625"/>
          </a:xfrm>
          <a:prstGeom prst="rect">
            <a:avLst/>
          </a:prstGeom>
        </p:spPr>
      </p:pic>
      <p:sp>
        <p:nvSpPr>
          <p:cNvPr id="9" name="Subtitle 8"/>
          <p:cNvSpPr>
            <a:spLocks noGrp="1"/>
          </p:cNvSpPr>
          <p:nvPr>
            <p:ph type="subTitle" idx="1"/>
          </p:nvPr>
        </p:nvSpPr>
        <p:spPr>
          <a:xfrm>
            <a:off x="1297842" y="935453"/>
            <a:ext cx="9144000" cy="1089111"/>
          </a:xfrm>
        </p:spPr>
        <p:txBody>
          <a:bodyPr>
            <a:normAutofit/>
          </a:bodyPr>
          <a:lstStyle/>
          <a:p>
            <a:r>
              <a:rPr lang="en-GB" sz="3200" b="1" dirty="0" smtClean="0"/>
              <a:t>What determines the nature of allocations?</a:t>
            </a:r>
          </a:p>
          <a:p>
            <a:r>
              <a:rPr lang="en-US" sz="2800" b="1" dirty="0" smtClean="0"/>
              <a:t>The biological </a:t>
            </a:r>
            <a:r>
              <a:rPr lang="en-US" sz="2800" b="1" dirty="0"/>
              <a:t>survival </a:t>
            </a:r>
            <a:r>
              <a:rPr lang="en-US" sz="2800" b="1" dirty="0" smtClean="0"/>
              <a:t>constraint and ICs</a:t>
            </a:r>
            <a:endParaRPr lang="en-GB" sz="2800" dirty="0" smtClean="0"/>
          </a:p>
        </p:txBody>
      </p:sp>
      <p:sp>
        <p:nvSpPr>
          <p:cNvPr id="12" name="TextBox 11"/>
          <p:cNvSpPr txBox="1"/>
          <p:nvPr/>
        </p:nvSpPr>
        <p:spPr>
          <a:xfrm>
            <a:off x="6015644" y="1999338"/>
            <a:ext cx="6403140" cy="4154984"/>
          </a:xfrm>
          <a:prstGeom prst="rect">
            <a:avLst/>
          </a:prstGeom>
          <a:noFill/>
        </p:spPr>
        <p:txBody>
          <a:bodyPr wrap="square" rtlCol="0">
            <a:spAutoFit/>
          </a:bodyPr>
          <a:lstStyle/>
          <a:p>
            <a:r>
              <a:rPr lang="en-US" sz="2400" dirty="0" smtClean="0"/>
              <a:t>Note how Angela’s </a:t>
            </a:r>
            <a:r>
              <a:rPr lang="en-US" sz="2400" b="1" dirty="0" smtClean="0"/>
              <a:t>biological </a:t>
            </a:r>
            <a:r>
              <a:rPr lang="en-US" sz="2400" b="1" dirty="0"/>
              <a:t>survival constraint </a:t>
            </a:r>
            <a:r>
              <a:rPr lang="en-US" sz="2400" dirty="0" smtClean="0"/>
              <a:t>differs from her Indifference Curves.</a:t>
            </a:r>
          </a:p>
          <a:p>
            <a:endParaRPr lang="en-US" sz="2400" dirty="0"/>
          </a:p>
          <a:p>
            <a:r>
              <a:rPr lang="en-US" sz="2400" dirty="0" smtClean="0"/>
              <a:t>Notice in particular that Angela has a Reservation Indifference Curve which will differ from </a:t>
            </a:r>
            <a:r>
              <a:rPr lang="en-US" sz="2400" dirty="0"/>
              <a:t>biological survival </a:t>
            </a:r>
            <a:r>
              <a:rPr lang="en-US" sz="2400" dirty="0" smtClean="0"/>
              <a:t>constraint.</a:t>
            </a:r>
          </a:p>
          <a:p>
            <a:endParaRPr lang="en-US" sz="2400" dirty="0"/>
          </a:p>
          <a:p>
            <a:r>
              <a:rPr lang="en-US" sz="2400" dirty="0" smtClean="0">
                <a:solidFill>
                  <a:schemeClr val="accent1">
                    <a:lumMod val="75000"/>
                  </a:schemeClr>
                </a:solidFill>
              </a:rPr>
              <a:t>The Reservation IC </a:t>
            </a:r>
            <a:r>
              <a:rPr lang="en-US" sz="2400" dirty="0" smtClean="0"/>
              <a:t>shows combinations of Grain and Free Time which yield the same utility to Angela as not working and hence as having just 2.5 bushels of grain (so it passes through Z).</a:t>
            </a:r>
            <a:endParaRPr lang="en-US" sz="2400" dirty="0"/>
          </a:p>
        </p:txBody>
      </p:sp>
      <p:sp>
        <p:nvSpPr>
          <p:cNvPr id="3" name="Arc 2"/>
          <p:cNvSpPr/>
          <p:nvPr/>
        </p:nvSpPr>
        <p:spPr>
          <a:xfrm rot="10800000">
            <a:off x="1835936" y="-1252637"/>
            <a:ext cx="5387824" cy="6290150"/>
          </a:xfrm>
          <a:prstGeom prst="arc">
            <a:avLst/>
          </a:prstGeom>
          <a:ln w="28575">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 name="Arc 9"/>
          <p:cNvSpPr/>
          <p:nvPr/>
        </p:nvSpPr>
        <p:spPr>
          <a:xfrm rot="10800000">
            <a:off x="2137625" y="-1665067"/>
            <a:ext cx="5387824" cy="6290150"/>
          </a:xfrm>
          <a:prstGeom prst="arc">
            <a:avLst/>
          </a:prstGeom>
          <a:ln w="28575">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3" name="Arc 12"/>
          <p:cNvSpPr/>
          <p:nvPr/>
        </p:nvSpPr>
        <p:spPr>
          <a:xfrm rot="10800000">
            <a:off x="2487795" y="-2369447"/>
            <a:ext cx="5387824" cy="6290150"/>
          </a:xfrm>
          <a:prstGeom prst="arc">
            <a:avLst/>
          </a:prstGeom>
          <a:ln w="28575">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7" name="Straight Arrow Connector 6"/>
          <p:cNvCxnSpPr/>
          <p:nvPr/>
        </p:nvCxnSpPr>
        <p:spPr>
          <a:xfrm flipH="1">
            <a:off x="4480175" y="4827111"/>
            <a:ext cx="1615825" cy="210402"/>
          </a:xfrm>
          <a:prstGeom prst="straightConnector1">
            <a:avLst/>
          </a:prstGeom>
          <a:ln w="190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a:off x="4480175" y="2683982"/>
            <a:ext cx="3765092" cy="1095053"/>
          </a:xfrm>
          <a:prstGeom prst="straightConnector1">
            <a:avLst/>
          </a:prstGeom>
          <a:ln w="190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90038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14</a:t>
            </a:fld>
            <a:endParaRPr lang="en-GB"/>
          </a:p>
        </p:txBody>
      </p:sp>
      <p:sp>
        <p:nvSpPr>
          <p:cNvPr id="9" name="Subtitle 8"/>
          <p:cNvSpPr>
            <a:spLocks noGrp="1"/>
          </p:cNvSpPr>
          <p:nvPr>
            <p:ph type="subTitle" idx="1"/>
          </p:nvPr>
        </p:nvSpPr>
        <p:spPr>
          <a:xfrm>
            <a:off x="1297842" y="935453"/>
            <a:ext cx="9144000" cy="1089111"/>
          </a:xfrm>
        </p:spPr>
        <p:txBody>
          <a:bodyPr>
            <a:normAutofit/>
          </a:bodyPr>
          <a:lstStyle/>
          <a:p>
            <a:r>
              <a:rPr lang="en-GB" sz="3200" b="1" dirty="0" smtClean="0"/>
              <a:t>What determines the nature of allocations?</a:t>
            </a:r>
          </a:p>
          <a:p>
            <a:r>
              <a:rPr lang="en-US" sz="2800" b="1" dirty="0" smtClean="0"/>
              <a:t>A specific assumption about ICs</a:t>
            </a:r>
            <a:endParaRPr lang="en-GB" sz="2800" dirty="0" smtClean="0"/>
          </a:p>
        </p:txBody>
      </p:sp>
      <p:sp>
        <p:nvSpPr>
          <p:cNvPr id="12" name="TextBox 11"/>
          <p:cNvSpPr txBox="1"/>
          <p:nvPr/>
        </p:nvSpPr>
        <p:spPr>
          <a:xfrm>
            <a:off x="5790198" y="1990005"/>
            <a:ext cx="6403140" cy="4524315"/>
          </a:xfrm>
          <a:prstGeom prst="rect">
            <a:avLst/>
          </a:prstGeom>
          <a:noFill/>
        </p:spPr>
        <p:txBody>
          <a:bodyPr wrap="square" rtlCol="0">
            <a:spAutoFit/>
          </a:bodyPr>
          <a:lstStyle/>
          <a:p>
            <a:r>
              <a:rPr lang="en-US" sz="2400" dirty="0" smtClean="0"/>
              <a:t>To make our analysis as simple as possible, we are assuming that for any amount of free time she takes, Angela’s MRS is the same regardless of how much grain she has.</a:t>
            </a:r>
          </a:p>
          <a:p>
            <a:endParaRPr lang="en-US" sz="2400" dirty="0"/>
          </a:p>
          <a:p>
            <a:r>
              <a:rPr lang="en-US" sz="2400" dirty="0" smtClean="0"/>
              <a:t>So, for example, when Angela has 15 hours of free time, the tangents to each and every one of her ICs are parallel to each other – meaning that her MRS is constant at 15 hours. We assume that this is also true at any number of hours.</a:t>
            </a:r>
          </a:p>
          <a:p>
            <a:endParaRPr lang="en-US" sz="2400" dirty="0"/>
          </a:p>
          <a:p>
            <a:r>
              <a:rPr lang="en-US" sz="2400" dirty="0" smtClean="0"/>
              <a:t>The ICs are just ‘vertical translates’ of each other.</a:t>
            </a:r>
            <a:endParaRPr lang="en-US" sz="2400" dirty="0"/>
          </a:p>
        </p:txBody>
      </p:sp>
      <p:sp>
        <p:nvSpPr>
          <p:cNvPr id="3" name="Arc 2"/>
          <p:cNvSpPr/>
          <p:nvPr/>
        </p:nvSpPr>
        <p:spPr>
          <a:xfrm rot="10800000">
            <a:off x="1863928" y="-730239"/>
            <a:ext cx="5387824" cy="6290150"/>
          </a:xfrm>
          <a:prstGeom prst="arc">
            <a:avLst/>
          </a:prstGeom>
          <a:ln w="28575">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5" name="Arc 14"/>
          <p:cNvSpPr/>
          <p:nvPr/>
        </p:nvSpPr>
        <p:spPr>
          <a:xfrm rot="10800000">
            <a:off x="1863928" y="-1296296"/>
            <a:ext cx="5387824" cy="6290150"/>
          </a:xfrm>
          <a:prstGeom prst="arc">
            <a:avLst/>
          </a:prstGeom>
          <a:ln w="28575">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6" name="Arc 15"/>
          <p:cNvSpPr/>
          <p:nvPr/>
        </p:nvSpPr>
        <p:spPr>
          <a:xfrm rot="10800000">
            <a:off x="1863927" y="-2005423"/>
            <a:ext cx="5387824" cy="6290150"/>
          </a:xfrm>
          <a:prstGeom prst="arc">
            <a:avLst/>
          </a:prstGeom>
          <a:ln w="28575">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8" name="Straight Connector 7"/>
          <p:cNvCxnSpPr/>
          <p:nvPr/>
        </p:nvCxnSpPr>
        <p:spPr>
          <a:xfrm flipV="1">
            <a:off x="1390262" y="5765694"/>
            <a:ext cx="3965509" cy="735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1390262" y="1123986"/>
            <a:ext cx="65314" cy="464906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3028849" y="2171176"/>
            <a:ext cx="21771" cy="360555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454644" y="3866570"/>
            <a:ext cx="3191955" cy="2358144"/>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432871" y="3275074"/>
            <a:ext cx="3191955" cy="2358144"/>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439714" y="2586720"/>
            <a:ext cx="3191955" cy="2358144"/>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2792970" y="5812971"/>
            <a:ext cx="424913" cy="307777"/>
          </a:xfrm>
          <a:prstGeom prst="rect">
            <a:avLst/>
          </a:prstGeom>
          <a:noFill/>
        </p:spPr>
        <p:txBody>
          <a:bodyPr wrap="square" rtlCol="0">
            <a:spAutoFit/>
          </a:bodyPr>
          <a:lstStyle/>
          <a:p>
            <a:pPr>
              <a:spcAft>
                <a:spcPts val="1200"/>
              </a:spcAft>
            </a:pPr>
            <a:r>
              <a:rPr lang="en-US" sz="1400" b="1" dirty="0" smtClean="0">
                <a:latin typeface="+mj-lt"/>
              </a:rPr>
              <a:t>15</a:t>
            </a:r>
            <a:endParaRPr lang="en-US" sz="1400" b="1" dirty="0">
              <a:latin typeface="+mj-lt"/>
            </a:endParaRPr>
          </a:p>
        </p:txBody>
      </p:sp>
      <p:sp>
        <p:nvSpPr>
          <p:cNvPr id="33" name="TextBox 32"/>
          <p:cNvSpPr txBox="1"/>
          <p:nvPr/>
        </p:nvSpPr>
        <p:spPr>
          <a:xfrm>
            <a:off x="1995357" y="6131778"/>
            <a:ext cx="2755318" cy="307777"/>
          </a:xfrm>
          <a:prstGeom prst="rect">
            <a:avLst/>
          </a:prstGeom>
          <a:noFill/>
        </p:spPr>
        <p:txBody>
          <a:bodyPr wrap="square" rtlCol="0">
            <a:spAutoFit/>
          </a:bodyPr>
          <a:lstStyle/>
          <a:p>
            <a:pPr>
              <a:spcAft>
                <a:spcPts val="1200"/>
              </a:spcAft>
            </a:pPr>
            <a:r>
              <a:rPr lang="en-US" sz="1400" b="1" dirty="0" smtClean="0">
                <a:latin typeface="+mj-lt"/>
              </a:rPr>
              <a:t>Angela’s hours of free time</a:t>
            </a:r>
            <a:endParaRPr lang="en-US" sz="1400" b="1" dirty="0">
              <a:latin typeface="+mj-lt"/>
            </a:endParaRPr>
          </a:p>
        </p:txBody>
      </p:sp>
      <p:sp>
        <p:nvSpPr>
          <p:cNvPr id="34" name="TextBox 33"/>
          <p:cNvSpPr txBox="1"/>
          <p:nvPr/>
        </p:nvSpPr>
        <p:spPr>
          <a:xfrm rot="16200000">
            <a:off x="-594020" y="3132237"/>
            <a:ext cx="2523123" cy="307777"/>
          </a:xfrm>
          <a:prstGeom prst="rect">
            <a:avLst/>
          </a:prstGeom>
          <a:noFill/>
        </p:spPr>
        <p:txBody>
          <a:bodyPr wrap="square" rtlCol="0">
            <a:spAutoFit/>
          </a:bodyPr>
          <a:lstStyle/>
          <a:p>
            <a:pPr>
              <a:spcAft>
                <a:spcPts val="1200"/>
              </a:spcAft>
            </a:pPr>
            <a:r>
              <a:rPr lang="en-US" sz="1400" b="1" dirty="0" smtClean="0">
                <a:latin typeface="+mj-lt"/>
              </a:rPr>
              <a:t>Bushels of grain</a:t>
            </a:r>
            <a:endParaRPr lang="en-US" sz="1400" b="1" dirty="0">
              <a:latin typeface="+mj-lt"/>
            </a:endParaRPr>
          </a:p>
        </p:txBody>
      </p:sp>
    </p:spTree>
    <p:extLst>
      <p:ext uri="{BB962C8B-B14F-4D97-AF65-F5344CB8AC3E}">
        <p14:creationId xmlns:p14="http://schemas.microsoft.com/office/powerpoint/2010/main" val="27948759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a:xfrm>
            <a:off x="3958244" y="6356350"/>
            <a:ext cx="4114800" cy="365125"/>
          </a:xfrm>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15</a:t>
            </a:fld>
            <a:endParaRPr lang="en-GB"/>
          </a:p>
        </p:txBody>
      </p:sp>
      <p:sp>
        <p:nvSpPr>
          <p:cNvPr id="8" name="TextBox 7"/>
          <p:cNvSpPr txBox="1"/>
          <p:nvPr/>
        </p:nvSpPr>
        <p:spPr>
          <a:xfrm>
            <a:off x="4481967" y="1869860"/>
            <a:ext cx="7710033" cy="4678204"/>
          </a:xfrm>
          <a:prstGeom prst="rect">
            <a:avLst/>
          </a:prstGeom>
          <a:noFill/>
        </p:spPr>
        <p:txBody>
          <a:bodyPr wrap="square" rtlCol="0">
            <a:spAutoFit/>
          </a:bodyPr>
          <a:lstStyle/>
          <a:p>
            <a:r>
              <a:rPr lang="en-US" sz="2400" dirty="0"/>
              <a:t>Suppose </a:t>
            </a:r>
            <a:r>
              <a:rPr lang="en-US" sz="2400" dirty="0" smtClean="0"/>
              <a:t>Bruno can </a:t>
            </a:r>
            <a:r>
              <a:rPr lang="en-US" sz="2400" dirty="0" smtClean="0"/>
              <a:t>enforce any </a:t>
            </a:r>
            <a:r>
              <a:rPr lang="en-US" sz="2400" dirty="0"/>
              <a:t>allocation he </a:t>
            </a:r>
            <a:r>
              <a:rPr lang="en-US" sz="2400" dirty="0" smtClean="0"/>
              <a:t>wants – in effect, Angela is his </a:t>
            </a:r>
            <a:r>
              <a:rPr lang="en-US" sz="2400" dirty="0" smtClean="0"/>
              <a:t>property.</a:t>
            </a:r>
            <a:endParaRPr lang="en-US" sz="2400" dirty="0"/>
          </a:p>
          <a:p>
            <a:endParaRPr lang="en-US" sz="2400" dirty="0"/>
          </a:p>
          <a:p>
            <a:pPr>
              <a:spcAft>
                <a:spcPts val="1200"/>
              </a:spcAft>
            </a:pPr>
            <a:r>
              <a:rPr lang="en-US" sz="2400" dirty="0"/>
              <a:t>The allocation that </a:t>
            </a:r>
            <a:r>
              <a:rPr lang="en-US" sz="2400" dirty="0" err="1"/>
              <a:t>maximises</a:t>
            </a:r>
            <a:r>
              <a:rPr lang="en-US" sz="2400" dirty="0"/>
              <a:t> his </a:t>
            </a:r>
            <a:r>
              <a:rPr lang="en-US" sz="2400" b="1" dirty="0"/>
              <a:t>economic rent </a:t>
            </a:r>
            <a:r>
              <a:rPr lang="en-US" sz="2400" dirty="0"/>
              <a:t>is where the slope of the </a:t>
            </a:r>
            <a:r>
              <a:rPr lang="en-US" sz="2400" b="1" dirty="0"/>
              <a:t>biological constraint </a:t>
            </a:r>
            <a:r>
              <a:rPr lang="en-US" sz="2400" dirty="0"/>
              <a:t>(MRS</a:t>
            </a:r>
            <a:r>
              <a:rPr lang="en-US" sz="2400" dirty="0" smtClean="0"/>
              <a:t>) equals </a:t>
            </a:r>
            <a:r>
              <a:rPr lang="en-US" sz="2400" dirty="0"/>
              <a:t>the slope of the </a:t>
            </a:r>
            <a:r>
              <a:rPr lang="en-US" sz="2400" dirty="0" smtClean="0"/>
              <a:t>feasible </a:t>
            </a:r>
            <a:r>
              <a:rPr lang="en-US" sz="2400" dirty="0"/>
              <a:t>frontier (MRT</a:t>
            </a:r>
            <a:r>
              <a:rPr lang="en-US" sz="2400" dirty="0" smtClean="0"/>
              <a:t>).</a:t>
            </a:r>
            <a:endParaRPr lang="en-US" sz="2400" dirty="0"/>
          </a:p>
          <a:p>
            <a:r>
              <a:rPr lang="en-US" sz="2400" b="1" dirty="0"/>
              <a:t>MRS = MRT </a:t>
            </a:r>
            <a:endParaRPr lang="en-US" sz="2400" b="1" dirty="0" smtClean="0"/>
          </a:p>
          <a:p>
            <a:endParaRPr lang="en-US" sz="2400" b="1" dirty="0"/>
          </a:p>
          <a:p>
            <a:r>
              <a:rPr lang="en-US" sz="2400" dirty="0" smtClean="0"/>
              <a:t>Note how this differs from the </a:t>
            </a:r>
            <a:r>
              <a:rPr lang="en-US" sz="2400" b="1" dirty="0" smtClean="0"/>
              <a:t>free choice </a:t>
            </a:r>
            <a:r>
              <a:rPr lang="en-US" sz="2400" dirty="0" smtClean="0"/>
              <a:t>Angela would choose were she the landowner. Angela’s Preferences (ICs) are irrelevant under coercion: only her biological constraint matters.</a:t>
            </a:r>
            <a:endParaRPr lang="en-US" sz="2400" dirty="0"/>
          </a:p>
        </p:txBody>
      </p:sp>
      <p:sp>
        <p:nvSpPr>
          <p:cNvPr id="9" name="Subtitle 8"/>
          <p:cNvSpPr>
            <a:spLocks noGrp="1"/>
          </p:cNvSpPr>
          <p:nvPr>
            <p:ph type="subTitle" idx="1"/>
          </p:nvPr>
        </p:nvSpPr>
        <p:spPr>
          <a:xfrm>
            <a:off x="1297842" y="935453"/>
            <a:ext cx="9144000" cy="1089111"/>
          </a:xfrm>
        </p:spPr>
        <p:txBody>
          <a:bodyPr>
            <a:normAutofit/>
          </a:bodyPr>
          <a:lstStyle/>
          <a:p>
            <a:r>
              <a:rPr lang="en-GB" sz="3200" b="1" dirty="0" smtClean="0"/>
              <a:t>What determines the nature of allocations?</a:t>
            </a:r>
          </a:p>
          <a:p>
            <a:r>
              <a:rPr lang="en-GB" sz="2800" b="1" dirty="0" smtClean="0"/>
              <a:t>Coercion: Imposing allocations by force</a:t>
            </a:r>
            <a:endParaRPr lang="en-GB" sz="2800" b="1" dirty="0" smtClean="0"/>
          </a:p>
          <a:p>
            <a:pPr algn="l"/>
            <a:endParaRPr lang="en-GB" sz="2800" dirty="0" smtClean="0"/>
          </a:p>
        </p:txBody>
      </p:sp>
      <p:pic>
        <p:nvPicPr>
          <p:cNvPr id="10" name="Picture 9" descr="figure-05-05-g.jpg"/>
          <p:cNvPicPr>
            <a:picLocks noChangeAspect="1"/>
          </p:cNvPicPr>
          <p:nvPr/>
        </p:nvPicPr>
        <p:blipFill>
          <a:blip r:embed="rId2"/>
          <a:srcRect l="10820" b="389"/>
          <a:stretch>
            <a:fillRect/>
          </a:stretch>
        </p:blipFill>
        <p:spPr>
          <a:xfrm>
            <a:off x="0" y="1470590"/>
            <a:ext cx="4481967" cy="5034199"/>
          </a:xfrm>
          <a:prstGeom prst="rect">
            <a:avLst/>
          </a:prstGeom>
        </p:spPr>
      </p:pic>
    </p:spTree>
    <p:extLst>
      <p:ext uri="{BB962C8B-B14F-4D97-AF65-F5344CB8AC3E}">
        <p14:creationId xmlns:p14="http://schemas.microsoft.com/office/powerpoint/2010/main" val="14169311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a:xfrm>
            <a:off x="3958244" y="6356350"/>
            <a:ext cx="4114800" cy="365125"/>
          </a:xfrm>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16</a:t>
            </a:fld>
            <a:endParaRPr lang="en-GB"/>
          </a:p>
        </p:txBody>
      </p:sp>
      <p:sp>
        <p:nvSpPr>
          <p:cNvPr id="9" name="Subtitle 8"/>
          <p:cNvSpPr>
            <a:spLocks noGrp="1"/>
          </p:cNvSpPr>
          <p:nvPr>
            <p:ph type="subTitle" idx="1"/>
          </p:nvPr>
        </p:nvSpPr>
        <p:spPr>
          <a:xfrm>
            <a:off x="1297842" y="935453"/>
            <a:ext cx="9144000" cy="1089111"/>
          </a:xfrm>
        </p:spPr>
        <p:txBody>
          <a:bodyPr>
            <a:normAutofit/>
          </a:bodyPr>
          <a:lstStyle/>
          <a:p>
            <a:r>
              <a:rPr lang="en-GB" sz="3200" b="1" dirty="0" smtClean="0"/>
              <a:t>What determines the nature of allocations?</a:t>
            </a:r>
          </a:p>
          <a:p>
            <a:r>
              <a:rPr lang="en-GB" sz="2800" b="1" dirty="0" smtClean="0"/>
              <a:t>Voluntary exchange: Bargaining</a:t>
            </a:r>
            <a:endParaRPr lang="en-GB" sz="2800" b="1" dirty="0" smtClean="0"/>
          </a:p>
          <a:p>
            <a:pPr algn="l"/>
            <a:endParaRPr lang="en-GB" sz="2800" dirty="0" smtClean="0"/>
          </a:p>
        </p:txBody>
      </p:sp>
      <p:pic>
        <p:nvPicPr>
          <p:cNvPr id="11" name="Picture 10" descr="figure-05-06-c.jpg"/>
          <p:cNvPicPr>
            <a:picLocks noChangeAspect="1"/>
          </p:cNvPicPr>
          <p:nvPr/>
        </p:nvPicPr>
        <p:blipFill>
          <a:blip r:embed="rId2"/>
          <a:srcRect l="13874" r="11243" b="1041"/>
          <a:stretch>
            <a:fillRect/>
          </a:stretch>
        </p:blipFill>
        <p:spPr>
          <a:xfrm>
            <a:off x="163137" y="1999338"/>
            <a:ext cx="5538348" cy="4327727"/>
          </a:xfrm>
          <a:prstGeom prst="rect">
            <a:avLst/>
          </a:prstGeom>
        </p:spPr>
      </p:pic>
      <p:sp>
        <p:nvSpPr>
          <p:cNvPr id="12" name="TextBox 11"/>
          <p:cNvSpPr txBox="1"/>
          <p:nvPr/>
        </p:nvSpPr>
        <p:spPr>
          <a:xfrm>
            <a:off x="5581359" y="1999338"/>
            <a:ext cx="6610641" cy="3877985"/>
          </a:xfrm>
          <a:prstGeom prst="rect">
            <a:avLst/>
          </a:prstGeom>
          <a:noFill/>
        </p:spPr>
        <p:txBody>
          <a:bodyPr wrap="square" rtlCol="0">
            <a:spAutoFit/>
          </a:bodyPr>
          <a:lstStyle/>
          <a:p>
            <a:pPr>
              <a:spcAft>
                <a:spcPts val="600"/>
              </a:spcAft>
            </a:pPr>
            <a:r>
              <a:rPr lang="en-US" sz="2400" dirty="0" smtClean="0"/>
              <a:t>Suppose that Angela and Bruno are now both ‘free agents’: i.e., free from coercion by the other party. </a:t>
            </a:r>
          </a:p>
          <a:p>
            <a:pPr>
              <a:spcAft>
                <a:spcPts val="600"/>
              </a:spcAft>
            </a:pPr>
            <a:r>
              <a:rPr lang="en-US" sz="2400" dirty="0" smtClean="0"/>
              <a:t>How they divide </a:t>
            </a:r>
            <a:r>
              <a:rPr lang="en-US" sz="2400" dirty="0" smtClean="0"/>
              <a:t>up the </a:t>
            </a:r>
            <a:r>
              <a:rPr lang="en-US" sz="2400" b="1" dirty="0" smtClean="0"/>
              <a:t>joint surplus</a:t>
            </a:r>
            <a:r>
              <a:rPr lang="en-US" sz="2400" dirty="0" smtClean="0"/>
              <a:t> </a:t>
            </a:r>
            <a:r>
              <a:rPr lang="en-US" sz="2400" dirty="0" smtClean="0"/>
              <a:t>(and achieve mutual gains from </a:t>
            </a:r>
            <a:r>
              <a:rPr lang="en-US" sz="2400" dirty="0"/>
              <a:t>v</a:t>
            </a:r>
            <a:r>
              <a:rPr lang="en-US" sz="2400" dirty="0" smtClean="0"/>
              <a:t>oluntary exchange) </a:t>
            </a:r>
            <a:r>
              <a:rPr lang="en-US" sz="2400" dirty="0" smtClean="0"/>
              <a:t>depends </a:t>
            </a:r>
            <a:r>
              <a:rPr lang="en-US" sz="2400" dirty="0"/>
              <a:t>on:</a:t>
            </a:r>
          </a:p>
          <a:p>
            <a:pPr marL="514350" indent="-514350">
              <a:spcAft>
                <a:spcPts val="600"/>
              </a:spcAft>
              <a:buAutoNum type="arabicPeriod"/>
            </a:pPr>
            <a:r>
              <a:rPr lang="en-US" sz="2400" dirty="0" smtClean="0"/>
              <a:t>Each </a:t>
            </a:r>
            <a:r>
              <a:rPr lang="en-US" sz="2400" dirty="0"/>
              <a:t>party’s </a:t>
            </a:r>
            <a:r>
              <a:rPr lang="en-US" sz="2400" b="1" dirty="0"/>
              <a:t>reservation </a:t>
            </a:r>
            <a:r>
              <a:rPr lang="en-US" sz="2400" b="1" dirty="0" smtClean="0"/>
              <a:t>option</a:t>
            </a:r>
          </a:p>
          <a:p>
            <a:pPr marL="514350" indent="-514350">
              <a:spcAft>
                <a:spcPts val="1800"/>
              </a:spcAft>
              <a:buAutoNum type="arabicPeriod"/>
            </a:pPr>
            <a:r>
              <a:rPr lang="en-US" sz="2400" dirty="0" smtClean="0"/>
              <a:t>The relative </a:t>
            </a:r>
            <a:r>
              <a:rPr lang="en-US" sz="2400" b="1" dirty="0" smtClean="0"/>
              <a:t>bargaining power </a:t>
            </a:r>
            <a:r>
              <a:rPr lang="en-US" sz="2400" dirty="0" smtClean="0"/>
              <a:t>between the parties</a:t>
            </a:r>
            <a:endParaRPr lang="en-US" sz="2400" dirty="0"/>
          </a:p>
          <a:p>
            <a:r>
              <a:rPr lang="en-US" sz="2400" dirty="0"/>
              <a:t>The </a:t>
            </a:r>
            <a:r>
              <a:rPr lang="en-US" sz="2400" b="1" dirty="0"/>
              <a:t>economically feasible set </a:t>
            </a:r>
            <a:r>
              <a:rPr lang="en-US" sz="2400" dirty="0"/>
              <a:t>shows all possible allocations that </a:t>
            </a:r>
            <a:r>
              <a:rPr lang="en-US" sz="2400" dirty="0" smtClean="0"/>
              <a:t>benefit </a:t>
            </a:r>
            <a:r>
              <a:rPr lang="en-US" sz="2400" dirty="0"/>
              <a:t>both parties.</a:t>
            </a:r>
          </a:p>
        </p:txBody>
      </p:sp>
      <p:cxnSp>
        <p:nvCxnSpPr>
          <p:cNvPr id="6" name="Straight Arrow Connector 5"/>
          <p:cNvCxnSpPr/>
          <p:nvPr/>
        </p:nvCxnSpPr>
        <p:spPr>
          <a:xfrm flipV="1">
            <a:off x="2080727" y="2883159"/>
            <a:ext cx="1520889" cy="92373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508310" y="2220686"/>
            <a:ext cx="1796291" cy="1092607"/>
          </a:xfrm>
          <a:prstGeom prst="rect">
            <a:avLst/>
          </a:prstGeom>
          <a:noFill/>
        </p:spPr>
        <p:txBody>
          <a:bodyPr wrap="square" rtlCol="0">
            <a:spAutoFit/>
          </a:bodyPr>
          <a:lstStyle/>
          <a:p>
            <a:r>
              <a:rPr lang="en-GB" sz="1300" dirty="0" smtClean="0"/>
              <a:t>Technically feasible, but unacceptable to Angel as below her reservation indifference curve</a:t>
            </a:r>
            <a:endParaRPr lang="en-GB" sz="1300" dirty="0"/>
          </a:p>
        </p:txBody>
      </p:sp>
    </p:spTree>
    <p:extLst>
      <p:ext uri="{BB962C8B-B14F-4D97-AF65-F5344CB8AC3E}">
        <p14:creationId xmlns:p14="http://schemas.microsoft.com/office/powerpoint/2010/main" val="40366173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a:xfrm>
            <a:off x="3958244" y="6356350"/>
            <a:ext cx="4114800" cy="365125"/>
          </a:xfrm>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17</a:t>
            </a:fld>
            <a:endParaRPr lang="en-GB" dirty="0"/>
          </a:p>
        </p:txBody>
      </p:sp>
      <p:pic>
        <p:nvPicPr>
          <p:cNvPr id="14" name="Picture 13" descr="figure-05-07-b-e.jpg"/>
          <p:cNvPicPr>
            <a:picLocks noChangeAspect="1"/>
          </p:cNvPicPr>
          <p:nvPr/>
        </p:nvPicPr>
        <p:blipFill>
          <a:blip r:embed="rId2"/>
          <a:srcRect l="11253" r="1093" b="171"/>
          <a:stretch>
            <a:fillRect/>
          </a:stretch>
        </p:blipFill>
        <p:spPr>
          <a:xfrm>
            <a:off x="81595" y="1408287"/>
            <a:ext cx="4331785" cy="5130625"/>
          </a:xfrm>
          <a:prstGeom prst="rect">
            <a:avLst/>
          </a:prstGeom>
        </p:spPr>
      </p:pic>
      <p:sp>
        <p:nvSpPr>
          <p:cNvPr id="9" name="Subtitle 8"/>
          <p:cNvSpPr>
            <a:spLocks noGrp="1"/>
          </p:cNvSpPr>
          <p:nvPr>
            <p:ph type="subTitle" idx="1"/>
          </p:nvPr>
        </p:nvSpPr>
        <p:spPr>
          <a:xfrm>
            <a:off x="1297842" y="935453"/>
            <a:ext cx="9144000" cy="1089111"/>
          </a:xfrm>
        </p:spPr>
        <p:txBody>
          <a:bodyPr>
            <a:normAutofit/>
          </a:bodyPr>
          <a:lstStyle/>
          <a:p>
            <a:r>
              <a:rPr lang="en-GB" sz="3200" b="1" dirty="0" smtClean="0"/>
              <a:t>What determines the nature of allocations?</a:t>
            </a:r>
          </a:p>
          <a:p>
            <a:r>
              <a:rPr lang="en-GB" sz="2800" b="1" dirty="0" smtClean="0"/>
              <a:t>Voluntary exchange: Bargaining</a:t>
            </a:r>
            <a:endParaRPr lang="en-GB" sz="2800" b="1" dirty="0" smtClean="0"/>
          </a:p>
          <a:p>
            <a:pPr algn="l"/>
            <a:endParaRPr lang="en-GB" sz="2800" dirty="0" smtClean="0"/>
          </a:p>
        </p:txBody>
      </p:sp>
      <p:sp>
        <p:nvSpPr>
          <p:cNvPr id="15" name="TextBox 14"/>
          <p:cNvSpPr txBox="1"/>
          <p:nvPr/>
        </p:nvSpPr>
        <p:spPr>
          <a:xfrm>
            <a:off x="4731365" y="2143743"/>
            <a:ext cx="6683358" cy="4308872"/>
          </a:xfrm>
          <a:prstGeom prst="rect">
            <a:avLst/>
          </a:prstGeom>
          <a:noFill/>
        </p:spPr>
        <p:txBody>
          <a:bodyPr wrap="square" rtlCol="0">
            <a:spAutoFit/>
          </a:bodyPr>
          <a:lstStyle/>
          <a:p>
            <a:pPr>
              <a:spcAft>
                <a:spcPts val="1200"/>
              </a:spcAft>
            </a:pPr>
            <a:r>
              <a:rPr lang="en-US" sz="2400" dirty="0" smtClean="0"/>
              <a:t>When Angela is free to choose how much free time to take (and hence how much output to produce) in a voluntary contract, the outcome will be within the economically feasible set. Within this set, both Angela and Bruno can be better off than without a deal.</a:t>
            </a:r>
          </a:p>
          <a:p>
            <a:pPr>
              <a:spcAft>
                <a:spcPts val="1200"/>
              </a:spcAft>
            </a:pPr>
            <a:r>
              <a:rPr lang="en-US" sz="2400" dirty="0" smtClean="0"/>
              <a:t>In the diagram, the joint surplus is maximized when the Angela chooses free time (and hence work hours) such that the slope of the feasible frontier (i.e., the MRT) is just equal to the slope of Angela’s reservation indifference curve (i.e., her MRS).</a:t>
            </a:r>
            <a:endParaRPr lang="en-US" sz="2400" dirty="0"/>
          </a:p>
        </p:txBody>
      </p:sp>
      <p:cxnSp>
        <p:nvCxnSpPr>
          <p:cNvPr id="16" name="Straight Arrow Connector 15"/>
          <p:cNvCxnSpPr/>
          <p:nvPr/>
        </p:nvCxnSpPr>
        <p:spPr>
          <a:xfrm flipH="1" flipV="1">
            <a:off x="2247487" y="2799184"/>
            <a:ext cx="2567110" cy="69046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55262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a:xfrm>
            <a:off x="3958244" y="6356350"/>
            <a:ext cx="4114800" cy="365125"/>
          </a:xfrm>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18</a:t>
            </a:fld>
            <a:endParaRPr lang="en-GB" dirty="0"/>
          </a:p>
        </p:txBody>
      </p:sp>
      <p:sp>
        <p:nvSpPr>
          <p:cNvPr id="9" name="Subtitle 8"/>
          <p:cNvSpPr>
            <a:spLocks noGrp="1"/>
          </p:cNvSpPr>
          <p:nvPr>
            <p:ph type="subTitle" idx="1"/>
          </p:nvPr>
        </p:nvSpPr>
        <p:spPr>
          <a:xfrm>
            <a:off x="1297842" y="935453"/>
            <a:ext cx="9144000" cy="1089111"/>
          </a:xfrm>
        </p:spPr>
        <p:txBody>
          <a:bodyPr>
            <a:normAutofit/>
          </a:bodyPr>
          <a:lstStyle/>
          <a:p>
            <a:r>
              <a:rPr lang="en-GB" sz="3200" b="1" dirty="0" smtClean="0"/>
              <a:t>What determines the nature of allocations?</a:t>
            </a:r>
          </a:p>
          <a:p>
            <a:r>
              <a:rPr lang="en-GB" sz="2800" b="1" dirty="0" smtClean="0"/>
              <a:t>Voluntary exchange: Bargaining</a:t>
            </a:r>
            <a:endParaRPr lang="en-GB" sz="2800" b="1" dirty="0" smtClean="0"/>
          </a:p>
          <a:p>
            <a:pPr algn="l"/>
            <a:endParaRPr lang="en-GB" sz="2800" dirty="0" smtClean="0"/>
          </a:p>
        </p:txBody>
      </p:sp>
      <p:sp>
        <p:nvSpPr>
          <p:cNvPr id="15" name="TextBox 14"/>
          <p:cNvSpPr txBox="1"/>
          <p:nvPr/>
        </p:nvSpPr>
        <p:spPr>
          <a:xfrm>
            <a:off x="5701485" y="1999338"/>
            <a:ext cx="6572187" cy="4832092"/>
          </a:xfrm>
          <a:prstGeom prst="rect">
            <a:avLst/>
          </a:prstGeom>
          <a:noFill/>
        </p:spPr>
        <p:txBody>
          <a:bodyPr wrap="square" rtlCol="0">
            <a:spAutoFit/>
          </a:bodyPr>
          <a:lstStyle/>
          <a:p>
            <a:pPr>
              <a:spcAft>
                <a:spcPts val="1200"/>
              </a:spcAft>
            </a:pPr>
            <a:r>
              <a:rPr lang="en-US" sz="2400" dirty="0" smtClean="0"/>
              <a:t>Suppose that legal or other arrangements mean that Bruno has all the ‘bargaining power’ within a voluntary exchange. He would want to offer Angela a contract which she would just be prepared to accept – i.e., that was just on her reservation IC. She wouldn’t accept any outcome on a lower IC as she can choose to walk away from such a deal. </a:t>
            </a:r>
          </a:p>
          <a:p>
            <a:pPr>
              <a:spcAft>
                <a:spcPts val="1200"/>
              </a:spcAft>
            </a:pPr>
            <a:r>
              <a:rPr lang="en-US" sz="2400" dirty="0" smtClean="0"/>
              <a:t>Bruno will choose to offer Angela the outcome at D: the point on Angela’s Reservation IC which maximizes the surplus (the vertical distance CD) accruing to Bruno; with Angela working…</a:t>
            </a:r>
            <a:endParaRPr lang="en-US" sz="2400" dirty="0" smtClean="0"/>
          </a:p>
          <a:p>
            <a:pPr>
              <a:spcAft>
                <a:spcPts val="1200"/>
              </a:spcAft>
            </a:pPr>
            <a:endParaRPr lang="en-US" sz="2400" dirty="0"/>
          </a:p>
        </p:txBody>
      </p:sp>
      <p:pic>
        <p:nvPicPr>
          <p:cNvPr id="10" name="Picture 9" descr="figure-05-06-c.jpg"/>
          <p:cNvPicPr>
            <a:picLocks noChangeAspect="1"/>
          </p:cNvPicPr>
          <p:nvPr/>
        </p:nvPicPr>
        <p:blipFill>
          <a:blip r:embed="rId2"/>
          <a:srcRect l="13874" r="11243" b="1041"/>
          <a:stretch>
            <a:fillRect/>
          </a:stretch>
        </p:blipFill>
        <p:spPr>
          <a:xfrm>
            <a:off x="163137" y="1999338"/>
            <a:ext cx="5538348" cy="4327727"/>
          </a:xfrm>
          <a:prstGeom prst="rect">
            <a:avLst/>
          </a:prstGeom>
        </p:spPr>
      </p:pic>
      <p:cxnSp>
        <p:nvCxnSpPr>
          <p:cNvPr id="13" name="Straight Connector 12"/>
          <p:cNvCxnSpPr/>
          <p:nvPr/>
        </p:nvCxnSpPr>
        <p:spPr>
          <a:xfrm>
            <a:off x="2296081" y="2735557"/>
            <a:ext cx="2245203" cy="1844613"/>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3012597" y="2680216"/>
            <a:ext cx="10522" cy="2439961"/>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2077799" y="3879008"/>
            <a:ext cx="2245203" cy="1844613"/>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2814700" y="4548360"/>
            <a:ext cx="266964" cy="307777"/>
          </a:xfrm>
          <a:prstGeom prst="rect">
            <a:avLst/>
          </a:prstGeom>
          <a:noFill/>
        </p:spPr>
        <p:txBody>
          <a:bodyPr wrap="square" rtlCol="0">
            <a:spAutoFit/>
          </a:bodyPr>
          <a:lstStyle/>
          <a:p>
            <a:pPr>
              <a:spcAft>
                <a:spcPts val="1200"/>
              </a:spcAft>
            </a:pPr>
            <a:r>
              <a:rPr lang="en-US" sz="1400" b="1" dirty="0">
                <a:latin typeface="+mj-lt"/>
              </a:rPr>
              <a:t>D</a:t>
            </a:r>
            <a:endParaRPr lang="en-US" sz="1400" b="1" dirty="0">
              <a:latin typeface="+mj-lt"/>
            </a:endParaRPr>
          </a:p>
        </p:txBody>
      </p:sp>
      <p:sp>
        <p:nvSpPr>
          <p:cNvPr id="23" name="TextBox 22"/>
          <p:cNvSpPr txBox="1"/>
          <p:nvPr/>
        </p:nvSpPr>
        <p:spPr>
          <a:xfrm>
            <a:off x="2948182" y="3135444"/>
            <a:ext cx="269701" cy="307777"/>
          </a:xfrm>
          <a:prstGeom prst="rect">
            <a:avLst/>
          </a:prstGeom>
          <a:noFill/>
        </p:spPr>
        <p:txBody>
          <a:bodyPr wrap="square" rtlCol="0">
            <a:spAutoFit/>
          </a:bodyPr>
          <a:lstStyle/>
          <a:p>
            <a:pPr>
              <a:spcAft>
                <a:spcPts val="1200"/>
              </a:spcAft>
            </a:pPr>
            <a:r>
              <a:rPr lang="en-US" sz="1400" b="1" dirty="0" smtClean="0">
                <a:latin typeface="+mj-lt"/>
              </a:rPr>
              <a:t>C</a:t>
            </a:r>
            <a:endParaRPr lang="en-US" sz="1400" b="1" dirty="0">
              <a:latin typeface="+mj-lt"/>
            </a:endParaRPr>
          </a:p>
        </p:txBody>
      </p:sp>
    </p:spTree>
    <p:extLst>
      <p:ext uri="{BB962C8B-B14F-4D97-AF65-F5344CB8AC3E}">
        <p14:creationId xmlns:p14="http://schemas.microsoft.com/office/powerpoint/2010/main" val="365772803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a:xfrm>
            <a:off x="3958244" y="6356350"/>
            <a:ext cx="4114800" cy="365125"/>
          </a:xfrm>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19</a:t>
            </a:fld>
            <a:endParaRPr lang="en-GB" dirty="0"/>
          </a:p>
        </p:txBody>
      </p:sp>
      <p:sp>
        <p:nvSpPr>
          <p:cNvPr id="9" name="Subtitle 8"/>
          <p:cNvSpPr>
            <a:spLocks noGrp="1"/>
          </p:cNvSpPr>
          <p:nvPr>
            <p:ph type="subTitle" idx="1"/>
          </p:nvPr>
        </p:nvSpPr>
        <p:spPr>
          <a:xfrm>
            <a:off x="1297842" y="935453"/>
            <a:ext cx="9144000" cy="1089111"/>
          </a:xfrm>
        </p:spPr>
        <p:txBody>
          <a:bodyPr>
            <a:normAutofit/>
          </a:bodyPr>
          <a:lstStyle/>
          <a:p>
            <a:r>
              <a:rPr lang="en-GB" sz="3200" b="1" dirty="0" smtClean="0"/>
              <a:t>What determines the nature of allocations?</a:t>
            </a:r>
          </a:p>
          <a:p>
            <a:r>
              <a:rPr lang="en-GB" sz="2800" b="1" dirty="0" smtClean="0"/>
              <a:t>Voluntary exchange: Bargaining</a:t>
            </a:r>
            <a:endParaRPr lang="en-GB" sz="2800" b="1" dirty="0" smtClean="0"/>
          </a:p>
          <a:p>
            <a:pPr algn="l"/>
            <a:endParaRPr lang="en-GB" sz="2800" dirty="0" smtClean="0"/>
          </a:p>
        </p:txBody>
      </p:sp>
      <p:pic>
        <p:nvPicPr>
          <p:cNvPr id="10" name="Picture 9" descr="figure-05-06-c.jpg"/>
          <p:cNvPicPr>
            <a:picLocks noChangeAspect="1"/>
          </p:cNvPicPr>
          <p:nvPr/>
        </p:nvPicPr>
        <p:blipFill>
          <a:blip r:embed="rId2"/>
          <a:srcRect l="13874" r="11243" b="1041"/>
          <a:stretch>
            <a:fillRect/>
          </a:stretch>
        </p:blipFill>
        <p:spPr>
          <a:xfrm>
            <a:off x="163137" y="1999338"/>
            <a:ext cx="5538348" cy="4327727"/>
          </a:xfrm>
          <a:prstGeom prst="rect">
            <a:avLst/>
          </a:prstGeom>
        </p:spPr>
      </p:pic>
      <p:cxnSp>
        <p:nvCxnSpPr>
          <p:cNvPr id="13" name="Straight Connector 12"/>
          <p:cNvCxnSpPr/>
          <p:nvPr/>
        </p:nvCxnSpPr>
        <p:spPr>
          <a:xfrm>
            <a:off x="2296081" y="2735557"/>
            <a:ext cx="2245203" cy="1844613"/>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3013788" y="2680216"/>
            <a:ext cx="9331" cy="3132755"/>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2077799" y="3879008"/>
            <a:ext cx="2245203" cy="1844613"/>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2814700" y="4548360"/>
            <a:ext cx="266964" cy="307777"/>
          </a:xfrm>
          <a:prstGeom prst="rect">
            <a:avLst/>
          </a:prstGeom>
          <a:noFill/>
        </p:spPr>
        <p:txBody>
          <a:bodyPr wrap="square" rtlCol="0">
            <a:spAutoFit/>
          </a:bodyPr>
          <a:lstStyle/>
          <a:p>
            <a:pPr>
              <a:spcAft>
                <a:spcPts val="1200"/>
              </a:spcAft>
            </a:pPr>
            <a:r>
              <a:rPr lang="en-US" sz="1400" b="1" dirty="0">
                <a:latin typeface="+mj-lt"/>
              </a:rPr>
              <a:t>D</a:t>
            </a:r>
            <a:endParaRPr lang="en-US" sz="1400" b="1" dirty="0">
              <a:latin typeface="+mj-lt"/>
            </a:endParaRPr>
          </a:p>
        </p:txBody>
      </p:sp>
      <p:sp>
        <p:nvSpPr>
          <p:cNvPr id="23" name="TextBox 22"/>
          <p:cNvSpPr txBox="1"/>
          <p:nvPr/>
        </p:nvSpPr>
        <p:spPr>
          <a:xfrm>
            <a:off x="2948182" y="3135444"/>
            <a:ext cx="269701" cy="307777"/>
          </a:xfrm>
          <a:prstGeom prst="rect">
            <a:avLst/>
          </a:prstGeom>
          <a:noFill/>
        </p:spPr>
        <p:txBody>
          <a:bodyPr wrap="square" rtlCol="0">
            <a:spAutoFit/>
          </a:bodyPr>
          <a:lstStyle/>
          <a:p>
            <a:pPr>
              <a:spcAft>
                <a:spcPts val="1200"/>
              </a:spcAft>
            </a:pPr>
            <a:r>
              <a:rPr lang="en-US" sz="1400" b="1" dirty="0" smtClean="0">
                <a:latin typeface="+mj-lt"/>
              </a:rPr>
              <a:t>C</a:t>
            </a:r>
            <a:endParaRPr lang="en-US" sz="1400" b="1" dirty="0">
              <a:latin typeface="+mj-lt"/>
            </a:endParaRPr>
          </a:p>
        </p:txBody>
      </p:sp>
      <p:sp>
        <p:nvSpPr>
          <p:cNvPr id="14" name="TextBox 13"/>
          <p:cNvSpPr txBox="1"/>
          <p:nvPr/>
        </p:nvSpPr>
        <p:spPr>
          <a:xfrm>
            <a:off x="2792970" y="5812971"/>
            <a:ext cx="424913" cy="307777"/>
          </a:xfrm>
          <a:prstGeom prst="rect">
            <a:avLst/>
          </a:prstGeom>
          <a:noFill/>
        </p:spPr>
        <p:txBody>
          <a:bodyPr wrap="square" rtlCol="0">
            <a:spAutoFit/>
          </a:bodyPr>
          <a:lstStyle/>
          <a:p>
            <a:pPr>
              <a:spcAft>
                <a:spcPts val="1200"/>
              </a:spcAft>
            </a:pPr>
            <a:r>
              <a:rPr lang="en-US" sz="1400" b="1" dirty="0" smtClean="0">
                <a:latin typeface="+mj-lt"/>
              </a:rPr>
              <a:t>16</a:t>
            </a:r>
            <a:endParaRPr lang="en-US" sz="1400" b="1" dirty="0">
              <a:latin typeface="+mj-lt"/>
            </a:endParaRPr>
          </a:p>
        </p:txBody>
      </p:sp>
      <p:cxnSp>
        <p:nvCxnSpPr>
          <p:cNvPr id="16" name="Straight Connector 15"/>
          <p:cNvCxnSpPr/>
          <p:nvPr/>
        </p:nvCxnSpPr>
        <p:spPr>
          <a:xfrm flipH="1" flipV="1">
            <a:off x="1055831" y="4669520"/>
            <a:ext cx="1967288" cy="1"/>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658299" y="4548359"/>
            <a:ext cx="424913" cy="307777"/>
          </a:xfrm>
          <a:prstGeom prst="rect">
            <a:avLst/>
          </a:prstGeom>
          <a:noFill/>
        </p:spPr>
        <p:txBody>
          <a:bodyPr wrap="square" rtlCol="0">
            <a:spAutoFit/>
          </a:bodyPr>
          <a:lstStyle/>
          <a:p>
            <a:pPr>
              <a:spcAft>
                <a:spcPts val="1200"/>
              </a:spcAft>
            </a:pPr>
            <a:r>
              <a:rPr lang="en-US" sz="1400" b="1" dirty="0" smtClean="0">
                <a:latin typeface="+mj-lt"/>
              </a:rPr>
              <a:t>4.5</a:t>
            </a:r>
            <a:endParaRPr lang="en-US" sz="1400" b="1" dirty="0">
              <a:latin typeface="+mj-lt"/>
            </a:endParaRPr>
          </a:p>
        </p:txBody>
      </p:sp>
      <p:cxnSp>
        <p:nvCxnSpPr>
          <p:cNvPr id="24" name="Straight Connector 23"/>
          <p:cNvCxnSpPr/>
          <p:nvPr/>
        </p:nvCxnSpPr>
        <p:spPr>
          <a:xfrm flipH="1" flipV="1">
            <a:off x="1057278" y="3330054"/>
            <a:ext cx="1967288" cy="1"/>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760223" y="3176165"/>
            <a:ext cx="424913" cy="307777"/>
          </a:xfrm>
          <a:prstGeom prst="rect">
            <a:avLst/>
          </a:prstGeom>
          <a:noFill/>
        </p:spPr>
        <p:txBody>
          <a:bodyPr wrap="square" rtlCol="0">
            <a:spAutoFit/>
          </a:bodyPr>
          <a:lstStyle/>
          <a:p>
            <a:pPr>
              <a:spcAft>
                <a:spcPts val="1200"/>
              </a:spcAft>
            </a:pPr>
            <a:r>
              <a:rPr lang="en-US" sz="1400" b="1" dirty="0">
                <a:latin typeface="+mj-lt"/>
              </a:rPr>
              <a:t>9</a:t>
            </a:r>
            <a:endParaRPr lang="en-US" sz="1400" b="1" dirty="0">
              <a:latin typeface="+mj-lt"/>
            </a:endParaRPr>
          </a:p>
        </p:txBody>
      </p:sp>
      <p:sp>
        <p:nvSpPr>
          <p:cNvPr id="15" name="TextBox 14"/>
          <p:cNvSpPr txBox="1"/>
          <p:nvPr/>
        </p:nvSpPr>
        <p:spPr>
          <a:xfrm>
            <a:off x="5561045" y="1999338"/>
            <a:ext cx="6795459" cy="4924425"/>
          </a:xfrm>
          <a:prstGeom prst="rect">
            <a:avLst/>
          </a:prstGeom>
          <a:noFill/>
        </p:spPr>
        <p:txBody>
          <a:bodyPr wrap="square" rtlCol="0">
            <a:spAutoFit/>
          </a:bodyPr>
          <a:lstStyle/>
          <a:p>
            <a:pPr>
              <a:spcAft>
                <a:spcPts val="1200"/>
              </a:spcAft>
            </a:pPr>
            <a:r>
              <a:rPr lang="en-US" sz="2400" i="1" dirty="0" smtClean="0"/>
              <a:t>Bruno will choose to offer Angela the outcome at D: the point on Angela’s Reservation IC which maximizes the surplus (the vertical distance CD) accruing to Bruno with Angela working…</a:t>
            </a:r>
          </a:p>
          <a:p>
            <a:pPr>
              <a:spcAft>
                <a:spcPts val="1200"/>
              </a:spcAft>
            </a:pPr>
            <a:r>
              <a:rPr lang="en-US" sz="2400" dirty="0" smtClean="0"/>
              <a:t>24 – 16 = 8 hours (less than under coercion)</a:t>
            </a:r>
          </a:p>
          <a:p>
            <a:pPr>
              <a:spcAft>
                <a:spcPts val="1200"/>
              </a:spcAft>
            </a:pPr>
            <a:r>
              <a:rPr lang="en-US" sz="2400" dirty="0"/>
              <a:t>a</a:t>
            </a:r>
            <a:r>
              <a:rPr lang="en-US" sz="2400" dirty="0" smtClean="0"/>
              <a:t>nd keeping 4.5 bushels (more than under coercion).</a:t>
            </a:r>
          </a:p>
          <a:p>
            <a:pPr>
              <a:spcAft>
                <a:spcPts val="1200"/>
              </a:spcAft>
            </a:pPr>
            <a:r>
              <a:rPr lang="en-US" sz="2400" dirty="0" smtClean="0"/>
              <a:t>Bruno receives 4.5 bushels (= 9 – 4.5: less than when he was able to coerce Angela, constrained only by her biological survival constraint).</a:t>
            </a:r>
          </a:p>
          <a:p>
            <a:pPr>
              <a:spcAft>
                <a:spcPts val="1200"/>
              </a:spcAft>
            </a:pPr>
            <a:r>
              <a:rPr lang="en-US" sz="2400" dirty="0"/>
              <a:t>Bruno captures all the surplus, CD.</a:t>
            </a:r>
          </a:p>
          <a:p>
            <a:pPr>
              <a:spcAft>
                <a:spcPts val="1200"/>
              </a:spcAft>
            </a:pPr>
            <a:endParaRPr lang="en-US" sz="2400" dirty="0"/>
          </a:p>
        </p:txBody>
      </p:sp>
      <p:sp>
        <p:nvSpPr>
          <p:cNvPr id="26" name="Arc 25"/>
          <p:cNvSpPr/>
          <p:nvPr/>
        </p:nvSpPr>
        <p:spPr>
          <a:xfrm rot="10800000">
            <a:off x="1847372" y="-2425784"/>
            <a:ext cx="5387824" cy="6290150"/>
          </a:xfrm>
          <a:prstGeom prst="arc">
            <a:avLst/>
          </a:prstGeom>
          <a:ln w="28575">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9608799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2</a:t>
            </a:fld>
            <a:endParaRPr lang="en-GB"/>
          </a:p>
        </p:txBody>
      </p:sp>
      <p:sp>
        <p:nvSpPr>
          <p:cNvPr id="9" name="Subtitle 8"/>
          <p:cNvSpPr>
            <a:spLocks noGrp="1"/>
          </p:cNvSpPr>
          <p:nvPr>
            <p:ph type="subTitle" idx="1"/>
          </p:nvPr>
        </p:nvSpPr>
        <p:spPr>
          <a:xfrm>
            <a:off x="1368415" y="1400900"/>
            <a:ext cx="9144000" cy="681957"/>
          </a:xfrm>
        </p:spPr>
        <p:txBody>
          <a:bodyPr/>
          <a:lstStyle/>
          <a:p>
            <a:r>
              <a:rPr lang="en-GB" sz="3200" b="1" dirty="0" smtClean="0"/>
              <a:t>Property and Power: Mutual Gains and Conflict</a:t>
            </a:r>
          </a:p>
          <a:p>
            <a:pPr algn="l"/>
            <a:endParaRPr lang="en-GB" sz="2800" dirty="0" smtClean="0"/>
          </a:p>
        </p:txBody>
      </p:sp>
      <p:sp>
        <p:nvSpPr>
          <p:cNvPr id="7" name="TextBox 6"/>
          <p:cNvSpPr txBox="1"/>
          <p:nvPr/>
        </p:nvSpPr>
        <p:spPr>
          <a:xfrm>
            <a:off x="921753" y="2510594"/>
            <a:ext cx="10766772" cy="3046988"/>
          </a:xfrm>
          <a:prstGeom prst="rect">
            <a:avLst/>
          </a:prstGeom>
          <a:noFill/>
        </p:spPr>
        <p:txBody>
          <a:bodyPr wrap="square" rtlCol="0">
            <a:spAutoFit/>
          </a:bodyPr>
          <a:lstStyle/>
          <a:p>
            <a:r>
              <a:rPr lang="en-US" sz="2400" dirty="0" smtClean="0"/>
              <a:t>In this Lecture, we will:</a:t>
            </a:r>
          </a:p>
          <a:p>
            <a:pPr marL="457200" indent="-457200">
              <a:buFont typeface="Arial"/>
              <a:buChar char="•"/>
            </a:pPr>
            <a:endParaRPr lang="en-US" sz="2400" dirty="0"/>
          </a:p>
          <a:p>
            <a:pPr marL="457200" indent="-457200">
              <a:buFont typeface="Arial"/>
              <a:buChar char="•"/>
            </a:pPr>
            <a:r>
              <a:rPr lang="en-US" sz="2400" dirty="0" smtClean="0"/>
              <a:t>Consider </a:t>
            </a:r>
            <a:r>
              <a:rPr lang="en-US" sz="2400" dirty="0"/>
              <a:t>how institutions and power determine outcomes or </a:t>
            </a:r>
            <a:r>
              <a:rPr lang="en-US" sz="2400" b="1" dirty="0"/>
              <a:t>allocations</a:t>
            </a:r>
            <a:endParaRPr lang="en-US" sz="2400" dirty="0"/>
          </a:p>
          <a:p>
            <a:pPr marL="457200" indent="-457200">
              <a:buFont typeface="Arial"/>
              <a:buChar char="•"/>
            </a:pPr>
            <a:endParaRPr lang="en-US" sz="2400" dirty="0"/>
          </a:p>
          <a:p>
            <a:pPr marL="457200" indent="-457200">
              <a:buFont typeface="Arial"/>
              <a:buChar char="•"/>
            </a:pPr>
            <a:r>
              <a:rPr lang="en-US" sz="2400" dirty="0"/>
              <a:t>Evaluate these allocations using the </a:t>
            </a:r>
            <a:r>
              <a:rPr lang="en-US" sz="2400" b="1" dirty="0"/>
              <a:t>Pareto-efficiency condition </a:t>
            </a:r>
            <a:r>
              <a:rPr lang="en-US" sz="2400" dirty="0"/>
              <a:t>and </a:t>
            </a:r>
            <a:r>
              <a:rPr lang="en-US" sz="2400" b="1" dirty="0"/>
              <a:t>fairness</a:t>
            </a:r>
            <a:r>
              <a:rPr lang="en-US" sz="2400" dirty="0"/>
              <a:t> criteria</a:t>
            </a:r>
          </a:p>
          <a:p>
            <a:pPr marL="457200" indent="-457200">
              <a:buFont typeface="Arial"/>
              <a:buChar char="•"/>
            </a:pPr>
            <a:endParaRPr lang="en-US" sz="2400" dirty="0"/>
          </a:p>
          <a:p>
            <a:pPr marL="457200" indent="-457200">
              <a:buFont typeface="Arial"/>
              <a:buChar char="•"/>
            </a:pPr>
            <a:r>
              <a:rPr lang="en-US" sz="2400" dirty="0"/>
              <a:t>Show how policies can improve outcomes</a:t>
            </a:r>
          </a:p>
        </p:txBody>
      </p:sp>
    </p:spTree>
    <p:extLst>
      <p:ext uri="{BB962C8B-B14F-4D97-AF65-F5344CB8AC3E}">
        <p14:creationId xmlns:p14="http://schemas.microsoft.com/office/powerpoint/2010/main" val="305432591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a:xfrm>
            <a:off x="3958244" y="6356350"/>
            <a:ext cx="4114800" cy="365125"/>
          </a:xfrm>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20</a:t>
            </a:fld>
            <a:endParaRPr lang="en-GB" dirty="0"/>
          </a:p>
        </p:txBody>
      </p:sp>
      <p:sp>
        <p:nvSpPr>
          <p:cNvPr id="9" name="Subtitle 8"/>
          <p:cNvSpPr>
            <a:spLocks noGrp="1"/>
          </p:cNvSpPr>
          <p:nvPr>
            <p:ph type="subTitle" idx="1"/>
          </p:nvPr>
        </p:nvSpPr>
        <p:spPr>
          <a:xfrm>
            <a:off x="1297842" y="935453"/>
            <a:ext cx="9144000" cy="1089111"/>
          </a:xfrm>
        </p:spPr>
        <p:txBody>
          <a:bodyPr>
            <a:normAutofit/>
          </a:bodyPr>
          <a:lstStyle/>
          <a:p>
            <a:r>
              <a:rPr lang="en-GB" sz="3200" b="1" dirty="0" smtClean="0"/>
              <a:t>What determines the nature of allocations?</a:t>
            </a:r>
          </a:p>
          <a:p>
            <a:r>
              <a:rPr lang="en-GB" sz="2800" b="1" dirty="0" smtClean="0"/>
              <a:t>Voluntary exchange: Bargaining</a:t>
            </a:r>
            <a:endParaRPr lang="en-GB" sz="2800" b="1" dirty="0" smtClean="0"/>
          </a:p>
          <a:p>
            <a:pPr algn="l"/>
            <a:endParaRPr lang="en-GB" sz="2800" dirty="0" smtClean="0"/>
          </a:p>
        </p:txBody>
      </p:sp>
      <p:pic>
        <p:nvPicPr>
          <p:cNvPr id="10" name="Picture 9" descr="figure-05-06-c.jpg"/>
          <p:cNvPicPr>
            <a:picLocks noChangeAspect="1"/>
          </p:cNvPicPr>
          <p:nvPr/>
        </p:nvPicPr>
        <p:blipFill>
          <a:blip r:embed="rId2"/>
          <a:srcRect l="13874" r="11243" b="1041"/>
          <a:stretch>
            <a:fillRect/>
          </a:stretch>
        </p:blipFill>
        <p:spPr>
          <a:xfrm>
            <a:off x="163137" y="1999338"/>
            <a:ext cx="5538348" cy="4327727"/>
          </a:xfrm>
          <a:prstGeom prst="rect">
            <a:avLst/>
          </a:prstGeom>
        </p:spPr>
      </p:pic>
      <p:cxnSp>
        <p:nvCxnSpPr>
          <p:cNvPr id="13" name="Straight Connector 12"/>
          <p:cNvCxnSpPr/>
          <p:nvPr/>
        </p:nvCxnSpPr>
        <p:spPr>
          <a:xfrm>
            <a:off x="2296081" y="2735557"/>
            <a:ext cx="2245203" cy="1844613"/>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3013788" y="2680216"/>
            <a:ext cx="9331" cy="3132755"/>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2077799" y="3879008"/>
            <a:ext cx="2245203" cy="1844613"/>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2814700" y="4548360"/>
            <a:ext cx="266964" cy="307777"/>
          </a:xfrm>
          <a:prstGeom prst="rect">
            <a:avLst/>
          </a:prstGeom>
          <a:noFill/>
        </p:spPr>
        <p:txBody>
          <a:bodyPr wrap="square" rtlCol="0">
            <a:spAutoFit/>
          </a:bodyPr>
          <a:lstStyle/>
          <a:p>
            <a:pPr>
              <a:spcAft>
                <a:spcPts val="1200"/>
              </a:spcAft>
            </a:pPr>
            <a:r>
              <a:rPr lang="en-US" sz="1400" b="1" dirty="0">
                <a:latin typeface="+mj-lt"/>
              </a:rPr>
              <a:t>D</a:t>
            </a:r>
            <a:endParaRPr lang="en-US" sz="1400" b="1" dirty="0">
              <a:latin typeface="+mj-lt"/>
            </a:endParaRPr>
          </a:p>
        </p:txBody>
      </p:sp>
      <p:sp>
        <p:nvSpPr>
          <p:cNvPr id="23" name="TextBox 22"/>
          <p:cNvSpPr txBox="1"/>
          <p:nvPr/>
        </p:nvSpPr>
        <p:spPr>
          <a:xfrm>
            <a:off x="2948182" y="3135444"/>
            <a:ext cx="269701" cy="307777"/>
          </a:xfrm>
          <a:prstGeom prst="rect">
            <a:avLst/>
          </a:prstGeom>
          <a:noFill/>
        </p:spPr>
        <p:txBody>
          <a:bodyPr wrap="square" rtlCol="0">
            <a:spAutoFit/>
          </a:bodyPr>
          <a:lstStyle/>
          <a:p>
            <a:pPr>
              <a:spcAft>
                <a:spcPts val="1200"/>
              </a:spcAft>
            </a:pPr>
            <a:r>
              <a:rPr lang="en-US" sz="1400" b="1" dirty="0" smtClean="0">
                <a:latin typeface="+mj-lt"/>
              </a:rPr>
              <a:t>C</a:t>
            </a:r>
            <a:endParaRPr lang="en-US" sz="1400" b="1" dirty="0">
              <a:latin typeface="+mj-lt"/>
            </a:endParaRPr>
          </a:p>
        </p:txBody>
      </p:sp>
      <p:sp>
        <p:nvSpPr>
          <p:cNvPr id="14" name="TextBox 13"/>
          <p:cNvSpPr txBox="1"/>
          <p:nvPr/>
        </p:nvSpPr>
        <p:spPr>
          <a:xfrm>
            <a:off x="2792970" y="5812971"/>
            <a:ext cx="424913" cy="307777"/>
          </a:xfrm>
          <a:prstGeom prst="rect">
            <a:avLst/>
          </a:prstGeom>
          <a:noFill/>
        </p:spPr>
        <p:txBody>
          <a:bodyPr wrap="square" rtlCol="0">
            <a:spAutoFit/>
          </a:bodyPr>
          <a:lstStyle/>
          <a:p>
            <a:pPr>
              <a:spcAft>
                <a:spcPts val="1200"/>
              </a:spcAft>
            </a:pPr>
            <a:r>
              <a:rPr lang="en-US" sz="1400" b="1" dirty="0" smtClean="0">
                <a:latin typeface="+mj-lt"/>
              </a:rPr>
              <a:t>16</a:t>
            </a:r>
            <a:endParaRPr lang="en-US" sz="1400" b="1" dirty="0">
              <a:latin typeface="+mj-lt"/>
            </a:endParaRPr>
          </a:p>
        </p:txBody>
      </p:sp>
      <p:cxnSp>
        <p:nvCxnSpPr>
          <p:cNvPr id="16" name="Straight Connector 15"/>
          <p:cNvCxnSpPr/>
          <p:nvPr/>
        </p:nvCxnSpPr>
        <p:spPr>
          <a:xfrm flipH="1" flipV="1">
            <a:off x="1055831" y="4669520"/>
            <a:ext cx="1967288" cy="1"/>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658299" y="4548359"/>
            <a:ext cx="424913" cy="307777"/>
          </a:xfrm>
          <a:prstGeom prst="rect">
            <a:avLst/>
          </a:prstGeom>
          <a:noFill/>
        </p:spPr>
        <p:txBody>
          <a:bodyPr wrap="square" rtlCol="0">
            <a:spAutoFit/>
          </a:bodyPr>
          <a:lstStyle/>
          <a:p>
            <a:pPr>
              <a:spcAft>
                <a:spcPts val="1200"/>
              </a:spcAft>
            </a:pPr>
            <a:r>
              <a:rPr lang="en-US" sz="1400" b="1" dirty="0" smtClean="0">
                <a:latin typeface="+mj-lt"/>
              </a:rPr>
              <a:t>4.5</a:t>
            </a:r>
            <a:endParaRPr lang="en-US" sz="1400" b="1" dirty="0">
              <a:latin typeface="+mj-lt"/>
            </a:endParaRPr>
          </a:p>
        </p:txBody>
      </p:sp>
      <p:cxnSp>
        <p:nvCxnSpPr>
          <p:cNvPr id="24" name="Straight Connector 23"/>
          <p:cNvCxnSpPr/>
          <p:nvPr/>
        </p:nvCxnSpPr>
        <p:spPr>
          <a:xfrm flipH="1" flipV="1">
            <a:off x="1057278" y="3330054"/>
            <a:ext cx="1967288" cy="1"/>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760223" y="3176165"/>
            <a:ext cx="424913" cy="307777"/>
          </a:xfrm>
          <a:prstGeom prst="rect">
            <a:avLst/>
          </a:prstGeom>
          <a:noFill/>
        </p:spPr>
        <p:txBody>
          <a:bodyPr wrap="square" rtlCol="0">
            <a:spAutoFit/>
          </a:bodyPr>
          <a:lstStyle/>
          <a:p>
            <a:pPr>
              <a:spcAft>
                <a:spcPts val="1200"/>
              </a:spcAft>
            </a:pPr>
            <a:r>
              <a:rPr lang="en-US" sz="1400" b="1" dirty="0">
                <a:latin typeface="+mj-lt"/>
              </a:rPr>
              <a:t>9</a:t>
            </a:r>
            <a:endParaRPr lang="en-US" sz="1400" b="1" dirty="0">
              <a:latin typeface="+mj-lt"/>
            </a:endParaRPr>
          </a:p>
        </p:txBody>
      </p:sp>
      <p:sp>
        <p:nvSpPr>
          <p:cNvPr id="15" name="TextBox 14"/>
          <p:cNvSpPr txBox="1"/>
          <p:nvPr/>
        </p:nvSpPr>
        <p:spPr>
          <a:xfrm>
            <a:off x="5521700" y="1870702"/>
            <a:ext cx="6795459" cy="5663089"/>
          </a:xfrm>
          <a:prstGeom prst="rect">
            <a:avLst/>
          </a:prstGeom>
          <a:noFill/>
        </p:spPr>
        <p:txBody>
          <a:bodyPr wrap="square" rtlCol="0">
            <a:spAutoFit/>
          </a:bodyPr>
          <a:lstStyle/>
          <a:p>
            <a:pPr>
              <a:spcAft>
                <a:spcPts val="1200"/>
              </a:spcAft>
            </a:pPr>
            <a:r>
              <a:rPr lang="en-US" sz="2400" dirty="0" smtClean="0"/>
              <a:t>How might the bargaining and the contracting proceed? For example, what rent will Bruno charge to Angela for the opportunity to farm his land?</a:t>
            </a:r>
          </a:p>
          <a:p>
            <a:pPr>
              <a:spcAft>
                <a:spcPts val="1200"/>
              </a:spcAft>
            </a:pPr>
            <a:r>
              <a:rPr lang="en-US" sz="2400" dirty="0" smtClean="0"/>
              <a:t>We assume that Bruno is aware of Angela’s ICs, including her Reservation IC. Hence, he knows that Angela will choose to work for 8 hours. </a:t>
            </a:r>
          </a:p>
          <a:p>
            <a:pPr>
              <a:spcAft>
                <a:spcPts val="1200"/>
              </a:spcAft>
            </a:pPr>
            <a:r>
              <a:rPr lang="en-US" sz="2400" dirty="0" smtClean="0"/>
              <a:t>He also knows that when she works 8 hours, the minimum she would accept is 4.5 bushels of grain. </a:t>
            </a:r>
          </a:p>
          <a:p>
            <a:pPr>
              <a:spcAft>
                <a:spcPts val="1200"/>
              </a:spcAft>
            </a:pPr>
            <a:r>
              <a:rPr lang="en-US" sz="2400" dirty="0" smtClean="0"/>
              <a:t>So that’s the contract he offers: effectively, he charges her a rent to farm his land. The rent is equal to: 9 – 4.5 = 4.5 bushels of grain.</a:t>
            </a:r>
          </a:p>
          <a:p>
            <a:pPr>
              <a:spcAft>
                <a:spcPts val="1200"/>
              </a:spcAft>
            </a:pPr>
            <a:endParaRPr lang="en-US" sz="2400" dirty="0" smtClean="0"/>
          </a:p>
          <a:p>
            <a:pPr>
              <a:spcAft>
                <a:spcPts val="1200"/>
              </a:spcAft>
            </a:pPr>
            <a:endParaRPr lang="en-US" sz="2400" dirty="0"/>
          </a:p>
        </p:txBody>
      </p:sp>
      <p:sp>
        <p:nvSpPr>
          <p:cNvPr id="18" name="Arc 17"/>
          <p:cNvSpPr/>
          <p:nvPr/>
        </p:nvSpPr>
        <p:spPr>
          <a:xfrm rot="10800000">
            <a:off x="1847372" y="-2425784"/>
            <a:ext cx="5387824" cy="6290150"/>
          </a:xfrm>
          <a:prstGeom prst="arc">
            <a:avLst/>
          </a:prstGeom>
          <a:ln w="28575">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135725878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a:xfrm>
            <a:off x="3958244" y="6356350"/>
            <a:ext cx="4114800" cy="365125"/>
          </a:xfrm>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21</a:t>
            </a:fld>
            <a:endParaRPr lang="en-GB" dirty="0"/>
          </a:p>
        </p:txBody>
      </p:sp>
      <p:pic>
        <p:nvPicPr>
          <p:cNvPr id="14" name="Picture 13" descr="figure-05-07-b-e.jpg"/>
          <p:cNvPicPr>
            <a:picLocks noChangeAspect="1"/>
          </p:cNvPicPr>
          <p:nvPr/>
        </p:nvPicPr>
        <p:blipFill>
          <a:blip r:embed="rId2"/>
          <a:srcRect l="11253" r="1093" b="171"/>
          <a:stretch>
            <a:fillRect/>
          </a:stretch>
        </p:blipFill>
        <p:spPr>
          <a:xfrm>
            <a:off x="81595" y="1408287"/>
            <a:ext cx="4331785" cy="5130625"/>
          </a:xfrm>
          <a:prstGeom prst="rect">
            <a:avLst/>
          </a:prstGeom>
        </p:spPr>
      </p:pic>
      <p:sp>
        <p:nvSpPr>
          <p:cNvPr id="9" name="Subtitle 8"/>
          <p:cNvSpPr>
            <a:spLocks noGrp="1"/>
          </p:cNvSpPr>
          <p:nvPr>
            <p:ph type="subTitle" idx="1"/>
          </p:nvPr>
        </p:nvSpPr>
        <p:spPr>
          <a:xfrm>
            <a:off x="1297842" y="935453"/>
            <a:ext cx="9144000" cy="1089111"/>
          </a:xfrm>
        </p:spPr>
        <p:txBody>
          <a:bodyPr>
            <a:normAutofit/>
          </a:bodyPr>
          <a:lstStyle/>
          <a:p>
            <a:r>
              <a:rPr lang="en-GB" sz="3200" b="1" dirty="0" smtClean="0"/>
              <a:t>What determines the nature of allocations?</a:t>
            </a:r>
          </a:p>
          <a:p>
            <a:r>
              <a:rPr lang="en-GB" sz="2800" b="1" dirty="0" smtClean="0"/>
              <a:t>Coercion vs Bargaining</a:t>
            </a:r>
            <a:endParaRPr lang="en-GB" sz="2800" b="1" dirty="0" smtClean="0"/>
          </a:p>
          <a:p>
            <a:pPr algn="l"/>
            <a:endParaRPr lang="en-GB" sz="2800" dirty="0" smtClean="0"/>
          </a:p>
        </p:txBody>
      </p:sp>
      <p:sp>
        <p:nvSpPr>
          <p:cNvPr id="15" name="TextBox 14"/>
          <p:cNvSpPr txBox="1"/>
          <p:nvPr/>
        </p:nvSpPr>
        <p:spPr>
          <a:xfrm>
            <a:off x="4731365" y="2024564"/>
            <a:ext cx="6683358" cy="4462760"/>
          </a:xfrm>
          <a:prstGeom prst="rect">
            <a:avLst/>
          </a:prstGeom>
          <a:noFill/>
        </p:spPr>
        <p:txBody>
          <a:bodyPr wrap="square" rtlCol="0">
            <a:spAutoFit/>
          </a:bodyPr>
          <a:lstStyle/>
          <a:p>
            <a:pPr>
              <a:spcAft>
                <a:spcPts val="1200"/>
              </a:spcAft>
            </a:pPr>
            <a:r>
              <a:rPr lang="en-US" sz="2400" dirty="0" smtClean="0"/>
              <a:t>Under coercion, the allocation chosen is where </a:t>
            </a:r>
            <a:r>
              <a:rPr lang="en-US" sz="2400" dirty="0"/>
              <a:t>the </a:t>
            </a:r>
            <a:r>
              <a:rPr lang="en-US" sz="2400" dirty="0" smtClean="0"/>
              <a:t>slope </a:t>
            </a:r>
            <a:r>
              <a:rPr lang="en-US" sz="2400" dirty="0"/>
              <a:t>of </a:t>
            </a:r>
            <a:r>
              <a:rPr lang="en-US" sz="2400" dirty="0" smtClean="0"/>
              <a:t>the </a:t>
            </a:r>
            <a:r>
              <a:rPr lang="en-US" sz="2400" b="1" dirty="0" smtClean="0"/>
              <a:t>biological constraint </a:t>
            </a:r>
            <a:r>
              <a:rPr lang="en-US" sz="2400" dirty="0" smtClean="0"/>
              <a:t>equals </a:t>
            </a:r>
            <a:r>
              <a:rPr lang="en-US" sz="2400" dirty="0"/>
              <a:t>the slope of the feasible </a:t>
            </a:r>
            <a:r>
              <a:rPr lang="en-US" sz="2400" dirty="0" smtClean="0"/>
              <a:t>frontier.</a:t>
            </a:r>
          </a:p>
          <a:p>
            <a:pPr>
              <a:spcAft>
                <a:spcPts val="1200"/>
              </a:spcAft>
            </a:pPr>
            <a:r>
              <a:rPr lang="en-US" sz="2400" dirty="0" smtClean="0"/>
              <a:t>Without coercion, joint surplus is maximized where the </a:t>
            </a:r>
            <a:r>
              <a:rPr lang="en-US" sz="2400" dirty="0"/>
              <a:t>slope of </a:t>
            </a:r>
            <a:r>
              <a:rPr lang="en-US" sz="2400" dirty="0" smtClean="0"/>
              <a:t>the </a:t>
            </a:r>
            <a:r>
              <a:rPr lang="en-US" sz="2400" b="1" dirty="0" smtClean="0"/>
              <a:t>reservation indifference curve </a:t>
            </a:r>
            <a:r>
              <a:rPr lang="en-US" sz="2400" dirty="0" smtClean="0"/>
              <a:t>equals that of </a:t>
            </a:r>
            <a:r>
              <a:rPr lang="en-US" sz="2400" dirty="0"/>
              <a:t>the </a:t>
            </a:r>
            <a:r>
              <a:rPr lang="en-US" sz="2400" dirty="0" smtClean="0"/>
              <a:t>feasible </a:t>
            </a:r>
            <a:r>
              <a:rPr lang="en-US" sz="2400" dirty="0" smtClean="0"/>
              <a:t>frontier Previous Slide).</a:t>
            </a:r>
            <a:endParaRPr lang="en-US" sz="2400" dirty="0"/>
          </a:p>
          <a:p>
            <a:pPr>
              <a:spcAft>
                <a:spcPts val="1200"/>
              </a:spcAft>
            </a:pPr>
            <a:r>
              <a:rPr lang="en-US" sz="2400" b="1" dirty="0"/>
              <a:t>Total surplus is lower </a:t>
            </a:r>
            <a:r>
              <a:rPr lang="en-US" sz="2400" dirty="0"/>
              <a:t>when both parties have to agree to the proposal</a:t>
            </a:r>
            <a:r>
              <a:rPr lang="en-US" sz="2400" dirty="0" smtClean="0"/>
              <a:t>. Coercion forces Angela to work more hours than she would choose (and hence produce more output) given the amount of grain she receives (i.e., the bare survival level).</a:t>
            </a:r>
            <a:endParaRPr lang="en-US" sz="2400" dirty="0"/>
          </a:p>
        </p:txBody>
      </p:sp>
      <p:cxnSp>
        <p:nvCxnSpPr>
          <p:cNvPr id="18" name="Straight Connector 17"/>
          <p:cNvCxnSpPr/>
          <p:nvPr/>
        </p:nvCxnSpPr>
        <p:spPr>
          <a:xfrm>
            <a:off x="242596" y="1072198"/>
            <a:ext cx="4081512" cy="2642139"/>
          </a:xfrm>
          <a:prstGeom prst="line">
            <a:avLst/>
          </a:prstGeom>
          <a:ln w="1905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242596" y="2136083"/>
            <a:ext cx="3838916" cy="2505394"/>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a:off x="1959430" y="2641769"/>
            <a:ext cx="4357394" cy="625765"/>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34" idx="2"/>
          </p:cNvCxnSpPr>
          <p:nvPr/>
        </p:nvCxnSpPr>
        <p:spPr>
          <a:xfrm flipH="1" flipV="1">
            <a:off x="1959429" y="2194966"/>
            <a:ext cx="3233177" cy="829920"/>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33" name="Oval 32"/>
          <p:cNvSpPr/>
          <p:nvPr/>
        </p:nvSpPr>
        <p:spPr>
          <a:xfrm>
            <a:off x="6316824" y="2407618"/>
            <a:ext cx="2649894" cy="544086"/>
          </a:xfrm>
          <a:prstGeom prst="ellipse">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33"/>
          <p:cNvSpPr/>
          <p:nvPr/>
        </p:nvSpPr>
        <p:spPr>
          <a:xfrm>
            <a:off x="5192606" y="2752843"/>
            <a:ext cx="2649894" cy="544086"/>
          </a:xfrm>
          <a:prstGeom prst="ellipse">
            <a:avLst/>
          </a:prstGeom>
          <a:no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6" name="Straight Arrow Connector 35"/>
          <p:cNvCxnSpPr/>
          <p:nvPr/>
        </p:nvCxnSpPr>
        <p:spPr>
          <a:xfrm flipV="1">
            <a:off x="1959430" y="2211571"/>
            <a:ext cx="0" cy="1051369"/>
          </a:xfrm>
          <a:prstGeom prst="straightConnector1">
            <a:avLst/>
          </a:prstGeom>
          <a:ln w="19050"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8413420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a:xfrm>
            <a:off x="3958244" y="6356350"/>
            <a:ext cx="4114800" cy="365125"/>
          </a:xfrm>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22</a:t>
            </a:fld>
            <a:endParaRPr lang="en-GB"/>
          </a:p>
        </p:txBody>
      </p:sp>
      <p:sp>
        <p:nvSpPr>
          <p:cNvPr id="9" name="Subtitle 8"/>
          <p:cNvSpPr>
            <a:spLocks noGrp="1"/>
          </p:cNvSpPr>
          <p:nvPr>
            <p:ph type="subTitle" idx="1"/>
          </p:nvPr>
        </p:nvSpPr>
        <p:spPr>
          <a:xfrm>
            <a:off x="1297842" y="935453"/>
            <a:ext cx="9144000" cy="1089111"/>
          </a:xfrm>
        </p:spPr>
        <p:txBody>
          <a:bodyPr>
            <a:normAutofit/>
          </a:bodyPr>
          <a:lstStyle/>
          <a:p>
            <a:r>
              <a:rPr lang="en-GB" sz="3200" b="1" dirty="0" smtClean="0"/>
              <a:t>What determines the nature of allocations?</a:t>
            </a:r>
          </a:p>
          <a:p>
            <a:r>
              <a:rPr lang="en-GB" sz="2800" b="1" dirty="0" smtClean="0"/>
              <a:t>Voluntary exchange: Bargaining</a:t>
            </a:r>
            <a:endParaRPr lang="en-GB" sz="2800" b="1" dirty="0" smtClean="0"/>
          </a:p>
          <a:p>
            <a:pPr algn="l"/>
            <a:endParaRPr lang="en-GB" sz="2800" dirty="0" smtClean="0"/>
          </a:p>
        </p:txBody>
      </p:sp>
      <p:sp>
        <p:nvSpPr>
          <p:cNvPr id="13" name="TextBox 12"/>
          <p:cNvSpPr txBox="1"/>
          <p:nvPr/>
        </p:nvSpPr>
        <p:spPr>
          <a:xfrm>
            <a:off x="6099110" y="2014597"/>
            <a:ext cx="6092890" cy="4893647"/>
          </a:xfrm>
          <a:prstGeom prst="rect">
            <a:avLst/>
          </a:prstGeom>
          <a:noFill/>
        </p:spPr>
        <p:txBody>
          <a:bodyPr wrap="square" rtlCol="0">
            <a:spAutoFit/>
          </a:bodyPr>
          <a:lstStyle/>
          <a:p>
            <a:r>
              <a:rPr lang="en-GB" sz="2400" dirty="0" smtClean="0"/>
              <a:t>When Bruno can make a take-it-or-leave-it offer, the outcome is at D. </a:t>
            </a:r>
          </a:p>
          <a:p>
            <a:endParaRPr lang="en-GB" sz="2400" dirty="0" smtClean="0"/>
          </a:p>
          <a:p>
            <a:r>
              <a:rPr lang="en-GB" sz="2400" dirty="0" smtClean="0"/>
              <a:t>More generally, we have seen that </a:t>
            </a:r>
            <a:r>
              <a:rPr lang="en-US" sz="2400" dirty="0" smtClean="0"/>
              <a:t>the </a:t>
            </a:r>
            <a:r>
              <a:rPr lang="en-US" sz="2400" dirty="0"/>
              <a:t>joint surplus is </a:t>
            </a:r>
            <a:r>
              <a:rPr lang="en-US" sz="2400" dirty="0" smtClean="0"/>
              <a:t>maximized whenever the outcome is along the section CD in the economically feasible set: i.e., where </a:t>
            </a:r>
            <a:r>
              <a:rPr lang="en-US" sz="2400" dirty="0"/>
              <a:t>the slope of the feasible frontier </a:t>
            </a:r>
            <a:r>
              <a:rPr lang="en-US" sz="2400" dirty="0" smtClean="0"/>
              <a:t>(the </a:t>
            </a:r>
            <a:r>
              <a:rPr lang="en-US" sz="2400" dirty="0"/>
              <a:t>MRT) is just equal to the slope of Angela’s reservation indifference curve </a:t>
            </a:r>
            <a:r>
              <a:rPr lang="en-US" sz="2400" dirty="0" smtClean="0"/>
              <a:t>(her </a:t>
            </a:r>
            <a:r>
              <a:rPr lang="en-US" sz="2400" dirty="0"/>
              <a:t>MRS</a:t>
            </a:r>
            <a:r>
              <a:rPr lang="en-US" sz="2400" dirty="0" smtClean="0"/>
              <a:t>).</a:t>
            </a:r>
          </a:p>
          <a:p>
            <a:endParaRPr lang="en-US" sz="2400" dirty="0"/>
          </a:p>
          <a:p>
            <a:r>
              <a:rPr lang="en-US" sz="2400" dirty="0" smtClean="0"/>
              <a:t>CD identifies the ‘contract curve’.</a:t>
            </a:r>
            <a:endParaRPr lang="en-US" sz="2400" dirty="0"/>
          </a:p>
          <a:p>
            <a:endParaRPr lang="en-GB" sz="2400" dirty="0"/>
          </a:p>
        </p:txBody>
      </p:sp>
      <p:pic>
        <p:nvPicPr>
          <p:cNvPr id="10" name="Picture 9" descr="figure-05-08-e.jpg"/>
          <p:cNvPicPr>
            <a:picLocks noChangeAspect="1"/>
          </p:cNvPicPr>
          <p:nvPr/>
        </p:nvPicPr>
        <p:blipFill>
          <a:blip r:embed="rId2"/>
          <a:srcRect l="8328" r="7267" b="1143"/>
          <a:stretch>
            <a:fillRect/>
          </a:stretch>
        </p:blipFill>
        <p:spPr>
          <a:xfrm>
            <a:off x="129007" y="2341858"/>
            <a:ext cx="5970103" cy="3771096"/>
          </a:xfrm>
          <a:prstGeom prst="rect">
            <a:avLst/>
          </a:prstGeom>
        </p:spPr>
      </p:pic>
    </p:spTree>
    <p:extLst>
      <p:ext uri="{BB962C8B-B14F-4D97-AF65-F5344CB8AC3E}">
        <p14:creationId xmlns:p14="http://schemas.microsoft.com/office/powerpoint/2010/main" val="48311882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a:xfrm>
            <a:off x="3958244" y="6356350"/>
            <a:ext cx="4114800" cy="365125"/>
          </a:xfrm>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23</a:t>
            </a:fld>
            <a:endParaRPr lang="en-GB" dirty="0"/>
          </a:p>
        </p:txBody>
      </p:sp>
      <p:sp>
        <p:nvSpPr>
          <p:cNvPr id="9" name="Subtitle 8"/>
          <p:cNvSpPr>
            <a:spLocks noGrp="1"/>
          </p:cNvSpPr>
          <p:nvPr>
            <p:ph type="subTitle" idx="1"/>
          </p:nvPr>
        </p:nvSpPr>
        <p:spPr>
          <a:xfrm>
            <a:off x="1297842" y="935453"/>
            <a:ext cx="9144000" cy="1089111"/>
          </a:xfrm>
        </p:spPr>
        <p:txBody>
          <a:bodyPr>
            <a:normAutofit/>
          </a:bodyPr>
          <a:lstStyle/>
          <a:p>
            <a:r>
              <a:rPr lang="en-GB" sz="3200" b="1" dirty="0" smtClean="0"/>
              <a:t>What determines the nature of allocations?</a:t>
            </a:r>
          </a:p>
          <a:p>
            <a:r>
              <a:rPr lang="en-GB" sz="2800" b="1" dirty="0" smtClean="0"/>
              <a:t>Voluntary exchange: Pareto Efficient Bargaining</a:t>
            </a:r>
            <a:endParaRPr lang="en-GB" sz="2800" b="1" dirty="0" smtClean="0"/>
          </a:p>
          <a:p>
            <a:pPr algn="l"/>
            <a:endParaRPr lang="en-GB" sz="2800" dirty="0" smtClean="0"/>
          </a:p>
        </p:txBody>
      </p:sp>
      <p:pic>
        <p:nvPicPr>
          <p:cNvPr id="10" name="Picture 9" descr="figure-05-08-e.jpg"/>
          <p:cNvPicPr>
            <a:picLocks noChangeAspect="1"/>
          </p:cNvPicPr>
          <p:nvPr/>
        </p:nvPicPr>
        <p:blipFill>
          <a:blip r:embed="rId2"/>
          <a:srcRect l="8328" r="7267" b="1143"/>
          <a:stretch>
            <a:fillRect/>
          </a:stretch>
        </p:blipFill>
        <p:spPr>
          <a:xfrm>
            <a:off x="129007" y="2341858"/>
            <a:ext cx="5970103" cy="3771096"/>
          </a:xfrm>
          <a:prstGeom prst="rect">
            <a:avLst/>
          </a:prstGeom>
        </p:spPr>
      </p:pic>
      <p:sp>
        <p:nvSpPr>
          <p:cNvPr id="12" name="TextBox 11"/>
          <p:cNvSpPr txBox="1"/>
          <p:nvPr/>
        </p:nvSpPr>
        <p:spPr>
          <a:xfrm>
            <a:off x="6099110" y="2103549"/>
            <a:ext cx="5452188" cy="4462760"/>
          </a:xfrm>
          <a:prstGeom prst="rect">
            <a:avLst/>
          </a:prstGeom>
          <a:noFill/>
        </p:spPr>
        <p:txBody>
          <a:bodyPr wrap="square" rtlCol="0">
            <a:spAutoFit/>
          </a:bodyPr>
          <a:lstStyle/>
          <a:p>
            <a:r>
              <a:rPr lang="en-US" sz="2400" dirty="0" smtClean="0"/>
              <a:t>The allocation chosen will be on the Pareto efficiency </a:t>
            </a:r>
            <a:r>
              <a:rPr lang="en-US" sz="2400" dirty="0" smtClean="0"/>
              <a:t>or </a:t>
            </a:r>
            <a:r>
              <a:rPr lang="en-US" sz="2400" dirty="0" smtClean="0"/>
              <a:t>Contract </a:t>
            </a:r>
            <a:r>
              <a:rPr lang="en-US" sz="2400" dirty="0" smtClean="0"/>
              <a:t>curve (the line segment CD</a:t>
            </a:r>
            <a:r>
              <a:rPr lang="en-US" sz="2400" dirty="0" smtClean="0"/>
              <a:t>).</a:t>
            </a:r>
          </a:p>
          <a:p>
            <a:endParaRPr lang="en-US" sz="2400" dirty="0"/>
          </a:p>
          <a:p>
            <a:pPr marL="457200" indent="-457200">
              <a:spcAft>
                <a:spcPts val="1200"/>
              </a:spcAft>
              <a:buFont typeface="Arial"/>
              <a:buChar char="•"/>
            </a:pPr>
            <a:r>
              <a:rPr lang="en-US" sz="2400" dirty="0" smtClean="0"/>
              <a:t>At C, Angela gets all the surplus.</a:t>
            </a:r>
          </a:p>
          <a:p>
            <a:pPr marL="457200" indent="-457200">
              <a:spcAft>
                <a:spcPts val="1200"/>
              </a:spcAft>
              <a:buFont typeface="Arial"/>
              <a:buChar char="•"/>
            </a:pPr>
            <a:r>
              <a:rPr lang="en-US" sz="2400" dirty="0" smtClean="0"/>
              <a:t>At D, Bruno gets all the surplus.</a:t>
            </a:r>
          </a:p>
          <a:p>
            <a:pPr marL="457200" indent="-457200">
              <a:spcAft>
                <a:spcPts val="1200"/>
              </a:spcAft>
              <a:buFont typeface="Arial"/>
              <a:buChar char="•"/>
            </a:pPr>
            <a:r>
              <a:rPr lang="en-US" sz="2400" dirty="0"/>
              <a:t>A</a:t>
            </a:r>
            <a:r>
              <a:rPr lang="en-US" sz="2400" dirty="0" smtClean="0"/>
              <a:t>n </a:t>
            </a:r>
            <a:r>
              <a:rPr lang="en-US" sz="2400" dirty="0" smtClean="0"/>
              <a:t>any other point on the </a:t>
            </a:r>
            <a:r>
              <a:rPr lang="en-US" sz="2400" dirty="0" smtClean="0"/>
              <a:t>Contract curve</a:t>
            </a:r>
            <a:r>
              <a:rPr lang="en-US" sz="2400" dirty="0" smtClean="0"/>
              <a:t>, Angela and Bruno split the surplus, and each </a:t>
            </a:r>
            <a:r>
              <a:rPr lang="en-US" sz="2400" dirty="0" smtClean="0"/>
              <a:t>will receive an </a:t>
            </a:r>
            <a:r>
              <a:rPr lang="en-US" sz="2400" b="1" dirty="0" smtClean="0"/>
              <a:t>economic rent</a:t>
            </a:r>
            <a:r>
              <a:rPr lang="en-US" sz="2400" dirty="0" smtClean="0"/>
              <a:t> arising from their voluntary exchange.</a:t>
            </a:r>
            <a:endParaRPr lang="en-US" sz="2400" dirty="0" smtClean="0"/>
          </a:p>
        </p:txBody>
      </p:sp>
    </p:spTree>
    <p:extLst>
      <p:ext uri="{BB962C8B-B14F-4D97-AF65-F5344CB8AC3E}">
        <p14:creationId xmlns:p14="http://schemas.microsoft.com/office/powerpoint/2010/main" val="383158616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a:xfrm>
            <a:off x="3958244" y="6356350"/>
            <a:ext cx="4114800" cy="365125"/>
          </a:xfrm>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24</a:t>
            </a:fld>
            <a:endParaRPr lang="en-GB" dirty="0"/>
          </a:p>
        </p:txBody>
      </p:sp>
      <p:sp>
        <p:nvSpPr>
          <p:cNvPr id="9" name="Subtitle 8"/>
          <p:cNvSpPr>
            <a:spLocks noGrp="1"/>
          </p:cNvSpPr>
          <p:nvPr>
            <p:ph type="subTitle" idx="1"/>
          </p:nvPr>
        </p:nvSpPr>
        <p:spPr>
          <a:xfrm>
            <a:off x="1297842" y="935453"/>
            <a:ext cx="9144000" cy="1089111"/>
          </a:xfrm>
        </p:spPr>
        <p:txBody>
          <a:bodyPr>
            <a:normAutofit/>
          </a:bodyPr>
          <a:lstStyle/>
          <a:p>
            <a:r>
              <a:rPr lang="en-GB" sz="3200" b="1" dirty="0" smtClean="0"/>
              <a:t>What determines the nature of allocations?</a:t>
            </a:r>
          </a:p>
          <a:p>
            <a:r>
              <a:rPr lang="en-GB" sz="2800" b="1" dirty="0" smtClean="0"/>
              <a:t>Voluntary exchange: Institutions and Policies</a:t>
            </a:r>
            <a:endParaRPr lang="en-GB" sz="2800" b="1" dirty="0" smtClean="0"/>
          </a:p>
          <a:p>
            <a:pPr algn="l"/>
            <a:endParaRPr lang="en-GB" sz="2800" dirty="0" smtClean="0"/>
          </a:p>
        </p:txBody>
      </p:sp>
      <p:pic>
        <p:nvPicPr>
          <p:cNvPr id="8" name="Picture 7" descr="figure-05-10-e.jpg"/>
          <p:cNvPicPr>
            <a:picLocks noChangeAspect="1"/>
          </p:cNvPicPr>
          <p:nvPr/>
        </p:nvPicPr>
        <p:blipFill>
          <a:blip r:embed="rId2"/>
          <a:srcRect l="9292" r="10732" b="-702"/>
          <a:stretch>
            <a:fillRect/>
          </a:stretch>
        </p:blipFill>
        <p:spPr>
          <a:xfrm>
            <a:off x="152146" y="2353064"/>
            <a:ext cx="5424450" cy="3674786"/>
          </a:xfrm>
          <a:prstGeom prst="rect">
            <a:avLst/>
          </a:prstGeom>
        </p:spPr>
      </p:pic>
      <p:sp>
        <p:nvSpPr>
          <p:cNvPr id="11" name="TextBox 10"/>
          <p:cNvSpPr txBox="1"/>
          <p:nvPr/>
        </p:nvSpPr>
        <p:spPr>
          <a:xfrm>
            <a:off x="5131508" y="2335659"/>
            <a:ext cx="7060492" cy="4385816"/>
          </a:xfrm>
          <a:prstGeom prst="rect">
            <a:avLst/>
          </a:prstGeom>
          <a:noFill/>
        </p:spPr>
        <p:txBody>
          <a:bodyPr wrap="square" rtlCol="0">
            <a:spAutoFit/>
          </a:bodyPr>
          <a:lstStyle/>
          <a:p>
            <a:pPr>
              <a:spcAft>
                <a:spcPts val="600"/>
              </a:spcAft>
            </a:pPr>
            <a:r>
              <a:rPr lang="en-US" sz="2400" dirty="0" smtClean="0"/>
              <a:t>A </a:t>
            </a:r>
            <a:r>
              <a:rPr lang="en-US" sz="2400" dirty="0" smtClean="0"/>
              <a:t>law </a:t>
            </a:r>
            <a:r>
              <a:rPr lang="en-US" sz="2400" dirty="0"/>
              <a:t>that </a:t>
            </a:r>
            <a:r>
              <a:rPr lang="en-US" sz="2400" dirty="0" smtClean="0"/>
              <a:t>regulates working </a:t>
            </a:r>
            <a:r>
              <a:rPr lang="en-US" sz="2400" dirty="0"/>
              <a:t>hours </a:t>
            </a:r>
            <a:r>
              <a:rPr lang="en-US" sz="2400" dirty="0" smtClean="0"/>
              <a:t>and pay gives </a:t>
            </a:r>
            <a:r>
              <a:rPr lang="en-US" sz="2400" dirty="0"/>
              <a:t>Angela more </a:t>
            </a:r>
            <a:r>
              <a:rPr lang="en-US" sz="2400" dirty="0" smtClean="0"/>
              <a:t>bargaining power</a:t>
            </a:r>
            <a:r>
              <a:rPr lang="en-US" sz="2400" dirty="0" smtClean="0"/>
              <a:t>.</a:t>
            </a:r>
          </a:p>
          <a:p>
            <a:pPr>
              <a:spcAft>
                <a:spcPts val="600"/>
              </a:spcAft>
            </a:pPr>
            <a:endParaRPr lang="en-US" sz="2400" dirty="0" smtClean="0"/>
          </a:p>
          <a:p>
            <a:pPr>
              <a:spcAft>
                <a:spcPts val="600"/>
              </a:spcAft>
            </a:pPr>
            <a:r>
              <a:rPr lang="en-US" sz="2400" dirty="0" smtClean="0"/>
              <a:t>Suppose that Angela and workers on other farms lobby successfully for a new law which restricts maximum required hours to 4 (i.e., minimum free time to 20), while stipulating a minimum pay of 4.5 bushels.</a:t>
            </a:r>
            <a:endParaRPr lang="en-US" sz="2400" dirty="0" smtClean="0"/>
          </a:p>
          <a:p>
            <a:endParaRPr lang="en-US" sz="2400" dirty="0" smtClean="0"/>
          </a:p>
          <a:p>
            <a:r>
              <a:rPr lang="en-US" sz="2400" dirty="0" smtClean="0"/>
              <a:t>Angela’s </a:t>
            </a:r>
            <a:r>
              <a:rPr lang="en-US" sz="2400" dirty="0" smtClean="0"/>
              <a:t>reservation option is now </a:t>
            </a:r>
            <a:r>
              <a:rPr lang="en-US" sz="2400" dirty="0" smtClean="0"/>
              <a:t>F.</a:t>
            </a:r>
          </a:p>
          <a:p>
            <a:endParaRPr lang="en-US" sz="2400" dirty="0"/>
          </a:p>
          <a:p>
            <a:r>
              <a:rPr lang="en-US" sz="2400" dirty="0" smtClean="0"/>
              <a:t> </a:t>
            </a:r>
            <a:endParaRPr lang="en-US" sz="2400" dirty="0"/>
          </a:p>
        </p:txBody>
      </p:sp>
    </p:spTree>
    <p:extLst>
      <p:ext uri="{BB962C8B-B14F-4D97-AF65-F5344CB8AC3E}">
        <p14:creationId xmlns:p14="http://schemas.microsoft.com/office/powerpoint/2010/main" val="199119923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a:xfrm>
            <a:off x="3958244" y="6356350"/>
            <a:ext cx="4114800" cy="365125"/>
          </a:xfrm>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25</a:t>
            </a:fld>
            <a:endParaRPr lang="en-GB" dirty="0"/>
          </a:p>
        </p:txBody>
      </p:sp>
      <p:sp>
        <p:nvSpPr>
          <p:cNvPr id="9" name="Subtitle 8"/>
          <p:cNvSpPr>
            <a:spLocks noGrp="1"/>
          </p:cNvSpPr>
          <p:nvPr>
            <p:ph type="subTitle" idx="1"/>
          </p:nvPr>
        </p:nvSpPr>
        <p:spPr>
          <a:xfrm>
            <a:off x="1297842" y="935453"/>
            <a:ext cx="9144000" cy="1089111"/>
          </a:xfrm>
        </p:spPr>
        <p:txBody>
          <a:bodyPr>
            <a:normAutofit/>
          </a:bodyPr>
          <a:lstStyle/>
          <a:p>
            <a:r>
              <a:rPr lang="en-GB" sz="3200" b="1" dirty="0" smtClean="0"/>
              <a:t>What determines the nature of allocations?</a:t>
            </a:r>
          </a:p>
          <a:p>
            <a:r>
              <a:rPr lang="en-GB" sz="2800" b="1" dirty="0" smtClean="0"/>
              <a:t>Voluntary exchange: Institutions and Policies</a:t>
            </a:r>
            <a:endParaRPr lang="en-GB" sz="2800" b="1" dirty="0" smtClean="0"/>
          </a:p>
          <a:p>
            <a:pPr algn="l"/>
            <a:endParaRPr lang="en-GB" sz="2800" dirty="0" smtClean="0"/>
          </a:p>
        </p:txBody>
      </p:sp>
      <p:pic>
        <p:nvPicPr>
          <p:cNvPr id="8" name="Picture 7" descr="figure-05-10-e.jpg"/>
          <p:cNvPicPr>
            <a:picLocks noChangeAspect="1"/>
          </p:cNvPicPr>
          <p:nvPr/>
        </p:nvPicPr>
        <p:blipFill>
          <a:blip r:embed="rId2"/>
          <a:srcRect l="9292" r="10732" b="-702"/>
          <a:stretch>
            <a:fillRect/>
          </a:stretch>
        </p:blipFill>
        <p:spPr>
          <a:xfrm>
            <a:off x="152146" y="2353064"/>
            <a:ext cx="5424450" cy="3674786"/>
          </a:xfrm>
          <a:prstGeom prst="rect">
            <a:avLst/>
          </a:prstGeom>
        </p:spPr>
      </p:pic>
      <p:sp>
        <p:nvSpPr>
          <p:cNvPr id="11" name="TextBox 10"/>
          <p:cNvSpPr txBox="1"/>
          <p:nvPr/>
        </p:nvSpPr>
        <p:spPr>
          <a:xfrm>
            <a:off x="5131508" y="1911219"/>
            <a:ext cx="7060492" cy="4893647"/>
          </a:xfrm>
          <a:prstGeom prst="rect">
            <a:avLst/>
          </a:prstGeom>
          <a:noFill/>
        </p:spPr>
        <p:txBody>
          <a:bodyPr wrap="square" rtlCol="0">
            <a:spAutoFit/>
          </a:bodyPr>
          <a:lstStyle/>
          <a:p>
            <a:r>
              <a:rPr lang="en-US" sz="2400" dirty="0" smtClean="0"/>
              <a:t>Angela’s </a:t>
            </a:r>
            <a:r>
              <a:rPr lang="en-US" sz="2400" dirty="0" smtClean="0"/>
              <a:t>reservation option is now </a:t>
            </a:r>
            <a:r>
              <a:rPr lang="en-US" sz="2400" dirty="0" smtClean="0"/>
              <a:t>F and </a:t>
            </a:r>
            <a:r>
              <a:rPr lang="en-US" sz="2400" dirty="0"/>
              <a:t>h</a:t>
            </a:r>
            <a:r>
              <a:rPr lang="en-US" sz="2400" dirty="0" smtClean="0"/>
              <a:t>er new reservation IC is IC</a:t>
            </a:r>
            <a:r>
              <a:rPr lang="en-US" sz="2400" baseline="-25000" dirty="0" smtClean="0"/>
              <a:t>2</a:t>
            </a:r>
            <a:r>
              <a:rPr lang="en-US" sz="2400" dirty="0" smtClean="0"/>
              <a:t>. Bruno cannot legally enforce on Angela a contract on a lower IC </a:t>
            </a:r>
            <a:r>
              <a:rPr lang="en-US" sz="2400" dirty="0"/>
              <a:t>than </a:t>
            </a:r>
            <a:r>
              <a:rPr lang="en-US" sz="2400" dirty="0" smtClean="0"/>
              <a:t>IC</a:t>
            </a:r>
            <a:r>
              <a:rPr lang="en-US" sz="2400" baseline="-25000" dirty="0" smtClean="0"/>
              <a:t>2</a:t>
            </a:r>
            <a:r>
              <a:rPr lang="en-US" sz="2400" dirty="0" smtClean="0"/>
              <a:t>. He cannot offer less than 4.5 bushels and he cannot require her to accept less than 20 hours of free time.</a:t>
            </a:r>
          </a:p>
          <a:p>
            <a:endParaRPr lang="en-US" sz="2400" dirty="0"/>
          </a:p>
          <a:p>
            <a:r>
              <a:rPr lang="en-US" sz="2400" dirty="0" smtClean="0"/>
              <a:t>Angela cannot be required to work for more than 4 hours, but she is permitted to choose to work for more if that is her free choice.</a:t>
            </a:r>
            <a:endParaRPr lang="en-US" sz="2400" dirty="0" smtClean="0"/>
          </a:p>
          <a:p>
            <a:endParaRPr lang="en-US" sz="2400" dirty="0" smtClean="0"/>
          </a:p>
          <a:p>
            <a:r>
              <a:rPr lang="en-US" sz="2400" dirty="0" smtClean="0"/>
              <a:t>In order to </a:t>
            </a:r>
            <a:r>
              <a:rPr lang="en-US" sz="2400" dirty="0" err="1" smtClean="0"/>
              <a:t>incentivise</a:t>
            </a:r>
            <a:r>
              <a:rPr lang="en-US" sz="2400" dirty="0" smtClean="0"/>
              <a:t> Angela to work the surplus-maximizing 8 hours, Bruno </a:t>
            </a:r>
            <a:r>
              <a:rPr lang="en-US" sz="2400" dirty="0" smtClean="0"/>
              <a:t>must offer </a:t>
            </a:r>
            <a:r>
              <a:rPr lang="en-US" sz="2400" dirty="0" smtClean="0"/>
              <a:t>her…</a:t>
            </a:r>
            <a:endParaRPr lang="en-US" sz="2400" dirty="0"/>
          </a:p>
          <a:p>
            <a:endParaRPr lang="en-US" sz="2400" dirty="0"/>
          </a:p>
        </p:txBody>
      </p:sp>
    </p:spTree>
    <p:extLst>
      <p:ext uri="{BB962C8B-B14F-4D97-AF65-F5344CB8AC3E}">
        <p14:creationId xmlns:p14="http://schemas.microsoft.com/office/powerpoint/2010/main" val="137117600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a:xfrm>
            <a:off x="3958244" y="6356350"/>
            <a:ext cx="4114800" cy="365125"/>
          </a:xfrm>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26</a:t>
            </a:fld>
            <a:endParaRPr lang="en-GB" dirty="0"/>
          </a:p>
        </p:txBody>
      </p:sp>
      <p:sp>
        <p:nvSpPr>
          <p:cNvPr id="9" name="Subtitle 8"/>
          <p:cNvSpPr>
            <a:spLocks noGrp="1"/>
          </p:cNvSpPr>
          <p:nvPr>
            <p:ph type="subTitle" idx="1"/>
          </p:nvPr>
        </p:nvSpPr>
        <p:spPr>
          <a:xfrm>
            <a:off x="1297842" y="935453"/>
            <a:ext cx="9144000" cy="1089111"/>
          </a:xfrm>
        </p:spPr>
        <p:txBody>
          <a:bodyPr>
            <a:normAutofit/>
          </a:bodyPr>
          <a:lstStyle/>
          <a:p>
            <a:r>
              <a:rPr lang="en-GB" sz="3200" b="1" dirty="0" smtClean="0"/>
              <a:t>What determines the nature of allocations?</a:t>
            </a:r>
          </a:p>
          <a:p>
            <a:r>
              <a:rPr lang="en-GB" sz="2800" b="1" dirty="0" smtClean="0"/>
              <a:t>Voluntary exchange: Institutions and Policies</a:t>
            </a:r>
            <a:endParaRPr lang="en-GB" sz="2800" b="1" dirty="0" smtClean="0"/>
          </a:p>
          <a:p>
            <a:pPr algn="l"/>
            <a:endParaRPr lang="en-GB" sz="2800" dirty="0" smtClean="0"/>
          </a:p>
        </p:txBody>
      </p:sp>
      <p:pic>
        <p:nvPicPr>
          <p:cNvPr id="8" name="Picture 7" descr="figure-05-10-e.jpg"/>
          <p:cNvPicPr>
            <a:picLocks noChangeAspect="1"/>
          </p:cNvPicPr>
          <p:nvPr/>
        </p:nvPicPr>
        <p:blipFill>
          <a:blip r:embed="rId2"/>
          <a:srcRect l="9292" r="10732" b="-702"/>
          <a:stretch>
            <a:fillRect/>
          </a:stretch>
        </p:blipFill>
        <p:spPr>
          <a:xfrm>
            <a:off x="152146" y="2353064"/>
            <a:ext cx="5424450" cy="3674786"/>
          </a:xfrm>
          <a:prstGeom prst="rect">
            <a:avLst/>
          </a:prstGeom>
        </p:spPr>
      </p:pic>
      <p:sp>
        <p:nvSpPr>
          <p:cNvPr id="11" name="TextBox 10"/>
          <p:cNvSpPr txBox="1"/>
          <p:nvPr/>
        </p:nvSpPr>
        <p:spPr>
          <a:xfrm>
            <a:off x="5131508" y="1911219"/>
            <a:ext cx="7060492" cy="4893647"/>
          </a:xfrm>
          <a:prstGeom prst="rect">
            <a:avLst/>
          </a:prstGeom>
          <a:noFill/>
        </p:spPr>
        <p:txBody>
          <a:bodyPr wrap="square" rtlCol="0">
            <a:spAutoFit/>
          </a:bodyPr>
          <a:lstStyle/>
          <a:p>
            <a:r>
              <a:rPr lang="en-US" sz="2400" i="1" dirty="0" smtClean="0"/>
              <a:t>…Bruno </a:t>
            </a:r>
            <a:r>
              <a:rPr lang="en-US" sz="2400" i="1" dirty="0" smtClean="0"/>
              <a:t>must offer her </a:t>
            </a:r>
            <a:r>
              <a:rPr lang="en-US" sz="2400" i="1" dirty="0" smtClean="0"/>
              <a:t>…</a:t>
            </a:r>
            <a:endParaRPr lang="en-US" sz="2400" dirty="0" smtClean="0"/>
          </a:p>
          <a:p>
            <a:r>
              <a:rPr lang="en-US" sz="2400" dirty="0" smtClean="0"/>
              <a:t>…at least point G </a:t>
            </a:r>
            <a:r>
              <a:rPr lang="en-US" sz="2400" dirty="0" smtClean="0"/>
              <a:t>on the CG segment of the Contract Curve: </a:t>
            </a:r>
            <a:r>
              <a:rPr lang="en-US" sz="2400" dirty="0" err="1" smtClean="0"/>
              <a:t>i.e</a:t>
            </a:r>
            <a:r>
              <a:rPr lang="en-US" sz="2400" dirty="0" smtClean="0"/>
              <a:t>, with Angela retaining 6 bushels of grain </a:t>
            </a:r>
            <a:r>
              <a:rPr lang="en-US" sz="2400" dirty="0" smtClean="0"/>
              <a:t>(and hence paying a rent of 9 – 6 = 3 bushels)</a:t>
            </a:r>
            <a:r>
              <a:rPr lang="en-US" sz="2400" dirty="0" smtClean="0"/>
              <a:t>. </a:t>
            </a:r>
          </a:p>
          <a:p>
            <a:endParaRPr lang="en-US" sz="2400" dirty="0" smtClean="0"/>
          </a:p>
          <a:p>
            <a:r>
              <a:rPr lang="en-US" sz="2400" dirty="0" smtClean="0"/>
              <a:t>Allocations </a:t>
            </a:r>
            <a:r>
              <a:rPr lang="en-US" sz="2400" dirty="0"/>
              <a:t>must give </a:t>
            </a:r>
            <a:r>
              <a:rPr lang="en-US" sz="2400" dirty="0" smtClean="0"/>
              <a:t>each party </a:t>
            </a:r>
            <a:r>
              <a:rPr lang="en-US" sz="2400" dirty="0"/>
              <a:t>at least as much as their </a:t>
            </a:r>
            <a:r>
              <a:rPr lang="en-US" sz="2400" dirty="0" smtClean="0"/>
              <a:t>reservation </a:t>
            </a:r>
            <a:r>
              <a:rPr lang="en-US" sz="2400" dirty="0"/>
              <a:t>option. </a:t>
            </a:r>
            <a:r>
              <a:rPr lang="en-US" sz="2400" dirty="0" smtClean="0"/>
              <a:t>Bruno gets 3 bushels (his reservation option is…?). Angela gets 6 bushels and works 8 hours and is just indifferent relative to her </a:t>
            </a:r>
            <a:r>
              <a:rPr lang="en-US" sz="2400" b="1" dirty="0"/>
              <a:t>new</a:t>
            </a:r>
            <a:r>
              <a:rPr lang="en-US" sz="2400" dirty="0"/>
              <a:t> </a:t>
            </a:r>
            <a:r>
              <a:rPr lang="en-US" sz="2400" dirty="0" smtClean="0"/>
              <a:t>reservation option as she is on </a:t>
            </a:r>
            <a:r>
              <a:rPr lang="en-US" sz="2400" dirty="0"/>
              <a:t>IC</a:t>
            </a:r>
            <a:r>
              <a:rPr lang="en-US" sz="2400" baseline="-25000" dirty="0"/>
              <a:t>2 </a:t>
            </a:r>
            <a:r>
              <a:rPr lang="en-US" sz="2400" dirty="0" smtClean="0"/>
              <a:t>in both cases.</a:t>
            </a:r>
          </a:p>
          <a:p>
            <a:r>
              <a:rPr lang="en-US" sz="2400" dirty="0" smtClean="0"/>
              <a:t>The new law has made Angela better off and Bruno worse off.</a:t>
            </a:r>
            <a:endParaRPr lang="en-US" sz="2400" dirty="0"/>
          </a:p>
          <a:p>
            <a:endParaRPr lang="en-US" sz="2400" dirty="0"/>
          </a:p>
        </p:txBody>
      </p:sp>
      <p:cxnSp>
        <p:nvCxnSpPr>
          <p:cNvPr id="6" name="Straight Connector 5"/>
          <p:cNvCxnSpPr/>
          <p:nvPr/>
        </p:nvCxnSpPr>
        <p:spPr>
          <a:xfrm>
            <a:off x="942392" y="4133461"/>
            <a:ext cx="195942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2" name="TextBox 11"/>
          <p:cNvSpPr txBox="1"/>
          <p:nvPr/>
        </p:nvSpPr>
        <p:spPr>
          <a:xfrm>
            <a:off x="568876" y="3979572"/>
            <a:ext cx="298871" cy="307777"/>
          </a:xfrm>
          <a:prstGeom prst="rect">
            <a:avLst/>
          </a:prstGeom>
          <a:noFill/>
        </p:spPr>
        <p:txBody>
          <a:bodyPr wrap="square" rtlCol="0">
            <a:spAutoFit/>
          </a:bodyPr>
          <a:lstStyle/>
          <a:p>
            <a:pPr>
              <a:spcAft>
                <a:spcPts val="1200"/>
              </a:spcAft>
            </a:pPr>
            <a:r>
              <a:rPr lang="en-US" sz="1400" b="1" dirty="0">
                <a:latin typeface="+mj-lt"/>
              </a:rPr>
              <a:t>6</a:t>
            </a:r>
            <a:endParaRPr lang="en-US" sz="1400" b="1" dirty="0">
              <a:latin typeface="+mj-lt"/>
            </a:endParaRPr>
          </a:p>
        </p:txBody>
      </p:sp>
    </p:spTree>
    <p:extLst>
      <p:ext uri="{BB962C8B-B14F-4D97-AF65-F5344CB8AC3E}">
        <p14:creationId xmlns:p14="http://schemas.microsoft.com/office/powerpoint/2010/main" val="27668908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a:xfrm>
            <a:off x="3958244" y="6356350"/>
            <a:ext cx="4114800" cy="365125"/>
          </a:xfrm>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27</a:t>
            </a:fld>
            <a:endParaRPr lang="en-GB" dirty="0"/>
          </a:p>
        </p:txBody>
      </p:sp>
      <p:sp>
        <p:nvSpPr>
          <p:cNvPr id="9" name="Subtitle 8"/>
          <p:cNvSpPr>
            <a:spLocks noGrp="1"/>
          </p:cNvSpPr>
          <p:nvPr>
            <p:ph type="subTitle" idx="1"/>
          </p:nvPr>
        </p:nvSpPr>
        <p:spPr>
          <a:xfrm>
            <a:off x="1297842" y="935453"/>
            <a:ext cx="9144000" cy="1089111"/>
          </a:xfrm>
        </p:spPr>
        <p:txBody>
          <a:bodyPr>
            <a:normAutofit/>
          </a:bodyPr>
          <a:lstStyle/>
          <a:p>
            <a:r>
              <a:rPr lang="en-GB" sz="3200" b="1" dirty="0" smtClean="0"/>
              <a:t>What determines the nature of allocations?</a:t>
            </a:r>
          </a:p>
          <a:p>
            <a:r>
              <a:rPr lang="en-GB" sz="2800" b="1" dirty="0" smtClean="0"/>
              <a:t>Voluntary exchange: Institutions and Policies</a:t>
            </a:r>
            <a:endParaRPr lang="en-GB" sz="2800" b="1" dirty="0" smtClean="0"/>
          </a:p>
          <a:p>
            <a:pPr algn="l"/>
            <a:endParaRPr lang="en-GB" sz="2800" dirty="0" smtClean="0"/>
          </a:p>
        </p:txBody>
      </p:sp>
      <p:sp>
        <p:nvSpPr>
          <p:cNvPr id="10" name="TextBox 9"/>
          <p:cNvSpPr txBox="1"/>
          <p:nvPr/>
        </p:nvSpPr>
        <p:spPr>
          <a:xfrm>
            <a:off x="656244" y="2330755"/>
            <a:ext cx="10718799" cy="3739485"/>
          </a:xfrm>
          <a:prstGeom prst="rect">
            <a:avLst/>
          </a:prstGeom>
          <a:noFill/>
        </p:spPr>
        <p:txBody>
          <a:bodyPr wrap="square" rtlCol="0">
            <a:spAutoFit/>
          </a:bodyPr>
          <a:lstStyle/>
          <a:p>
            <a:pPr>
              <a:spcAft>
                <a:spcPts val="1800"/>
              </a:spcAft>
            </a:pPr>
            <a:r>
              <a:rPr lang="en-US" sz="2400" dirty="0" smtClean="0"/>
              <a:t>We have seen that:</a:t>
            </a:r>
          </a:p>
          <a:p>
            <a:pPr marL="342900" indent="-342900">
              <a:spcAft>
                <a:spcPts val="1800"/>
              </a:spcAft>
              <a:buFont typeface="Arial" panose="020B0604020202020204" pitchFamily="34" charset="0"/>
              <a:buChar char="•"/>
            </a:pPr>
            <a:r>
              <a:rPr lang="en-US" sz="2400" dirty="0" smtClean="0"/>
              <a:t>Technology </a:t>
            </a:r>
            <a:r>
              <a:rPr lang="en-US" sz="2400" dirty="0" smtClean="0"/>
              <a:t>and biology determine which allocations are </a:t>
            </a:r>
            <a:r>
              <a:rPr lang="en-US" sz="2400" dirty="0"/>
              <a:t>t</a:t>
            </a:r>
            <a:r>
              <a:rPr lang="en-US" sz="2400" dirty="0" smtClean="0"/>
              <a:t>echnically </a:t>
            </a:r>
            <a:r>
              <a:rPr lang="en-US" sz="2400" dirty="0" smtClean="0"/>
              <a:t>feasible.</a:t>
            </a:r>
            <a:endParaRPr lang="en-US" sz="2400" b="1" dirty="0"/>
          </a:p>
          <a:p>
            <a:pPr marL="342900" indent="-342900">
              <a:spcAft>
                <a:spcPts val="1800"/>
              </a:spcAft>
              <a:buFont typeface="Arial" panose="020B0604020202020204" pitchFamily="34" charset="0"/>
              <a:buChar char="•"/>
            </a:pPr>
            <a:r>
              <a:rPr lang="en-US" sz="2400" dirty="0" smtClean="0"/>
              <a:t>Preferences influence which allocations </a:t>
            </a:r>
            <a:r>
              <a:rPr lang="en-US" sz="2400" dirty="0" smtClean="0"/>
              <a:t>are economically feasible (Pareto-improving). </a:t>
            </a:r>
            <a:r>
              <a:rPr lang="en-US" sz="2400" dirty="0" smtClean="0"/>
              <a:t>I</a:t>
            </a:r>
            <a:r>
              <a:rPr lang="en-US" sz="2400" dirty="0" smtClean="0"/>
              <a:t>nstitutions </a:t>
            </a:r>
            <a:r>
              <a:rPr lang="en-US" sz="2400" dirty="0"/>
              <a:t>and policies </a:t>
            </a:r>
            <a:r>
              <a:rPr lang="en-US" sz="2400" dirty="0" smtClean="0"/>
              <a:t>also </a:t>
            </a:r>
            <a:r>
              <a:rPr lang="en-US" sz="2400" dirty="0"/>
              <a:t>determine which allocations are economically </a:t>
            </a:r>
            <a:r>
              <a:rPr lang="en-US" sz="2400" dirty="0" smtClean="0"/>
              <a:t>feasible.</a:t>
            </a:r>
            <a:endParaRPr lang="en-US" sz="2400" dirty="0"/>
          </a:p>
          <a:p>
            <a:pPr marL="342900" indent="-342900">
              <a:spcAft>
                <a:spcPts val="1800"/>
              </a:spcAft>
              <a:buFont typeface="Arial" panose="020B0604020202020204" pitchFamily="34" charset="0"/>
              <a:buChar char="•"/>
            </a:pPr>
            <a:r>
              <a:rPr lang="en-US" sz="2400" dirty="0" smtClean="0"/>
              <a:t>The </a:t>
            </a:r>
            <a:r>
              <a:rPr lang="en-US" sz="2400" dirty="0" smtClean="0"/>
              <a:t>allocation </a:t>
            </a:r>
            <a:r>
              <a:rPr lang="en-US" sz="2400" dirty="0" smtClean="0"/>
              <a:t>which emerges </a:t>
            </a:r>
            <a:r>
              <a:rPr lang="en-US" sz="2400" dirty="0" smtClean="0"/>
              <a:t>depends on parties’ preferences (what they want) and their bargaining power (their ability to get it</a:t>
            </a:r>
            <a:r>
              <a:rPr lang="en-US" sz="2400" dirty="0" smtClean="0"/>
              <a:t>) and hence on institutions and policies.</a:t>
            </a:r>
          </a:p>
        </p:txBody>
      </p:sp>
    </p:spTree>
    <p:extLst>
      <p:ext uri="{BB962C8B-B14F-4D97-AF65-F5344CB8AC3E}">
        <p14:creationId xmlns:p14="http://schemas.microsoft.com/office/powerpoint/2010/main" val="124655534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a:xfrm>
            <a:off x="3958244" y="6356350"/>
            <a:ext cx="4114800" cy="365125"/>
          </a:xfrm>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28</a:t>
            </a:fld>
            <a:endParaRPr lang="en-GB" dirty="0"/>
          </a:p>
        </p:txBody>
      </p:sp>
      <p:sp>
        <p:nvSpPr>
          <p:cNvPr id="9" name="Subtitle 8"/>
          <p:cNvSpPr>
            <a:spLocks noGrp="1"/>
          </p:cNvSpPr>
          <p:nvPr>
            <p:ph type="subTitle" idx="1"/>
          </p:nvPr>
        </p:nvSpPr>
        <p:spPr>
          <a:xfrm>
            <a:off x="1251189" y="1196711"/>
            <a:ext cx="9144000" cy="1089111"/>
          </a:xfrm>
        </p:spPr>
        <p:txBody>
          <a:bodyPr>
            <a:normAutofit/>
          </a:bodyPr>
          <a:lstStyle/>
          <a:p>
            <a:r>
              <a:rPr lang="en-GB" sz="3200" b="1" dirty="0" smtClean="0"/>
              <a:t>Measuring Inequality</a:t>
            </a:r>
          </a:p>
        </p:txBody>
      </p:sp>
      <p:pic>
        <p:nvPicPr>
          <p:cNvPr id="7" name="Picture 6" descr="figure-05-14-a.jpg"/>
          <p:cNvPicPr>
            <a:picLocks noChangeAspect="1"/>
          </p:cNvPicPr>
          <p:nvPr/>
        </p:nvPicPr>
        <p:blipFill>
          <a:blip r:embed="rId2"/>
          <a:srcRect l="14295" r="15168" b="818"/>
          <a:stretch>
            <a:fillRect/>
          </a:stretch>
        </p:blipFill>
        <p:spPr>
          <a:xfrm>
            <a:off x="193712" y="1877544"/>
            <a:ext cx="5309460" cy="4471868"/>
          </a:xfrm>
          <a:prstGeom prst="rect">
            <a:avLst/>
          </a:prstGeom>
        </p:spPr>
      </p:pic>
      <p:sp>
        <p:nvSpPr>
          <p:cNvPr id="8" name="TextBox 7"/>
          <p:cNvSpPr txBox="1"/>
          <p:nvPr/>
        </p:nvSpPr>
        <p:spPr>
          <a:xfrm>
            <a:off x="6298698" y="2151358"/>
            <a:ext cx="5591603" cy="3508653"/>
          </a:xfrm>
          <a:prstGeom prst="rect">
            <a:avLst/>
          </a:prstGeom>
          <a:noFill/>
        </p:spPr>
        <p:txBody>
          <a:bodyPr wrap="square" rtlCol="0">
            <a:spAutoFit/>
          </a:bodyPr>
          <a:lstStyle/>
          <a:p>
            <a:pPr>
              <a:spcAft>
                <a:spcPts val="1800"/>
              </a:spcAft>
            </a:pPr>
            <a:r>
              <a:rPr lang="en-US" sz="2400" b="1" dirty="0" smtClean="0"/>
              <a:t>Lorenz curve</a:t>
            </a:r>
            <a:r>
              <a:rPr lang="en-US" sz="2400" dirty="0" smtClean="0"/>
              <a:t>: Shows the extent of inequality and allows comparison of distributions.</a:t>
            </a:r>
          </a:p>
          <a:p>
            <a:pPr>
              <a:spcAft>
                <a:spcPts val="1800"/>
              </a:spcAft>
            </a:pPr>
            <a:r>
              <a:rPr lang="en-US" sz="2400" b="1" dirty="0" err="1" smtClean="0"/>
              <a:t>Gini</a:t>
            </a:r>
            <a:r>
              <a:rPr lang="en-US" sz="2400" b="1" dirty="0" smtClean="0"/>
              <a:t> coefficient</a:t>
            </a:r>
            <a:r>
              <a:rPr lang="en-US" sz="2400" dirty="0" smtClean="0"/>
              <a:t>: Measure of inequality, approximated as the deviation of the Lorenz curve from the perfect equality line.</a:t>
            </a:r>
          </a:p>
          <a:p>
            <a:pPr>
              <a:spcAft>
                <a:spcPts val="1800"/>
              </a:spcAft>
            </a:pPr>
            <a:r>
              <a:rPr lang="en-US" sz="2400" dirty="0" smtClean="0"/>
              <a:t>Ranges from 0 (perfect equality) to 1 (maximum inequality).</a:t>
            </a:r>
          </a:p>
        </p:txBody>
      </p:sp>
    </p:spTree>
    <p:extLst>
      <p:ext uri="{BB962C8B-B14F-4D97-AF65-F5344CB8AC3E}">
        <p14:creationId xmlns:p14="http://schemas.microsoft.com/office/powerpoint/2010/main" val="127820317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a:xfrm>
            <a:off x="3958244" y="6356350"/>
            <a:ext cx="4114800" cy="365125"/>
          </a:xfrm>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29</a:t>
            </a:fld>
            <a:endParaRPr lang="en-GB" dirty="0"/>
          </a:p>
        </p:txBody>
      </p:sp>
      <p:sp>
        <p:nvSpPr>
          <p:cNvPr id="9" name="Subtitle 8"/>
          <p:cNvSpPr>
            <a:spLocks noGrp="1"/>
          </p:cNvSpPr>
          <p:nvPr>
            <p:ph type="subTitle" idx="1"/>
          </p:nvPr>
        </p:nvSpPr>
        <p:spPr>
          <a:xfrm>
            <a:off x="1251189" y="1196711"/>
            <a:ext cx="9144000" cy="1089111"/>
          </a:xfrm>
        </p:spPr>
        <p:txBody>
          <a:bodyPr>
            <a:normAutofit/>
          </a:bodyPr>
          <a:lstStyle/>
          <a:p>
            <a:r>
              <a:rPr lang="en-GB" sz="3200" b="1" dirty="0" smtClean="0"/>
              <a:t>Measuring Inequality: an example</a:t>
            </a:r>
          </a:p>
        </p:txBody>
      </p:sp>
      <p:pic>
        <p:nvPicPr>
          <p:cNvPr id="10" name="Picture 9" descr="figure-05-13.jpg"/>
          <p:cNvPicPr>
            <a:picLocks noChangeAspect="1"/>
          </p:cNvPicPr>
          <p:nvPr/>
        </p:nvPicPr>
        <p:blipFill>
          <a:blip r:embed="rId2"/>
          <a:srcRect l="9032" r="13760"/>
          <a:stretch>
            <a:fillRect/>
          </a:stretch>
        </p:blipFill>
        <p:spPr>
          <a:xfrm>
            <a:off x="186612" y="2031075"/>
            <a:ext cx="4667483" cy="4325275"/>
          </a:xfrm>
          <a:prstGeom prst="rect">
            <a:avLst/>
          </a:prstGeom>
        </p:spPr>
      </p:pic>
      <p:pic>
        <p:nvPicPr>
          <p:cNvPr id="11" name="Picture 10"/>
          <p:cNvPicPr>
            <a:picLocks noChangeAspect="1"/>
          </p:cNvPicPr>
          <p:nvPr/>
        </p:nvPicPr>
        <p:blipFill rotWithShape="1">
          <a:blip r:embed="rId3"/>
          <a:srcRect r="29538" b="8548"/>
          <a:stretch/>
        </p:blipFill>
        <p:spPr>
          <a:xfrm>
            <a:off x="5516253" y="2206460"/>
            <a:ext cx="5430303" cy="1243739"/>
          </a:xfrm>
          <a:prstGeom prst="rect">
            <a:avLst/>
          </a:prstGeom>
        </p:spPr>
      </p:pic>
      <p:sp>
        <p:nvSpPr>
          <p:cNvPr id="12" name="TextBox 11"/>
          <p:cNvSpPr txBox="1"/>
          <p:nvPr/>
        </p:nvSpPr>
        <p:spPr>
          <a:xfrm>
            <a:off x="5496287" y="3985326"/>
            <a:ext cx="5450269" cy="1938992"/>
          </a:xfrm>
          <a:prstGeom prst="rect">
            <a:avLst/>
          </a:prstGeom>
          <a:noFill/>
        </p:spPr>
        <p:txBody>
          <a:bodyPr wrap="square" rtlCol="0">
            <a:spAutoFit/>
          </a:bodyPr>
          <a:lstStyle/>
          <a:p>
            <a:r>
              <a:rPr lang="en-US" sz="2400" dirty="0" smtClean="0"/>
              <a:t>Piracy was surprisingly fair and democratic – unlike in the British Navy, </a:t>
            </a:r>
            <a:r>
              <a:rPr lang="en-US" sz="2400" dirty="0"/>
              <a:t>p</a:t>
            </a:r>
            <a:r>
              <a:rPr lang="en-US" sz="2400" dirty="0" smtClean="0"/>
              <a:t>irates on </a:t>
            </a:r>
            <a:r>
              <a:rPr lang="en-US" sz="2400" i="1" dirty="0" smtClean="0"/>
              <a:t>The Rover </a:t>
            </a:r>
            <a:r>
              <a:rPr lang="en-US" sz="2400" dirty="0" smtClean="0"/>
              <a:t>distributed their spoils relatively equally between crew members</a:t>
            </a:r>
            <a:r>
              <a:rPr lang="en-US" sz="2400" dirty="0" smtClean="0"/>
              <a:t>. Why do you think this was?</a:t>
            </a:r>
            <a:endParaRPr lang="en-US" sz="2400" dirty="0"/>
          </a:p>
        </p:txBody>
      </p:sp>
    </p:spTree>
    <p:extLst>
      <p:ext uri="{BB962C8B-B14F-4D97-AF65-F5344CB8AC3E}">
        <p14:creationId xmlns:p14="http://schemas.microsoft.com/office/powerpoint/2010/main" val="3002096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3</a:t>
            </a:fld>
            <a:endParaRPr lang="en-GB"/>
          </a:p>
        </p:txBody>
      </p:sp>
      <p:sp>
        <p:nvSpPr>
          <p:cNvPr id="9" name="Subtitle 8"/>
          <p:cNvSpPr>
            <a:spLocks noGrp="1"/>
          </p:cNvSpPr>
          <p:nvPr>
            <p:ph type="subTitle" idx="1"/>
          </p:nvPr>
        </p:nvSpPr>
        <p:spPr>
          <a:xfrm>
            <a:off x="1368415" y="1400900"/>
            <a:ext cx="9144000" cy="681957"/>
          </a:xfrm>
        </p:spPr>
        <p:txBody>
          <a:bodyPr/>
          <a:lstStyle/>
          <a:p>
            <a:r>
              <a:rPr lang="en-GB" sz="3200" b="1" dirty="0" smtClean="0"/>
              <a:t>Pareto Efficiency</a:t>
            </a:r>
          </a:p>
          <a:p>
            <a:pPr algn="l"/>
            <a:endParaRPr lang="en-GB" sz="2800" dirty="0" smtClean="0"/>
          </a:p>
        </p:txBody>
      </p:sp>
      <p:pic>
        <p:nvPicPr>
          <p:cNvPr id="8" name="Picture 7" descr="figure-05-01-e.jpg"/>
          <p:cNvPicPr>
            <a:picLocks noChangeAspect="1"/>
          </p:cNvPicPr>
          <p:nvPr/>
        </p:nvPicPr>
        <p:blipFill>
          <a:blip r:embed="rId2"/>
          <a:stretch>
            <a:fillRect/>
          </a:stretch>
        </p:blipFill>
        <p:spPr>
          <a:xfrm>
            <a:off x="2270422" y="2411559"/>
            <a:ext cx="6504520" cy="3335261"/>
          </a:xfrm>
          <a:prstGeom prst="rect">
            <a:avLst/>
          </a:prstGeom>
        </p:spPr>
      </p:pic>
    </p:spTree>
    <p:extLst>
      <p:ext uri="{BB962C8B-B14F-4D97-AF65-F5344CB8AC3E}">
        <p14:creationId xmlns:p14="http://schemas.microsoft.com/office/powerpoint/2010/main" val="257680412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a:xfrm>
            <a:off x="3958244" y="6356350"/>
            <a:ext cx="4114800" cy="365125"/>
          </a:xfrm>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30</a:t>
            </a:fld>
            <a:endParaRPr lang="en-GB" dirty="0"/>
          </a:p>
        </p:txBody>
      </p:sp>
      <p:sp>
        <p:nvSpPr>
          <p:cNvPr id="9" name="Subtitle 8"/>
          <p:cNvSpPr>
            <a:spLocks noGrp="1"/>
          </p:cNvSpPr>
          <p:nvPr>
            <p:ph type="subTitle" idx="1"/>
          </p:nvPr>
        </p:nvSpPr>
        <p:spPr>
          <a:xfrm>
            <a:off x="1251189" y="1196711"/>
            <a:ext cx="9144000" cy="1089111"/>
          </a:xfrm>
        </p:spPr>
        <p:txBody>
          <a:bodyPr>
            <a:normAutofit/>
          </a:bodyPr>
          <a:lstStyle/>
          <a:p>
            <a:r>
              <a:rPr lang="en-GB" sz="3200" b="1" dirty="0" smtClean="0"/>
              <a:t>Addressing Inequality</a:t>
            </a:r>
          </a:p>
        </p:txBody>
      </p:sp>
      <p:pic>
        <p:nvPicPr>
          <p:cNvPr id="13" name="Picture 12" descr="figure-05-15-d.jpg"/>
          <p:cNvPicPr>
            <a:picLocks noChangeAspect="1"/>
          </p:cNvPicPr>
          <p:nvPr/>
        </p:nvPicPr>
        <p:blipFill>
          <a:blip r:embed="rId2"/>
          <a:srcRect l="11244" r="16758" b="-833"/>
          <a:stretch>
            <a:fillRect/>
          </a:stretch>
        </p:blipFill>
        <p:spPr>
          <a:xfrm>
            <a:off x="115587" y="1882326"/>
            <a:ext cx="5316961" cy="4474024"/>
          </a:xfrm>
          <a:prstGeom prst="rect">
            <a:avLst/>
          </a:prstGeom>
        </p:spPr>
      </p:pic>
      <p:sp>
        <p:nvSpPr>
          <p:cNvPr id="15" name="TextBox 14"/>
          <p:cNvSpPr txBox="1"/>
          <p:nvPr/>
        </p:nvSpPr>
        <p:spPr>
          <a:xfrm>
            <a:off x="5823189" y="1982139"/>
            <a:ext cx="5591603" cy="3739485"/>
          </a:xfrm>
          <a:prstGeom prst="rect">
            <a:avLst/>
          </a:prstGeom>
          <a:noFill/>
        </p:spPr>
        <p:txBody>
          <a:bodyPr wrap="square" rtlCol="0">
            <a:spAutoFit/>
          </a:bodyPr>
          <a:lstStyle/>
          <a:p>
            <a:pPr>
              <a:spcAft>
                <a:spcPts val="1800"/>
              </a:spcAft>
            </a:pPr>
            <a:r>
              <a:rPr lang="en-US" sz="2400" dirty="0" smtClean="0"/>
              <a:t>Redistributive government policies (income tax and transfers) can result in a more equal distribution of disposable income</a:t>
            </a:r>
            <a:r>
              <a:rPr lang="en-US" sz="2400" dirty="0" smtClean="0"/>
              <a:t>.</a:t>
            </a:r>
          </a:p>
          <a:p>
            <a:pPr>
              <a:spcAft>
                <a:spcPts val="1800"/>
              </a:spcAft>
            </a:pPr>
            <a:endParaRPr lang="en-US" sz="2400" dirty="0"/>
          </a:p>
          <a:p>
            <a:pPr>
              <a:spcAft>
                <a:spcPts val="1800"/>
              </a:spcAft>
            </a:pPr>
            <a:endParaRPr lang="en-US" sz="2400" dirty="0" smtClean="0"/>
          </a:p>
          <a:p>
            <a:pPr>
              <a:spcAft>
                <a:spcPts val="1800"/>
              </a:spcAft>
            </a:pPr>
            <a:r>
              <a:rPr lang="en-US" sz="2400" dirty="0" smtClean="0"/>
              <a:t>Differences in inequality in disposable income across countries depends on the effectiveness of these policies.</a:t>
            </a:r>
          </a:p>
        </p:txBody>
      </p:sp>
    </p:spTree>
    <p:extLst>
      <p:ext uri="{BB962C8B-B14F-4D97-AF65-F5344CB8AC3E}">
        <p14:creationId xmlns:p14="http://schemas.microsoft.com/office/powerpoint/2010/main" val="22568426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a:xfrm>
            <a:off x="3958244" y="6356350"/>
            <a:ext cx="4114800" cy="365125"/>
          </a:xfrm>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31</a:t>
            </a:fld>
            <a:endParaRPr lang="en-GB" dirty="0"/>
          </a:p>
        </p:txBody>
      </p:sp>
      <p:sp>
        <p:nvSpPr>
          <p:cNvPr id="9" name="Subtitle 8"/>
          <p:cNvSpPr>
            <a:spLocks noGrp="1"/>
          </p:cNvSpPr>
          <p:nvPr>
            <p:ph type="subTitle" idx="1"/>
          </p:nvPr>
        </p:nvSpPr>
        <p:spPr>
          <a:xfrm>
            <a:off x="1251189" y="1196711"/>
            <a:ext cx="9144000" cy="1089111"/>
          </a:xfrm>
        </p:spPr>
        <p:txBody>
          <a:bodyPr>
            <a:normAutofit/>
          </a:bodyPr>
          <a:lstStyle/>
          <a:p>
            <a:r>
              <a:rPr lang="en-GB" sz="3200" b="1" dirty="0" smtClean="0"/>
              <a:t>Addressing Inequality: Operation </a:t>
            </a:r>
            <a:r>
              <a:rPr lang="en-GB" sz="3200" b="1" dirty="0" err="1" smtClean="0"/>
              <a:t>Barga</a:t>
            </a:r>
            <a:endParaRPr lang="en-GB" sz="3200" b="1" dirty="0" smtClean="0"/>
          </a:p>
        </p:txBody>
      </p:sp>
      <p:pic>
        <p:nvPicPr>
          <p:cNvPr id="8" name="Picture 7" descr="figure-05-14-a.jpg"/>
          <p:cNvPicPr>
            <a:picLocks noChangeAspect="1"/>
          </p:cNvPicPr>
          <p:nvPr/>
        </p:nvPicPr>
        <p:blipFill>
          <a:blip r:embed="rId2"/>
          <a:srcRect l="14295" r="15168" b="818"/>
          <a:stretch>
            <a:fillRect/>
          </a:stretch>
        </p:blipFill>
        <p:spPr>
          <a:xfrm>
            <a:off x="139959" y="1845960"/>
            <a:ext cx="5355197" cy="4510390"/>
          </a:xfrm>
          <a:prstGeom prst="rect">
            <a:avLst/>
          </a:prstGeom>
        </p:spPr>
      </p:pic>
      <p:sp>
        <p:nvSpPr>
          <p:cNvPr id="10" name="TextBox 9"/>
          <p:cNvSpPr txBox="1"/>
          <p:nvPr/>
        </p:nvSpPr>
        <p:spPr>
          <a:xfrm>
            <a:off x="5888359" y="1845960"/>
            <a:ext cx="5618060" cy="3416320"/>
          </a:xfrm>
          <a:prstGeom prst="rect">
            <a:avLst/>
          </a:prstGeom>
          <a:noFill/>
        </p:spPr>
        <p:txBody>
          <a:bodyPr wrap="square" rtlCol="0">
            <a:spAutoFit/>
          </a:bodyPr>
          <a:lstStyle/>
          <a:p>
            <a:r>
              <a:rPr lang="en-US" sz="2400" dirty="0" smtClean="0"/>
              <a:t>Before 1973, land distribution in West Bengal was highly unequal - a few landowners owned all the land</a:t>
            </a:r>
            <a:r>
              <a:rPr lang="en-US" sz="2400" dirty="0" smtClean="0"/>
              <a:t>.</a:t>
            </a:r>
          </a:p>
          <a:p>
            <a:endParaRPr lang="en-US" sz="2400" dirty="0" smtClean="0"/>
          </a:p>
          <a:p>
            <a:r>
              <a:rPr lang="en-US" sz="2400" dirty="0" smtClean="0"/>
              <a:t>Sharecroppers usually gave half their crop to the landowners</a:t>
            </a:r>
            <a:r>
              <a:rPr lang="en-US" sz="2400" dirty="0" smtClean="0"/>
              <a:t>.</a:t>
            </a:r>
          </a:p>
          <a:p>
            <a:endParaRPr lang="en-US" sz="2400" dirty="0" smtClean="0"/>
          </a:p>
          <a:p>
            <a:r>
              <a:rPr lang="en-US" sz="2400" dirty="0" smtClean="0"/>
              <a:t>Income inequality – 73% rural poverty rate in 1973.</a:t>
            </a:r>
            <a:endParaRPr lang="en-US" sz="2400" dirty="0"/>
          </a:p>
        </p:txBody>
      </p:sp>
    </p:spTree>
    <p:extLst>
      <p:ext uri="{BB962C8B-B14F-4D97-AF65-F5344CB8AC3E}">
        <p14:creationId xmlns:p14="http://schemas.microsoft.com/office/powerpoint/2010/main" val="274783669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a:xfrm>
            <a:off x="3958244" y="6356350"/>
            <a:ext cx="4114800" cy="365125"/>
          </a:xfrm>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32</a:t>
            </a:fld>
            <a:endParaRPr lang="en-GB" dirty="0"/>
          </a:p>
        </p:txBody>
      </p:sp>
      <p:sp>
        <p:nvSpPr>
          <p:cNvPr id="9" name="Subtitle 8"/>
          <p:cNvSpPr>
            <a:spLocks noGrp="1"/>
          </p:cNvSpPr>
          <p:nvPr>
            <p:ph type="subTitle" idx="1"/>
          </p:nvPr>
        </p:nvSpPr>
        <p:spPr>
          <a:xfrm>
            <a:off x="1251189" y="1196711"/>
            <a:ext cx="9144000" cy="1089111"/>
          </a:xfrm>
        </p:spPr>
        <p:txBody>
          <a:bodyPr>
            <a:normAutofit/>
          </a:bodyPr>
          <a:lstStyle/>
          <a:p>
            <a:r>
              <a:rPr lang="en-GB" sz="3200" b="1" dirty="0" smtClean="0"/>
              <a:t>Addressing Inequality: Operation </a:t>
            </a:r>
            <a:r>
              <a:rPr lang="en-GB" sz="3200" b="1" dirty="0" err="1" smtClean="0"/>
              <a:t>Barga</a:t>
            </a:r>
            <a:endParaRPr lang="en-GB" sz="3200" b="1" dirty="0" smtClean="0"/>
          </a:p>
        </p:txBody>
      </p:sp>
      <p:pic>
        <p:nvPicPr>
          <p:cNvPr id="11" name="Picture 10" descr="figure-05-18.jpg"/>
          <p:cNvPicPr>
            <a:picLocks noChangeAspect="1"/>
          </p:cNvPicPr>
          <p:nvPr/>
        </p:nvPicPr>
        <p:blipFill>
          <a:blip r:embed="rId2"/>
          <a:srcRect l="13618" r="15003" b="401"/>
          <a:stretch>
            <a:fillRect/>
          </a:stretch>
        </p:blipFill>
        <p:spPr>
          <a:xfrm>
            <a:off x="243149" y="1741266"/>
            <a:ext cx="4991914" cy="4457870"/>
          </a:xfrm>
          <a:prstGeom prst="rect">
            <a:avLst/>
          </a:prstGeom>
        </p:spPr>
      </p:pic>
      <p:sp>
        <p:nvSpPr>
          <p:cNvPr id="12" name="TextBox 11"/>
          <p:cNvSpPr txBox="1"/>
          <p:nvPr/>
        </p:nvSpPr>
        <p:spPr>
          <a:xfrm>
            <a:off x="6335610" y="2246586"/>
            <a:ext cx="5595785" cy="3046988"/>
          </a:xfrm>
          <a:prstGeom prst="rect">
            <a:avLst/>
          </a:prstGeom>
          <a:noFill/>
        </p:spPr>
        <p:txBody>
          <a:bodyPr wrap="square" rtlCol="0">
            <a:spAutoFit/>
          </a:bodyPr>
          <a:lstStyle/>
          <a:p>
            <a:r>
              <a:rPr lang="en-US" sz="2400" dirty="0"/>
              <a:t>Land tenure reform allowed farmers to keep a greater share of their crop, and protected them from </a:t>
            </a:r>
            <a:r>
              <a:rPr lang="en-US" sz="2400" dirty="0" smtClean="0"/>
              <a:t>eviction</a:t>
            </a:r>
            <a:r>
              <a:rPr lang="en-US" sz="2400" dirty="0" smtClean="0"/>
              <a:t>.</a:t>
            </a:r>
          </a:p>
          <a:p>
            <a:endParaRPr lang="en-US" sz="2400" dirty="0"/>
          </a:p>
          <a:p>
            <a:r>
              <a:rPr lang="en-US" sz="2400" dirty="0" smtClean="0"/>
              <a:t>Decreased </a:t>
            </a:r>
            <a:r>
              <a:rPr lang="en-US" sz="2400" dirty="0" smtClean="0"/>
              <a:t>income inequality</a:t>
            </a:r>
            <a:r>
              <a:rPr lang="en-US" sz="2400" dirty="0" smtClean="0"/>
              <a:t>.</a:t>
            </a:r>
          </a:p>
          <a:p>
            <a:endParaRPr lang="en-US" sz="2400" dirty="0" smtClean="0"/>
          </a:p>
          <a:p>
            <a:r>
              <a:rPr lang="en-US" sz="2400" dirty="0" smtClean="0"/>
              <a:t>Work motivation and agricultural productivity also improved.</a:t>
            </a:r>
            <a:endParaRPr lang="en-US" sz="2400" dirty="0"/>
          </a:p>
        </p:txBody>
      </p:sp>
    </p:spTree>
    <p:extLst>
      <p:ext uri="{BB962C8B-B14F-4D97-AF65-F5344CB8AC3E}">
        <p14:creationId xmlns:p14="http://schemas.microsoft.com/office/powerpoint/2010/main" val="175677833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a:xfrm>
            <a:off x="3958244" y="6356350"/>
            <a:ext cx="4114800" cy="365125"/>
          </a:xfrm>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33</a:t>
            </a:fld>
            <a:endParaRPr lang="en-GB" dirty="0"/>
          </a:p>
        </p:txBody>
      </p:sp>
      <p:sp>
        <p:nvSpPr>
          <p:cNvPr id="9" name="Subtitle 8"/>
          <p:cNvSpPr>
            <a:spLocks noGrp="1"/>
          </p:cNvSpPr>
          <p:nvPr>
            <p:ph type="subTitle" idx="1"/>
          </p:nvPr>
        </p:nvSpPr>
        <p:spPr>
          <a:xfrm>
            <a:off x="1279181" y="1511308"/>
            <a:ext cx="9144000" cy="1089111"/>
          </a:xfrm>
        </p:spPr>
        <p:txBody>
          <a:bodyPr>
            <a:normAutofit/>
          </a:bodyPr>
          <a:lstStyle/>
          <a:p>
            <a:r>
              <a:rPr lang="en-GB" sz="3200" b="1" dirty="0" smtClean="0"/>
              <a:t>Summary</a:t>
            </a:r>
          </a:p>
        </p:txBody>
      </p:sp>
      <p:sp>
        <p:nvSpPr>
          <p:cNvPr id="8" name="TextBox 7"/>
          <p:cNvSpPr txBox="1"/>
          <p:nvPr/>
        </p:nvSpPr>
        <p:spPr>
          <a:xfrm>
            <a:off x="1361155" y="2410335"/>
            <a:ext cx="10830845" cy="3046988"/>
          </a:xfrm>
          <a:prstGeom prst="rect">
            <a:avLst/>
          </a:prstGeom>
          <a:noFill/>
        </p:spPr>
        <p:txBody>
          <a:bodyPr wrap="square" rtlCol="0">
            <a:spAutoFit/>
          </a:bodyPr>
          <a:lstStyle/>
          <a:p>
            <a:r>
              <a:rPr lang="en-US" sz="2400" dirty="0"/>
              <a:t>1. Two criteria used to evaluate outcomes </a:t>
            </a:r>
          </a:p>
          <a:p>
            <a:pPr marL="457200" indent="-457200">
              <a:buFont typeface="Arial"/>
              <a:buChar char="•"/>
            </a:pPr>
            <a:r>
              <a:rPr lang="en-US" sz="2400" dirty="0" smtClean="0"/>
              <a:t>Objective: </a:t>
            </a:r>
            <a:r>
              <a:rPr lang="en-US" sz="2400" b="1" dirty="0" smtClean="0"/>
              <a:t>Pareto </a:t>
            </a:r>
            <a:r>
              <a:rPr lang="en-US" sz="2400" b="1" dirty="0"/>
              <a:t>efficiency</a:t>
            </a:r>
            <a:r>
              <a:rPr lang="en-US" sz="2400" dirty="0"/>
              <a:t> </a:t>
            </a:r>
          </a:p>
          <a:p>
            <a:pPr marL="457200" indent="-457200">
              <a:buFont typeface="Arial"/>
              <a:buChar char="•"/>
            </a:pPr>
            <a:r>
              <a:rPr lang="en-US" sz="2400" dirty="0" smtClean="0"/>
              <a:t>Subjective: </a:t>
            </a:r>
            <a:r>
              <a:rPr lang="en-US" sz="2400" b="1" dirty="0" smtClean="0"/>
              <a:t>Fairness </a:t>
            </a:r>
            <a:r>
              <a:rPr lang="en-US" sz="2400" dirty="0"/>
              <a:t>(</a:t>
            </a:r>
            <a:r>
              <a:rPr lang="en-US" sz="2400" b="1" dirty="0"/>
              <a:t>substantive</a:t>
            </a:r>
            <a:r>
              <a:rPr lang="en-US" sz="2400" dirty="0"/>
              <a:t> and </a:t>
            </a:r>
            <a:r>
              <a:rPr lang="en-US" sz="2400" b="1" dirty="0"/>
              <a:t>procedural justice</a:t>
            </a:r>
            <a:r>
              <a:rPr lang="en-US" sz="2400" dirty="0"/>
              <a:t>) </a:t>
            </a:r>
          </a:p>
          <a:p>
            <a:endParaRPr lang="en-US" sz="2400" dirty="0"/>
          </a:p>
          <a:p>
            <a:r>
              <a:rPr lang="en-US" sz="2400" dirty="0"/>
              <a:t>2. </a:t>
            </a:r>
            <a:r>
              <a:rPr lang="en-US" sz="2400" b="1" dirty="0"/>
              <a:t>Allocations</a:t>
            </a:r>
            <a:r>
              <a:rPr lang="en-US" sz="2400" dirty="0"/>
              <a:t> depend on </a:t>
            </a:r>
            <a:r>
              <a:rPr lang="en-US" sz="2400" dirty="0" smtClean="0"/>
              <a:t>preferences and power</a:t>
            </a:r>
            <a:r>
              <a:rPr lang="en-US" sz="2400" dirty="0"/>
              <a:t>/institutions</a:t>
            </a:r>
          </a:p>
          <a:p>
            <a:pPr marL="457200" indent="-457200">
              <a:buFont typeface="Arial"/>
              <a:buChar char="•"/>
            </a:pPr>
            <a:r>
              <a:rPr lang="en-US" sz="2400" b="1" dirty="0"/>
              <a:t>Institutions </a:t>
            </a:r>
            <a:r>
              <a:rPr lang="en-US" sz="2400" dirty="0"/>
              <a:t>can determine </a:t>
            </a:r>
            <a:r>
              <a:rPr lang="en-US" sz="2400" b="1" dirty="0"/>
              <a:t>reservation options </a:t>
            </a:r>
            <a:r>
              <a:rPr lang="en-US" sz="2400" dirty="0"/>
              <a:t> and </a:t>
            </a:r>
            <a:r>
              <a:rPr lang="en-US" sz="2400" b="1" dirty="0"/>
              <a:t>bargaining </a:t>
            </a:r>
            <a:r>
              <a:rPr lang="en-US" sz="2400" b="1" dirty="0" smtClean="0"/>
              <a:t>power</a:t>
            </a:r>
          </a:p>
          <a:p>
            <a:pPr marL="457200" indent="-457200">
              <a:buFont typeface="Arial"/>
              <a:buChar char="•"/>
            </a:pPr>
            <a:r>
              <a:rPr lang="en-US" sz="2400" dirty="0" smtClean="0"/>
              <a:t>The </a:t>
            </a:r>
            <a:r>
              <a:rPr lang="en-US" sz="2400" b="1" dirty="0" err="1" smtClean="0"/>
              <a:t>Gini</a:t>
            </a:r>
            <a:r>
              <a:rPr lang="en-US" sz="2400" b="1" dirty="0" smtClean="0"/>
              <a:t> coefficient </a:t>
            </a:r>
            <a:r>
              <a:rPr lang="en-US" sz="2400" dirty="0" smtClean="0"/>
              <a:t>measures the inequality of allocations</a:t>
            </a:r>
            <a:endParaRPr lang="en-US" sz="2400" b="1" dirty="0"/>
          </a:p>
          <a:p>
            <a:pPr marL="457200" indent="-457200">
              <a:buFont typeface="Arial"/>
              <a:buChar char="•"/>
            </a:pPr>
            <a:r>
              <a:rPr lang="en-US" sz="2400" b="1" dirty="0"/>
              <a:t>Public policies </a:t>
            </a:r>
            <a:r>
              <a:rPr lang="en-US" sz="2400" dirty="0"/>
              <a:t>can make </a:t>
            </a:r>
            <a:r>
              <a:rPr lang="en-US" sz="2400" dirty="0" smtClean="0"/>
              <a:t>allocations </a:t>
            </a:r>
            <a:r>
              <a:rPr lang="en-US" sz="2400" dirty="0"/>
              <a:t>more efficient </a:t>
            </a:r>
            <a:r>
              <a:rPr lang="en-US" sz="2400" dirty="0" smtClean="0"/>
              <a:t>or </a:t>
            </a:r>
            <a:r>
              <a:rPr lang="en-US" sz="2400" dirty="0"/>
              <a:t>fairer</a:t>
            </a:r>
          </a:p>
        </p:txBody>
      </p:sp>
    </p:spTree>
    <p:extLst>
      <p:ext uri="{BB962C8B-B14F-4D97-AF65-F5344CB8AC3E}">
        <p14:creationId xmlns:p14="http://schemas.microsoft.com/office/powerpoint/2010/main" val="34656614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4</a:t>
            </a:fld>
            <a:endParaRPr lang="en-GB"/>
          </a:p>
        </p:txBody>
      </p:sp>
      <p:sp>
        <p:nvSpPr>
          <p:cNvPr id="9" name="Subtitle 8"/>
          <p:cNvSpPr>
            <a:spLocks noGrp="1"/>
          </p:cNvSpPr>
          <p:nvPr>
            <p:ph type="subTitle" idx="1"/>
          </p:nvPr>
        </p:nvSpPr>
        <p:spPr>
          <a:xfrm>
            <a:off x="1331092" y="1033399"/>
            <a:ext cx="9144000" cy="681957"/>
          </a:xfrm>
        </p:spPr>
        <p:txBody>
          <a:bodyPr/>
          <a:lstStyle/>
          <a:p>
            <a:r>
              <a:rPr lang="en-GB" sz="3200" b="1" dirty="0" smtClean="0"/>
              <a:t>Pareto Efficiency</a:t>
            </a:r>
          </a:p>
          <a:p>
            <a:pPr algn="l"/>
            <a:endParaRPr lang="en-GB" sz="2800" dirty="0" smtClean="0"/>
          </a:p>
        </p:txBody>
      </p:sp>
      <p:pic>
        <p:nvPicPr>
          <p:cNvPr id="8" name="Picture 7" descr="figure-05-01-e.jpg"/>
          <p:cNvPicPr>
            <a:picLocks noChangeAspect="1"/>
          </p:cNvPicPr>
          <p:nvPr/>
        </p:nvPicPr>
        <p:blipFill>
          <a:blip r:embed="rId2"/>
          <a:stretch>
            <a:fillRect/>
          </a:stretch>
        </p:blipFill>
        <p:spPr>
          <a:xfrm>
            <a:off x="105720" y="2010430"/>
            <a:ext cx="6504520" cy="3335261"/>
          </a:xfrm>
          <a:prstGeom prst="rect">
            <a:avLst/>
          </a:prstGeom>
        </p:spPr>
      </p:pic>
      <p:sp>
        <p:nvSpPr>
          <p:cNvPr id="7" name="TextBox 6"/>
          <p:cNvSpPr txBox="1"/>
          <p:nvPr/>
        </p:nvSpPr>
        <p:spPr>
          <a:xfrm>
            <a:off x="6610240" y="2010430"/>
            <a:ext cx="4894565" cy="3139321"/>
          </a:xfrm>
          <a:prstGeom prst="rect">
            <a:avLst/>
          </a:prstGeom>
          <a:noFill/>
        </p:spPr>
        <p:txBody>
          <a:bodyPr wrap="square" rtlCol="0">
            <a:spAutoFit/>
          </a:bodyPr>
          <a:lstStyle/>
          <a:p>
            <a:pPr>
              <a:spcAft>
                <a:spcPts val="1800"/>
              </a:spcAft>
            </a:pPr>
            <a:r>
              <a:rPr lang="en-US" sz="2400" b="1" dirty="0"/>
              <a:t>Allocation</a:t>
            </a:r>
            <a:r>
              <a:rPr lang="en-US" sz="2400" dirty="0"/>
              <a:t>: outcome of an economic </a:t>
            </a:r>
            <a:r>
              <a:rPr lang="en-US" sz="2400" dirty="0" smtClean="0"/>
              <a:t>interaction. (Describes who does what, and who gets what)</a:t>
            </a:r>
          </a:p>
          <a:p>
            <a:pPr>
              <a:spcAft>
                <a:spcPts val="1800"/>
              </a:spcAft>
            </a:pPr>
            <a:endParaRPr lang="en-US" sz="2400" dirty="0"/>
          </a:p>
          <a:p>
            <a:pPr>
              <a:spcAft>
                <a:spcPts val="1800"/>
              </a:spcAft>
            </a:pPr>
            <a:r>
              <a:rPr lang="en-US" sz="2400" dirty="0" smtClean="0"/>
              <a:t>An </a:t>
            </a:r>
            <a:r>
              <a:rPr lang="en-US" sz="2400" dirty="0"/>
              <a:t>allocation is </a:t>
            </a:r>
            <a:r>
              <a:rPr lang="en-US" sz="2400" b="1" dirty="0"/>
              <a:t>Pareto efficient </a:t>
            </a:r>
            <a:r>
              <a:rPr lang="en-US" sz="2400" dirty="0"/>
              <a:t>if nobody can be better off without making somebody worse off</a:t>
            </a:r>
            <a:r>
              <a:rPr lang="en-US" sz="2400" dirty="0" smtClean="0"/>
              <a:t>.</a:t>
            </a:r>
          </a:p>
        </p:txBody>
      </p:sp>
    </p:spTree>
    <p:extLst>
      <p:ext uri="{BB962C8B-B14F-4D97-AF65-F5344CB8AC3E}">
        <p14:creationId xmlns:p14="http://schemas.microsoft.com/office/powerpoint/2010/main" val="2987821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5</a:t>
            </a:fld>
            <a:endParaRPr lang="en-GB"/>
          </a:p>
        </p:txBody>
      </p:sp>
      <p:sp>
        <p:nvSpPr>
          <p:cNvPr id="9" name="Subtitle 8"/>
          <p:cNvSpPr>
            <a:spLocks noGrp="1"/>
          </p:cNvSpPr>
          <p:nvPr>
            <p:ph type="subTitle" idx="1"/>
          </p:nvPr>
        </p:nvSpPr>
        <p:spPr>
          <a:xfrm>
            <a:off x="1331092" y="1033399"/>
            <a:ext cx="9144000" cy="681957"/>
          </a:xfrm>
        </p:spPr>
        <p:txBody>
          <a:bodyPr/>
          <a:lstStyle/>
          <a:p>
            <a:r>
              <a:rPr lang="en-GB" sz="3200" b="1" dirty="0" smtClean="0"/>
              <a:t>Pareto Efficiency</a:t>
            </a:r>
          </a:p>
          <a:p>
            <a:pPr algn="l"/>
            <a:endParaRPr lang="en-GB" sz="2800" dirty="0" smtClean="0"/>
          </a:p>
        </p:txBody>
      </p:sp>
      <p:pic>
        <p:nvPicPr>
          <p:cNvPr id="8" name="Picture 7" descr="figure-05-01-e.jpg"/>
          <p:cNvPicPr>
            <a:picLocks noChangeAspect="1"/>
          </p:cNvPicPr>
          <p:nvPr/>
        </p:nvPicPr>
        <p:blipFill>
          <a:blip r:embed="rId2"/>
          <a:stretch>
            <a:fillRect/>
          </a:stretch>
        </p:blipFill>
        <p:spPr>
          <a:xfrm>
            <a:off x="105720" y="2010430"/>
            <a:ext cx="6504520" cy="3335261"/>
          </a:xfrm>
          <a:prstGeom prst="rect">
            <a:avLst/>
          </a:prstGeom>
        </p:spPr>
      </p:pic>
      <p:sp>
        <p:nvSpPr>
          <p:cNvPr id="7" name="TextBox 6"/>
          <p:cNvSpPr txBox="1"/>
          <p:nvPr/>
        </p:nvSpPr>
        <p:spPr>
          <a:xfrm>
            <a:off x="6610240" y="2010430"/>
            <a:ext cx="4894565" cy="1200329"/>
          </a:xfrm>
          <a:prstGeom prst="rect">
            <a:avLst/>
          </a:prstGeom>
          <a:noFill/>
        </p:spPr>
        <p:txBody>
          <a:bodyPr wrap="square" rtlCol="0">
            <a:spAutoFit/>
          </a:bodyPr>
          <a:lstStyle/>
          <a:p>
            <a:pPr>
              <a:spcAft>
                <a:spcPts val="1800"/>
              </a:spcAft>
            </a:pPr>
            <a:r>
              <a:rPr lang="en-US" sz="2400" dirty="0" smtClean="0"/>
              <a:t>An </a:t>
            </a:r>
            <a:r>
              <a:rPr lang="en-US" sz="2400" dirty="0"/>
              <a:t>allocation is </a:t>
            </a:r>
            <a:r>
              <a:rPr lang="en-US" sz="2400" b="1" dirty="0"/>
              <a:t>Pareto efficient </a:t>
            </a:r>
            <a:r>
              <a:rPr lang="en-US" sz="2400" dirty="0"/>
              <a:t>if nobody can be better off without making somebody worse off</a:t>
            </a:r>
            <a:r>
              <a:rPr lang="en-US" sz="2400" dirty="0" smtClean="0"/>
              <a:t>.</a:t>
            </a:r>
          </a:p>
        </p:txBody>
      </p:sp>
      <p:sp>
        <p:nvSpPr>
          <p:cNvPr id="10" name="TextBox 9"/>
          <p:cNvSpPr txBox="1"/>
          <p:nvPr/>
        </p:nvSpPr>
        <p:spPr>
          <a:xfrm>
            <a:off x="6610240" y="3505833"/>
            <a:ext cx="3955741" cy="3000821"/>
          </a:xfrm>
          <a:prstGeom prst="rect">
            <a:avLst/>
          </a:prstGeom>
          <a:noFill/>
        </p:spPr>
        <p:txBody>
          <a:bodyPr wrap="square" rtlCol="0">
            <a:spAutoFit/>
          </a:bodyPr>
          <a:lstStyle/>
          <a:p>
            <a:pPr>
              <a:spcAft>
                <a:spcPts val="1800"/>
              </a:spcAft>
            </a:pPr>
            <a:r>
              <a:rPr lang="en-US" sz="2400" dirty="0" smtClean="0"/>
              <a:t>Pesticide example</a:t>
            </a:r>
          </a:p>
          <a:p>
            <a:pPr>
              <a:spcAft>
                <a:spcPts val="1800"/>
              </a:spcAft>
            </a:pPr>
            <a:r>
              <a:rPr lang="en-US" sz="2400" dirty="0" smtClean="0"/>
              <a:t>Compare just the 4 allocations shown in the Figure:</a:t>
            </a:r>
          </a:p>
          <a:p>
            <a:pPr>
              <a:spcAft>
                <a:spcPts val="1800"/>
              </a:spcAft>
            </a:pPr>
            <a:r>
              <a:rPr lang="en-US" sz="2400" dirty="0" smtClean="0"/>
              <a:t>(I,I) </a:t>
            </a:r>
            <a:r>
              <a:rPr lang="en-US" sz="2400" b="1" dirty="0" smtClean="0"/>
              <a:t>Pareto-dominates</a:t>
            </a:r>
            <a:r>
              <a:rPr lang="en-US" sz="2400" dirty="0" smtClean="0"/>
              <a:t> (T,T); </a:t>
            </a:r>
          </a:p>
          <a:p>
            <a:pPr>
              <a:spcAft>
                <a:spcPts val="1800"/>
              </a:spcAft>
            </a:pPr>
            <a:r>
              <a:rPr lang="en-US" sz="2400" dirty="0" smtClean="0"/>
              <a:t>(I,I), (I,T), and (T,I) are all Pareto efficient.</a:t>
            </a:r>
          </a:p>
        </p:txBody>
      </p:sp>
    </p:spTree>
    <p:extLst>
      <p:ext uri="{BB962C8B-B14F-4D97-AF65-F5344CB8AC3E}">
        <p14:creationId xmlns:p14="http://schemas.microsoft.com/office/powerpoint/2010/main" val="18524214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6</a:t>
            </a:fld>
            <a:endParaRPr lang="en-GB"/>
          </a:p>
        </p:txBody>
      </p:sp>
      <p:sp>
        <p:nvSpPr>
          <p:cNvPr id="9" name="Subtitle 8"/>
          <p:cNvSpPr>
            <a:spLocks noGrp="1"/>
          </p:cNvSpPr>
          <p:nvPr>
            <p:ph type="subTitle" idx="1"/>
          </p:nvPr>
        </p:nvSpPr>
        <p:spPr>
          <a:xfrm>
            <a:off x="1331092" y="1033399"/>
            <a:ext cx="9144000" cy="681957"/>
          </a:xfrm>
        </p:spPr>
        <p:txBody>
          <a:bodyPr/>
          <a:lstStyle/>
          <a:p>
            <a:r>
              <a:rPr lang="en-GB" sz="3200" b="1" dirty="0" smtClean="0"/>
              <a:t>Pareto Efficiency: limitations</a:t>
            </a:r>
          </a:p>
          <a:p>
            <a:pPr algn="l"/>
            <a:endParaRPr lang="en-GB" sz="2800" dirty="0" smtClean="0"/>
          </a:p>
        </p:txBody>
      </p:sp>
      <p:pic>
        <p:nvPicPr>
          <p:cNvPr id="8" name="Picture 7" descr="figure-05-01-e.jpg"/>
          <p:cNvPicPr>
            <a:picLocks noChangeAspect="1"/>
          </p:cNvPicPr>
          <p:nvPr/>
        </p:nvPicPr>
        <p:blipFill>
          <a:blip r:embed="rId2"/>
          <a:stretch>
            <a:fillRect/>
          </a:stretch>
        </p:blipFill>
        <p:spPr>
          <a:xfrm>
            <a:off x="105720" y="2010430"/>
            <a:ext cx="6504520" cy="3335261"/>
          </a:xfrm>
          <a:prstGeom prst="rect">
            <a:avLst/>
          </a:prstGeom>
        </p:spPr>
      </p:pic>
      <p:sp>
        <p:nvSpPr>
          <p:cNvPr id="11" name="TextBox 10"/>
          <p:cNvSpPr txBox="1"/>
          <p:nvPr/>
        </p:nvSpPr>
        <p:spPr>
          <a:xfrm>
            <a:off x="6585550" y="1715356"/>
            <a:ext cx="4994238" cy="1569660"/>
          </a:xfrm>
          <a:prstGeom prst="rect">
            <a:avLst/>
          </a:prstGeom>
          <a:noFill/>
        </p:spPr>
        <p:txBody>
          <a:bodyPr wrap="square" rtlCol="0">
            <a:spAutoFit/>
          </a:bodyPr>
          <a:lstStyle/>
          <a:p>
            <a:pPr>
              <a:spcAft>
                <a:spcPts val="1800"/>
              </a:spcAft>
            </a:pPr>
            <a:r>
              <a:rPr lang="en-US" sz="2400" dirty="0" smtClean="0"/>
              <a:t>Often more than one Pareto efficient allocation. Pareto criterion does not help us choose among these allocations.</a:t>
            </a:r>
          </a:p>
        </p:txBody>
      </p:sp>
      <p:sp>
        <p:nvSpPr>
          <p:cNvPr id="12" name="TextBox 11"/>
          <p:cNvSpPr txBox="1"/>
          <p:nvPr/>
        </p:nvSpPr>
        <p:spPr>
          <a:xfrm>
            <a:off x="6585550" y="3345857"/>
            <a:ext cx="4729372" cy="3046988"/>
          </a:xfrm>
          <a:prstGeom prst="rect">
            <a:avLst/>
          </a:prstGeom>
          <a:noFill/>
        </p:spPr>
        <p:txBody>
          <a:bodyPr wrap="square" rtlCol="0">
            <a:spAutoFit/>
          </a:bodyPr>
          <a:lstStyle/>
          <a:p>
            <a:r>
              <a:rPr lang="en-US" sz="2400" dirty="0" smtClean="0"/>
              <a:t>Pareto efficiency is unrelated to fairness. Many allocations that could be unfair are Pareto efficient e.g. giving to your friend 1 cent of the $100 you found on the street.</a:t>
            </a:r>
          </a:p>
          <a:p>
            <a:endParaRPr lang="en-US" sz="2400" dirty="0"/>
          </a:p>
          <a:p>
            <a:r>
              <a:rPr lang="en-US" sz="2400" dirty="0" smtClean="0"/>
              <a:t>At least at first sight, (I, I) looks fairer than (I, T) or (T, I).</a:t>
            </a:r>
          </a:p>
        </p:txBody>
      </p:sp>
    </p:spTree>
    <p:extLst>
      <p:ext uri="{BB962C8B-B14F-4D97-AF65-F5344CB8AC3E}">
        <p14:creationId xmlns:p14="http://schemas.microsoft.com/office/powerpoint/2010/main" val="3026976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7</a:t>
            </a:fld>
            <a:endParaRPr lang="en-GB"/>
          </a:p>
        </p:txBody>
      </p:sp>
      <p:sp>
        <p:nvSpPr>
          <p:cNvPr id="9" name="Subtitle 8"/>
          <p:cNvSpPr>
            <a:spLocks noGrp="1"/>
          </p:cNvSpPr>
          <p:nvPr>
            <p:ph type="subTitle" idx="1"/>
          </p:nvPr>
        </p:nvSpPr>
        <p:spPr>
          <a:xfrm>
            <a:off x="1331092" y="1033399"/>
            <a:ext cx="9144000" cy="681957"/>
          </a:xfrm>
        </p:spPr>
        <p:txBody>
          <a:bodyPr/>
          <a:lstStyle/>
          <a:p>
            <a:r>
              <a:rPr lang="en-GB" sz="3200" b="1" dirty="0" smtClean="0"/>
              <a:t>Fairness</a:t>
            </a:r>
          </a:p>
          <a:p>
            <a:pPr algn="l"/>
            <a:endParaRPr lang="en-GB" sz="2800" dirty="0" smtClean="0"/>
          </a:p>
        </p:txBody>
      </p:sp>
      <p:sp>
        <p:nvSpPr>
          <p:cNvPr id="6" name="TextBox 5"/>
          <p:cNvSpPr txBox="1"/>
          <p:nvPr/>
        </p:nvSpPr>
        <p:spPr>
          <a:xfrm>
            <a:off x="736600" y="1904500"/>
            <a:ext cx="10718799" cy="4262705"/>
          </a:xfrm>
          <a:prstGeom prst="rect">
            <a:avLst/>
          </a:prstGeom>
          <a:noFill/>
        </p:spPr>
        <p:txBody>
          <a:bodyPr wrap="square" rtlCol="0">
            <a:spAutoFit/>
          </a:bodyPr>
          <a:lstStyle/>
          <a:p>
            <a:pPr>
              <a:spcAft>
                <a:spcPts val="600"/>
              </a:spcAft>
            </a:pPr>
            <a:r>
              <a:rPr lang="en-US" sz="2400" dirty="0" smtClean="0"/>
              <a:t>Allocations </a:t>
            </a:r>
            <a:r>
              <a:rPr lang="en-US" sz="2400" dirty="0"/>
              <a:t>can be </a:t>
            </a:r>
            <a:r>
              <a:rPr lang="en-US" sz="2400" dirty="0" smtClean="0"/>
              <a:t>considered </a:t>
            </a:r>
            <a:r>
              <a:rPr lang="en-US" sz="2400" dirty="0"/>
              <a:t>unfair for two reasons</a:t>
            </a:r>
            <a:r>
              <a:rPr lang="en-US" sz="2400" dirty="0" smtClean="0"/>
              <a:t>:</a:t>
            </a:r>
            <a:endParaRPr lang="en-US" sz="2400" dirty="0"/>
          </a:p>
          <a:p>
            <a:r>
              <a:rPr lang="en-US" sz="2400" dirty="0"/>
              <a:t> 1. Inequality </a:t>
            </a:r>
            <a:r>
              <a:rPr lang="en-US" sz="2400" dirty="0" smtClean="0"/>
              <a:t>of final outcome (e.g. wealth, well-being)</a:t>
            </a:r>
          </a:p>
          <a:p>
            <a:pPr>
              <a:spcAft>
                <a:spcPts val="600"/>
              </a:spcAft>
            </a:pPr>
            <a:r>
              <a:rPr lang="en-US" sz="2400" dirty="0" smtClean="0"/>
              <a:t> </a:t>
            </a:r>
            <a:r>
              <a:rPr lang="en-US" sz="2400" b="1" dirty="0" smtClean="0"/>
              <a:t>Substantive </a:t>
            </a:r>
            <a:r>
              <a:rPr lang="en-US" sz="2400" b="1" dirty="0" err="1"/>
              <a:t>judgement</a:t>
            </a:r>
            <a:r>
              <a:rPr lang="en-US" sz="2400" b="1" dirty="0"/>
              <a:t> of </a:t>
            </a:r>
            <a:r>
              <a:rPr lang="en-US" sz="2400" b="1" dirty="0" smtClean="0"/>
              <a:t>fairness</a:t>
            </a:r>
            <a:endParaRPr lang="en-US" sz="2400" b="1" dirty="0"/>
          </a:p>
          <a:p>
            <a:r>
              <a:rPr lang="en-US" sz="2400" dirty="0"/>
              <a:t>2. How they came about (e.g. force vs. fair </a:t>
            </a:r>
            <a:r>
              <a:rPr lang="en-US" sz="2400" dirty="0" smtClean="0"/>
              <a:t>play, equal opportunity, conforming to social norms) </a:t>
            </a:r>
          </a:p>
          <a:p>
            <a:pPr>
              <a:spcAft>
                <a:spcPts val="1800"/>
              </a:spcAft>
            </a:pPr>
            <a:r>
              <a:rPr lang="en-US" sz="2400" b="1" dirty="0" smtClean="0"/>
              <a:t>Procedural </a:t>
            </a:r>
            <a:r>
              <a:rPr lang="en-US" sz="2400" b="1" dirty="0"/>
              <a:t>judgement of </a:t>
            </a:r>
            <a:r>
              <a:rPr lang="en-US" sz="2400" b="1" dirty="0" smtClean="0"/>
              <a:t>fairness</a:t>
            </a:r>
          </a:p>
          <a:p>
            <a:pPr>
              <a:spcAft>
                <a:spcPts val="1800"/>
              </a:spcAft>
            </a:pPr>
            <a:r>
              <a:rPr lang="en-US" sz="2400" dirty="0" smtClean="0"/>
              <a:t>Hence we need to evaluate </a:t>
            </a:r>
            <a:r>
              <a:rPr lang="en-US" sz="2400" dirty="0"/>
              <a:t>the rules of the game as well as the outcome.</a:t>
            </a:r>
          </a:p>
          <a:p>
            <a:pPr>
              <a:spcAft>
                <a:spcPts val="1800"/>
              </a:spcAft>
            </a:pPr>
            <a:endParaRPr lang="en-US" sz="2400" b="1" dirty="0" smtClean="0"/>
          </a:p>
          <a:p>
            <a:r>
              <a:rPr lang="en-US" sz="2400" dirty="0" smtClean="0"/>
              <a:t>Note Rawls</a:t>
            </a:r>
            <a:r>
              <a:rPr lang="en-US" sz="2400" dirty="0" smtClean="0"/>
              <a:t>’ </a:t>
            </a:r>
            <a:r>
              <a:rPr lang="en-US" sz="2400" dirty="0" smtClean="0"/>
              <a:t>“Veil </a:t>
            </a:r>
            <a:r>
              <a:rPr lang="en-US" sz="2400" dirty="0" smtClean="0"/>
              <a:t>of </a:t>
            </a:r>
            <a:r>
              <a:rPr lang="en-US" sz="2400" dirty="0" smtClean="0"/>
              <a:t>ignorance”, for taking an </a:t>
            </a:r>
            <a:r>
              <a:rPr lang="en-US" sz="2400" dirty="0" smtClean="0"/>
              <a:t>impartial perspective</a:t>
            </a:r>
            <a:endParaRPr lang="en-US" sz="2400" dirty="0"/>
          </a:p>
        </p:txBody>
      </p:sp>
    </p:spTree>
    <p:extLst>
      <p:ext uri="{BB962C8B-B14F-4D97-AF65-F5344CB8AC3E}">
        <p14:creationId xmlns:p14="http://schemas.microsoft.com/office/powerpoint/2010/main" val="22341546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8</a:t>
            </a:fld>
            <a:endParaRPr lang="en-GB"/>
          </a:p>
        </p:txBody>
      </p:sp>
      <p:sp>
        <p:nvSpPr>
          <p:cNvPr id="9" name="Subtitle 8"/>
          <p:cNvSpPr>
            <a:spLocks noGrp="1"/>
          </p:cNvSpPr>
          <p:nvPr>
            <p:ph type="subTitle" idx="1"/>
          </p:nvPr>
        </p:nvSpPr>
        <p:spPr>
          <a:xfrm>
            <a:off x="1306154" y="1515149"/>
            <a:ext cx="9144000" cy="681957"/>
          </a:xfrm>
        </p:spPr>
        <p:txBody>
          <a:bodyPr/>
          <a:lstStyle/>
          <a:p>
            <a:r>
              <a:rPr lang="en-GB" sz="3200" b="1" dirty="0" smtClean="0"/>
              <a:t>Fairness and Economics</a:t>
            </a:r>
            <a:endParaRPr lang="en-GB" sz="3200" b="1" dirty="0" smtClean="0"/>
          </a:p>
          <a:p>
            <a:pPr algn="l"/>
            <a:endParaRPr lang="en-GB" sz="2800" dirty="0" smtClean="0"/>
          </a:p>
        </p:txBody>
      </p:sp>
      <p:sp>
        <p:nvSpPr>
          <p:cNvPr id="7" name="TextBox 6"/>
          <p:cNvSpPr txBox="1"/>
          <p:nvPr/>
        </p:nvSpPr>
        <p:spPr>
          <a:xfrm>
            <a:off x="736600" y="2650815"/>
            <a:ext cx="10718799" cy="3062377"/>
          </a:xfrm>
          <a:prstGeom prst="rect">
            <a:avLst/>
          </a:prstGeom>
          <a:noFill/>
        </p:spPr>
        <p:txBody>
          <a:bodyPr wrap="square" rtlCol="0">
            <a:spAutoFit/>
          </a:bodyPr>
          <a:lstStyle/>
          <a:p>
            <a:r>
              <a:rPr lang="en-US" sz="2400" dirty="0"/>
              <a:t>Economics does not provide </a:t>
            </a:r>
            <a:r>
              <a:rPr lang="en-US" sz="2400" dirty="0" smtClean="0"/>
              <a:t>judgments </a:t>
            </a:r>
            <a:r>
              <a:rPr lang="en-US" sz="2400" dirty="0"/>
              <a:t>about what is fair.  </a:t>
            </a:r>
          </a:p>
          <a:p>
            <a:endParaRPr lang="en-US" sz="2400" dirty="0" smtClean="0"/>
          </a:p>
          <a:p>
            <a:pPr>
              <a:spcAft>
                <a:spcPts val="1800"/>
              </a:spcAft>
            </a:pPr>
            <a:r>
              <a:rPr lang="en-US" sz="2400" dirty="0" smtClean="0"/>
              <a:t>But economics can clarify:</a:t>
            </a:r>
            <a:endParaRPr lang="en-US" sz="2400" dirty="0"/>
          </a:p>
          <a:p>
            <a:pPr marL="457200" indent="-457200">
              <a:spcAft>
                <a:spcPts val="600"/>
              </a:spcAft>
              <a:buFont typeface="Arial"/>
              <a:buChar char="•"/>
            </a:pPr>
            <a:r>
              <a:rPr lang="en-US" sz="2400" dirty="0" smtClean="0"/>
              <a:t>How </a:t>
            </a:r>
            <a:r>
              <a:rPr lang="en-US" sz="2400" b="1" dirty="0" smtClean="0"/>
              <a:t>institutions</a:t>
            </a:r>
            <a:r>
              <a:rPr lang="en-US" sz="2400" dirty="0" smtClean="0"/>
              <a:t> (rules of the game) affect inequality</a:t>
            </a:r>
          </a:p>
          <a:p>
            <a:pPr marL="457200" indent="-457200">
              <a:spcAft>
                <a:spcPts val="600"/>
              </a:spcAft>
              <a:buFont typeface="Arial"/>
              <a:buChar char="•"/>
            </a:pPr>
            <a:r>
              <a:rPr lang="en-US" sz="2400" dirty="0" smtClean="0"/>
              <a:t>Tradeoffs in the fairness of outcomes e.g. giving up equality of income for equality of opportunity</a:t>
            </a:r>
          </a:p>
          <a:p>
            <a:pPr marL="457200" indent="-457200">
              <a:spcAft>
                <a:spcPts val="600"/>
              </a:spcAft>
              <a:buFont typeface="Arial"/>
              <a:buChar char="•"/>
            </a:pPr>
            <a:r>
              <a:rPr lang="en-US" sz="2400" dirty="0" smtClean="0"/>
              <a:t>Which public policies can address unfairness, and how</a:t>
            </a:r>
            <a:endParaRPr lang="en-US" sz="2400" dirty="0"/>
          </a:p>
        </p:txBody>
      </p:sp>
    </p:spTree>
    <p:extLst>
      <p:ext uri="{BB962C8B-B14F-4D97-AF65-F5344CB8AC3E}">
        <p14:creationId xmlns:p14="http://schemas.microsoft.com/office/powerpoint/2010/main" val="7879807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13"/>
            <a:ext cx="12031288" cy="1063885"/>
          </a:xfrm>
        </p:spPr>
        <p:txBody>
          <a:bodyPr>
            <a:normAutofit/>
          </a:bodyPr>
          <a:lstStyle/>
          <a:p>
            <a:r>
              <a:rPr lang="en-GB" altLang="en-US" sz="4800" dirty="0" smtClean="0">
                <a:solidFill>
                  <a:srgbClr val="FF0000"/>
                </a:solidFill>
              </a:rPr>
              <a:t>EC107 Economics 1					2019-20</a:t>
            </a:r>
            <a:endParaRPr lang="en-GB" sz="4800" dirty="0">
              <a:solidFill>
                <a:srgbClr val="FF0000"/>
              </a:solidFill>
            </a:endParaRPr>
          </a:p>
        </p:txBody>
      </p:sp>
      <p:sp>
        <p:nvSpPr>
          <p:cNvPr id="4" name="Footer Placeholder 3"/>
          <p:cNvSpPr>
            <a:spLocks noGrp="1"/>
          </p:cNvSpPr>
          <p:nvPr>
            <p:ph type="ftr" sz="quarter" idx="11"/>
          </p:nvPr>
        </p:nvSpPr>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AE2F5621-78CD-4C8A-AC13-CF527D0A0599}" type="slidenum">
              <a:rPr lang="en-GB" smtClean="0"/>
              <a:t>9</a:t>
            </a:fld>
            <a:endParaRPr lang="en-GB"/>
          </a:p>
        </p:txBody>
      </p:sp>
      <p:sp>
        <p:nvSpPr>
          <p:cNvPr id="9" name="Subtitle 8"/>
          <p:cNvSpPr>
            <a:spLocks noGrp="1"/>
          </p:cNvSpPr>
          <p:nvPr>
            <p:ph type="subTitle" idx="1"/>
          </p:nvPr>
        </p:nvSpPr>
        <p:spPr>
          <a:xfrm>
            <a:off x="1306154" y="2313171"/>
            <a:ext cx="9144000" cy="681957"/>
          </a:xfrm>
        </p:spPr>
        <p:txBody>
          <a:bodyPr/>
          <a:lstStyle/>
          <a:p>
            <a:r>
              <a:rPr lang="en-GB" sz="3200" b="1" dirty="0" smtClean="0"/>
              <a:t>What determines the nature of allocations?</a:t>
            </a:r>
            <a:endParaRPr lang="en-GB" sz="3200" b="1" dirty="0" smtClean="0"/>
          </a:p>
          <a:p>
            <a:pPr algn="l"/>
            <a:endParaRPr lang="en-GB" sz="2800" dirty="0" smtClean="0"/>
          </a:p>
        </p:txBody>
      </p:sp>
    </p:spTree>
    <p:extLst>
      <p:ext uri="{BB962C8B-B14F-4D97-AF65-F5344CB8AC3E}">
        <p14:creationId xmlns:p14="http://schemas.microsoft.com/office/powerpoint/2010/main" val="325674593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43998</TotalTime>
  <Words>2798</Words>
  <Application>Microsoft Office PowerPoint</Application>
  <PresentationFormat>Widescreen</PresentationFormat>
  <Paragraphs>321</Paragraphs>
  <Slides>33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33</vt:i4>
      </vt:variant>
    </vt:vector>
  </HeadingPairs>
  <TitlesOfParts>
    <vt:vector size="37" baseType="lpstr">
      <vt:lpstr>Arial</vt:lpstr>
      <vt:lpstr>Calibri</vt:lpstr>
      <vt:lpstr>Calibri Light</vt:lpstr>
      <vt:lpstr>Office Theme</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lpstr>EC107 Economics 1     2019-20</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EC107 Economics 1 2019-20</dc:title>
  <dc:creator>Naylor, Robin</dc:creator>
  <cp:lastModifiedBy>Naylor, Robin</cp:lastModifiedBy>
  <cp:revision>122</cp:revision>
  <dcterms:created xsi:type="dcterms:W3CDTF">2018-10-05T13:57:52Z</dcterms:created>
  <dcterms:modified xsi:type="dcterms:W3CDTF">2018-11-05T14:46:00Z</dcterms:modified>
</cp:coreProperties>
</file>