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4" r:id="rId16"/>
    <p:sldId id="271" r:id="rId17"/>
    <p:sldId id="272" r:id="rId18"/>
    <p:sldId id="273" r:id="rId19"/>
    <p:sldId id="275" r:id="rId20"/>
    <p:sldId id="276" r:id="rId21"/>
    <p:sldId id="277" r:id="rId22"/>
    <p:sldId id="278" r:id="rId23"/>
    <p:sldId id="281" r:id="rId24"/>
    <p:sldId id="282" r:id="rId25"/>
    <p:sldId id="279" r:id="rId26"/>
    <p:sldId id="283" r:id="rId27"/>
    <p:sldId id="284" r:id="rId28"/>
    <p:sldId id="285" r:id="rId29"/>
    <p:sldId id="286" r:id="rId30"/>
    <p:sldId id="287" r:id="rId31"/>
    <p:sldId id="288" r:id="rId32"/>
    <p:sldId id="289" r:id="rId33"/>
    <p:sldId id="290"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5" d="100"/>
          <a:sy n="115" d="100"/>
        </p:scale>
        <p:origin x="372"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AB37874-A857-4283-951C-BE96A6279FF8}" type="datetimeFigureOut">
              <a:rPr lang="en-GB" smtClean="0"/>
              <a:t>05/11/2018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5E4B5B-D4F2-45D9-9FE4-2A773619E80D}" type="slidenum">
              <a:rPr lang="en-GB" smtClean="0"/>
              <a:t>‹#›</a:t>
            </a:fld>
            <a:endParaRPr lang="en-GB"/>
          </a:p>
        </p:txBody>
      </p:sp>
    </p:spTree>
    <p:extLst>
      <p:ext uri="{BB962C8B-B14F-4D97-AF65-F5344CB8AC3E}">
        <p14:creationId xmlns:p14="http://schemas.microsoft.com/office/powerpoint/2010/main" val="493622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F27D22E-4F74-4442-94DE-A51272927493}" type="datetime1">
              <a:rPr lang="en-GB" smtClean="0"/>
              <a:t>05/11/2018</a:t>
            </a:fld>
            <a:endParaRPr lang="en-GB"/>
          </a:p>
        </p:txBody>
      </p:sp>
      <p:sp>
        <p:nvSpPr>
          <p:cNvPr id="5" name="Footer Placeholder 4"/>
          <p:cNvSpPr>
            <a:spLocks noGrp="1"/>
          </p:cNvSpPr>
          <p:nvPr>
            <p:ph type="ftr" sz="quarter" idx="11"/>
          </p:nvPr>
        </p:nvSpPr>
        <p:spPr/>
        <p:txBody>
          <a:bodyPr/>
          <a:lstStyle/>
          <a:p>
            <a:r>
              <a:rPr lang="en-GB" smtClean="0"/>
              <a:t>Robin Naylor, Department of Economics, Warwick</a:t>
            </a:r>
            <a:endParaRPr lang="en-GB"/>
          </a:p>
        </p:txBody>
      </p:sp>
      <p:sp>
        <p:nvSpPr>
          <p:cNvPr id="6" name="Slide Number Placeholder 5"/>
          <p:cNvSpPr>
            <a:spLocks noGrp="1"/>
          </p:cNvSpPr>
          <p:nvPr>
            <p:ph type="sldNum" sz="quarter" idx="12"/>
          </p:nvPr>
        </p:nvSpPr>
        <p:spPr/>
        <p:txBody>
          <a:bodyPr/>
          <a:lstStyle/>
          <a:p>
            <a:fld id="{AE2F5621-78CD-4C8A-AC13-CF527D0A0599}" type="slidenum">
              <a:rPr lang="en-GB" smtClean="0"/>
              <a:t>‹#›</a:t>
            </a:fld>
            <a:endParaRPr lang="en-GB"/>
          </a:p>
        </p:txBody>
      </p:sp>
    </p:spTree>
    <p:extLst>
      <p:ext uri="{BB962C8B-B14F-4D97-AF65-F5344CB8AC3E}">
        <p14:creationId xmlns:p14="http://schemas.microsoft.com/office/powerpoint/2010/main" val="9945671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9F755E8-A4E9-49B7-9556-7F3C96C2CD8F}" type="datetime1">
              <a:rPr lang="en-GB" smtClean="0"/>
              <a:t>05/11/2018</a:t>
            </a:fld>
            <a:endParaRPr lang="en-GB"/>
          </a:p>
        </p:txBody>
      </p:sp>
      <p:sp>
        <p:nvSpPr>
          <p:cNvPr id="5" name="Footer Placeholder 4"/>
          <p:cNvSpPr>
            <a:spLocks noGrp="1"/>
          </p:cNvSpPr>
          <p:nvPr>
            <p:ph type="ftr" sz="quarter" idx="11"/>
          </p:nvPr>
        </p:nvSpPr>
        <p:spPr/>
        <p:txBody>
          <a:bodyPr/>
          <a:lstStyle/>
          <a:p>
            <a:r>
              <a:rPr lang="en-GB" smtClean="0"/>
              <a:t>Robin Naylor, Department of Economics, Warwick</a:t>
            </a:r>
            <a:endParaRPr lang="en-GB"/>
          </a:p>
        </p:txBody>
      </p:sp>
      <p:sp>
        <p:nvSpPr>
          <p:cNvPr id="6" name="Slide Number Placeholder 5"/>
          <p:cNvSpPr>
            <a:spLocks noGrp="1"/>
          </p:cNvSpPr>
          <p:nvPr>
            <p:ph type="sldNum" sz="quarter" idx="12"/>
          </p:nvPr>
        </p:nvSpPr>
        <p:spPr/>
        <p:txBody>
          <a:bodyPr/>
          <a:lstStyle/>
          <a:p>
            <a:fld id="{AE2F5621-78CD-4C8A-AC13-CF527D0A0599}" type="slidenum">
              <a:rPr lang="en-GB" smtClean="0"/>
              <a:t>‹#›</a:t>
            </a:fld>
            <a:endParaRPr lang="en-GB"/>
          </a:p>
        </p:txBody>
      </p:sp>
    </p:spTree>
    <p:extLst>
      <p:ext uri="{BB962C8B-B14F-4D97-AF65-F5344CB8AC3E}">
        <p14:creationId xmlns:p14="http://schemas.microsoft.com/office/powerpoint/2010/main" val="30758723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0CFC51A-505D-4E4C-9ADC-EDE16137B337}" type="datetime1">
              <a:rPr lang="en-GB" smtClean="0"/>
              <a:t>05/11/2018</a:t>
            </a:fld>
            <a:endParaRPr lang="en-GB"/>
          </a:p>
        </p:txBody>
      </p:sp>
      <p:sp>
        <p:nvSpPr>
          <p:cNvPr id="5" name="Footer Placeholder 4"/>
          <p:cNvSpPr>
            <a:spLocks noGrp="1"/>
          </p:cNvSpPr>
          <p:nvPr>
            <p:ph type="ftr" sz="quarter" idx="11"/>
          </p:nvPr>
        </p:nvSpPr>
        <p:spPr/>
        <p:txBody>
          <a:bodyPr/>
          <a:lstStyle/>
          <a:p>
            <a:r>
              <a:rPr lang="en-GB" smtClean="0"/>
              <a:t>Robin Naylor, Department of Economics, Warwick</a:t>
            </a:r>
            <a:endParaRPr lang="en-GB"/>
          </a:p>
        </p:txBody>
      </p:sp>
      <p:sp>
        <p:nvSpPr>
          <p:cNvPr id="6" name="Slide Number Placeholder 5"/>
          <p:cNvSpPr>
            <a:spLocks noGrp="1"/>
          </p:cNvSpPr>
          <p:nvPr>
            <p:ph type="sldNum" sz="quarter" idx="12"/>
          </p:nvPr>
        </p:nvSpPr>
        <p:spPr/>
        <p:txBody>
          <a:bodyPr/>
          <a:lstStyle/>
          <a:p>
            <a:fld id="{AE2F5621-78CD-4C8A-AC13-CF527D0A0599}" type="slidenum">
              <a:rPr lang="en-GB" smtClean="0"/>
              <a:t>‹#›</a:t>
            </a:fld>
            <a:endParaRPr lang="en-GB"/>
          </a:p>
        </p:txBody>
      </p:sp>
    </p:spTree>
    <p:extLst>
      <p:ext uri="{BB962C8B-B14F-4D97-AF65-F5344CB8AC3E}">
        <p14:creationId xmlns:p14="http://schemas.microsoft.com/office/powerpoint/2010/main" val="24983570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A88FE02-2689-48B7-A657-96F2FDD5D31B}" type="datetime1">
              <a:rPr lang="en-GB" smtClean="0"/>
              <a:t>05/11/2018</a:t>
            </a:fld>
            <a:endParaRPr lang="en-GB"/>
          </a:p>
        </p:txBody>
      </p:sp>
      <p:sp>
        <p:nvSpPr>
          <p:cNvPr id="5" name="Footer Placeholder 4"/>
          <p:cNvSpPr>
            <a:spLocks noGrp="1"/>
          </p:cNvSpPr>
          <p:nvPr>
            <p:ph type="ftr" sz="quarter" idx="11"/>
          </p:nvPr>
        </p:nvSpPr>
        <p:spPr/>
        <p:txBody>
          <a:bodyPr/>
          <a:lstStyle/>
          <a:p>
            <a:r>
              <a:rPr lang="en-GB" smtClean="0"/>
              <a:t>Robin Naylor, Department of Economics, Warwick</a:t>
            </a:r>
            <a:endParaRPr lang="en-GB"/>
          </a:p>
        </p:txBody>
      </p:sp>
      <p:sp>
        <p:nvSpPr>
          <p:cNvPr id="6" name="Slide Number Placeholder 5"/>
          <p:cNvSpPr>
            <a:spLocks noGrp="1"/>
          </p:cNvSpPr>
          <p:nvPr>
            <p:ph type="sldNum" sz="quarter" idx="12"/>
          </p:nvPr>
        </p:nvSpPr>
        <p:spPr/>
        <p:txBody>
          <a:bodyPr/>
          <a:lstStyle/>
          <a:p>
            <a:fld id="{AE2F5621-78CD-4C8A-AC13-CF527D0A0599}" type="slidenum">
              <a:rPr lang="en-GB" smtClean="0"/>
              <a:t>‹#›</a:t>
            </a:fld>
            <a:endParaRPr lang="en-GB"/>
          </a:p>
        </p:txBody>
      </p:sp>
    </p:spTree>
    <p:extLst>
      <p:ext uri="{BB962C8B-B14F-4D97-AF65-F5344CB8AC3E}">
        <p14:creationId xmlns:p14="http://schemas.microsoft.com/office/powerpoint/2010/main" val="28973823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72625E9C-F7ED-4F0B-93B3-31310DF250C7}" type="datetime1">
              <a:rPr lang="en-GB" smtClean="0"/>
              <a:t>05/11/2018</a:t>
            </a:fld>
            <a:endParaRPr lang="en-GB"/>
          </a:p>
        </p:txBody>
      </p:sp>
      <p:sp>
        <p:nvSpPr>
          <p:cNvPr id="5" name="Footer Placeholder 4"/>
          <p:cNvSpPr>
            <a:spLocks noGrp="1"/>
          </p:cNvSpPr>
          <p:nvPr>
            <p:ph type="ftr" sz="quarter" idx="11"/>
          </p:nvPr>
        </p:nvSpPr>
        <p:spPr/>
        <p:txBody>
          <a:bodyPr/>
          <a:lstStyle/>
          <a:p>
            <a:r>
              <a:rPr lang="en-GB" smtClean="0"/>
              <a:t>Robin Naylor, Department of Economics, Warwick</a:t>
            </a:r>
            <a:endParaRPr lang="en-GB"/>
          </a:p>
        </p:txBody>
      </p:sp>
      <p:sp>
        <p:nvSpPr>
          <p:cNvPr id="6" name="Slide Number Placeholder 5"/>
          <p:cNvSpPr>
            <a:spLocks noGrp="1"/>
          </p:cNvSpPr>
          <p:nvPr>
            <p:ph type="sldNum" sz="quarter" idx="12"/>
          </p:nvPr>
        </p:nvSpPr>
        <p:spPr/>
        <p:txBody>
          <a:bodyPr/>
          <a:lstStyle/>
          <a:p>
            <a:fld id="{AE2F5621-78CD-4C8A-AC13-CF527D0A0599}" type="slidenum">
              <a:rPr lang="en-GB" smtClean="0"/>
              <a:t>‹#›</a:t>
            </a:fld>
            <a:endParaRPr lang="en-GB"/>
          </a:p>
        </p:txBody>
      </p:sp>
    </p:spTree>
    <p:extLst>
      <p:ext uri="{BB962C8B-B14F-4D97-AF65-F5344CB8AC3E}">
        <p14:creationId xmlns:p14="http://schemas.microsoft.com/office/powerpoint/2010/main" val="9632892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D22AB3B7-D4D3-4079-9748-22135B7049C7}" type="datetime1">
              <a:rPr lang="en-GB" smtClean="0"/>
              <a:t>05/11/2018</a:t>
            </a:fld>
            <a:endParaRPr lang="en-GB"/>
          </a:p>
        </p:txBody>
      </p:sp>
      <p:sp>
        <p:nvSpPr>
          <p:cNvPr id="6" name="Footer Placeholder 5"/>
          <p:cNvSpPr>
            <a:spLocks noGrp="1"/>
          </p:cNvSpPr>
          <p:nvPr>
            <p:ph type="ftr" sz="quarter" idx="11"/>
          </p:nvPr>
        </p:nvSpPr>
        <p:spPr/>
        <p:txBody>
          <a:bodyPr/>
          <a:lstStyle/>
          <a:p>
            <a:r>
              <a:rPr lang="en-GB" smtClean="0"/>
              <a:t>Robin Naylor, Department of Economics, Warwick</a:t>
            </a:r>
            <a:endParaRPr lang="en-GB"/>
          </a:p>
        </p:txBody>
      </p:sp>
      <p:sp>
        <p:nvSpPr>
          <p:cNvPr id="7" name="Slide Number Placeholder 6"/>
          <p:cNvSpPr>
            <a:spLocks noGrp="1"/>
          </p:cNvSpPr>
          <p:nvPr>
            <p:ph type="sldNum" sz="quarter" idx="12"/>
          </p:nvPr>
        </p:nvSpPr>
        <p:spPr/>
        <p:txBody>
          <a:bodyPr/>
          <a:lstStyle/>
          <a:p>
            <a:fld id="{AE2F5621-78CD-4C8A-AC13-CF527D0A0599}" type="slidenum">
              <a:rPr lang="en-GB" smtClean="0"/>
              <a:t>‹#›</a:t>
            </a:fld>
            <a:endParaRPr lang="en-GB"/>
          </a:p>
        </p:txBody>
      </p:sp>
    </p:spTree>
    <p:extLst>
      <p:ext uri="{BB962C8B-B14F-4D97-AF65-F5344CB8AC3E}">
        <p14:creationId xmlns:p14="http://schemas.microsoft.com/office/powerpoint/2010/main" val="18720232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9070BC99-3517-4F02-B9A0-E002392201A0}" type="datetime1">
              <a:rPr lang="en-GB" smtClean="0"/>
              <a:t>05/11/2018</a:t>
            </a:fld>
            <a:endParaRPr lang="en-GB"/>
          </a:p>
        </p:txBody>
      </p:sp>
      <p:sp>
        <p:nvSpPr>
          <p:cNvPr id="8" name="Footer Placeholder 7"/>
          <p:cNvSpPr>
            <a:spLocks noGrp="1"/>
          </p:cNvSpPr>
          <p:nvPr>
            <p:ph type="ftr" sz="quarter" idx="11"/>
          </p:nvPr>
        </p:nvSpPr>
        <p:spPr/>
        <p:txBody>
          <a:bodyPr/>
          <a:lstStyle/>
          <a:p>
            <a:r>
              <a:rPr lang="en-GB" smtClean="0"/>
              <a:t>Robin Naylor, Department of Economics, Warwick</a:t>
            </a:r>
            <a:endParaRPr lang="en-GB"/>
          </a:p>
        </p:txBody>
      </p:sp>
      <p:sp>
        <p:nvSpPr>
          <p:cNvPr id="9" name="Slide Number Placeholder 8"/>
          <p:cNvSpPr>
            <a:spLocks noGrp="1"/>
          </p:cNvSpPr>
          <p:nvPr>
            <p:ph type="sldNum" sz="quarter" idx="12"/>
          </p:nvPr>
        </p:nvSpPr>
        <p:spPr/>
        <p:txBody>
          <a:bodyPr/>
          <a:lstStyle/>
          <a:p>
            <a:fld id="{AE2F5621-78CD-4C8A-AC13-CF527D0A0599}" type="slidenum">
              <a:rPr lang="en-GB" smtClean="0"/>
              <a:t>‹#›</a:t>
            </a:fld>
            <a:endParaRPr lang="en-GB"/>
          </a:p>
        </p:txBody>
      </p:sp>
    </p:spTree>
    <p:extLst>
      <p:ext uri="{BB962C8B-B14F-4D97-AF65-F5344CB8AC3E}">
        <p14:creationId xmlns:p14="http://schemas.microsoft.com/office/powerpoint/2010/main" val="18616710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0942BDC-3328-4B09-9E1A-463C09493511}" type="datetime1">
              <a:rPr lang="en-GB" smtClean="0"/>
              <a:t>05/11/2018</a:t>
            </a:fld>
            <a:endParaRPr lang="en-GB"/>
          </a:p>
        </p:txBody>
      </p:sp>
      <p:sp>
        <p:nvSpPr>
          <p:cNvPr id="4" name="Footer Placeholder 3"/>
          <p:cNvSpPr>
            <a:spLocks noGrp="1"/>
          </p:cNvSpPr>
          <p:nvPr>
            <p:ph type="ftr" sz="quarter" idx="11"/>
          </p:nvPr>
        </p:nvSpPr>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a:t>
            </a:fld>
            <a:endParaRPr lang="en-GB"/>
          </a:p>
        </p:txBody>
      </p:sp>
    </p:spTree>
    <p:extLst>
      <p:ext uri="{BB962C8B-B14F-4D97-AF65-F5344CB8AC3E}">
        <p14:creationId xmlns:p14="http://schemas.microsoft.com/office/powerpoint/2010/main" val="36519958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DAA649-65F5-4A2A-A6DB-35B559D41A20}" type="datetime1">
              <a:rPr lang="en-GB" smtClean="0"/>
              <a:t>05/11/2018</a:t>
            </a:fld>
            <a:endParaRPr lang="en-GB"/>
          </a:p>
        </p:txBody>
      </p:sp>
      <p:sp>
        <p:nvSpPr>
          <p:cNvPr id="3" name="Footer Placeholder 2"/>
          <p:cNvSpPr>
            <a:spLocks noGrp="1"/>
          </p:cNvSpPr>
          <p:nvPr>
            <p:ph type="ftr" sz="quarter" idx="11"/>
          </p:nvPr>
        </p:nvSpPr>
        <p:spPr/>
        <p:txBody>
          <a:bodyPr/>
          <a:lstStyle/>
          <a:p>
            <a:r>
              <a:rPr lang="en-GB" smtClean="0"/>
              <a:t>Robin Naylor, Department of Economics, Warwick</a:t>
            </a:r>
            <a:endParaRPr lang="en-GB"/>
          </a:p>
        </p:txBody>
      </p:sp>
      <p:sp>
        <p:nvSpPr>
          <p:cNvPr id="4" name="Slide Number Placeholder 3"/>
          <p:cNvSpPr>
            <a:spLocks noGrp="1"/>
          </p:cNvSpPr>
          <p:nvPr>
            <p:ph type="sldNum" sz="quarter" idx="12"/>
          </p:nvPr>
        </p:nvSpPr>
        <p:spPr/>
        <p:txBody>
          <a:bodyPr/>
          <a:lstStyle/>
          <a:p>
            <a:fld id="{AE2F5621-78CD-4C8A-AC13-CF527D0A0599}" type="slidenum">
              <a:rPr lang="en-GB" smtClean="0"/>
              <a:t>‹#›</a:t>
            </a:fld>
            <a:endParaRPr lang="en-GB"/>
          </a:p>
        </p:txBody>
      </p:sp>
    </p:spTree>
    <p:extLst>
      <p:ext uri="{BB962C8B-B14F-4D97-AF65-F5344CB8AC3E}">
        <p14:creationId xmlns:p14="http://schemas.microsoft.com/office/powerpoint/2010/main" val="17307850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99706C6A-4969-4844-8347-9B59159FBC8B}" type="datetime1">
              <a:rPr lang="en-GB" smtClean="0"/>
              <a:t>05/11/2018</a:t>
            </a:fld>
            <a:endParaRPr lang="en-GB"/>
          </a:p>
        </p:txBody>
      </p:sp>
      <p:sp>
        <p:nvSpPr>
          <p:cNvPr id="6" name="Footer Placeholder 5"/>
          <p:cNvSpPr>
            <a:spLocks noGrp="1"/>
          </p:cNvSpPr>
          <p:nvPr>
            <p:ph type="ftr" sz="quarter" idx="11"/>
          </p:nvPr>
        </p:nvSpPr>
        <p:spPr/>
        <p:txBody>
          <a:bodyPr/>
          <a:lstStyle/>
          <a:p>
            <a:r>
              <a:rPr lang="en-GB" smtClean="0"/>
              <a:t>Robin Naylor, Department of Economics, Warwick</a:t>
            </a:r>
            <a:endParaRPr lang="en-GB"/>
          </a:p>
        </p:txBody>
      </p:sp>
      <p:sp>
        <p:nvSpPr>
          <p:cNvPr id="7" name="Slide Number Placeholder 6"/>
          <p:cNvSpPr>
            <a:spLocks noGrp="1"/>
          </p:cNvSpPr>
          <p:nvPr>
            <p:ph type="sldNum" sz="quarter" idx="12"/>
          </p:nvPr>
        </p:nvSpPr>
        <p:spPr/>
        <p:txBody>
          <a:bodyPr/>
          <a:lstStyle/>
          <a:p>
            <a:fld id="{AE2F5621-78CD-4C8A-AC13-CF527D0A0599}" type="slidenum">
              <a:rPr lang="en-GB" smtClean="0"/>
              <a:t>‹#›</a:t>
            </a:fld>
            <a:endParaRPr lang="en-GB"/>
          </a:p>
        </p:txBody>
      </p:sp>
    </p:spTree>
    <p:extLst>
      <p:ext uri="{BB962C8B-B14F-4D97-AF65-F5344CB8AC3E}">
        <p14:creationId xmlns:p14="http://schemas.microsoft.com/office/powerpoint/2010/main" val="15378089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B3584094-5173-4390-B90A-34031E064E9E}" type="datetime1">
              <a:rPr lang="en-GB" smtClean="0"/>
              <a:t>05/11/2018</a:t>
            </a:fld>
            <a:endParaRPr lang="en-GB"/>
          </a:p>
        </p:txBody>
      </p:sp>
      <p:sp>
        <p:nvSpPr>
          <p:cNvPr id="6" name="Footer Placeholder 5"/>
          <p:cNvSpPr>
            <a:spLocks noGrp="1"/>
          </p:cNvSpPr>
          <p:nvPr>
            <p:ph type="ftr" sz="quarter" idx="11"/>
          </p:nvPr>
        </p:nvSpPr>
        <p:spPr/>
        <p:txBody>
          <a:bodyPr/>
          <a:lstStyle/>
          <a:p>
            <a:r>
              <a:rPr lang="en-GB" smtClean="0"/>
              <a:t>Robin Naylor, Department of Economics, Warwick</a:t>
            </a:r>
            <a:endParaRPr lang="en-GB"/>
          </a:p>
        </p:txBody>
      </p:sp>
      <p:sp>
        <p:nvSpPr>
          <p:cNvPr id="7" name="Slide Number Placeholder 6"/>
          <p:cNvSpPr>
            <a:spLocks noGrp="1"/>
          </p:cNvSpPr>
          <p:nvPr>
            <p:ph type="sldNum" sz="quarter" idx="12"/>
          </p:nvPr>
        </p:nvSpPr>
        <p:spPr/>
        <p:txBody>
          <a:bodyPr/>
          <a:lstStyle/>
          <a:p>
            <a:fld id="{AE2F5621-78CD-4C8A-AC13-CF527D0A0599}" type="slidenum">
              <a:rPr lang="en-GB" smtClean="0"/>
              <a:t>‹#›</a:t>
            </a:fld>
            <a:endParaRPr lang="en-GB"/>
          </a:p>
        </p:txBody>
      </p:sp>
    </p:spTree>
    <p:extLst>
      <p:ext uri="{BB962C8B-B14F-4D97-AF65-F5344CB8AC3E}">
        <p14:creationId xmlns:p14="http://schemas.microsoft.com/office/powerpoint/2010/main" val="26853742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EE7859-3837-4632-9D67-4D181EABB03A}" type="datetime1">
              <a:rPr lang="en-GB" smtClean="0"/>
              <a:t>05/11/2018</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Robin Naylor, Department of Economics, Warwick</a:t>
            </a:r>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2F5621-78CD-4C8A-AC13-CF527D0A0599}" type="slidenum">
              <a:rPr lang="en-GB" smtClean="0"/>
              <a:t>‹#›</a:t>
            </a:fld>
            <a:endParaRPr lang="en-GB"/>
          </a:p>
        </p:txBody>
      </p:sp>
    </p:spTree>
    <p:extLst>
      <p:ext uri="{BB962C8B-B14F-4D97-AF65-F5344CB8AC3E}">
        <p14:creationId xmlns:p14="http://schemas.microsoft.com/office/powerpoint/2010/main" val="8141548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1</a:t>
            </a:fld>
            <a:endParaRPr lang="en-GB"/>
          </a:p>
        </p:txBody>
      </p:sp>
      <p:sp>
        <p:nvSpPr>
          <p:cNvPr id="9" name="Subtitle 8"/>
          <p:cNvSpPr>
            <a:spLocks noGrp="1"/>
          </p:cNvSpPr>
          <p:nvPr>
            <p:ph type="subTitle" idx="1"/>
          </p:nvPr>
        </p:nvSpPr>
        <p:spPr>
          <a:xfrm>
            <a:off x="1368415" y="1072198"/>
            <a:ext cx="9144000" cy="1655762"/>
          </a:xfrm>
        </p:spPr>
        <p:txBody>
          <a:bodyPr/>
          <a:lstStyle/>
          <a:p>
            <a:r>
              <a:rPr lang="en-GB" sz="3200" b="1" dirty="0" smtClean="0"/>
              <a:t>The Firm: Owners, Managers and Employees</a:t>
            </a:r>
            <a:endParaRPr lang="en-GB" sz="3200" b="1" dirty="0" smtClean="0"/>
          </a:p>
          <a:p>
            <a:pPr algn="l"/>
            <a:endParaRPr lang="en-GB" sz="2800" dirty="0" smtClean="0"/>
          </a:p>
          <a:p>
            <a:pPr algn="l"/>
            <a:r>
              <a:rPr lang="en-GB" sz="2800" dirty="0" smtClean="0"/>
              <a:t>This Lecture follows closely CORE: Unit </a:t>
            </a:r>
            <a:r>
              <a:rPr lang="en-GB" sz="2800" dirty="0" smtClean="0"/>
              <a:t>6</a:t>
            </a:r>
            <a:endParaRPr lang="en-GB" sz="2800" dirty="0" smtClean="0"/>
          </a:p>
        </p:txBody>
      </p:sp>
      <p:sp>
        <p:nvSpPr>
          <p:cNvPr id="10" name="Content Placeholder 2"/>
          <p:cNvSpPr txBox="1">
            <a:spLocks/>
          </p:cNvSpPr>
          <p:nvPr/>
        </p:nvSpPr>
        <p:spPr>
          <a:xfrm>
            <a:off x="1368415" y="2865913"/>
            <a:ext cx="10515600" cy="335248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b="1" dirty="0" smtClean="0"/>
              <a:t>Context</a:t>
            </a:r>
          </a:p>
          <a:p>
            <a:pPr algn="l"/>
            <a:r>
              <a:rPr lang="en-US" dirty="0"/>
              <a:t>In models of economic interactions, bargaining determines the division of social surplus. </a:t>
            </a:r>
            <a:r>
              <a:rPr lang="en-US" dirty="0" smtClean="0"/>
              <a:t> (See Lecture 5)  </a:t>
            </a:r>
            <a:endParaRPr lang="en-US" dirty="0"/>
          </a:p>
          <a:p>
            <a:pPr algn="l"/>
            <a:endParaRPr lang="en-US" dirty="0"/>
          </a:p>
          <a:p>
            <a:pPr algn="l"/>
            <a:r>
              <a:rPr lang="en-US" dirty="0"/>
              <a:t>All parties </a:t>
            </a:r>
            <a:r>
              <a:rPr lang="en-US" dirty="0" smtClean="0"/>
              <a:t>can potentially gain </a:t>
            </a:r>
            <a:r>
              <a:rPr lang="en-US" dirty="0"/>
              <a:t>from these interactions, but have conflicting interests over how </a:t>
            </a:r>
            <a:r>
              <a:rPr lang="en-US" dirty="0" smtClean="0"/>
              <a:t>the </a:t>
            </a:r>
            <a:r>
              <a:rPr lang="en-US" dirty="0"/>
              <a:t>gains (profits) are shared.</a:t>
            </a:r>
          </a:p>
          <a:p>
            <a:pPr marL="457200" indent="-457200" algn="l">
              <a:buFont typeface="Arial"/>
              <a:buChar char="•"/>
            </a:pPr>
            <a:r>
              <a:rPr lang="en-US" dirty="0"/>
              <a:t>How are wages determined within firms?</a:t>
            </a:r>
          </a:p>
          <a:p>
            <a:pPr marL="457200" indent="-457200" algn="l">
              <a:buFont typeface="Arial"/>
              <a:buChar char="•"/>
            </a:pPr>
            <a:r>
              <a:rPr lang="en-US" dirty="0"/>
              <a:t>What are the economy-wide effects of firm interactions?</a:t>
            </a:r>
            <a:endParaRPr lang="en-US" dirty="0"/>
          </a:p>
        </p:txBody>
      </p:sp>
    </p:spTree>
    <p:extLst>
      <p:ext uri="{BB962C8B-B14F-4D97-AF65-F5344CB8AC3E}">
        <p14:creationId xmlns:p14="http://schemas.microsoft.com/office/powerpoint/2010/main" val="2717055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10</a:t>
            </a:fld>
            <a:endParaRPr lang="en-GB"/>
          </a:p>
        </p:txBody>
      </p:sp>
      <p:sp>
        <p:nvSpPr>
          <p:cNvPr id="9" name="Subtitle 8"/>
          <p:cNvSpPr>
            <a:spLocks noGrp="1"/>
          </p:cNvSpPr>
          <p:nvPr>
            <p:ph type="subTitle" idx="1"/>
          </p:nvPr>
        </p:nvSpPr>
        <p:spPr>
          <a:xfrm>
            <a:off x="1368415" y="1210152"/>
            <a:ext cx="9144000" cy="934532"/>
          </a:xfrm>
        </p:spPr>
        <p:txBody>
          <a:bodyPr>
            <a:normAutofit/>
          </a:bodyPr>
          <a:lstStyle/>
          <a:p>
            <a:r>
              <a:rPr lang="en-GB" sz="3200" b="1" dirty="0" smtClean="0"/>
              <a:t>Incomplete Contracts</a:t>
            </a:r>
            <a:endParaRPr lang="en-GB" sz="3200" b="1" dirty="0" smtClean="0"/>
          </a:p>
        </p:txBody>
      </p:sp>
      <p:sp>
        <p:nvSpPr>
          <p:cNvPr id="7" name="TextBox 6"/>
          <p:cNvSpPr txBox="1"/>
          <p:nvPr/>
        </p:nvSpPr>
        <p:spPr>
          <a:xfrm>
            <a:off x="932972" y="2626062"/>
            <a:ext cx="11098316" cy="3046988"/>
          </a:xfrm>
          <a:prstGeom prst="rect">
            <a:avLst/>
          </a:prstGeom>
          <a:noFill/>
        </p:spPr>
        <p:txBody>
          <a:bodyPr wrap="square" rtlCol="0">
            <a:spAutoFit/>
          </a:bodyPr>
          <a:lstStyle/>
          <a:p>
            <a:r>
              <a:rPr lang="en-GB" sz="2400" dirty="0"/>
              <a:t>Hiring employees is different from buying other goods and services. </a:t>
            </a:r>
          </a:p>
          <a:p>
            <a:endParaRPr lang="en-GB" sz="2400" dirty="0"/>
          </a:p>
          <a:p>
            <a:r>
              <a:rPr lang="en-GB" sz="2400" dirty="0"/>
              <a:t>The contract between a firm and its employees is </a:t>
            </a:r>
            <a:r>
              <a:rPr lang="en-GB" sz="2400" b="1" dirty="0"/>
              <a:t>incomplete</a:t>
            </a:r>
            <a:r>
              <a:rPr lang="en-GB" sz="2400" dirty="0"/>
              <a:t>:</a:t>
            </a:r>
          </a:p>
          <a:p>
            <a:pPr>
              <a:buFont typeface="Arial" pitchFamily="34" charset="0"/>
              <a:buChar char="•"/>
            </a:pPr>
            <a:r>
              <a:rPr lang="en-GB" sz="2400" dirty="0"/>
              <a:t>    some tasks depend on future (unknown) events</a:t>
            </a:r>
          </a:p>
          <a:p>
            <a:pPr>
              <a:buFont typeface="Arial" pitchFamily="34" charset="0"/>
              <a:buChar char="•"/>
            </a:pPr>
            <a:r>
              <a:rPr lang="en-GB" sz="2400" dirty="0"/>
              <a:t>    </a:t>
            </a:r>
            <a:r>
              <a:rPr lang="en-US" sz="2400" dirty="0"/>
              <a:t>some aspects of the job are difficult to measure and base wages on e.g. effort</a:t>
            </a:r>
          </a:p>
          <a:p>
            <a:endParaRPr lang="en-US" sz="2400" dirty="0"/>
          </a:p>
          <a:p>
            <a:r>
              <a:rPr lang="en-GB" sz="2400" dirty="0" smtClean="0"/>
              <a:t>An </a:t>
            </a:r>
            <a:r>
              <a:rPr lang="en-GB" sz="2400" b="1" dirty="0" smtClean="0"/>
              <a:t>Incomplete </a:t>
            </a:r>
            <a:r>
              <a:rPr lang="en-GB" sz="2400" b="1" dirty="0"/>
              <a:t>C</a:t>
            </a:r>
            <a:r>
              <a:rPr lang="en-GB" sz="2400" b="1" dirty="0" smtClean="0"/>
              <a:t>ontract </a:t>
            </a:r>
            <a:r>
              <a:rPr lang="en-GB" sz="2400" dirty="0"/>
              <a:t>does not specify, in an enforceable way, every aspect of the exchange that affects the interests of </a:t>
            </a:r>
            <a:r>
              <a:rPr lang="en-GB" sz="2400" dirty="0" smtClean="0"/>
              <a:t>parties.</a:t>
            </a:r>
            <a:endParaRPr lang="en-US" sz="2400" dirty="0"/>
          </a:p>
        </p:txBody>
      </p:sp>
    </p:spTree>
    <p:extLst>
      <p:ext uri="{BB962C8B-B14F-4D97-AF65-F5344CB8AC3E}">
        <p14:creationId xmlns:p14="http://schemas.microsoft.com/office/powerpoint/2010/main" val="10994877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11</a:t>
            </a:fld>
            <a:endParaRPr lang="en-GB"/>
          </a:p>
        </p:txBody>
      </p:sp>
      <p:sp>
        <p:nvSpPr>
          <p:cNvPr id="9" name="Subtitle 8"/>
          <p:cNvSpPr>
            <a:spLocks noGrp="1"/>
          </p:cNvSpPr>
          <p:nvPr>
            <p:ph type="subTitle" idx="1"/>
          </p:nvPr>
        </p:nvSpPr>
        <p:spPr>
          <a:xfrm>
            <a:off x="1368415" y="1210152"/>
            <a:ext cx="9144000" cy="934532"/>
          </a:xfrm>
        </p:spPr>
        <p:txBody>
          <a:bodyPr>
            <a:normAutofit/>
          </a:bodyPr>
          <a:lstStyle/>
          <a:p>
            <a:r>
              <a:rPr lang="en-GB" sz="3200" b="1" dirty="0" smtClean="0"/>
              <a:t>Contracts: Piece-rate Pay</a:t>
            </a:r>
            <a:endParaRPr lang="en-GB" sz="3200" b="1" dirty="0" smtClean="0"/>
          </a:p>
        </p:txBody>
      </p:sp>
      <p:sp>
        <p:nvSpPr>
          <p:cNvPr id="8" name="TextBox 7"/>
          <p:cNvSpPr txBox="1"/>
          <p:nvPr/>
        </p:nvSpPr>
        <p:spPr>
          <a:xfrm>
            <a:off x="1093684" y="1976685"/>
            <a:ext cx="11098316" cy="4524315"/>
          </a:xfrm>
          <a:prstGeom prst="rect">
            <a:avLst/>
          </a:prstGeom>
          <a:noFill/>
        </p:spPr>
        <p:txBody>
          <a:bodyPr wrap="square" rtlCol="0">
            <a:spAutoFit/>
          </a:bodyPr>
          <a:lstStyle/>
          <a:p>
            <a:r>
              <a:rPr lang="en-US" sz="2400" dirty="0"/>
              <a:t>Incomplete contracts are not a problem everywhere.</a:t>
            </a:r>
          </a:p>
          <a:p>
            <a:endParaRPr lang="en-US" sz="2400" b="1" dirty="0"/>
          </a:p>
          <a:p>
            <a:r>
              <a:rPr lang="en-US" sz="2400" b="1" dirty="0"/>
              <a:t>Piece rate </a:t>
            </a:r>
            <a:r>
              <a:rPr lang="en-US" sz="2400" dirty="0"/>
              <a:t>work = </a:t>
            </a:r>
            <a:r>
              <a:rPr lang="en-GB" sz="2400" dirty="0"/>
              <a:t>a type of employment in which the worker is paid a fixed amount for each product </a:t>
            </a:r>
            <a:r>
              <a:rPr lang="en-GB" sz="2400" dirty="0" smtClean="0"/>
              <a:t>made, overcoming the potential problems associated with trying to monitor or enforce effort.</a:t>
            </a:r>
            <a:endParaRPr lang="en-GB" sz="2400" dirty="0"/>
          </a:p>
          <a:p>
            <a:endParaRPr lang="en-GB" sz="2400" dirty="0"/>
          </a:p>
          <a:p>
            <a:r>
              <a:rPr lang="en-GB" sz="2400" dirty="0"/>
              <a:t>Piece rate pay gives workers an incentive to exert effort.</a:t>
            </a:r>
          </a:p>
          <a:p>
            <a:endParaRPr lang="en-GB" sz="2400" dirty="0"/>
          </a:p>
          <a:p>
            <a:r>
              <a:rPr lang="en-GB" sz="2400" dirty="0"/>
              <a:t>Nevertheless, they are rarely used in most of today’s firms:</a:t>
            </a:r>
          </a:p>
          <a:p>
            <a:pPr>
              <a:buFont typeface="Arial" pitchFamily="34" charset="0"/>
              <a:buChar char="•"/>
            </a:pPr>
            <a:r>
              <a:rPr lang="en-GB" sz="2400" dirty="0"/>
              <a:t>    it is difficult to measure output in modern jobs </a:t>
            </a:r>
          </a:p>
          <a:p>
            <a:pPr>
              <a:buFont typeface="Arial" pitchFamily="34" charset="0"/>
              <a:buChar char="•"/>
            </a:pPr>
            <a:r>
              <a:rPr lang="en-GB" sz="2400" dirty="0"/>
              <a:t>    employees often work as a part of a team</a:t>
            </a:r>
          </a:p>
          <a:p>
            <a:r>
              <a:rPr lang="en-GB" sz="2400" dirty="0"/>
              <a:t> </a:t>
            </a:r>
            <a:endParaRPr lang="en-US" sz="2400" dirty="0"/>
          </a:p>
        </p:txBody>
      </p:sp>
    </p:spTree>
    <p:extLst>
      <p:ext uri="{BB962C8B-B14F-4D97-AF65-F5344CB8AC3E}">
        <p14:creationId xmlns:p14="http://schemas.microsoft.com/office/powerpoint/2010/main" val="33938705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12</a:t>
            </a:fld>
            <a:endParaRPr lang="en-GB"/>
          </a:p>
        </p:txBody>
      </p:sp>
      <p:sp>
        <p:nvSpPr>
          <p:cNvPr id="9" name="Subtitle 8"/>
          <p:cNvSpPr>
            <a:spLocks noGrp="1"/>
          </p:cNvSpPr>
          <p:nvPr>
            <p:ph type="subTitle" idx="1"/>
          </p:nvPr>
        </p:nvSpPr>
        <p:spPr>
          <a:xfrm>
            <a:off x="1368415" y="1210152"/>
            <a:ext cx="9144000" cy="934532"/>
          </a:xfrm>
        </p:spPr>
        <p:txBody>
          <a:bodyPr>
            <a:normAutofit/>
          </a:bodyPr>
          <a:lstStyle/>
          <a:p>
            <a:r>
              <a:rPr lang="en-GB" sz="3200" b="1" dirty="0" smtClean="0"/>
              <a:t>Contracts: Workers’ effort</a:t>
            </a:r>
            <a:endParaRPr lang="en-GB" sz="3200" b="1" dirty="0" smtClean="0"/>
          </a:p>
        </p:txBody>
      </p:sp>
      <p:sp>
        <p:nvSpPr>
          <p:cNvPr id="7" name="TextBox 6"/>
          <p:cNvSpPr txBox="1"/>
          <p:nvPr/>
        </p:nvSpPr>
        <p:spPr>
          <a:xfrm>
            <a:off x="704784" y="2282638"/>
            <a:ext cx="11098316" cy="3785652"/>
          </a:xfrm>
          <a:prstGeom prst="rect">
            <a:avLst/>
          </a:prstGeom>
          <a:noFill/>
        </p:spPr>
        <p:txBody>
          <a:bodyPr wrap="square" rtlCol="0">
            <a:spAutoFit/>
          </a:bodyPr>
          <a:lstStyle/>
          <a:p>
            <a:r>
              <a:rPr lang="en-US" sz="2400" dirty="0"/>
              <a:t>If </a:t>
            </a:r>
            <a:r>
              <a:rPr lang="en-US" sz="2400" dirty="0" smtClean="0"/>
              <a:t>piece-rate pay is not appropriate </a:t>
            </a:r>
            <a:r>
              <a:rPr lang="en-US" sz="2400" dirty="0" smtClean="0"/>
              <a:t>and if </a:t>
            </a:r>
            <a:r>
              <a:rPr lang="en-US" sz="2400" dirty="0" smtClean="0"/>
              <a:t>firms </a:t>
            </a:r>
            <a:r>
              <a:rPr lang="en-US" sz="2400" dirty="0"/>
              <a:t>can’t directly measure effort, why do workers work hard?</a:t>
            </a:r>
          </a:p>
          <a:p>
            <a:endParaRPr lang="en-US" sz="2400" dirty="0"/>
          </a:p>
          <a:p>
            <a:pPr>
              <a:buFont typeface="Arial" pitchFamily="34" charset="0"/>
              <a:buChar char="•"/>
            </a:pPr>
            <a:r>
              <a:rPr lang="en-US" sz="2400" b="1" dirty="0"/>
              <a:t>    </a:t>
            </a:r>
            <a:r>
              <a:rPr lang="en-US" sz="2400" dirty="0"/>
              <a:t>work ethic</a:t>
            </a:r>
          </a:p>
          <a:p>
            <a:pPr>
              <a:buFont typeface="Arial" pitchFamily="34" charset="0"/>
              <a:buChar char="•"/>
            </a:pPr>
            <a:r>
              <a:rPr lang="en-GB" sz="2400" dirty="0"/>
              <a:t>    feelings of responsibility </a:t>
            </a:r>
          </a:p>
          <a:p>
            <a:pPr>
              <a:buFont typeface="Arial" pitchFamily="34" charset="0"/>
              <a:buChar char="•"/>
            </a:pPr>
            <a:r>
              <a:rPr lang="en-GB" sz="2400" dirty="0"/>
              <a:t>    to reciprocate a feeling of gratitude for good working conditions</a:t>
            </a:r>
          </a:p>
          <a:p>
            <a:endParaRPr lang="en-GB" sz="2400" dirty="0"/>
          </a:p>
          <a:p>
            <a:pPr>
              <a:buFont typeface="Arial" pitchFamily="34" charset="0"/>
              <a:buChar char="•"/>
            </a:pPr>
            <a:r>
              <a:rPr lang="en-GB" sz="2400" dirty="0"/>
              <a:t>    benefits for measurable output</a:t>
            </a:r>
          </a:p>
          <a:p>
            <a:pPr>
              <a:buFont typeface="Arial" pitchFamily="34" charset="0"/>
              <a:buChar char="•"/>
            </a:pPr>
            <a:r>
              <a:rPr lang="en-GB" sz="2400" dirty="0"/>
              <a:t>    promotions</a:t>
            </a:r>
          </a:p>
          <a:p>
            <a:pPr>
              <a:buFont typeface="Arial" pitchFamily="34" charset="0"/>
              <a:buChar char="•"/>
            </a:pPr>
            <a:r>
              <a:rPr lang="en-GB" sz="2400" dirty="0"/>
              <a:t>    fear of being fired</a:t>
            </a:r>
          </a:p>
        </p:txBody>
      </p:sp>
    </p:spTree>
    <p:extLst>
      <p:ext uri="{BB962C8B-B14F-4D97-AF65-F5344CB8AC3E}">
        <p14:creationId xmlns:p14="http://schemas.microsoft.com/office/powerpoint/2010/main" val="33973045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13</a:t>
            </a:fld>
            <a:endParaRPr lang="en-GB"/>
          </a:p>
        </p:txBody>
      </p:sp>
      <p:sp>
        <p:nvSpPr>
          <p:cNvPr id="9" name="Subtitle 8"/>
          <p:cNvSpPr>
            <a:spLocks noGrp="1"/>
          </p:cNvSpPr>
          <p:nvPr>
            <p:ph type="subTitle" idx="1"/>
          </p:nvPr>
        </p:nvSpPr>
        <p:spPr>
          <a:xfrm>
            <a:off x="1368415" y="1210152"/>
            <a:ext cx="9144000" cy="934532"/>
          </a:xfrm>
        </p:spPr>
        <p:txBody>
          <a:bodyPr>
            <a:normAutofit/>
          </a:bodyPr>
          <a:lstStyle/>
          <a:p>
            <a:r>
              <a:rPr lang="en-GB" sz="3200" b="1" dirty="0" smtClean="0"/>
              <a:t>Contracts: Employment rents</a:t>
            </a:r>
            <a:endParaRPr lang="en-GB" sz="3200" b="1" dirty="0" smtClean="0"/>
          </a:p>
        </p:txBody>
      </p:sp>
      <p:sp>
        <p:nvSpPr>
          <p:cNvPr id="8" name="TextBox 7"/>
          <p:cNvSpPr txBox="1"/>
          <p:nvPr/>
        </p:nvSpPr>
        <p:spPr>
          <a:xfrm>
            <a:off x="765761" y="1972076"/>
            <a:ext cx="10776856" cy="4524315"/>
          </a:xfrm>
          <a:prstGeom prst="rect">
            <a:avLst/>
          </a:prstGeom>
          <a:noFill/>
        </p:spPr>
        <p:txBody>
          <a:bodyPr wrap="square" rtlCol="0">
            <a:spAutoFit/>
          </a:bodyPr>
          <a:lstStyle/>
          <a:p>
            <a:r>
              <a:rPr lang="en-US" sz="2400" dirty="0" smtClean="0"/>
              <a:t>If employees are </a:t>
            </a:r>
            <a:r>
              <a:rPr lang="en-US" sz="2400" dirty="0"/>
              <a:t>paid more than their </a:t>
            </a:r>
            <a:r>
              <a:rPr lang="en-US" sz="2400" b="1" dirty="0"/>
              <a:t>reservation option </a:t>
            </a:r>
            <a:r>
              <a:rPr lang="en-US" sz="2400" dirty="0"/>
              <a:t>= they receive employment rent</a:t>
            </a:r>
            <a:r>
              <a:rPr lang="en-US" sz="2400" dirty="0" smtClean="0"/>
              <a:t>.</a:t>
            </a:r>
          </a:p>
          <a:p>
            <a:endParaRPr lang="en-US" sz="2400" dirty="0"/>
          </a:p>
          <a:p>
            <a:r>
              <a:rPr lang="en-US" sz="2400" dirty="0"/>
              <a:t>Employees </a:t>
            </a:r>
            <a:r>
              <a:rPr lang="en-US" sz="2400" dirty="0" smtClean="0"/>
              <a:t>are likely to fear </a:t>
            </a:r>
            <a:r>
              <a:rPr lang="en-US" sz="2400" dirty="0"/>
              <a:t>getting fired when </a:t>
            </a:r>
            <a:r>
              <a:rPr lang="en-US" sz="2400" dirty="0" smtClean="0"/>
              <a:t>they receive employment rents.</a:t>
            </a:r>
            <a:endParaRPr lang="en-US" sz="2400" dirty="0"/>
          </a:p>
          <a:p>
            <a:endParaRPr lang="en-US" sz="2400" dirty="0"/>
          </a:p>
          <a:p>
            <a:r>
              <a:rPr lang="en-US" sz="2400" b="1" dirty="0"/>
              <a:t>Employment rent </a:t>
            </a:r>
            <a:r>
              <a:rPr lang="en-US" sz="2400" dirty="0"/>
              <a:t>= cost of job loss, which </a:t>
            </a:r>
            <a:r>
              <a:rPr lang="en-US" sz="2400" dirty="0" smtClean="0"/>
              <a:t>includes:</a:t>
            </a:r>
            <a:endParaRPr lang="en-US" sz="2400" dirty="0"/>
          </a:p>
          <a:p>
            <a:pPr marL="457200" indent="-457200">
              <a:buFont typeface="Arial"/>
              <a:buChar char="•"/>
            </a:pPr>
            <a:r>
              <a:rPr lang="en-US" sz="2400" dirty="0" smtClean="0"/>
              <a:t>Risk that their skills will not become as valued in their next best alternative employment</a:t>
            </a:r>
          </a:p>
          <a:p>
            <a:pPr marL="457200" indent="-457200">
              <a:buFont typeface="Arial"/>
              <a:buChar char="•"/>
            </a:pPr>
            <a:r>
              <a:rPr lang="en-US" sz="2400" dirty="0" smtClean="0"/>
              <a:t>Lost </a:t>
            </a:r>
            <a:r>
              <a:rPr lang="en-US" sz="2400" dirty="0"/>
              <a:t>income while searching for a job</a:t>
            </a:r>
          </a:p>
          <a:p>
            <a:pPr marL="457200" indent="-457200">
              <a:buFont typeface="Arial"/>
              <a:buChar char="•"/>
            </a:pPr>
            <a:r>
              <a:rPr lang="en-US" sz="2400" dirty="0"/>
              <a:t>Costs required to start a new job e.g. relocation</a:t>
            </a:r>
          </a:p>
          <a:p>
            <a:pPr marL="457200" indent="-457200">
              <a:buFont typeface="Arial"/>
              <a:buChar char="•"/>
            </a:pPr>
            <a:r>
              <a:rPr lang="en-US" sz="2400" dirty="0"/>
              <a:t>Loss of non-wage benefits e.g. medical insurance</a:t>
            </a:r>
          </a:p>
          <a:p>
            <a:pPr marL="457200" indent="-457200">
              <a:buFont typeface="Arial"/>
              <a:buChar char="•"/>
            </a:pPr>
            <a:r>
              <a:rPr lang="en-US" sz="2400" dirty="0"/>
              <a:t>Social costs (stigma of being unemployed)</a:t>
            </a:r>
          </a:p>
        </p:txBody>
      </p:sp>
    </p:spTree>
    <p:extLst>
      <p:ext uri="{BB962C8B-B14F-4D97-AF65-F5344CB8AC3E}">
        <p14:creationId xmlns:p14="http://schemas.microsoft.com/office/powerpoint/2010/main" val="1196893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14</a:t>
            </a:fld>
            <a:endParaRPr lang="en-GB"/>
          </a:p>
        </p:txBody>
      </p:sp>
      <p:sp>
        <p:nvSpPr>
          <p:cNvPr id="9" name="Subtitle 8"/>
          <p:cNvSpPr>
            <a:spLocks noGrp="1"/>
          </p:cNvSpPr>
          <p:nvPr>
            <p:ph type="subTitle" idx="1"/>
          </p:nvPr>
        </p:nvSpPr>
        <p:spPr>
          <a:xfrm>
            <a:off x="1368415" y="1210152"/>
            <a:ext cx="9144000" cy="934532"/>
          </a:xfrm>
        </p:spPr>
        <p:txBody>
          <a:bodyPr>
            <a:normAutofit/>
          </a:bodyPr>
          <a:lstStyle/>
          <a:p>
            <a:r>
              <a:rPr lang="en-GB" sz="3200" b="1" dirty="0" smtClean="0"/>
              <a:t>Contracts: Calculating employment rents</a:t>
            </a:r>
            <a:endParaRPr lang="en-GB" sz="3200" b="1" dirty="0" smtClean="0"/>
          </a:p>
        </p:txBody>
      </p:sp>
      <p:pic>
        <p:nvPicPr>
          <p:cNvPr id="7" name="Picture 6" descr="figure-06-03.jpg"/>
          <p:cNvPicPr>
            <a:picLocks noChangeAspect="1"/>
          </p:cNvPicPr>
          <p:nvPr/>
        </p:nvPicPr>
        <p:blipFill>
          <a:blip r:embed="rId2"/>
          <a:stretch>
            <a:fillRect/>
          </a:stretch>
        </p:blipFill>
        <p:spPr>
          <a:xfrm>
            <a:off x="0" y="1960715"/>
            <a:ext cx="6482415" cy="3849881"/>
          </a:xfrm>
          <a:prstGeom prst="rect">
            <a:avLst/>
          </a:prstGeom>
        </p:spPr>
      </p:pic>
      <p:sp>
        <p:nvSpPr>
          <p:cNvPr id="10" name="TextBox 9"/>
          <p:cNvSpPr txBox="1"/>
          <p:nvPr/>
        </p:nvSpPr>
        <p:spPr>
          <a:xfrm>
            <a:off x="6299731" y="1677418"/>
            <a:ext cx="5892269" cy="5262979"/>
          </a:xfrm>
          <a:prstGeom prst="rect">
            <a:avLst/>
          </a:prstGeom>
          <a:noFill/>
        </p:spPr>
        <p:txBody>
          <a:bodyPr wrap="square" rtlCol="0">
            <a:spAutoFit/>
          </a:bodyPr>
          <a:lstStyle/>
          <a:p>
            <a:r>
              <a:rPr lang="en-US" sz="2400" b="1" dirty="0"/>
              <a:t>Reservation wage </a:t>
            </a:r>
            <a:r>
              <a:rPr lang="en-US" sz="2400" dirty="0"/>
              <a:t>= value </a:t>
            </a:r>
            <a:r>
              <a:rPr lang="en-US" sz="2400" dirty="0" smtClean="0"/>
              <a:t>of next </a:t>
            </a:r>
            <a:r>
              <a:rPr lang="en-US" sz="2400" dirty="0"/>
              <a:t>best option </a:t>
            </a:r>
            <a:r>
              <a:rPr lang="en-US" sz="2400" dirty="0" smtClean="0"/>
              <a:t>(</a:t>
            </a:r>
            <a:r>
              <a:rPr lang="en-US" sz="2400" dirty="0"/>
              <a:t>other employment or unemployment benefits</a:t>
            </a:r>
            <a:r>
              <a:rPr lang="en-US" sz="2400" dirty="0" smtClean="0"/>
              <a:t>).</a:t>
            </a:r>
          </a:p>
          <a:p>
            <a:r>
              <a:rPr lang="en-US" sz="2400" dirty="0" smtClean="0"/>
              <a:t>Suppose Maria’s next best option is to be unemployed (perhaps there are no other jobs available to her), receiving $6 per hour.</a:t>
            </a:r>
          </a:p>
          <a:p>
            <a:r>
              <a:rPr lang="en-US" sz="2400" dirty="0" smtClean="0"/>
              <a:t>Assume in her job, Maria has a disutility of effort </a:t>
            </a:r>
            <a:r>
              <a:rPr lang="en-US" sz="2400" dirty="0"/>
              <a:t>equivalent to $2 per hour</a:t>
            </a:r>
            <a:r>
              <a:rPr lang="en-US" sz="2400" dirty="0" smtClean="0"/>
              <a:t>.</a:t>
            </a:r>
          </a:p>
          <a:p>
            <a:r>
              <a:rPr lang="en-US" sz="2400" dirty="0" smtClean="0"/>
              <a:t>To be indifferent between keeping and losing her job, she would need to be earning $8 per hour. Her employment rent is the excess of her actual wage rate over this $8: hence in this case it is [$12 - $8 = $4] per hour.</a:t>
            </a:r>
          </a:p>
          <a:p>
            <a:endParaRPr lang="en-US" sz="2400" dirty="0"/>
          </a:p>
        </p:txBody>
      </p:sp>
    </p:spTree>
    <p:extLst>
      <p:ext uri="{BB962C8B-B14F-4D97-AF65-F5344CB8AC3E}">
        <p14:creationId xmlns:p14="http://schemas.microsoft.com/office/powerpoint/2010/main" val="24428482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15</a:t>
            </a:fld>
            <a:endParaRPr lang="en-GB"/>
          </a:p>
        </p:txBody>
      </p:sp>
      <p:sp>
        <p:nvSpPr>
          <p:cNvPr id="9" name="Subtitle 8"/>
          <p:cNvSpPr>
            <a:spLocks noGrp="1"/>
          </p:cNvSpPr>
          <p:nvPr>
            <p:ph type="subTitle" idx="1"/>
          </p:nvPr>
        </p:nvSpPr>
        <p:spPr>
          <a:xfrm>
            <a:off x="1368415" y="1210152"/>
            <a:ext cx="9144000" cy="934532"/>
          </a:xfrm>
        </p:spPr>
        <p:txBody>
          <a:bodyPr>
            <a:normAutofit/>
          </a:bodyPr>
          <a:lstStyle/>
          <a:p>
            <a:r>
              <a:rPr lang="en-GB" sz="3200" b="1" dirty="0" smtClean="0"/>
              <a:t>Contracts: Calculating employment rents</a:t>
            </a:r>
            <a:endParaRPr lang="en-GB" sz="3200" b="1" dirty="0" smtClean="0"/>
          </a:p>
        </p:txBody>
      </p:sp>
      <p:pic>
        <p:nvPicPr>
          <p:cNvPr id="7" name="Picture 6" descr="figure-06-03.jpg"/>
          <p:cNvPicPr>
            <a:picLocks noChangeAspect="1"/>
          </p:cNvPicPr>
          <p:nvPr/>
        </p:nvPicPr>
        <p:blipFill>
          <a:blip r:embed="rId2"/>
          <a:stretch>
            <a:fillRect/>
          </a:stretch>
        </p:blipFill>
        <p:spPr>
          <a:xfrm>
            <a:off x="0" y="1960715"/>
            <a:ext cx="6482415" cy="3849881"/>
          </a:xfrm>
          <a:prstGeom prst="rect">
            <a:avLst/>
          </a:prstGeom>
        </p:spPr>
      </p:pic>
      <p:sp>
        <p:nvSpPr>
          <p:cNvPr id="8" name="TextBox 7"/>
          <p:cNvSpPr txBox="1"/>
          <p:nvPr/>
        </p:nvSpPr>
        <p:spPr>
          <a:xfrm>
            <a:off x="6299731" y="1960715"/>
            <a:ext cx="5892269" cy="4893647"/>
          </a:xfrm>
          <a:prstGeom prst="rect">
            <a:avLst/>
          </a:prstGeom>
          <a:noFill/>
        </p:spPr>
        <p:txBody>
          <a:bodyPr wrap="square" rtlCol="0">
            <a:spAutoFit/>
          </a:bodyPr>
          <a:lstStyle/>
          <a:p>
            <a:r>
              <a:rPr lang="en-US" sz="2400" dirty="0" smtClean="0"/>
              <a:t>Of course, were Maria able to ‘shirk’ and expend no effort, she would suffer no disutility of effort.</a:t>
            </a:r>
          </a:p>
          <a:p>
            <a:endParaRPr lang="en-US" sz="2400" dirty="0" smtClean="0"/>
          </a:p>
          <a:p>
            <a:r>
              <a:rPr lang="en-US" sz="2400" dirty="0" smtClean="0"/>
              <a:t>In this case, to be indifferent between keeping and losing her job, she would need to be earning $6 per hour, her reservation wage.</a:t>
            </a:r>
          </a:p>
          <a:p>
            <a:r>
              <a:rPr lang="en-US" sz="2400" dirty="0" smtClean="0"/>
              <a:t> </a:t>
            </a:r>
          </a:p>
          <a:p>
            <a:r>
              <a:rPr lang="en-US" sz="2400" dirty="0" smtClean="0"/>
              <a:t>Her employment rent per hour is now the excess of her actual wage rate over this $6: hence in this case it is [$12 - $6 = $6] per hour.</a:t>
            </a:r>
          </a:p>
          <a:p>
            <a:endParaRPr lang="en-US" sz="2400" dirty="0"/>
          </a:p>
        </p:txBody>
      </p:sp>
    </p:spTree>
    <p:extLst>
      <p:ext uri="{BB962C8B-B14F-4D97-AF65-F5344CB8AC3E}">
        <p14:creationId xmlns:p14="http://schemas.microsoft.com/office/powerpoint/2010/main" val="368132751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16</a:t>
            </a:fld>
            <a:endParaRPr lang="en-GB"/>
          </a:p>
        </p:txBody>
      </p:sp>
      <p:sp>
        <p:nvSpPr>
          <p:cNvPr id="9" name="Subtitle 8"/>
          <p:cNvSpPr>
            <a:spLocks noGrp="1"/>
          </p:cNvSpPr>
          <p:nvPr>
            <p:ph type="subTitle" idx="1"/>
          </p:nvPr>
        </p:nvSpPr>
        <p:spPr>
          <a:xfrm>
            <a:off x="1368415" y="1210152"/>
            <a:ext cx="9144000" cy="934532"/>
          </a:xfrm>
        </p:spPr>
        <p:txBody>
          <a:bodyPr>
            <a:normAutofit fontScale="92500" lnSpcReduction="20000"/>
          </a:bodyPr>
          <a:lstStyle/>
          <a:p>
            <a:r>
              <a:rPr lang="en-GB" sz="3200" b="1" dirty="0" smtClean="0"/>
              <a:t>Contracts: </a:t>
            </a:r>
          </a:p>
          <a:p>
            <a:r>
              <a:rPr lang="en-GB" sz="3200" b="1" dirty="0" smtClean="0"/>
              <a:t>The Labour Discipline Model of wages and effort</a:t>
            </a:r>
            <a:endParaRPr lang="en-GB" sz="3200" b="1" dirty="0" smtClean="0"/>
          </a:p>
        </p:txBody>
      </p:sp>
      <p:sp>
        <p:nvSpPr>
          <p:cNvPr id="8" name="TextBox 5"/>
          <p:cNvSpPr txBox="1"/>
          <p:nvPr/>
        </p:nvSpPr>
        <p:spPr>
          <a:xfrm>
            <a:off x="1097281" y="2824724"/>
            <a:ext cx="10776856" cy="3046988"/>
          </a:xfrm>
          <a:prstGeom prst="rect">
            <a:avLst/>
          </a:prstGeom>
          <a:noFill/>
        </p:spPr>
        <p:txBody>
          <a:bodyPr wrap="square" rtlCol="0">
            <a:spAutoFit/>
          </a:bodyPr>
          <a:lstStyle/>
          <a:p>
            <a:r>
              <a:rPr lang="en-GB" sz="2400" dirty="0" smtClean="0"/>
              <a:t>Assumption: The </a:t>
            </a:r>
            <a:r>
              <a:rPr lang="en-GB" sz="2400" dirty="0"/>
              <a:t>employer cannot directly measure the worker’s effort</a:t>
            </a:r>
          </a:p>
          <a:p>
            <a:endParaRPr lang="en-GB" sz="2400" dirty="0" smtClean="0"/>
          </a:p>
          <a:p>
            <a:pPr marL="342900" indent="-342900">
              <a:buFont typeface="Arial" panose="020B0604020202020204" pitchFamily="34" charset="0"/>
              <a:buChar char="•"/>
            </a:pPr>
            <a:r>
              <a:rPr lang="en-GB" sz="2400" dirty="0" smtClean="0"/>
              <a:t>If the employee enjoys a large </a:t>
            </a:r>
            <a:r>
              <a:rPr lang="en-GB" sz="2400" dirty="0"/>
              <a:t>employment rent </a:t>
            </a:r>
            <a:endParaRPr lang="en-GB" sz="2400" dirty="0" smtClean="0"/>
          </a:p>
          <a:p>
            <a:pPr marL="342900" indent="-342900">
              <a:buFont typeface="Arial" panose="020B0604020202020204" pitchFamily="34" charset="0"/>
              <a:buChar char="•"/>
            </a:pPr>
            <a:r>
              <a:rPr lang="en-GB" sz="2400" dirty="0" smtClean="0"/>
              <a:t>Then they will face a</a:t>
            </a:r>
            <a:r>
              <a:rPr lang="en-GB" sz="2400" dirty="0" smtClean="0"/>
              <a:t> </a:t>
            </a:r>
            <a:r>
              <a:rPr lang="en-GB" sz="2400" dirty="0"/>
              <a:t>large cost of job loss </a:t>
            </a:r>
            <a:endParaRPr lang="en-GB" sz="2400" dirty="0" smtClean="0"/>
          </a:p>
          <a:p>
            <a:pPr marL="342900" indent="-342900">
              <a:buFont typeface="Arial" panose="020B0604020202020204" pitchFamily="34" charset="0"/>
              <a:buChar char="•"/>
            </a:pPr>
            <a:r>
              <a:rPr lang="en-GB" sz="2400" dirty="0" smtClean="0"/>
              <a:t>Hence, the </a:t>
            </a:r>
            <a:r>
              <a:rPr lang="en-GB" sz="2400" dirty="0" smtClean="0"/>
              <a:t>worker will put </a:t>
            </a:r>
            <a:r>
              <a:rPr lang="en-GB" sz="2400" dirty="0"/>
              <a:t>in more effort to reduce </a:t>
            </a:r>
            <a:r>
              <a:rPr lang="en-GB" sz="2400" dirty="0" smtClean="0"/>
              <a:t>the risk </a:t>
            </a:r>
            <a:r>
              <a:rPr lang="en-GB" sz="2400" dirty="0"/>
              <a:t>of getting fired</a:t>
            </a:r>
          </a:p>
          <a:p>
            <a:r>
              <a:rPr lang="en-GB" sz="2400" dirty="0"/>
              <a:t> </a:t>
            </a:r>
          </a:p>
          <a:p>
            <a:r>
              <a:rPr lang="en-GB" sz="2400" dirty="0"/>
              <a:t>One way to increase the </a:t>
            </a:r>
            <a:r>
              <a:rPr lang="en-GB" sz="2400" dirty="0" smtClean="0"/>
              <a:t>employee’s employment rent and hence the cost </a:t>
            </a:r>
            <a:r>
              <a:rPr lang="en-GB" sz="2400" dirty="0"/>
              <a:t>of job loss is for the firm to </a:t>
            </a:r>
            <a:r>
              <a:rPr lang="en-GB" sz="2400" dirty="0" smtClean="0"/>
              <a:t>pay higher </a:t>
            </a:r>
            <a:r>
              <a:rPr lang="en-GB" sz="2400" dirty="0"/>
              <a:t>wages.</a:t>
            </a:r>
            <a:endParaRPr lang="en-US" sz="2400" dirty="0"/>
          </a:p>
        </p:txBody>
      </p:sp>
    </p:spTree>
    <p:extLst>
      <p:ext uri="{BB962C8B-B14F-4D97-AF65-F5344CB8AC3E}">
        <p14:creationId xmlns:p14="http://schemas.microsoft.com/office/powerpoint/2010/main" val="6837072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17</a:t>
            </a:fld>
            <a:endParaRPr lang="en-GB"/>
          </a:p>
        </p:txBody>
      </p:sp>
      <p:sp>
        <p:nvSpPr>
          <p:cNvPr id="9" name="Subtitle 8"/>
          <p:cNvSpPr>
            <a:spLocks noGrp="1"/>
          </p:cNvSpPr>
          <p:nvPr>
            <p:ph type="subTitle" idx="1"/>
          </p:nvPr>
        </p:nvSpPr>
        <p:spPr>
          <a:xfrm>
            <a:off x="1343477" y="960770"/>
            <a:ext cx="9144000" cy="934532"/>
          </a:xfrm>
        </p:spPr>
        <p:txBody>
          <a:bodyPr>
            <a:normAutofit fontScale="77500" lnSpcReduction="20000"/>
          </a:bodyPr>
          <a:lstStyle/>
          <a:p>
            <a:r>
              <a:rPr lang="en-GB" sz="3200" b="1" dirty="0" smtClean="0"/>
              <a:t>Contracts </a:t>
            </a:r>
          </a:p>
          <a:p>
            <a:r>
              <a:rPr lang="en-GB" sz="3200" b="1" dirty="0" smtClean="0"/>
              <a:t>The Labour Discipline Model: an Employment Game in two stages</a:t>
            </a:r>
            <a:endParaRPr lang="en-GB" sz="3200" b="1" dirty="0" smtClean="0"/>
          </a:p>
        </p:txBody>
      </p:sp>
      <p:sp>
        <p:nvSpPr>
          <p:cNvPr id="7" name="TextBox 5"/>
          <p:cNvSpPr txBox="1"/>
          <p:nvPr/>
        </p:nvSpPr>
        <p:spPr>
          <a:xfrm>
            <a:off x="707572" y="2006114"/>
            <a:ext cx="10776856" cy="4524315"/>
          </a:xfrm>
          <a:prstGeom prst="rect">
            <a:avLst/>
          </a:prstGeom>
          <a:noFill/>
        </p:spPr>
        <p:txBody>
          <a:bodyPr wrap="square" rtlCol="0">
            <a:spAutoFit/>
          </a:bodyPr>
          <a:lstStyle/>
          <a:p>
            <a:r>
              <a:rPr lang="en-GB" sz="2400" b="1" dirty="0" smtClean="0"/>
              <a:t>Players: </a:t>
            </a:r>
            <a:r>
              <a:rPr lang="en-GB" sz="2400" dirty="0" smtClean="0"/>
              <a:t>The employer (firm) and the employee (worker: Maria). </a:t>
            </a:r>
          </a:p>
          <a:p>
            <a:r>
              <a:rPr lang="en-GB" sz="2400" b="1" dirty="0" smtClean="0"/>
              <a:t>Strategies: </a:t>
            </a:r>
            <a:r>
              <a:rPr lang="en-GB" sz="2400" dirty="0" smtClean="0"/>
              <a:t>The employer chooses a wage level to offer. The worker chooses their effort level. We assume both agents are fully aware of payoffs to each associated with each possible outcome.</a:t>
            </a:r>
          </a:p>
          <a:p>
            <a:r>
              <a:rPr lang="en-GB" sz="2400" b="1" dirty="0" smtClean="0"/>
              <a:t>Stages of the Game:</a:t>
            </a:r>
          </a:p>
          <a:p>
            <a:r>
              <a:rPr lang="en-GB" sz="2400" b="1" dirty="0" smtClean="0"/>
              <a:t>Stage 1 </a:t>
            </a:r>
            <a:r>
              <a:rPr lang="en-GB" sz="2400" dirty="0" smtClean="0"/>
              <a:t>The </a:t>
            </a:r>
            <a:r>
              <a:rPr lang="en-GB" sz="2400" dirty="0"/>
              <a:t>employer chooses a wage. As long as the worker works hard enough, she will keep her job at the offered wage. </a:t>
            </a:r>
          </a:p>
          <a:p>
            <a:r>
              <a:rPr lang="en-GB" sz="2400" b="1" dirty="0" smtClean="0"/>
              <a:t>Stage 2 </a:t>
            </a:r>
            <a:r>
              <a:rPr lang="en-GB" sz="2400" dirty="0" smtClean="0"/>
              <a:t>The </a:t>
            </a:r>
            <a:r>
              <a:rPr lang="en-GB" sz="2400" dirty="0"/>
              <a:t>worker chooses a level of work effort, taking into account the costs of losing her job if she does not provide enough effort</a:t>
            </a:r>
            <a:r>
              <a:rPr lang="en-GB" sz="2400" dirty="0" smtClean="0"/>
              <a:t>.</a:t>
            </a:r>
            <a:endParaRPr lang="en-GB" sz="2400" dirty="0"/>
          </a:p>
          <a:p>
            <a:pPr marL="514350" indent="-514350"/>
            <a:r>
              <a:rPr lang="en-GB" sz="2400" b="1" dirty="0"/>
              <a:t>Payoffs</a:t>
            </a:r>
            <a:r>
              <a:rPr lang="en-GB" sz="2400" b="1" dirty="0" smtClean="0"/>
              <a:t>: </a:t>
            </a:r>
            <a:endParaRPr lang="en-GB" sz="2400" b="1" dirty="0"/>
          </a:p>
          <a:p>
            <a:pPr marL="514350" indent="-514350">
              <a:buFont typeface="Arial" pitchFamily="34" charset="0"/>
              <a:buChar char="•"/>
            </a:pPr>
            <a:r>
              <a:rPr lang="en-GB" sz="2400" dirty="0"/>
              <a:t>Firm: </a:t>
            </a:r>
            <a:r>
              <a:rPr lang="en-US" sz="2400" dirty="0"/>
              <a:t>profit = worker's output – wage</a:t>
            </a:r>
          </a:p>
          <a:p>
            <a:pPr marL="514350" indent="-514350">
              <a:buFont typeface="Arial" pitchFamily="34" charset="0"/>
              <a:buChar char="•"/>
            </a:pPr>
            <a:r>
              <a:rPr lang="en-US" sz="2400" dirty="0"/>
              <a:t>Worker: employment rent</a:t>
            </a:r>
          </a:p>
        </p:txBody>
      </p:sp>
    </p:spTree>
    <p:extLst>
      <p:ext uri="{BB962C8B-B14F-4D97-AF65-F5344CB8AC3E}">
        <p14:creationId xmlns:p14="http://schemas.microsoft.com/office/powerpoint/2010/main" val="9884259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18</a:t>
            </a:fld>
            <a:endParaRPr lang="en-GB"/>
          </a:p>
        </p:txBody>
      </p:sp>
      <p:sp>
        <p:nvSpPr>
          <p:cNvPr id="9" name="Subtitle 8"/>
          <p:cNvSpPr>
            <a:spLocks noGrp="1"/>
          </p:cNvSpPr>
          <p:nvPr>
            <p:ph type="subTitle" idx="1"/>
          </p:nvPr>
        </p:nvSpPr>
        <p:spPr>
          <a:xfrm>
            <a:off x="1368415" y="1210152"/>
            <a:ext cx="9144000" cy="934532"/>
          </a:xfrm>
        </p:spPr>
        <p:txBody>
          <a:bodyPr>
            <a:normAutofit fontScale="77500" lnSpcReduction="20000"/>
          </a:bodyPr>
          <a:lstStyle/>
          <a:p>
            <a:r>
              <a:rPr lang="en-GB" sz="3200" b="1" dirty="0" smtClean="0"/>
              <a:t>Contracts </a:t>
            </a:r>
          </a:p>
          <a:p>
            <a:r>
              <a:rPr lang="en-GB" sz="3200" b="1" dirty="0" smtClean="0"/>
              <a:t>The Labour Discipline Model: an Employment Game in two stages</a:t>
            </a:r>
            <a:endParaRPr lang="en-GB" sz="3200" b="1" dirty="0" smtClean="0"/>
          </a:p>
        </p:txBody>
      </p:sp>
      <p:pic>
        <p:nvPicPr>
          <p:cNvPr id="8" name="Picture 7" descr="figure-06-04-g.jpg"/>
          <p:cNvPicPr>
            <a:picLocks noChangeAspect="1"/>
          </p:cNvPicPr>
          <p:nvPr/>
        </p:nvPicPr>
        <p:blipFill>
          <a:blip r:embed="rId2"/>
          <a:srcRect l="10607" r="11452" b="958"/>
          <a:stretch>
            <a:fillRect/>
          </a:stretch>
        </p:blipFill>
        <p:spPr>
          <a:xfrm>
            <a:off x="242830" y="2263784"/>
            <a:ext cx="5929571" cy="3973466"/>
          </a:xfrm>
          <a:prstGeom prst="rect">
            <a:avLst/>
          </a:prstGeom>
        </p:spPr>
      </p:pic>
      <p:sp>
        <p:nvSpPr>
          <p:cNvPr id="10" name="TextBox 9"/>
          <p:cNvSpPr txBox="1"/>
          <p:nvPr/>
        </p:nvSpPr>
        <p:spPr>
          <a:xfrm>
            <a:off x="6302220" y="2190780"/>
            <a:ext cx="5327286" cy="3785652"/>
          </a:xfrm>
          <a:prstGeom prst="rect">
            <a:avLst/>
          </a:prstGeom>
          <a:noFill/>
        </p:spPr>
        <p:txBody>
          <a:bodyPr wrap="square" rtlCol="0">
            <a:spAutoFit/>
          </a:bodyPr>
          <a:lstStyle/>
          <a:p>
            <a:r>
              <a:rPr lang="en-US" sz="2400" dirty="0" smtClean="0"/>
              <a:t>Note how when Maria is offered a wage of only $6 per hour (equal to her reservation wage), she expends no effort in her job. This is because she is indifferent between receiving her reservation wage in the job or losing her job if she is caught shirking. </a:t>
            </a:r>
            <a:r>
              <a:rPr lang="en-US" sz="2400" dirty="0"/>
              <a:t>At only $6 per </a:t>
            </a:r>
            <a:r>
              <a:rPr lang="en-US" sz="2400" dirty="0" smtClean="0"/>
              <a:t>hour, Maria does not </a:t>
            </a:r>
            <a:r>
              <a:rPr lang="en-US" sz="2400" dirty="0" err="1" smtClean="0"/>
              <a:t>vaue</a:t>
            </a:r>
            <a:r>
              <a:rPr lang="en-US" sz="2400" dirty="0" smtClean="0"/>
              <a:t> the job highly enough to warrant putting </a:t>
            </a:r>
            <a:r>
              <a:rPr lang="en-US" sz="2400" dirty="0" smtClean="0"/>
              <a:t>in effort to keep the job.</a:t>
            </a:r>
          </a:p>
        </p:txBody>
      </p:sp>
    </p:spTree>
    <p:extLst>
      <p:ext uri="{BB962C8B-B14F-4D97-AF65-F5344CB8AC3E}">
        <p14:creationId xmlns:p14="http://schemas.microsoft.com/office/powerpoint/2010/main" val="304191619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19</a:t>
            </a:fld>
            <a:endParaRPr lang="en-GB"/>
          </a:p>
        </p:txBody>
      </p:sp>
      <p:sp>
        <p:nvSpPr>
          <p:cNvPr id="9" name="Subtitle 8"/>
          <p:cNvSpPr>
            <a:spLocks noGrp="1"/>
          </p:cNvSpPr>
          <p:nvPr>
            <p:ph type="subTitle" idx="1"/>
          </p:nvPr>
        </p:nvSpPr>
        <p:spPr>
          <a:xfrm>
            <a:off x="1368415" y="1210152"/>
            <a:ext cx="9144000" cy="934532"/>
          </a:xfrm>
        </p:spPr>
        <p:txBody>
          <a:bodyPr>
            <a:normAutofit fontScale="77500" lnSpcReduction="20000"/>
          </a:bodyPr>
          <a:lstStyle/>
          <a:p>
            <a:r>
              <a:rPr lang="en-GB" sz="3200" b="1" dirty="0" smtClean="0"/>
              <a:t>Contracts </a:t>
            </a:r>
          </a:p>
          <a:p>
            <a:r>
              <a:rPr lang="en-GB" sz="3200" b="1" dirty="0" smtClean="0"/>
              <a:t>The Labour Discipline Model: an Employment Game in two stages</a:t>
            </a:r>
            <a:endParaRPr lang="en-GB" sz="3200" b="1" dirty="0" smtClean="0"/>
          </a:p>
        </p:txBody>
      </p:sp>
      <p:pic>
        <p:nvPicPr>
          <p:cNvPr id="8" name="Picture 7" descr="figure-06-04-g.jpg"/>
          <p:cNvPicPr>
            <a:picLocks noChangeAspect="1"/>
          </p:cNvPicPr>
          <p:nvPr/>
        </p:nvPicPr>
        <p:blipFill>
          <a:blip r:embed="rId2"/>
          <a:srcRect l="10607" r="11452" b="958"/>
          <a:stretch>
            <a:fillRect/>
          </a:stretch>
        </p:blipFill>
        <p:spPr>
          <a:xfrm>
            <a:off x="242830" y="2263784"/>
            <a:ext cx="5929571" cy="3973466"/>
          </a:xfrm>
          <a:prstGeom prst="rect">
            <a:avLst/>
          </a:prstGeom>
        </p:spPr>
      </p:pic>
      <p:sp>
        <p:nvSpPr>
          <p:cNvPr id="10" name="TextBox 9"/>
          <p:cNvSpPr txBox="1"/>
          <p:nvPr/>
        </p:nvSpPr>
        <p:spPr>
          <a:xfrm>
            <a:off x="6172401" y="2141816"/>
            <a:ext cx="6019599" cy="4154984"/>
          </a:xfrm>
          <a:prstGeom prst="rect">
            <a:avLst/>
          </a:prstGeom>
          <a:noFill/>
        </p:spPr>
        <p:txBody>
          <a:bodyPr wrap="square" rtlCol="0">
            <a:spAutoFit/>
          </a:bodyPr>
          <a:lstStyle/>
          <a:p>
            <a:r>
              <a:rPr lang="en-US" sz="2400" dirty="0" smtClean="0"/>
              <a:t>But </a:t>
            </a:r>
            <a:r>
              <a:rPr lang="en-US" sz="2400" dirty="0"/>
              <a:t>as the </a:t>
            </a:r>
            <a:r>
              <a:rPr lang="en-US" sz="2400" dirty="0" smtClean="0"/>
              <a:t>wage offer increases, Maria begins to enjoy employment rents and so will increasingly choose to expend effort to reduce the probability of losing the job.</a:t>
            </a:r>
            <a:endParaRPr lang="en-US" sz="2400" dirty="0"/>
          </a:p>
          <a:p>
            <a:r>
              <a:rPr lang="en-US" sz="2400" dirty="0" smtClean="0"/>
              <a:t>The </a:t>
            </a:r>
            <a:r>
              <a:rPr lang="en-US" sz="2400" b="1" dirty="0" smtClean="0"/>
              <a:t>Best Response </a:t>
            </a:r>
            <a:r>
              <a:rPr lang="en-US" sz="2400" b="1" dirty="0"/>
              <a:t>curve </a:t>
            </a:r>
            <a:r>
              <a:rPr lang="en-US" sz="2400" dirty="0"/>
              <a:t>shows the optimal amount of effort workers will exert for each wage </a:t>
            </a:r>
            <a:r>
              <a:rPr lang="en-US" sz="2400" dirty="0" smtClean="0"/>
              <a:t>offered.</a:t>
            </a:r>
            <a:endParaRPr lang="en-US" sz="2400" dirty="0"/>
          </a:p>
          <a:p>
            <a:r>
              <a:rPr lang="en-US" sz="2400" dirty="0" smtClean="0"/>
              <a:t>From the firm’s perspective, the Best Response curve represents the </a:t>
            </a:r>
            <a:r>
              <a:rPr lang="en-US" sz="2400" b="1" dirty="0"/>
              <a:t>feasible frontier </a:t>
            </a:r>
            <a:r>
              <a:rPr lang="en-US" sz="2400" dirty="0"/>
              <a:t>for wages and </a:t>
            </a:r>
            <a:r>
              <a:rPr lang="en-US" sz="2400" dirty="0" smtClean="0"/>
              <a:t>effort.</a:t>
            </a:r>
            <a:endParaRPr lang="en-US" sz="2400" dirty="0"/>
          </a:p>
          <a:p>
            <a:r>
              <a:rPr lang="en-US" sz="2400" dirty="0" smtClean="0"/>
              <a:t>The slope </a:t>
            </a:r>
            <a:r>
              <a:rPr lang="en-US" sz="2400" dirty="0"/>
              <a:t>of best response curve = </a:t>
            </a:r>
            <a:r>
              <a:rPr lang="en-US" sz="2400" b="1" dirty="0"/>
              <a:t>MRT</a:t>
            </a:r>
            <a:r>
              <a:rPr lang="en-US" sz="2400" dirty="0"/>
              <a:t> </a:t>
            </a:r>
            <a:endParaRPr lang="en-US" sz="2400" dirty="0"/>
          </a:p>
        </p:txBody>
      </p:sp>
    </p:spTree>
    <p:extLst>
      <p:ext uri="{BB962C8B-B14F-4D97-AF65-F5344CB8AC3E}">
        <p14:creationId xmlns:p14="http://schemas.microsoft.com/office/powerpoint/2010/main" val="4077526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2</a:t>
            </a:fld>
            <a:endParaRPr lang="en-GB"/>
          </a:p>
        </p:txBody>
      </p:sp>
      <p:sp>
        <p:nvSpPr>
          <p:cNvPr id="9" name="Subtitle 8"/>
          <p:cNvSpPr>
            <a:spLocks noGrp="1"/>
          </p:cNvSpPr>
          <p:nvPr>
            <p:ph type="subTitle" idx="1"/>
          </p:nvPr>
        </p:nvSpPr>
        <p:spPr>
          <a:xfrm>
            <a:off x="1368415" y="1210152"/>
            <a:ext cx="9144000" cy="706726"/>
          </a:xfrm>
        </p:spPr>
        <p:txBody>
          <a:bodyPr/>
          <a:lstStyle/>
          <a:p>
            <a:r>
              <a:rPr lang="en-GB" sz="3200" b="1" dirty="0" smtClean="0"/>
              <a:t>What is a Firm?</a:t>
            </a:r>
            <a:endParaRPr lang="en-GB" sz="3200" b="1" dirty="0" smtClean="0"/>
          </a:p>
        </p:txBody>
      </p:sp>
      <p:sp>
        <p:nvSpPr>
          <p:cNvPr id="7" name="TextBox 6"/>
          <p:cNvSpPr txBox="1"/>
          <p:nvPr/>
        </p:nvSpPr>
        <p:spPr>
          <a:xfrm>
            <a:off x="1079767" y="2383928"/>
            <a:ext cx="10379078" cy="4154984"/>
          </a:xfrm>
          <a:prstGeom prst="rect">
            <a:avLst/>
          </a:prstGeom>
          <a:noFill/>
        </p:spPr>
        <p:txBody>
          <a:bodyPr wrap="square" rtlCol="0">
            <a:spAutoFit/>
          </a:bodyPr>
          <a:lstStyle/>
          <a:p>
            <a:r>
              <a:rPr lang="en-US" sz="2400" b="1" dirty="0"/>
              <a:t>Firm</a:t>
            </a:r>
            <a:r>
              <a:rPr lang="en-US" sz="2400" dirty="0"/>
              <a:t> = a business </a:t>
            </a:r>
            <a:r>
              <a:rPr lang="en-US" sz="2400" dirty="0" smtClean="0"/>
              <a:t>organization </a:t>
            </a:r>
            <a:r>
              <a:rPr lang="en-US" sz="2400" dirty="0" smtClean="0"/>
              <a:t>which:</a:t>
            </a:r>
            <a:endParaRPr lang="en-US" sz="2400" dirty="0"/>
          </a:p>
          <a:p>
            <a:endParaRPr lang="en-US" sz="2400" dirty="0"/>
          </a:p>
          <a:p>
            <a:pPr marL="457200" indent="-457200">
              <a:buFont typeface="Arial"/>
              <a:buChar char="•"/>
            </a:pPr>
            <a:r>
              <a:rPr lang="en-US" sz="2400" dirty="0"/>
              <a:t>Employs people</a:t>
            </a:r>
          </a:p>
          <a:p>
            <a:pPr marL="457200" indent="-457200">
              <a:buFont typeface="Arial"/>
              <a:buChar char="•"/>
            </a:pPr>
            <a:endParaRPr lang="en-US" sz="2400" dirty="0"/>
          </a:p>
          <a:p>
            <a:pPr marL="457200" indent="-457200">
              <a:buFont typeface="Arial"/>
              <a:buChar char="•"/>
            </a:pPr>
            <a:r>
              <a:rPr lang="en-US" sz="2400" dirty="0"/>
              <a:t>Purchases inputs to produce market goods and services</a:t>
            </a:r>
          </a:p>
          <a:p>
            <a:pPr marL="457200" indent="-457200">
              <a:buFont typeface="Arial"/>
              <a:buChar char="•"/>
            </a:pPr>
            <a:endParaRPr lang="en-US" sz="2400" dirty="0"/>
          </a:p>
          <a:p>
            <a:pPr marL="457200" indent="-457200">
              <a:buFont typeface="Arial"/>
              <a:buChar char="•"/>
            </a:pPr>
            <a:r>
              <a:rPr lang="en-US" sz="2400" dirty="0" smtClean="0"/>
              <a:t>Seeks to set prices </a:t>
            </a:r>
            <a:r>
              <a:rPr lang="en-US" sz="2400" dirty="0"/>
              <a:t>greater than the cost of production</a:t>
            </a:r>
          </a:p>
          <a:p>
            <a:pPr marL="457200" indent="-457200">
              <a:buFont typeface="Arial"/>
              <a:buChar char="•"/>
            </a:pPr>
            <a:endParaRPr lang="en-US" sz="2400" dirty="0"/>
          </a:p>
          <a:p>
            <a:pPr marL="457200" indent="-457200"/>
            <a:r>
              <a:rPr lang="en-GB" sz="2400" dirty="0" smtClean="0"/>
              <a:t>	“</a:t>
            </a:r>
            <a:r>
              <a:rPr lang="en-GB" sz="2400" dirty="0"/>
              <a:t>The firm in a capitalist economy is a miniature, privately owned, </a:t>
            </a:r>
            <a:r>
              <a:rPr lang="en-GB" sz="2400" dirty="0" smtClean="0"/>
              <a:t>centrally planned </a:t>
            </a:r>
            <a:r>
              <a:rPr lang="en-GB" sz="2400" dirty="0"/>
              <a:t>economy.”</a:t>
            </a:r>
            <a:endParaRPr lang="en-US" sz="2400" dirty="0"/>
          </a:p>
          <a:p>
            <a:pPr marL="457200" indent="-457200"/>
            <a:endParaRPr lang="en-US" sz="2400" dirty="0"/>
          </a:p>
        </p:txBody>
      </p:sp>
    </p:spTree>
    <p:extLst>
      <p:ext uri="{BB962C8B-B14F-4D97-AF65-F5344CB8AC3E}">
        <p14:creationId xmlns:p14="http://schemas.microsoft.com/office/powerpoint/2010/main" val="97076412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20</a:t>
            </a:fld>
            <a:endParaRPr lang="en-GB"/>
          </a:p>
        </p:txBody>
      </p:sp>
      <p:sp>
        <p:nvSpPr>
          <p:cNvPr id="9" name="Subtitle 8"/>
          <p:cNvSpPr>
            <a:spLocks noGrp="1"/>
          </p:cNvSpPr>
          <p:nvPr>
            <p:ph type="subTitle" idx="1"/>
          </p:nvPr>
        </p:nvSpPr>
        <p:spPr>
          <a:xfrm>
            <a:off x="1385040" y="910894"/>
            <a:ext cx="9144000" cy="934532"/>
          </a:xfrm>
        </p:spPr>
        <p:txBody>
          <a:bodyPr>
            <a:normAutofit fontScale="77500" lnSpcReduction="20000"/>
          </a:bodyPr>
          <a:lstStyle/>
          <a:p>
            <a:r>
              <a:rPr lang="en-GB" sz="3200" b="1" dirty="0" smtClean="0"/>
              <a:t>Contracts </a:t>
            </a:r>
          </a:p>
          <a:p>
            <a:r>
              <a:rPr lang="en-GB" sz="3200" b="1" dirty="0" smtClean="0"/>
              <a:t>The Labour Discipline Model: an Employment Game in two stages</a:t>
            </a:r>
            <a:endParaRPr lang="en-GB" sz="3200" b="1" dirty="0" smtClean="0"/>
          </a:p>
        </p:txBody>
      </p:sp>
      <p:pic>
        <p:nvPicPr>
          <p:cNvPr id="8" name="Picture 7" descr="figure-06-04-g.jpg"/>
          <p:cNvPicPr>
            <a:picLocks noChangeAspect="1"/>
          </p:cNvPicPr>
          <p:nvPr/>
        </p:nvPicPr>
        <p:blipFill>
          <a:blip r:embed="rId2"/>
          <a:srcRect l="10607" r="11452" b="958"/>
          <a:stretch>
            <a:fillRect/>
          </a:stretch>
        </p:blipFill>
        <p:spPr>
          <a:xfrm>
            <a:off x="242830" y="2263784"/>
            <a:ext cx="5929571" cy="3973466"/>
          </a:xfrm>
          <a:prstGeom prst="rect">
            <a:avLst/>
          </a:prstGeom>
        </p:spPr>
      </p:pic>
      <p:sp>
        <p:nvSpPr>
          <p:cNvPr id="10" name="TextBox 9"/>
          <p:cNvSpPr txBox="1"/>
          <p:nvPr/>
        </p:nvSpPr>
        <p:spPr>
          <a:xfrm>
            <a:off x="6096000" y="1845426"/>
            <a:ext cx="6019599" cy="4893647"/>
          </a:xfrm>
          <a:prstGeom prst="rect">
            <a:avLst/>
          </a:prstGeom>
          <a:noFill/>
        </p:spPr>
        <p:txBody>
          <a:bodyPr wrap="square" rtlCol="0">
            <a:spAutoFit/>
          </a:bodyPr>
          <a:lstStyle/>
          <a:p>
            <a:r>
              <a:rPr lang="en-US" sz="2400" i="1" dirty="0" smtClean="0"/>
              <a:t>The slope </a:t>
            </a:r>
            <a:r>
              <a:rPr lang="en-US" sz="2400" i="1" dirty="0"/>
              <a:t>of best response curve = </a:t>
            </a:r>
            <a:r>
              <a:rPr lang="en-US" sz="2400" b="1" i="1" dirty="0" smtClean="0"/>
              <a:t>MRT</a:t>
            </a:r>
          </a:p>
          <a:p>
            <a:endParaRPr lang="en-US" sz="2400" b="1" dirty="0"/>
          </a:p>
          <a:p>
            <a:r>
              <a:rPr lang="en-US" sz="2400" dirty="0" smtClean="0"/>
              <a:t>In this case, the MRT represents how a higher wage paid by the firm results in higher effort by the worker.</a:t>
            </a:r>
          </a:p>
          <a:p>
            <a:r>
              <a:rPr lang="en-US" sz="2400" dirty="0" smtClean="0"/>
              <a:t> </a:t>
            </a:r>
          </a:p>
          <a:p>
            <a:r>
              <a:rPr lang="en-US" sz="2400" dirty="0" smtClean="0"/>
              <a:t>So the MRT captures numerically the trade-off the firm faces between the benefit it gains from higher worker effort and the cost it incurs from paying higher wages. The firm will try to select the profit-maximizing wage-effort combination. How does it do this?</a:t>
            </a:r>
          </a:p>
          <a:p>
            <a:endParaRPr lang="en-US" sz="2400" dirty="0"/>
          </a:p>
        </p:txBody>
      </p:sp>
    </p:spTree>
    <p:extLst>
      <p:ext uri="{BB962C8B-B14F-4D97-AF65-F5344CB8AC3E}">
        <p14:creationId xmlns:p14="http://schemas.microsoft.com/office/powerpoint/2010/main" val="40663381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21</a:t>
            </a:fld>
            <a:endParaRPr lang="en-GB"/>
          </a:p>
        </p:txBody>
      </p:sp>
      <p:sp>
        <p:nvSpPr>
          <p:cNvPr id="9" name="Subtitle 8"/>
          <p:cNvSpPr>
            <a:spLocks noGrp="1"/>
          </p:cNvSpPr>
          <p:nvPr>
            <p:ph type="subTitle" idx="1"/>
          </p:nvPr>
        </p:nvSpPr>
        <p:spPr>
          <a:xfrm>
            <a:off x="1385040" y="910894"/>
            <a:ext cx="9144000" cy="934532"/>
          </a:xfrm>
        </p:spPr>
        <p:txBody>
          <a:bodyPr>
            <a:normAutofit fontScale="92500" lnSpcReduction="20000"/>
          </a:bodyPr>
          <a:lstStyle/>
          <a:p>
            <a:r>
              <a:rPr lang="en-GB" sz="3200" b="1" dirty="0" smtClean="0"/>
              <a:t>Contracts </a:t>
            </a:r>
          </a:p>
          <a:p>
            <a:r>
              <a:rPr lang="en-GB" sz="3200" b="1" dirty="0" smtClean="0"/>
              <a:t>The Labour Discipline Model: </a:t>
            </a:r>
            <a:r>
              <a:rPr lang="en-GB" sz="3200" b="1" dirty="0" err="1" smtClean="0"/>
              <a:t>Iso</a:t>
            </a:r>
            <a:r>
              <a:rPr lang="en-GB" sz="3200" b="1" dirty="0" smtClean="0"/>
              <a:t>-cost lines for effort</a:t>
            </a:r>
            <a:endParaRPr lang="en-GB" sz="3200" b="1" dirty="0" smtClean="0"/>
          </a:p>
        </p:txBody>
      </p:sp>
      <p:sp>
        <p:nvSpPr>
          <p:cNvPr id="12" name="TextBox 11"/>
          <p:cNvSpPr txBox="1"/>
          <p:nvPr/>
        </p:nvSpPr>
        <p:spPr>
          <a:xfrm>
            <a:off x="208611" y="1695142"/>
            <a:ext cx="11983389" cy="4893647"/>
          </a:xfrm>
          <a:prstGeom prst="rect">
            <a:avLst/>
          </a:prstGeom>
          <a:noFill/>
        </p:spPr>
        <p:txBody>
          <a:bodyPr wrap="square" rtlCol="0">
            <a:spAutoFit/>
          </a:bodyPr>
          <a:lstStyle/>
          <a:p>
            <a:r>
              <a:rPr lang="en-US" sz="2400" i="1" dirty="0" smtClean="0"/>
              <a:t>The firm will try to select the profit-maximizing wage-effort combination. How does it do this?</a:t>
            </a:r>
          </a:p>
          <a:p>
            <a:endParaRPr lang="en-US" sz="2400" dirty="0"/>
          </a:p>
          <a:p>
            <a:r>
              <a:rPr lang="en-US" sz="2400" dirty="0" smtClean="0"/>
              <a:t>The wage w is just the cost of hiring a worker for an hour. </a:t>
            </a:r>
          </a:p>
          <a:p>
            <a:endParaRPr lang="en-US" sz="2400" dirty="0" smtClean="0"/>
          </a:p>
          <a:p>
            <a:r>
              <a:rPr lang="en-US" sz="2400" dirty="0" smtClean="0"/>
              <a:t>But if workers can choose their effort level, the important cost for the firm is the cost not of merely employing the worker for an hour, but the cost associated with obtaining a unit of effort from the worker.</a:t>
            </a:r>
          </a:p>
          <a:p>
            <a:endParaRPr lang="en-US" sz="2400" dirty="0"/>
          </a:p>
          <a:p>
            <a:r>
              <a:rPr lang="en-US" sz="2400" dirty="0" smtClean="0"/>
              <a:t>This is w/e. The firm will want to minimize w/e. </a:t>
            </a:r>
          </a:p>
          <a:p>
            <a:endParaRPr lang="en-US" sz="2400" dirty="0"/>
          </a:p>
          <a:p>
            <a:r>
              <a:rPr lang="en-US" sz="2400" dirty="0" smtClean="0"/>
              <a:t>Sometimes expressed as the firm will want to minimize the efficiency wage.</a:t>
            </a:r>
          </a:p>
          <a:p>
            <a:endParaRPr lang="en-US" sz="2400" dirty="0"/>
          </a:p>
          <a:p>
            <a:r>
              <a:rPr lang="en-US" sz="2400" dirty="0" smtClean="0"/>
              <a:t>Equivalently, it will want to maximize e/w, the effort level per dollar of wage. </a:t>
            </a:r>
            <a:endParaRPr lang="en-US" sz="2400" dirty="0"/>
          </a:p>
        </p:txBody>
      </p:sp>
    </p:spTree>
    <p:extLst>
      <p:ext uri="{BB962C8B-B14F-4D97-AF65-F5344CB8AC3E}">
        <p14:creationId xmlns:p14="http://schemas.microsoft.com/office/powerpoint/2010/main" val="201293939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22</a:t>
            </a:fld>
            <a:endParaRPr lang="en-GB"/>
          </a:p>
        </p:txBody>
      </p:sp>
      <p:sp>
        <p:nvSpPr>
          <p:cNvPr id="9" name="Subtitle 8"/>
          <p:cNvSpPr>
            <a:spLocks noGrp="1"/>
          </p:cNvSpPr>
          <p:nvPr>
            <p:ph type="subTitle" idx="1"/>
          </p:nvPr>
        </p:nvSpPr>
        <p:spPr>
          <a:xfrm>
            <a:off x="1385040" y="910894"/>
            <a:ext cx="9144000" cy="934532"/>
          </a:xfrm>
        </p:spPr>
        <p:txBody>
          <a:bodyPr>
            <a:normAutofit fontScale="92500" lnSpcReduction="20000"/>
          </a:bodyPr>
          <a:lstStyle/>
          <a:p>
            <a:r>
              <a:rPr lang="en-GB" sz="3200" b="1" dirty="0" smtClean="0"/>
              <a:t>Contracts </a:t>
            </a:r>
          </a:p>
          <a:p>
            <a:r>
              <a:rPr lang="en-GB" sz="3200" b="1" dirty="0" smtClean="0"/>
              <a:t>The Labour Discipline Model: </a:t>
            </a:r>
            <a:r>
              <a:rPr lang="en-GB" sz="3200" b="1" dirty="0" err="1" smtClean="0"/>
              <a:t>Iso</a:t>
            </a:r>
            <a:r>
              <a:rPr lang="en-GB" sz="3200" b="1" dirty="0" smtClean="0"/>
              <a:t>-cost lines for effort</a:t>
            </a:r>
            <a:endParaRPr lang="en-GB" sz="3200" b="1" dirty="0" smtClean="0"/>
          </a:p>
        </p:txBody>
      </p:sp>
      <p:cxnSp>
        <p:nvCxnSpPr>
          <p:cNvPr id="6" name="Straight Arrow Connector 5"/>
          <p:cNvCxnSpPr/>
          <p:nvPr/>
        </p:nvCxnSpPr>
        <p:spPr>
          <a:xfrm>
            <a:off x="748145" y="5583122"/>
            <a:ext cx="3757353" cy="0"/>
          </a:xfrm>
          <a:prstGeom prst="straightConnector1">
            <a:avLst/>
          </a:prstGeom>
          <a:ln w="19050">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V="1">
            <a:off x="748145" y="2115135"/>
            <a:ext cx="0" cy="3467987"/>
          </a:xfrm>
          <a:prstGeom prst="straightConnector1">
            <a:avLst/>
          </a:prstGeom>
          <a:ln w="19050">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440573" y="5486400"/>
            <a:ext cx="307571" cy="338554"/>
          </a:xfrm>
          <a:prstGeom prst="rect">
            <a:avLst/>
          </a:prstGeom>
          <a:noFill/>
        </p:spPr>
        <p:txBody>
          <a:bodyPr wrap="square" rtlCol="0">
            <a:spAutoFit/>
          </a:bodyPr>
          <a:lstStyle/>
          <a:p>
            <a:r>
              <a:rPr lang="en-GB" sz="1600" dirty="0" smtClean="0"/>
              <a:t>0</a:t>
            </a:r>
            <a:endParaRPr lang="en-GB" sz="1600" dirty="0"/>
          </a:p>
        </p:txBody>
      </p:sp>
      <p:sp>
        <p:nvSpPr>
          <p:cNvPr id="14" name="TextBox 13"/>
          <p:cNvSpPr txBox="1"/>
          <p:nvPr/>
        </p:nvSpPr>
        <p:spPr>
          <a:xfrm>
            <a:off x="1716577" y="5748087"/>
            <a:ext cx="2065713" cy="338554"/>
          </a:xfrm>
          <a:prstGeom prst="rect">
            <a:avLst/>
          </a:prstGeom>
          <a:noFill/>
        </p:spPr>
        <p:txBody>
          <a:bodyPr wrap="square" rtlCol="0">
            <a:spAutoFit/>
          </a:bodyPr>
          <a:lstStyle/>
          <a:p>
            <a:r>
              <a:rPr lang="en-GB" sz="1600" b="1" dirty="0" smtClean="0"/>
              <a:t>Hourly wage, </a:t>
            </a:r>
            <a:r>
              <a:rPr lang="en-GB" sz="1600" b="1" i="1" dirty="0" smtClean="0"/>
              <a:t>w</a:t>
            </a:r>
            <a:r>
              <a:rPr lang="en-GB" sz="1600" b="1" dirty="0" smtClean="0"/>
              <a:t>($)</a:t>
            </a:r>
            <a:endParaRPr lang="en-GB" sz="1600" b="1" dirty="0"/>
          </a:p>
        </p:txBody>
      </p:sp>
      <p:sp>
        <p:nvSpPr>
          <p:cNvPr id="15" name="TextBox 14"/>
          <p:cNvSpPr txBox="1"/>
          <p:nvPr/>
        </p:nvSpPr>
        <p:spPr>
          <a:xfrm rot="16200000">
            <a:off x="-763640" y="3192268"/>
            <a:ext cx="2065713" cy="338554"/>
          </a:xfrm>
          <a:prstGeom prst="rect">
            <a:avLst/>
          </a:prstGeom>
          <a:noFill/>
        </p:spPr>
        <p:txBody>
          <a:bodyPr wrap="square" rtlCol="0">
            <a:spAutoFit/>
          </a:bodyPr>
          <a:lstStyle/>
          <a:p>
            <a:r>
              <a:rPr lang="en-GB" sz="1600" b="1" dirty="0" smtClean="0"/>
              <a:t>Effort per hour, e</a:t>
            </a:r>
            <a:endParaRPr lang="en-GB" sz="1600" b="1" dirty="0"/>
          </a:p>
        </p:txBody>
      </p:sp>
      <p:cxnSp>
        <p:nvCxnSpPr>
          <p:cNvPr id="20" name="Straight Connector 19"/>
          <p:cNvCxnSpPr/>
          <p:nvPr/>
        </p:nvCxnSpPr>
        <p:spPr>
          <a:xfrm flipV="1">
            <a:off x="1057797" y="2328688"/>
            <a:ext cx="2980803" cy="2984725"/>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1870359" y="5578810"/>
            <a:ext cx="504307" cy="338554"/>
          </a:xfrm>
          <a:prstGeom prst="rect">
            <a:avLst/>
          </a:prstGeom>
          <a:noFill/>
        </p:spPr>
        <p:txBody>
          <a:bodyPr wrap="square" rtlCol="0">
            <a:spAutoFit/>
          </a:bodyPr>
          <a:lstStyle/>
          <a:p>
            <a:r>
              <a:rPr lang="en-GB" sz="1600" dirty="0" smtClean="0"/>
              <a:t>10</a:t>
            </a:r>
            <a:endParaRPr lang="en-GB" sz="1600" dirty="0"/>
          </a:p>
        </p:txBody>
      </p:sp>
      <p:cxnSp>
        <p:nvCxnSpPr>
          <p:cNvPr id="23" name="Straight Connector 22"/>
          <p:cNvCxnSpPr>
            <a:stCxn id="22" idx="0"/>
          </p:cNvCxnSpPr>
          <p:nvPr/>
        </p:nvCxnSpPr>
        <p:spPr>
          <a:xfrm flipH="1" flipV="1">
            <a:off x="2122512" y="4247804"/>
            <a:ext cx="1" cy="1331006"/>
          </a:xfrm>
          <a:prstGeom prst="line">
            <a:avLst/>
          </a:prstGeom>
          <a:ln w="1905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748144" y="4247804"/>
            <a:ext cx="1374366" cy="0"/>
          </a:xfrm>
          <a:prstGeom prst="line">
            <a:avLst/>
          </a:prstGeom>
          <a:ln w="1905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283404" y="4055848"/>
            <a:ext cx="647714" cy="338554"/>
          </a:xfrm>
          <a:prstGeom prst="rect">
            <a:avLst/>
          </a:prstGeom>
          <a:noFill/>
        </p:spPr>
        <p:txBody>
          <a:bodyPr wrap="square" rtlCol="0">
            <a:spAutoFit/>
          </a:bodyPr>
          <a:lstStyle/>
          <a:p>
            <a:r>
              <a:rPr lang="en-GB" sz="1600" dirty="0" smtClean="0"/>
              <a:t>0.45</a:t>
            </a:r>
            <a:endParaRPr lang="en-GB" sz="1600" dirty="0"/>
          </a:p>
        </p:txBody>
      </p:sp>
      <p:sp>
        <p:nvSpPr>
          <p:cNvPr id="33" name="TextBox 32"/>
          <p:cNvSpPr txBox="1"/>
          <p:nvPr/>
        </p:nvSpPr>
        <p:spPr>
          <a:xfrm>
            <a:off x="3968999" y="2328688"/>
            <a:ext cx="1921383" cy="338554"/>
          </a:xfrm>
          <a:prstGeom prst="rect">
            <a:avLst/>
          </a:prstGeom>
          <a:noFill/>
        </p:spPr>
        <p:txBody>
          <a:bodyPr wrap="square" rtlCol="0">
            <a:spAutoFit/>
          </a:bodyPr>
          <a:lstStyle/>
          <a:p>
            <a:r>
              <a:rPr lang="en-GB" sz="1600" dirty="0" err="1" smtClean="0">
                <a:solidFill>
                  <a:srgbClr val="0070C0"/>
                </a:solidFill>
              </a:rPr>
              <a:t>Iso</a:t>
            </a:r>
            <a:r>
              <a:rPr lang="en-GB" sz="1600" dirty="0" smtClean="0">
                <a:solidFill>
                  <a:srgbClr val="0070C0"/>
                </a:solidFill>
              </a:rPr>
              <a:t>-cost line</a:t>
            </a:r>
            <a:endParaRPr lang="en-GB" sz="1600" dirty="0">
              <a:solidFill>
                <a:srgbClr val="0070C0"/>
              </a:solidFill>
            </a:endParaRPr>
          </a:p>
        </p:txBody>
      </p:sp>
      <p:sp>
        <p:nvSpPr>
          <p:cNvPr id="34" name="TextBox 33"/>
          <p:cNvSpPr txBox="1"/>
          <p:nvPr/>
        </p:nvSpPr>
        <p:spPr>
          <a:xfrm>
            <a:off x="3308943" y="5578810"/>
            <a:ext cx="504307" cy="338554"/>
          </a:xfrm>
          <a:prstGeom prst="rect">
            <a:avLst/>
          </a:prstGeom>
          <a:noFill/>
        </p:spPr>
        <p:txBody>
          <a:bodyPr wrap="square" rtlCol="0">
            <a:spAutoFit/>
          </a:bodyPr>
          <a:lstStyle/>
          <a:p>
            <a:r>
              <a:rPr lang="en-GB" sz="1600" dirty="0"/>
              <a:t>2</a:t>
            </a:r>
            <a:r>
              <a:rPr lang="en-GB" sz="1600" dirty="0" smtClean="0"/>
              <a:t>0</a:t>
            </a:r>
            <a:endParaRPr lang="en-GB" sz="1600" dirty="0"/>
          </a:p>
        </p:txBody>
      </p:sp>
      <p:cxnSp>
        <p:nvCxnSpPr>
          <p:cNvPr id="35" name="Straight Connector 34"/>
          <p:cNvCxnSpPr/>
          <p:nvPr/>
        </p:nvCxnSpPr>
        <p:spPr>
          <a:xfrm flipV="1">
            <a:off x="3491576" y="2851265"/>
            <a:ext cx="5303" cy="2736170"/>
          </a:xfrm>
          <a:prstGeom prst="line">
            <a:avLst/>
          </a:prstGeom>
          <a:ln w="1905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748144" y="2851265"/>
            <a:ext cx="2748732" cy="2771"/>
          </a:xfrm>
          <a:prstGeom prst="line">
            <a:avLst/>
          </a:prstGeom>
          <a:ln w="1905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380298" y="2674357"/>
            <a:ext cx="647714" cy="338554"/>
          </a:xfrm>
          <a:prstGeom prst="rect">
            <a:avLst/>
          </a:prstGeom>
          <a:noFill/>
        </p:spPr>
        <p:txBody>
          <a:bodyPr wrap="square" rtlCol="0">
            <a:spAutoFit/>
          </a:bodyPr>
          <a:lstStyle/>
          <a:p>
            <a:r>
              <a:rPr lang="en-GB" sz="1600" dirty="0" smtClean="0"/>
              <a:t>0.9</a:t>
            </a:r>
            <a:endParaRPr lang="en-GB" sz="1600" dirty="0"/>
          </a:p>
        </p:txBody>
      </p:sp>
      <p:sp>
        <p:nvSpPr>
          <p:cNvPr id="41" name="TextBox 40"/>
          <p:cNvSpPr txBox="1"/>
          <p:nvPr/>
        </p:nvSpPr>
        <p:spPr>
          <a:xfrm>
            <a:off x="5155510" y="1913189"/>
            <a:ext cx="6464889" cy="4154984"/>
          </a:xfrm>
          <a:prstGeom prst="rect">
            <a:avLst/>
          </a:prstGeom>
          <a:noFill/>
        </p:spPr>
        <p:txBody>
          <a:bodyPr wrap="square" rtlCol="0">
            <a:spAutoFit/>
          </a:bodyPr>
          <a:lstStyle/>
          <a:p>
            <a:r>
              <a:rPr lang="en-US" sz="2400" i="1" dirty="0" smtClean="0"/>
              <a:t>The firm will try to minimize w/e.</a:t>
            </a:r>
          </a:p>
          <a:p>
            <a:endParaRPr lang="en-US" sz="2400" dirty="0"/>
          </a:p>
          <a:p>
            <a:r>
              <a:rPr lang="en-US" sz="2400" dirty="0" smtClean="0"/>
              <a:t>In the diagram, if the firm pays a wage rate of $10 the resulting effort will be 0.45. </a:t>
            </a:r>
          </a:p>
          <a:p>
            <a:r>
              <a:rPr lang="en-US" sz="2400" dirty="0" smtClean="0"/>
              <a:t>So w/e = 10/0.45 = 22.2. </a:t>
            </a:r>
          </a:p>
          <a:p>
            <a:r>
              <a:rPr lang="en-US" sz="2400" dirty="0" smtClean="0"/>
              <a:t>One unit of effort costs the firm $22.2.</a:t>
            </a:r>
          </a:p>
          <a:p>
            <a:endParaRPr lang="en-US" sz="2400" dirty="0"/>
          </a:p>
          <a:p>
            <a:r>
              <a:rPr lang="en-US" sz="2400" dirty="0" smtClean="0"/>
              <a:t>Suppose the wage were $20.</a:t>
            </a:r>
          </a:p>
          <a:p>
            <a:r>
              <a:rPr lang="en-US" sz="2400" dirty="0" smtClean="0"/>
              <a:t>The firm would be indifferent between the two wage rates so long as effort at $20 were 0.9, as the unit cost of effort would still be </a:t>
            </a:r>
            <a:r>
              <a:rPr lang="en-US" sz="2400" dirty="0"/>
              <a:t>$22.2</a:t>
            </a:r>
            <a:r>
              <a:rPr lang="en-US" sz="2400" dirty="0" smtClean="0"/>
              <a:t>.</a:t>
            </a:r>
          </a:p>
        </p:txBody>
      </p:sp>
    </p:spTree>
    <p:extLst>
      <p:ext uri="{BB962C8B-B14F-4D97-AF65-F5344CB8AC3E}">
        <p14:creationId xmlns:p14="http://schemas.microsoft.com/office/powerpoint/2010/main" val="33504216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23</a:t>
            </a:fld>
            <a:endParaRPr lang="en-GB"/>
          </a:p>
        </p:txBody>
      </p:sp>
      <p:sp>
        <p:nvSpPr>
          <p:cNvPr id="9" name="Subtitle 8"/>
          <p:cNvSpPr>
            <a:spLocks noGrp="1"/>
          </p:cNvSpPr>
          <p:nvPr>
            <p:ph type="subTitle" idx="1"/>
          </p:nvPr>
        </p:nvSpPr>
        <p:spPr>
          <a:xfrm>
            <a:off x="1385040" y="910894"/>
            <a:ext cx="9144000" cy="934532"/>
          </a:xfrm>
        </p:spPr>
        <p:txBody>
          <a:bodyPr>
            <a:normAutofit fontScale="92500" lnSpcReduction="20000"/>
          </a:bodyPr>
          <a:lstStyle/>
          <a:p>
            <a:r>
              <a:rPr lang="en-GB" sz="3200" b="1" dirty="0" smtClean="0"/>
              <a:t>Contracts </a:t>
            </a:r>
          </a:p>
          <a:p>
            <a:r>
              <a:rPr lang="en-GB" sz="3200" b="1" dirty="0" smtClean="0"/>
              <a:t>The Labour Discipline Model: </a:t>
            </a:r>
            <a:r>
              <a:rPr lang="en-GB" sz="3200" b="1" dirty="0" err="1" smtClean="0"/>
              <a:t>Iso</a:t>
            </a:r>
            <a:r>
              <a:rPr lang="en-GB" sz="3200" b="1" dirty="0" smtClean="0"/>
              <a:t>-cost lines for effort</a:t>
            </a:r>
            <a:endParaRPr lang="en-GB" sz="3200" b="1" dirty="0" smtClean="0"/>
          </a:p>
        </p:txBody>
      </p:sp>
      <p:cxnSp>
        <p:nvCxnSpPr>
          <p:cNvPr id="6" name="Straight Arrow Connector 5"/>
          <p:cNvCxnSpPr/>
          <p:nvPr/>
        </p:nvCxnSpPr>
        <p:spPr>
          <a:xfrm>
            <a:off x="748145" y="5583122"/>
            <a:ext cx="3757353" cy="0"/>
          </a:xfrm>
          <a:prstGeom prst="straightConnector1">
            <a:avLst/>
          </a:prstGeom>
          <a:ln w="19050">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V="1">
            <a:off x="748145" y="2115135"/>
            <a:ext cx="0" cy="3467987"/>
          </a:xfrm>
          <a:prstGeom prst="straightConnector1">
            <a:avLst/>
          </a:prstGeom>
          <a:ln w="19050">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440573" y="5486400"/>
            <a:ext cx="307571" cy="338554"/>
          </a:xfrm>
          <a:prstGeom prst="rect">
            <a:avLst/>
          </a:prstGeom>
          <a:noFill/>
        </p:spPr>
        <p:txBody>
          <a:bodyPr wrap="square" rtlCol="0">
            <a:spAutoFit/>
          </a:bodyPr>
          <a:lstStyle/>
          <a:p>
            <a:r>
              <a:rPr lang="en-GB" sz="1600" dirty="0" smtClean="0"/>
              <a:t>0</a:t>
            </a:r>
            <a:endParaRPr lang="en-GB" sz="1600" dirty="0"/>
          </a:p>
        </p:txBody>
      </p:sp>
      <p:sp>
        <p:nvSpPr>
          <p:cNvPr id="14" name="TextBox 13"/>
          <p:cNvSpPr txBox="1"/>
          <p:nvPr/>
        </p:nvSpPr>
        <p:spPr>
          <a:xfrm>
            <a:off x="1716577" y="5748087"/>
            <a:ext cx="2065713" cy="338554"/>
          </a:xfrm>
          <a:prstGeom prst="rect">
            <a:avLst/>
          </a:prstGeom>
          <a:noFill/>
        </p:spPr>
        <p:txBody>
          <a:bodyPr wrap="square" rtlCol="0">
            <a:spAutoFit/>
          </a:bodyPr>
          <a:lstStyle/>
          <a:p>
            <a:r>
              <a:rPr lang="en-GB" sz="1600" b="1" dirty="0" smtClean="0"/>
              <a:t>Hourly wage, </a:t>
            </a:r>
            <a:r>
              <a:rPr lang="en-GB" sz="1600" b="1" i="1" dirty="0" smtClean="0"/>
              <a:t>w</a:t>
            </a:r>
            <a:r>
              <a:rPr lang="en-GB" sz="1600" b="1" dirty="0" smtClean="0"/>
              <a:t>($)</a:t>
            </a:r>
            <a:endParaRPr lang="en-GB" sz="1600" b="1" dirty="0"/>
          </a:p>
        </p:txBody>
      </p:sp>
      <p:sp>
        <p:nvSpPr>
          <p:cNvPr id="15" name="TextBox 14"/>
          <p:cNvSpPr txBox="1"/>
          <p:nvPr/>
        </p:nvSpPr>
        <p:spPr>
          <a:xfrm rot="16200000">
            <a:off x="-763640" y="3192268"/>
            <a:ext cx="2065713" cy="338554"/>
          </a:xfrm>
          <a:prstGeom prst="rect">
            <a:avLst/>
          </a:prstGeom>
          <a:noFill/>
        </p:spPr>
        <p:txBody>
          <a:bodyPr wrap="square" rtlCol="0">
            <a:spAutoFit/>
          </a:bodyPr>
          <a:lstStyle/>
          <a:p>
            <a:r>
              <a:rPr lang="en-GB" sz="1600" b="1" dirty="0" smtClean="0"/>
              <a:t>Effort per hour, e</a:t>
            </a:r>
            <a:endParaRPr lang="en-GB" sz="1600" b="1" dirty="0"/>
          </a:p>
        </p:txBody>
      </p:sp>
      <p:cxnSp>
        <p:nvCxnSpPr>
          <p:cNvPr id="20" name="Straight Connector 19"/>
          <p:cNvCxnSpPr/>
          <p:nvPr/>
        </p:nvCxnSpPr>
        <p:spPr>
          <a:xfrm flipV="1">
            <a:off x="1057797" y="2328688"/>
            <a:ext cx="2980803" cy="2984725"/>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1870359" y="5578810"/>
            <a:ext cx="504307" cy="338554"/>
          </a:xfrm>
          <a:prstGeom prst="rect">
            <a:avLst/>
          </a:prstGeom>
          <a:noFill/>
        </p:spPr>
        <p:txBody>
          <a:bodyPr wrap="square" rtlCol="0">
            <a:spAutoFit/>
          </a:bodyPr>
          <a:lstStyle/>
          <a:p>
            <a:r>
              <a:rPr lang="en-GB" sz="1600" dirty="0" smtClean="0"/>
              <a:t>10</a:t>
            </a:r>
            <a:endParaRPr lang="en-GB" sz="1600" dirty="0"/>
          </a:p>
        </p:txBody>
      </p:sp>
      <p:cxnSp>
        <p:nvCxnSpPr>
          <p:cNvPr id="23" name="Straight Connector 22"/>
          <p:cNvCxnSpPr>
            <a:stCxn id="22" idx="0"/>
          </p:cNvCxnSpPr>
          <p:nvPr/>
        </p:nvCxnSpPr>
        <p:spPr>
          <a:xfrm flipH="1" flipV="1">
            <a:off x="2122512" y="4247804"/>
            <a:ext cx="1" cy="1331006"/>
          </a:xfrm>
          <a:prstGeom prst="line">
            <a:avLst/>
          </a:prstGeom>
          <a:ln w="1905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748144" y="4247804"/>
            <a:ext cx="1374366" cy="0"/>
          </a:xfrm>
          <a:prstGeom prst="line">
            <a:avLst/>
          </a:prstGeom>
          <a:ln w="1905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283404" y="4055848"/>
            <a:ext cx="647714" cy="338554"/>
          </a:xfrm>
          <a:prstGeom prst="rect">
            <a:avLst/>
          </a:prstGeom>
          <a:noFill/>
        </p:spPr>
        <p:txBody>
          <a:bodyPr wrap="square" rtlCol="0">
            <a:spAutoFit/>
          </a:bodyPr>
          <a:lstStyle/>
          <a:p>
            <a:r>
              <a:rPr lang="en-GB" sz="1600" dirty="0" smtClean="0"/>
              <a:t>0.45</a:t>
            </a:r>
            <a:endParaRPr lang="en-GB" sz="1600" dirty="0"/>
          </a:p>
        </p:txBody>
      </p:sp>
      <p:sp>
        <p:nvSpPr>
          <p:cNvPr id="33" name="TextBox 32"/>
          <p:cNvSpPr txBox="1"/>
          <p:nvPr/>
        </p:nvSpPr>
        <p:spPr>
          <a:xfrm>
            <a:off x="3968999" y="2328688"/>
            <a:ext cx="1921383" cy="584775"/>
          </a:xfrm>
          <a:prstGeom prst="rect">
            <a:avLst/>
          </a:prstGeom>
          <a:noFill/>
        </p:spPr>
        <p:txBody>
          <a:bodyPr wrap="square" rtlCol="0">
            <a:spAutoFit/>
          </a:bodyPr>
          <a:lstStyle/>
          <a:p>
            <a:r>
              <a:rPr lang="en-GB" sz="1600" dirty="0" err="1" smtClean="0">
                <a:solidFill>
                  <a:srgbClr val="0070C0"/>
                </a:solidFill>
              </a:rPr>
              <a:t>Iso</a:t>
            </a:r>
            <a:r>
              <a:rPr lang="en-GB" sz="1600" dirty="0" smtClean="0">
                <a:solidFill>
                  <a:srgbClr val="0070C0"/>
                </a:solidFill>
              </a:rPr>
              <a:t>-cost line</a:t>
            </a:r>
          </a:p>
          <a:p>
            <a:r>
              <a:rPr lang="en-GB" sz="1600" dirty="0" smtClean="0">
                <a:solidFill>
                  <a:srgbClr val="0070C0"/>
                </a:solidFill>
              </a:rPr>
              <a:t>[w/e = 22.2]</a:t>
            </a:r>
            <a:endParaRPr lang="en-GB" sz="1600" dirty="0">
              <a:solidFill>
                <a:srgbClr val="0070C0"/>
              </a:solidFill>
            </a:endParaRPr>
          </a:p>
        </p:txBody>
      </p:sp>
      <p:sp>
        <p:nvSpPr>
          <p:cNvPr id="34" name="TextBox 33"/>
          <p:cNvSpPr txBox="1"/>
          <p:nvPr/>
        </p:nvSpPr>
        <p:spPr>
          <a:xfrm>
            <a:off x="3308943" y="5578810"/>
            <a:ext cx="504307" cy="338554"/>
          </a:xfrm>
          <a:prstGeom prst="rect">
            <a:avLst/>
          </a:prstGeom>
          <a:noFill/>
        </p:spPr>
        <p:txBody>
          <a:bodyPr wrap="square" rtlCol="0">
            <a:spAutoFit/>
          </a:bodyPr>
          <a:lstStyle/>
          <a:p>
            <a:r>
              <a:rPr lang="en-GB" sz="1600" dirty="0"/>
              <a:t>2</a:t>
            </a:r>
            <a:r>
              <a:rPr lang="en-GB" sz="1600" dirty="0" smtClean="0"/>
              <a:t>0</a:t>
            </a:r>
            <a:endParaRPr lang="en-GB" sz="1600" dirty="0"/>
          </a:p>
        </p:txBody>
      </p:sp>
      <p:cxnSp>
        <p:nvCxnSpPr>
          <p:cNvPr id="35" name="Straight Connector 34"/>
          <p:cNvCxnSpPr/>
          <p:nvPr/>
        </p:nvCxnSpPr>
        <p:spPr>
          <a:xfrm flipV="1">
            <a:off x="3491576" y="2851265"/>
            <a:ext cx="5303" cy="2736170"/>
          </a:xfrm>
          <a:prstGeom prst="line">
            <a:avLst/>
          </a:prstGeom>
          <a:ln w="1905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748144" y="2851265"/>
            <a:ext cx="2748732" cy="2771"/>
          </a:xfrm>
          <a:prstGeom prst="line">
            <a:avLst/>
          </a:prstGeom>
          <a:ln w="1905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380298" y="2674357"/>
            <a:ext cx="647714" cy="338554"/>
          </a:xfrm>
          <a:prstGeom prst="rect">
            <a:avLst/>
          </a:prstGeom>
          <a:noFill/>
        </p:spPr>
        <p:txBody>
          <a:bodyPr wrap="square" rtlCol="0">
            <a:spAutoFit/>
          </a:bodyPr>
          <a:lstStyle/>
          <a:p>
            <a:r>
              <a:rPr lang="en-GB" sz="1600" dirty="0" smtClean="0"/>
              <a:t>0.9</a:t>
            </a:r>
            <a:endParaRPr lang="en-GB" sz="1600" dirty="0"/>
          </a:p>
        </p:txBody>
      </p:sp>
      <p:sp>
        <p:nvSpPr>
          <p:cNvPr id="41" name="TextBox 40"/>
          <p:cNvSpPr txBox="1"/>
          <p:nvPr/>
        </p:nvSpPr>
        <p:spPr>
          <a:xfrm>
            <a:off x="5155510" y="1913189"/>
            <a:ext cx="7036490" cy="4893647"/>
          </a:xfrm>
          <a:prstGeom prst="rect">
            <a:avLst/>
          </a:prstGeom>
          <a:noFill/>
        </p:spPr>
        <p:txBody>
          <a:bodyPr wrap="square" rtlCol="0">
            <a:spAutoFit/>
          </a:bodyPr>
          <a:lstStyle/>
          <a:p>
            <a:r>
              <a:rPr lang="en-US" sz="2400" i="1" dirty="0" smtClean="0"/>
              <a:t>The firm will try to minimize w/e.</a:t>
            </a:r>
          </a:p>
          <a:p>
            <a:endParaRPr lang="en-US" sz="2400" dirty="0"/>
          </a:p>
          <a:p>
            <a:r>
              <a:rPr lang="en-US" sz="2400" dirty="0"/>
              <a:t>The </a:t>
            </a:r>
            <a:r>
              <a:rPr lang="en-US" sz="2400" dirty="0" err="1"/>
              <a:t>Iso</a:t>
            </a:r>
            <a:r>
              <a:rPr lang="en-US" sz="2400" dirty="0"/>
              <a:t>-cost curve </a:t>
            </a:r>
            <a:r>
              <a:rPr lang="en-US" sz="2400" dirty="0" smtClean="0"/>
              <a:t>shown is </a:t>
            </a:r>
            <a:r>
              <a:rPr lang="en-US" sz="2400" dirty="0"/>
              <a:t>the locus of combinations of </a:t>
            </a:r>
            <a:r>
              <a:rPr lang="en-US" sz="2400" dirty="0" smtClean="0"/>
              <a:t>the wage and the associated effort level which imply a </a:t>
            </a:r>
            <a:r>
              <a:rPr lang="en-US" sz="2400" dirty="0"/>
              <a:t>unit </a:t>
            </a:r>
            <a:r>
              <a:rPr lang="en-US" sz="2400" dirty="0" smtClean="0"/>
              <a:t>cost of effort of $22.2.</a:t>
            </a:r>
          </a:p>
          <a:p>
            <a:endParaRPr lang="en-US" sz="2400" dirty="0"/>
          </a:p>
          <a:p>
            <a:r>
              <a:rPr lang="en-US" sz="2400" dirty="0" smtClean="0"/>
              <a:t>The employer would be indifferent between any two points on the </a:t>
            </a:r>
            <a:r>
              <a:rPr lang="en-US" sz="2400" dirty="0" err="1"/>
              <a:t>i</a:t>
            </a:r>
            <a:r>
              <a:rPr lang="en-US" sz="2400" dirty="0" err="1" smtClean="0"/>
              <a:t>so</a:t>
            </a:r>
            <a:r>
              <a:rPr lang="en-US" sz="2400" dirty="0" smtClean="0"/>
              <a:t>-cost line. Effectively, we can interpret the </a:t>
            </a:r>
            <a:r>
              <a:rPr lang="en-US" sz="2400" dirty="0" err="1" smtClean="0"/>
              <a:t>iso</a:t>
            </a:r>
            <a:r>
              <a:rPr lang="en-US" sz="2400" dirty="0" smtClean="0"/>
              <a:t>-cost line as an indifference curve for the firm.</a:t>
            </a:r>
          </a:p>
          <a:p>
            <a:endParaRPr lang="en-US" sz="2400" dirty="0"/>
          </a:p>
          <a:p>
            <a:r>
              <a:rPr lang="en-US" sz="2400" dirty="0" smtClean="0"/>
              <a:t>There will be a family of such indifference curves…</a:t>
            </a:r>
          </a:p>
          <a:p>
            <a:endParaRPr lang="en-US" sz="2400" dirty="0"/>
          </a:p>
          <a:p>
            <a:endParaRPr lang="en-US" sz="2400" dirty="0"/>
          </a:p>
        </p:txBody>
      </p:sp>
    </p:spTree>
    <p:extLst>
      <p:ext uri="{BB962C8B-B14F-4D97-AF65-F5344CB8AC3E}">
        <p14:creationId xmlns:p14="http://schemas.microsoft.com/office/powerpoint/2010/main" val="305275116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24</a:t>
            </a:fld>
            <a:endParaRPr lang="en-GB"/>
          </a:p>
        </p:txBody>
      </p:sp>
      <p:sp>
        <p:nvSpPr>
          <p:cNvPr id="9" name="Subtitle 8"/>
          <p:cNvSpPr>
            <a:spLocks noGrp="1"/>
          </p:cNvSpPr>
          <p:nvPr>
            <p:ph type="subTitle" idx="1"/>
          </p:nvPr>
        </p:nvSpPr>
        <p:spPr>
          <a:xfrm>
            <a:off x="1385040" y="910894"/>
            <a:ext cx="9144000" cy="934532"/>
          </a:xfrm>
        </p:spPr>
        <p:txBody>
          <a:bodyPr>
            <a:normAutofit fontScale="92500" lnSpcReduction="20000"/>
          </a:bodyPr>
          <a:lstStyle/>
          <a:p>
            <a:r>
              <a:rPr lang="en-GB" sz="3200" b="1" dirty="0" smtClean="0"/>
              <a:t>Contracts </a:t>
            </a:r>
          </a:p>
          <a:p>
            <a:r>
              <a:rPr lang="en-GB" sz="3200" b="1" dirty="0" smtClean="0"/>
              <a:t>The Labour Discipline Model: </a:t>
            </a:r>
            <a:r>
              <a:rPr lang="en-GB" sz="3200" b="1" dirty="0" err="1" smtClean="0"/>
              <a:t>Iso</a:t>
            </a:r>
            <a:r>
              <a:rPr lang="en-GB" sz="3200" b="1" dirty="0" smtClean="0"/>
              <a:t>-cost lines for effort</a:t>
            </a:r>
            <a:endParaRPr lang="en-GB" sz="3200" b="1" dirty="0" smtClean="0"/>
          </a:p>
        </p:txBody>
      </p:sp>
      <p:cxnSp>
        <p:nvCxnSpPr>
          <p:cNvPr id="6" name="Straight Arrow Connector 5"/>
          <p:cNvCxnSpPr/>
          <p:nvPr/>
        </p:nvCxnSpPr>
        <p:spPr>
          <a:xfrm>
            <a:off x="748145" y="5583122"/>
            <a:ext cx="3757353" cy="0"/>
          </a:xfrm>
          <a:prstGeom prst="straightConnector1">
            <a:avLst/>
          </a:prstGeom>
          <a:ln w="19050">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V="1">
            <a:off x="748145" y="2115135"/>
            <a:ext cx="0" cy="3467987"/>
          </a:xfrm>
          <a:prstGeom prst="straightConnector1">
            <a:avLst/>
          </a:prstGeom>
          <a:ln w="19050">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440573" y="5486400"/>
            <a:ext cx="307571" cy="338554"/>
          </a:xfrm>
          <a:prstGeom prst="rect">
            <a:avLst/>
          </a:prstGeom>
          <a:noFill/>
        </p:spPr>
        <p:txBody>
          <a:bodyPr wrap="square" rtlCol="0">
            <a:spAutoFit/>
          </a:bodyPr>
          <a:lstStyle/>
          <a:p>
            <a:r>
              <a:rPr lang="en-GB" sz="1600" dirty="0" smtClean="0"/>
              <a:t>0</a:t>
            </a:r>
            <a:endParaRPr lang="en-GB" sz="1600" dirty="0"/>
          </a:p>
        </p:txBody>
      </p:sp>
      <p:sp>
        <p:nvSpPr>
          <p:cNvPr id="14" name="TextBox 13"/>
          <p:cNvSpPr txBox="1"/>
          <p:nvPr/>
        </p:nvSpPr>
        <p:spPr>
          <a:xfrm>
            <a:off x="1716577" y="5748087"/>
            <a:ext cx="2065713" cy="338554"/>
          </a:xfrm>
          <a:prstGeom prst="rect">
            <a:avLst/>
          </a:prstGeom>
          <a:noFill/>
        </p:spPr>
        <p:txBody>
          <a:bodyPr wrap="square" rtlCol="0">
            <a:spAutoFit/>
          </a:bodyPr>
          <a:lstStyle/>
          <a:p>
            <a:r>
              <a:rPr lang="en-GB" sz="1600" b="1" dirty="0" smtClean="0"/>
              <a:t>Hourly wage, </a:t>
            </a:r>
            <a:r>
              <a:rPr lang="en-GB" sz="1600" b="1" i="1" dirty="0" smtClean="0"/>
              <a:t>w</a:t>
            </a:r>
            <a:r>
              <a:rPr lang="en-GB" sz="1600" b="1" dirty="0" smtClean="0"/>
              <a:t>($)</a:t>
            </a:r>
            <a:endParaRPr lang="en-GB" sz="1600" b="1" dirty="0"/>
          </a:p>
        </p:txBody>
      </p:sp>
      <p:sp>
        <p:nvSpPr>
          <p:cNvPr id="15" name="TextBox 14"/>
          <p:cNvSpPr txBox="1"/>
          <p:nvPr/>
        </p:nvSpPr>
        <p:spPr>
          <a:xfrm rot="16200000">
            <a:off x="-763640" y="3192268"/>
            <a:ext cx="2065713" cy="338554"/>
          </a:xfrm>
          <a:prstGeom prst="rect">
            <a:avLst/>
          </a:prstGeom>
          <a:noFill/>
        </p:spPr>
        <p:txBody>
          <a:bodyPr wrap="square" rtlCol="0">
            <a:spAutoFit/>
          </a:bodyPr>
          <a:lstStyle/>
          <a:p>
            <a:r>
              <a:rPr lang="en-GB" sz="1600" b="1" dirty="0" smtClean="0"/>
              <a:t>Effort per hour, e</a:t>
            </a:r>
            <a:endParaRPr lang="en-GB" sz="1600" b="1" dirty="0"/>
          </a:p>
        </p:txBody>
      </p:sp>
      <p:cxnSp>
        <p:nvCxnSpPr>
          <p:cNvPr id="20" name="Straight Connector 19"/>
          <p:cNvCxnSpPr/>
          <p:nvPr/>
        </p:nvCxnSpPr>
        <p:spPr>
          <a:xfrm flipV="1">
            <a:off x="1057797" y="2328688"/>
            <a:ext cx="2980803" cy="2984725"/>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1870359" y="5578810"/>
            <a:ext cx="504307" cy="338554"/>
          </a:xfrm>
          <a:prstGeom prst="rect">
            <a:avLst/>
          </a:prstGeom>
          <a:noFill/>
        </p:spPr>
        <p:txBody>
          <a:bodyPr wrap="square" rtlCol="0">
            <a:spAutoFit/>
          </a:bodyPr>
          <a:lstStyle/>
          <a:p>
            <a:r>
              <a:rPr lang="en-GB" sz="1600" dirty="0" smtClean="0"/>
              <a:t>10</a:t>
            </a:r>
            <a:endParaRPr lang="en-GB" sz="1600" dirty="0"/>
          </a:p>
        </p:txBody>
      </p:sp>
      <p:cxnSp>
        <p:nvCxnSpPr>
          <p:cNvPr id="23" name="Straight Connector 22"/>
          <p:cNvCxnSpPr>
            <a:stCxn id="22" idx="0"/>
          </p:cNvCxnSpPr>
          <p:nvPr/>
        </p:nvCxnSpPr>
        <p:spPr>
          <a:xfrm flipH="1" flipV="1">
            <a:off x="2117629" y="2851265"/>
            <a:ext cx="4884" cy="2727545"/>
          </a:xfrm>
          <a:prstGeom prst="line">
            <a:avLst/>
          </a:prstGeom>
          <a:ln w="1905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748144" y="4247804"/>
            <a:ext cx="1374366" cy="0"/>
          </a:xfrm>
          <a:prstGeom prst="line">
            <a:avLst/>
          </a:prstGeom>
          <a:ln w="1905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283404" y="4055848"/>
            <a:ext cx="647714" cy="338554"/>
          </a:xfrm>
          <a:prstGeom prst="rect">
            <a:avLst/>
          </a:prstGeom>
          <a:noFill/>
        </p:spPr>
        <p:txBody>
          <a:bodyPr wrap="square" rtlCol="0">
            <a:spAutoFit/>
          </a:bodyPr>
          <a:lstStyle/>
          <a:p>
            <a:r>
              <a:rPr lang="en-GB" sz="1600" dirty="0" smtClean="0"/>
              <a:t>0.45</a:t>
            </a:r>
            <a:endParaRPr lang="en-GB" sz="1600" dirty="0"/>
          </a:p>
        </p:txBody>
      </p:sp>
      <p:sp>
        <p:nvSpPr>
          <p:cNvPr id="33" name="TextBox 32"/>
          <p:cNvSpPr txBox="1"/>
          <p:nvPr/>
        </p:nvSpPr>
        <p:spPr>
          <a:xfrm>
            <a:off x="3801440" y="2385211"/>
            <a:ext cx="2432474" cy="830997"/>
          </a:xfrm>
          <a:prstGeom prst="rect">
            <a:avLst/>
          </a:prstGeom>
          <a:noFill/>
        </p:spPr>
        <p:txBody>
          <a:bodyPr wrap="square" rtlCol="0">
            <a:spAutoFit/>
          </a:bodyPr>
          <a:lstStyle/>
          <a:p>
            <a:r>
              <a:rPr lang="en-GB" sz="1600" dirty="0" err="1" smtClean="0">
                <a:solidFill>
                  <a:srgbClr val="0070C0"/>
                </a:solidFill>
              </a:rPr>
              <a:t>Iso</a:t>
            </a:r>
            <a:r>
              <a:rPr lang="en-GB" sz="1600" dirty="0" smtClean="0">
                <a:solidFill>
                  <a:srgbClr val="0070C0"/>
                </a:solidFill>
              </a:rPr>
              <a:t>-cost line</a:t>
            </a:r>
          </a:p>
          <a:p>
            <a:r>
              <a:rPr lang="en-GB" sz="1600" dirty="0" smtClean="0">
                <a:solidFill>
                  <a:srgbClr val="0070C0"/>
                </a:solidFill>
              </a:rPr>
              <a:t>[w/e = 20/0.45=22.2]</a:t>
            </a:r>
          </a:p>
          <a:p>
            <a:r>
              <a:rPr lang="en-GB" sz="1600" b="1" i="1" dirty="0" smtClean="0">
                <a:solidFill>
                  <a:srgbClr val="0070C0"/>
                </a:solidFill>
              </a:rPr>
              <a:t>High cost of effort</a:t>
            </a:r>
            <a:endParaRPr lang="en-GB" sz="1600" b="1" i="1" dirty="0">
              <a:solidFill>
                <a:srgbClr val="0070C0"/>
              </a:solidFill>
            </a:endParaRPr>
          </a:p>
        </p:txBody>
      </p:sp>
      <p:sp>
        <p:nvSpPr>
          <p:cNvPr id="34" name="TextBox 33"/>
          <p:cNvSpPr txBox="1"/>
          <p:nvPr/>
        </p:nvSpPr>
        <p:spPr>
          <a:xfrm>
            <a:off x="3308943" y="5578810"/>
            <a:ext cx="504307" cy="338554"/>
          </a:xfrm>
          <a:prstGeom prst="rect">
            <a:avLst/>
          </a:prstGeom>
          <a:noFill/>
        </p:spPr>
        <p:txBody>
          <a:bodyPr wrap="square" rtlCol="0">
            <a:spAutoFit/>
          </a:bodyPr>
          <a:lstStyle/>
          <a:p>
            <a:r>
              <a:rPr lang="en-GB" sz="1600" dirty="0"/>
              <a:t>2</a:t>
            </a:r>
            <a:r>
              <a:rPr lang="en-GB" sz="1600" dirty="0" smtClean="0"/>
              <a:t>0</a:t>
            </a:r>
            <a:endParaRPr lang="en-GB" sz="1600" dirty="0"/>
          </a:p>
        </p:txBody>
      </p:sp>
      <p:cxnSp>
        <p:nvCxnSpPr>
          <p:cNvPr id="35" name="Straight Connector 34"/>
          <p:cNvCxnSpPr/>
          <p:nvPr/>
        </p:nvCxnSpPr>
        <p:spPr>
          <a:xfrm flipV="1">
            <a:off x="3491576" y="2851265"/>
            <a:ext cx="5303" cy="2736170"/>
          </a:xfrm>
          <a:prstGeom prst="line">
            <a:avLst/>
          </a:prstGeom>
          <a:ln w="1905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748144" y="2851265"/>
            <a:ext cx="2748732" cy="2771"/>
          </a:xfrm>
          <a:prstGeom prst="line">
            <a:avLst/>
          </a:prstGeom>
          <a:ln w="1905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380298" y="2674357"/>
            <a:ext cx="647714" cy="338554"/>
          </a:xfrm>
          <a:prstGeom prst="rect">
            <a:avLst/>
          </a:prstGeom>
          <a:noFill/>
        </p:spPr>
        <p:txBody>
          <a:bodyPr wrap="square" rtlCol="0">
            <a:spAutoFit/>
          </a:bodyPr>
          <a:lstStyle/>
          <a:p>
            <a:r>
              <a:rPr lang="en-GB" sz="1600" dirty="0" smtClean="0"/>
              <a:t>0.9</a:t>
            </a:r>
            <a:endParaRPr lang="en-GB" sz="1600" dirty="0"/>
          </a:p>
        </p:txBody>
      </p:sp>
      <p:sp>
        <p:nvSpPr>
          <p:cNvPr id="41" name="TextBox 40"/>
          <p:cNvSpPr txBox="1"/>
          <p:nvPr/>
        </p:nvSpPr>
        <p:spPr>
          <a:xfrm>
            <a:off x="5155510" y="1913189"/>
            <a:ext cx="7036490" cy="4154984"/>
          </a:xfrm>
          <a:prstGeom prst="rect">
            <a:avLst/>
          </a:prstGeom>
          <a:noFill/>
        </p:spPr>
        <p:txBody>
          <a:bodyPr wrap="square" rtlCol="0">
            <a:spAutoFit/>
          </a:bodyPr>
          <a:lstStyle/>
          <a:p>
            <a:r>
              <a:rPr lang="en-US" sz="2400" i="1" dirty="0" smtClean="0"/>
              <a:t>The firm will try to minimize w/e.</a:t>
            </a:r>
            <a:endParaRPr lang="en-US" sz="2400" dirty="0"/>
          </a:p>
          <a:p>
            <a:r>
              <a:rPr lang="en-US" sz="2400" i="1" dirty="0" smtClean="0"/>
              <a:t>There will be a set of such indifference curves…</a:t>
            </a:r>
          </a:p>
          <a:p>
            <a:endParaRPr lang="en-US" sz="2400" dirty="0"/>
          </a:p>
          <a:p>
            <a:r>
              <a:rPr lang="en-US" sz="2400" dirty="0" smtClean="0"/>
              <a:t>The diagram represents 2 such indifference curves but there will be an infinite number in order to capture all possible combinations of wage rate and effort per hour.</a:t>
            </a:r>
          </a:p>
          <a:p>
            <a:endParaRPr lang="en-US" sz="2400" dirty="0"/>
          </a:p>
          <a:p>
            <a:r>
              <a:rPr lang="en-US" sz="2400" dirty="0" smtClean="0"/>
              <a:t>The firm will always want to be on the highest indifference curve attainable in order to </a:t>
            </a:r>
            <a:r>
              <a:rPr lang="en-US" sz="2400" dirty="0" err="1" smtClean="0"/>
              <a:t>maximse</a:t>
            </a:r>
            <a:r>
              <a:rPr lang="en-US" sz="2400" dirty="0" smtClean="0"/>
              <a:t> the amount of worker effort per dollar of wage (equivalently, to </a:t>
            </a:r>
            <a:r>
              <a:rPr lang="en-US" sz="2400" dirty="0" err="1" smtClean="0"/>
              <a:t>minimise</a:t>
            </a:r>
            <a:r>
              <a:rPr lang="en-US" sz="2400" dirty="0" smtClean="0"/>
              <a:t> the unit cost of effort).</a:t>
            </a:r>
            <a:endParaRPr lang="en-US" sz="2400" dirty="0"/>
          </a:p>
        </p:txBody>
      </p:sp>
      <p:cxnSp>
        <p:nvCxnSpPr>
          <p:cNvPr id="24" name="Straight Connector 23"/>
          <p:cNvCxnSpPr/>
          <p:nvPr/>
        </p:nvCxnSpPr>
        <p:spPr>
          <a:xfrm flipV="1">
            <a:off x="973303" y="1845426"/>
            <a:ext cx="1644270" cy="3388795"/>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2530884" y="1590579"/>
            <a:ext cx="1921383" cy="830997"/>
          </a:xfrm>
          <a:prstGeom prst="rect">
            <a:avLst/>
          </a:prstGeom>
          <a:noFill/>
        </p:spPr>
        <p:txBody>
          <a:bodyPr wrap="square" rtlCol="0">
            <a:spAutoFit/>
          </a:bodyPr>
          <a:lstStyle/>
          <a:p>
            <a:r>
              <a:rPr lang="en-GB" sz="1600" dirty="0" err="1" smtClean="0">
                <a:solidFill>
                  <a:srgbClr val="0070C0"/>
                </a:solidFill>
              </a:rPr>
              <a:t>Iso</a:t>
            </a:r>
            <a:r>
              <a:rPr lang="en-GB" sz="1600" dirty="0" smtClean="0">
                <a:solidFill>
                  <a:srgbClr val="0070C0"/>
                </a:solidFill>
              </a:rPr>
              <a:t>-cost line</a:t>
            </a:r>
          </a:p>
          <a:p>
            <a:r>
              <a:rPr lang="en-GB" sz="1600" dirty="0" smtClean="0">
                <a:solidFill>
                  <a:srgbClr val="0070C0"/>
                </a:solidFill>
              </a:rPr>
              <a:t>[w/e = 10/0.9=11.1]</a:t>
            </a:r>
          </a:p>
          <a:p>
            <a:r>
              <a:rPr lang="en-GB" sz="1600" b="1" i="1" dirty="0" smtClean="0">
                <a:solidFill>
                  <a:srgbClr val="0070C0"/>
                </a:solidFill>
              </a:rPr>
              <a:t>Low cost of effort</a:t>
            </a:r>
            <a:endParaRPr lang="en-GB" sz="1600" b="1" i="1" dirty="0">
              <a:solidFill>
                <a:srgbClr val="0070C0"/>
              </a:solidFill>
            </a:endParaRPr>
          </a:p>
        </p:txBody>
      </p:sp>
    </p:spTree>
    <p:extLst>
      <p:ext uri="{BB962C8B-B14F-4D97-AF65-F5344CB8AC3E}">
        <p14:creationId xmlns:p14="http://schemas.microsoft.com/office/powerpoint/2010/main" val="174041244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25</a:t>
            </a:fld>
            <a:endParaRPr lang="en-GB"/>
          </a:p>
        </p:txBody>
      </p:sp>
      <p:sp>
        <p:nvSpPr>
          <p:cNvPr id="9" name="Subtitle 8"/>
          <p:cNvSpPr>
            <a:spLocks noGrp="1"/>
          </p:cNvSpPr>
          <p:nvPr>
            <p:ph type="subTitle" idx="1"/>
          </p:nvPr>
        </p:nvSpPr>
        <p:spPr>
          <a:xfrm>
            <a:off x="1385040" y="910894"/>
            <a:ext cx="9144000" cy="934532"/>
          </a:xfrm>
        </p:spPr>
        <p:txBody>
          <a:bodyPr>
            <a:normAutofit fontScale="92500" lnSpcReduction="20000"/>
          </a:bodyPr>
          <a:lstStyle/>
          <a:p>
            <a:r>
              <a:rPr lang="en-GB" sz="3200" b="1" dirty="0" smtClean="0"/>
              <a:t>Contracts </a:t>
            </a:r>
          </a:p>
          <a:p>
            <a:r>
              <a:rPr lang="en-GB" sz="3200" b="1" dirty="0" smtClean="0"/>
              <a:t>The Labour Discipline Model: </a:t>
            </a:r>
            <a:r>
              <a:rPr lang="en-GB" sz="3200" b="1" dirty="0" err="1" smtClean="0"/>
              <a:t>Iso</a:t>
            </a:r>
            <a:r>
              <a:rPr lang="en-GB" sz="3200" b="1" dirty="0" smtClean="0"/>
              <a:t>-cost lines for effort</a:t>
            </a:r>
            <a:endParaRPr lang="en-GB" sz="3200" b="1" dirty="0" smtClean="0"/>
          </a:p>
        </p:txBody>
      </p:sp>
      <p:pic>
        <p:nvPicPr>
          <p:cNvPr id="11" name="Picture 10" descr="figure-06-05-e.jpg"/>
          <p:cNvPicPr>
            <a:picLocks noChangeAspect="1"/>
          </p:cNvPicPr>
          <p:nvPr/>
        </p:nvPicPr>
        <p:blipFill>
          <a:blip r:embed="rId2"/>
          <a:srcRect l="12879" r="17322" b="1215"/>
          <a:stretch>
            <a:fillRect/>
          </a:stretch>
        </p:blipFill>
        <p:spPr>
          <a:xfrm>
            <a:off x="71144" y="2180963"/>
            <a:ext cx="5794871" cy="4175387"/>
          </a:xfrm>
          <a:prstGeom prst="rect">
            <a:avLst/>
          </a:prstGeom>
        </p:spPr>
      </p:pic>
      <p:sp>
        <p:nvSpPr>
          <p:cNvPr id="24" name="TextBox 23"/>
          <p:cNvSpPr txBox="1"/>
          <p:nvPr/>
        </p:nvSpPr>
        <p:spPr>
          <a:xfrm>
            <a:off x="5866015" y="1974779"/>
            <a:ext cx="5905222" cy="4524315"/>
          </a:xfrm>
          <a:prstGeom prst="rect">
            <a:avLst/>
          </a:prstGeom>
          <a:noFill/>
        </p:spPr>
        <p:txBody>
          <a:bodyPr wrap="square" rtlCol="0">
            <a:spAutoFit/>
          </a:bodyPr>
          <a:lstStyle/>
          <a:p>
            <a:r>
              <a:rPr lang="en-US" sz="2400" dirty="0" smtClean="0"/>
              <a:t>Summary</a:t>
            </a:r>
          </a:p>
          <a:p>
            <a:endParaRPr lang="en-US" sz="2400" dirty="0"/>
          </a:p>
          <a:p>
            <a:r>
              <a:rPr lang="en-US" sz="2400" dirty="0" smtClean="0"/>
              <a:t>The </a:t>
            </a:r>
            <a:r>
              <a:rPr lang="en-US" sz="2400" dirty="0"/>
              <a:t>cost of effort is the same at all </a:t>
            </a:r>
            <a:r>
              <a:rPr lang="en-US" sz="2400" dirty="0" smtClean="0"/>
              <a:t>points on an </a:t>
            </a:r>
            <a:r>
              <a:rPr lang="en-US" sz="2400" b="1" dirty="0" err="1" smtClean="0"/>
              <a:t>iso</a:t>
            </a:r>
            <a:r>
              <a:rPr lang="en-US" sz="2400" b="1" dirty="0" smtClean="0"/>
              <a:t>-cost </a:t>
            </a:r>
            <a:r>
              <a:rPr lang="en-US" sz="2400" b="1" dirty="0"/>
              <a:t>line</a:t>
            </a:r>
            <a:r>
              <a:rPr lang="en-US" sz="2400" dirty="0"/>
              <a:t>.</a:t>
            </a:r>
          </a:p>
          <a:p>
            <a:endParaRPr lang="en-US" sz="2400" b="1" dirty="0"/>
          </a:p>
          <a:p>
            <a:r>
              <a:rPr lang="en-GB" sz="2400" dirty="0"/>
              <a:t>Slope of </a:t>
            </a:r>
            <a:r>
              <a:rPr lang="en-GB" sz="2400" dirty="0" err="1" smtClean="0"/>
              <a:t>iso</a:t>
            </a:r>
            <a:r>
              <a:rPr lang="en-GB" sz="2400" dirty="0" smtClean="0"/>
              <a:t>-cost </a:t>
            </a:r>
            <a:r>
              <a:rPr lang="en-GB" sz="2400" dirty="0"/>
              <a:t>curve = </a:t>
            </a:r>
            <a:r>
              <a:rPr lang="en-GB" sz="2400" b="1" dirty="0"/>
              <a:t>MRS</a:t>
            </a:r>
            <a:r>
              <a:rPr lang="en-GB" sz="2400" dirty="0"/>
              <a:t> = </a:t>
            </a:r>
          </a:p>
          <a:p>
            <a:r>
              <a:rPr lang="en-GB" sz="2400" dirty="0"/>
              <a:t>the rate at which the employer is willing to increase wages to get higher effort</a:t>
            </a:r>
            <a:r>
              <a:rPr lang="en-GB" sz="2400" dirty="0" smtClean="0"/>
              <a:t>.</a:t>
            </a:r>
          </a:p>
          <a:p>
            <a:endParaRPr lang="en-GB" sz="2400" b="1" dirty="0"/>
          </a:p>
          <a:p>
            <a:r>
              <a:rPr lang="en-GB" sz="2400" dirty="0" smtClean="0"/>
              <a:t>The firm would want to be on the highest </a:t>
            </a:r>
            <a:r>
              <a:rPr lang="en-GB" sz="2400" dirty="0" err="1" smtClean="0"/>
              <a:t>iso</a:t>
            </a:r>
            <a:r>
              <a:rPr lang="en-GB" sz="2400" dirty="0" smtClean="0"/>
              <a:t>-cost curve attainable, with the lowest possible cost per unit of effort.</a:t>
            </a:r>
            <a:endParaRPr lang="en-US" sz="2400" dirty="0"/>
          </a:p>
        </p:txBody>
      </p:sp>
    </p:spTree>
    <p:extLst>
      <p:ext uri="{BB962C8B-B14F-4D97-AF65-F5344CB8AC3E}">
        <p14:creationId xmlns:p14="http://schemas.microsoft.com/office/powerpoint/2010/main" val="106892453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26</a:t>
            </a:fld>
            <a:endParaRPr lang="en-GB"/>
          </a:p>
        </p:txBody>
      </p:sp>
      <p:sp>
        <p:nvSpPr>
          <p:cNvPr id="9" name="Subtitle 8"/>
          <p:cNvSpPr>
            <a:spLocks noGrp="1"/>
          </p:cNvSpPr>
          <p:nvPr>
            <p:ph type="subTitle" idx="1"/>
          </p:nvPr>
        </p:nvSpPr>
        <p:spPr>
          <a:xfrm>
            <a:off x="1385040" y="910894"/>
            <a:ext cx="9144000" cy="934532"/>
          </a:xfrm>
        </p:spPr>
        <p:txBody>
          <a:bodyPr>
            <a:normAutofit fontScale="92500" lnSpcReduction="20000"/>
          </a:bodyPr>
          <a:lstStyle/>
          <a:p>
            <a:r>
              <a:rPr lang="en-GB" sz="3200" b="1" dirty="0" smtClean="0"/>
              <a:t>Contracts </a:t>
            </a:r>
          </a:p>
          <a:p>
            <a:r>
              <a:rPr lang="en-GB" sz="3200" b="1" dirty="0" smtClean="0"/>
              <a:t>The Labour Discipline Model: re-cap</a:t>
            </a:r>
            <a:endParaRPr lang="en-GB" sz="3200" b="1" dirty="0" smtClean="0"/>
          </a:p>
        </p:txBody>
      </p:sp>
      <p:pic>
        <p:nvPicPr>
          <p:cNvPr id="11" name="Picture 10" descr="figure-06-05-e.jpg"/>
          <p:cNvPicPr>
            <a:picLocks noChangeAspect="1"/>
          </p:cNvPicPr>
          <p:nvPr/>
        </p:nvPicPr>
        <p:blipFill>
          <a:blip r:embed="rId2"/>
          <a:srcRect l="12879" r="17322" b="1215"/>
          <a:stretch>
            <a:fillRect/>
          </a:stretch>
        </p:blipFill>
        <p:spPr>
          <a:xfrm>
            <a:off x="1318053" y="2049803"/>
            <a:ext cx="3237321" cy="2332592"/>
          </a:xfrm>
          <a:prstGeom prst="rect">
            <a:avLst/>
          </a:prstGeom>
        </p:spPr>
      </p:pic>
      <p:sp>
        <p:nvSpPr>
          <p:cNvPr id="24" name="TextBox 23"/>
          <p:cNvSpPr txBox="1"/>
          <p:nvPr/>
        </p:nvSpPr>
        <p:spPr>
          <a:xfrm>
            <a:off x="1457344" y="4475171"/>
            <a:ext cx="10915026" cy="3046988"/>
          </a:xfrm>
          <a:prstGeom prst="rect">
            <a:avLst/>
          </a:prstGeom>
          <a:noFill/>
        </p:spPr>
        <p:txBody>
          <a:bodyPr wrap="square" rtlCol="0">
            <a:spAutoFit/>
          </a:bodyPr>
          <a:lstStyle/>
          <a:p>
            <a:r>
              <a:rPr lang="en-GB" sz="2400" dirty="0" smtClean="0"/>
              <a:t>Slope </a:t>
            </a:r>
            <a:r>
              <a:rPr lang="en-GB" sz="2400" dirty="0"/>
              <a:t>of </a:t>
            </a:r>
            <a:r>
              <a:rPr lang="en-GB" sz="2400" dirty="0" err="1" smtClean="0"/>
              <a:t>iso</a:t>
            </a:r>
            <a:r>
              <a:rPr lang="en-GB" sz="2400" dirty="0" smtClean="0"/>
              <a:t>-cost </a:t>
            </a:r>
            <a:r>
              <a:rPr lang="en-GB" sz="2400" dirty="0"/>
              <a:t>curve </a:t>
            </a:r>
            <a:endParaRPr lang="en-GB" sz="2400" dirty="0" smtClean="0"/>
          </a:p>
          <a:p>
            <a:r>
              <a:rPr lang="en-GB" sz="2400" dirty="0" smtClean="0"/>
              <a:t>= </a:t>
            </a:r>
            <a:r>
              <a:rPr lang="en-GB" sz="2400" b="1" dirty="0"/>
              <a:t>MRS</a:t>
            </a:r>
            <a:r>
              <a:rPr lang="en-GB" sz="2400" dirty="0"/>
              <a:t> </a:t>
            </a:r>
            <a:r>
              <a:rPr lang="en-GB" sz="2400" dirty="0" smtClean="0"/>
              <a:t> </a:t>
            </a:r>
            <a:endParaRPr lang="en-GB" sz="2400" dirty="0"/>
          </a:p>
          <a:p>
            <a:r>
              <a:rPr lang="en-GB" sz="2400" dirty="0" smtClean="0"/>
              <a:t>= the </a:t>
            </a:r>
            <a:r>
              <a:rPr lang="en-GB" sz="2400" dirty="0"/>
              <a:t>rate at which the employer </a:t>
            </a:r>
            <a:endParaRPr lang="en-GB" sz="2400" dirty="0" smtClean="0"/>
          </a:p>
          <a:p>
            <a:r>
              <a:rPr lang="en-GB" sz="2400" b="1" dirty="0" smtClean="0"/>
              <a:t>is </a:t>
            </a:r>
            <a:r>
              <a:rPr lang="en-GB" sz="2400" b="1" dirty="0"/>
              <a:t>willing to </a:t>
            </a:r>
            <a:r>
              <a:rPr lang="en-GB" sz="2400" dirty="0"/>
              <a:t>increase wages </a:t>
            </a:r>
            <a:endParaRPr lang="en-GB" sz="2400" dirty="0" smtClean="0"/>
          </a:p>
          <a:p>
            <a:r>
              <a:rPr lang="en-GB" sz="2400" dirty="0" smtClean="0"/>
              <a:t>to </a:t>
            </a:r>
            <a:r>
              <a:rPr lang="en-GB" sz="2400" dirty="0"/>
              <a:t>get higher effort</a:t>
            </a:r>
            <a:r>
              <a:rPr lang="en-GB" sz="2400" dirty="0" smtClean="0"/>
              <a:t>.</a:t>
            </a:r>
          </a:p>
          <a:p>
            <a:endParaRPr lang="en-GB" sz="2400" dirty="0" smtClean="0"/>
          </a:p>
          <a:p>
            <a:endParaRPr lang="en-GB" sz="2400" dirty="0"/>
          </a:p>
          <a:p>
            <a:endParaRPr lang="en-GB" sz="2400" dirty="0" smtClean="0"/>
          </a:p>
        </p:txBody>
      </p:sp>
      <p:pic>
        <p:nvPicPr>
          <p:cNvPr id="8" name="Picture 7" descr="figure-06-04-g.jpg"/>
          <p:cNvPicPr>
            <a:picLocks noChangeAspect="1"/>
          </p:cNvPicPr>
          <p:nvPr/>
        </p:nvPicPr>
        <p:blipFill>
          <a:blip r:embed="rId3"/>
          <a:srcRect l="10607" r="11452" b="958"/>
          <a:stretch>
            <a:fillRect/>
          </a:stretch>
        </p:blipFill>
        <p:spPr>
          <a:xfrm>
            <a:off x="7090757" y="2013456"/>
            <a:ext cx="3640975" cy="2439854"/>
          </a:xfrm>
          <a:prstGeom prst="rect">
            <a:avLst/>
          </a:prstGeom>
        </p:spPr>
      </p:pic>
      <p:sp>
        <p:nvSpPr>
          <p:cNvPr id="10" name="TextBox 9"/>
          <p:cNvSpPr txBox="1"/>
          <p:nvPr/>
        </p:nvSpPr>
        <p:spPr>
          <a:xfrm>
            <a:off x="6573775" y="4475171"/>
            <a:ext cx="10915026" cy="3046988"/>
          </a:xfrm>
          <a:prstGeom prst="rect">
            <a:avLst/>
          </a:prstGeom>
          <a:noFill/>
        </p:spPr>
        <p:txBody>
          <a:bodyPr wrap="square" rtlCol="0">
            <a:spAutoFit/>
          </a:bodyPr>
          <a:lstStyle/>
          <a:p>
            <a:r>
              <a:rPr lang="en-GB" sz="2400" dirty="0" smtClean="0"/>
              <a:t>Slope </a:t>
            </a:r>
            <a:r>
              <a:rPr lang="en-GB" sz="2400" dirty="0"/>
              <a:t>of </a:t>
            </a:r>
            <a:r>
              <a:rPr lang="en-GB" sz="2400" dirty="0" smtClean="0"/>
              <a:t>the worker’s best response curve </a:t>
            </a:r>
          </a:p>
          <a:p>
            <a:r>
              <a:rPr lang="en-GB" sz="2400" dirty="0" smtClean="0"/>
              <a:t>= </a:t>
            </a:r>
            <a:r>
              <a:rPr lang="en-GB" sz="2400" b="1" dirty="0" smtClean="0"/>
              <a:t>MRT</a:t>
            </a:r>
            <a:r>
              <a:rPr lang="en-GB" sz="2400" dirty="0" smtClean="0"/>
              <a:t>  </a:t>
            </a:r>
            <a:endParaRPr lang="en-GB" sz="2400" dirty="0"/>
          </a:p>
          <a:p>
            <a:r>
              <a:rPr lang="en-GB" sz="2400" dirty="0" smtClean="0"/>
              <a:t>= the </a:t>
            </a:r>
            <a:r>
              <a:rPr lang="en-GB" sz="2400" dirty="0"/>
              <a:t>rate at which the employer </a:t>
            </a:r>
            <a:endParaRPr lang="en-GB" sz="2400" dirty="0" smtClean="0"/>
          </a:p>
          <a:p>
            <a:r>
              <a:rPr lang="en-GB" sz="2400" b="1" dirty="0" smtClean="0"/>
              <a:t>is required to </a:t>
            </a:r>
            <a:r>
              <a:rPr lang="en-GB" sz="2400" dirty="0"/>
              <a:t>increase wages </a:t>
            </a:r>
            <a:endParaRPr lang="en-GB" sz="2400" dirty="0" smtClean="0"/>
          </a:p>
          <a:p>
            <a:r>
              <a:rPr lang="en-GB" sz="2400" dirty="0" smtClean="0"/>
              <a:t>to </a:t>
            </a:r>
            <a:r>
              <a:rPr lang="en-GB" sz="2400" dirty="0"/>
              <a:t>get higher effort.</a:t>
            </a:r>
          </a:p>
          <a:p>
            <a:endParaRPr lang="en-GB" sz="2400" dirty="0" smtClean="0"/>
          </a:p>
          <a:p>
            <a:endParaRPr lang="en-GB" sz="2400" dirty="0"/>
          </a:p>
          <a:p>
            <a:endParaRPr lang="en-GB" sz="2400" dirty="0" smtClean="0"/>
          </a:p>
        </p:txBody>
      </p:sp>
    </p:spTree>
    <p:extLst>
      <p:ext uri="{BB962C8B-B14F-4D97-AF65-F5344CB8AC3E}">
        <p14:creationId xmlns:p14="http://schemas.microsoft.com/office/powerpoint/2010/main" val="344402483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27</a:t>
            </a:fld>
            <a:endParaRPr lang="en-GB"/>
          </a:p>
        </p:txBody>
      </p:sp>
      <p:sp>
        <p:nvSpPr>
          <p:cNvPr id="9" name="Subtitle 8"/>
          <p:cNvSpPr>
            <a:spLocks noGrp="1"/>
          </p:cNvSpPr>
          <p:nvPr>
            <p:ph type="subTitle" idx="1"/>
          </p:nvPr>
        </p:nvSpPr>
        <p:spPr>
          <a:xfrm>
            <a:off x="1385040" y="910894"/>
            <a:ext cx="9144000" cy="934532"/>
          </a:xfrm>
        </p:spPr>
        <p:txBody>
          <a:bodyPr>
            <a:normAutofit fontScale="92500" lnSpcReduction="20000"/>
          </a:bodyPr>
          <a:lstStyle/>
          <a:p>
            <a:r>
              <a:rPr lang="en-GB" sz="3200" b="1" dirty="0" smtClean="0"/>
              <a:t>Contracts </a:t>
            </a:r>
          </a:p>
          <a:p>
            <a:r>
              <a:rPr lang="en-GB" sz="3200" b="1" dirty="0" smtClean="0"/>
              <a:t>The Labour Discipline Model: determining wages</a:t>
            </a:r>
            <a:endParaRPr lang="en-GB" sz="3200" b="1" dirty="0" smtClean="0"/>
          </a:p>
        </p:txBody>
      </p:sp>
      <p:pic>
        <p:nvPicPr>
          <p:cNvPr id="12" name="Picture 11" descr="figure-06-06-f.jpg"/>
          <p:cNvPicPr>
            <a:picLocks noChangeAspect="1"/>
          </p:cNvPicPr>
          <p:nvPr/>
        </p:nvPicPr>
        <p:blipFill>
          <a:blip r:embed="rId2"/>
          <a:srcRect l="9587" r="11043" b="-394"/>
          <a:stretch>
            <a:fillRect/>
          </a:stretch>
        </p:blipFill>
        <p:spPr>
          <a:xfrm>
            <a:off x="155846" y="2048564"/>
            <a:ext cx="5859798" cy="4187776"/>
          </a:xfrm>
          <a:prstGeom prst="rect">
            <a:avLst/>
          </a:prstGeom>
        </p:spPr>
      </p:pic>
      <p:sp>
        <p:nvSpPr>
          <p:cNvPr id="13" name="TextBox 12"/>
          <p:cNvSpPr txBox="1"/>
          <p:nvPr/>
        </p:nvSpPr>
        <p:spPr>
          <a:xfrm>
            <a:off x="6215793" y="1965436"/>
            <a:ext cx="5976207" cy="4524315"/>
          </a:xfrm>
          <a:prstGeom prst="rect">
            <a:avLst/>
          </a:prstGeom>
          <a:noFill/>
        </p:spPr>
        <p:txBody>
          <a:bodyPr wrap="square" rtlCol="0">
            <a:spAutoFit/>
          </a:bodyPr>
          <a:lstStyle/>
          <a:p>
            <a:r>
              <a:rPr lang="en-GB" sz="2400" dirty="0" smtClean="0"/>
              <a:t>Given the constraint imposed on the firm by the worker’s best-response curve, the most preferred (i.e., profit-maximising) wage-effort choice for the firm is at A, where the firm is on the highest achievable </a:t>
            </a:r>
            <a:r>
              <a:rPr lang="en-GB" sz="2400" dirty="0" err="1" smtClean="0"/>
              <a:t>iso</a:t>
            </a:r>
            <a:r>
              <a:rPr lang="en-GB" sz="2400" dirty="0" smtClean="0"/>
              <a:t>-cost line.</a:t>
            </a:r>
          </a:p>
          <a:p>
            <a:endParaRPr lang="en-US" sz="2400" b="1" dirty="0"/>
          </a:p>
          <a:p>
            <a:pPr algn="ctr"/>
            <a:r>
              <a:rPr lang="en-US" sz="2400" b="1" dirty="0"/>
              <a:t>MRS = MRT </a:t>
            </a:r>
          </a:p>
          <a:p>
            <a:endParaRPr lang="en-US" sz="2400" b="1" dirty="0"/>
          </a:p>
          <a:p>
            <a:r>
              <a:rPr lang="en-US" sz="2400" dirty="0" smtClean="0"/>
              <a:t>The firm is paying an </a:t>
            </a:r>
            <a:r>
              <a:rPr lang="en-US" sz="2400" b="1" dirty="0" smtClean="0"/>
              <a:t>Efficiency Wage</a:t>
            </a:r>
            <a:r>
              <a:rPr lang="en-US" sz="2400" dirty="0" smtClean="0"/>
              <a:t>: the </a:t>
            </a:r>
            <a:r>
              <a:rPr lang="en-US" sz="2400" dirty="0" smtClean="0"/>
              <a:t>wage rate is </a:t>
            </a:r>
            <a:r>
              <a:rPr lang="en-US" sz="2400" dirty="0"/>
              <a:t>set higher than the reservation wage so workers will </a:t>
            </a:r>
            <a:r>
              <a:rPr lang="en-US" sz="2400" dirty="0" smtClean="0"/>
              <a:t>care about losing the job and </a:t>
            </a:r>
            <a:r>
              <a:rPr lang="en-US" sz="2400" dirty="0" smtClean="0"/>
              <a:t>hence will provide </a:t>
            </a:r>
            <a:r>
              <a:rPr lang="en-US" sz="2400" dirty="0"/>
              <a:t>more </a:t>
            </a:r>
            <a:r>
              <a:rPr lang="en-US" sz="2400" dirty="0" smtClean="0"/>
              <a:t>effort. </a:t>
            </a:r>
            <a:endParaRPr lang="en-US" sz="2400" b="1" dirty="0"/>
          </a:p>
        </p:txBody>
      </p:sp>
    </p:spTree>
    <p:extLst>
      <p:ext uri="{BB962C8B-B14F-4D97-AF65-F5344CB8AC3E}">
        <p14:creationId xmlns:p14="http://schemas.microsoft.com/office/powerpoint/2010/main" val="156115918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28</a:t>
            </a:fld>
            <a:endParaRPr lang="en-GB"/>
          </a:p>
        </p:txBody>
      </p:sp>
      <p:sp>
        <p:nvSpPr>
          <p:cNvPr id="9" name="Subtitle 8"/>
          <p:cNvSpPr>
            <a:spLocks noGrp="1"/>
          </p:cNvSpPr>
          <p:nvPr>
            <p:ph type="subTitle" idx="1"/>
          </p:nvPr>
        </p:nvSpPr>
        <p:spPr>
          <a:xfrm>
            <a:off x="1385040" y="910894"/>
            <a:ext cx="9144000" cy="934532"/>
          </a:xfrm>
        </p:spPr>
        <p:txBody>
          <a:bodyPr>
            <a:normAutofit fontScale="92500" lnSpcReduction="20000"/>
          </a:bodyPr>
          <a:lstStyle/>
          <a:p>
            <a:r>
              <a:rPr lang="en-GB" sz="3200" b="1" dirty="0" smtClean="0"/>
              <a:t>Contracts </a:t>
            </a:r>
          </a:p>
          <a:p>
            <a:r>
              <a:rPr lang="en-GB" sz="3200" b="1" dirty="0" smtClean="0"/>
              <a:t>The Labour Discipline Model: the story so far…</a:t>
            </a:r>
            <a:endParaRPr lang="en-GB" sz="3200" b="1" dirty="0" smtClean="0"/>
          </a:p>
        </p:txBody>
      </p:sp>
      <p:sp>
        <p:nvSpPr>
          <p:cNvPr id="8" name="TextBox 7"/>
          <p:cNvSpPr txBox="1"/>
          <p:nvPr/>
        </p:nvSpPr>
        <p:spPr>
          <a:xfrm>
            <a:off x="774589" y="1946452"/>
            <a:ext cx="11317658" cy="4308872"/>
          </a:xfrm>
          <a:prstGeom prst="rect">
            <a:avLst/>
          </a:prstGeom>
          <a:noFill/>
        </p:spPr>
        <p:txBody>
          <a:bodyPr wrap="square" rtlCol="0">
            <a:spAutoFit/>
          </a:bodyPr>
          <a:lstStyle/>
          <a:p>
            <a:pPr marL="514350" indent="-514350">
              <a:buAutoNum type="arabicPeriod"/>
            </a:pPr>
            <a:r>
              <a:rPr lang="en-US" sz="2400" dirty="0"/>
              <a:t>Firms: owners and managers have power over workers</a:t>
            </a:r>
          </a:p>
          <a:p>
            <a:pPr marL="457200" indent="-457200">
              <a:buFont typeface="Arial"/>
              <a:buChar char="•"/>
            </a:pPr>
            <a:r>
              <a:rPr lang="en-US" sz="2400" dirty="0"/>
              <a:t>Contracts are </a:t>
            </a:r>
            <a:r>
              <a:rPr lang="en-US" sz="2400" b="1" dirty="0"/>
              <a:t>incomplete</a:t>
            </a:r>
            <a:r>
              <a:rPr lang="en-US" sz="2400" dirty="0"/>
              <a:t> – do not cover worker effort</a:t>
            </a:r>
          </a:p>
          <a:p>
            <a:pPr marL="457200" indent="-457200">
              <a:buFont typeface="Arial"/>
              <a:buChar char="•"/>
            </a:pPr>
            <a:r>
              <a:rPr lang="en-US" sz="2400" b="1" dirty="0"/>
              <a:t>Employment rents </a:t>
            </a:r>
            <a:r>
              <a:rPr lang="en-US" sz="2400" dirty="0"/>
              <a:t>motivate workers to exert effort</a:t>
            </a:r>
          </a:p>
          <a:p>
            <a:pPr marL="457200" indent="-457200">
              <a:buFont typeface="Arial"/>
              <a:buChar char="•"/>
            </a:pPr>
            <a:r>
              <a:rPr lang="en-US" sz="2400" dirty="0"/>
              <a:t>An example of a </a:t>
            </a:r>
            <a:r>
              <a:rPr lang="en-US" sz="2400" b="1" dirty="0"/>
              <a:t>hidden action problem </a:t>
            </a:r>
            <a:r>
              <a:rPr lang="en-US" sz="2400" dirty="0"/>
              <a:t>between a principal (firm) and an agent (worker)</a:t>
            </a:r>
          </a:p>
          <a:p>
            <a:pPr>
              <a:spcBef>
                <a:spcPts val="1200"/>
              </a:spcBef>
            </a:pPr>
            <a:r>
              <a:rPr lang="en-US" sz="2400" dirty="0"/>
              <a:t>2. </a:t>
            </a:r>
            <a:r>
              <a:rPr lang="en-US" sz="2400" b="1" dirty="0" err="1"/>
              <a:t>Labour</a:t>
            </a:r>
            <a:r>
              <a:rPr lang="en-US" sz="2400" b="1" dirty="0"/>
              <a:t>-discipline model </a:t>
            </a:r>
            <a:r>
              <a:rPr lang="en-US" sz="2400" dirty="0"/>
              <a:t>of wage-setting within firms</a:t>
            </a:r>
          </a:p>
          <a:p>
            <a:pPr marL="457200" indent="-457200">
              <a:buFont typeface="Arial"/>
              <a:buChar char="•"/>
            </a:pPr>
            <a:r>
              <a:rPr lang="en-US" sz="2400" b="1" dirty="0" err="1" smtClean="0"/>
              <a:t>Iso</a:t>
            </a:r>
            <a:r>
              <a:rPr lang="en-US" sz="2400" b="1" dirty="0" smtClean="0"/>
              <a:t>-cost </a:t>
            </a:r>
            <a:r>
              <a:rPr lang="en-US" sz="2400" b="1" dirty="0"/>
              <a:t>curves </a:t>
            </a:r>
            <a:r>
              <a:rPr lang="en-US" sz="2400" dirty="0"/>
              <a:t>= firm’s ‘indifference curves’</a:t>
            </a:r>
          </a:p>
          <a:p>
            <a:pPr marL="457200" indent="-457200">
              <a:buFont typeface="Arial"/>
              <a:buChar char="•"/>
            </a:pPr>
            <a:r>
              <a:rPr lang="en-US" sz="2400" b="1" dirty="0"/>
              <a:t>Best response curve </a:t>
            </a:r>
            <a:r>
              <a:rPr lang="en-US" sz="2400" dirty="0"/>
              <a:t>= maximum feasible effort, given wages</a:t>
            </a:r>
          </a:p>
          <a:p>
            <a:pPr marL="457200" indent="-457200">
              <a:buFont typeface="Arial"/>
              <a:buChar char="•"/>
            </a:pPr>
            <a:r>
              <a:rPr lang="en-US" sz="2400" dirty="0"/>
              <a:t>Profit-</a:t>
            </a:r>
            <a:r>
              <a:rPr lang="en-US" sz="2400" dirty="0" err="1"/>
              <a:t>maximising</a:t>
            </a:r>
            <a:r>
              <a:rPr lang="en-US" sz="2400" dirty="0"/>
              <a:t> </a:t>
            </a:r>
            <a:r>
              <a:rPr lang="en-US" sz="2400" dirty="0" smtClean="0"/>
              <a:t>choice: firm’s choose the wage which they anticipate will lead workers to choose an effort level such that </a:t>
            </a:r>
            <a:r>
              <a:rPr lang="en-US" sz="2400" b="1" dirty="0"/>
              <a:t>MRS = MRT</a:t>
            </a:r>
          </a:p>
          <a:p>
            <a:pPr marL="457200" indent="-457200">
              <a:buFont typeface="Arial"/>
              <a:buChar char="•"/>
            </a:pPr>
            <a:r>
              <a:rPr lang="en-US" sz="2400" b="1" dirty="0"/>
              <a:t>Involuntary unemployment </a:t>
            </a:r>
            <a:r>
              <a:rPr lang="en-US" sz="2400" dirty="0" smtClean="0"/>
              <a:t>is </a:t>
            </a:r>
            <a:r>
              <a:rPr lang="en-US" sz="2400" dirty="0"/>
              <a:t>a feature of the </a:t>
            </a:r>
            <a:r>
              <a:rPr lang="en-US" sz="2400" dirty="0" smtClean="0"/>
              <a:t>equilibrium…</a:t>
            </a:r>
            <a:endParaRPr lang="en-US" sz="2400" dirty="0"/>
          </a:p>
        </p:txBody>
      </p:sp>
    </p:spTree>
    <p:extLst>
      <p:ext uri="{BB962C8B-B14F-4D97-AF65-F5344CB8AC3E}">
        <p14:creationId xmlns:p14="http://schemas.microsoft.com/office/powerpoint/2010/main" val="253652220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29</a:t>
            </a:fld>
            <a:endParaRPr lang="en-GB"/>
          </a:p>
        </p:txBody>
      </p:sp>
      <p:sp>
        <p:nvSpPr>
          <p:cNvPr id="9" name="Subtitle 8"/>
          <p:cNvSpPr>
            <a:spLocks noGrp="1"/>
          </p:cNvSpPr>
          <p:nvPr>
            <p:ph type="subTitle" idx="1"/>
          </p:nvPr>
        </p:nvSpPr>
        <p:spPr>
          <a:xfrm>
            <a:off x="1385040" y="910894"/>
            <a:ext cx="9144000" cy="934532"/>
          </a:xfrm>
        </p:spPr>
        <p:txBody>
          <a:bodyPr>
            <a:normAutofit fontScale="85000" lnSpcReduction="10000"/>
          </a:bodyPr>
          <a:lstStyle/>
          <a:p>
            <a:r>
              <a:rPr lang="en-GB" sz="3200" b="1" dirty="0" smtClean="0"/>
              <a:t>Contracts </a:t>
            </a:r>
          </a:p>
          <a:p>
            <a:r>
              <a:rPr lang="en-GB" sz="3200" b="1" dirty="0" smtClean="0"/>
              <a:t>The Labour Discipline Model: Involuntary Unemployment</a:t>
            </a:r>
            <a:endParaRPr lang="en-GB" sz="3200" b="1" dirty="0" smtClean="0"/>
          </a:p>
        </p:txBody>
      </p:sp>
      <p:sp>
        <p:nvSpPr>
          <p:cNvPr id="8" name="TextBox 7"/>
          <p:cNvSpPr txBox="1"/>
          <p:nvPr/>
        </p:nvSpPr>
        <p:spPr>
          <a:xfrm>
            <a:off x="6446520" y="1845426"/>
            <a:ext cx="5516880" cy="3785652"/>
          </a:xfrm>
          <a:prstGeom prst="rect">
            <a:avLst/>
          </a:prstGeom>
          <a:noFill/>
        </p:spPr>
        <p:txBody>
          <a:bodyPr wrap="square" rtlCol="0">
            <a:spAutoFit/>
          </a:bodyPr>
          <a:lstStyle/>
          <a:p>
            <a:r>
              <a:rPr lang="en-US" sz="2400" b="1" i="1" dirty="0" smtClean="0"/>
              <a:t>Involuntary </a:t>
            </a:r>
            <a:r>
              <a:rPr lang="en-US" sz="2400" b="1" i="1" dirty="0"/>
              <a:t>unemployment </a:t>
            </a:r>
            <a:r>
              <a:rPr lang="en-US" sz="2400" i="1" dirty="0" smtClean="0"/>
              <a:t>is </a:t>
            </a:r>
            <a:r>
              <a:rPr lang="en-US" sz="2400" i="1" dirty="0"/>
              <a:t>a feature of the </a:t>
            </a:r>
            <a:r>
              <a:rPr lang="en-US" sz="2400" i="1" dirty="0" smtClean="0"/>
              <a:t>equilibrium…</a:t>
            </a:r>
          </a:p>
          <a:p>
            <a:endParaRPr lang="en-US" sz="2400" i="1" dirty="0"/>
          </a:p>
          <a:p>
            <a:r>
              <a:rPr lang="en-US" sz="2400" dirty="0" smtClean="0"/>
              <a:t>The wage-effort outcome we saw previously depends on the position and shapes of the </a:t>
            </a:r>
            <a:r>
              <a:rPr lang="en-US" sz="2400" dirty="0" err="1" smtClean="0"/>
              <a:t>iso</a:t>
            </a:r>
            <a:r>
              <a:rPr lang="en-US" sz="2400" dirty="0" smtClean="0"/>
              <a:t>-cost curves and of the workers’ best response curve.</a:t>
            </a:r>
          </a:p>
          <a:p>
            <a:endParaRPr lang="en-US" sz="2400" dirty="0"/>
          </a:p>
          <a:p>
            <a:r>
              <a:rPr lang="en-US" sz="2400" dirty="0" smtClean="0"/>
              <a:t>Various factors might cause the best-response function to shift…</a:t>
            </a:r>
            <a:endParaRPr lang="en-US" sz="2400" dirty="0"/>
          </a:p>
        </p:txBody>
      </p:sp>
      <p:pic>
        <p:nvPicPr>
          <p:cNvPr id="7" name="Picture 6" descr="figure-06-07-d.jpg"/>
          <p:cNvPicPr>
            <a:picLocks noChangeAspect="1"/>
          </p:cNvPicPr>
          <p:nvPr/>
        </p:nvPicPr>
        <p:blipFill>
          <a:blip r:embed="rId2"/>
          <a:srcRect l="5357" r="8015" b="1688"/>
          <a:stretch>
            <a:fillRect/>
          </a:stretch>
        </p:blipFill>
        <p:spPr>
          <a:xfrm>
            <a:off x="361096" y="2334446"/>
            <a:ext cx="6085424" cy="4021904"/>
          </a:xfrm>
          <a:prstGeom prst="rect">
            <a:avLst/>
          </a:prstGeom>
        </p:spPr>
      </p:pic>
    </p:spTree>
    <p:extLst>
      <p:ext uri="{BB962C8B-B14F-4D97-AF65-F5344CB8AC3E}">
        <p14:creationId xmlns:p14="http://schemas.microsoft.com/office/powerpoint/2010/main" val="1453154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3</a:t>
            </a:fld>
            <a:endParaRPr lang="en-GB"/>
          </a:p>
        </p:txBody>
      </p:sp>
      <p:sp>
        <p:nvSpPr>
          <p:cNvPr id="9" name="Subtitle 8"/>
          <p:cNvSpPr>
            <a:spLocks noGrp="1"/>
          </p:cNvSpPr>
          <p:nvPr>
            <p:ph type="subTitle" idx="1"/>
          </p:nvPr>
        </p:nvSpPr>
        <p:spPr>
          <a:xfrm>
            <a:off x="1368415" y="1210152"/>
            <a:ext cx="9144000" cy="706726"/>
          </a:xfrm>
        </p:spPr>
        <p:txBody>
          <a:bodyPr/>
          <a:lstStyle/>
          <a:p>
            <a:r>
              <a:rPr lang="en-GB" sz="3200" b="1" dirty="0" smtClean="0"/>
              <a:t>Firms vs Markets</a:t>
            </a:r>
            <a:endParaRPr lang="en-GB" sz="3200" b="1" dirty="0" smtClean="0"/>
          </a:p>
        </p:txBody>
      </p:sp>
      <p:sp>
        <p:nvSpPr>
          <p:cNvPr id="8" name="TextBox 4"/>
          <p:cNvSpPr txBox="1"/>
          <p:nvPr/>
        </p:nvSpPr>
        <p:spPr>
          <a:xfrm>
            <a:off x="667869" y="2284882"/>
            <a:ext cx="10856261" cy="4893647"/>
          </a:xfrm>
          <a:prstGeom prst="rect">
            <a:avLst/>
          </a:prstGeom>
          <a:noFill/>
        </p:spPr>
        <p:txBody>
          <a:bodyPr wrap="square" rtlCol="0">
            <a:spAutoFit/>
          </a:bodyPr>
          <a:lstStyle/>
          <a:p>
            <a:pPr marL="457200" indent="-457200"/>
            <a:r>
              <a:rPr lang="en-US" sz="2400" dirty="0" smtClean="0"/>
              <a:t>	In </a:t>
            </a:r>
            <a:r>
              <a:rPr lang="en-US" sz="2400" dirty="0"/>
              <a:t>a capitalist economy, the </a:t>
            </a:r>
            <a:r>
              <a:rPr lang="en-US" sz="2400" b="1" dirty="0"/>
              <a:t>division of </a:t>
            </a:r>
            <a:r>
              <a:rPr lang="en-US" sz="2400" b="1" dirty="0" err="1"/>
              <a:t>labour</a:t>
            </a:r>
            <a:r>
              <a:rPr lang="en-US" sz="2400" b="1" dirty="0"/>
              <a:t> </a:t>
            </a:r>
            <a:r>
              <a:rPr lang="en-US" sz="2400" dirty="0"/>
              <a:t>is coordinated in two ways: firms and markets.</a:t>
            </a:r>
          </a:p>
          <a:p>
            <a:pPr marL="457200" indent="-457200"/>
            <a:endParaRPr lang="en-US" sz="2400" dirty="0"/>
          </a:p>
          <a:p>
            <a:pPr marL="457200" indent="-457200"/>
            <a:r>
              <a:rPr lang="en-US" sz="2400" dirty="0" smtClean="0"/>
              <a:t>	Coordination </a:t>
            </a:r>
            <a:r>
              <a:rPr lang="en-US" sz="2400" dirty="0"/>
              <a:t>within firm differs from coordination via markets</a:t>
            </a:r>
            <a:r>
              <a:rPr lang="en-US" sz="2400" dirty="0" smtClean="0"/>
              <a:t>:</a:t>
            </a:r>
          </a:p>
          <a:p>
            <a:pPr marL="457200" indent="-457200"/>
            <a:endParaRPr lang="en-US" sz="2400" dirty="0"/>
          </a:p>
          <a:p>
            <a:pPr marL="914400" lvl="1" indent="-457200">
              <a:buFont typeface="Arial" pitchFamily="34" charset="0"/>
              <a:buChar char="•"/>
            </a:pPr>
            <a:r>
              <a:rPr lang="en-GB" sz="2400" b="1" dirty="0"/>
              <a:t>concentration of economic power </a:t>
            </a:r>
            <a:r>
              <a:rPr lang="en-GB" sz="2400" dirty="0"/>
              <a:t>in the hands of the owners/managers </a:t>
            </a:r>
            <a:r>
              <a:rPr lang="en-GB" sz="2400" dirty="0" smtClean="0"/>
              <a:t>within firms allows </a:t>
            </a:r>
            <a:r>
              <a:rPr lang="en-GB" sz="2400" dirty="0"/>
              <a:t>them to issue commands to </a:t>
            </a:r>
            <a:r>
              <a:rPr lang="en-GB" sz="2400" dirty="0" smtClean="0"/>
              <a:t>workers</a:t>
            </a:r>
          </a:p>
          <a:p>
            <a:endParaRPr lang="en-GB" sz="2400" dirty="0"/>
          </a:p>
          <a:p>
            <a:pPr marL="914400" lvl="1" indent="-457200">
              <a:buFont typeface="Arial" pitchFamily="34" charset="0"/>
              <a:buChar char="•"/>
            </a:pPr>
            <a:r>
              <a:rPr lang="en-GB" sz="2400" dirty="0"/>
              <a:t>Power is </a:t>
            </a:r>
            <a:r>
              <a:rPr lang="en-GB" sz="2400" b="1" dirty="0" smtClean="0"/>
              <a:t>decentralized</a:t>
            </a:r>
            <a:r>
              <a:rPr lang="en-GB" sz="2400" dirty="0" smtClean="0"/>
              <a:t> </a:t>
            </a:r>
            <a:r>
              <a:rPr lang="en-GB" sz="2400" dirty="0"/>
              <a:t>in markets, so decisions are autonomous and voluntary</a:t>
            </a:r>
            <a:endParaRPr lang="en-US" sz="2400" dirty="0"/>
          </a:p>
          <a:p>
            <a:pPr marL="457200" indent="-457200"/>
            <a:endParaRPr lang="en-US" sz="2400" dirty="0"/>
          </a:p>
          <a:p>
            <a:pPr marL="457200" indent="-457200"/>
            <a:endParaRPr lang="en-US" sz="2400" dirty="0"/>
          </a:p>
          <a:p>
            <a:pPr marL="457200" indent="-457200"/>
            <a:endParaRPr lang="en-US" sz="2400" dirty="0"/>
          </a:p>
          <a:p>
            <a:pPr marL="457200" indent="-457200"/>
            <a:endParaRPr lang="en-US" sz="2400" dirty="0"/>
          </a:p>
        </p:txBody>
      </p:sp>
    </p:spTree>
    <p:extLst>
      <p:ext uri="{BB962C8B-B14F-4D97-AF65-F5344CB8AC3E}">
        <p14:creationId xmlns:p14="http://schemas.microsoft.com/office/powerpoint/2010/main" val="260451491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30</a:t>
            </a:fld>
            <a:endParaRPr lang="en-GB"/>
          </a:p>
        </p:txBody>
      </p:sp>
      <p:sp>
        <p:nvSpPr>
          <p:cNvPr id="9" name="Subtitle 8"/>
          <p:cNvSpPr>
            <a:spLocks noGrp="1"/>
          </p:cNvSpPr>
          <p:nvPr>
            <p:ph type="subTitle" idx="1"/>
          </p:nvPr>
        </p:nvSpPr>
        <p:spPr>
          <a:xfrm>
            <a:off x="1385040" y="910894"/>
            <a:ext cx="9144000" cy="934532"/>
          </a:xfrm>
        </p:spPr>
        <p:txBody>
          <a:bodyPr>
            <a:normAutofit fontScale="85000" lnSpcReduction="10000"/>
          </a:bodyPr>
          <a:lstStyle/>
          <a:p>
            <a:r>
              <a:rPr lang="en-GB" sz="3200" b="1" dirty="0" smtClean="0"/>
              <a:t>Contracts </a:t>
            </a:r>
          </a:p>
          <a:p>
            <a:r>
              <a:rPr lang="en-GB" sz="3200" b="1" dirty="0" smtClean="0"/>
              <a:t>The Labour Discipline Model: Involuntary Unemployment</a:t>
            </a:r>
            <a:endParaRPr lang="en-GB" sz="3200" b="1" dirty="0" smtClean="0"/>
          </a:p>
        </p:txBody>
      </p:sp>
      <p:sp>
        <p:nvSpPr>
          <p:cNvPr id="8" name="TextBox 7"/>
          <p:cNvSpPr txBox="1"/>
          <p:nvPr/>
        </p:nvSpPr>
        <p:spPr>
          <a:xfrm>
            <a:off x="6461760" y="2359385"/>
            <a:ext cx="5794800" cy="3416320"/>
          </a:xfrm>
          <a:prstGeom prst="rect">
            <a:avLst/>
          </a:prstGeom>
          <a:noFill/>
        </p:spPr>
        <p:txBody>
          <a:bodyPr wrap="square" rtlCol="0">
            <a:spAutoFit/>
          </a:bodyPr>
          <a:lstStyle/>
          <a:p>
            <a:r>
              <a:rPr lang="en-US" sz="2400" i="1" dirty="0" smtClean="0"/>
              <a:t>Various factors might cause the best-response function to shift…</a:t>
            </a:r>
          </a:p>
          <a:p>
            <a:endParaRPr lang="en-GB" sz="2400" dirty="0"/>
          </a:p>
          <a:p>
            <a:pPr marL="342900" indent="-342900">
              <a:buFont typeface="Arial" panose="020B0604020202020204" pitchFamily="34" charset="0"/>
              <a:buChar char="•"/>
            </a:pPr>
            <a:r>
              <a:rPr lang="en-GB" sz="2400" dirty="0" smtClean="0"/>
              <a:t>The </a:t>
            </a:r>
            <a:r>
              <a:rPr lang="en-GB" sz="2400" dirty="0"/>
              <a:t>disutility of </a:t>
            </a:r>
            <a:r>
              <a:rPr lang="en-GB" sz="2400" dirty="0" smtClean="0"/>
              <a:t>effort</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smtClean="0"/>
              <a:t>The reservation </a:t>
            </a:r>
            <a:r>
              <a:rPr lang="en-GB" sz="2400" dirty="0"/>
              <a:t>wage </a:t>
            </a:r>
            <a:endParaRPr lang="en-GB" sz="2400" dirty="0" smtClean="0"/>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smtClean="0"/>
              <a:t>The probability </a:t>
            </a:r>
            <a:r>
              <a:rPr lang="en-GB" sz="2400" dirty="0"/>
              <a:t>of getting fired at each effort level</a:t>
            </a:r>
            <a:endParaRPr lang="en-US" sz="2400" dirty="0"/>
          </a:p>
        </p:txBody>
      </p:sp>
      <p:pic>
        <p:nvPicPr>
          <p:cNvPr id="7" name="Picture 6" descr="figure-06-07-d.jpg"/>
          <p:cNvPicPr>
            <a:picLocks noChangeAspect="1"/>
          </p:cNvPicPr>
          <p:nvPr/>
        </p:nvPicPr>
        <p:blipFill>
          <a:blip r:embed="rId2"/>
          <a:srcRect l="5357" r="8015" b="1688"/>
          <a:stretch>
            <a:fillRect/>
          </a:stretch>
        </p:blipFill>
        <p:spPr>
          <a:xfrm>
            <a:off x="361096" y="2334446"/>
            <a:ext cx="6085424" cy="4021904"/>
          </a:xfrm>
          <a:prstGeom prst="rect">
            <a:avLst/>
          </a:prstGeom>
        </p:spPr>
      </p:pic>
    </p:spTree>
    <p:extLst>
      <p:ext uri="{BB962C8B-B14F-4D97-AF65-F5344CB8AC3E}">
        <p14:creationId xmlns:p14="http://schemas.microsoft.com/office/powerpoint/2010/main" val="45667838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31</a:t>
            </a:fld>
            <a:endParaRPr lang="en-GB"/>
          </a:p>
        </p:txBody>
      </p:sp>
      <p:sp>
        <p:nvSpPr>
          <p:cNvPr id="9" name="Subtitle 8"/>
          <p:cNvSpPr>
            <a:spLocks noGrp="1"/>
          </p:cNvSpPr>
          <p:nvPr>
            <p:ph type="subTitle" idx="1"/>
          </p:nvPr>
        </p:nvSpPr>
        <p:spPr>
          <a:xfrm>
            <a:off x="1385040" y="910894"/>
            <a:ext cx="9144000" cy="934532"/>
          </a:xfrm>
        </p:spPr>
        <p:txBody>
          <a:bodyPr>
            <a:normAutofit fontScale="85000" lnSpcReduction="10000"/>
          </a:bodyPr>
          <a:lstStyle/>
          <a:p>
            <a:r>
              <a:rPr lang="en-GB" sz="3200" b="1" dirty="0" smtClean="0"/>
              <a:t>Contracts </a:t>
            </a:r>
          </a:p>
          <a:p>
            <a:r>
              <a:rPr lang="en-GB" sz="3200" b="1" dirty="0" smtClean="0"/>
              <a:t>The Labour Discipline Model: Involuntary Unemployment</a:t>
            </a:r>
            <a:endParaRPr lang="en-GB" sz="3200" b="1" dirty="0" smtClean="0"/>
          </a:p>
        </p:txBody>
      </p:sp>
      <p:sp>
        <p:nvSpPr>
          <p:cNvPr id="8" name="TextBox 7"/>
          <p:cNvSpPr txBox="1"/>
          <p:nvPr/>
        </p:nvSpPr>
        <p:spPr>
          <a:xfrm>
            <a:off x="6448414" y="2060124"/>
            <a:ext cx="5794800" cy="3416320"/>
          </a:xfrm>
          <a:prstGeom prst="rect">
            <a:avLst/>
          </a:prstGeom>
          <a:noFill/>
        </p:spPr>
        <p:txBody>
          <a:bodyPr wrap="square" rtlCol="0">
            <a:spAutoFit/>
          </a:bodyPr>
          <a:lstStyle/>
          <a:p>
            <a:r>
              <a:rPr lang="en-US" sz="2400" i="1" dirty="0" smtClean="0"/>
              <a:t>Various factors might cause the best-response function to shift…</a:t>
            </a:r>
          </a:p>
          <a:p>
            <a:endParaRPr lang="en-GB" sz="2400" dirty="0"/>
          </a:p>
          <a:p>
            <a:pPr marL="342900" indent="-342900">
              <a:buFont typeface="Arial" panose="020B0604020202020204" pitchFamily="34" charset="0"/>
              <a:buChar char="•"/>
            </a:pPr>
            <a:r>
              <a:rPr lang="en-GB" sz="2400" dirty="0" smtClean="0"/>
              <a:t>The </a:t>
            </a:r>
            <a:r>
              <a:rPr lang="en-GB" sz="2400" dirty="0"/>
              <a:t>disutility of </a:t>
            </a:r>
            <a:r>
              <a:rPr lang="en-GB" sz="2400" dirty="0" smtClean="0"/>
              <a:t>effort</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smtClean="0"/>
              <a:t>The reservation </a:t>
            </a:r>
            <a:r>
              <a:rPr lang="en-GB" sz="2400" dirty="0"/>
              <a:t>wage </a:t>
            </a:r>
            <a:endParaRPr lang="en-GB" sz="2400" dirty="0" smtClean="0"/>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smtClean="0"/>
              <a:t>The probability </a:t>
            </a:r>
            <a:r>
              <a:rPr lang="en-GB" sz="2400" dirty="0"/>
              <a:t>of getting fired at each effort level</a:t>
            </a:r>
            <a:endParaRPr lang="en-US" sz="2400" dirty="0"/>
          </a:p>
        </p:txBody>
      </p:sp>
      <p:pic>
        <p:nvPicPr>
          <p:cNvPr id="7" name="Picture 6" descr="figure-06-07-d.jpg"/>
          <p:cNvPicPr>
            <a:picLocks noChangeAspect="1"/>
          </p:cNvPicPr>
          <p:nvPr/>
        </p:nvPicPr>
        <p:blipFill>
          <a:blip r:embed="rId2"/>
          <a:srcRect l="5357" r="8015" b="1688"/>
          <a:stretch>
            <a:fillRect/>
          </a:stretch>
        </p:blipFill>
        <p:spPr>
          <a:xfrm>
            <a:off x="361096" y="2334446"/>
            <a:ext cx="6085424" cy="4021904"/>
          </a:xfrm>
          <a:prstGeom prst="rect">
            <a:avLst/>
          </a:prstGeom>
        </p:spPr>
      </p:pic>
      <p:cxnSp>
        <p:nvCxnSpPr>
          <p:cNvPr id="6" name="Straight Connector 5"/>
          <p:cNvCxnSpPr/>
          <p:nvPr/>
        </p:nvCxnSpPr>
        <p:spPr>
          <a:xfrm flipV="1">
            <a:off x="1537855" y="2078182"/>
            <a:ext cx="3241963" cy="3000894"/>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1522615" y="1969321"/>
            <a:ext cx="2168236" cy="3069145"/>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1620982" y="2154283"/>
            <a:ext cx="3915294" cy="293982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a:off x="2252749" y="3956858"/>
            <a:ext cx="33251" cy="1363287"/>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H="1">
            <a:off x="3241964" y="3503893"/>
            <a:ext cx="8312" cy="1816252"/>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flipV="1">
            <a:off x="3807229" y="3433156"/>
            <a:ext cx="24938" cy="1886989"/>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3065064" y="3285639"/>
            <a:ext cx="307571" cy="338554"/>
          </a:xfrm>
          <a:prstGeom prst="rect">
            <a:avLst/>
          </a:prstGeom>
          <a:noFill/>
        </p:spPr>
        <p:txBody>
          <a:bodyPr wrap="square" rtlCol="0">
            <a:spAutoFit/>
          </a:bodyPr>
          <a:lstStyle/>
          <a:p>
            <a:r>
              <a:rPr lang="en-GB" sz="1600" dirty="0"/>
              <a:t>A</a:t>
            </a:r>
            <a:endParaRPr lang="en-GB" sz="1600" dirty="0"/>
          </a:p>
        </p:txBody>
      </p:sp>
      <p:sp>
        <p:nvSpPr>
          <p:cNvPr id="38" name="TextBox 37"/>
          <p:cNvSpPr txBox="1"/>
          <p:nvPr/>
        </p:nvSpPr>
        <p:spPr>
          <a:xfrm>
            <a:off x="2024149" y="3728991"/>
            <a:ext cx="307571" cy="338554"/>
          </a:xfrm>
          <a:prstGeom prst="rect">
            <a:avLst/>
          </a:prstGeom>
          <a:noFill/>
        </p:spPr>
        <p:txBody>
          <a:bodyPr wrap="square" rtlCol="0">
            <a:spAutoFit/>
          </a:bodyPr>
          <a:lstStyle/>
          <a:p>
            <a:r>
              <a:rPr lang="en-GB" sz="1600" dirty="0"/>
              <a:t>B</a:t>
            </a:r>
            <a:endParaRPr lang="en-GB" sz="1600" dirty="0"/>
          </a:p>
        </p:txBody>
      </p:sp>
      <p:sp>
        <p:nvSpPr>
          <p:cNvPr id="39" name="TextBox 38"/>
          <p:cNvSpPr txBox="1"/>
          <p:nvPr/>
        </p:nvSpPr>
        <p:spPr>
          <a:xfrm>
            <a:off x="3761508" y="3334616"/>
            <a:ext cx="307571" cy="338554"/>
          </a:xfrm>
          <a:prstGeom prst="rect">
            <a:avLst/>
          </a:prstGeom>
          <a:noFill/>
        </p:spPr>
        <p:txBody>
          <a:bodyPr wrap="square" rtlCol="0">
            <a:spAutoFit/>
          </a:bodyPr>
          <a:lstStyle/>
          <a:p>
            <a:r>
              <a:rPr lang="en-GB" sz="1600" dirty="0"/>
              <a:t>C</a:t>
            </a:r>
            <a:endParaRPr lang="en-GB" sz="1600" dirty="0"/>
          </a:p>
        </p:txBody>
      </p:sp>
      <p:sp>
        <p:nvSpPr>
          <p:cNvPr id="40" name="TextBox 39"/>
          <p:cNvSpPr txBox="1"/>
          <p:nvPr/>
        </p:nvSpPr>
        <p:spPr>
          <a:xfrm>
            <a:off x="4187400" y="5535721"/>
            <a:ext cx="8004600" cy="830997"/>
          </a:xfrm>
          <a:prstGeom prst="rect">
            <a:avLst/>
          </a:prstGeom>
          <a:noFill/>
        </p:spPr>
        <p:txBody>
          <a:bodyPr wrap="square" rtlCol="0">
            <a:spAutoFit/>
          </a:bodyPr>
          <a:lstStyle/>
          <a:p>
            <a:r>
              <a:rPr lang="en-GB" sz="2400" dirty="0" smtClean="0">
                <a:solidFill>
                  <a:srgbClr val="0070C0"/>
                </a:solidFill>
              </a:rPr>
              <a:t>Notice how the equilibrium wage-effort outcome varies with the shift in the best-response function.</a:t>
            </a:r>
            <a:endParaRPr lang="en-US" sz="2400" dirty="0">
              <a:solidFill>
                <a:srgbClr val="0070C0"/>
              </a:solidFill>
            </a:endParaRPr>
          </a:p>
        </p:txBody>
      </p:sp>
    </p:spTree>
    <p:extLst>
      <p:ext uri="{BB962C8B-B14F-4D97-AF65-F5344CB8AC3E}">
        <p14:creationId xmlns:p14="http://schemas.microsoft.com/office/powerpoint/2010/main" val="123414943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32</a:t>
            </a:fld>
            <a:endParaRPr lang="en-GB"/>
          </a:p>
        </p:txBody>
      </p:sp>
      <p:sp>
        <p:nvSpPr>
          <p:cNvPr id="9" name="Subtitle 8"/>
          <p:cNvSpPr>
            <a:spLocks noGrp="1"/>
          </p:cNvSpPr>
          <p:nvPr>
            <p:ph type="subTitle" idx="1"/>
          </p:nvPr>
        </p:nvSpPr>
        <p:spPr>
          <a:xfrm>
            <a:off x="1385040" y="910894"/>
            <a:ext cx="9144000" cy="934532"/>
          </a:xfrm>
        </p:spPr>
        <p:txBody>
          <a:bodyPr>
            <a:normAutofit fontScale="92500" lnSpcReduction="20000"/>
          </a:bodyPr>
          <a:lstStyle/>
          <a:p>
            <a:r>
              <a:rPr lang="en-GB" sz="3200" b="1" dirty="0" smtClean="0"/>
              <a:t>Contracts </a:t>
            </a:r>
          </a:p>
          <a:p>
            <a:r>
              <a:rPr lang="en-GB" sz="3200" b="1" dirty="0" smtClean="0"/>
              <a:t>Incomplete contracts more generally</a:t>
            </a:r>
            <a:endParaRPr lang="en-GB" sz="3200" b="1" dirty="0" smtClean="0"/>
          </a:p>
        </p:txBody>
      </p:sp>
      <p:sp>
        <p:nvSpPr>
          <p:cNvPr id="7" name="TextBox 6"/>
          <p:cNvSpPr txBox="1"/>
          <p:nvPr/>
        </p:nvSpPr>
        <p:spPr>
          <a:xfrm>
            <a:off x="1548820" y="2392728"/>
            <a:ext cx="10189028" cy="3416320"/>
          </a:xfrm>
          <a:prstGeom prst="rect">
            <a:avLst/>
          </a:prstGeom>
          <a:noFill/>
        </p:spPr>
        <p:txBody>
          <a:bodyPr wrap="square" rtlCol="0">
            <a:spAutoFit/>
          </a:bodyPr>
          <a:lstStyle/>
          <a:p>
            <a:r>
              <a:rPr lang="en-GB" sz="2400" dirty="0"/>
              <a:t>Incomplete contracts do not </a:t>
            </a:r>
            <a:r>
              <a:rPr lang="en-GB" sz="2400" dirty="0" smtClean="0"/>
              <a:t>occur only in </a:t>
            </a:r>
            <a:r>
              <a:rPr lang="en-GB" sz="2400" dirty="0"/>
              <a:t>employment relationships.</a:t>
            </a:r>
          </a:p>
          <a:p>
            <a:endParaRPr lang="en-GB" sz="2400" dirty="0"/>
          </a:p>
          <a:p>
            <a:r>
              <a:rPr lang="en-GB" sz="2400" dirty="0"/>
              <a:t>Incomplete contracts arise when:</a:t>
            </a:r>
          </a:p>
          <a:p>
            <a:pPr>
              <a:buFont typeface="Arial" pitchFamily="34" charset="0"/>
              <a:buChar char="•"/>
            </a:pPr>
            <a:r>
              <a:rPr lang="en-GB" sz="2400" dirty="0"/>
              <a:t>    information is not </a:t>
            </a:r>
            <a:r>
              <a:rPr lang="en-GB" sz="2400" b="1" dirty="0"/>
              <a:t>verifiable</a:t>
            </a:r>
          </a:p>
          <a:p>
            <a:pPr>
              <a:buFont typeface="Arial" pitchFamily="34" charset="0"/>
              <a:buChar char="•"/>
            </a:pPr>
            <a:r>
              <a:rPr lang="en-GB" sz="2400" dirty="0"/>
              <a:t>    </a:t>
            </a:r>
            <a:r>
              <a:rPr lang="en-GB" sz="2400" dirty="0" smtClean="0"/>
              <a:t>the relationship covers </a:t>
            </a:r>
            <a:r>
              <a:rPr lang="en-GB" sz="2400" dirty="0"/>
              <a:t>periods of </a:t>
            </a:r>
            <a:r>
              <a:rPr lang="en-GB" sz="2400" b="1" dirty="0"/>
              <a:t>time</a:t>
            </a:r>
          </a:p>
          <a:p>
            <a:pPr>
              <a:buFont typeface="Arial" pitchFamily="34" charset="0"/>
              <a:buChar char="•"/>
            </a:pPr>
            <a:r>
              <a:rPr lang="en-GB" sz="2400" dirty="0"/>
              <a:t>    there is </a:t>
            </a:r>
            <a:r>
              <a:rPr lang="en-GB" sz="2400" b="1" dirty="0"/>
              <a:t>uncertainty</a:t>
            </a:r>
          </a:p>
          <a:p>
            <a:pPr>
              <a:buFont typeface="Arial" pitchFamily="34" charset="0"/>
              <a:buChar char="•"/>
            </a:pPr>
            <a:r>
              <a:rPr lang="en-GB" sz="2400" dirty="0"/>
              <a:t>    there are difficulties with </a:t>
            </a:r>
            <a:r>
              <a:rPr lang="en-GB" sz="2400" b="1" dirty="0"/>
              <a:t>measurement</a:t>
            </a:r>
          </a:p>
          <a:p>
            <a:pPr>
              <a:buFont typeface="Arial" pitchFamily="34" charset="0"/>
              <a:buChar char="•"/>
            </a:pPr>
            <a:r>
              <a:rPr lang="en-GB" sz="2400" dirty="0"/>
              <a:t>    </a:t>
            </a:r>
            <a:r>
              <a:rPr lang="en-GB" sz="2400" b="1" dirty="0"/>
              <a:t>judiciary</a:t>
            </a:r>
            <a:r>
              <a:rPr lang="en-GB" sz="2400" dirty="0"/>
              <a:t> is absent</a:t>
            </a:r>
          </a:p>
          <a:p>
            <a:pPr>
              <a:buFont typeface="Arial" pitchFamily="34" charset="0"/>
              <a:buChar char="•"/>
            </a:pPr>
            <a:r>
              <a:rPr lang="en-GB" sz="2400" dirty="0"/>
              <a:t>    </a:t>
            </a:r>
            <a:r>
              <a:rPr lang="en-GB" sz="2400" dirty="0" smtClean="0"/>
              <a:t>there are </a:t>
            </a:r>
            <a:r>
              <a:rPr lang="en-GB" sz="2400" b="1" dirty="0" smtClean="0"/>
              <a:t>preferences</a:t>
            </a:r>
            <a:r>
              <a:rPr lang="en-GB" sz="2400" dirty="0" smtClean="0"/>
              <a:t> </a:t>
            </a:r>
            <a:r>
              <a:rPr lang="en-GB" sz="2400" dirty="0"/>
              <a:t>for </a:t>
            </a:r>
            <a:r>
              <a:rPr lang="en-GB" sz="2400" dirty="0" smtClean="0"/>
              <a:t>omitting </a:t>
            </a:r>
            <a:r>
              <a:rPr lang="en-GB" sz="2400" dirty="0"/>
              <a:t>some information</a:t>
            </a:r>
          </a:p>
        </p:txBody>
      </p:sp>
    </p:spTree>
    <p:extLst>
      <p:ext uri="{BB962C8B-B14F-4D97-AF65-F5344CB8AC3E}">
        <p14:creationId xmlns:p14="http://schemas.microsoft.com/office/powerpoint/2010/main" val="290229115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33</a:t>
            </a:fld>
            <a:endParaRPr lang="en-GB"/>
          </a:p>
        </p:txBody>
      </p:sp>
      <p:sp>
        <p:nvSpPr>
          <p:cNvPr id="9" name="Subtitle 8"/>
          <p:cNvSpPr>
            <a:spLocks noGrp="1"/>
          </p:cNvSpPr>
          <p:nvPr>
            <p:ph type="subTitle" idx="1"/>
          </p:nvPr>
        </p:nvSpPr>
        <p:spPr>
          <a:xfrm>
            <a:off x="1385040" y="910894"/>
            <a:ext cx="9144000" cy="934532"/>
          </a:xfrm>
        </p:spPr>
        <p:txBody>
          <a:bodyPr>
            <a:normAutofit fontScale="92500" lnSpcReduction="20000"/>
          </a:bodyPr>
          <a:lstStyle/>
          <a:p>
            <a:r>
              <a:rPr lang="en-GB" sz="3200" b="1" dirty="0" smtClean="0"/>
              <a:t>Contracts </a:t>
            </a:r>
          </a:p>
          <a:p>
            <a:r>
              <a:rPr lang="en-GB" sz="3200" b="1" dirty="0" smtClean="0"/>
              <a:t>Principal-agent models</a:t>
            </a:r>
            <a:endParaRPr lang="en-GB" sz="3200" b="1" dirty="0" smtClean="0"/>
          </a:p>
        </p:txBody>
      </p:sp>
      <p:sp>
        <p:nvSpPr>
          <p:cNvPr id="8" name="TextBox 7"/>
          <p:cNvSpPr txBox="1"/>
          <p:nvPr/>
        </p:nvSpPr>
        <p:spPr>
          <a:xfrm>
            <a:off x="454826" y="1845426"/>
            <a:ext cx="11576462" cy="6001643"/>
          </a:xfrm>
          <a:prstGeom prst="rect">
            <a:avLst/>
          </a:prstGeom>
          <a:noFill/>
        </p:spPr>
        <p:txBody>
          <a:bodyPr wrap="square" rtlCol="0">
            <a:spAutoFit/>
          </a:bodyPr>
          <a:lstStyle/>
          <a:p>
            <a:r>
              <a:rPr lang="en-GB" sz="2400" b="1" dirty="0"/>
              <a:t>Principal-agent</a:t>
            </a:r>
            <a:r>
              <a:rPr lang="en-GB" sz="2400" dirty="0"/>
              <a:t> models capture interactions under incomplete contracts</a:t>
            </a:r>
          </a:p>
          <a:p>
            <a:pPr>
              <a:buFont typeface="Arial" pitchFamily="34" charset="0"/>
              <a:buChar char="•"/>
            </a:pPr>
            <a:r>
              <a:rPr lang="en-GB" sz="2400" dirty="0"/>
              <a:t>    </a:t>
            </a:r>
            <a:r>
              <a:rPr lang="en-GB" sz="2400" dirty="0" smtClean="0"/>
              <a:t>the </a:t>
            </a:r>
            <a:r>
              <a:rPr lang="en-GB" sz="2400" dirty="0"/>
              <a:t>firm </a:t>
            </a:r>
            <a:r>
              <a:rPr lang="en-GB" sz="2400" dirty="0" smtClean="0"/>
              <a:t>can be treated as </a:t>
            </a:r>
            <a:r>
              <a:rPr lang="en-GB" sz="2400" dirty="0"/>
              <a:t>the principal and the worker </a:t>
            </a:r>
            <a:r>
              <a:rPr lang="en-GB" sz="2400" dirty="0" smtClean="0"/>
              <a:t>the agent of the firm</a:t>
            </a:r>
            <a:endParaRPr lang="en-GB" sz="2400" dirty="0"/>
          </a:p>
          <a:p>
            <a:pPr>
              <a:buFont typeface="Arial" pitchFamily="34" charset="0"/>
              <a:buChar char="•"/>
            </a:pPr>
            <a:endParaRPr lang="en-GB" sz="2400" dirty="0"/>
          </a:p>
          <a:p>
            <a:r>
              <a:rPr lang="en-GB" sz="2400" dirty="0" smtClean="0"/>
              <a:t>An agent might take </a:t>
            </a:r>
            <a:r>
              <a:rPr lang="en-GB" sz="2400" dirty="0"/>
              <a:t>action that is </a:t>
            </a:r>
            <a:r>
              <a:rPr lang="en-GB" sz="2400" b="1" dirty="0"/>
              <a:t>hidden</a:t>
            </a:r>
            <a:r>
              <a:rPr lang="en-GB" sz="2400" dirty="0"/>
              <a:t> from the principal, which is why the principal cannot verify it</a:t>
            </a:r>
            <a:r>
              <a:rPr lang="en-GB" sz="2400" dirty="0"/>
              <a:t>. </a:t>
            </a:r>
            <a:endParaRPr lang="en-GB" sz="2400" dirty="0" smtClean="0"/>
          </a:p>
          <a:p>
            <a:endParaRPr lang="en-GB" sz="2400" dirty="0"/>
          </a:p>
          <a:p>
            <a:r>
              <a:rPr lang="en-GB" sz="2400" dirty="0" smtClean="0"/>
              <a:t>A </a:t>
            </a:r>
            <a:r>
              <a:rPr lang="en-GB" sz="2400" b="1" dirty="0"/>
              <a:t>hidden action problem </a:t>
            </a:r>
            <a:r>
              <a:rPr lang="en-GB" sz="2400" dirty="0"/>
              <a:t>occurs when</a:t>
            </a:r>
          </a:p>
          <a:p>
            <a:pPr>
              <a:buFont typeface="Arial" pitchFamily="34" charset="0"/>
              <a:buChar char="•"/>
            </a:pPr>
            <a:r>
              <a:rPr lang="en-GB" sz="2400" dirty="0"/>
              <a:t>    there is a conflict of interest between the principal and the agent </a:t>
            </a:r>
            <a:r>
              <a:rPr lang="en-GB" sz="2400" dirty="0" smtClean="0"/>
              <a:t>over </a:t>
            </a:r>
            <a:r>
              <a:rPr lang="en-GB" sz="2400" dirty="0"/>
              <a:t>some action that </a:t>
            </a:r>
            <a:r>
              <a:rPr lang="en-GB" sz="2400" dirty="0" smtClean="0"/>
              <a:t>	may </a:t>
            </a:r>
            <a:r>
              <a:rPr lang="en-GB" sz="2400" dirty="0"/>
              <a:t>be taken by the agent</a:t>
            </a:r>
          </a:p>
          <a:p>
            <a:pPr>
              <a:buFont typeface="Arial" pitchFamily="34" charset="0"/>
              <a:buChar char="•"/>
            </a:pPr>
            <a:r>
              <a:rPr lang="en-GB" sz="2400" dirty="0"/>
              <a:t>    and this action cannot be subjected to a complete contract.</a:t>
            </a:r>
          </a:p>
          <a:p>
            <a:pPr>
              <a:buFont typeface="Arial" pitchFamily="34" charset="0"/>
              <a:buChar char="•"/>
            </a:pPr>
            <a:endParaRPr lang="en-GB" sz="2400" dirty="0"/>
          </a:p>
          <a:p>
            <a:r>
              <a:rPr lang="en-GB" sz="2400" dirty="0"/>
              <a:t>The information about the action may be either </a:t>
            </a:r>
            <a:r>
              <a:rPr lang="en-GB" sz="2400" b="1" dirty="0"/>
              <a:t>asymmetric</a:t>
            </a:r>
            <a:r>
              <a:rPr lang="en-GB" sz="2400" dirty="0"/>
              <a:t> or </a:t>
            </a:r>
            <a:r>
              <a:rPr lang="en-GB" sz="2400" b="1" dirty="0"/>
              <a:t>unverifiable</a:t>
            </a:r>
            <a:r>
              <a:rPr lang="en-GB" sz="2400" dirty="0"/>
              <a:t>.	</a:t>
            </a:r>
          </a:p>
          <a:p>
            <a:endParaRPr lang="en-GB" sz="2400" dirty="0"/>
          </a:p>
          <a:p>
            <a:endParaRPr lang="en-GB" sz="2400" dirty="0"/>
          </a:p>
          <a:p>
            <a:endParaRPr lang="en-GB" sz="2400" dirty="0"/>
          </a:p>
          <a:p>
            <a:endParaRPr lang="en-US" sz="2400" dirty="0"/>
          </a:p>
        </p:txBody>
      </p:sp>
    </p:spTree>
    <p:extLst>
      <p:ext uri="{BB962C8B-B14F-4D97-AF65-F5344CB8AC3E}">
        <p14:creationId xmlns:p14="http://schemas.microsoft.com/office/powerpoint/2010/main" val="15025221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4</a:t>
            </a:fld>
            <a:endParaRPr lang="en-GB"/>
          </a:p>
        </p:txBody>
      </p:sp>
      <p:sp>
        <p:nvSpPr>
          <p:cNvPr id="9" name="Subtitle 8"/>
          <p:cNvSpPr>
            <a:spLocks noGrp="1"/>
          </p:cNvSpPr>
          <p:nvPr>
            <p:ph type="subTitle" idx="1"/>
          </p:nvPr>
        </p:nvSpPr>
        <p:spPr>
          <a:xfrm>
            <a:off x="1368415" y="1210152"/>
            <a:ext cx="9144000" cy="706726"/>
          </a:xfrm>
        </p:spPr>
        <p:txBody>
          <a:bodyPr/>
          <a:lstStyle/>
          <a:p>
            <a:r>
              <a:rPr lang="en-GB" sz="3200" b="1" dirty="0" smtClean="0"/>
              <a:t>Structure of a Firm</a:t>
            </a:r>
            <a:endParaRPr lang="en-GB" sz="3200" b="1" dirty="0" smtClean="0"/>
          </a:p>
        </p:txBody>
      </p:sp>
      <p:pic>
        <p:nvPicPr>
          <p:cNvPr id="7" name="Picture 6" descr="figure-06-01-c.jpg"/>
          <p:cNvPicPr>
            <a:picLocks noChangeAspect="1"/>
          </p:cNvPicPr>
          <p:nvPr/>
        </p:nvPicPr>
        <p:blipFill>
          <a:blip r:embed="rId2"/>
          <a:stretch>
            <a:fillRect/>
          </a:stretch>
        </p:blipFill>
        <p:spPr>
          <a:xfrm>
            <a:off x="90639" y="2536603"/>
            <a:ext cx="7088237" cy="3521969"/>
          </a:xfrm>
          <a:prstGeom prst="rect">
            <a:avLst/>
          </a:prstGeom>
        </p:spPr>
      </p:pic>
      <p:sp>
        <p:nvSpPr>
          <p:cNvPr id="10" name="TextBox 4"/>
          <p:cNvSpPr txBox="1"/>
          <p:nvPr/>
        </p:nvSpPr>
        <p:spPr>
          <a:xfrm>
            <a:off x="6325986" y="2536603"/>
            <a:ext cx="4865928" cy="2677656"/>
          </a:xfrm>
          <a:prstGeom prst="rect">
            <a:avLst/>
          </a:prstGeom>
          <a:noFill/>
        </p:spPr>
        <p:txBody>
          <a:bodyPr wrap="square" rtlCol="0">
            <a:spAutoFit/>
          </a:bodyPr>
          <a:lstStyle/>
          <a:p>
            <a:r>
              <a:rPr lang="en-US" sz="2400" dirty="0"/>
              <a:t>Owners decide on long-term </a:t>
            </a:r>
            <a:r>
              <a:rPr lang="en-US" sz="2400" dirty="0" smtClean="0"/>
              <a:t>strategy</a:t>
            </a:r>
          </a:p>
          <a:p>
            <a:pPr marL="457200" indent="-457200">
              <a:buFont typeface="Arial" pitchFamily="34" charset="0"/>
              <a:buChar char="•"/>
            </a:pPr>
            <a:endParaRPr lang="en-US" sz="2400" dirty="0"/>
          </a:p>
          <a:p>
            <a:pPr marL="457200" indent="-457200">
              <a:buFont typeface="Arial" pitchFamily="34" charset="0"/>
              <a:buChar char="•"/>
            </a:pPr>
            <a:endParaRPr lang="en-US" sz="2400" dirty="0" smtClean="0"/>
          </a:p>
          <a:p>
            <a:endParaRPr lang="en-US" sz="2400" dirty="0"/>
          </a:p>
          <a:p>
            <a:r>
              <a:rPr lang="en-US" sz="2400" dirty="0" smtClean="0"/>
              <a:t>Managers </a:t>
            </a:r>
            <a:r>
              <a:rPr lang="en-US" sz="2400" dirty="0"/>
              <a:t>implement their decisions by assigning tasks to workers and monitoring them</a:t>
            </a:r>
          </a:p>
        </p:txBody>
      </p:sp>
    </p:spTree>
    <p:extLst>
      <p:ext uri="{BB962C8B-B14F-4D97-AF65-F5344CB8AC3E}">
        <p14:creationId xmlns:p14="http://schemas.microsoft.com/office/powerpoint/2010/main" val="39283405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5</a:t>
            </a:fld>
            <a:endParaRPr lang="en-GB"/>
          </a:p>
        </p:txBody>
      </p:sp>
      <p:sp>
        <p:nvSpPr>
          <p:cNvPr id="9" name="Subtitle 8"/>
          <p:cNvSpPr>
            <a:spLocks noGrp="1"/>
          </p:cNvSpPr>
          <p:nvPr>
            <p:ph type="subTitle" idx="1"/>
          </p:nvPr>
        </p:nvSpPr>
        <p:spPr>
          <a:xfrm>
            <a:off x="1368415" y="1210152"/>
            <a:ext cx="9144000" cy="706726"/>
          </a:xfrm>
        </p:spPr>
        <p:txBody>
          <a:bodyPr/>
          <a:lstStyle/>
          <a:p>
            <a:r>
              <a:rPr lang="en-GB" sz="3200" b="1" dirty="0" smtClean="0"/>
              <a:t>Contracts</a:t>
            </a:r>
            <a:endParaRPr lang="en-GB" sz="3200" b="1" dirty="0" smtClean="0"/>
          </a:p>
        </p:txBody>
      </p:sp>
      <p:sp>
        <p:nvSpPr>
          <p:cNvPr id="8" name="TextBox 7"/>
          <p:cNvSpPr txBox="1"/>
          <p:nvPr/>
        </p:nvSpPr>
        <p:spPr>
          <a:xfrm>
            <a:off x="610181" y="2054832"/>
            <a:ext cx="11291768" cy="3785652"/>
          </a:xfrm>
          <a:prstGeom prst="rect">
            <a:avLst/>
          </a:prstGeom>
          <a:noFill/>
        </p:spPr>
        <p:txBody>
          <a:bodyPr wrap="square" rtlCol="0">
            <a:spAutoFit/>
          </a:bodyPr>
          <a:lstStyle/>
          <a:p>
            <a:r>
              <a:rPr lang="en-GB" sz="2400" dirty="0"/>
              <a:t>Firms and markets differ in the contracts that form the basis of exchange.</a:t>
            </a:r>
          </a:p>
          <a:p>
            <a:endParaRPr lang="en-GB" sz="2400" b="1" dirty="0"/>
          </a:p>
          <a:p>
            <a:r>
              <a:rPr lang="en-GB" sz="2400" b="1" dirty="0"/>
              <a:t>Contract</a:t>
            </a:r>
            <a:r>
              <a:rPr lang="en-GB" sz="2400" dirty="0"/>
              <a:t> = a legal document or understanding that specifies a set of actions that parties to the contract must undertake.</a:t>
            </a:r>
          </a:p>
          <a:p>
            <a:endParaRPr lang="en-GB" sz="2400" b="1" dirty="0"/>
          </a:p>
          <a:p>
            <a:r>
              <a:rPr lang="en-GB" sz="2400" dirty="0" smtClean="0"/>
              <a:t>Contracts </a:t>
            </a:r>
            <a:r>
              <a:rPr lang="en-GB" sz="2400" dirty="0"/>
              <a:t>for products sold in markets </a:t>
            </a:r>
            <a:r>
              <a:rPr lang="en-GB" sz="2400" b="1" dirty="0"/>
              <a:t>permanently transfer ownership </a:t>
            </a:r>
            <a:r>
              <a:rPr lang="en-GB" sz="2400" dirty="0"/>
              <a:t>of the good from the seller to the buyer. </a:t>
            </a:r>
            <a:endParaRPr lang="en-GB" sz="2400" dirty="0" smtClean="0"/>
          </a:p>
          <a:p>
            <a:endParaRPr lang="en-GB" sz="2400" dirty="0"/>
          </a:p>
          <a:p>
            <a:r>
              <a:rPr lang="en-GB" sz="2400" dirty="0" smtClean="0"/>
              <a:t>Contracts </a:t>
            </a:r>
            <a:r>
              <a:rPr lang="en-GB" sz="2400" dirty="0"/>
              <a:t>for labour </a:t>
            </a:r>
            <a:r>
              <a:rPr lang="en-GB" sz="2400" b="1" dirty="0"/>
              <a:t>temporarily transfer authority </a:t>
            </a:r>
            <a:r>
              <a:rPr lang="en-GB" sz="2400" dirty="0"/>
              <a:t>over a person’s activities from the employee to the manager or owner.</a:t>
            </a:r>
            <a:endParaRPr lang="en-US" sz="2400" b="1" dirty="0"/>
          </a:p>
        </p:txBody>
      </p:sp>
    </p:spTree>
    <p:extLst>
      <p:ext uri="{BB962C8B-B14F-4D97-AF65-F5344CB8AC3E}">
        <p14:creationId xmlns:p14="http://schemas.microsoft.com/office/powerpoint/2010/main" val="31392387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6</a:t>
            </a:fld>
            <a:endParaRPr lang="en-GB"/>
          </a:p>
        </p:txBody>
      </p:sp>
      <p:sp>
        <p:nvSpPr>
          <p:cNvPr id="9" name="Subtitle 8"/>
          <p:cNvSpPr>
            <a:spLocks noGrp="1"/>
          </p:cNvSpPr>
          <p:nvPr>
            <p:ph type="subTitle" idx="1"/>
          </p:nvPr>
        </p:nvSpPr>
        <p:spPr>
          <a:xfrm>
            <a:off x="1368415" y="1210152"/>
            <a:ext cx="9144000" cy="706726"/>
          </a:xfrm>
        </p:spPr>
        <p:txBody>
          <a:bodyPr/>
          <a:lstStyle/>
          <a:p>
            <a:r>
              <a:rPr lang="en-GB" sz="3200" b="1" dirty="0" smtClean="0"/>
              <a:t>Relationships within a Firm</a:t>
            </a:r>
            <a:endParaRPr lang="en-GB" sz="3200" b="1" dirty="0" smtClean="0"/>
          </a:p>
        </p:txBody>
      </p:sp>
      <p:sp>
        <p:nvSpPr>
          <p:cNvPr id="7" name="TextBox 6"/>
          <p:cNvSpPr txBox="1"/>
          <p:nvPr/>
        </p:nvSpPr>
        <p:spPr>
          <a:xfrm>
            <a:off x="639767" y="2054832"/>
            <a:ext cx="11291768" cy="4154984"/>
          </a:xfrm>
          <a:prstGeom prst="rect">
            <a:avLst/>
          </a:prstGeom>
          <a:noFill/>
        </p:spPr>
        <p:txBody>
          <a:bodyPr wrap="square" rtlCol="0">
            <a:spAutoFit/>
          </a:bodyPr>
          <a:lstStyle/>
          <a:p>
            <a:r>
              <a:rPr lang="en-GB" sz="2400" dirty="0"/>
              <a:t>Unlike in </a:t>
            </a:r>
            <a:r>
              <a:rPr lang="en-GB" sz="2400" dirty="0" smtClean="0"/>
              <a:t>most market relationships </a:t>
            </a:r>
            <a:r>
              <a:rPr lang="en-GB" sz="2400" i="1" dirty="0" smtClean="0"/>
              <a:t>between</a:t>
            </a:r>
            <a:r>
              <a:rPr lang="en-GB" sz="2400" dirty="0" smtClean="0"/>
              <a:t> firms</a:t>
            </a:r>
            <a:r>
              <a:rPr lang="en-GB" sz="2400" dirty="0"/>
              <a:t>, relationships </a:t>
            </a:r>
            <a:r>
              <a:rPr lang="en-GB" sz="2400" i="1" dirty="0" smtClean="0"/>
              <a:t>within</a:t>
            </a:r>
            <a:r>
              <a:rPr lang="en-GB" sz="2400" dirty="0" smtClean="0"/>
              <a:t> </a:t>
            </a:r>
            <a:r>
              <a:rPr lang="en-GB" sz="2400" dirty="0" smtClean="0"/>
              <a:t>a </a:t>
            </a:r>
            <a:r>
              <a:rPr lang="en-GB" sz="2400" dirty="0"/>
              <a:t>firm may extend over </a:t>
            </a:r>
            <a:r>
              <a:rPr lang="en-GB" sz="2400" dirty="0" smtClean="0"/>
              <a:t>a long </a:t>
            </a:r>
            <a:r>
              <a:rPr lang="en-GB" sz="2400" dirty="0"/>
              <a:t>period of time.</a:t>
            </a:r>
          </a:p>
          <a:p>
            <a:endParaRPr lang="en-GB" sz="2400" b="1" dirty="0" smtClean="0"/>
          </a:p>
          <a:p>
            <a:r>
              <a:rPr lang="en-GB" sz="2400" dirty="0" smtClean="0"/>
              <a:t>This enables:</a:t>
            </a:r>
          </a:p>
          <a:p>
            <a:endParaRPr lang="en-GB" sz="2400" dirty="0"/>
          </a:p>
          <a:p>
            <a:pPr>
              <a:buFont typeface="Arial" pitchFamily="34" charset="0"/>
              <a:buChar char="•"/>
            </a:pPr>
            <a:r>
              <a:rPr lang="en-GB" sz="2400" dirty="0" smtClean="0"/>
              <a:t>    creation </a:t>
            </a:r>
            <a:r>
              <a:rPr lang="en-GB" sz="2400" dirty="0"/>
              <a:t>of </a:t>
            </a:r>
            <a:r>
              <a:rPr lang="en-GB" sz="2400" b="1" dirty="0"/>
              <a:t>network</a:t>
            </a:r>
            <a:r>
              <a:rPr lang="en-GB" sz="2400" dirty="0"/>
              <a:t> of colleagues</a:t>
            </a:r>
          </a:p>
          <a:p>
            <a:pPr>
              <a:buFont typeface="Arial" pitchFamily="34" charset="0"/>
              <a:buChar char="•"/>
            </a:pPr>
            <a:r>
              <a:rPr lang="en-GB" sz="2400" dirty="0"/>
              <a:t>    acquisition of </a:t>
            </a:r>
            <a:r>
              <a:rPr lang="en-GB" sz="2400" b="1" dirty="0"/>
              <a:t>skills</a:t>
            </a:r>
            <a:r>
              <a:rPr lang="en-GB" sz="2400" dirty="0"/>
              <a:t> necessary for the job</a:t>
            </a:r>
          </a:p>
          <a:p>
            <a:endParaRPr lang="en-GB" sz="2400" dirty="0"/>
          </a:p>
          <a:p>
            <a:r>
              <a:rPr lang="en-GB" sz="2400" dirty="0"/>
              <a:t>These skills, networks, and friendships </a:t>
            </a:r>
            <a:r>
              <a:rPr lang="en-GB" sz="2400" dirty="0" smtClean="0"/>
              <a:t>are often </a:t>
            </a:r>
            <a:r>
              <a:rPr lang="en-GB" sz="2400" b="1" dirty="0"/>
              <a:t>firm-specific assets.</a:t>
            </a:r>
          </a:p>
          <a:p>
            <a:r>
              <a:rPr lang="en-GB" sz="2400" dirty="0"/>
              <a:t>They are valuable only while the worker remains employed in a particular firm.	</a:t>
            </a:r>
          </a:p>
          <a:p>
            <a:r>
              <a:rPr lang="en-GB" sz="2400" dirty="0"/>
              <a:t>When the relationship ends, value is lost to both sides.</a:t>
            </a:r>
            <a:endParaRPr lang="en-US" sz="2400" dirty="0"/>
          </a:p>
        </p:txBody>
      </p:sp>
    </p:spTree>
    <p:extLst>
      <p:ext uri="{BB962C8B-B14F-4D97-AF65-F5344CB8AC3E}">
        <p14:creationId xmlns:p14="http://schemas.microsoft.com/office/powerpoint/2010/main" val="32332490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7</a:t>
            </a:fld>
            <a:endParaRPr lang="en-GB"/>
          </a:p>
        </p:txBody>
      </p:sp>
      <p:sp>
        <p:nvSpPr>
          <p:cNvPr id="9" name="Subtitle 8"/>
          <p:cNvSpPr>
            <a:spLocks noGrp="1"/>
          </p:cNvSpPr>
          <p:nvPr>
            <p:ph type="subTitle" idx="1"/>
          </p:nvPr>
        </p:nvSpPr>
        <p:spPr>
          <a:xfrm>
            <a:off x="1368415" y="1210152"/>
            <a:ext cx="9144000" cy="706726"/>
          </a:xfrm>
        </p:spPr>
        <p:txBody>
          <a:bodyPr/>
          <a:lstStyle/>
          <a:p>
            <a:r>
              <a:rPr lang="en-GB" sz="3200" b="1" dirty="0" smtClean="0"/>
              <a:t>Separation of ownership and control</a:t>
            </a:r>
            <a:endParaRPr lang="en-GB" sz="3200" b="1" dirty="0" smtClean="0"/>
          </a:p>
        </p:txBody>
      </p:sp>
      <p:sp>
        <p:nvSpPr>
          <p:cNvPr id="8" name="TextBox 7"/>
          <p:cNvSpPr txBox="1"/>
          <p:nvPr/>
        </p:nvSpPr>
        <p:spPr>
          <a:xfrm>
            <a:off x="548640" y="1992039"/>
            <a:ext cx="10972800" cy="3046988"/>
          </a:xfrm>
          <a:prstGeom prst="rect">
            <a:avLst/>
          </a:prstGeom>
          <a:noFill/>
        </p:spPr>
        <p:txBody>
          <a:bodyPr wrap="square" rtlCol="0">
            <a:spAutoFit/>
          </a:bodyPr>
          <a:lstStyle/>
          <a:p>
            <a:endParaRPr lang="en-GB" sz="3200" dirty="0"/>
          </a:p>
          <a:p>
            <a:pPr algn="ctr"/>
            <a:r>
              <a:rPr lang="en-GB" sz="3200" dirty="0"/>
              <a:t>Managers ≠ owners</a:t>
            </a:r>
          </a:p>
          <a:p>
            <a:endParaRPr lang="en-GB" sz="3200" dirty="0"/>
          </a:p>
          <a:p>
            <a:endParaRPr lang="en-GB" sz="3200" dirty="0"/>
          </a:p>
          <a:p>
            <a:r>
              <a:rPr lang="en-GB" sz="3200" b="1" dirty="0"/>
              <a:t>Separation of ownership and control </a:t>
            </a:r>
            <a:r>
              <a:rPr lang="en-GB" sz="3200" dirty="0"/>
              <a:t>= when managers decide on the use of other people’s funds.</a:t>
            </a:r>
          </a:p>
        </p:txBody>
      </p:sp>
    </p:spTree>
    <p:extLst>
      <p:ext uri="{BB962C8B-B14F-4D97-AF65-F5344CB8AC3E}">
        <p14:creationId xmlns:p14="http://schemas.microsoft.com/office/powerpoint/2010/main" val="4887832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8</a:t>
            </a:fld>
            <a:endParaRPr lang="en-GB"/>
          </a:p>
        </p:txBody>
      </p:sp>
      <p:sp>
        <p:nvSpPr>
          <p:cNvPr id="9" name="Subtitle 8"/>
          <p:cNvSpPr>
            <a:spLocks noGrp="1"/>
          </p:cNvSpPr>
          <p:nvPr>
            <p:ph type="subTitle" idx="1"/>
          </p:nvPr>
        </p:nvSpPr>
        <p:spPr>
          <a:xfrm>
            <a:off x="1368415" y="1210152"/>
            <a:ext cx="9144000" cy="934532"/>
          </a:xfrm>
        </p:spPr>
        <p:txBody>
          <a:bodyPr>
            <a:normAutofit lnSpcReduction="10000"/>
          </a:bodyPr>
          <a:lstStyle/>
          <a:p>
            <a:r>
              <a:rPr lang="en-GB" sz="3200" b="1" dirty="0" smtClean="0"/>
              <a:t>Separation of ownership and control: conflict of interests</a:t>
            </a:r>
            <a:endParaRPr lang="en-GB" sz="3200" b="1" dirty="0" smtClean="0"/>
          </a:p>
        </p:txBody>
      </p:sp>
      <p:sp>
        <p:nvSpPr>
          <p:cNvPr id="7" name="TextBox 6"/>
          <p:cNvSpPr txBox="1"/>
          <p:nvPr/>
        </p:nvSpPr>
        <p:spPr>
          <a:xfrm>
            <a:off x="450116" y="2606208"/>
            <a:ext cx="11291768" cy="2677656"/>
          </a:xfrm>
          <a:prstGeom prst="rect">
            <a:avLst/>
          </a:prstGeom>
          <a:noFill/>
        </p:spPr>
        <p:txBody>
          <a:bodyPr wrap="square" rtlCol="0">
            <a:spAutoFit/>
          </a:bodyPr>
          <a:lstStyle/>
          <a:p>
            <a:r>
              <a:rPr lang="en-GB" sz="2400" dirty="0"/>
              <a:t>The firm’s </a:t>
            </a:r>
            <a:r>
              <a:rPr lang="en-GB" sz="2400" b="1" dirty="0"/>
              <a:t>profits</a:t>
            </a:r>
            <a:r>
              <a:rPr lang="en-GB" sz="2400" dirty="0"/>
              <a:t> legally belong to the people who own the firm’s assets.</a:t>
            </a:r>
          </a:p>
          <a:p>
            <a:endParaRPr lang="en-GB" sz="2400" dirty="0"/>
          </a:p>
          <a:p>
            <a:pPr lvl="1">
              <a:buFont typeface="Arial" pitchFamily="34" charset="0"/>
              <a:buChar char="•"/>
            </a:pPr>
            <a:r>
              <a:rPr lang="en-GB" sz="2400" dirty="0"/>
              <a:t>    </a:t>
            </a:r>
            <a:r>
              <a:rPr lang="en-GB" sz="2400" dirty="0" smtClean="0"/>
              <a:t>	Managers</a:t>
            </a:r>
            <a:r>
              <a:rPr lang="en-GB" sz="2400" dirty="0"/>
              <a:t>’ actions have impact on profits</a:t>
            </a:r>
          </a:p>
          <a:p>
            <a:pPr lvl="1">
              <a:buFont typeface="Arial" pitchFamily="34" charset="0"/>
              <a:buChar char="•"/>
            </a:pPr>
            <a:r>
              <a:rPr lang="en-GB" sz="2400" dirty="0"/>
              <a:t>  </a:t>
            </a:r>
            <a:r>
              <a:rPr lang="en-GB" sz="2400" dirty="0" smtClean="0"/>
              <a:t>	But </a:t>
            </a:r>
            <a:r>
              <a:rPr lang="en-GB" sz="2400" dirty="0"/>
              <a:t>if profits increase thanks to managers’ work, </a:t>
            </a:r>
            <a:r>
              <a:rPr lang="en-GB" sz="2400" dirty="0" smtClean="0"/>
              <a:t>the managers themselves might  </a:t>
            </a:r>
            <a:r>
              <a:rPr lang="en-GB" sz="2400" dirty="0"/>
              <a:t>not automatically benefit. </a:t>
            </a:r>
          </a:p>
          <a:p>
            <a:endParaRPr lang="en-GB" sz="2400" dirty="0"/>
          </a:p>
          <a:p>
            <a:r>
              <a:rPr lang="en-GB" sz="2400" dirty="0"/>
              <a:t>This creates a </a:t>
            </a:r>
            <a:r>
              <a:rPr lang="en-GB" sz="2400" dirty="0" smtClean="0"/>
              <a:t>potential </a:t>
            </a:r>
            <a:r>
              <a:rPr lang="en-GB" sz="2400" b="1" dirty="0" smtClean="0"/>
              <a:t>conflict </a:t>
            </a:r>
            <a:r>
              <a:rPr lang="en-GB" sz="2400" b="1" dirty="0"/>
              <a:t>of interest </a:t>
            </a:r>
            <a:r>
              <a:rPr lang="en-GB" sz="2400" dirty="0"/>
              <a:t>between managers and owners.</a:t>
            </a:r>
          </a:p>
        </p:txBody>
      </p:sp>
    </p:spTree>
    <p:extLst>
      <p:ext uri="{BB962C8B-B14F-4D97-AF65-F5344CB8AC3E}">
        <p14:creationId xmlns:p14="http://schemas.microsoft.com/office/powerpoint/2010/main" val="22600736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9</a:t>
            </a:fld>
            <a:endParaRPr lang="en-GB"/>
          </a:p>
        </p:txBody>
      </p:sp>
      <p:sp>
        <p:nvSpPr>
          <p:cNvPr id="9" name="Subtitle 8"/>
          <p:cNvSpPr>
            <a:spLocks noGrp="1"/>
          </p:cNvSpPr>
          <p:nvPr>
            <p:ph type="subTitle" idx="1"/>
          </p:nvPr>
        </p:nvSpPr>
        <p:spPr>
          <a:xfrm>
            <a:off x="1368415" y="1210152"/>
            <a:ext cx="9144000" cy="934532"/>
          </a:xfrm>
        </p:spPr>
        <p:txBody>
          <a:bodyPr>
            <a:normAutofit fontScale="92500" lnSpcReduction="20000"/>
          </a:bodyPr>
          <a:lstStyle/>
          <a:p>
            <a:r>
              <a:rPr lang="en-GB" sz="3200" b="1" dirty="0" smtClean="0"/>
              <a:t>Separation of ownership and control: </a:t>
            </a:r>
          </a:p>
          <a:p>
            <a:r>
              <a:rPr lang="en-GB" sz="3200" b="1" dirty="0" smtClean="0"/>
              <a:t>aligning interests</a:t>
            </a:r>
            <a:endParaRPr lang="en-GB" sz="3200" b="1" dirty="0" smtClean="0"/>
          </a:p>
        </p:txBody>
      </p:sp>
      <p:sp>
        <p:nvSpPr>
          <p:cNvPr id="8" name="TextBox 7"/>
          <p:cNvSpPr txBox="1"/>
          <p:nvPr/>
        </p:nvSpPr>
        <p:spPr>
          <a:xfrm>
            <a:off x="1167344" y="3026379"/>
            <a:ext cx="10097590" cy="1938992"/>
          </a:xfrm>
          <a:prstGeom prst="rect">
            <a:avLst/>
          </a:prstGeom>
          <a:noFill/>
        </p:spPr>
        <p:txBody>
          <a:bodyPr wrap="square" rtlCol="0">
            <a:spAutoFit/>
          </a:bodyPr>
          <a:lstStyle/>
          <a:p>
            <a:r>
              <a:rPr lang="en-GB" sz="2400" dirty="0"/>
              <a:t>To solve the conflict of interest between managers and </a:t>
            </a:r>
            <a:r>
              <a:rPr lang="en-GB" sz="2400" dirty="0" smtClean="0"/>
              <a:t>owners, owners might:</a:t>
            </a:r>
            <a:endParaRPr lang="en-GB" sz="2400" dirty="0"/>
          </a:p>
          <a:p>
            <a:endParaRPr lang="en-GB" sz="2400" dirty="0"/>
          </a:p>
          <a:p>
            <a:pPr>
              <a:buFont typeface="Arial" pitchFamily="34" charset="0"/>
              <a:buChar char="•"/>
            </a:pPr>
            <a:r>
              <a:rPr lang="en-GB" sz="2400" dirty="0"/>
              <a:t>    link the </a:t>
            </a:r>
            <a:r>
              <a:rPr lang="en-GB" sz="2400" dirty="0" smtClean="0"/>
              <a:t>managers’ </a:t>
            </a:r>
            <a:r>
              <a:rPr lang="en-GB" sz="2400" dirty="0"/>
              <a:t>pay to the performance of the company’s share price</a:t>
            </a:r>
          </a:p>
          <a:p>
            <a:pPr>
              <a:buFont typeface="Arial" pitchFamily="34" charset="0"/>
              <a:buChar char="•"/>
            </a:pPr>
            <a:endParaRPr lang="en-GB" sz="2400" dirty="0"/>
          </a:p>
          <a:p>
            <a:pPr>
              <a:buFont typeface="Arial" pitchFamily="34" charset="0"/>
              <a:buChar char="•"/>
            </a:pPr>
            <a:r>
              <a:rPr lang="en-GB" sz="2400" dirty="0"/>
              <a:t>    monitor the managers’ performance</a:t>
            </a:r>
          </a:p>
        </p:txBody>
      </p:sp>
    </p:spTree>
    <p:extLst>
      <p:ext uri="{BB962C8B-B14F-4D97-AF65-F5344CB8AC3E}">
        <p14:creationId xmlns:p14="http://schemas.microsoft.com/office/powerpoint/2010/main" val="331711928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45614</TotalTime>
  <Words>2833</Words>
  <Application>Microsoft Office PowerPoint</Application>
  <PresentationFormat>Widescreen</PresentationFormat>
  <Paragraphs>425</Paragraphs>
  <Slides>33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33</vt:i4>
      </vt:variant>
    </vt:vector>
  </HeadingPairs>
  <TitlesOfParts>
    <vt:vector size="37" baseType="lpstr">
      <vt:lpstr>Arial</vt:lpstr>
      <vt:lpstr>Calibri</vt:lpstr>
      <vt:lpstr>Calibri Light</vt:lpstr>
      <vt:lpstr>Office Theme</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EC107 Economics 1 2019-20</dc:title>
  <dc:creator>Naylor, Robin</dc:creator>
  <cp:lastModifiedBy>Naylor, Robin</cp:lastModifiedBy>
  <cp:revision>146</cp:revision>
  <dcterms:created xsi:type="dcterms:W3CDTF">2018-10-05T13:57:52Z</dcterms:created>
  <dcterms:modified xsi:type="dcterms:W3CDTF">2018-11-06T17:46:44Z</dcterms:modified>
</cp:coreProperties>
</file>