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37874-A857-4283-951C-BE96A6279FF8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E4B5B-D4F2-45D9-9FE4-2A773619E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6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D22E-4F74-4442-94DE-A51272927493}" type="datetime1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6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755E8-A4E9-49B7-9556-7F3C96C2CD8F}" type="datetime1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87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FC51A-505D-4E4C-9ADC-EDE16137B337}" type="datetime1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5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FE02-2689-48B7-A657-96F2FDD5D31B}" type="datetime1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8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25E9C-F7ED-4F0B-93B3-31310DF250C7}" type="datetime1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28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AB3B7-D4D3-4079-9748-22135B7049C7}" type="datetime1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02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C99-3517-4F02-B9A0-E002392201A0}" type="datetime1">
              <a:rPr lang="en-GB" smtClean="0"/>
              <a:t>03/12/2019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67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42BDC-3328-4B09-9E1A-463C09493511}" type="datetime1">
              <a:rPr lang="en-GB" smtClean="0"/>
              <a:t>03/12/2019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99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AA649-65F5-4A2A-A6DB-35B559D41A20}" type="datetime1">
              <a:rPr lang="en-GB" smtClean="0"/>
              <a:t>03/12/2019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78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06C6A-4969-4844-8347-9B59159FBC8B}" type="datetime1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80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094-5173-4390-B90A-34031E064E9E}" type="datetime1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37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E7859-3837-4632-9D67-4D181EABB03A}" type="datetime1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F5621-78CD-4C8A-AC13-CF527D0A0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5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68415" y="989071"/>
            <a:ext cx="9144000" cy="1655762"/>
          </a:xfrm>
        </p:spPr>
        <p:txBody>
          <a:bodyPr>
            <a:normAutofit/>
          </a:bodyPr>
          <a:lstStyle/>
          <a:p>
            <a:r>
              <a:rPr lang="en-GB" sz="2800" dirty="0"/>
              <a:t>The Labour Market: wages, Profits and Unemployment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This Lecture follows closely CORE: Unit 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1809" y="2609928"/>
            <a:ext cx="10128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How </a:t>
            </a:r>
            <a:r>
              <a:rPr lang="en-GB" sz="2000" i="1" dirty="0"/>
              <a:t>are the economy-wide wages and employment determined?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i="1" dirty="0" smtClean="0"/>
          </a:p>
          <a:p>
            <a:r>
              <a:rPr lang="en-GB" sz="2000" i="1" dirty="0" smtClean="0"/>
              <a:t>How </a:t>
            </a:r>
            <a:r>
              <a:rPr lang="en-GB" sz="2000" i="1" dirty="0"/>
              <a:t>can we improve on these outcomes?</a:t>
            </a:r>
            <a:endParaRPr lang="en-US" sz="2000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31809" y="3801805"/>
            <a:ext cx="108562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Models price-setting and wage-setting behaviour of firms, which determines economy-wide unemployment rate and real wage</a:t>
            </a:r>
          </a:p>
          <a:p>
            <a:pPr marL="457200" indent="-4572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Explains why unemployment exists even in equilibrium</a:t>
            </a:r>
          </a:p>
          <a:p>
            <a:pPr marL="457200" indent="-4572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Shows how the government can affect wages and unemployment by its policies</a:t>
            </a:r>
          </a:p>
          <a:p>
            <a:pPr marL="457200" indent="-457200">
              <a:buFont typeface="Arial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Analyses the role of </a:t>
            </a:r>
            <a:r>
              <a:rPr lang="en-US" sz="2000" dirty="0" err="1" smtClean="0"/>
              <a:t>labour</a:t>
            </a:r>
            <a:r>
              <a:rPr lang="en-US" sz="2000" dirty="0" smtClean="0"/>
              <a:t> unions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70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10</a:t>
            </a:fld>
            <a:endParaRPr lang="en-GB"/>
          </a:p>
        </p:txBody>
      </p:sp>
      <p:sp>
        <p:nvSpPr>
          <p:cNvPr id="10" name="Subtitle 8"/>
          <p:cNvSpPr>
            <a:spLocks noGrp="1"/>
          </p:cNvSpPr>
          <p:nvPr>
            <p:ph type="subTitle" idx="1"/>
          </p:nvPr>
        </p:nvSpPr>
        <p:spPr>
          <a:xfrm>
            <a:off x="1443644" y="1051342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Deriving the </a:t>
            </a:r>
            <a:r>
              <a:rPr lang="en-GB" sz="3600" dirty="0"/>
              <a:t>p</a:t>
            </a:r>
            <a:r>
              <a:rPr lang="en-GB" sz="3600" dirty="0" smtClean="0"/>
              <a:t>rice-setting curve</a:t>
            </a:r>
            <a:endParaRPr lang="en-GB" sz="3600" dirty="0"/>
          </a:p>
        </p:txBody>
      </p:sp>
      <p:sp>
        <p:nvSpPr>
          <p:cNvPr id="11" name="Rectangle 10"/>
          <p:cNvSpPr/>
          <p:nvPr/>
        </p:nvSpPr>
        <p:spPr>
          <a:xfrm>
            <a:off x="373224" y="2220886"/>
            <a:ext cx="39375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</a:t>
            </a:r>
            <a:r>
              <a:rPr lang="en-GB" dirty="0" smtClean="0"/>
              <a:t>a given level of the (nominal) wage, the higher the price set by the firm, the higher will be the mark-up (and the real profit) and the lower will be the real wage…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Why don’t firms charge a higher price than that implied at B, thereby lowering the real wage and raising real profit per worker? See next slide…</a:t>
            </a:r>
            <a:endParaRPr lang="en-GB" dirty="0"/>
          </a:p>
        </p:txBody>
      </p:sp>
      <p:pic>
        <p:nvPicPr>
          <p:cNvPr id="12" name="Picture 11" descr="figure-09-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356" y="2369976"/>
            <a:ext cx="7306932" cy="379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5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11</a:t>
            </a:fld>
            <a:endParaRPr lang="en-GB"/>
          </a:p>
        </p:txBody>
      </p:sp>
      <p:sp>
        <p:nvSpPr>
          <p:cNvPr id="10" name="Subtitle 8"/>
          <p:cNvSpPr>
            <a:spLocks noGrp="1"/>
          </p:cNvSpPr>
          <p:nvPr>
            <p:ph type="subTitle" idx="1"/>
          </p:nvPr>
        </p:nvSpPr>
        <p:spPr>
          <a:xfrm>
            <a:off x="1443644" y="1051342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Deriving the </a:t>
            </a:r>
            <a:r>
              <a:rPr lang="en-GB" sz="3600" dirty="0"/>
              <a:t>p</a:t>
            </a:r>
            <a:r>
              <a:rPr lang="en-GB" sz="3600" dirty="0" smtClean="0"/>
              <a:t>rice-setting curve</a:t>
            </a:r>
            <a:endParaRPr lang="en-GB" sz="3600" dirty="0"/>
          </a:p>
        </p:txBody>
      </p:sp>
      <p:sp>
        <p:nvSpPr>
          <p:cNvPr id="11" name="Rectangle 10"/>
          <p:cNvSpPr/>
          <p:nvPr/>
        </p:nvSpPr>
        <p:spPr>
          <a:xfrm>
            <a:off x="403154" y="1737598"/>
            <a:ext cx="393751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Why don’t firms charge a higher price than that implied at B, thereby lowering the real wage and raising real profit per worker? </a:t>
            </a:r>
          </a:p>
          <a:p>
            <a:endParaRPr lang="en-GB" dirty="0"/>
          </a:p>
          <a:p>
            <a:r>
              <a:rPr lang="en-GB" dirty="0" smtClean="0"/>
              <a:t>If firms charge a price below the profit-maximising price at B (see also Slide 8), the implied real wage will be too high and the mark-up too low. Firms will raise prices pushing the price-setting curve to be as shown in the figure, where it passes through be.</a:t>
            </a:r>
          </a:p>
          <a:p>
            <a:endParaRPr lang="en-GB" dirty="0"/>
          </a:p>
          <a:p>
            <a:r>
              <a:rPr lang="en-GB" dirty="0" smtClean="0"/>
              <a:t>And, conversely, if price is initially set too high firms will have incentives to lower price until profit-maximisation is reached at B.</a:t>
            </a:r>
            <a:endParaRPr lang="en-GB" dirty="0"/>
          </a:p>
        </p:txBody>
      </p:sp>
      <p:pic>
        <p:nvPicPr>
          <p:cNvPr id="8" name="Picture 7" descr="figure-09-10-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273" y="1913488"/>
            <a:ext cx="7358581" cy="375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7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12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-1336878" y="1018653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The labour market equilibriu</a:t>
            </a:r>
            <a:r>
              <a:rPr lang="en-GB" sz="3600" dirty="0"/>
              <a:t>m</a:t>
            </a:r>
          </a:p>
        </p:txBody>
      </p:sp>
      <p:pic>
        <p:nvPicPr>
          <p:cNvPr id="7" name="Picture 6" descr="figure-09-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73" y="1483042"/>
            <a:ext cx="6497263" cy="35311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79210" y="898119"/>
            <a:ext cx="551279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The Nash equilibrium of the labour market is where the </a:t>
            </a:r>
            <a:r>
              <a:rPr lang="en-GB" sz="2400" dirty="0" smtClean="0"/>
              <a:t>wage-setting </a:t>
            </a:r>
            <a:r>
              <a:rPr lang="en-GB" sz="2400" dirty="0"/>
              <a:t>and </a:t>
            </a:r>
            <a:r>
              <a:rPr lang="en-GB" sz="2400" dirty="0" smtClean="0"/>
              <a:t>the price-setting </a:t>
            </a:r>
            <a:r>
              <a:rPr lang="en-GB" sz="2400" dirty="0"/>
              <a:t>curves intersect. </a:t>
            </a:r>
            <a:r>
              <a:rPr lang="en-GB" sz="2400" dirty="0" smtClean="0"/>
              <a:t>All parties are doing the best that they can for themselves, given what everyone else is doing.</a:t>
            </a:r>
          </a:p>
          <a:p>
            <a:endParaRPr lang="en-GB" sz="2400" dirty="0"/>
          </a:p>
          <a:p>
            <a:r>
              <a:rPr lang="en-GB" sz="2000" dirty="0" smtClean="0"/>
              <a:t>Firms have no incentive to change the wage, given the price level: they are offering the lowest wage necessary to ensure workers’ effort.</a:t>
            </a:r>
          </a:p>
          <a:p>
            <a:endParaRPr lang="en-GB" sz="2000" dirty="0" smtClean="0"/>
          </a:p>
          <a:p>
            <a:r>
              <a:rPr lang="en-GB" sz="2000" dirty="0"/>
              <a:t>Firms have no incentive to change the </a:t>
            </a:r>
            <a:r>
              <a:rPr lang="en-GB" sz="2000" dirty="0" smtClean="0"/>
              <a:t>price, given the wage level: it is the profit-maximising price.</a:t>
            </a:r>
          </a:p>
          <a:p>
            <a:endParaRPr lang="en-GB" sz="2000" dirty="0"/>
          </a:p>
          <a:p>
            <a:r>
              <a:rPr lang="en-GB" sz="2000" dirty="0" smtClean="0"/>
              <a:t>Employment is the highest it can be, given the wage.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511605" y="5032911"/>
            <a:ext cx="59669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Those unemployed would like to work at the current wage, but even if they offer to work at a lower wages, firms will not reduce wages because of labour discipline concerns.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66974" y="5736552"/>
            <a:ext cx="841262" cy="297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1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13</a:t>
            </a:fld>
            <a:endParaRPr lang="en-GB"/>
          </a:p>
        </p:txBody>
      </p:sp>
      <p:sp>
        <p:nvSpPr>
          <p:cNvPr id="10" name="TextBox 5"/>
          <p:cNvSpPr txBox="1"/>
          <p:nvPr/>
        </p:nvSpPr>
        <p:spPr>
          <a:xfrm>
            <a:off x="407126" y="2324477"/>
            <a:ext cx="1137774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 </a:t>
            </a:r>
            <a:r>
              <a:rPr lang="en-GB" sz="3200" b="1" dirty="0" smtClean="0"/>
              <a:t>Unemployment</a:t>
            </a:r>
            <a:r>
              <a:rPr lang="en-GB" sz="3200" dirty="0" smtClean="0"/>
              <a:t> = excess supply in the labour market</a:t>
            </a:r>
          </a:p>
          <a:p>
            <a:endParaRPr lang="en-GB" sz="3200" b="1" dirty="0" smtClean="0"/>
          </a:p>
          <a:p>
            <a:pPr algn="ctr"/>
            <a:r>
              <a:rPr lang="en-GB" sz="3200" b="1" dirty="0" smtClean="0"/>
              <a:t>There will always be unemployment in labour market equilibrium</a:t>
            </a:r>
          </a:p>
          <a:p>
            <a:endParaRPr lang="en-GB" sz="3200" b="1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  No unemployment → zero cost of job loss → no effort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  Therefore some unemployment is necessary to motivate workers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  These are the involuntarily unemployed</a:t>
            </a:r>
            <a:endParaRPr lang="en-US" sz="3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8200" y="1072198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smtClean="0">
                <a:latin typeface="+mn-lt"/>
              </a:rPr>
              <a:t>Involuntary unemployment</a:t>
            </a:r>
            <a:endParaRPr lang="en-GB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740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57844" y="840986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smtClean="0">
                <a:latin typeface="+mn-lt"/>
              </a:rPr>
              <a:t>Demand-deficient unemployment</a:t>
            </a:r>
            <a:endParaRPr lang="en-GB" sz="4800" dirty="0">
              <a:latin typeface="+mn-lt"/>
            </a:endParaRPr>
          </a:p>
        </p:txBody>
      </p:sp>
      <p:pic>
        <p:nvPicPr>
          <p:cNvPr id="7" name="Picture 6" descr="figure-09-12-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67" y="2164301"/>
            <a:ext cx="6971609" cy="3487620"/>
          </a:xfrm>
          <a:prstGeom prst="rect">
            <a:avLst/>
          </a:prstGeom>
        </p:spPr>
      </p:pic>
      <p:sp>
        <p:nvSpPr>
          <p:cNvPr id="8" name="TextBox 5"/>
          <p:cNvSpPr txBox="1"/>
          <p:nvPr/>
        </p:nvSpPr>
        <p:spPr>
          <a:xfrm>
            <a:off x="7780072" y="1904871"/>
            <a:ext cx="4411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fall in aggregate demand moves the economy from labour market equilibrium (X) to point B.</a:t>
            </a:r>
            <a:endParaRPr lang="en-US" sz="2000" dirty="0"/>
          </a:p>
        </p:txBody>
      </p:sp>
      <p:sp>
        <p:nvSpPr>
          <p:cNvPr id="9" name="TextBox 5"/>
          <p:cNvSpPr txBox="1"/>
          <p:nvPr/>
        </p:nvSpPr>
        <p:spPr>
          <a:xfrm>
            <a:off x="7780072" y="3048778"/>
            <a:ext cx="44119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But B is not a Nash equilibrium</a:t>
            </a:r>
            <a:r>
              <a:rPr lang="en-GB" sz="2000" dirty="0" smtClean="0"/>
              <a:t>:</a:t>
            </a:r>
          </a:p>
          <a:p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  </a:t>
            </a:r>
            <a:r>
              <a:rPr lang="en-GB" sz="2000" dirty="0" smtClean="0"/>
              <a:t>Firms could lower wages </a:t>
            </a:r>
            <a:r>
              <a:rPr lang="en-GB" sz="2000" dirty="0" smtClean="0"/>
              <a:t>without worker effort falling (as </a:t>
            </a:r>
            <a:r>
              <a:rPr lang="en-GB" sz="2000" dirty="0" smtClean="0"/>
              <a:t>unemployment is so </a:t>
            </a:r>
            <a:r>
              <a:rPr lang="en-GB" sz="2000" dirty="0" smtClean="0"/>
              <a:t>high)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  </a:t>
            </a:r>
            <a:r>
              <a:rPr lang="en-GB" sz="2000" dirty="0" smtClean="0"/>
              <a:t>Lower costs → lower </a:t>
            </a:r>
            <a:r>
              <a:rPr lang="en-GB" sz="2000" dirty="0"/>
              <a:t>prices </a:t>
            </a:r>
            <a:r>
              <a:rPr lang="en-GB" sz="2000" dirty="0" smtClean="0"/>
              <a:t>→ increased demand → </a:t>
            </a:r>
            <a:r>
              <a:rPr lang="en-GB" sz="2000" dirty="0"/>
              <a:t>Increase </a:t>
            </a:r>
            <a:r>
              <a:rPr lang="en-GB" sz="2000" dirty="0" smtClean="0"/>
              <a:t>output and </a:t>
            </a:r>
            <a:r>
              <a:rPr lang="en-GB" sz="2000" dirty="0" smtClean="0"/>
              <a:t>employment</a:t>
            </a:r>
            <a:endParaRPr lang="en-GB" sz="2000" dirty="0" smtClean="0"/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  Equilibrium is restored at X through automatic adjustment … (in theory…)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09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794333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smtClean="0">
                <a:latin typeface="+mn-lt"/>
              </a:rPr>
              <a:t>Automatic adjustment in practice</a:t>
            </a:r>
            <a:endParaRPr lang="en-GB" sz="4800" dirty="0">
              <a:latin typeface="+mn-lt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719645" y="2073433"/>
            <a:ext cx="102412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Real economies do not function so smoothly:</a:t>
            </a:r>
          </a:p>
          <a:p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   Workers resist cuts to their nominal wage </a:t>
            </a:r>
            <a:r>
              <a:rPr lang="en-GB" sz="2800" dirty="0" smtClean="0"/>
              <a:t>(industrial action, strikes)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   Lower wages means people spend less → aggregate demand falls further  </a:t>
            </a:r>
            <a:endParaRPr lang="en-GB" sz="2800" dirty="0" smtClean="0"/>
          </a:p>
          <a:p>
            <a:r>
              <a:rPr lang="en-GB" sz="2800" dirty="0" smtClean="0"/>
              <a:t>  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   Falling prices across the economy may lead consumers to postpone their purchases in hope to get even better bargain later</a:t>
            </a:r>
          </a:p>
        </p:txBody>
      </p:sp>
    </p:spTree>
    <p:extLst>
      <p:ext uri="{BB962C8B-B14F-4D97-AF65-F5344CB8AC3E}">
        <p14:creationId xmlns:p14="http://schemas.microsoft.com/office/powerpoint/2010/main" val="278398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 descr="figure-09-14-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2560"/>
            <a:ext cx="7137849" cy="440633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38200" y="604377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smtClean="0">
                <a:latin typeface="+mn-lt"/>
              </a:rPr>
              <a:t>Government intervention</a:t>
            </a:r>
            <a:endParaRPr lang="en-GB" sz="4800" dirty="0">
              <a:latin typeface="+mn-lt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574280" y="1628862"/>
            <a:ext cx="3779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government could increase its own spending to expand aggregate demand.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  </a:t>
            </a:r>
            <a:r>
              <a:rPr lang="en-GB" sz="2400" b="1" dirty="0" smtClean="0"/>
              <a:t>monetary policy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/>
              <a:t>   fiscal policy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7574280" y="4244148"/>
            <a:ext cx="40126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At B, firms would find it optimal to produce more (and hire more workers) instead of reducing wages.</a:t>
            </a:r>
          </a:p>
        </p:txBody>
      </p:sp>
    </p:spTree>
    <p:extLst>
      <p:ext uri="{BB962C8B-B14F-4D97-AF65-F5344CB8AC3E}">
        <p14:creationId xmlns:p14="http://schemas.microsoft.com/office/powerpoint/2010/main" val="59330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17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672696"/>
            <a:ext cx="10515600" cy="9356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smtClean="0">
                <a:latin typeface="+mn-lt"/>
              </a:rPr>
              <a:t>Labour supply</a:t>
            </a:r>
            <a:endParaRPr lang="en-GB" sz="4800" dirty="0">
              <a:latin typeface="+mn-lt"/>
            </a:endParaRPr>
          </a:p>
        </p:txBody>
      </p:sp>
      <p:pic>
        <p:nvPicPr>
          <p:cNvPr id="7" name="Picture 6" descr="figure-09-18-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6581"/>
            <a:ext cx="6262061" cy="35773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99809" y="1683290"/>
            <a:ext cx="4871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supply of labour is another important determinant of labour market equilibrium.</a:t>
            </a:r>
          </a:p>
        </p:txBody>
      </p:sp>
      <p:sp>
        <p:nvSpPr>
          <p:cNvPr id="8" name="Rectangle 7"/>
          <p:cNvSpPr/>
          <p:nvPr/>
        </p:nvSpPr>
        <p:spPr>
          <a:xfrm>
            <a:off x="6799809" y="2759571"/>
            <a:ext cx="41896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An increase in labour supply shifts the wage-setting curve </a:t>
            </a:r>
            <a:r>
              <a:rPr lang="en-GB" dirty="0" smtClean="0"/>
              <a:t>downward/rightward:</a:t>
            </a:r>
          </a:p>
          <a:p>
            <a:endParaRPr lang="en-GB" dirty="0"/>
          </a:p>
          <a:p>
            <a:r>
              <a:rPr lang="en-GB" dirty="0" smtClean="0"/>
              <a:t>The greater </a:t>
            </a:r>
            <a:r>
              <a:rPr lang="en-GB" dirty="0"/>
              <a:t>pool of unemployed</a:t>
            </a:r>
          </a:p>
          <a:p>
            <a:r>
              <a:rPr lang="en-GB" dirty="0" smtClean="0"/>
              <a:t>=&gt; higher </a:t>
            </a:r>
            <a:r>
              <a:rPr lang="en-GB" dirty="0"/>
              <a:t>employment rents</a:t>
            </a:r>
          </a:p>
          <a:p>
            <a:r>
              <a:rPr lang="en-GB" dirty="0" smtClean="0"/>
              <a:t>=&gt; lower wage needed to induce worker effort </a:t>
            </a:r>
          </a:p>
          <a:p>
            <a:endParaRPr lang="en-GB" dirty="0" smtClean="0"/>
          </a:p>
          <a:p>
            <a:r>
              <a:rPr lang="en-GB" dirty="0" smtClean="0"/>
              <a:t>-&gt; New equilibrium at C.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710019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Adjustment process: A-&gt;B lower wages; B-&gt;C firms reduce prices, which raises demand and hence output and employment. In equilibrium, wage-setting and price-setting curves again intersect. No-one has any incentive to change their behaviour.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8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18</a:t>
            </a:fld>
            <a:endParaRPr lang="en-GB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2663789" y="1268422"/>
            <a:ext cx="6864422" cy="6699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 smtClean="0">
                <a:latin typeface="+mn-lt"/>
              </a:rPr>
              <a:t>Summary of Lecture 9</a:t>
            </a:r>
            <a:endParaRPr lang="en-GB" sz="48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642" y="2408855"/>
            <a:ext cx="113176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400" dirty="0" err="1" smtClean="0"/>
              <a:t>Behaviour</a:t>
            </a:r>
            <a:r>
              <a:rPr lang="en-US" sz="2400" dirty="0" smtClean="0"/>
              <a:t> of firms sets </a:t>
            </a:r>
            <a:r>
              <a:rPr lang="en-US" sz="2400" b="1" dirty="0" smtClean="0"/>
              <a:t>wages</a:t>
            </a:r>
            <a:r>
              <a:rPr lang="en-US" sz="2400" dirty="0" smtClean="0"/>
              <a:t> and </a:t>
            </a:r>
            <a:r>
              <a:rPr lang="en-US" sz="2400" b="1" dirty="0" smtClean="0"/>
              <a:t>employment</a:t>
            </a:r>
            <a:r>
              <a:rPr lang="en-US" sz="2400" dirty="0" smtClean="0"/>
              <a:t> in an economy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b="1" dirty="0" smtClean="0"/>
              <a:t>wage-setting curve </a:t>
            </a:r>
            <a:r>
              <a:rPr lang="en-US" sz="2400" dirty="0" smtClean="0"/>
              <a:t>tracks the combinations of wages and unemployment feasible with workers’ effort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b="1" dirty="0" smtClean="0"/>
              <a:t>price-setting curve </a:t>
            </a:r>
            <a:r>
              <a:rPr lang="en-US" sz="2400" dirty="0" smtClean="0"/>
              <a:t>determines the real wage corresponding to profit-</a:t>
            </a:r>
            <a:r>
              <a:rPr lang="en-US" sz="2400" dirty="0" err="1" smtClean="0"/>
              <a:t>maximising</a:t>
            </a:r>
            <a:r>
              <a:rPr lang="en-US" sz="2400" dirty="0" smtClean="0"/>
              <a:t> </a:t>
            </a:r>
            <a:r>
              <a:rPr lang="en-US" sz="2400" dirty="0" smtClean="0"/>
              <a:t>price</a:t>
            </a:r>
          </a:p>
          <a:p>
            <a:pPr marL="971550" lvl="1" indent="-514350">
              <a:buFont typeface="Arial" pitchFamily="34" charset="0"/>
              <a:buChar char="•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There will always be </a:t>
            </a:r>
            <a:r>
              <a:rPr lang="en-US" sz="2400" b="1" dirty="0" smtClean="0"/>
              <a:t>involuntary unemployment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400" dirty="0" smtClean="0"/>
              <a:t>Incomplete contracts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400" b="1" dirty="0" smtClean="0"/>
              <a:t>Deficient demand </a:t>
            </a:r>
          </a:p>
        </p:txBody>
      </p:sp>
    </p:spTree>
    <p:extLst>
      <p:ext uri="{BB962C8B-B14F-4D97-AF65-F5344CB8AC3E}">
        <p14:creationId xmlns:p14="http://schemas.microsoft.com/office/powerpoint/2010/main" val="688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2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1418883"/>
            <a:ext cx="9144000" cy="606973"/>
          </a:xfrm>
        </p:spPr>
        <p:txBody>
          <a:bodyPr>
            <a:normAutofit/>
          </a:bodyPr>
          <a:lstStyle/>
          <a:p>
            <a:r>
              <a:rPr lang="en-GB" sz="3200" dirty="0"/>
              <a:t>Unemployed workers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94807" y="2576802"/>
            <a:ext cx="88174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b="1" dirty="0" smtClean="0"/>
              <a:t>unemployed</a:t>
            </a:r>
            <a:r>
              <a:rPr lang="en-GB" sz="2400" dirty="0" smtClean="0"/>
              <a:t> are the people who: </a:t>
            </a:r>
          </a:p>
          <a:p>
            <a:endParaRPr lang="en-GB" sz="2400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   are not in paid employment or self-employment</a:t>
            </a:r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   are available for work </a:t>
            </a:r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   are actively seeking work</a:t>
            </a:r>
          </a:p>
        </p:txBody>
      </p:sp>
    </p:spTree>
    <p:extLst>
      <p:ext uri="{BB962C8B-B14F-4D97-AF65-F5344CB8AC3E}">
        <p14:creationId xmlns:p14="http://schemas.microsoft.com/office/powerpoint/2010/main" val="3021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3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1418883"/>
            <a:ext cx="9144000" cy="60697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The Labour Market</a:t>
            </a:r>
            <a:endParaRPr lang="en-GB" sz="3200" dirty="0"/>
          </a:p>
        </p:txBody>
      </p:sp>
      <p:pic>
        <p:nvPicPr>
          <p:cNvPr id="7" name="Picture 6" descr="figure-09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2183"/>
            <a:ext cx="12192000" cy="4130675"/>
          </a:xfrm>
          <a:prstGeom prst="rect">
            <a:avLst/>
          </a:prstGeom>
        </p:spPr>
      </p:pic>
      <p:sp>
        <p:nvSpPr>
          <p:cNvPr id="8" name="Subtitle 8"/>
          <p:cNvSpPr txBox="1">
            <a:spLocks/>
          </p:cNvSpPr>
          <p:nvPr/>
        </p:nvSpPr>
        <p:spPr>
          <a:xfrm>
            <a:off x="2701636" y="5766536"/>
            <a:ext cx="9490363" cy="676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Can you locate the data on each of these for the UK and any other country of your choice?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558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4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1418883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Price-setting and Wage-setting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058392" y="2677886"/>
            <a:ext cx="1037907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/>
              <a:t>Firms and employees: firms set wage sufficiently high to make job loss costly, in order to motivate employees to work hard in the absence of complete contracts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en-GB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/>
              <a:t>Firms and customers: firms set a mark-up above the cost of production, to maximise their profits subject to demand.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713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5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1418883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The Real Wage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74722" y="2591196"/>
            <a:ext cx="103790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GB" sz="2800" dirty="0" smtClean="0"/>
              <a:t>	The real wage is the nominal wage divided by the price level of the bundle of consumer goods purchased.</a:t>
            </a:r>
          </a:p>
          <a:p>
            <a:pPr marL="457200" indent="-457200"/>
            <a:endParaRPr lang="en-GB" sz="2800" dirty="0" smtClean="0"/>
          </a:p>
          <a:p>
            <a:pPr marL="457200" indent="-457200"/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E</a:t>
            </a:r>
            <a:r>
              <a:rPr lang="en-GB" sz="2800" dirty="0" smtClean="0"/>
              <a:t>ach firm decides on its: wage, price and how many people to hire</a:t>
            </a:r>
          </a:p>
          <a:p>
            <a:pPr marL="514350" indent="-514350">
              <a:buFont typeface="+mj-lt"/>
              <a:buAutoNum type="arabicPeriod"/>
            </a:pP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A</a:t>
            </a:r>
            <a:r>
              <a:rPr lang="en-GB" sz="2800" dirty="0" smtClean="0"/>
              <a:t>dding up all of these across all firms gives the total employment in the economy and the real wage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76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6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1074429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The Wage-Setting Curve</a:t>
            </a:r>
            <a:endParaRPr lang="en-GB" sz="3600" dirty="0"/>
          </a:p>
        </p:txBody>
      </p:sp>
      <p:pic>
        <p:nvPicPr>
          <p:cNvPr id="7" name="Picture 6" descr="figure-09-04-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933"/>
            <a:ext cx="5788780" cy="4421416"/>
          </a:xfrm>
          <a:prstGeom prst="rect">
            <a:avLst/>
          </a:prstGeom>
        </p:spPr>
      </p:pic>
      <p:sp>
        <p:nvSpPr>
          <p:cNvPr id="10" name="Subtitle 8"/>
          <p:cNvSpPr txBox="1">
            <a:spLocks/>
          </p:cNvSpPr>
          <p:nvPr/>
        </p:nvSpPr>
        <p:spPr>
          <a:xfrm>
            <a:off x="0" y="6052862"/>
            <a:ext cx="9144000" cy="606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/>
              <a:t>employed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02193" y="1883483"/>
            <a:ext cx="54203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The wage-setting curve </a:t>
            </a:r>
            <a:r>
              <a:rPr lang="en-GB" sz="3200" dirty="0" smtClean="0"/>
              <a:t>= the real wage necessary at each level of economy-wide employment to provide workers with incentives to work hard and well. </a:t>
            </a:r>
          </a:p>
          <a:p>
            <a:endParaRPr lang="en-GB" sz="3200" dirty="0" smtClean="0"/>
          </a:p>
          <a:p>
            <a:r>
              <a:rPr lang="en-GB" sz="3200" dirty="0" smtClean="0"/>
              <a:t>This is derived from the Labour Discipline Model of Unit 6… </a:t>
            </a:r>
          </a:p>
        </p:txBody>
      </p:sp>
    </p:spTree>
    <p:extLst>
      <p:ext uri="{BB962C8B-B14F-4D97-AF65-F5344CB8AC3E}">
        <p14:creationId xmlns:p14="http://schemas.microsoft.com/office/powerpoint/2010/main" val="222433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7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954744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Deriving the wage-setting curve</a:t>
            </a:r>
            <a:endParaRPr lang="en-GB" sz="3600" dirty="0"/>
          </a:p>
        </p:txBody>
      </p:sp>
      <p:pic>
        <p:nvPicPr>
          <p:cNvPr id="8" name="Picture 7" descr="figure-09-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94" y="1446167"/>
            <a:ext cx="3790406" cy="5275308"/>
          </a:xfrm>
          <a:prstGeom prst="rect">
            <a:avLst/>
          </a:prstGeom>
        </p:spPr>
      </p:pic>
      <p:sp>
        <p:nvSpPr>
          <p:cNvPr id="10" name="Subtitle 8"/>
          <p:cNvSpPr txBox="1">
            <a:spLocks/>
          </p:cNvSpPr>
          <p:nvPr/>
        </p:nvSpPr>
        <p:spPr>
          <a:xfrm>
            <a:off x="4239489" y="2443942"/>
            <a:ext cx="7614460" cy="3524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/>
              <a:t>Lowering the unemployment rate will shift worker’s best response curve </a:t>
            </a:r>
            <a:r>
              <a:rPr lang="en-GB" sz="3600" dirty="0" smtClean="0"/>
              <a:t>down to </a:t>
            </a:r>
            <a:r>
              <a:rPr lang="en-GB" sz="3600" dirty="0"/>
              <a:t>the right </a:t>
            </a:r>
            <a:r>
              <a:rPr lang="en-GB" sz="3600" dirty="0" smtClean="0"/>
              <a:t>(raising their ‘reservation wage’) </a:t>
            </a:r>
            <a:r>
              <a:rPr lang="en-GB" sz="3600" dirty="0"/>
              <a:t>and increase </a:t>
            </a:r>
            <a:r>
              <a:rPr lang="en-GB" sz="3600" dirty="0" smtClean="0"/>
              <a:t>the wage</a:t>
            </a:r>
          </a:p>
          <a:p>
            <a:pPr algn="l"/>
            <a:endParaRPr lang="en-GB" sz="3600" dirty="0"/>
          </a:p>
          <a:p>
            <a:pPr algn="l"/>
            <a:r>
              <a:rPr lang="en-GB" sz="3600" dirty="0" smtClean="0"/>
              <a:t>This </a:t>
            </a:r>
            <a:r>
              <a:rPr lang="en-GB" sz="3600" dirty="0"/>
              <a:t>results in upward-sloping wage-setting </a:t>
            </a:r>
            <a:r>
              <a:rPr lang="en-GB" sz="3600" dirty="0" smtClean="0"/>
              <a:t>curve. This is consistent with the evidence.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66858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8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935846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Price-Setting: the profit-maximising price</a:t>
            </a:r>
            <a:endParaRPr lang="en-GB" sz="3600" dirty="0"/>
          </a:p>
        </p:txBody>
      </p:sp>
      <p:pic>
        <p:nvPicPr>
          <p:cNvPr id="7" name="Picture 6" descr="figure-09-08-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98" y="2307773"/>
            <a:ext cx="6372828" cy="3934070"/>
          </a:xfrm>
          <a:prstGeom prst="rect">
            <a:avLst/>
          </a:prstGeom>
        </p:spPr>
      </p:pic>
      <p:sp>
        <p:nvSpPr>
          <p:cNvPr id="10" name="TextBox 5"/>
          <p:cNvSpPr txBox="1"/>
          <p:nvPr/>
        </p:nvSpPr>
        <p:spPr>
          <a:xfrm>
            <a:off x="6663557" y="1462703"/>
            <a:ext cx="54080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Firm’s </a:t>
            </a:r>
            <a:r>
              <a:rPr lang="en-US" sz="2000" b="1" dirty="0" smtClean="0"/>
              <a:t>optimal price </a:t>
            </a:r>
            <a:r>
              <a:rPr lang="en-US" sz="2000" dirty="0" smtClean="0"/>
              <a:t>lies </a:t>
            </a:r>
            <a:r>
              <a:rPr lang="en-GB" sz="2000" dirty="0" smtClean="0"/>
              <a:t>where the demand curve is tangent to an </a:t>
            </a:r>
            <a:r>
              <a:rPr lang="en-GB" sz="2000" dirty="0" err="1" smtClean="0"/>
              <a:t>isoprofit</a:t>
            </a:r>
            <a:r>
              <a:rPr lang="en-GB" sz="2000" dirty="0" smtClean="0"/>
              <a:t> curve (unit 7).</a:t>
            </a:r>
          </a:p>
          <a:p>
            <a:endParaRPr lang="en-GB" sz="3200" dirty="0" smtClean="0"/>
          </a:p>
          <a:p>
            <a:r>
              <a:rPr lang="en-GB" sz="2000" dirty="0" smtClean="0"/>
              <a:t>The firm then hires a number of employees necessary to produce the quantity of output demanded at that price.</a:t>
            </a:r>
          </a:p>
          <a:p>
            <a:endParaRPr lang="en-GB" sz="2000" dirty="0"/>
          </a:p>
          <a:p>
            <a:r>
              <a:rPr lang="en-GB" sz="2000" dirty="0" smtClean="0"/>
              <a:t>This also determines the firm’s optimal mark-up above the marginal cost of production, W.</a:t>
            </a:r>
          </a:p>
          <a:p>
            <a:endParaRPr lang="en-GB" sz="2000" dirty="0"/>
          </a:p>
          <a:p>
            <a:r>
              <a:rPr lang="en-GB" sz="2000" dirty="0" smtClean="0"/>
              <a:t>For the economy as a whole, this translates into how output is distributed between the firm-owners and the workers: output per worker can be decomposed into the real wage and real profit…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47053" y="4357396"/>
            <a:ext cx="9331" cy="44786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256384" y="4805265"/>
            <a:ext cx="0" cy="62515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247052" y="3788469"/>
            <a:ext cx="1119674" cy="792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256384" y="3770955"/>
            <a:ext cx="1866122" cy="1346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8"/>
          <p:cNvSpPr txBox="1">
            <a:spLocks/>
          </p:cNvSpPr>
          <p:nvPr/>
        </p:nvSpPr>
        <p:spPr>
          <a:xfrm>
            <a:off x="4722038" y="3541739"/>
            <a:ext cx="1166327" cy="34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Wage</a:t>
            </a:r>
            <a:endParaRPr lang="en-GB" sz="1600" dirty="0"/>
          </a:p>
        </p:txBody>
      </p:sp>
      <p:sp>
        <p:nvSpPr>
          <p:cNvPr id="23" name="Subtitle 8"/>
          <p:cNvSpPr txBox="1">
            <a:spLocks/>
          </p:cNvSpPr>
          <p:nvPr/>
        </p:nvSpPr>
        <p:spPr>
          <a:xfrm>
            <a:off x="3775353" y="3535513"/>
            <a:ext cx="1166327" cy="34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Mark-up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9741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13"/>
            <a:ext cx="12031288" cy="1063885"/>
          </a:xfrm>
        </p:spPr>
        <p:txBody>
          <a:bodyPr>
            <a:normAutofit/>
          </a:bodyPr>
          <a:lstStyle/>
          <a:p>
            <a:r>
              <a:rPr lang="en-GB" altLang="en-US" sz="4800" dirty="0" smtClean="0">
                <a:solidFill>
                  <a:srgbClr val="FF0000"/>
                </a:solidFill>
              </a:rPr>
              <a:t>EC107 Economics 1					2019-20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Robin Naylor, Department of Economics, Warwick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5621-78CD-4C8A-AC13-CF527D0A0599}" type="slidenum">
              <a:rPr lang="en-GB" smtClean="0"/>
              <a:t>9</a:t>
            </a:fld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43644" y="1051342"/>
            <a:ext cx="9144000" cy="60697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Deriving the </a:t>
            </a:r>
            <a:r>
              <a:rPr lang="en-GB" sz="3600" dirty="0"/>
              <a:t>p</a:t>
            </a:r>
            <a:r>
              <a:rPr lang="en-GB" sz="3600" dirty="0" smtClean="0"/>
              <a:t>rice-setting curve</a:t>
            </a: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1163216" y="191894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For the economy as a whole, this translates into how output is distributed between the firm-owners and the workers: output per worker can be decomposed into the real wage and real profit… 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4035" y="3231986"/>
            <a:ext cx="3876675" cy="600075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6447453" y="3590938"/>
            <a:ext cx="18661" cy="2352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466114" y="5932977"/>
            <a:ext cx="4413380" cy="106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587644" y="3580315"/>
            <a:ext cx="18661" cy="235266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btitle 8"/>
          <p:cNvSpPr txBox="1">
            <a:spLocks/>
          </p:cNvSpPr>
          <p:nvPr/>
        </p:nvSpPr>
        <p:spPr>
          <a:xfrm>
            <a:off x="10013810" y="3276405"/>
            <a:ext cx="1166327" cy="343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Labour Supply</a:t>
            </a:r>
            <a:endParaRPr lang="en-GB" sz="1600" dirty="0"/>
          </a:p>
        </p:txBody>
      </p:sp>
      <p:sp>
        <p:nvSpPr>
          <p:cNvPr id="17" name="Subtitle 8"/>
          <p:cNvSpPr txBox="1">
            <a:spLocks/>
          </p:cNvSpPr>
          <p:nvPr/>
        </p:nvSpPr>
        <p:spPr>
          <a:xfrm>
            <a:off x="5739626" y="3188099"/>
            <a:ext cx="1229041" cy="5205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Average product of labour</a:t>
            </a:r>
          </a:p>
          <a:p>
            <a:endParaRPr lang="en-GB" sz="1600" dirty="0"/>
          </a:p>
        </p:txBody>
      </p:sp>
      <p:sp>
        <p:nvSpPr>
          <p:cNvPr id="18" name="Subtitle 8"/>
          <p:cNvSpPr txBox="1">
            <a:spLocks/>
          </p:cNvSpPr>
          <p:nvPr/>
        </p:nvSpPr>
        <p:spPr>
          <a:xfrm>
            <a:off x="6780755" y="6012425"/>
            <a:ext cx="3604215" cy="47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Employment, N (in the whole economy)</a:t>
            </a:r>
            <a:endParaRPr lang="en-GB" sz="1600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6354147" y="4182604"/>
            <a:ext cx="4256824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8"/>
          <p:cNvSpPr txBox="1">
            <a:spLocks/>
          </p:cNvSpPr>
          <p:nvPr/>
        </p:nvSpPr>
        <p:spPr>
          <a:xfrm>
            <a:off x="4365599" y="3983738"/>
            <a:ext cx="2136710" cy="57379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Average product of labour</a:t>
            </a:r>
          </a:p>
          <a:p>
            <a:r>
              <a:rPr lang="en-GB" sz="1600" dirty="0" smtClean="0"/>
              <a:t>(= output/worker)</a:t>
            </a:r>
          </a:p>
          <a:p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>
            <a:off x="1163216" y="4870305"/>
            <a:ext cx="48830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For </a:t>
            </a:r>
            <a:r>
              <a:rPr lang="en-GB" dirty="0" smtClean="0"/>
              <a:t>a given level of the (nominal) wage, the higher the price set by the firm, the higher will be the mark-up (and the real profit) and the lower will be the real wage…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5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58562</TotalTime>
  <Words>1359</Words>
  <Application>Microsoft Office PowerPoint</Application>
  <PresentationFormat>Widescreen</PresentationFormat>
  <Paragraphs>183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  <vt:lpstr>EC107 Economics 1     2019-20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EC107 Economics 1 2019-20</dc:title>
  <dc:creator>Naylor, Robin</dc:creator>
  <cp:lastModifiedBy>Naylor, Robin</cp:lastModifiedBy>
  <cp:revision>211</cp:revision>
  <dcterms:created xsi:type="dcterms:W3CDTF">2018-10-05T13:57:52Z</dcterms:created>
  <dcterms:modified xsi:type="dcterms:W3CDTF">2019-12-03T13:10:31Z</dcterms:modified>
</cp:coreProperties>
</file>